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9" r:id="rId3"/>
    <p:sldId id="260" r:id="rId4"/>
    <p:sldId id="265" r:id="rId5"/>
    <p:sldId id="262" r:id="rId6"/>
    <p:sldId id="261" r:id="rId7"/>
    <p:sldId id="266" r:id="rId8"/>
    <p:sldId id="267" r:id="rId9"/>
    <p:sldId id="282" r:id="rId10"/>
    <p:sldId id="283" r:id="rId11"/>
    <p:sldId id="268" r:id="rId12"/>
    <p:sldId id="269" r:id="rId13"/>
    <p:sldId id="270" r:id="rId14"/>
    <p:sldId id="271" r:id="rId15"/>
    <p:sldId id="272" r:id="rId16"/>
    <p:sldId id="263" r:id="rId17"/>
    <p:sldId id="273" r:id="rId18"/>
    <p:sldId id="274" r:id="rId19"/>
    <p:sldId id="275" r:id="rId20"/>
    <p:sldId id="276" r:id="rId21"/>
    <p:sldId id="264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D898D-DF5F-40BC-818A-321D262E13E4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D609C-126F-4E1F-B8B6-7799CEE882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8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A6D13-0A6B-4B8D-B4D8-532331110A2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824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2130425"/>
            <a:ext cx="7918648" cy="14700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Model-based earnings forecasts </a:t>
            </a:r>
            <a:r>
              <a:rPr lang="en-US" altLang="zh-CN" dirty="0" smtClean="0"/>
              <a:t>vs</a:t>
            </a:r>
            <a:r>
              <a:rPr lang="en-US" altLang="zh-CN" dirty="0"/>
              <a:t>. financial analysts’ </a:t>
            </a:r>
            <a:r>
              <a:rPr lang="en-US" altLang="zh-CN" dirty="0" smtClean="0"/>
              <a:t>earnings forecasts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2448272"/>
          </a:xfrm>
        </p:spPr>
        <p:txBody>
          <a:bodyPr>
            <a:normAutofit/>
          </a:bodyPr>
          <a:lstStyle/>
          <a:p>
            <a:endParaRPr lang="zh-CN" altLang="en-US" sz="2800" dirty="0"/>
          </a:p>
          <a:p>
            <a:r>
              <a:rPr lang="en-US" altLang="zh-CN" sz="2800" dirty="0">
                <a:solidFill>
                  <a:schemeClr val="tx1"/>
                </a:solidFill>
              </a:rPr>
              <a:t>Richard D.F. Harris, </a:t>
            </a:r>
            <a:r>
              <a:rPr lang="en-US" altLang="zh-CN" sz="2800" dirty="0" err="1">
                <a:solidFill>
                  <a:schemeClr val="tx1"/>
                </a:solidFill>
              </a:rPr>
              <a:t>Pengguo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 smtClean="0">
                <a:solidFill>
                  <a:schemeClr val="tx1"/>
                </a:solidFill>
              </a:rPr>
              <a:t>Wang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2019</a:t>
            </a:r>
          </a:p>
          <a:p>
            <a:r>
              <a:rPr lang="zh-CN" altLang="en-US" sz="2400" dirty="0"/>
              <a:t>讲解</a:t>
            </a:r>
            <a:r>
              <a:rPr lang="zh-CN" altLang="en-US" sz="2400" dirty="0" smtClean="0"/>
              <a:t>人：梅子萌</a:t>
            </a:r>
            <a:endParaRPr lang="en-US" altLang="zh-CN" sz="2400" dirty="0" smtClean="0"/>
          </a:p>
          <a:p>
            <a:endParaRPr lang="en-US" altLang="zh-CN" sz="2800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611560" y="3789040"/>
            <a:ext cx="7704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79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Let </a:t>
            </a:r>
            <a:r>
              <a:rPr lang="en-US" altLang="zh-CN" i="1" dirty="0"/>
              <a:t>x</a:t>
            </a:r>
            <a:r>
              <a:rPr lang="en-US" altLang="zh-CN" sz="1800" i="1" dirty="0"/>
              <a:t>2t </a:t>
            </a:r>
            <a:r>
              <a:rPr lang="en-US" altLang="zh-CN" dirty="0"/>
              <a:t>be operating cash flows at time </a:t>
            </a:r>
            <a:r>
              <a:rPr lang="en-US" altLang="zh-CN" i="1" dirty="0"/>
              <a:t>t</a:t>
            </a:r>
            <a:r>
              <a:rPr lang="en-US" altLang="zh-CN" dirty="0"/>
              <a:t>. </a:t>
            </a:r>
            <a:r>
              <a:rPr lang="en-US" altLang="zh-CN" dirty="0" smtClean="0"/>
              <a:t>Then</a:t>
            </a:r>
            <a:r>
              <a:rPr lang="en-US" altLang="zh-CN" dirty="0"/>
              <a:t> </a:t>
            </a:r>
            <a:r>
              <a:rPr lang="en-US" altLang="zh-CN" dirty="0" smtClean="0"/>
              <a:t>               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can be viewed as accruals(</a:t>
            </a:r>
            <a:r>
              <a:rPr lang="en-US" altLang="zh-CN" i="1" dirty="0"/>
              <a:t>acc</a:t>
            </a:r>
            <a:r>
              <a:rPr lang="en-US" altLang="zh-CN" sz="2000" i="1" dirty="0"/>
              <a:t>t+1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r>
              <a:rPr lang="en-US" altLang="zh-CN" dirty="0" smtClean="0"/>
              <a:t>So we have: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34" r="4952"/>
          <a:stretch/>
        </p:blipFill>
        <p:spPr bwMode="auto">
          <a:xfrm>
            <a:off x="611559" y="1124744"/>
            <a:ext cx="2121701" cy="49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20888"/>
            <a:ext cx="9036496" cy="181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92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Benchmark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HDV model</a:t>
            </a:r>
          </a:p>
          <a:p>
            <a:r>
              <a:rPr lang="en-US" altLang="zh-CN" dirty="0" smtClean="0"/>
              <a:t>Random walk model</a:t>
            </a:r>
          </a:p>
          <a:p>
            <a:r>
              <a:rPr lang="en-US" altLang="zh-CN" dirty="0" smtClean="0"/>
              <a:t>IBES analyst forecast</a:t>
            </a:r>
          </a:p>
          <a:p>
            <a:r>
              <a:rPr lang="en-US" altLang="zh-CN" dirty="0" smtClean="0"/>
              <a:t>AR model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6"/>
          <a:stretch/>
        </p:blipFill>
        <p:spPr bwMode="auto">
          <a:xfrm>
            <a:off x="805473" y="4005064"/>
            <a:ext cx="5388835" cy="742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311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Forecast from July </a:t>
            </a:r>
            <a:r>
              <a:rPr lang="en-US" altLang="zh-CN" dirty="0"/>
              <a:t>1976 to June </a:t>
            </a:r>
            <a:r>
              <a:rPr lang="en-US" altLang="zh-CN" dirty="0" smtClean="0"/>
              <a:t>2015, ten-year rolling window forecast (pool regression) , 1,2 and 5 year ahead forecast are calculated(k=1,2,5)</a:t>
            </a:r>
          </a:p>
          <a:p>
            <a:r>
              <a:rPr lang="en-US" altLang="zh-CN" dirty="0" smtClean="0"/>
              <a:t>149750 sample, firm with </a:t>
            </a:r>
            <a:r>
              <a:rPr lang="en-US" altLang="zh-CN" dirty="0"/>
              <a:t>negative book values are </a:t>
            </a:r>
            <a:r>
              <a:rPr lang="en-US" altLang="zh-CN" dirty="0" smtClean="0"/>
              <a:t>removed, firms </a:t>
            </a:r>
            <a:r>
              <a:rPr lang="en-US" altLang="zh-CN" dirty="0"/>
              <a:t>in </a:t>
            </a:r>
            <a:r>
              <a:rPr lang="en-US" altLang="zh-CN" dirty="0" smtClean="0"/>
              <a:t>the extreme </a:t>
            </a:r>
            <a:r>
              <a:rPr lang="en-US" altLang="zh-CN" dirty="0"/>
              <a:t>percentile of earnings, book values, assets, prices, and one period ahead earnings </a:t>
            </a:r>
            <a:r>
              <a:rPr lang="en-US" altLang="zh-CN" dirty="0" smtClean="0"/>
              <a:t>forecasts are removed</a:t>
            </a:r>
          </a:p>
          <a:p>
            <a:r>
              <a:rPr lang="en-US" altLang="zh-CN" dirty="0" smtClean="0"/>
              <a:t>Database: CRSP, </a:t>
            </a:r>
            <a:r>
              <a:rPr lang="en-US" altLang="zh-CN" dirty="0" err="1" smtClean="0"/>
              <a:t>Compustat</a:t>
            </a:r>
            <a:r>
              <a:rPr lang="en-US" altLang="zh-CN" dirty="0" smtClean="0"/>
              <a:t>, IBES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3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4000" dirty="0"/>
              <a:t>Empirical </a:t>
            </a:r>
            <a:r>
              <a:rPr lang="en-US" altLang="zh-CN" sz="4000" dirty="0" smtClean="0"/>
              <a:t>Result</a:t>
            </a:r>
            <a:endParaRPr lang="zh-CN" altLang="en-US" sz="4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482" y="1449896"/>
            <a:ext cx="9416379" cy="2915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圆角矩形 4"/>
          <p:cNvSpPr/>
          <p:nvPr/>
        </p:nvSpPr>
        <p:spPr>
          <a:xfrm>
            <a:off x="1742895" y="1772816"/>
            <a:ext cx="648072" cy="24482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86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9677"/>
            <a:ext cx="5616624" cy="6275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 6"/>
          <p:cNvSpPr/>
          <p:nvPr/>
        </p:nvSpPr>
        <p:spPr>
          <a:xfrm>
            <a:off x="5652120" y="1124744"/>
            <a:ext cx="648072" cy="52565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06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60648"/>
            <a:ext cx="5112568" cy="643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3851920" y="1124744"/>
            <a:ext cx="648072" cy="48245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85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Can forecasts model that contains stock price outperform those from financial analysts and purely accounting based models at both shorter and longer horizons?</a:t>
            </a:r>
          </a:p>
          <a:p>
            <a:r>
              <a:rPr lang="en-US" altLang="zh-CN" dirty="0" smtClean="0"/>
              <a:t>Do </a:t>
            </a:r>
            <a:r>
              <a:rPr lang="en-US" altLang="zh-CN" dirty="0"/>
              <a:t>analysts' consensus forecasts </a:t>
            </a:r>
            <a:r>
              <a:rPr lang="en-US" altLang="zh-CN" dirty="0" smtClean="0"/>
              <a:t>contain unique </a:t>
            </a:r>
            <a:r>
              <a:rPr lang="en-US" altLang="zh-CN" dirty="0"/>
              <a:t>information in explaining </a:t>
            </a:r>
            <a:r>
              <a:rPr lang="en-US" altLang="zh-CN" dirty="0" smtClean="0"/>
              <a:t>future earnings besides model based forecasts?*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Does earnings forecast accuracy depend on firm characteristics such as industry membership?</a:t>
            </a: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Introduction: Research 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25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88840"/>
            <a:ext cx="4104456" cy="82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32648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Weak </a:t>
            </a:r>
            <a:r>
              <a:rPr lang="en-US" altLang="zh-CN" dirty="0"/>
              <a:t>efficiency is tested by estimating the following Mincer </a:t>
            </a:r>
            <a:r>
              <a:rPr lang="en-US" altLang="zh-CN" dirty="0" smtClean="0"/>
              <a:t>and </a:t>
            </a:r>
            <a:r>
              <a:rPr lang="en-US" altLang="zh-CN" dirty="0" err="1" smtClean="0"/>
              <a:t>Zarnowitz</a:t>
            </a:r>
            <a:r>
              <a:rPr lang="en-US" altLang="zh-CN" dirty="0" smtClean="0"/>
              <a:t> </a:t>
            </a:r>
            <a:r>
              <a:rPr lang="en-US" altLang="zh-CN" dirty="0"/>
              <a:t>(1969) regression</a:t>
            </a:r>
            <a:r>
              <a:rPr lang="en-US" altLang="zh-CN" dirty="0" smtClean="0"/>
              <a:t>:</a:t>
            </a:r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  is </a:t>
            </a:r>
            <a:r>
              <a:rPr lang="en-US" altLang="zh-CN" dirty="0"/>
              <a:t>the forecast made at time </a:t>
            </a:r>
            <a:r>
              <a:rPr lang="en-US" altLang="zh-CN" i="1" dirty="0"/>
              <a:t>t </a:t>
            </a:r>
            <a:r>
              <a:rPr lang="en-US" altLang="zh-CN" dirty="0"/>
              <a:t>of </a:t>
            </a:r>
            <a:r>
              <a:rPr lang="en-US" altLang="zh-CN" dirty="0" smtClean="0"/>
              <a:t>the earnings and           is the actual earnings of firm j at time t+1</a:t>
            </a:r>
          </a:p>
          <a:p>
            <a:r>
              <a:rPr lang="en-US" altLang="zh-CN" dirty="0" smtClean="0"/>
              <a:t>If </a:t>
            </a:r>
            <a:r>
              <a:rPr lang="en-US" altLang="zh-CN" dirty="0"/>
              <a:t>the earnings forecasts are weakly efficient, the slope </a:t>
            </a:r>
            <a:r>
              <a:rPr lang="en-US" altLang="zh-CN" dirty="0" smtClean="0"/>
              <a:t>coefficient should </a:t>
            </a:r>
            <a:r>
              <a:rPr lang="en-US" altLang="zh-CN" dirty="0"/>
              <a:t>be close to one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R-squared statistic </a:t>
            </a:r>
            <a:r>
              <a:rPr lang="en-US" altLang="zh-CN" dirty="0" smtClean="0"/>
              <a:t>from the </a:t>
            </a:r>
            <a:r>
              <a:rPr lang="en-US" altLang="zh-CN" dirty="0"/>
              <a:t>Mincer-</a:t>
            </a:r>
            <a:r>
              <a:rPr lang="en-US" altLang="zh-CN" dirty="0" err="1"/>
              <a:t>Zarnowitz</a:t>
            </a:r>
            <a:r>
              <a:rPr lang="en-US" altLang="zh-CN" dirty="0"/>
              <a:t> regression measures the information content of the </a:t>
            </a:r>
            <a:r>
              <a:rPr lang="en-US" altLang="zh-CN" dirty="0" smtClean="0"/>
              <a:t>forecasts</a:t>
            </a:r>
            <a:endParaRPr lang="zh-CN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73660"/>
            <a:ext cx="504825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084" y="2996952"/>
            <a:ext cx="866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734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6796" y="620688"/>
            <a:ext cx="9036496" cy="5816219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139952" y="1340768"/>
            <a:ext cx="648072" cy="49685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948264" y="1340768"/>
            <a:ext cx="648072" cy="49685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2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Another regression to </a:t>
            </a:r>
            <a:r>
              <a:rPr lang="en-US" altLang="zh-CN" dirty="0"/>
              <a:t>measure the incremental information </a:t>
            </a:r>
            <a:r>
              <a:rPr lang="en-US" altLang="zh-CN" dirty="0" smtClean="0"/>
              <a:t>of forecasts :</a:t>
            </a:r>
          </a:p>
          <a:p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smtClean="0"/>
              <a:t>β</a:t>
            </a:r>
            <a:r>
              <a:rPr lang="en-US" altLang="zh-CN" sz="1800" dirty="0" smtClean="0"/>
              <a:t>k</a:t>
            </a:r>
            <a:r>
              <a:rPr lang="en-US" altLang="zh-CN" dirty="0" smtClean="0"/>
              <a:t>=0 </a:t>
            </a:r>
            <a:r>
              <a:rPr lang="en-US" altLang="zh-CN" dirty="0"/>
              <a:t>then the forecasts from model </a:t>
            </a:r>
            <a:r>
              <a:rPr lang="en-US" altLang="zh-CN" i="1" dirty="0"/>
              <a:t>k </a:t>
            </a:r>
            <a:r>
              <a:rPr lang="en-US" altLang="zh-CN" dirty="0"/>
              <a:t>do not contain any information about </a:t>
            </a:r>
            <a:r>
              <a:rPr lang="en-US" altLang="zh-CN" dirty="0" smtClean="0"/>
              <a:t>realized earnings </a:t>
            </a:r>
            <a:r>
              <a:rPr lang="en-US" altLang="zh-CN" dirty="0"/>
              <a:t>beyond that contained in </a:t>
            </a:r>
            <a:r>
              <a:rPr lang="en-US" altLang="zh-CN" dirty="0" smtClean="0"/>
              <a:t>the other models</a:t>
            </a:r>
          </a:p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81" y="1340768"/>
            <a:ext cx="4896747" cy="66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014641"/>
              </p:ext>
            </p:extLst>
          </p:nvPr>
        </p:nvGraphicFramePr>
        <p:xfrm>
          <a:off x="107509" y="4221085"/>
          <a:ext cx="8928986" cy="2088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1726"/>
                <a:gridCol w="811726"/>
                <a:gridCol w="811726"/>
                <a:gridCol w="811726"/>
                <a:gridCol w="811726"/>
                <a:gridCol w="811726"/>
                <a:gridCol w="811726"/>
                <a:gridCol w="811726"/>
                <a:gridCol w="811726"/>
                <a:gridCol w="811726"/>
                <a:gridCol w="811726"/>
              </a:tblGrid>
              <a:tr h="417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Model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2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3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4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5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6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7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8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9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800" u="none" strike="noStrike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10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</a:tr>
              <a:tr h="417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AR(1)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√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√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</a:tr>
              <a:tr h="417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HDZ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√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√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</a:tr>
              <a:tr h="417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PW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√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√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√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</a:tr>
              <a:tr h="417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IBES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√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√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Adobe 黑体 Std R" pitchFamily="34" charset="-122"/>
                          <a:ea typeface="Adobe 黑体 Std R" pitchFamily="34" charset="-122"/>
                        </a:rPr>
                        <a:t>√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dobe 黑体 Std R" pitchFamily="34" charset="-122"/>
                        <a:ea typeface="Adobe 黑体 Std R" pitchFamily="34" charset="-122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98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4056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Introduction</a:t>
            </a:r>
          </a:p>
          <a:p>
            <a:r>
              <a:rPr lang="en-US" altLang="zh-CN" dirty="0" smtClean="0"/>
              <a:t>Research Question 1</a:t>
            </a:r>
          </a:p>
          <a:p>
            <a:pPr lvl="1"/>
            <a:r>
              <a:rPr lang="en-US" altLang="zh-CN" dirty="0"/>
              <a:t>Methodology </a:t>
            </a:r>
          </a:p>
          <a:p>
            <a:pPr lvl="1"/>
            <a:r>
              <a:rPr lang="en-US" altLang="zh-CN" dirty="0"/>
              <a:t>Data </a:t>
            </a:r>
          </a:p>
          <a:p>
            <a:pPr lvl="1"/>
            <a:r>
              <a:rPr lang="en-US" altLang="zh-CN" dirty="0"/>
              <a:t>Empirical Result</a:t>
            </a:r>
          </a:p>
          <a:p>
            <a:r>
              <a:rPr lang="en-US" altLang="zh-CN" dirty="0" smtClean="0"/>
              <a:t>Research Question 2</a:t>
            </a:r>
          </a:p>
          <a:p>
            <a:pPr lvl="1"/>
            <a:r>
              <a:rPr lang="en-US" altLang="zh-CN" dirty="0" smtClean="0"/>
              <a:t>Methodology </a:t>
            </a:r>
            <a:endParaRPr lang="en-US" altLang="zh-CN" dirty="0"/>
          </a:p>
          <a:p>
            <a:pPr lvl="1"/>
            <a:r>
              <a:rPr lang="en-US" altLang="zh-CN" dirty="0"/>
              <a:t>Empirical </a:t>
            </a:r>
            <a:r>
              <a:rPr lang="en-US" altLang="zh-CN" dirty="0" smtClean="0"/>
              <a:t>Result</a:t>
            </a:r>
          </a:p>
          <a:p>
            <a:r>
              <a:rPr lang="en-US" altLang="zh-CN" dirty="0"/>
              <a:t>Research Question </a:t>
            </a:r>
            <a:r>
              <a:rPr lang="en-US" altLang="zh-CN" dirty="0" smtClean="0"/>
              <a:t>3</a:t>
            </a:r>
          </a:p>
          <a:p>
            <a:pPr lvl="1"/>
            <a:r>
              <a:rPr lang="en-US" altLang="zh-CN" dirty="0" smtClean="0"/>
              <a:t>Hypotheses</a:t>
            </a:r>
          </a:p>
          <a:p>
            <a:pPr lvl="1"/>
            <a:r>
              <a:rPr lang="en-US" altLang="zh-CN" dirty="0"/>
              <a:t>Empirical Result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2020/3/21</a:t>
            </a:r>
            <a:r>
              <a:rPr lang="zh-CN" altLang="en-US" smtClean="0"/>
              <a:t>组会</a:t>
            </a:r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44624"/>
            <a:ext cx="7325345" cy="4176464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745840" y="4077072"/>
            <a:ext cx="7488832" cy="2492896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347864" y="548680"/>
            <a:ext cx="504056" cy="1440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99592" y="972344"/>
            <a:ext cx="7335080" cy="2244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300192" y="548680"/>
            <a:ext cx="1152128" cy="1440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827584" y="1764432"/>
            <a:ext cx="7335080" cy="2244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24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1" grpId="0" animBg="1"/>
      <p:bldP spid="1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Can forecasts model that contains stock price outperform those from financial analysts and purely accounting based models at both shorter and longer horizons?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Do analysts' consensus forecasts contain unique information in explaining future earnings besides model based forecasts?*</a:t>
            </a:r>
          </a:p>
          <a:p>
            <a:r>
              <a:rPr lang="en-US" altLang="zh-CN" dirty="0"/>
              <a:t>D</a:t>
            </a:r>
            <a:r>
              <a:rPr lang="en-US" altLang="zh-CN" dirty="0" smtClean="0"/>
              <a:t>oes </a:t>
            </a:r>
            <a:r>
              <a:rPr lang="en-US" altLang="zh-CN" dirty="0"/>
              <a:t>earnings forecast accuracy depend on firm </a:t>
            </a:r>
            <a:r>
              <a:rPr lang="en-US" altLang="zh-CN" dirty="0" smtClean="0"/>
              <a:t>characteristics such </a:t>
            </a:r>
            <a:r>
              <a:rPr lang="en-US" altLang="zh-CN" dirty="0"/>
              <a:t>as industry </a:t>
            </a:r>
            <a:r>
              <a:rPr lang="en-US" altLang="zh-CN" dirty="0" smtClean="0"/>
              <a:t>membership?</a:t>
            </a: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Introduction: Research 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25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algn="l"/>
            <a:r>
              <a:rPr lang="en-US" altLang="zh-CN" dirty="0" smtClean="0"/>
              <a:t>Three Hypotheses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56584"/>
          </a:xfrm>
        </p:spPr>
        <p:txBody>
          <a:bodyPr>
            <a:normAutofit/>
          </a:bodyPr>
          <a:lstStyle/>
          <a:p>
            <a:r>
              <a:rPr lang="en-US" altLang="zh-CN" dirty="0"/>
              <a:t>Financial analysts' consensus forecasts are more accurate than model-based forecasts for industries with distinct characteristics </a:t>
            </a:r>
            <a:r>
              <a:rPr lang="en-US" altLang="zh-CN" dirty="0" smtClean="0"/>
              <a:t>in their </a:t>
            </a:r>
            <a:r>
              <a:rPr lang="en-US" altLang="zh-CN" dirty="0"/>
              <a:t>financial statements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Financial analysts' consensus forecasts are more accurate than model-based forecasts for large firms</a:t>
            </a:r>
            <a:r>
              <a:rPr lang="en-US" altLang="zh-CN" dirty="0" smtClean="0"/>
              <a:t>.</a:t>
            </a:r>
          </a:p>
          <a:p>
            <a:r>
              <a:rPr lang="en-US" altLang="zh-CN" dirty="0"/>
              <a:t>Financial analysts' consensus forecasts are more accurate than model-based forecasts for high E/P firms.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54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</a:t>
            </a:r>
            <a:r>
              <a:rPr lang="en-US" altLang="zh-CN" dirty="0" smtClean="0"/>
              <a:t>divide </a:t>
            </a:r>
            <a:r>
              <a:rPr lang="en-US" altLang="zh-CN" dirty="0"/>
              <a:t>the full sample into 12 industries using the </a:t>
            </a:r>
            <a:r>
              <a:rPr lang="en-US" altLang="zh-CN" dirty="0" smtClean="0"/>
              <a:t>classification from </a:t>
            </a:r>
            <a:r>
              <a:rPr lang="en-US" altLang="zh-CN" dirty="0"/>
              <a:t>Ken French's </a:t>
            </a:r>
            <a:r>
              <a:rPr lang="en-US" altLang="zh-CN" dirty="0" smtClean="0"/>
              <a:t>website</a:t>
            </a:r>
          </a:p>
          <a:p>
            <a:r>
              <a:rPr lang="en-US" altLang="zh-CN" dirty="0" smtClean="0"/>
              <a:t>Firm </a:t>
            </a:r>
            <a:r>
              <a:rPr lang="en-US" altLang="zh-CN" dirty="0"/>
              <a:t>size is measured by market capitalization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4000" dirty="0"/>
              <a:t>Empirical </a:t>
            </a:r>
            <a:r>
              <a:rPr lang="en-US" altLang="zh-CN" sz="4000" dirty="0" smtClean="0"/>
              <a:t>Result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6523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9634" y="332656"/>
            <a:ext cx="8568953" cy="6264696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716016" y="1268760"/>
            <a:ext cx="648072" cy="32403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380312" y="1268760"/>
            <a:ext cx="648072" cy="525658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04" y="260648"/>
            <a:ext cx="8928992" cy="6264696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899592" y="1196752"/>
            <a:ext cx="648072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8244408" y="1196752"/>
            <a:ext cx="648072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1763688" y="1196752"/>
            <a:ext cx="648072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452320" y="1196752"/>
            <a:ext cx="648072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971600" y="3212976"/>
            <a:ext cx="648072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244408" y="3212976"/>
            <a:ext cx="648072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07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323528" y="188640"/>
            <a:ext cx="8496944" cy="6264696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1043608" y="1052736"/>
            <a:ext cx="648072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835696" y="1052736"/>
            <a:ext cx="648072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236296" y="1052736"/>
            <a:ext cx="648072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956376" y="5229200"/>
            <a:ext cx="648072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164288" y="5229200"/>
            <a:ext cx="648072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956376" y="1052736"/>
            <a:ext cx="648072" cy="12241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61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Forecasting earnings is of paramount importance in fundamental equity valuation and decision making in capital budgeting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Many existing </a:t>
            </a:r>
            <a:r>
              <a:rPr lang="en-US" altLang="zh-CN" dirty="0"/>
              <a:t>accounting-based forecasting models of earnings </a:t>
            </a:r>
            <a:r>
              <a:rPr lang="en-US" altLang="zh-CN" dirty="0" smtClean="0"/>
              <a:t>do </a:t>
            </a:r>
            <a:r>
              <a:rPr lang="en-US" altLang="zh-CN" dirty="0"/>
              <a:t>not fully consider information that is contained in </a:t>
            </a:r>
            <a:r>
              <a:rPr lang="en-US" altLang="zh-CN" dirty="0" smtClean="0"/>
              <a:t>stock prices or do not </a:t>
            </a:r>
            <a:r>
              <a:rPr lang="en-US" altLang="zh-CN" dirty="0"/>
              <a:t>based on rigorous </a:t>
            </a:r>
            <a:r>
              <a:rPr lang="en-US" altLang="zh-CN" dirty="0" smtClean="0"/>
              <a:t>valuation.</a:t>
            </a:r>
          </a:p>
          <a:p>
            <a:r>
              <a:rPr lang="en-US" altLang="zh-CN" dirty="0" smtClean="0"/>
              <a:t>Pope </a:t>
            </a:r>
            <a:r>
              <a:rPr lang="en-US" altLang="zh-CN" dirty="0"/>
              <a:t>and Wang (2005, PW) </a:t>
            </a:r>
            <a:r>
              <a:rPr lang="en-US" altLang="zh-CN" dirty="0" smtClean="0"/>
              <a:t>raised a cross-sectional model</a:t>
            </a:r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Introduction: Background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519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Can forecasts model </a:t>
            </a:r>
            <a:r>
              <a:rPr lang="en-US" altLang="zh-CN" dirty="0"/>
              <a:t>that </a:t>
            </a:r>
            <a:r>
              <a:rPr lang="en-US" altLang="zh-CN" dirty="0" smtClean="0"/>
              <a:t>contains stock price outperform </a:t>
            </a:r>
            <a:r>
              <a:rPr lang="en-US" altLang="zh-CN" dirty="0"/>
              <a:t>those from financial analysts </a:t>
            </a:r>
            <a:r>
              <a:rPr lang="en-US" altLang="zh-CN" dirty="0" smtClean="0"/>
              <a:t>and purely accounting based models at both shorter and </a:t>
            </a:r>
            <a:r>
              <a:rPr lang="en-US" altLang="zh-CN" dirty="0"/>
              <a:t>longer horizons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/>
              <a:t>Do </a:t>
            </a:r>
            <a:r>
              <a:rPr lang="en-US" altLang="zh-CN" dirty="0"/>
              <a:t>analysts' consensus forecasts </a:t>
            </a:r>
            <a:r>
              <a:rPr lang="en-US" altLang="zh-CN" dirty="0" smtClean="0"/>
              <a:t>contain unique </a:t>
            </a:r>
            <a:r>
              <a:rPr lang="en-US" altLang="zh-CN" dirty="0"/>
              <a:t>information in explaining </a:t>
            </a:r>
            <a:r>
              <a:rPr lang="en-US" altLang="zh-CN" dirty="0" smtClean="0"/>
              <a:t>future earnings besides model based forecasts?</a:t>
            </a:r>
          </a:p>
          <a:p>
            <a:r>
              <a:rPr lang="en-US" altLang="zh-CN" dirty="0" smtClean="0"/>
              <a:t>Does </a:t>
            </a:r>
            <a:r>
              <a:rPr lang="en-US" altLang="zh-CN" dirty="0"/>
              <a:t>earnings forecast accuracy depend on firm characteristics</a:t>
            </a:r>
            <a:r>
              <a:rPr lang="en-US" altLang="zh-CN" dirty="0" smtClean="0"/>
              <a:t> such </a:t>
            </a:r>
            <a:r>
              <a:rPr lang="en-US" altLang="zh-CN" dirty="0"/>
              <a:t>as industry </a:t>
            </a:r>
            <a:r>
              <a:rPr lang="en-US" altLang="zh-CN" dirty="0" smtClean="0"/>
              <a:t>membership?</a:t>
            </a: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Introduction: Research 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84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8192"/>
            <a:ext cx="8229600" cy="470912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Analysts</a:t>
            </a:r>
            <a:r>
              <a:rPr lang="en-US" altLang="zh-CN" dirty="0"/>
              <a:t>' forecasts are systematically </a:t>
            </a:r>
            <a:r>
              <a:rPr lang="en-US" altLang="zh-CN" dirty="0" smtClean="0"/>
              <a:t>biased</a:t>
            </a:r>
          </a:p>
          <a:p>
            <a:pPr lvl="1"/>
            <a:r>
              <a:rPr lang="en-US" altLang="zh-CN" dirty="0" smtClean="0"/>
              <a:t>O'Brien</a:t>
            </a:r>
            <a:r>
              <a:rPr lang="en-US" altLang="zh-CN" dirty="0"/>
              <a:t>, 1988; Mendenhall,1991; Brown, 1993; Das, Levine, &amp; </a:t>
            </a:r>
            <a:r>
              <a:rPr lang="en-US" altLang="zh-CN" dirty="0" err="1"/>
              <a:t>Sivarmakrishnan</a:t>
            </a:r>
            <a:r>
              <a:rPr lang="en-US" altLang="zh-CN" dirty="0"/>
              <a:t>, 1998; Bradshaw, Drake, Myers, &amp; Myers, 2012; Lee &amp; So, </a:t>
            </a:r>
            <a:r>
              <a:rPr lang="en-US" altLang="zh-CN" dirty="0" smtClean="0"/>
              <a:t>2017</a:t>
            </a:r>
          </a:p>
          <a:p>
            <a:r>
              <a:rPr lang="en-US" altLang="zh-CN" dirty="0" smtClean="0"/>
              <a:t>Cross-sectional model</a:t>
            </a:r>
          </a:p>
          <a:p>
            <a:pPr lvl="1"/>
            <a:r>
              <a:rPr lang="en-US" altLang="zh-CN" dirty="0"/>
              <a:t>Pope &amp; Wang, 2005; </a:t>
            </a:r>
            <a:r>
              <a:rPr lang="en-US" altLang="zh-CN" dirty="0" err="1"/>
              <a:t>Hou</a:t>
            </a:r>
            <a:r>
              <a:rPr lang="en-US" altLang="zh-CN" dirty="0"/>
              <a:t>, van </a:t>
            </a:r>
            <a:r>
              <a:rPr lang="en-US" altLang="zh-CN" dirty="0" err="1"/>
              <a:t>Dijk</a:t>
            </a:r>
            <a:r>
              <a:rPr lang="en-US" altLang="zh-CN" dirty="0"/>
              <a:t>, and Zhang ,2012; Ashton and </a:t>
            </a:r>
            <a:r>
              <a:rPr lang="en-US" altLang="zh-CN" dirty="0" smtClean="0"/>
              <a:t>Wang,2013;</a:t>
            </a:r>
            <a:r>
              <a:rPr lang="en-US" altLang="zh-CN" dirty="0"/>
              <a:t> Li and </a:t>
            </a:r>
            <a:r>
              <a:rPr lang="en-US" altLang="zh-CN" dirty="0" smtClean="0"/>
              <a:t>Mohanram,2014</a:t>
            </a:r>
          </a:p>
          <a:p>
            <a:r>
              <a:rPr lang="en-US" altLang="zh-CN" dirty="0" smtClean="0"/>
              <a:t>Other forecast model</a:t>
            </a:r>
          </a:p>
          <a:p>
            <a:pPr lvl="1"/>
            <a:r>
              <a:rPr lang="en-US" altLang="zh-CN" dirty="0" err="1" smtClean="0"/>
              <a:t>Gerakos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Gramacy</a:t>
            </a:r>
            <a:r>
              <a:rPr lang="en-US" altLang="zh-CN" dirty="0" smtClean="0"/>
              <a:t> ,2013</a:t>
            </a:r>
          </a:p>
          <a:p>
            <a:endParaRPr lang="en-US" altLang="zh-CN" dirty="0" smtClean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Introduction: </a:t>
            </a:r>
            <a:r>
              <a:rPr lang="en-US" altLang="zh-CN" dirty="0" err="1" smtClean="0"/>
              <a:t>Rrealated</a:t>
            </a:r>
            <a:r>
              <a:rPr lang="en-US" altLang="zh-CN" dirty="0" smtClean="0"/>
              <a:t> Research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6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Can forecasts model </a:t>
            </a:r>
            <a:r>
              <a:rPr lang="en-US" altLang="zh-CN" dirty="0"/>
              <a:t>that </a:t>
            </a:r>
            <a:r>
              <a:rPr lang="en-US" altLang="zh-CN" dirty="0" smtClean="0"/>
              <a:t>contains stock price outperform </a:t>
            </a:r>
            <a:r>
              <a:rPr lang="en-US" altLang="zh-CN" dirty="0"/>
              <a:t>those from financial analysts </a:t>
            </a:r>
            <a:r>
              <a:rPr lang="en-US" altLang="zh-CN" dirty="0" smtClean="0"/>
              <a:t>and purely accounting based models at both shorter and </a:t>
            </a:r>
            <a:r>
              <a:rPr lang="en-US" altLang="zh-CN" dirty="0"/>
              <a:t>longer horizons</a:t>
            </a:r>
            <a:r>
              <a:rPr lang="en-US" altLang="zh-CN" dirty="0" smtClean="0"/>
              <a:t>?</a:t>
            </a:r>
          </a:p>
          <a:p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Do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analysts' consensus forecasts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contain unique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information in explaining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future earnings besides model based forecasts?*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D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oes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earnings forecast accuracy depend on firm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characteristics such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as industry 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membership?</a:t>
            </a:r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 smtClean="0"/>
              <a:t>Introduction: Research 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4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332656"/>
            <a:ext cx="8363272" cy="6336704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dirty="0" smtClean="0"/>
              <a:t>Ashton and Wang(2013) raised price-related model, 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2800" dirty="0" smtClean="0"/>
              <a:t>earnings </a:t>
            </a:r>
            <a:r>
              <a:rPr lang="en-US" altLang="zh-CN" sz="2800" dirty="0"/>
              <a:t>(</a:t>
            </a:r>
            <a:r>
              <a:rPr lang="en-US" altLang="zh-CN" sz="2800" i="1" dirty="0" smtClean="0"/>
              <a:t>e</a:t>
            </a:r>
            <a:r>
              <a:rPr lang="en-US" altLang="zh-CN" sz="1600" dirty="0" smtClean="0"/>
              <a:t>t</a:t>
            </a:r>
            <a:r>
              <a:rPr lang="en-US" altLang="zh-CN" sz="2800" dirty="0" smtClean="0"/>
              <a:t>), book </a:t>
            </a:r>
            <a:r>
              <a:rPr lang="en-US" altLang="zh-CN" sz="2800" dirty="0"/>
              <a:t>value </a:t>
            </a:r>
            <a:r>
              <a:rPr lang="en-US" altLang="zh-CN" sz="2800" dirty="0" smtClean="0"/>
              <a:t>of equity 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b</a:t>
            </a:r>
            <a:r>
              <a:rPr lang="en-US" altLang="zh-CN" sz="1600" i="1" dirty="0" err="1"/>
              <a:t>t</a:t>
            </a:r>
            <a:r>
              <a:rPr lang="en-US" altLang="zh-CN" sz="1600" i="1" dirty="0"/>
              <a:t> </a:t>
            </a:r>
            <a:r>
              <a:rPr lang="en-US" altLang="zh-CN" sz="2800" dirty="0"/>
              <a:t>), </a:t>
            </a:r>
            <a:r>
              <a:rPr lang="en-US" altLang="zh-CN" sz="2800" dirty="0" smtClean="0"/>
              <a:t>stock </a:t>
            </a:r>
            <a:r>
              <a:rPr lang="en-US" altLang="zh-CN" sz="2800" dirty="0"/>
              <a:t>price (</a:t>
            </a:r>
            <a:r>
              <a:rPr lang="en-US" altLang="zh-CN" sz="2800" i="1" dirty="0" err="1" smtClean="0"/>
              <a:t>P</a:t>
            </a:r>
            <a:r>
              <a:rPr lang="en-US" altLang="zh-CN" sz="1600" i="1" dirty="0" err="1" smtClean="0"/>
              <a:t>t</a:t>
            </a:r>
            <a:r>
              <a:rPr lang="en-US" altLang="zh-CN" sz="2800" dirty="0" smtClean="0"/>
              <a:t>)</a:t>
            </a:r>
          </a:p>
          <a:p>
            <a:r>
              <a:rPr lang="en-US" altLang="zh-CN" sz="2800" dirty="0" smtClean="0"/>
              <a:t>HDV(2012) model:</a:t>
            </a:r>
          </a:p>
          <a:p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i="1" dirty="0" err="1" smtClean="0"/>
              <a:t>a</a:t>
            </a:r>
            <a:r>
              <a:rPr lang="en-US" altLang="zh-CN" sz="1800" i="1" dirty="0" err="1" smtClean="0"/>
              <a:t>j</a:t>
            </a:r>
            <a:r>
              <a:rPr lang="en-US" altLang="zh-CN" sz="1800" dirty="0" err="1" smtClean="0"/>
              <a:t>,</a:t>
            </a:r>
            <a:r>
              <a:rPr lang="en-US" altLang="zh-CN" sz="1800" i="1" dirty="0" err="1" smtClean="0"/>
              <a:t>t</a:t>
            </a:r>
            <a:r>
              <a:rPr lang="en-US" altLang="zh-CN" sz="2800" i="1" dirty="0" smtClean="0"/>
              <a:t> </a:t>
            </a:r>
            <a:r>
              <a:rPr lang="en-US" altLang="zh-CN" sz="2800" dirty="0"/>
              <a:t>, </a:t>
            </a:r>
            <a:r>
              <a:rPr lang="en-US" altLang="zh-CN" sz="2800" i="1" dirty="0" err="1"/>
              <a:t>d</a:t>
            </a:r>
            <a:r>
              <a:rPr lang="en-US" altLang="zh-CN" sz="1800" i="1" dirty="0" err="1"/>
              <a:t>j</a:t>
            </a:r>
            <a:r>
              <a:rPr lang="en-US" altLang="zh-CN" sz="1800" dirty="0" err="1"/>
              <a:t>,</a:t>
            </a:r>
            <a:r>
              <a:rPr lang="en-US" altLang="zh-CN" sz="1800" i="1" dirty="0" err="1"/>
              <a:t>t</a:t>
            </a:r>
            <a:r>
              <a:rPr lang="en-US" altLang="zh-CN" sz="2800" i="1" dirty="0"/>
              <a:t> </a:t>
            </a:r>
            <a:r>
              <a:rPr lang="en-US" altLang="zh-CN" sz="2800" dirty="0"/>
              <a:t>and </a:t>
            </a:r>
            <a:r>
              <a:rPr lang="en-US" altLang="zh-CN" sz="2800" i="1" dirty="0" err="1"/>
              <a:t>acc</a:t>
            </a:r>
            <a:r>
              <a:rPr lang="en-US" altLang="zh-CN" sz="1800" i="1" dirty="0" err="1"/>
              <a:t>j</a:t>
            </a:r>
            <a:r>
              <a:rPr lang="en-US" altLang="zh-CN" sz="1800" dirty="0" err="1"/>
              <a:t>,</a:t>
            </a:r>
            <a:r>
              <a:rPr lang="en-US" altLang="zh-CN" sz="1800" i="1" dirty="0" err="1"/>
              <a:t>t</a:t>
            </a:r>
            <a:r>
              <a:rPr lang="en-US" altLang="zh-CN" sz="2800" i="1" dirty="0"/>
              <a:t> </a:t>
            </a:r>
            <a:r>
              <a:rPr lang="en-US" altLang="zh-CN" sz="2800" dirty="0" smtClean="0"/>
              <a:t>are assets</a:t>
            </a:r>
            <a:r>
              <a:rPr lang="en-US" altLang="zh-CN" sz="2800" dirty="0"/>
              <a:t>, </a:t>
            </a:r>
            <a:r>
              <a:rPr lang="en-US" altLang="zh-CN" sz="2800" dirty="0" smtClean="0"/>
              <a:t>common dividends and </a:t>
            </a:r>
            <a:r>
              <a:rPr lang="en-US" altLang="zh-CN" sz="2800" dirty="0"/>
              <a:t>operating accruals on a per share </a:t>
            </a:r>
            <a:r>
              <a:rPr lang="en-US" altLang="zh-CN" sz="2800" dirty="0" smtClean="0"/>
              <a:t>basis,</a:t>
            </a:r>
            <a:r>
              <a:rPr lang="en-US" altLang="zh-CN" sz="2800" i="1" dirty="0"/>
              <a:t> </a:t>
            </a:r>
            <a:r>
              <a:rPr lang="en-US" altLang="zh-CN" sz="2800" i="1" dirty="0" err="1"/>
              <a:t>NegE</a:t>
            </a:r>
            <a:r>
              <a:rPr lang="en-US" altLang="zh-CN" sz="1800" i="1" dirty="0" err="1"/>
              <a:t>j</a:t>
            </a:r>
            <a:r>
              <a:rPr lang="en-US" altLang="zh-CN" sz="1800" dirty="0" err="1"/>
              <a:t>,</a:t>
            </a:r>
            <a:r>
              <a:rPr lang="en-US" altLang="zh-CN" sz="1800" i="1" dirty="0" err="1"/>
              <a:t>t</a:t>
            </a:r>
            <a:r>
              <a:rPr lang="en-US" altLang="zh-CN" sz="2800" i="1" dirty="0"/>
              <a:t> </a:t>
            </a:r>
            <a:r>
              <a:rPr lang="en-US" altLang="zh-CN" sz="2800" dirty="0"/>
              <a:t>is a dummy variable that equals 1 if the firm has negative earnings at time </a:t>
            </a:r>
            <a:r>
              <a:rPr lang="en-US" altLang="zh-CN" sz="2800" i="1" dirty="0"/>
              <a:t>t </a:t>
            </a:r>
            <a:r>
              <a:rPr lang="en-US" altLang="zh-CN" sz="2800" dirty="0"/>
              <a:t>and 0 </a:t>
            </a:r>
            <a:r>
              <a:rPr lang="en-US" altLang="zh-CN" sz="2800" dirty="0" smtClean="0"/>
              <a:t>otherwise</a:t>
            </a:r>
          </a:p>
          <a:p>
            <a:r>
              <a:rPr lang="en-US" altLang="zh-CN" sz="2800" dirty="0" smtClean="0"/>
              <a:t>Combine price and </a:t>
            </a:r>
            <a:r>
              <a:rPr lang="en-US" altLang="zh-CN" sz="2800" dirty="0"/>
              <a:t>earnings components </a:t>
            </a:r>
            <a:r>
              <a:rPr lang="en-US" altLang="zh-CN" sz="2800" dirty="0" smtClean="0"/>
              <a:t>together we get a new model (PW):</a:t>
            </a:r>
          </a:p>
          <a:p>
            <a:pPr marL="0" indent="0">
              <a:buNone/>
            </a:pPr>
            <a:endParaRPr lang="en-US" altLang="zh-CN" sz="2800" dirty="0" smtClean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764704"/>
            <a:ext cx="5299836" cy="70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3"/>
          <a:stretch/>
        </p:blipFill>
        <p:spPr bwMode="auto">
          <a:xfrm>
            <a:off x="-72008" y="5733256"/>
            <a:ext cx="9252520" cy="556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348880"/>
            <a:ext cx="8784976" cy="549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41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01"/>
          <a:stretch/>
        </p:blipFill>
        <p:spPr bwMode="auto">
          <a:xfrm>
            <a:off x="-62723" y="5589240"/>
            <a:ext cx="925252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r>
              <a:rPr lang="en-US" altLang="zh-CN" dirty="0" smtClean="0"/>
              <a:t>Follow Pope and Wang(2005) ,Ashton and </a:t>
            </a:r>
            <a:r>
              <a:rPr lang="en-US" altLang="zh-CN" dirty="0"/>
              <a:t>Wang (2013</a:t>
            </a:r>
            <a:r>
              <a:rPr lang="en-US" altLang="zh-CN" dirty="0" smtClean="0"/>
              <a:t>):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price </a:t>
            </a:r>
            <a:r>
              <a:rPr lang="en-US" altLang="zh-CN" dirty="0"/>
              <a:t>of equity (</a:t>
            </a:r>
            <a:r>
              <a:rPr lang="en-US" altLang="zh-CN" i="1" dirty="0" err="1"/>
              <a:t>P</a:t>
            </a:r>
            <a:r>
              <a:rPr lang="en-US" altLang="zh-CN" sz="2000" i="1" dirty="0" err="1"/>
              <a:t>t</a:t>
            </a:r>
            <a:r>
              <a:rPr lang="en-US" altLang="zh-CN" dirty="0"/>
              <a:t>) is written in terms of book value (</a:t>
            </a:r>
            <a:r>
              <a:rPr lang="en-US" altLang="zh-CN" i="1" dirty="0" err="1"/>
              <a:t>b</a:t>
            </a:r>
            <a:r>
              <a:rPr lang="en-US" altLang="zh-CN" sz="2000" i="1" dirty="0" err="1"/>
              <a:t>t</a:t>
            </a:r>
            <a:r>
              <a:rPr lang="en-US" altLang="zh-CN" dirty="0"/>
              <a:t>), abnormal earnings (     ) and earnings component (</a:t>
            </a:r>
            <a:r>
              <a:rPr lang="en-US" altLang="zh-CN" i="1" dirty="0"/>
              <a:t>x</a:t>
            </a:r>
            <a:r>
              <a:rPr lang="en-US" altLang="zh-CN" sz="2000" i="1" dirty="0"/>
              <a:t>2t</a:t>
            </a:r>
            <a:r>
              <a:rPr lang="en-US" altLang="zh-CN" dirty="0" smtClean="0"/>
              <a:t>)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203651"/>
            <a:ext cx="424036" cy="46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8"/>
          <a:stretch/>
        </p:blipFill>
        <p:spPr bwMode="auto">
          <a:xfrm>
            <a:off x="683568" y="4149080"/>
            <a:ext cx="3147946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3"/>
            <a:ext cx="5863840" cy="1238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642842"/>
            <a:ext cx="5059665" cy="65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" b="18856"/>
          <a:stretch/>
        </p:blipFill>
        <p:spPr bwMode="auto">
          <a:xfrm>
            <a:off x="198782" y="6021288"/>
            <a:ext cx="8340479" cy="503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323528" y="5157192"/>
            <a:ext cx="8064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i="1" dirty="0"/>
              <a:t>R-1 </a:t>
            </a:r>
            <a:r>
              <a:rPr lang="en-US" altLang="zh-CN" sz="3200" dirty="0"/>
              <a:t>is cost of </a:t>
            </a:r>
            <a:r>
              <a:rPr lang="en-US" altLang="zh-CN" sz="3200" dirty="0" smtClean="0"/>
              <a:t>capital. Then, </a:t>
            </a:r>
            <a:r>
              <a:rPr lang="en-US" altLang="zh-CN" sz="3200" dirty="0"/>
              <a:t>we have:</a:t>
            </a:r>
          </a:p>
        </p:txBody>
      </p:sp>
    </p:spTree>
    <p:extLst>
      <p:ext uri="{BB962C8B-B14F-4D97-AF65-F5344CB8AC3E}">
        <p14:creationId xmlns:p14="http://schemas.microsoft.com/office/powerpoint/2010/main" val="329165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711349"/>
            <a:ext cx="8229600" cy="6375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That is:</a:t>
            </a:r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3" y="366530"/>
            <a:ext cx="9219052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7765" y="2279279"/>
            <a:ext cx="9327568" cy="125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" y="4335016"/>
            <a:ext cx="9084032" cy="147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内容占位符 2"/>
          <p:cNvSpPr txBox="1">
            <a:spLocks/>
          </p:cNvSpPr>
          <p:nvPr/>
        </p:nvSpPr>
        <p:spPr>
          <a:xfrm>
            <a:off x="230832" y="3501008"/>
            <a:ext cx="8229600" cy="637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dirty="0" smtClean="0"/>
              <a:t>For </a:t>
            </a:r>
          </a:p>
          <a:p>
            <a:pPr marL="0" indent="0">
              <a:buFont typeface="Arial" pitchFamily="34" charset="0"/>
              <a:buNone/>
            </a:pPr>
            <a:endParaRPr lang="zh-CN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8"/>
          <a:stretch/>
        </p:blipFill>
        <p:spPr bwMode="auto">
          <a:xfrm>
            <a:off x="1115271" y="3578093"/>
            <a:ext cx="3147946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33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</TotalTime>
  <Words>879</Words>
  <Application>Microsoft Office PowerPoint</Application>
  <PresentationFormat>全屏显示(4:3)</PresentationFormat>
  <Paragraphs>137</Paragraphs>
  <Slides>26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主题</vt:lpstr>
      <vt:lpstr>Model-based earnings forecasts vs. financial analysts’ earnings forecasts</vt:lpstr>
      <vt:lpstr>Outline</vt:lpstr>
      <vt:lpstr>Introduction: Background</vt:lpstr>
      <vt:lpstr>Introduction: Research Question</vt:lpstr>
      <vt:lpstr>Introduction: Rrealated Research</vt:lpstr>
      <vt:lpstr>Introduction: Research Question</vt:lpstr>
      <vt:lpstr>PowerPoint 演示文稿</vt:lpstr>
      <vt:lpstr>PowerPoint 演示文稿</vt:lpstr>
      <vt:lpstr>PowerPoint 演示文稿</vt:lpstr>
      <vt:lpstr>PowerPoint 演示文稿</vt:lpstr>
      <vt:lpstr>Benchmark</vt:lpstr>
      <vt:lpstr>Data</vt:lpstr>
      <vt:lpstr>Empirical Result</vt:lpstr>
      <vt:lpstr>PowerPoint 演示文稿</vt:lpstr>
      <vt:lpstr>PowerPoint 演示文稿</vt:lpstr>
      <vt:lpstr>Introduction: Research Question</vt:lpstr>
      <vt:lpstr>PowerPoint 演示文稿</vt:lpstr>
      <vt:lpstr>PowerPoint 演示文稿</vt:lpstr>
      <vt:lpstr>PowerPoint 演示文稿</vt:lpstr>
      <vt:lpstr>PowerPoint 演示文稿</vt:lpstr>
      <vt:lpstr>Introduction: Research Question</vt:lpstr>
      <vt:lpstr>Three Hypotheses</vt:lpstr>
      <vt:lpstr>Empirical Result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Mei</dc:creator>
  <cp:lastModifiedBy>Mei</cp:lastModifiedBy>
  <cp:revision>122</cp:revision>
  <dcterms:created xsi:type="dcterms:W3CDTF">2020-03-27T13:16:54Z</dcterms:created>
  <dcterms:modified xsi:type="dcterms:W3CDTF">2020-04-04T03:25:40Z</dcterms:modified>
</cp:coreProperties>
</file>