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09" r:id="rId4"/>
    <p:sldId id="428" r:id="rId5"/>
    <p:sldId id="429" r:id="rId6"/>
    <p:sldId id="430" r:id="rId7"/>
    <p:sldId id="448" r:id="rId8"/>
    <p:sldId id="431" r:id="rId9"/>
    <p:sldId id="432" r:id="rId10"/>
    <p:sldId id="420" r:id="rId11"/>
    <p:sldId id="434" r:id="rId12"/>
    <p:sldId id="444" r:id="rId13"/>
    <p:sldId id="452" r:id="rId14"/>
    <p:sldId id="465" r:id="rId15"/>
    <p:sldId id="412" r:id="rId16"/>
    <p:sldId id="472" r:id="rId17"/>
    <p:sldId id="473" r:id="rId18"/>
    <p:sldId id="475" r:id="rId19"/>
    <p:sldId id="474" r:id="rId20"/>
    <p:sldId id="476" r:id="rId21"/>
    <p:sldId id="4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00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7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5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9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8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8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8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7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9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25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8D1F-15B4-497B-881E-9B6F50C71945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23B3-725E-4EEC-B2C8-D006E2803B26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023-2B7E-420E-BDBA-163628973ACA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517-3D7A-464B-B0B9-13DCE6FF7158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3F45-7D34-4EC3-8D7A-45F9BE340932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4C0-AA26-46B6-BB7E-02921EEBE817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DC24-211D-425B-B9C7-A1A0DA5AB5C7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524-B29E-440C-ABE6-FCD7A52AC9FA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3F3-B29D-45AE-A276-F60771760B9E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3DA-79CE-480E-AC06-2E814DB23904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DD1B-25A6-46BA-A868-4E119CC4C40E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17D8-C88A-4D25-99A2-F5E956433DA0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86700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Through the Trees: Building Cross-Sections of Stock Returns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987445"/>
            <a:ext cx="9015957" cy="174405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Markus, et.al,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paper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74EB-A02F-4BE4-9B2E-43562E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D662-D1D1-46EE-9CED-EDA99E49F9EB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AAA9-703B-483D-8C83-03D115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95C2-BFED-4B7F-BD2E-F154A8A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27" y="439272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671-69CB-4223-AD23-B1CDA5DBD766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CFD890-E174-40D7-9FF7-740D3C1D8458}"/>
              </a:ext>
            </a:extLst>
          </p:cNvPr>
          <p:cNvGrpSpPr/>
          <p:nvPr/>
        </p:nvGrpSpPr>
        <p:grpSpPr>
          <a:xfrm>
            <a:off x="589173" y="2068261"/>
            <a:ext cx="2396617" cy="1030877"/>
            <a:chOff x="1282044" y="2558871"/>
            <a:chExt cx="810707" cy="46166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ECFA267-1ACB-4F2C-9640-20D962D338CE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AE8C9D-D25F-4BF3-BC9B-B960D074FA0B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418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 Anomalies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Stock returns</a:t>
              </a:r>
            </a:p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AAE20C-06AC-4CA1-B0B8-E7F0C617E1F4}"/>
              </a:ext>
            </a:extLst>
          </p:cNvPr>
          <p:cNvCxnSpPr>
            <a:cxnSpLocks/>
          </p:cNvCxnSpPr>
          <p:nvPr/>
        </p:nvCxnSpPr>
        <p:spPr>
          <a:xfrm flipV="1">
            <a:off x="2976953" y="2553306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6B430A-6121-45BD-B216-A2CE9DA93234}"/>
              </a:ext>
            </a:extLst>
          </p:cNvPr>
          <p:cNvGrpSpPr/>
          <p:nvPr/>
        </p:nvGrpSpPr>
        <p:grpSpPr>
          <a:xfrm>
            <a:off x="3736400" y="2111347"/>
            <a:ext cx="1368212" cy="852002"/>
            <a:chOff x="1282044" y="2558871"/>
            <a:chExt cx="855375" cy="46166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9A74FB4-7EEF-4403-AFE4-F62ACB9663A2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023331-EC6B-48D4-BA6A-39CCBBCC6E6A}"/>
                </a:ext>
              </a:extLst>
            </p:cNvPr>
            <p:cNvSpPr txBox="1"/>
            <p:nvPr/>
          </p:nvSpPr>
          <p:spPr>
            <a:xfrm>
              <a:off x="1326712" y="2598096"/>
              <a:ext cx="810707" cy="19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AP-Tree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D8ACC46-2652-4D48-ACC9-E39B21849500}"/>
              </a:ext>
            </a:extLst>
          </p:cNvPr>
          <p:cNvCxnSpPr>
            <a:cxnSpLocks/>
          </p:cNvCxnSpPr>
          <p:nvPr/>
        </p:nvCxnSpPr>
        <p:spPr>
          <a:xfrm flipV="1">
            <a:off x="5007450" y="2542771"/>
            <a:ext cx="546179" cy="1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D815DE-A492-4603-8F5E-E78C47FB2D9B}"/>
              </a:ext>
            </a:extLst>
          </p:cNvPr>
          <p:cNvGrpSpPr/>
          <p:nvPr/>
        </p:nvGrpSpPr>
        <p:grpSpPr>
          <a:xfrm>
            <a:off x="5561666" y="2111348"/>
            <a:ext cx="2286146" cy="852001"/>
            <a:chOff x="1282044" y="2558871"/>
            <a:chExt cx="810707" cy="46166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6FB186-01CF-4648-8A44-CDCE303AA85D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D2F2A9-D533-4F35-9B9D-D6680557C796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25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Triple sorts 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C9E74F6-6150-4D1A-B817-1FD489503C41}"/>
              </a:ext>
            </a:extLst>
          </p:cNvPr>
          <p:cNvSpPr txBox="1"/>
          <p:nvPr/>
        </p:nvSpPr>
        <p:spPr>
          <a:xfrm>
            <a:off x="5023144" y="2017753"/>
            <a:ext cx="65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8E3E76-0E52-4E19-A86E-D1ED0C397F1D}"/>
              </a:ext>
            </a:extLst>
          </p:cNvPr>
          <p:cNvGrpSpPr/>
          <p:nvPr/>
        </p:nvGrpSpPr>
        <p:grpSpPr>
          <a:xfrm>
            <a:off x="414779" y="4238727"/>
            <a:ext cx="2396617" cy="880590"/>
            <a:chOff x="1282044" y="2558871"/>
            <a:chExt cx="810707" cy="46166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3D0172-A3AA-4F39-98A1-FD5CC0B75DC0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A5BB06-6963-48D2-98CD-43A87CF27560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418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Portfolios from Decision Tree</a:t>
              </a:r>
            </a:p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BFCED94-725C-419C-9976-9773AB275E51}"/>
              </a:ext>
            </a:extLst>
          </p:cNvPr>
          <p:cNvCxnSpPr>
            <a:cxnSpLocks/>
          </p:cNvCxnSpPr>
          <p:nvPr/>
        </p:nvCxnSpPr>
        <p:spPr>
          <a:xfrm flipV="1">
            <a:off x="2836069" y="4656631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EDBEEE7-AE39-492F-8EAB-4D5329D5F874}"/>
              </a:ext>
            </a:extLst>
          </p:cNvPr>
          <p:cNvGrpSpPr/>
          <p:nvPr/>
        </p:nvGrpSpPr>
        <p:grpSpPr>
          <a:xfrm>
            <a:off x="3634451" y="4221108"/>
            <a:ext cx="2291362" cy="926528"/>
            <a:chOff x="1282044" y="2558871"/>
            <a:chExt cx="862333" cy="46166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9C9431F-6738-4365-8BEA-38626E95E707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123790-D6D9-4C72-B04E-076B8BD7B0B6}"/>
                </a:ext>
              </a:extLst>
            </p:cNvPr>
            <p:cNvSpPr txBox="1"/>
            <p:nvPr/>
          </p:nvSpPr>
          <p:spPr>
            <a:xfrm>
              <a:off x="1333670" y="2681075"/>
              <a:ext cx="810707" cy="21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AP-Pruning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11808A-946F-4D56-8DAB-E81603C46708}"/>
              </a:ext>
            </a:extLst>
          </p:cNvPr>
          <p:cNvGrpSpPr/>
          <p:nvPr/>
        </p:nvGrpSpPr>
        <p:grpSpPr>
          <a:xfrm>
            <a:off x="6537352" y="4216336"/>
            <a:ext cx="1729955" cy="941501"/>
            <a:chOff x="1282044" y="2558871"/>
            <a:chExt cx="819395" cy="46166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E288992-A601-4F36-8EDE-49316633D736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3B026A-0A16-4048-AE68-A381BC2F48A9}"/>
                </a:ext>
              </a:extLst>
            </p:cNvPr>
            <p:cNvSpPr txBox="1"/>
            <p:nvPr/>
          </p:nvSpPr>
          <p:spPr>
            <a:xfrm>
              <a:off x="1282044" y="2558871"/>
              <a:ext cx="819395" cy="435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portfolios</a:t>
              </a:r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0C2E753-512D-43BE-8DF2-D06DF312CBD5}"/>
              </a:ext>
            </a:extLst>
          </p:cNvPr>
          <p:cNvCxnSpPr>
            <a:cxnSpLocks/>
          </p:cNvCxnSpPr>
          <p:nvPr/>
        </p:nvCxnSpPr>
        <p:spPr>
          <a:xfrm flipV="1">
            <a:off x="5783210" y="4613094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4B0AC4-C2F4-45D9-A871-7BD33E0BA0F3}"/>
              </a:ext>
            </a:extLst>
          </p:cNvPr>
          <p:cNvCxnSpPr>
            <a:cxnSpLocks/>
          </p:cNvCxnSpPr>
          <p:nvPr/>
        </p:nvCxnSpPr>
        <p:spPr>
          <a:xfrm flipH="1">
            <a:off x="1244339" y="3014960"/>
            <a:ext cx="2884601" cy="10456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29AC8BA-7BF3-4F36-9899-CE6D774CE3AE}"/>
              </a:ext>
            </a:extLst>
          </p:cNvPr>
          <p:cNvCxnSpPr>
            <a:cxnSpLocks/>
          </p:cNvCxnSpPr>
          <p:nvPr/>
        </p:nvCxnSpPr>
        <p:spPr>
          <a:xfrm>
            <a:off x="4551377" y="3028020"/>
            <a:ext cx="2935273" cy="9433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0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6656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1964.01-2016.12 monthly data. All stocks from CRSP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anomalies from Kenneth French Data Library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1964-1983 for train; 1984-1993 for validation; 1994-2016 for test.</a:t>
            </a:r>
            <a:endParaRPr lang="pt-B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87A-4CEB-4842-933B-DF9C3A8B5DC9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E285C9-9D2E-489A-847F-964585E5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4717"/>
            <a:ext cx="9030273" cy="12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5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Portfolios from Tree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0FDB21-8743-40A8-802E-6D176075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31" y="2340573"/>
            <a:ext cx="7211505" cy="4152301"/>
          </a:xfrm>
          <a:prstGeom prst="rect">
            <a:avLst/>
          </a:prstGeom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3FE04DD1-2F43-4C19-9BD7-4FB95D26A77C}"/>
              </a:ext>
            </a:extLst>
          </p:cNvPr>
          <p:cNvSpPr txBox="1">
            <a:spLocks/>
          </p:cNvSpPr>
          <p:nvPr/>
        </p:nvSpPr>
        <p:spPr>
          <a:xfrm>
            <a:off x="628648" y="184308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returns and firm characteristics to train trees.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of Decision Tree is a portfolio.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9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3244A1-6112-4EC4-A5C8-F38FA0F2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705" y="2951007"/>
            <a:ext cx="5753100" cy="1800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D48A4-7D44-414B-B868-7AB78D5B2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48" y="1690689"/>
                <a:ext cx="8186984" cy="432086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select nodes portfolios from global asset pricing view.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 calculate mean-variance portfolio with L1 and L2 penalty</a:t>
                </a: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validation set.</a:t>
                </a: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D48A4-7D44-414B-B868-7AB78D5B2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48" y="1690689"/>
                <a:ext cx="8186984" cy="4320861"/>
              </a:xfrm>
              <a:blipFill>
                <a:blip r:embed="rId4"/>
                <a:stretch>
                  <a:fillRect l="-1340" t="-2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Pruning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2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after FF model adjusted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FF-3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FF-5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XSF: market + HML + momentum + any other one.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FF11: market + firm characteristics’ long-short portfolios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 ratio of mean-variance portfolios.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 R2: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4834B-227B-42A6-BABE-5E8A6129F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92" y="4874444"/>
            <a:ext cx="4314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Model Performance-Sharpe Ratio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1AFD45-AA28-4864-9A2E-0B1118FA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0168"/>
            <a:ext cx="9144000" cy="46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0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Alpha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450C18-CD2D-4F4D-9442-E786713C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0341"/>
            <a:ext cx="9144000" cy="47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Cross section R2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FC1FB2-4390-410D-98CB-83928931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3247"/>
            <a:ext cx="9144000" cy="51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5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The Combination of Firm Characteristics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964E39D-50F9-438D-8AAC-F89EC5A82ADD}"/>
              </a:ext>
            </a:extLst>
          </p:cNvPr>
          <p:cNvGrpSpPr/>
          <p:nvPr/>
        </p:nvGrpSpPr>
        <p:grpSpPr>
          <a:xfrm>
            <a:off x="-75415" y="1934893"/>
            <a:ext cx="9219415" cy="4060925"/>
            <a:chOff x="0" y="2377953"/>
            <a:chExt cx="9219415" cy="40609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504156D-9C97-4A8D-B741-D15F596D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75242"/>
              <a:ext cx="9144000" cy="346363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D28AD0F-F404-4972-B918-6B9592A43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15" y="2377953"/>
              <a:ext cx="9144000" cy="629381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5E20DCD-4873-48EF-ABE2-20764AFCB93D}"/>
              </a:ext>
            </a:extLst>
          </p:cNvPr>
          <p:cNvSpPr/>
          <p:nvPr/>
        </p:nvSpPr>
        <p:spPr>
          <a:xfrm>
            <a:off x="870211" y="5207965"/>
            <a:ext cx="7849583" cy="62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3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When reduces the number of base portfolios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511F88-ED96-4400-9498-514C17C0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66" y="1652612"/>
            <a:ext cx="8677522" cy="51263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F0004DC-6F27-499B-903E-A4E057B5DCC1}"/>
              </a:ext>
            </a:extLst>
          </p:cNvPr>
          <p:cNvSpPr/>
          <p:nvPr/>
        </p:nvSpPr>
        <p:spPr>
          <a:xfrm>
            <a:off x="3028950" y="2502472"/>
            <a:ext cx="5115809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09C7-ADF6-4C91-BB99-BE852B99F199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55756-26D0-4414-BCB2-BC9D8FC5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6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All Firm characteristics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F8E5CA-FB76-4F40-9325-73C983B83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8899"/>
            <a:ext cx="9144000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3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本周工作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178807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检查因子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重跑因子筛选结果，但结果不好，查找问题。展示在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查找问题，调整结果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构建中国市场三因子做调整。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9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Background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BB57-1BBB-43EB-924C-FCBACD8D6C3F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sorting is a reliable way for empirical assets pricing.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anomalies are detected which leads to that portfolio sorting is harder to catch all important information.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researchers used machine learning method solving economic problems, but most of them did not combine economic and new method.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Motivation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4CA-7F96-404F-95CC-88D2352D5CE7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sorting always pays more attention to 2/3 factors. When adding factors, portfolio sorting is face with “curse of dimensionality”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 method can be seen as a kind of portfolio sorting with characteristic selection.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improve tree behavior by cutting redundant nodes.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8FD5-7DCB-4456-8FAF-2C68A9CEE48A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Assets Pricing Tree method provide a better way to generate portfolios which represent cross-section returns?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portfolios which can represents cross-section return well?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3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Related Researches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214E-5916-4647-8128-4A4392552A9F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2" cy="43396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method to form SDF: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Lettau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(2019) extend principal component analysis to include a cross-sectional pricing restriction that helps to identify weak factors, and our paper is based on a similar intuition, relying on a no-arbitrage criterion to select the optimal tree portfolios.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Kelly, Pruitt,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(2019) and Fan, Liao, and Wang (2016) explicitly model stock loadings on the SDF as a function of its characteristics, and as a result apply PCA to managed portfolios that represent linear projections of asset returns on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06741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Related Researches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B710-10C5-43AA-908D-61AD8BA56926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2" cy="43396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Tree methods: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Moritz and Zimmerman (2016), Gu, Kelly,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(2019),and Rossi (2018) rely on decision trees in estimating conditional moments of stock returns.</a:t>
            </a:r>
          </a:p>
        </p:txBody>
      </p:sp>
    </p:spTree>
    <p:extLst>
      <p:ext uri="{BB962C8B-B14F-4D97-AF65-F5344CB8AC3E}">
        <p14:creationId xmlns:p14="http://schemas.microsoft.com/office/powerpoint/2010/main" val="351568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Contents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19ED-98A1-41ED-9373-1595868C1881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517716"/>
            <a:ext cx="8307962" cy="520376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AP-Tree model which splits stocks better than traditional double/triple sorts.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base portfolios formed by AP-Trees and find less base portfolios can represent the cross section returns.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Contribution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ABAD-11D6-46FC-904B-7B6EE090AFEB}" type="datetime1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new pruning method and use it to form AP-Tree model.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10 portfolios from AP-Tree can represent 100 firm characteristic portfolios well.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2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12640</TotalTime>
  <Words>814</Words>
  <Application>Microsoft Office PowerPoint</Application>
  <PresentationFormat>全屏显示(4:3)</PresentationFormat>
  <Paragraphs>172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Forest Through the Trees: Building Cross-Sections of Stock Returns</vt:lpstr>
      <vt:lpstr>Outline</vt:lpstr>
      <vt:lpstr>Introduction: Background</vt:lpstr>
      <vt:lpstr>Introduction: Motivation</vt:lpstr>
      <vt:lpstr>Introduction: Research Questions</vt:lpstr>
      <vt:lpstr>Introduction: Related Researches</vt:lpstr>
      <vt:lpstr>Introduction: Related Researches</vt:lpstr>
      <vt:lpstr>Introduction: Research Contents</vt:lpstr>
      <vt:lpstr>Introduction: Contribution</vt:lpstr>
      <vt:lpstr>Research Design: </vt:lpstr>
      <vt:lpstr>Research Design: Data</vt:lpstr>
      <vt:lpstr>Research Design: Portfolios from Tree</vt:lpstr>
      <vt:lpstr>Research Design: Pruning </vt:lpstr>
      <vt:lpstr>Research Design: Performance</vt:lpstr>
      <vt:lpstr>Empirical Result: Model Performance-Sharpe Ratio</vt:lpstr>
      <vt:lpstr>Empirical Result: Alpha</vt:lpstr>
      <vt:lpstr>Empirical Result: Cross section R2</vt:lpstr>
      <vt:lpstr>Empirical Result: The Combination of Firm Characteristics</vt:lpstr>
      <vt:lpstr>Empirical Result: When reduces the number of base portfolios </vt:lpstr>
      <vt:lpstr>Empirical Result: All Firm characteristics</vt:lpstr>
      <vt:lpstr>本周工作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李 玥阳</cp:lastModifiedBy>
  <cp:revision>461</cp:revision>
  <dcterms:created xsi:type="dcterms:W3CDTF">2018-05-20T16:38:52Z</dcterms:created>
  <dcterms:modified xsi:type="dcterms:W3CDTF">2020-04-18T16:39:12Z</dcterms:modified>
</cp:coreProperties>
</file>