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309" r:id="rId4"/>
    <p:sldId id="428" r:id="rId5"/>
    <p:sldId id="429" r:id="rId6"/>
    <p:sldId id="430" r:id="rId7"/>
    <p:sldId id="448" r:id="rId8"/>
    <p:sldId id="431" r:id="rId9"/>
    <p:sldId id="420" r:id="rId10"/>
    <p:sldId id="434" r:id="rId11"/>
    <p:sldId id="478" r:id="rId12"/>
    <p:sldId id="484" r:id="rId13"/>
    <p:sldId id="485" r:id="rId14"/>
    <p:sldId id="465" r:id="rId15"/>
    <p:sldId id="412" r:id="rId16"/>
    <p:sldId id="486" r:id="rId17"/>
    <p:sldId id="488" r:id="rId18"/>
    <p:sldId id="487" r:id="rId19"/>
    <p:sldId id="492" r:id="rId20"/>
    <p:sldId id="4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8BDC-449E-4F46-9D2E-5A9CCEFFA80C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37BA-6B08-405D-AE9E-E06A77D99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8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95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8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902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836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9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5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0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3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39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74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86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7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8D1F-15B4-497B-881E-9B6F50C71945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23B3-725E-4EEC-B2C8-D006E2803B26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023-2B7E-420E-BDBA-163628973ACA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517-3D7A-464B-B0B9-13DCE6FF7158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9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3F45-7D34-4EC3-8D7A-45F9BE340932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4C0-AA26-46B6-BB7E-02921EEBE817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DC24-211D-425B-B9C7-A1A0DA5AB5C7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524-B29E-440C-ABE6-FCD7A52AC9FA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3F3-B29D-45AE-A276-F60771760B9E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3DA-79CE-480E-AC06-2E814DB23904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DD1B-25A6-46BA-A868-4E119CC4C40E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17D8-C88A-4D25-99A2-F5E956433DA0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95C6-0EAE-464F-B9AC-FEFE537C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86700"/>
            <a:ext cx="9144001" cy="25423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Cross-Section and Time-Series Factor Models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9C511-A008-43B4-A005-16381DDC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987445"/>
            <a:ext cx="9015957" cy="174405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K. French,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Review of Financial Studies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74EB-A02F-4BE4-9B2E-43562E0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D662-D1D1-46EE-9CED-EDA99E49F9EB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AAA9-703B-483D-8C83-03D115F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F95C2-BFED-4B7F-BD2E-F154A8AF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6656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1963.06-2016.08 monthly data of stocks with CRSP share codes of 10 or 11 from CRSP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Compustat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Firm Characteristics: MC(market cap), BM(book-to-market), OP(Operating profitability), INV(Investment), mom(Momentum-11), NI(Net stock issues), AC(Accruals), Beta(Market beta), Var(Variance of daily total returns.)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87A-4CEB-4842-933B-DF9C3A8B5DC9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3FE04DD1-2F43-4C19-9BD7-4FB95D26A77C}"/>
              </a:ext>
            </a:extLst>
          </p:cNvPr>
          <p:cNvSpPr txBox="1">
            <a:spLocks/>
          </p:cNvSpPr>
          <p:nvPr/>
        </p:nvSpPr>
        <p:spPr>
          <a:xfrm>
            <a:off x="628650" y="186308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Macbeth(1973), the first time-series model can be set as: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characteristic as loadings, the model changed as 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Time Series Models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FAFBA5-1321-45CE-B8FD-2A3B209F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59" y="3156260"/>
            <a:ext cx="7305675" cy="333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1E1FB5-D006-4A79-91A9-6B0395E920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635"/>
          <a:stretch/>
        </p:blipFill>
        <p:spPr>
          <a:xfrm>
            <a:off x="919158" y="4564811"/>
            <a:ext cx="7458075" cy="4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0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73B2DB7-A9B5-4D2E-82FF-1E721E6F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67" y="2781300"/>
            <a:ext cx="7524750" cy="647700"/>
          </a:xfrm>
          <a:prstGeom prst="rect">
            <a:avLst/>
          </a:prstGeom>
        </p:spPr>
      </p:pic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3FE04DD1-2F43-4C19-9BD7-4FB95D26A77C}"/>
              </a:ext>
            </a:extLst>
          </p:cNvPr>
          <p:cNvSpPr txBox="1">
            <a:spLocks/>
          </p:cNvSpPr>
          <p:nvPr/>
        </p:nvSpPr>
        <p:spPr>
          <a:xfrm>
            <a:off x="628650" y="186308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FF5 model represents the cross-section model in this paper.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4: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calculation way of FF5 factors is fixed which may not explain time trend of stock returns.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factor to cross-section factor from model 2, model 3 becomes: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Cross Section Models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EBF0DE-59D1-4427-AD8B-411FB052A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4795280"/>
            <a:ext cx="75247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3FE04DD1-2F43-4C19-9BD7-4FB95D26A77C}"/>
              </a:ext>
            </a:extLst>
          </p:cNvPr>
          <p:cNvSpPr txBox="1">
            <a:spLocks/>
          </p:cNvSpPr>
          <p:nvPr/>
        </p:nvSpPr>
        <p:spPr>
          <a:xfrm>
            <a:off x="628650" y="186308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5: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whether adding time-varying loadings into cross-section model benefits pricing returns or not.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adding time-varying loading, model 3 becomes: 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Models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AA8B2B-516F-4171-A117-E6D0669A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3527433"/>
            <a:ext cx="71913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Alpha, t value, R2, The square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GRS statistics(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Hotellings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value),                for the square of  t value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for adjusted square of t value, in which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326FEE-E1A3-49DF-8708-781A4948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67" y="2172976"/>
            <a:ext cx="1118844" cy="472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43886F-56D8-48A1-A42B-5CA66BFC1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91" y="3098637"/>
            <a:ext cx="1175816" cy="4596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433A18-D5ED-4411-881E-38C7FC492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3670144"/>
            <a:ext cx="19716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2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Results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D5F6714C-E0F0-462C-8355-B7BEFE387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48" y="1690689"/>
                <a:ext cx="8186984" cy="432086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allowing factor loadings change, the cross section model becomes the best model.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evidence to replace SMB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𝑀𝐶</m:t>
                        </m:r>
                      </m:sub>
                    </m:sSub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D5F6714C-E0F0-462C-8355-B7BEFE387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48" y="1690689"/>
                <a:ext cx="8186984" cy="4320861"/>
              </a:xfrm>
              <a:blipFill>
                <a:blip r:embed="rId3"/>
                <a:stretch>
                  <a:fillRect l="-1340" t="-2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678E02B4-FF92-4D38-8774-43C75F1AE7A8}"/>
              </a:ext>
            </a:extLst>
          </p:cNvPr>
          <p:cNvGrpSpPr/>
          <p:nvPr/>
        </p:nvGrpSpPr>
        <p:grpSpPr>
          <a:xfrm>
            <a:off x="26020" y="928257"/>
            <a:ext cx="11635785" cy="5957108"/>
            <a:chOff x="26020" y="928257"/>
            <a:chExt cx="11635785" cy="595710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DE4621-C1AA-417A-9857-77043894B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20" y="928257"/>
              <a:ext cx="11635785" cy="3058953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5B47256-D8C9-4F9A-BD87-1229F7447B35}"/>
                </a:ext>
              </a:extLst>
            </p:cNvPr>
            <p:cNvSpPr/>
            <p:nvPr/>
          </p:nvSpPr>
          <p:spPr>
            <a:xfrm>
              <a:off x="121202" y="2868550"/>
              <a:ext cx="9022798" cy="6176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s</a:t>
              </a:r>
              <a:endParaRPr lang="zh-CN" altLang="en-US" dirty="0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64E45F6-C766-4D64-8B66-62016187B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020" y="3942946"/>
              <a:ext cx="3333750" cy="28384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A33F43D-1B7E-4EC4-A044-B53E771F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9770" y="3913565"/>
              <a:ext cx="2209800" cy="2971800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910BD17-8752-4EB8-A36E-50CA968E21D6}"/>
                </a:ext>
              </a:extLst>
            </p:cNvPr>
            <p:cNvSpPr/>
            <p:nvPr/>
          </p:nvSpPr>
          <p:spPr>
            <a:xfrm>
              <a:off x="121202" y="1835419"/>
              <a:ext cx="9022798" cy="4184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s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ED6AFB0-2D13-4E48-882C-9FCD60CEFDEC}"/>
                </a:ext>
              </a:extLst>
            </p:cNvPr>
            <p:cNvSpPr/>
            <p:nvPr/>
          </p:nvSpPr>
          <p:spPr>
            <a:xfrm>
              <a:off x="26020" y="5804632"/>
              <a:ext cx="4074640" cy="5517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00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All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Results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2F407F1-3A80-493D-9241-69992E7A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9" y="3634254"/>
            <a:ext cx="2564484" cy="3231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0665D9-2761-4792-B880-5E24EDDC0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342"/>
            <a:ext cx="11811786" cy="33865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A76B408-5A28-458F-BB52-7A327F69A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050" y="3751640"/>
            <a:ext cx="2256665" cy="312186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4DBB429-C8A3-404B-A4B2-00E9FA386CA5}"/>
              </a:ext>
            </a:extLst>
          </p:cNvPr>
          <p:cNvSpPr/>
          <p:nvPr/>
        </p:nvSpPr>
        <p:spPr>
          <a:xfrm>
            <a:off x="45369" y="3280506"/>
            <a:ext cx="9144000" cy="377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0CD5C9-BE55-4F79-82DC-D85D11BE3496}"/>
              </a:ext>
            </a:extLst>
          </p:cNvPr>
          <p:cNvSpPr/>
          <p:nvPr/>
        </p:nvSpPr>
        <p:spPr>
          <a:xfrm>
            <a:off x="45369" y="6467656"/>
            <a:ext cx="4897346" cy="390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Result: 100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Results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9954" y="6324262"/>
            <a:ext cx="2057400" cy="365125"/>
          </a:xfrm>
        </p:spPr>
        <p:txBody>
          <a:bodyPr/>
          <a:lstStyle/>
          <a:p>
            <a:fld id="{6131721A-95F3-4C10-B9AE-0F28F1BB908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left hand portfolios to 5x5 MC-BM,  MC-OP, MC-INV, MC-MOM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B141D0B-5FA2-4E20-90DA-2665997A2F82}"/>
              </a:ext>
            </a:extLst>
          </p:cNvPr>
          <p:cNvGrpSpPr/>
          <p:nvPr/>
        </p:nvGrpSpPr>
        <p:grpSpPr>
          <a:xfrm>
            <a:off x="-84841" y="507558"/>
            <a:ext cx="12008400" cy="6213918"/>
            <a:chOff x="-81908" y="644082"/>
            <a:chExt cx="12008400" cy="621391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937025A-DBD4-440D-91CE-6589B5A76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44082"/>
              <a:ext cx="11926492" cy="3045557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66BBB0C-8207-4C87-A4EC-E00C9ABC513C}"/>
                </a:ext>
              </a:extLst>
            </p:cNvPr>
            <p:cNvSpPr/>
            <p:nvPr/>
          </p:nvSpPr>
          <p:spPr>
            <a:xfrm>
              <a:off x="87128" y="2683514"/>
              <a:ext cx="8965224" cy="9894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1D98C5A-5348-478F-AE90-5B3445A80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1908" y="4197906"/>
              <a:ext cx="3200400" cy="263842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B0DB822-1B8A-486F-8729-6C8F4A35F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9465" y="3819525"/>
              <a:ext cx="2524125" cy="3038475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D9325F-9BA7-472D-B04D-CD7ACCDD8318}"/>
                </a:ext>
              </a:extLst>
            </p:cNvPr>
            <p:cNvSpPr/>
            <p:nvPr/>
          </p:nvSpPr>
          <p:spPr>
            <a:xfrm>
              <a:off x="44488" y="5816338"/>
              <a:ext cx="5460766" cy="10199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157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03D7DF4-5636-4D18-86AC-B928B09C8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751" y="3751531"/>
            <a:ext cx="3733800" cy="31146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Result: 100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Results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E733B2-9B2C-4528-9324-027CDC869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6" y="1437569"/>
            <a:ext cx="12741247" cy="271117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F9CF3A2-2C6A-4012-B85B-1D7E094256DD}"/>
              </a:ext>
            </a:extLst>
          </p:cNvPr>
          <p:cNvSpPr/>
          <p:nvPr/>
        </p:nvSpPr>
        <p:spPr>
          <a:xfrm>
            <a:off x="84508" y="3686497"/>
            <a:ext cx="9144000" cy="377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F80F7C-F999-4912-ACD8-1BD6B49C1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5" y="4148743"/>
            <a:ext cx="3400425" cy="24765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94BEFF4-FA55-427E-A91C-9D865260D5B4}"/>
              </a:ext>
            </a:extLst>
          </p:cNvPr>
          <p:cNvSpPr/>
          <p:nvPr/>
        </p:nvSpPr>
        <p:spPr>
          <a:xfrm>
            <a:off x="-140164" y="6144552"/>
            <a:ext cx="7361715" cy="480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20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left hand portfolios to 110 MC-beta,  MC-AC, MC-NI, MC-VAR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Result: 110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Results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9954" y="6324262"/>
            <a:ext cx="2057400" cy="365125"/>
          </a:xfrm>
        </p:spPr>
        <p:txBody>
          <a:bodyPr/>
          <a:lstStyle/>
          <a:p>
            <a:fld id="{6131721A-95F3-4C10-B9AE-0F28F1BB908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016B807-E185-4F62-BBF6-805A99C0F147}"/>
              </a:ext>
            </a:extLst>
          </p:cNvPr>
          <p:cNvGrpSpPr/>
          <p:nvPr/>
        </p:nvGrpSpPr>
        <p:grpSpPr>
          <a:xfrm>
            <a:off x="0" y="66899"/>
            <a:ext cx="11691366" cy="6724202"/>
            <a:chOff x="12895" y="111021"/>
            <a:chExt cx="11691366" cy="672420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9534F7B-95CE-48B5-A968-F53F59B8B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38" y="3544018"/>
              <a:ext cx="3133434" cy="3246586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4FEFA5E-12B1-4F4C-9729-FF5DC4157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33"/>
            <a:stretch/>
          </p:blipFill>
          <p:spPr>
            <a:xfrm>
              <a:off x="12895" y="111021"/>
              <a:ext cx="11691366" cy="358666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C0D042E-DFC3-41AB-B0D8-392F978EB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58372" y="3642734"/>
              <a:ext cx="2051875" cy="3103249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D50FB58-1CE2-441D-9B0F-66B11A31A1D6}"/>
                </a:ext>
              </a:extLst>
            </p:cNvPr>
            <p:cNvSpPr/>
            <p:nvPr/>
          </p:nvSpPr>
          <p:spPr>
            <a:xfrm>
              <a:off x="61881" y="1328869"/>
              <a:ext cx="9069223" cy="7066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ABE4E42-DCFF-4734-B1BC-C069C168E8CD}"/>
                </a:ext>
              </a:extLst>
            </p:cNvPr>
            <p:cNvSpPr/>
            <p:nvPr/>
          </p:nvSpPr>
          <p:spPr>
            <a:xfrm>
              <a:off x="74777" y="4714971"/>
              <a:ext cx="5336209" cy="5828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008FDB-E641-45B6-96B0-4FCE2D20746C}"/>
                </a:ext>
              </a:extLst>
            </p:cNvPr>
            <p:cNvSpPr/>
            <p:nvPr/>
          </p:nvSpPr>
          <p:spPr>
            <a:xfrm>
              <a:off x="124938" y="3038576"/>
              <a:ext cx="8894124" cy="5595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35D15F1-1FD0-4D98-BEF6-FB127DC886D2}"/>
                </a:ext>
              </a:extLst>
            </p:cNvPr>
            <p:cNvSpPr/>
            <p:nvPr/>
          </p:nvSpPr>
          <p:spPr>
            <a:xfrm>
              <a:off x="74777" y="6253376"/>
              <a:ext cx="5235470" cy="5818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646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13C-0213-4FC9-B3CB-7FF81C60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Test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views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09C7-ADF6-4C91-BB99-BE852B99F199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55756-26D0-4414-BCB2-BC9D8FC5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6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0003BFB-4ABE-4CEC-AC9A-2DCE9AA1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just test the explanation power of portfolios. But the portfolio they chose may not represent the whole stock market.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Views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7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Background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BB57-1BBB-43EB-924C-FCBACD8D6C3F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models like CAPM, FF3, FF5 are drawn to explain assets’ returns.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 models have fixed factor loadings, which is argued by many researchers.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which model behaves better becomes an important problem.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Motivation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4CA-7F96-404F-95CC-88D2352D5CE7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can be divided into cross-section model and time-series model, but no evidence shows which kind of models behaves better.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allowing loadings change, cross-section model like FF5 becomes time-series model, which may gain better behavior.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8FD5-7DCB-4456-8FAF-2C68A9CEE48A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model behaves better in explaining stock returns?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performance become better when cross-section model has time-varying loading ?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3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Related Researches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214E-5916-4647-8128-4A4392552A9F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2" cy="43396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models are often motivated by evidence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MacBeth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(FM 1973) 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five-factor model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French (FF 2015) follows evidence from FM cross-section regressions that profitability and investment capture differences in average returns missed by the three-factor model.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FM cross-section regressions are, however, a type of factor model.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papers by Back, Kapadia,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Ostdiek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(2013, 2015) use FM cross-section regression slopes as factors in time-series regressions</a:t>
            </a:r>
          </a:p>
        </p:txBody>
      </p:sp>
    </p:spTree>
    <p:extLst>
      <p:ext uri="{BB962C8B-B14F-4D97-AF65-F5344CB8AC3E}">
        <p14:creationId xmlns:p14="http://schemas.microsoft.com/office/powerpoint/2010/main" val="206741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Related Researches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B710-10C5-43AA-908D-61AD8BA56926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2" cy="43396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papers argue that factor loadings are likely to vary through time (like,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1990;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Ferson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Harvey 1991)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to capture the variation are often somewhat arbitrary (for example, periodically re-estimate the loadings or allow them to change as functions of arbitrary variables, like interest rates).</a:t>
            </a:r>
          </a:p>
        </p:txBody>
      </p:sp>
    </p:spTree>
    <p:extLst>
      <p:ext uri="{BB962C8B-B14F-4D97-AF65-F5344CB8AC3E}">
        <p14:creationId xmlns:p14="http://schemas.microsoft.com/office/powerpoint/2010/main" val="351568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Contents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19ED-98A1-41ED-9373-1595868C1881}" type="datetime1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517716"/>
            <a:ext cx="8307962" cy="520376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4 type assets pricing models and find cross section model with time-varying loadings behaves better.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target portfolios to 100 5x5 portfolios and 110 anomaly portfolios, find the result is stable.</a:t>
            </a:r>
          </a:p>
        </p:txBody>
      </p:sp>
    </p:spTree>
    <p:extLst>
      <p:ext uri="{BB962C8B-B14F-4D97-AF65-F5344CB8AC3E}">
        <p14:creationId xmlns:p14="http://schemas.microsoft.com/office/powerpoint/2010/main" val="12376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27" y="439272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671-69CB-4223-AD23-B1CDA5DBD766}" type="datetime1">
              <a:rPr lang="zh-CN" altLang="en-US" smtClean="0"/>
              <a:t>2020/5/23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CFD890-E174-40D7-9FF7-740D3C1D8458}"/>
              </a:ext>
            </a:extLst>
          </p:cNvPr>
          <p:cNvGrpSpPr/>
          <p:nvPr/>
        </p:nvGrpSpPr>
        <p:grpSpPr>
          <a:xfrm>
            <a:off x="1586183" y="2292959"/>
            <a:ext cx="2396617" cy="2344586"/>
            <a:chOff x="1282044" y="2558871"/>
            <a:chExt cx="810707" cy="46166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ECFA267-1ACB-4F2C-9640-20D962D338CE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7AE8C9D-D25F-4BF3-BC9B-B960D074FA0B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454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185 portfolios, 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 5x5 portfolios, </a:t>
              </a:r>
            </a:p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110 Anomaly portfolios</a:t>
              </a:r>
            </a:p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AAE20C-06AC-4CA1-B0B8-E7F0C617E1F4}"/>
              </a:ext>
            </a:extLst>
          </p:cNvPr>
          <p:cNvCxnSpPr>
            <a:cxnSpLocks/>
          </p:cNvCxnSpPr>
          <p:nvPr/>
        </p:nvCxnSpPr>
        <p:spPr>
          <a:xfrm flipV="1">
            <a:off x="3973963" y="2778005"/>
            <a:ext cx="7682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6B430A-6121-45BD-B216-A2CE9DA93234}"/>
              </a:ext>
            </a:extLst>
          </p:cNvPr>
          <p:cNvGrpSpPr/>
          <p:nvPr/>
        </p:nvGrpSpPr>
        <p:grpSpPr>
          <a:xfrm>
            <a:off x="4728400" y="2319732"/>
            <a:ext cx="2286146" cy="868312"/>
            <a:chOff x="1278912" y="2550033"/>
            <a:chExt cx="813839" cy="47050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9A74FB4-7EEF-4403-AFE4-F62ACB9663A2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023331-EC6B-48D4-BA6A-39CCBBCC6E6A}"/>
                </a:ext>
              </a:extLst>
            </p:cNvPr>
            <p:cNvSpPr txBox="1"/>
            <p:nvPr/>
          </p:nvSpPr>
          <p:spPr>
            <a:xfrm>
              <a:off x="1278912" y="2550033"/>
              <a:ext cx="810707" cy="45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Cross-section Model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D8ACC46-2652-4D48-ACC9-E39B218495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982380" y="4121144"/>
            <a:ext cx="707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CD815DE-A492-4603-8F5E-E78C47FB2D9B}"/>
              </a:ext>
            </a:extLst>
          </p:cNvPr>
          <p:cNvGrpSpPr/>
          <p:nvPr/>
        </p:nvGrpSpPr>
        <p:grpSpPr>
          <a:xfrm>
            <a:off x="4690279" y="3695142"/>
            <a:ext cx="2286146" cy="868291"/>
            <a:chOff x="1282044" y="2558871"/>
            <a:chExt cx="810707" cy="47049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6FB186-01CF-4648-8A44-CDCE303AA85D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3D2F2A9-D533-4F35-9B9D-D6680557C796}"/>
                </a:ext>
              </a:extLst>
            </p:cNvPr>
            <p:cNvSpPr txBox="1"/>
            <p:nvPr/>
          </p:nvSpPr>
          <p:spPr>
            <a:xfrm>
              <a:off x="1282044" y="2579079"/>
              <a:ext cx="810707" cy="45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Time-series Model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C9E74F6-6150-4D1A-B817-1FD489503C41}"/>
              </a:ext>
            </a:extLst>
          </p:cNvPr>
          <p:cNvSpPr txBox="1"/>
          <p:nvPr/>
        </p:nvSpPr>
        <p:spPr>
          <a:xfrm>
            <a:off x="5639515" y="3130479"/>
            <a:ext cx="65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00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14876</TotalTime>
  <Words>887</Words>
  <Application>Microsoft Office PowerPoint</Application>
  <PresentationFormat>全屏显示(4:3)</PresentationFormat>
  <Paragraphs>221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黑体</vt:lpstr>
      <vt:lpstr>Arial</vt:lpstr>
      <vt:lpstr>Calibri</vt:lpstr>
      <vt:lpstr>Calibri Light</vt:lpstr>
      <vt:lpstr>Cambria Math</vt:lpstr>
      <vt:lpstr>Times New Roman</vt:lpstr>
      <vt:lpstr>Office 主题​​</vt:lpstr>
      <vt:lpstr>Comparing Cross-Section and Time-Series Factor Models</vt:lpstr>
      <vt:lpstr>Outline</vt:lpstr>
      <vt:lpstr>Introduction: Background</vt:lpstr>
      <vt:lpstr>Introduction: Motivation</vt:lpstr>
      <vt:lpstr>Introduction: Research Questions</vt:lpstr>
      <vt:lpstr>Introduction: Related Researches</vt:lpstr>
      <vt:lpstr>Introduction: Related Researches</vt:lpstr>
      <vt:lpstr>Introduction: Research Contents</vt:lpstr>
      <vt:lpstr>Research Design: </vt:lpstr>
      <vt:lpstr>Research Design: Data</vt:lpstr>
      <vt:lpstr>Research Design: Time Series Models</vt:lpstr>
      <vt:lpstr>Research Design: Cross Section Models</vt:lpstr>
      <vt:lpstr>Research Design: Models</vt:lpstr>
      <vt:lpstr>Research Design: Performance</vt:lpstr>
      <vt:lpstr>Empirical Result: All Portfolio Results</vt:lpstr>
      <vt:lpstr>Empirical Result: All Portfolio Results</vt:lpstr>
      <vt:lpstr>Robust Result: 100 Portfolio Results</vt:lpstr>
      <vt:lpstr>Robust Result: 100 Portfolio Results</vt:lpstr>
      <vt:lpstr>Robust Result: 110 Portfolio Results</vt:lpstr>
      <vt:lpstr>Some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against beta</dc:title>
  <dc:creator>李 玥阳</dc:creator>
  <cp:lastModifiedBy>李 玥阳</cp:lastModifiedBy>
  <cp:revision>523</cp:revision>
  <dcterms:created xsi:type="dcterms:W3CDTF">2018-05-20T16:38:52Z</dcterms:created>
  <dcterms:modified xsi:type="dcterms:W3CDTF">2020-05-23T02:02:05Z</dcterms:modified>
</cp:coreProperties>
</file>