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9" r:id="rId4"/>
    <p:sldId id="263" r:id="rId5"/>
    <p:sldId id="261" r:id="rId6"/>
    <p:sldId id="260" r:id="rId7"/>
    <p:sldId id="271" r:id="rId8"/>
    <p:sldId id="264" r:id="rId9"/>
    <p:sldId id="289" r:id="rId10"/>
    <p:sldId id="291" r:id="rId11"/>
    <p:sldId id="284" r:id="rId12"/>
    <p:sldId id="292" r:id="rId13"/>
    <p:sldId id="294" r:id="rId14"/>
    <p:sldId id="293" r:id="rId15"/>
    <p:sldId id="295" r:id="rId16"/>
    <p:sldId id="296" r:id="rId17"/>
    <p:sldId id="297" r:id="rId18"/>
    <p:sldId id="288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266" r:id="rId30"/>
    <p:sldId id="30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龙 真" initials="龙" lastIdx="1" clrIdx="0">
    <p:extLst>
      <p:ext uri="{19B8F6BF-5375-455C-9EA6-DF929625EA0E}">
        <p15:presenceInfo xmlns:p15="http://schemas.microsoft.com/office/powerpoint/2012/main" userId="39dc5f76c6b028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122" autoAdjust="0"/>
  </p:normalViewPr>
  <p:slideViewPr>
    <p:cSldViewPr snapToGrid="0">
      <p:cViewPr varScale="1">
        <p:scale>
          <a:sx n="60" d="100"/>
          <a:sy n="60" d="100"/>
        </p:scale>
        <p:origin x="1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A70D4-17F3-4688-9E5A-574128D19A5B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88139-85CF-4B67-AE09-4B7213313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676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75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4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88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518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22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19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190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7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3609-488A-4352-96A2-C0BF40E04A05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6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F7A1-6BA1-4739-B417-961A48C7035A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0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15B9-FB53-477D-ACFC-D91CCE5CA393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7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8E82-D28C-4296-B8F0-83F331043338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55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E8A5-4930-4F9E-96ED-A3E8EAF8597E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02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04E6-26EA-42BE-8B8A-1E6F93D569C4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D544-066E-4B76-A375-EE5AE81BCDF3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7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BB34-9858-4AE9-B4C4-6710FB9F71DC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9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8BB7-C5B1-47E0-8548-E5CA180FCEE7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3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CCA0-2B54-427F-BF52-6CEB27DFE84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B1FB2-D6C3-47C6-B638-B10B04F8E3E8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60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8FFA8-886D-490E-961F-802105F59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Forecasting the Equity Premium: Mind the News! </a:t>
            </a:r>
            <a:br>
              <a:rPr lang="en-US" altLang="zh-CN" sz="4000" dirty="0">
                <a:latin typeface="+mn-ea"/>
                <a:ea typeface="+mn-ea"/>
              </a:rPr>
            </a:br>
            <a:r>
              <a:rPr lang="en-US" altLang="zh-CN" sz="2800" dirty="0">
                <a:latin typeface="+mn-ea"/>
                <a:ea typeface="+mn-ea"/>
              </a:rPr>
              <a:t>Philipp Adämmer, Rainer A Schüssler </a:t>
            </a:r>
            <a:br>
              <a:rPr lang="en-US" altLang="zh-CN" sz="2800" dirty="0">
                <a:latin typeface="+mn-ea"/>
                <a:ea typeface="+mn-ea"/>
              </a:rPr>
            </a:br>
            <a:r>
              <a:rPr lang="en-US" altLang="zh-CN" sz="2800" dirty="0">
                <a:latin typeface="+mn-ea"/>
                <a:ea typeface="+mn-ea"/>
              </a:rPr>
              <a:t>Review of Finance, </a:t>
            </a:r>
            <a:r>
              <a:rPr lang="en-US" altLang="zh-CN" sz="2800" dirty="0"/>
              <a:t>13 May 2020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D1D266-AFCC-4CD9-8A52-9006E2910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92143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Long Zhen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C0740-BCD4-4678-AA49-0375D846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9306-4346-47D5-AC10-1DD671160DC6}" type="datetime1">
              <a:rPr lang="zh-CN" altLang="en-US" smtClean="0"/>
              <a:t>2020/6/13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DA4B1-C4A7-4544-AB9A-F278D6B3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8D158-AB2C-42EB-8AE0-A306943B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1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3B03C8-F29D-4FF1-86CD-3BA14FDF0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1338"/>
            <a:ext cx="7886700" cy="5325625"/>
          </a:xfrm>
        </p:spPr>
        <p:txBody>
          <a:bodyPr>
            <a:normAutofit/>
          </a:bodyPr>
          <a:lstStyle/>
          <a:p>
            <a:r>
              <a:rPr lang="zh-CN" altLang="en-US" dirty="0"/>
              <a:t>硬币模型</a:t>
            </a:r>
            <a:endParaRPr lang="en-US" altLang="zh-CN" dirty="0"/>
          </a:p>
          <a:p>
            <a:pPr lvl="1"/>
            <a:r>
              <a:rPr lang="zh-CN" altLang="en-US" dirty="0"/>
              <a:t>已知：</a:t>
            </a:r>
            <a:r>
              <a:rPr lang="en-US" altLang="zh-CN" dirty="0"/>
              <a:t>n</a:t>
            </a:r>
            <a:r>
              <a:rPr lang="zh-CN" altLang="en-US" dirty="0"/>
              <a:t>个抛硬币结果（正反反正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生成：抛哪个硬币</a:t>
            </a:r>
            <a:r>
              <a:rPr lang="en-US" altLang="zh-CN" dirty="0"/>
              <a:t>→ </a:t>
            </a:r>
            <a:r>
              <a:rPr lang="zh-CN" altLang="en-US" dirty="0"/>
              <a:t>正反结果</a:t>
            </a:r>
            <a:endParaRPr lang="en-US" altLang="zh-CN" dirty="0"/>
          </a:p>
          <a:p>
            <a:pPr lvl="1"/>
            <a:r>
              <a:rPr lang="zh-CN" altLang="en-US" dirty="0"/>
              <a:t>未知：骰子</a:t>
            </a:r>
            <a:r>
              <a:rPr lang="en-US" altLang="zh-CN" dirty="0"/>
              <a:t>-</a:t>
            </a:r>
            <a:r>
              <a:rPr lang="zh-CN" altLang="en-US" dirty="0"/>
              <a:t>硬币的概率、硬币</a:t>
            </a:r>
            <a:r>
              <a:rPr lang="en-US" altLang="zh-CN" dirty="0"/>
              <a:t>-</a:t>
            </a:r>
            <a:r>
              <a:rPr lang="zh-CN" altLang="en-US" dirty="0"/>
              <a:t>正反的概率</a:t>
            </a:r>
            <a:endParaRPr lang="en-US" altLang="zh-CN" dirty="0"/>
          </a:p>
          <a:p>
            <a:r>
              <a:rPr lang="zh-CN" altLang="en-US" dirty="0"/>
              <a:t>主题模型：</a:t>
            </a:r>
            <a:endParaRPr lang="en-US" altLang="zh-CN" dirty="0"/>
          </a:p>
          <a:p>
            <a:pPr lvl="1"/>
            <a:r>
              <a:rPr lang="zh-CN" altLang="en-US" dirty="0"/>
              <a:t>已知：</a:t>
            </a:r>
            <a:r>
              <a:rPr lang="en-US" altLang="zh-CN" dirty="0"/>
              <a:t>n</a:t>
            </a:r>
            <a:r>
              <a:rPr lang="zh-CN" altLang="en-US" dirty="0"/>
              <a:t>个词（无顺序）</a:t>
            </a:r>
            <a:endParaRPr lang="en-US" altLang="zh-CN" dirty="0"/>
          </a:p>
          <a:p>
            <a:pPr lvl="1"/>
            <a:r>
              <a:rPr lang="zh-CN" altLang="en-US" dirty="0"/>
              <a:t>生成：什么主题</a:t>
            </a:r>
            <a:r>
              <a:rPr lang="en-US" altLang="zh-CN" dirty="0"/>
              <a:t>→ </a:t>
            </a:r>
            <a:r>
              <a:rPr lang="zh-CN" altLang="en-US" dirty="0"/>
              <a:t>选用词</a:t>
            </a:r>
            <a:endParaRPr lang="en-US" altLang="zh-CN" dirty="0"/>
          </a:p>
          <a:p>
            <a:pPr lvl="1"/>
            <a:r>
              <a:rPr lang="zh-CN" altLang="en-US" dirty="0"/>
              <a:t>未知：文章</a:t>
            </a:r>
            <a:r>
              <a:rPr lang="en-US" altLang="zh-CN" dirty="0"/>
              <a:t>-</a:t>
            </a:r>
            <a:r>
              <a:rPr lang="zh-CN" altLang="en-US" dirty="0"/>
              <a:t>主题的分布、</a:t>
            </a:r>
            <a:r>
              <a:rPr lang="zh-CN" altLang="en-US" dirty="0">
                <a:solidFill>
                  <a:srgbClr val="FF0000"/>
                </a:solidFill>
              </a:rPr>
              <a:t>主题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词的分布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区别：</a:t>
            </a:r>
            <a:endParaRPr lang="en-US" altLang="zh-CN" dirty="0"/>
          </a:p>
          <a:p>
            <a:pPr lvl="1"/>
            <a:r>
              <a:rPr lang="zh-CN" altLang="en-US" dirty="0"/>
              <a:t>伯努利分布</a:t>
            </a:r>
            <a:r>
              <a:rPr lang="en-US" altLang="zh-CN" dirty="0"/>
              <a:t> → </a:t>
            </a:r>
            <a:r>
              <a:rPr lang="zh-CN" altLang="en-US" dirty="0"/>
              <a:t>逻辑正态分布</a:t>
            </a:r>
            <a:endParaRPr lang="en-US" altLang="zh-CN" dirty="0"/>
          </a:p>
          <a:p>
            <a:pPr lvl="1"/>
            <a:r>
              <a:rPr lang="zh-CN" altLang="en-US" dirty="0"/>
              <a:t>主题独立分布 </a:t>
            </a:r>
            <a:r>
              <a:rPr lang="en-US" altLang="zh-CN" dirty="0"/>
              <a:t>→ </a:t>
            </a:r>
            <a:r>
              <a:rPr lang="zh-CN" altLang="en-US" dirty="0"/>
              <a:t>引入主题相关性矩阵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2A227-C992-4B26-A111-B1B6F6BA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CC919-EDD3-4932-8A4D-24BB6339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A42D2-FF23-46C8-839C-ACCBE3FC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12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CCF92-2DDF-4017-989C-D67A27A9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F265F-7E8E-4221-83C8-AC176644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599DD1-5AC2-449B-AB11-84020269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B9A8AC-BE3A-4408-A6EF-67B541FCD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958"/>
          <a:stretch/>
        </p:blipFill>
        <p:spPr>
          <a:xfrm>
            <a:off x="1251117" y="1063947"/>
            <a:ext cx="6641765" cy="42693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FCF173A-A1F8-40DD-ADA5-AE81D74948A2}"/>
              </a:ext>
            </a:extLst>
          </p:cNvPr>
          <p:cNvSpPr txBox="1"/>
          <p:nvPr/>
        </p:nvSpPr>
        <p:spPr>
          <a:xfrm>
            <a:off x="3363310" y="549691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相关主题模型示意图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3201DC-04DE-47AB-AB06-FA785928CFDD}"/>
              </a:ext>
            </a:extLst>
          </p:cNvPr>
          <p:cNvSpPr/>
          <p:nvPr/>
        </p:nvSpPr>
        <p:spPr>
          <a:xfrm>
            <a:off x="3774558" y="925033"/>
            <a:ext cx="2030819" cy="1180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0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36432-CE0B-413C-A149-1D137D11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1306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② </a:t>
            </a:r>
            <a:r>
              <a:rPr lang="en-US" altLang="zh-CN" sz="3200" dirty="0"/>
              <a:t>Construct variables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C9870-4719-4C32-B95C-DEBA2C361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71" y="1069180"/>
            <a:ext cx="7886700" cy="4351338"/>
          </a:xfrm>
        </p:spPr>
        <p:txBody>
          <a:bodyPr/>
          <a:lstStyle/>
          <a:p>
            <a:r>
              <a:rPr lang="en-US" altLang="zh-CN" dirty="0"/>
              <a:t>Choose the number of topics:</a:t>
            </a:r>
          </a:p>
          <a:p>
            <a:pPr lvl="1"/>
            <a:r>
              <a:rPr lang="en-US" altLang="zh-CN" dirty="0"/>
              <a:t>Document-completion held-out likelihood method: compare predictive performance by estimating the probability of the 2</a:t>
            </a:r>
            <a:r>
              <a:rPr lang="en-US" altLang="zh-CN" baseline="30000" dirty="0"/>
              <a:t>nd</a:t>
            </a:r>
            <a:r>
              <a:rPr lang="en-US" altLang="zh-CN" dirty="0"/>
              <a:t> half of a document, given the 1</a:t>
            </a:r>
            <a:r>
              <a:rPr lang="en-US" altLang="zh-CN" baseline="30000" dirty="0"/>
              <a:t>st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0FD02-3BFF-4BC0-A24D-C21BBECB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14EF0-A3E5-4221-828A-9B9C1865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6054C-FACC-495B-B990-98B45A20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DA7B78-F724-48E0-BCEA-BA493BA01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21" y="2677318"/>
            <a:ext cx="655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1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C9870-4719-4C32-B95C-DEBA2C361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71" y="1069180"/>
            <a:ext cx="7886700" cy="4351338"/>
          </a:xfrm>
        </p:spPr>
        <p:txBody>
          <a:bodyPr/>
          <a:lstStyle/>
          <a:p>
            <a:r>
              <a:rPr lang="en-US" altLang="zh-CN" dirty="0"/>
              <a:t>Choose the number of topics:</a:t>
            </a:r>
          </a:p>
          <a:p>
            <a:pPr lvl="1"/>
            <a:r>
              <a:rPr lang="en-US" altLang="zh-CN" dirty="0"/>
              <a:t>Semantic coherence &amp; exclusivity</a:t>
            </a:r>
          </a:p>
          <a:p>
            <a:pPr lvl="1"/>
            <a:r>
              <a:rPr lang="en-US" altLang="zh-CN" dirty="0"/>
              <a:t>Computation time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A0FD02-3BFF-4BC0-A24D-C21BBECB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14EF0-A3E5-4221-828A-9B9C1865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6054C-FACC-495B-B990-98B45A20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A6FC8E-4D53-414C-ACCC-C56E89E12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44" y="2565359"/>
            <a:ext cx="6939912" cy="285515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084F5D7-EA72-4F5D-BD0F-42359A0A5BC4}"/>
              </a:ext>
            </a:extLst>
          </p:cNvPr>
          <p:cNvSpPr txBox="1"/>
          <p:nvPr/>
        </p:nvSpPr>
        <p:spPr>
          <a:xfrm>
            <a:off x="1332498" y="534726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一个主题中概率最大的词同时出现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BE625D-0B33-461B-8A6A-868560CA9D2D}"/>
              </a:ext>
            </a:extLst>
          </p:cNvPr>
          <p:cNvSpPr txBox="1"/>
          <p:nvPr/>
        </p:nvSpPr>
        <p:spPr>
          <a:xfrm>
            <a:off x="599726" y="2565359"/>
            <a:ext cx="703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一个主题的高概率词在其他主题下概率低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3679BD-1EDC-4EE8-940A-F7DC33DEBEE1}"/>
              </a:ext>
            </a:extLst>
          </p:cNvPr>
          <p:cNvSpPr txBox="1"/>
          <p:nvPr/>
        </p:nvSpPr>
        <p:spPr>
          <a:xfrm>
            <a:off x="1102044" y="5749048"/>
            <a:ext cx="5053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→ choose 100 as the number of topics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5787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95BE6-F65E-424D-AC86-67E36D3BE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02940"/>
            <a:ext cx="7886700" cy="4351338"/>
          </a:xfrm>
        </p:spPr>
        <p:txBody>
          <a:bodyPr/>
          <a:lstStyle/>
          <a:p>
            <a:r>
              <a:rPr lang="en-US" altLang="zh-CN" dirty="0"/>
              <a:t>Train the CTM based on 1980.6~1995.12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Compute </a:t>
            </a:r>
            <a:r>
              <a:rPr lang="en-US" altLang="zh-CN" dirty="0">
                <a:solidFill>
                  <a:srgbClr val="FF0000"/>
                </a:solidFill>
              </a:rPr>
              <a:t>monthly averages of topic proportions</a:t>
            </a:r>
            <a:r>
              <a:rPr lang="en-US" altLang="zh-CN" dirty="0"/>
              <a:t>, beginning with OOS documents in 1996.1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CD730-C926-4E7D-BDA0-0FFA7305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346B4-2FC2-4FBD-9B96-1741756E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D02ED-6564-483C-973F-12B7E31C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B88865-C3CC-4A75-96AC-885442F44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431758"/>
            <a:ext cx="7153275" cy="1828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1AB0B2-A287-4E4D-BFF6-9A89EF01F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2" y="4176712"/>
            <a:ext cx="7115175" cy="17049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681D7A6-6304-4763-A432-FA22ACFE2034}"/>
              </a:ext>
            </a:extLst>
          </p:cNvPr>
          <p:cNvSpPr/>
          <p:nvPr/>
        </p:nvSpPr>
        <p:spPr>
          <a:xfrm>
            <a:off x="2514600" y="58925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Helvetica" panose="020B0604020202020204" pitchFamily="34" charset="0"/>
              </a:rPr>
              <a:t>Monthly averages of topic proportions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34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96D82-AA03-4EAD-AA6F-4265D433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1463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③</a:t>
            </a:r>
            <a:r>
              <a:rPr lang="en-US" altLang="zh-CN" sz="3200" dirty="0"/>
              <a:t>Forecast with 100 Topic Proportions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65DC7-6883-4EF2-9D78-6D144C38E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698"/>
            <a:ext cx="7886700" cy="5239543"/>
          </a:xfrm>
        </p:spPr>
        <p:txBody>
          <a:bodyPr>
            <a:normAutofit/>
          </a:bodyPr>
          <a:lstStyle/>
          <a:p>
            <a:r>
              <a:rPr lang="en-US" altLang="zh-CN" dirty="0"/>
              <a:t>Switch method</a:t>
            </a:r>
          </a:p>
          <a:p>
            <a:pPr lvl="1"/>
            <a:r>
              <a:rPr lang="en-US" altLang="zh-CN" dirty="0"/>
              <a:t>Many of the 100 predictors are irrelevant</a:t>
            </a:r>
          </a:p>
          <a:p>
            <a:pPr lvl="1"/>
            <a:r>
              <a:rPr lang="en-US" altLang="zh-CN" dirty="0"/>
              <a:t>Strong predictors should be given higher weight</a:t>
            </a:r>
          </a:p>
          <a:p>
            <a:pPr lvl="1"/>
            <a:r>
              <a:rPr lang="en-US" altLang="zh-CN" dirty="0"/>
              <a:t>Predictors’ power vary over time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1-  run 100 univariate predictive regressions</a:t>
            </a:r>
          </a:p>
          <a:p>
            <a:pPr marL="457200" lvl="1" indent="0">
              <a:buNone/>
            </a:pPr>
            <a:r>
              <a:rPr lang="en-US" altLang="zh-CN" dirty="0"/>
              <a:t>→compute 100 predictions</a:t>
            </a:r>
          </a:p>
          <a:p>
            <a:r>
              <a:rPr lang="en-US" altLang="zh-CN" dirty="0"/>
              <a:t>2- forecast aggregation</a:t>
            </a:r>
          </a:p>
          <a:p>
            <a:pPr lvl="1"/>
            <a:r>
              <a:rPr lang="en-US" altLang="zh-CN" dirty="0"/>
              <a:t>Model averaging</a:t>
            </a:r>
          </a:p>
          <a:p>
            <a:pPr lvl="1"/>
            <a:r>
              <a:rPr lang="en-US" altLang="zh-CN" dirty="0"/>
              <a:t>Model selection: lowest OOS mean squared prediction</a:t>
            </a:r>
            <a:br>
              <a:rPr lang="en-US" altLang="zh-CN" dirty="0"/>
            </a:br>
            <a:r>
              <a:rPr lang="en-US" altLang="zh-CN" dirty="0"/>
              <a:t>error (MSPE)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5468D-6C81-4F74-A13F-30357412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8CEC4-9985-4211-AD64-6EE793FC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E9C2B-9E55-4355-9B1F-2AAE9285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266E1B-E15F-49CC-BC48-B253DAE9A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916" y="4093201"/>
            <a:ext cx="2577911" cy="8434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F4E5A5-5660-4962-A5E8-FC57DAAC6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200" y="5250687"/>
            <a:ext cx="7334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2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3999-2D04-475C-BE0A-1B5D631DF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8561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Model switching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Choose optimal </a:t>
            </a:r>
            <a:r>
              <a:rPr lang="el-GR" altLang="zh-CN" i="1" dirty="0"/>
              <a:t>δ</a:t>
            </a:r>
            <a:r>
              <a:rPr lang="el-GR" altLang="zh-CN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pick </a:t>
            </a:r>
            <a:r>
              <a:rPr lang="en-US" altLang="zh-CN" i="1" dirty="0"/>
              <a:t>δ </a:t>
            </a:r>
            <a:r>
              <a:rPr lang="en-US" altLang="zh-CN" dirty="0"/>
              <a:t>that would have generated the lowest OOS MSPE until the given point in time </a:t>
            </a:r>
            <a:r>
              <a:rPr lang="en-US" altLang="zh-CN" i="1" dirty="0"/>
              <a:t>t</a:t>
            </a:r>
            <a:r>
              <a:rPr lang="en-US" altLang="zh-CN" dirty="0"/>
              <a:t>: </a:t>
            </a:r>
            <a:br>
              <a:rPr lang="en-US" altLang="zh-CN" dirty="0"/>
            </a:br>
            <a:br>
              <a:rPr lang="el-GR" altLang="zh-CN" dirty="0"/>
            </a:b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E9901-08CD-4E6D-A48F-7890066A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FDC2E-C6DC-49C6-8EBB-3F4F573E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AC1D6-EDC8-4959-8AE2-263E0770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CE9769-C504-4CAB-A9D8-5DA4BD8E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829" y="1826395"/>
            <a:ext cx="4198807" cy="8275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2E9CF6-C7E6-4517-B325-4FA64E008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1275572"/>
            <a:ext cx="3220196" cy="55082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0A6DA6C-556D-40C4-A1E3-5C31BB6DCAD9}"/>
              </a:ext>
            </a:extLst>
          </p:cNvPr>
          <p:cNvSpPr/>
          <p:nvPr/>
        </p:nvSpPr>
        <p:spPr>
          <a:xfrm>
            <a:off x="2132597" y="2653986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SFRM1200"/>
              </a:rPr>
              <a:t>where </a:t>
            </a:r>
            <a:r>
              <a:rPr lang="en-US" altLang="zh-CN" dirty="0">
                <a:solidFill>
                  <a:srgbClr val="000000"/>
                </a:solidFill>
                <a:latin typeface="CMR12"/>
              </a:rPr>
              <a:t>0 </a:t>
            </a:r>
            <a:r>
              <a:rPr lang="en-US" altLang="zh-CN" i="1" dirty="0">
                <a:solidFill>
                  <a:srgbClr val="000000"/>
                </a:solidFill>
                <a:latin typeface="CMMI12"/>
              </a:rPr>
              <a:t>&lt; δ </a:t>
            </a:r>
            <a:r>
              <a:rPr lang="en-US" altLang="zh-CN" i="1" dirty="0">
                <a:solidFill>
                  <a:srgbClr val="000000"/>
                </a:solidFill>
                <a:latin typeface="CMSY10"/>
              </a:rPr>
              <a:t>≤ </a:t>
            </a:r>
            <a:r>
              <a:rPr lang="en-US" altLang="zh-CN" dirty="0">
                <a:solidFill>
                  <a:srgbClr val="000000"/>
                </a:solidFill>
                <a:latin typeface="CMR12"/>
              </a:rPr>
              <a:t>1 </a:t>
            </a:r>
            <a:r>
              <a:rPr lang="en-US" altLang="zh-CN" dirty="0">
                <a:solidFill>
                  <a:srgbClr val="000000"/>
                </a:solidFill>
                <a:latin typeface="SFRM1200"/>
              </a:rPr>
              <a:t>denotes an exponential discount factor.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A7AF386-4F75-4F30-8EE2-608F7E8FE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880" y="4348328"/>
            <a:ext cx="3950571" cy="89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2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59308-0AF9-4A24-94CB-27739934D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44" y="623497"/>
            <a:ext cx="7886700" cy="47240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Timeline: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3DCE9-23D4-471F-842A-D75A7B9E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248FA-301B-41BD-A900-BA5F32B0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F6587-D13C-4352-9604-5B079BA9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4AB5FC-C3DF-4607-84FC-3B62E1180C92}"/>
              </a:ext>
            </a:extLst>
          </p:cNvPr>
          <p:cNvSpPr/>
          <p:nvPr/>
        </p:nvSpPr>
        <p:spPr>
          <a:xfrm>
            <a:off x="830179" y="3320716"/>
            <a:ext cx="7579895" cy="3651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237568-DEB9-4DDD-B72B-9B04E7947C9D}"/>
              </a:ext>
            </a:extLst>
          </p:cNvPr>
          <p:cNvSpPr txBox="1"/>
          <p:nvPr/>
        </p:nvSpPr>
        <p:spPr>
          <a:xfrm>
            <a:off x="416443" y="295029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1980.6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B2B670-4782-48FA-B6A0-1F3D6EC6A75F}"/>
              </a:ext>
            </a:extLst>
          </p:cNvPr>
          <p:cNvSpPr txBox="1"/>
          <p:nvPr/>
        </p:nvSpPr>
        <p:spPr>
          <a:xfrm>
            <a:off x="7928811" y="293879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2018.12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C9688A7-0A99-444C-8977-A65197488CE0}"/>
              </a:ext>
            </a:extLst>
          </p:cNvPr>
          <p:cNvCxnSpPr/>
          <p:nvPr/>
        </p:nvCxnSpPr>
        <p:spPr>
          <a:xfrm>
            <a:off x="1888958" y="3319630"/>
            <a:ext cx="0" cy="36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A501820-3494-4F25-88E9-4B9ADA0030E6}"/>
              </a:ext>
            </a:extLst>
          </p:cNvPr>
          <p:cNvSpPr txBox="1"/>
          <p:nvPr/>
        </p:nvSpPr>
        <p:spPr>
          <a:xfrm>
            <a:off x="1416713" y="295029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1995.12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CB5198-452C-4E9D-BB77-72BDD209BDF7}"/>
              </a:ext>
            </a:extLst>
          </p:cNvPr>
          <p:cNvSpPr txBox="1"/>
          <p:nvPr/>
        </p:nvSpPr>
        <p:spPr>
          <a:xfrm>
            <a:off x="803107" y="3698429"/>
            <a:ext cx="113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 CTM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802AA16-9B9E-4696-9D08-837A563B95FE}"/>
              </a:ext>
            </a:extLst>
          </p:cNvPr>
          <p:cNvSpPr txBox="1"/>
          <p:nvPr/>
        </p:nvSpPr>
        <p:spPr>
          <a:xfrm>
            <a:off x="2475492" y="294502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1997.6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30E172D-6213-42B6-8C32-893D3D0E2B10}"/>
              </a:ext>
            </a:extLst>
          </p:cNvPr>
          <p:cNvCxnSpPr/>
          <p:nvPr/>
        </p:nvCxnSpPr>
        <p:spPr>
          <a:xfrm>
            <a:off x="2885217" y="3319629"/>
            <a:ext cx="0" cy="36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2D9D10F-BA06-4BFA-AA88-7A456791EEDF}"/>
              </a:ext>
            </a:extLst>
          </p:cNvPr>
          <p:cNvSpPr txBox="1"/>
          <p:nvPr/>
        </p:nvSpPr>
        <p:spPr>
          <a:xfrm>
            <a:off x="1806402" y="3982816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In-sample</a:t>
            </a:r>
            <a:endParaRPr lang="zh-CN" altLang="en-US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4930D9FB-569D-46FF-BA56-AF462903D1DF}"/>
              </a:ext>
            </a:extLst>
          </p:cNvPr>
          <p:cNvSpPr/>
          <p:nvPr/>
        </p:nvSpPr>
        <p:spPr>
          <a:xfrm rot="5400000">
            <a:off x="4848925" y="-1307607"/>
            <a:ext cx="601182" cy="6521117"/>
          </a:xfrm>
          <a:prstGeom prst="leftBrace">
            <a:avLst>
              <a:gd name="adj1" fmla="val 106098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D08F194-8B39-453E-B94F-851A9A069974}"/>
              </a:ext>
            </a:extLst>
          </p:cNvPr>
          <p:cNvSpPr txBox="1"/>
          <p:nvPr/>
        </p:nvSpPr>
        <p:spPr>
          <a:xfrm>
            <a:off x="3897327" y="1297256"/>
            <a:ext cx="22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 topic proportions</a:t>
            </a:r>
            <a:endParaRPr lang="zh-CN" altLang="en-US" dirty="0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31B6422C-A3F9-4176-903E-C019DEF194F7}"/>
              </a:ext>
            </a:extLst>
          </p:cNvPr>
          <p:cNvSpPr/>
          <p:nvPr/>
        </p:nvSpPr>
        <p:spPr>
          <a:xfrm rot="5400000">
            <a:off x="5347055" y="-223947"/>
            <a:ext cx="601182" cy="5524859"/>
          </a:xfrm>
          <a:prstGeom prst="leftBrace">
            <a:avLst>
              <a:gd name="adj1" fmla="val 106098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02AFD1-2DB4-4ED4-BC2F-98F4CAC7D50A}"/>
              </a:ext>
            </a:extLst>
          </p:cNvPr>
          <p:cNvSpPr txBox="1"/>
          <p:nvPr/>
        </p:nvSpPr>
        <p:spPr>
          <a:xfrm>
            <a:off x="4620126" y="2015508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noProof="1"/>
              <a:t>CTM</a:t>
            </a:r>
            <a:r>
              <a:rPr lang="en-US" altLang="zh-CN" dirty="0"/>
              <a:t>_sel &amp; CTM_avg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5186532-EC41-405B-A79A-A39367B2C377}"/>
              </a:ext>
            </a:extLst>
          </p:cNvPr>
          <p:cNvCxnSpPr/>
          <p:nvPr/>
        </p:nvCxnSpPr>
        <p:spPr>
          <a:xfrm>
            <a:off x="3781896" y="3306530"/>
            <a:ext cx="0" cy="366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E03FD7D-7E62-4FD7-B18E-B71305D6F719}"/>
              </a:ext>
            </a:extLst>
          </p:cNvPr>
          <p:cNvSpPr txBox="1"/>
          <p:nvPr/>
        </p:nvSpPr>
        <p:spPr>
          <a:xfrm>
            <a:off x="3314342" y="29513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1998.12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EEB153-48A9-4461-86BA-71F82D5CB9F8}"/>
              </a:ext>
            </a:extLst>
          </p:cNvPr>
          <p:cNvSpPr txBox="1"/>
          <p:nvPr/>
        </p:nvSpPr>
        <p:spPr>
          <a:xfrm>
            <a:off x="2830718" y="4269251"/>
            <a:ext cx="113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Initialize δ</a:t>
            </a:r>
            <a:endParaRPr lang="zh-CN" altLang="en-US" dirty="0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B76232CF-6995-4DD6-8E82-98D5A490D2C6}"/>
              </a:ext>
            </a:extLst>
          </p:cNvPr>
          <p:cNvSpPr/>
          <p:nvPr/>
        </p:nvSpPr>
        <p:spPr>
          <a:xfrm rot="5400000">
            <a:off x="5970986" y="585843"/>
            <a:ext cx="252107" cy="4628178"/>
          </a:xfrm>
          <a:prstGeom prst="leftBrace">
            <a:avLst>
              <a:gd name="adj1" fmla="val 118478"/>
              <a:gd name="adj2" fmla="val 512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1964EFF-7508-48C7-BE48-A5274525513C}"/>
              </a:ext>
            </a:extLst>
          </p:cNvPr>
          <p:cNvSpPr txBox="1"/>
          <p:nvPr/>
        </p:nvSpPr>
        <p:spPr>
          <a:xfrm>
            <a:off x="5524409" y="2457731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CTM_Sw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143B595-336F-4115-8255-B35D2F1D5F28}"/>
              </a:ext>
            </a:extLst>
          </p:cNvPr>
          <p:cNvCxnSpPr>
            <a:cxnSpLocks/>
          </p:cNvCxnSpPr>
          <p:nvPr/>
        </p:nvCxnSpPr>
        <p:spPr>
          <a:xfrm flipH="1">
            <a:off x="1368197" y="3502734"/>
            <a:ext cx="1" cy="380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A9B8626-3E70-4ED3-BA42-2166316EF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356515" y="3501091"/>
            <a:ext cx="4687" cy="48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DAC9A28-1CB9-47DC-8F1F-115CF0A4757B}"/>
              </a:ext>
            </a:extLst>
          </p:cNvPr>
          <p:cNvCxnSpPr>
            <a:cxnSpLocks/>
          </p:cNvCxnSpPr>
          <p:nvPr/>
        </p:nvCxnSpPr>
        <p:spPr>
          <a:xfrm>
            <a:off x="3314344" y="3509846"/>
            <a:ext cx="19212" cy="87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296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2FCC8-A823-4DD4-B26D-2A1A2831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6512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Empirical result: OOS predictability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96EE3-716C-4872-A22F-06A92EEA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3E1A6-C576-4BFC-AC01-EC6D077E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CC4C0-091E-4A83-93D9-D81C19DE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3832DE-18A5-444C-909F-49A00E5B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49336"/>
            <a:ext cx="3592924" cy="8544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5153FF-4BDF-4202-93CF-D979D4588C60}"/>
              </a:ext>
            </a:extLst>
          </p:cNvPr>
          <p:cNvSpPr txBox="1"/>
          <p:nvPr/>
        </p:nvSpPr>
        <p:spPr>
          <a:xfrm>
            <a:off x="5421724" y="110805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=6.52%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B11A1B-86DB-4C40-A59B-1F66EEF3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387"/>
            <a:ext cx="6496050" cy="4191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7214AC5-7EAA-4C6D-A656-175B1076A518}"/>
              </a:ext>
            </a:extLst>
          </p:cNvPr>
          <p:cNvSpPr txBox="1"/>
          <p:nvPr/>
        </p:nvSpPr>
        <p:spPr>
          <a:xfrm>
            <a:off x="6496050" y="3758915"/>
            <a:ext cx="2454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、增长来自</a:t>
            </a:r>
            <a:r>
              <a:rPr lang="en-US" altLang="zh-CN" dirty="0"/>
              <a:t>sel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、衰退时期效果更好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、在</a:t>
            </a:r>
            <a:r>
              <a:rPr lang="en-US" altLang="zh-CN" dirty="0"/>
              <a:t>sel</a:t>
            </a:r>
            <a:r>
              <a:rPr lang="zh-CN" altLang="en-US" dirty="0"/>
              <a:t>优于历史均值时作为</a:t>
            </a:r>
            <a:r>
              <a:rPr lang="en-US" altLang="zh-CN" dirty="0" err="1"/>
              <a:t>sw</a:t>
            </a:r>
            <a:r>
              <a:rPr lang="zh-CN" altLang="en-US" dirty="0"/>
              <a:t>，否则选择了稳定的</a:t>
            </a:r>
            <a:r>
              <a:rPr lang="en-US" altLang="zh-CN" dirty="0"/>
              <a:t>avg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52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4C382-51F9-40CD-AFA7-4272116E9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71" y="312136"/>
            <a:ext cx="8315653" cy="5909988"/>
          </a:xfrm>
        </p:spPr>
        <p:txBody>
          <a:bodyPr>
            <a:normAutofit/>
          </a:bodyPr>
          <a:lstStyle/>
          <a:p>
            <a:r>
              <a:rPr lang="en-US" altLang="zh-CN" dirty="0"/>
              <a:t>Compare to economic predictors</a:t>
            </a:r>
          </a:p>
          <a:p>
            <a:pPr lvl="1"/>
            <a:r>
              <a:rPr lang="en-US" altLang="zh-CN" dirty="0"/>
              <a:t>Goyal and Welch(2008) 14 + </a:t>
            </a:r>
            <a:r>
              <a:rPr lang="en-US" altLang="zh-CN" dirty="0" err="1"/>
              <a:t>Rapach</a:t>
            </a:r>
            <a:r>
              <a:rPr lang="en-US" altLang="zh-CN" dirty="0"/>
              <a:t>(2016) 1 </a:t>
            </a:r>
            <a:r>
              <a:rPr lang="en-US" altLang="zh-CN" sz="2000" dirty="0"/>
              <a:t>short interest rate</a:t>
            </a:r>
          </a:p>
          <a:p>
            <a:pPr lvl="1"/>
            <a:r>
              <a:rPr lang="en-US" altLang="zh-CN" dirty="0"/>
              <a:t>Encompassing test: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Economic gain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FADA3-BF8E-480C-8EA7-118779C5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F4A5E-AB7C-4844-8CEE-1D01C3A0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9BAD5-F4F9-4E26-B70C-83687F50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7A9AAB-9FDD-4949-9451-298946135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32" y="1510314"/>
            <a:ext cx="3257590" cy="6539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4248DF-ADDC-4759-98C5-EABCCA4EE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987" y="2042905"/>
            <a:ext cx="5534025" cy="1962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1178E4-3CBD-4AC9-BC14-0D5910097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501" y="4385484"/>
            <a:ext cx="5678991" cy="190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6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BECDD-E823-43EC-838A-E89EB3F1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FC9B9-8D01-4588-85A0-6B5D0006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04" y="1686142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</a:p>
          <a:p>
            <a:pPr lvl="1"/>
            <a:r>
              <a:rPr lang="en-US" altLang="zh-CN" dirty="0"/>
              <a:t>Motivation</a:t>
            </a:r>
          </a:p>
          <a:p>
            <a:pPr lvl="1"/>
            <a:r>
              <a:rPr lang="en-US" altLang="zh-CN" dirty="0"/>
              <a:t>Research problem</a:t>
            </a:r>
          </a:p>
          <a:p>
            <a:pPr lvl="1"/>
            <a:r>
              <a:rPr lang="en-US" altLang="zh-CN" dirty="0"/>
              <a:t>Contribution</a:t>
            </a:r>
          </a:p>
          <a:p>
            <a:r>
              <a:rPr lang="en-US" altLang="zh-CN" dirty="0"/>
              <a:t>Research Design</a:t>
            </a:r>
          </a:p>
          <a:p>
            <a:pPr lvl="1"/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Method</a:t>
            </a:r>
          </a:p>
          <a:p>
            <a:r>
              <a:rPr lang="en-US" altLang="zh-CN" dirty="0"/>
              <a:t>Empirical Results</a:t>
            </a:r>
          </a:p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9BA60-7E3E-4E23-9BD9-5A8067E2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8C1F2-6A65-4091-BA17-140C7CB3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6520A-6FA7-44D0-9D7D-F3473838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50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C1A66-543E-4B19-B83B-A06A7D99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8467"/>
            <a:ext cx="7886700" cy="4351338"/>
          </a:xfrm>
        </p:spPr>
        <p:txBody>
          <a:bodyPr/>
          <a:lstStyle/>
          <a:p>
            <a:r>
              <a:rPr lang="en-US" altLang="zh-CN" dirty="0"/>
              <a:t>Generalized forecast aggregation </a:t>
            </a:r>
          </a:p>
          <a:p>
            <a:pPr lvl="1"/>
            <a:r>
              <a:rPr lang="en-US" altLang="zh-CN" dirty="0"/>
              <a:t>Rather than the extremes of using only one forecast or averaging over all models, we allow for any average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328BD-226D-4AC4-AF1B-A61D766F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B76E8-0B8D-4744-ADDB-0C479C3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0C148-4918-4B54-A915-73CBB6B7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485123-2625-4575-8258-1E4BEE4B6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94338"/>
            <a:ext cx="6038850" cy="33528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7145ED2-726E-44BA-8FA0-586BD27A8B7C}"/>
              </a:ext>
            </a:extLst>
          </p:cNvPr>
          <p:cNvSpPr/>
          <p:nvPr/>
        </p:nvSpPr>
        <p:spPr>
          <a:xfrm>
            <a:off x="1447800" y="5390079"/>
            <a:ext cx="66090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SFRM1095"/>
              </a:rPr>
              <a:t>Figure 7: </a:t>
            </a:r>
            <a:r>
              <a:rPr lang="en-US" altLang="zh-CN" dirty="0">
                <a:solidFill>
                  <a:srgbClr val="000000"/>
                </a:solidFill>
                <a:latin typeface="SFRM1000"/>
              </a:rPr>
              <a:t>This figure depicts how many topics were included in the aggregate forecast at each point in time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711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1B61A-4950-41A2-AE44-7E693F53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502CB-BB28-4974-94E6-FA2FD764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B14F8-3ED4-419F-B41D-437AD01C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06C0DF-9F10-4604-BA6A-1C904D2E3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2322940"/>
            <a:ext cx="6086475" cy="34385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FD2F409-F534-4062-92F2-534D8A642F4E}"/>
              </a:ext>
            </a:extLst>
          </p:cNvPr>
          <p:cNvSpPr/>
          <p:nvPr/>
        </p:nvSpPr>
        <p:spPr>
          <a:xfrm>
            <a:off x="1897076" y="5761465"/>
            <a:ext cx="59541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SFRM1095"/>
              </a:rPr>
              <a:t>Figure 8: </a:t>
            </a:r>
            <a:r>
              <a:rPr lang="en-US" altLang="zh-CN" dirty="0">
                <a:solidFill>
                  <a:srgbClr val="000000"/>
                </a:solidFill>
                <a:latin typeface="SFRM1000"/>
              </a:rPr>
              <a:t>This figure shows how often each topic (proportion) was included in the aggregate forecast.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6F1457-DB18-424B-85A0-68D6CB744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076" y="480840"/>
            <a:ext cx="3524648" cy="8381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B58DFCF-DF2C-4AB9-949F-50FA9FF76571}"/>
              </a:ext>
            </a:extLst>
          </p:cNvPr>
          <p:cNvSpPr txBox="1"/>
          <p:nvPr/>
        </p:nvSpPr>
        <p:spPr>
          <a:xfrm>
            <a:off x="5315107" y="76514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=5.08%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71174E-5108-46C7-8091-358DA577EFB9}"/>
              </a:ext>
            </a:extLst>
          </p:cNvPr>
          <p:cNvSpPr/>
          <p:nvPr/>
        </p:nvSpPr>
        <p:spPr>
          <a:xfrm>
            <a:off x="1897076" y="1337205"/>
            <a:ext cx="52250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SFRM1200"/>
              </a:rPr>
              <a:t>annualized certainty equivalent return = </a:t>
            </a:r>
            <a:r>
              <a:rPr lang="en-US" altLang="zh-CN" sz="2000" dirty="0">
                <a:solidFill>
                  <a:srgbClr val="000000"/>
                </a:solidFill>
                <a:latin typeface="CMR12"/>
              </a:rPr>
              <a:t>10</a:t>
            </a:r>
            <a:r>
              <a:rPr lang="en-US" altLang="zh-CN" sz="2000" i="1" dirty="0">
                <a:solidFill>
                  <a:srgbClr val="000000"/>
                </a:solidFill>
                <a:latin typeface="CMMI12"/>
              </a:rPr>
              <a:t>.</a:t>
            </a:r>
            <a:r>
              <a:rPr lang="en-US" altLang="zh-CN" sz="2000" dirty="0">
                <a:solidFill>
                  <a:srgbClr val="000000"/>
                </a:solidFill>
                <a:latin typeface="CMR12"/>
              </a:rPr>
              <a:t>01%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r>
              <a:rPr lang="en-US" altLang="zh-CN" sz="2000" dirty="0"/>
              <a:t>annualized Sharpe ratio = 1</a:t>
            </a:r>
            <a:r>
              <a:rPr lang="en-US" altLang="zh-CN" sz="2000" i="1" dirty="0"/>
              <a:t>.</a:t>
            </a:r>
            <a:r>
              <a:rPr lang="en-US" altLang="zh-CN" sz="2000" dirty="0"/>
              <a:t>07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4994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B596A-3AA6-467F-8447-8B98148A5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73" y="1114481"/>
            <a:ext cx="8315653" cy="4351338"/>
          </a:xfrm>
        </p:spPr>
        <p:txBody>
          <a:bodyPr/>
          <a:lstStyle/>
          <a:p>
            <a:pPr lvl="1"/>
            <a:r>
              <a:rPr lang="en-US" altLang="zh-CN" dirty="0"/>
              <a:t>Topic 20 is always included when switch to selection</a:t>
            </a:r>
          </a:p>
          <a:p>
            <a:pPr marL="457200" lvl="1" indent="0">
              <a:buNone/>
            </a:pPr>
            <a:r>
              <a:rPr lang="en-US" altLang="zh-CN" dirty="0"/>
              <a:t>   West/</a:t>
            </a:r>
            <a:r>
              <a:rPr lang="en-US" altLang="zh-CN" dirty="0" err="1"/>
              <a:t>german</a:t>
            </a:r>
            <a:r>
              <a:rPr lang="en-US" altLang="zh-CN" dirty="0"/>
              <a:t>/east → about Germany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Q1:Which events, apart from Germany, are captured by topic20?</a:t>
            </a:r>
          </a:p>
          <a:p>
            <a:pPr lvl="1"/>
            <a:r>
              <a:rPr lang="en-US" altLang="zh-CN" dirty="0"/>
              <a:t>Train two CTM(K=40) based on NBER recessions</a:t>
            </a:r>
          </a:p>
          <a:p>
            <a:pPr lvl="1"/>
            <a:r>
              <a:rPr lang="en-US" altLang="zh-CN" dirty="0"/>
              <a:t>Use 100 most probable words of each topic to form matrix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Calculate similarity  </a:t>
            </a:r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A0ABB-B66D-41EF-BC5C-4D16BAE6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E4D19-073D-4500-B980-494CB706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1804A-E7EC-445D-B72D-C699480C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9F16019-5FAD-435F-B3FE-799B276FB017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549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Empirical result: topic analysis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CB0BDF-214F-4256-82F1-CFA2378CB4EC}"/>
              </a:ext>
            </a:extLst>
          </p:cNvPr>
          <p:cNvSpPr/>
          <p:nvPr/>
        </p:nvSpPr>
        <p:spPr>
          <a:xfrm>
            <a:off x="3113033" y="3187359"/>
            <a:ext cx="2142140" cy="935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490C80-4325-47F2-8938-87D6866292FE}"/>
              </a:ext>
            </a:extLst>
          </p:cNvPr>
          <p:cNvSpPr txBox="1"/>
          <p:nvPr/>
        </p:nvSpPr>
        <p:spPr>
          <a:xfrm>
            <a:off x="3659183" y="4086582"/>
            <a:ext cx="104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All words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285E49-C79D-4055-8F0B-AD45789A3729}"/>
              </a:ext>
            </a:extLst>
          </p:cNvPr>
          <p:cNvSpPr txBox="1"/>
          <p:nvPr/>
        </p:nvSpPr>
        <p:spPr>
          <a:xfrm>
            <a:off x="5255173" y="3470403"/>
            <a:ext cx="103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40 topics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61D8E3C-CB32-4871-BC55-BAAE797FA8EF}"/>
              </a:ext>
            </a:extLst>
          </p:cNvPr>
          <p:cNvCxnSpPr/>
          <p:nvPr/>
        </p:nvCxnSpPr>
        <p:spPr>
          <a:xfrm>
            <a:off x="3226676" y="3310759"/>
            <a:ext cx="1860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26F0AB3-97F5-456D-9B66-FCA34E0720A0}"/>
              </a:ext>
            </a:extLst>
          </p:cNvPr>
          <p:cNvCxnSpPr/>
          <p:nvPr/>
        </p:nvCxnSpPr>
        <p:spPr>
          <a:xfrm>
            <a:off x="3226675" y="3455276"/>
            <a:ext cx="1860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10303D2-ABE7-4F56-AEEC-ABD2A85FE8D3}"/>
              </a:ext>
            </a:extLst>
          </p:cNvPr>
          <p:cNvCxnSpPr/>
          <p:nvPr/>
        </p:nvCxnSpPr>
        <p:spPr>
          <a:xfrm>
            <a:off x="3226676" y="3586017"/>
            <a:ext cx="1860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D6016AC-B695-4FB7-BF61-B71CBBCF8D5A}"/>
              </a:ext>
            </a:extLst>
          </p:cNvPr>
          <p:cNvCxnSpPr/>
          <p:nvPr/>
        </p:nvCxnSpPr>
        <p:spPr>
          <a:xfrm>
            <a:off x="3226674" y="3718129"/>
            <a:ext cx="1860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31B57D1-1D05-40CF-B210-86F05E0D5D07}"/>
              </a:ext>
            </a:extLst>
          </p:cNvPr>
          <p:cNvSpPr txBox="1"/>
          <p:nvPr/>
        </p:nvSpPr>
        <p:spPr>
          <a:xfrm>
            <a:off x="3113033" y="3197667"/>
            <a:ext cx="86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vectors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365787D-E53E-4F56-809E-84E4E5A6A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320" y="5013312"/>
            <a:ext cx="4010025" cy="12192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9FEAC04-CC70-4BED-AD4D-A434AD8AE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0" y="5022786"/>
            <a:ext cx="186738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52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FDCAF6F-D7E6-4E7D-BED2-09B351E8B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891" y="112324"/>
            <a:ext cx="6448425" cy="300990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2F147-8164-44B6-89D2-C2C89876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680DA-CF32-4FBD-84CA-314CF936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0489A-C2E6-42FF-937F-4EA60324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17CBBE-3302-4CE7-A12D-E7970C91C532}"/>
              </a:ext>
            </a:extLst>
          </p:cNvPr>
          <p:cNvSpPr/>
          <p:nvPr/>
        </p:nvSpPr>
        <p:spPr>
          <a:xfrm>
            <a:off x="948558" y="3245704"/>
            <a:ext cx="724688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SFRM1200"/>
              </a:rPr>
              <a:t>Geopolitical</a:t>
            </a:r>
            <a:r>
              <a:rPr lang="en-US" altLang="zh-CN" sz="2000" dirty="0">
                <a:solidFill>
                  <a:srgbClr val="000000"/>
                </a:solidFill>
                <a:latin typeface="SFRM1200"/>
              </a:rPr>
              <a:t> events have an impact on aggregate equity returns</a:t>
            </a:r>
            <a:r>
              <a:rPr lang="en-US" altLang="zh-CN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→ </a:t>
            </a:r>
            <a:r>
              <a:rPr lang="en-US" altLang="zh-CN" dirty="0" err="1"/>
              <a:t>Manela</a:t>
            </a:r>
            <a:r>
              <a:rPr lang="en-US" altLang="zh-CN" dirty="0"/>
              <a:t> and Moreira (2017)</a:t>
            </a:r>
            <a:r>
              <a:rPr lang="en-US" altLang="zh-CN" sz="2000" dirty="0"/>
              <a:t>: decompose news-based implied volatility index(NVIX)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majority of the index’ variance is driven by word categories related to</a:t>
            </a:r>
          </a:p>
          <a:p>
            <a:pPr lvl="2"/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Government (Tax Policy)</a:t>
            </a:r>
          </a:p>
          <a:p>
            <a:pPr lvl="1"/>
            <a:r>
              <a:rPr lang="en-US" altLang="zh-CN" dirty="0"/>
              <a:t>	(ii) Financial Intermediation</a:t>
            </a:r>
          </a:p>
          <a:p>
            <a:pPr lvl="1"/>
            <a:r>
              <a:rPr lang="en-US" altLang="zh-CN" dirty="0"/>
              <a:t>	(iii) Stock Market</a:t>
            </a:r>
          </a:p>
          <a:p>
            <a:pPr lvl="1"/>
            <a:r>
              <a:rPr lang="en-US" altLang="zh-CN" dirty="0"/>
              <a:t>	(iv) War</a:t>
            </a:r>
          </a:p>
          <a:p>
            <a:pPr lvl="1"/>
            <a:r>
              <a:rPr lang="en-US" altLang="zh-CN" dirty="0"/>
              <a:t>	(v) Remaining</a:t>
            </a:r>
            <a:r>
              <a:rPr lang="en-US" altLang="zh-CN" sz="2000" dirty="0"/>
              <a:t> </a:t>
            </a:r>
            <a:br>
              <a:rPr lang="en-US" altLang="zh-CN" sz="2000" dirty="0"/>
            </a:b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47222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0915F-E522-4D5E-89E8-154660201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2549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Q2: Whether </a:t>
            </a:r>
            <a:r>
              <a:rPr lang="en-US" altLang="zh-CN" sz="2400" dirty="0" err="1">
                <a:solidFill>
                  <a:srgbClr val="FF0000"/>
                </a:solidFill>
              </a:rPr>
              <a:t>CTM_sw</a:t>
            </a:r>
            <a:r>
              <a:rPr lang="en-US" altLang="zh-CN" sz="2400" dirty="0">
                <a:solidFill>
                  <a:srgbClr val="FF0000"/>
                </a:solidFill>
              </a:rPr>
              <a:t> tends to pick </a:t>
            </a:r>
            <a:r>
              <a:rPr lang="en-US" altLang="zh-CN" sz="2400" dirty="0" err="1">
                <a:solidFill>
                  <a:srgbClr val="FF0000"/>
                </a:solidFill>
              </a:rPr>
              <a:t>CTM_sel</a:t>
            </a:r>
            <a:r>
              <a:rPr lang="en-US" altLang="zh-CN" sz="2400" dirty="0">
                <a:solidFill>
                  <a:srgbClr val="FF0000"/>
                </a:solidFill>
              </a:rPr>
              <a:t> in periods of high(news-based) uncertainty?</a:t>
            </a:r>
          </a:p>
          <a:p>
            <a:pPr lvl="1"/>
            <a:r>
              <a:rPr lang="en-US" altLang="zh-CN" sz="2000" dirty="0"/>
              <a:t>Run a logit regression</a:t>
            </a:r>
          </a:p>
          <a:p>
            <a:pPr lvl="2"/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F5741-B09F-4FF4-B1AC-F0A9E484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93CA8-2935-4A7F-8423-BEA71968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8F939-19B2-4001-B603-DA87C75A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1EBC6E-55AC-4848-9C73-3AD377C5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832085"/>
            <a:ext cx="2628390" cy="51172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05ED36E-6FE9-4C09-873B-32793D496CC1}"/>
              </a:ext>
            </a:extLst>
          </p:cNvPr>
          <p:cNvSpPr/>
          <p:nvPr/>
        </p:nvSpPr>
        <p:spPr>
          <a:xfrm>
            <a:off x="1290145" y="2343807"/>
            <a:ext cx="65637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0000"/>
                </a:solidFill>
                <a:latin typeface="CMMI12"/>
              </a:rPr>
              <a:t>X</a:t>
            </a:r>
            <a:r>
              <a:rPr lang="en-US" altLang="zh-CN" sz="1050" i="1" dirty="0" err="1">
                <a:solidFill>
                  <a:srgbClr val="000000"/>
                </a:solidFill>
                <a:latin typeface="CMMI8"/>
              </a:rPr>
              <a:t>t</a:t>
            </a:r>
            <a:r>
              <a:rPr lang="en-US" altLang="zh-CN" sz="1050" i="1" dirty="0">
                <a:solidFill>
                  <a:srgbClr val="000000"/>
                </a:solidFill>
                <a:latin typeface="CMMI8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FRM1200"/>
              </a:rPr>
              <a:t>is a binary variable, </a:t>
            </a:r>
            <a:r>
              <a:rPr lang="en-US" altLang="zh-CN" dirty="0">
                <a:solidFill>
                  <a:srgbClr val="000000"/>
                </a:solidFill>
                <a:latin typeface="CMR12"/>
              </a:rPr>
              <a:t>0 </a:t>
            </a:r>
            <a:r>
              <a:rPr lang="en-US" altLang="zh-CN" dirty="0">
                <a:solidFill>
                  <a:srgbClr val="000000"/>
                </a:solidFill>
                <a:latin typeface="SFRM1200"/>
              </a:rPr>
              <a:t>if </a:t>
            </a:r>
            <a:r>
              <a:rPr lang="en-US" altLang="zh-CN" i="1" dirty="0" err="1">
                <a:solidFill>
                  <a:srgbClr val="000000"/>
                </a:solidFill>
                <a:latin typeface="CMMI12"/>
              </a:rPr>
              <a:t>CTM</a:t>
            </a:r>
            <a:r>
              <a:rPr lang="en-US" altLang="zh-CN" sz="1050" i="1" dirty="0" err="1">
                <a:solidFill>
                  <a:srgbClr val="000000"/>
                </a:solidFill>
                <a:latin typeface="CMMI8"/>
              </a:rPr>
              <a:t>Sw</a:t>
            </a:r>
            <a:r>
              <a:rPr lang="en-US" altLang="zh-CN" sz="1050" i="1" dirty="0">
                <a:solidFill>
                  <a:srgbClr val="000000"/>
                </a:solidFill>
                <a:latin typeface="CMMI8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SFRM1200"/>
              </a:rPr>
              <a:t>picks model selection in period </a:t>
            </a:r>
            <a:r>
              <a:rPr lang="en-US" altLang="zh-CN" i="1" dirty="0">
                <a:solidFill>
                  <a:srgbClr val="000000"/>
                </a:solidFill>
                <a:latin typeface="CMMI12"/>
              </a:rPr>
              <a:t>t </a:t>
            </a:r>
            <a:r>
              <a:rPr lang="en-US" altLang="zh-CN" dirty="0">
                <a:solidFill>
                  <a:srgbClr val="000000"/>
                </a:solidFill>
                <a:latin typeface="SFRM1200"/>
              </a:rPr>
              <a:t>and </a:t>
            </a:r>
            <a:r>
              <a:rPr lang="en-US" altLang="zh-CN" dirty="0">
                <a:solidFill>
                  <a:srgbClr val="000000"/>
                </a:solidFill>
                <a:latin typeface="CMR12"/>
              </a:rPr>
              <a:t>1 </a:t>
            </a:r>
            <a:r>
              <a:rPr lang="en-US" altLang="zh-CN" dirty="0">
                <a:solidFill>
                  <a:srgbClr val="000000"/>
                </a:solidFill>
                <a:latin typeface="SFRM1200"/>
              </a:rPr>
              <a:t>in case model averaging is selected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72C74B-61D1-41A9-9EA3-64D514BE4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2974767"/>
            <a:ext cx="5581650" cy="24193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631F40E-5F3A-454D-84A3-A5CE99987D80}"/>
              </a:ext>
            </a:extLst>
          </p:cNvPr>
          <p:cNvSpPr txBox="1"/>
          <p:nvPr/>
        </p:nvSpPr>
        <p:spPr>
          <a:xfrm>
            <a:off x="908524" y="5484067"/>
            <a:ext cx="7606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CTM_sw</a:t>
            </a:r>
            <a:r>
              <a:rPr lang="en-US" altLang="zh-CN" dirty="0"/>
              <a:t> tends to choose </a:t>
            </a:r>
            <a:r>
              <a:rPr lang="en-US" altLang="zh-CN" dirty="0" err="1"/>
              <a:t>CTM_sel</a:t>
            </a:r>
            <a:r>
              <a:rPr lang="en-US" altLang="zh-CN" dirty="0"/>
              <a:t> when uncertainty is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1999-2006: government</a:t>
            </a:r>
            <a:r>
              <a:rPr lang="zh-CN" altLang="en-US" dirty="0"/>
              <a:t>、</a:t>
            </a:r>
            <a:r>
              <a:rPr lang="en-US" altLang="zh-CN" dirty="0"/>
              <a:t>war (Kosovo war/ 911/ Afghanistan war/Iraq war)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2007-2016: financial intermediation</a:t>
            </a:r>
            <a:r>
              <a:rPr lang="zh-CN" altLang="en-US" dirty="0"/>
              <a:t>、</a:t>
            </a:r>
            <a:r>
              <a:rPr lang="en-US" altLang="zh-CN" dirty="0"/>
              <a:t>stock market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02A77C-FEC3-4C31-94EF-40618E2C4485}"/>
              </a:ext>
            </a:extLst>
          </p:cNvPr>
          <p:cNvSpPr/>
          <p:nvPr/>
        </p:nvSpPr>
        <p:spPr>
          <a:xfrm>
            <a:off x="6371453" y="4329394"/>
            <a:ext cx="641131" cy="210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A6EE57-9F82-4FB8-B727-FC1F8B930AA9}"/>
              </a:ext>
            </a:extLst>
          </p:cNvPr>
          <p:cNvSpPr/>
          <p:nvPr/>
        </p:nvSpPr>
        <p:spPr>
          <a:xfrm>
            <a:off x="5336774" y="4773291"/>
            <a:ext cx="641131" cy="210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8EC5EA-F549-4E17-8F50-7FF247E1D7BA}"/>
              </a:ext>
            </a:extLst>
          </p:cNvPr>
          <p:cNvSpPr/>
          <p:nvPr/>
        </p:nvSpPr>
        <p:spPr>
          <a:xfrm>
            <a:off x="5321652" y="4111836"/>
            <a:ext cx="641131" cy="210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D73F01-8BFC-4C0E-9849-BDC905532D6C}"/>
              </a:ext>
            </a:extLst>
          </p:cNvPr>
          <p:cNvSpPr/>
          <p:nvPr/>
        </p:nvSpPr>
        <p:spPr>
          <a:xfrm>
            <a:off x="6371453" y="4573150"/>
            <a:ext cx="641131" cy="210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390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D441B-29E0-4E09-8C96-17A8F1FE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07" y="136524"/>
            <a:ext cx="7886700" cy="4351338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Q3: Geopolitical vs. Economic News ?</a:t>
            </a:r>
          </a:p>
          <a:p>
            <a:pPr lvl="1"/>
            <a:r>
              <a:rPr lang="en-US" altLang="zh-CN" dirty="0"/>
              <a:t>Compare 3 geopolitical and 3 economic topics that were picked most frequently by </a:t>
            </a:r>
            <a:r>
              <a:rPr lang="en-US" altLang="zh-CN" dirty="0" err="1"/>
              <a:t>CTM_gen</a:t>
            </a:r>
            <a:endParaRPr lang="en-US" altLang="zh-CN" dirty="0"/>
          </a:p>
          <a:p>
            <a:pPr lvl="1"/>
            <a:r>
              <a:rPr lang="en-US" altLang="zh-CN" dirty="0"/>
              <a:t>conduct the analysis for subsamples 1999:01–2006:12 and 2007:01–2018:12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68BE6-9A6C-4B1F-9B41-BE9DF2BA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94A28-EB5A-472E-A795-B1CBD898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BFAD7-5CC8-458C-AAC8-61EBB9C1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FE1FFF-87E7-41A3-B02E-8B84FB6F8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98" y="2089151"/>
            <a:ext cx="4791075" cy="4267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3746DE-CA48-4DCD-AA3C-ECF718511199}"/>
              </a:ext>
            </a:extLst>
          </p:cNvPr>
          <p:cNvSpPr txBox="1"/>
          <p:nvPr/>
        </p:nvSpPr>
        <p:spPr>
          <a:xfrm>
            <a:off x="5591504" y="3083737"/>
            <a:ext cx="3215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GEO exhibit stronger predictive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A combination leads to a boost in 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the predictive power of</a:t>
            </a:r>
            <a:br>
              <a:rPr lang="en-US" altLang="zh-CN" sz="2000" dirty="0"/>
            </a:br>
            <a:r>
              <a:rPr lang="en-US" altLang="zh-CN" sz="2000" dirty="0"/>
              <a:t>GEO is strongest between 1999–2006 </a:t>
            </a:r>
            <a:br>
              <a:rPr lang="en-US" altLang="zh-CN" sz="2000" dirty="0"/>
            </a:b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245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2A3C8-6B35-4E92-BB77-765EB624E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Empirical result: Countercyclical Predictability 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5A65F-C948-4022-A78C-381C3C85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535907"/>
            <a:ext cx="7886700" cy="4351338"/>
          </a:xfrm>
        </p:spPr>
        <p:txBody>
          <a:bodyPr/>
          <a:lstStyle/>
          <a:p>
            <a:r>
              <a:rPr lang="en-US" altLang="zh-CN" sz="2400" dirty="0"/>
              <a:t>Researchers all find much stronger predictability during economic downturns.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965D4F-D3A1-4EE1-B011-CA370E5F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FA708-994A-4D53-8721-77DA0D0A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0D391E-BC5E-436D-B5F4-993DB84F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387B27-56C4-456D-99FB-D888F518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6" y="2547371"/>
            <a:ext cx="6372225" cy="22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12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6DAD037-F4A8-4868-B432-0A5980E71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3" y="704330"/>
            <a:ext cx="6429375" cy="392430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A99DF-702B-48DC-9524-8947EF9B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7B383C-CC32-4CA0-86D9-2C42C244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8FF71-2046-43FB-9CBF-66AB3EBB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1620A0-A10D-40BA-9C78-AB772FA62C9C}"/>
              </a:ext>
            </a:extLst>
          </p:cNvPr>
          <p:cNvSpPr txBox="1"/>
          <p:nvPr/>
        </p:nvSpPr>
        <p:spPr>
          <a:xfrm>
            <a:off x="499241" y="4771696"/>
            <a:ext cx="8145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Why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Cujean</a:t>
            </a:r>
            <a:r>
              <a:rPr lang="en-US" altLang="zh-CN" dirty="0"/>
              <a:t> and Hasler (2017): Disagreement spikes in bad times, which causes returns to react to past news and thus induces predictability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5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CB5D6-3307-42BA-80BD-9BBF4B785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16632"/>
            <a:ext cx="7886700" cy="4351338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Q4:Whether </a:t>
            </a:r>
            <a:r>
              <a:rPr lang="en-US" altLang="zh-CN" dirty="0" err="1">
                <a:solidFill>
                  <a:srgbClr val="FF0000"/>
                </a:solidFill>
              </a:rPr>
              <a:t>Cujean’s</a:t>
            </a:r>
            <a:r>
              <a:rPr lang="en-US" altLang="zh-CN" dirty="0">
                <a:solidFill>
                  <a:srgbClr val="FF0000"/>
                </a:solidFill>
              </a:rPr>
              <a:t> explanation makes sense?</a:t>
            </a:r>
          </a:p>
          <a:p>
            <a:pPr lvl="1"/>
            <a:r>
              <a:rPr lang="en-US" altLang="zh-CN" dirty="0"/>
              <a:t>Disagreement proxy: the ratio of the standard deviation and the mean analyst forecasts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38121-3C48-4D37-A65A-A6ED0705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0AADE-E815-47F1-BD7D-8C8FC8CC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08F15-6125-42EA-B83F-6045A814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8598C1-9223-4D49-B4C9-58CF49856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146244"/>
            <a:ext cx="5705475" cy="33432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7142851-2DB5-4526-87CF-9CBC89219074}"/>
              </a:ext>
            </a:extLst>
          </p:cNvPr>
          <p:cNvSpPr/>
          <p:nvPr/>
        </p:nvSpPr>
        <p:spPr>
          <a:xfrm>
            <a:off x="1203435" y="5555700"/>
            <a:ext cx="7457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SFRM1200"/>
              </a:rPr>
              <a:t>The estimated slope coefficient is positive </a:t>
            </a:r>
            <a:r>
              <a:rPr lang="en-US" altLang="zh-CN" dirty="0">
                <a:solidFill>
                  <a:srgbClr val="000000"/>
                </a:solidFill>
                <a:latin typeface="CMR12"/>
              </a:rPr>
              <a:t>(0</a:t>
            </a:r>
            <a:r>
              <a:rPr lang="en-US" altLang="zh-CN" i="1" dirty="0">
                <a:solidFill>
                  <a:srgbClr val="000000"/>
                </a:solidFill>
                <a:latin typeface="CMMI12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MR12"/>
              </a:rPr>
              <a:t>0382) </a:t>
            </a:r>
            <a:r>
              <a:rPr lang="en-US" altLang="zh-CN" dirty="0">
                <a:solidFill>
                  <a:srgbClr val="000000"/>
                </a:solidFill>
                <a:latin typeface="SFRM1200"/>
              </a:rPr>
              <a:t>with a t-statistic of </a:t>
            </a:r>
            <a:r>
              <a:rPr lang="en-US" altLang="zh-CN" dirty="0">
                <a:solidFill>
                  <a:srgbClr val="000000"/>
                </a:solidFill>
                <a:latin typeface="CMR12"/>
              </a:rPr>
              <a:t>3</a:t>
            </a:r>
            <a:r>
              <a:rPr lang="en-US" altLang="zh-CN" i="1" dirty="0">
                <a:solidFill>
                  <a:srgbClr val="000000"/>
                </a:solidFill>
                <a:latin typeface="CMMI12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CMR12"/>
              </a:rPr>
              <a:t>06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211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F0A27-00BA-4B28-981C-D2722403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BD8BF-11D9-49AA-8BCA-AB733AD7C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news-based aggregate forecast has strong predictive power</a:t>
            </a:r>
          </a:p>
          <a:p>
            <a:r>
              <a:rPr lang="en-US" altLang="zh-CN" dirty="0"/>
              <a:t>Geopolitical news rather than economic news</a:t>
            </a:r>
            <a:br>
              <a:rPr lang="en-US" altLang="zh-CN" dirty="0"/>
            </a:br>
            <a:r>
              <a:rPr lang="en-US" altLang="zh-CN" dirty="0"/>
              <a:t>are at times more important for predicting the equity premium  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1EEB9-2356-4344-B62E-59D21B2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8797C-08A3-45A0-9D0D-B8C02881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99BB6-5ABE-436A-8DA2-05C703D5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9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DB686-3A2A-4F4D-B9F9-81E4D195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–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F0C63-AC65-4AC8-897F-E853904C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Economic predictors’ predictability is limited</a:t>
            </a:r>
          </a:p>
          <a:p>
            <a:r>
              <a:rPr lang="en-US" altLang="zh-CN" dirty="0"/>
              <a:t>Investors’ decisions are driven by a plethora of information </a:t>
            </a:r>
            <a:r>
              <a:rPr lang="en-US" altLang="zh-CN" dirty="0">
                <a:solidFill>
                  <a:srgbClr val="FF0000"/>
                </a:solidFill>
              </a:rPr>
              <a:t>→ mind the news</a:t>
            </a:r>
          </a:p>
          <a:p>
            <a:pPr lvl="1"/>
            <a:r>
              <a:rPr lang="en-US" altLang="zh-CN" dirty="0"/>
              <a:t>Price data → Fundamental data → Textual data</a:t>
            </a:r>
          </a:p>
          <a:p>
            <a:r>
              <a:rPr lang="en-US" altLang="zh-CN" dirty="0"/>
              <a:t>Textual data is high-dimensional </a:t>
            </a:r>
            <a:r>
              <a:rPr lang="en-US" altLang="zh-CN" dirty="0">
                <a:solidFill>
                  <a:srgbClr val="FF0000"/>
                </a:solidFill>
              </a:rPr>
              <a:t>→ why machine learning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4B27E-3692-4F2D-881E-962A9255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3E03D-9FCA-41EB-B033-A0809022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57DF5-101A-4E35-81A0-A4E335A3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60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E9B8C-B6C0-4A3A-9024-A6A93C5E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Inspirations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AFAB5-4E18-4389-A969-50417B0B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Geopolitics matters for us</a:t>
            </a:r>
          </a:p>
          <a:p>
            <a:r>
              <a:rPr lang="en-US" altLang="zh-CN" dirty="0"/>
              <a:t>Text analysis can apply to many other studies, but…</a:t>
            </a:r>
          </a:p>
          <a:p>
            <a:r>
              <a:rPr lang="en-US" altLang="zh-CN" dirty="0"/>
              <a:t>Why China’s premium predictability exhibits in expansion periods?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D722F-E81B-4D51-939C-A559FEE4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A6D54-5938-4350-9A72-A9382B4B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13379-4F3A-4681-9D9D-903C4F8E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0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DB686-3A2A-4F4D-B9F9-81E4D195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–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F0C63-AC65-4AC8-897F-E853904C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application of text mining techniques for econometric and financial research </a:t>
            </a:r>
          </a:p>
          <a:p>
            <a:pPr lvl="1"/>
            <a:r>
              <a:rPr lang="en-US" altLang="zh-CN" dirty="0"/>
              <a:t>Sentiment: Dictionary-based methods</a:t>
            </a:r>
          </a:p>
          <a:p>
            <a:pPr lvl="2"/>
            <a:r>
              <a:rPr lang="en-US" altLang="zh-CN" dirty="0"/>
              <a:t>Jiang et al. (2019)  manager sentiment and stock returns</a:t>
            </a:r>
          </a:p>
          <a:p>
            <a:pPr lvl="2"/>
            <a:r>
              <a:rPr lang="en-US" altLang="zh-CN" dirty="0" err="1"/>
              <a:t>Engelberg</a:t>
            </a:r>
            <a:r>
              <a:rPr lang="en-US" altLang="zh-CN" dirty="0"/>
              <a:t>, Reed, and Ringgenberg (2012), Garcia (2013) and </a:t>
            </a:r>
            <a:r>
              <a:rPr lang="en-US" altLang="zh-CN" dirty="0" err="1"/>
              <a:t>Glasserman</a:t>
            </a:r>
            <a:r>
              <a:rPr lang="en-US" altLang="zh-CN" dirty="0"/>
              <a:t> and </a:t>
            </a:r>
            <a:r>
              <a:rPr lang="en-US" altLang="zh-CN" dirty="0" err="1"/>
              <a:t>Mamaysky</a:t>
            </a:r>
            <a:r>
              <a:rPr lang="en-US" altLang="zh-CN" dirty="0"/>
              <a:t> (2019). Turner, Ye, and Walker (2018) </a:t>
            </a:r>
          </a:p>
          <a:p>
            <a:pPr lvl="1"/>
            <a:r>
              <a:rPr lang="en-US" altLang="zh-CN" dirty="0"/>
              <a:t>Contents: Probabilistic topic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Calomiris and </a:t>
            </a:r>
            <a:r>
              <a:rPr lang="en-US" altLang="zh-CN" dirty="0" err="1"/>
              <a:t>Mamaysky</a:t>
            </a:r>
            <a:r>
              <a:rPr lang="en-US" altLang="zh-CN" dirty="0"/>
              <a:t> (2019) use Louvain method to disentangle the various effects of news on risk and returns in 51 developed and emerging equity markets.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4B27E-3692-4F2D-881E-962A9255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3E03D-9FCA-41EB-B033-A0809022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57DF5-101A-4E35-81A0-A4E335A3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9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DB686-3A2A-4F4D-B9F9-81E4D195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– Research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F0C63-AC65-4AC8-897F-E853904C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 textual data predict equity  premium?</a:t>
            </a:r>
          </a:p>
          <a:p>
            <a:endParaRPr lang="en-US" altLang="zh-CN" dirty="0"/>
          </a:p>
          <a:p>
            <a:r>
              <a:rPr lang="en-US" altLang="zh-CN" dirty="0"/>
              <a:t>Which topics is the most important?</a:t>
            </a:r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4B27E-3692-4F2D-881E-962A9255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3E03D-9FCA-41EB-B033-A0809022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57DF5-101A-4E35-81A0-A4E335A3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DB686-3A2A-4F4D-B9F9-81E4D195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– 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F0C63-AC65-4AC8-897F-E853904C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Method: Investigate the benefits of topic modeling to predict the equity premium </a:t>
            </a:r>
          </a:p>
          <a:p>
            <a:r>
              <a:rPr lang="en-US" altLang="zh-CN" dirty="0"/>
              <a:t>Data: Investigate newspaper information’s performance in asset pricing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4B27E-3692-4F2D-881E-962A9255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3E03D-9FCA-41EB-B033-A0809022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57DF5-101A-4E35-81A0-A4E335A3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7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63D91-F141-4DD3-8FAE-B9062C70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Design –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54993-4D70-4BB3-9DF1-CE229ECF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52303" cy="4351338"/>
          </a:xfrm>
        </p:spPr>
        <p:txBody>
          <a:bodyPr/>
          <a:lstStyle/>
          <a:p>
            <a:r>
              <a:rPr lang="en-US" altLang="zh-CN" i="1" dirty="0"/>
              <a:t>New York Times </a:t>
            </a:r>
            <a:r>
              <a:rPr lang="en-US" altLang="zh-CN" dirty="0"/>
              <a:t>and </a:t>
            </a:r>
            <a:r>
              <a:rPr lang="en-US" altLang="zh-CN" i="1" dirty="0"/>
              <a:t>Washington Post </a:t>
            </a:r>
            <a:r>
              <a:rPr lang="en-US" altLang="zh-CN" dirty="0"/>
              <a:t>article beginning in June 1980 that either contains the character string </a:t>
            </a:r>
            <a:r>
              <a:rPr lang="en-US" altLang="zh-CN" i="1" dirty="0"/>
              <a:t>econom </a:t>
            </a:r>
            <a:r>
              <a:rPr lang="en-US" altLang="zh-CN" dirty="0"/>
              <a:t>in its text or a proportion of economic relevance greater than zero (732,354)</a:t>
            </a:r>
          </a:p>
          <a:p>
            <a:r>
              <a:rPr lang="en-US" altLang="zh-CN" dirty="0"/>
              <a:t>S&amp;P 500 index</a:t>
            </a:r>
          </a:p>
          <a:p>
            <a:r>
              <a:rPr lang="en-US" altLang="zh-CN" dirty="0"/>
              <a:t>Training sample: 1980.6~1995.12</a:t>
            </a:r>
          </a:p>
          <a:p>
            <a:r>
              <a:rPr lang="en-US" altLang="zh-CN" dirty="0"/>
              <a:t>Test sample: 1996.1~2018.12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D8113-6E78-40A1-A70C-0EE8F4E2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CA704-73DD-400F-8791-602CBDBB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CFC1B-FCAC-4AD5-AF81-22CC3373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3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E447A-0CEB-41B4-AE95-ECE51626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705"/>
            <a:ext cx="7886700" cy="1325563"/>
          </a:xfrm>
        </p:spPr>
        <p:txBody>
          <a:bodyPr/>
          <a:lstStyle/>
          <a:p>
            <a:r>
              <a:rPr lang="en-US" altLang="zh-CN" dirty="0"/>
              <a:t>Research Design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6674-CEA6-4452-8495-488FAC5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97CC-9834-4249-8AE3-701777CE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96859-19AF-4435-98C9-BA89AE9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014EDC9-ACA6-474C-ADD3-A1E164E00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458" y="2300329"/>
            <a:ext cx="5281192" cy="3850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①</a:t>
            </a:r>
            <a:r>
              <a:rPr lang="en-US" altLang="zh-CN" sz="2400" dirty="0"/>
              <a:t>Correlated topic model(CTM)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E424E2-287B-405C-95B7-D875C8C77BC4}"/>
              </a:ext>
            </a:extLst>
          </p:cNvPr>
          <p:cNvSpPr/>
          <p:nvPr/>
        </p:nvSpPr>
        <p:spPr>
          <a:xfrm>
            <a:off x="1876926" y="1359820"/>
            <a:ext cx="2385260" cy="6617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Articles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FFD3F7-4BA4-4848-8825-99D568780A20}"/>
              </a:ext>
            </a:extLst>
          </p:cNvPr>
          <p:cNvSpPr/>
          <p:nvPr/>
        </p:nvSpPr>
        <p:spPr>
          <a:xfrm>
            <a:off x="655419" y="2733385"/>
            <a:ext cx="4830975" cy="6617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② </a:t>
            </a:r>
            <a:r>
              <a:rPr lang="en-US" altLang="zh-CN" sz="2400" dirty="0">
                <a:solidFill>
                  <a:schemeClr val="tx1"/>
                </a:solidFill>
              </a:rPr>
              <a:t>100 variables</a:t>
            </a:r>
            <a:r>
              <a:rPr lang="zh-CN" altLang="en-US" sz="2400" dirty="0">
                <a:solidFill>
                  <a:schemeClr val="tx1"/>
                </a:solidFill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</a:rPr>
              <a:t>topic proportions</a:t>
            </a:r>
            <a:r>
              <a:rPr lang="zh-CN" altLang="en-US" sz="2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635204-B210-4F9C-821B-C45AECC7297B}"/>
              </a:ext>
            </a:extLst>
          </p:cNvPr>
          <p:cNvSpPr/>
          <p:nvPr/>
        </p:nvSpPr>
        <p:spPr>
          <a:xfrm>
            <a:off x="1876926" y="4211099"/>
            <a:ext cx="2385260" cy="6617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Equity Premium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7AD5EBAF-9031-4892-A8DB-FC849284493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662244" y="3802435"/>
            <a:ext cx="815977" cy="135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3BCB1C77-ABCF-4FCD-960F-57F673D27B49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2714317" y="2376795"/>
            <a:ext cx="711828" cy="135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BB722206-DF2C-42C1-8B26-69ED1DF83EF9}"/>
              </a:ext>
            </a:extLst>
          </p:cNvPr>
          <p:cNvSpPr txBox="1">
            <a:spLocks/>
          </p:cNvSpPr>
          <p:nvPr/>
        </p:nvSpPr>
        <p:spPr>
          <a:xfrm>
            <a:off x="3221458" y="3640701"/>
            <a:ext cx="5281192" cy="385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/>
              <a:t>③</a:t>
            </a:r>
            <a:r>
              <a:rPr lang="en-US" altLang="zh-CN" sz="2400" dirty="0"/>
              <a:t>Data-adaptive forecast aggregation method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C99687-FAE5-4414-BE75-7260A865C89F}"/>
              </a:ext>
            </a:extLst>
          </p:cNvPr>
          <p:cNvSpPr/>
          <p:nvPr/>
        </p:nvSpPr>
        <p:spPr>
          <a:xfrm>
            <a:off x="1876925" y="5509270"/>
            <a:ext cx="2385260" cy="6617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Topic analysis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45CD9F0-DAEC-451C-8F03-BE3168F04C6C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2751339" y="5191053"/>
            <a:ext cx="636434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56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C0575-7955-4EBA-BA7C-4693B51F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349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①</a:t>
            </a:r>
            <a:r>
              <a:rPr lang="en-US" altLang="zh-CN" sz="3200" dirty="0"/>
              <a:t>Correlated Topic Model</a:t>
            </a:r>
            <a:r>
              <a:rPr lang="zh-CN" altLang="en-US" sz="3200" dirty="0"/>
              <a:t> </a:t>
            </a:r>
            <a:r>
              <a:rPr lang="en-US" altLang="zh-CN" sz="3200" dirty="0"/>
              <a:t>(CTM)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15860-8DCA-4291-88BC-E92A7F46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682" y="1253331"/>
            <a:ext cx="8294633" cy="4351338"/>
          </a:xfrm>
        </p:spPr>
        <p:txBody>
          <a:bodyPr/>
          <a:lstStyle/>
          <a:p>
            <a:r>
              <a:rPr lang="zh-CN" altLang="en-US" dirty="0"/>
              <a:t>目的：识别主题</a:t>
            </a:r>
            <a:endParaRPr lang="en-US" altLang="zh-CN" dirty="0"/>
          </a:p>
          <a:p>
            <a:r>
              <a:rPr lang="zh-CN" altLang="en-US" dirty="0"/>
              <a:t>问题：文档</a:t>
            </a:r>
            <a:r>
              <a:rPr lang="en-US" altLang="zh-CN" dirty="0"/>
              <a:t>-</a:t>
            </a:r>
            <a:r>
              <a:rPr lang="zh-CN" altLang="en-US" dirty="0"/>
              <a:t>主题分布和主题</a:t>
            </a:r>
            <a:r>
              <a:rPr lang="en-US" altLang="zh-CN" dirty="0"/>
              <a:t>-</a:t>
            </a:r>
            <a:r>
              <a:rPr lang="zh-CN" altLang="en-US" dirty="0"/>
              <a:t>词汇分布耦合</a:t>
            </a:r>
            <a:r>
              <a:rPr lang="en-US" altLang="zh-CN" dirty="0"/>
              <a:t>(</a:t>
            </a:r>
            <a:r>
              <a:rPr lang="zh-CN" altLang="en-US" dirty="0"/>
              <a:t>隐变量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Remember EM(Expectation Maximum) method?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96600-F820-4175-91A5-E9E1816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D3182-CC04-4743-87B2-0798B600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AC6B2-7C4A-4C96-9056-C718BF9F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F1B72C-866B-4BB8-84DB-6DB4720E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325" y="3309553"/>
            <a:ext cx="6676781" cy="341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4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6899</TotalTime>
  <Words>1318</Words>
  <Application>Microsoft Office PowerPoint</Application>
  <PresentationFormat>全屏显示(4:3)</PresentationFormat>
  <Paragraphs>277</Paragraphs>
  <Slides>30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CMMI12</vt:lpstr>
      <vt:lpstr>CMMI8</vt:lpstr>
      <vt:lpstr>CMR12</vt:lpstr>
      <vt:lpstr>CMSY10</vt:lpstr>
      <vt:lpstr>SFRM1000</vt:lpstr>
      <vt:lpstr>SFRM1095</vt:lpstr>
      <vt:lpstr>SFRM1200</vt:lpstr>
      <vt:lpstr>等线</vt:lpstr>
      <vt:lpstr>Arial</vt:lpstr>
      <vt:lpstr>Calibri</vt:lpstr>
      <vt:lpstr>Calibri Light</vt:lpstr>
      <vt:lpstr>Helvetica</vt:lpstr>
      <vt:lpstr>Office 主题​​</vt:lpstr>
      <vt:lpstr>Forecasting the Equity Premium: Mind the News!  Philipp Adämmer, Rainer A Schüssler  Review of Finance, 13 May 2020</vt:lpstr>
      <vt:lpstr>Contents</vt:lpstr>
      <vt:lpstr>Introduction – Motivation</vt:lpstr>
      <vt:lpstr>Introduction – Motivation</vt:lpstr>
      <vt:lpstr>Introduction – Research Problem</vt:lpstr>
      <vt:lpstr>Introduction – Contribution</vt:lpstr>
      <vt:lpstr>Research Design – Data</vt:lpstr>
      <vt:lpstr>Research Design</vt:lpstr>
      <vt:lpstr>①Correlated Topic Model (CTM)</vt:lpstr>
      <vt:lpstr>PowerPoint 演示文稿</vt:lpstr>
      <vt:lpstr>PowerPoint 演示文稿</vt:lpstr>
      <vt:lpstr>② Construct variables</vt:lpstr>
      <vt:lpstr>PowerPoint 演示文稿</vt:lpstr>
      <vt:lpstr>PowerPoint 演示文稿</vt:lpstr>
      <vt:lpstr>③Forecast with 100 Topic Proportions</vt:lpstr>
      <vt:lpstr>PowerPoint 演示文稿</vt:lpstr>
      <vt:lpstr>PowerPoint 演示文稿</vt:lpstr>
      <vt:lpstr>Empirical result: OOS predictability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Empirical result: Countercyclical Predictability </vt:lpstr>
      <vt:lpstr>PowerPoint 演示文稿</vt:lpstr>
      <vt:lpstr>PowerPoint 演示文稿</vt:lpstr>
      <vt:lpstr>Conclusion</vt:lpstr>
      <vt:lpstr>Inspirations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stock market returns: The sum of the parts is more than the whole </dc:title>
  <dc:creator>龙 真</dc:creator>
  <cp:lastModifiedBy>龙 真</cp:lastModifiedBy>
  <cp:revision>159</cp:revision>
  <dcterms:created xsi:type="dcterms:W3CDTF">2019-11-14T02:43:26Z</dcterms:created>
  <dcterms:modified xsi:type="dcterms:W3CDTF">2020-06-13T03:02:48Z</dcterms:modified>
</cp:coreProperties>
</file>