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449" r:id="rId2"/>
    <p:sldId id="532" r:id="rId3"/>
    <p:sldId id="545" r:id="rId4"/>
    <p:sldId id="523" r:id="rId5"/>
    <p:sldId id="540" r:id="rId6"/>
    <p:sldId id="434" r:id="rId7"/>
    <p:sldId id="452" r:id="rId8"/>
    <p:sldId id="560" r:id="rId9"/>
    <p:sldId id="518" r:id="rId10"/>
    <p:sldId id="561" r:id="rId11"/>
    <p:sldId id="562" r:id="rId12"/>
    <p:sldId id="563" r:id="rId13"/>
    <p:sldId id="566" r:id="rId14"/>
    <p:sldId id="564" r:id="rId15"/>
    <p:sldId id="568" r:id="rId16"/>
    <p:sldId id="567" r:id="rId17"/>
    <p:sldId id="569" r:id="rId18"/>
    <p:sldId id="570" r:id="rId19"/>
    <p:sldId id="571" r:id="rId20"/>
    <p:sldId id="572" r:id="rId21"/>
    <p:sldId id="500" r:id="rId22"/>
    <p:sldId id="573" r:id="rId23"/>
    <p:sldId id="574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96" autoAdjust="0"/>
    <p:restoredTop sz="94660"/>
  </p:normalViewPr>
  <p:slideViewPr>
    <p:cSldViewPr snapToGrid="0">
      <p:cViewPr varScale="1">
        <p:scale>
          <a:sx n="63" d="100"/>
          <a:sy n="63" d="100"/>
        </p:scale>
        <p:origin x="14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A8BDC-449E-4F46-9D2E-5A9CCEFFA80C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BB37BA-6B08-405D-AE9E-E06A77D99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515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9638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560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2928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6161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1652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6902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6878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1730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2910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202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278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07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996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552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003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023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168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216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C47AB-79BC-49B7-A53D-8F7EBE4A8E52}" type="datetime1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2019</a:t>
            </a:r>
            <a:r>
              <a:rPr lang="zh-CN" altLang="en-US"/>
              <a:t>上组会 李玥阳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495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543F8-ED1A-4B8A-8F9A-805E3DB94640}" type="datetime1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2019</a:t>
            </a:r>
            <a:r>
              <a:rPr lang="zh-CN" altLang="en-US"/>
              <a:t>上组会 李玥阳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726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08723-A357-47DA-A943-47D8420EBD1E}" type="datetime1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2019</a:t>
            </a:r>
            <a:r>
              <a:rPr lang="zh-CN" altLang="en-US"/>
              <a:t>上组会 李玥阳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422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F0B1-BE05-4454-8DB8-40FCC415B6DE}" type="datetime1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2019</a:t>
            </a:r>
            <a:r>
              <a:rPr lang="zh-CN" altLang="en-US"/>
              <a:t>上组会 李玥阳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995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BE2C-4D06-4418-B271-1D179494F109}" type="datetime1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2019</a:t>
            </a:r>
            <a:r>
              <a:rPr lang="zh-CN" altLang="en-US"/>
              <a:t>上组会 李玥阳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513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66A43-310A-40DC-B1D4-DA7AF6A967BD}" type="datetime1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2019</a:t>
            </a:r>
            <a:r>
              <a:rPr lang="zh-CN" altLang="en-US"/>
              <a:t>上组会 李玥阳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458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A966-75FD-475C-A334-2FD74AAC4BFC}" type="datetime1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2019</a:t>
            </a:r>
            <a:r>
              <a:rPr lang="zh-CN" altLang="en-US"/>
              <a:t>上组会 李玥阳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44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7C84-1455-45CD-B55B-7A197CEA9221}" type="datetime1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2019</a:t>
            </a:r>
            <a:r>
              <a:rPr lang="zh-CN" altLang="en-US"/>
              <a:t>上组会 李玥阳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15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7455E-1E9D-4BE9-A79C-2ABB25C2E3CC}" type="datetime1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2019</a:t>
            </a:r>
            <a:r>
              <a:rPr lang="zh-CN" altLang="en-US"/>
              <a:t>上组会 李玥阳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167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4793-7B27-4EF4-A4E7-2D97868D5E10}" type="datetime1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2019</a:t>
            </a:r>
            <a:r>
              <a:rPr lang="zh-CN" altLang="en-US"/>
              <a:t>上组会 李玥阳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19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F72F-DFBB-4AF6-8130-51098BE42454}" type="datetime1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2019</a:t>
            </a:r>
            <a:r>
              <a:rPr lang="zh-CN" altLang="en-US"/>
              <a:t>上组会 李玥阳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610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4C6CA-085A-4B79-A682-57C3FE4D8530}" type="datetime1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2019</a:t>
            </a:r>
            <a:r>
              <a:rPr lang="zh-CN" altLang="en-US"/>
              <a:t>上组会 李玥阳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395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9895C6-0EAE-464F-B9AC-FEFE537C2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6503"/>
            <a:ext cx="9144001" cy="2542300"/>
          </a:xfrm>
        </p:spPr>
        <p:txBody>
          <a:bodyPr>
            <a:noAutofit/>
          </a:bodyPr>
          <a:lstStyle/>
          <a:p>
            <a:r>
              <a:rPr lang="en-US" altLang="zh-CN" sz="4400" dirty="0">
                <a:latin typeface="Arial" panose="020B0604020202020204" pitchFamily="34" charset="0"/>
                <a:cs typeface="Arial" panose="020B0604020202020204" pitchFamily="34" charset="0"/>
              </a:rPr>
              <a:t>When Anomalies Are Publicized Broadly, Do Institutions Trade Accordingly? </a:t>
            </a:r>
            <a:endParaRPr lang="zh-CN" altLang="en-US" sz="4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59C511-A008-43B4-A005-16381DDCB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4038245"/>
            <a:ext cx="9015957" cy="1744052"/>
          </a:xfrm>
        </p:spPr>
        <p:txBody>
          <a:bodyPr>
            <a:normAutofit/>
          </a:bodyPr>
          <a:lstStyle/>
          <a:p>
            <a:r>
              <a:rPr lang="it-IT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Calluzzo. P., Moneta. F., Topaloglua.S. </a:t>
            </a:r>
            <a:endParaRPr lang="fi-FI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Management Science, 2020.</a:t>
            </a:r>
          </a:p>
          <a:p>
            <a:endParaRPr lang="en-US" altLang="zh-CN" sz="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雷印如 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2020/09/26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9C74EB-A02F-4BE4-9B2E-43562E06D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27E3-78DC-468A-83FD-E58C3F783EAA}" type="datetime1">
              <a:rPr lang="zh-CN" altLang="en-US" smtClean="0"/>
              <a:t>2020/9/25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14AAA9-703B-483D-8C83-03D115F32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2F95C2-BFED-4B7F-BD2E-F154A8AFF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2775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1612"/>
            <a:ext cx="814959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Anomaly Trading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AE1B-DCE4-4E54-8B7D-1C1833BAD0F5}" type="datetime1">
              <a:rPr lang="zh-CN" altLang="en-US" smtClean="0"/>
              <a:t>2020/9/25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10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C8E90C5D-CE5B-43EA-97A7-F0E392781228}"/>
                  </a:ext>
                </a:extLst>
              </p:cNvPr>
              <p:cNvSpPr/>
              <p:nvPr/>
            </p:nvSpPr>
            <p:spPr>
              <a:xfrm>
                <a:off x="863600" y="1172035"/>
                <a:ext cx="7914640" cy="12679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16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  <m:r>
                            <a:rPr lang="en-US" altLang="zh-CN" sz="1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altLang="zh-CN" sz="1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16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sz="16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zh-CN" sz="16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𝐵</m:t>
                      </m:r>
                      <m:r>
                        <a:rPr lang="en-US" altLang="zh-CN" sz="16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1 </m:t>
                      </m:r>
                      <m:r>
                        <a:rPr lang="en-US" altLang="zh-CN" sz="16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𝑖𝑛𝑠𝑎𝑚𝑝𝑙</m:t>
                      </m:r>
                      <m:sSub>
                        <m:sSubPr>
                          <m:ctrlPr>
                            <a:rPr lang="en-US" altLang="zh-CN" sz="1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1600" i="1" dirty="0" err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1600" i="1" dirty="0" err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  <m:r>
                            <a:rPr lang="en-US" altLang="zh-CN" sz="1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altLang="zh-CN" sz="1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16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altLang="zh-CN" sz="16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𝐵</m:t>
                      </m:r>
                      <m:r>
                        <a:rPr lang="en-US" altLang="zh-CN" sz="16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2 </m:t>
                      </m:r>
                      <m:sSub>
                        <m:sSubPr>
                          <m:ctrlPr>
                            <a:rPr lang="en-US" altLang="zh-CN" sz="1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1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𝑝𝑟𝑒</m:t>
                          </m:r>
                          <m:r>
                            <a:rPr lang="en-US" altLang="zh-CN" sz="1600" i="1" dirty="0" err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𝑝𝑢𝑏</m:t>
                          </m:r>
                        </m:e>
                        <m:sub>
                          <m:r>
                            <a:rPr lang="en-US" altLang="zh-CN" sz="1600" i="1" dirty="0" err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  <m:r>
                            <a:rPr lang="en-US" altLang="zh-CN" sz="1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altLang="zh-CN" sz="1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16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altLang="zh-CN" sz="16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𝐵</m:t>
                      </m:r>
                      <m:r>
                        <a:rPr lang="en-US" altLang="zh-CN" sz="16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3 </m:t>
                      </m:r>
                      <m:r>
                        <a:rPr lang="en-US" altLang="zh-CN" sz="16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𝑝𝑜𝑠𝑡𝑝𝑢𝑏</m:t>
                      </m:r>
                      <m:sSub>
                        <m:sSubPr>
                          <m:ctrlPr>
                            <a:rPr lang="en-US" altLang="zh-CN" sz="1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160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𝑓𝑢𝑙𝑙</m:t>
                              </m:r>
                            </m:e>
                          </m:d>
                        </m:e>
                        <m:sub>
                          <m:r>
                            <a:rPr lang="en-US" altLang="zh-CN" sz="1600" i="1" dirty="0" err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  <m:r>
                            <a:rPr lang="en-US" altLang="zh-CN" sz="1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altLang="zh-CN" sz="1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16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1600" i="1" dirty="0" err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1600" i="1" dirty="0" err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  <m:r>
                            <a:rPr lang="en-US" altLang="zh-CN" sz="1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altLang="zh-CN" sz="1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600" b="0" i="1" dirty="0">
                  <a:solidFill>
                    <a:srgbClr val="000000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1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  <m:r>
                            <a:rPr lang="en-US" altLang="zh-CN" sz="1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altLang="zh-CN" sz="1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16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r>
                        <a:rPr lang="en-US" altLang="zh-CN" sz="16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𝐵</m:t>
                      </m:r>
                      <m:r>
                        <a:rPr lang="en-US" altLang="zh-CN" sz="16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1 </m:t>
                      </m:r>
                      <m:r>
                        <a:rPr lang="en-US" altLang="zh-CN" sz="16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𝑖𝑛𝑠𝑎𝑚𝑝𝑙</m:t>
                      </m:r>
                      <m:sSub>
                        <m:sSubPr>
                          <m:ctrlPr>
                            <a:rPr lang="en-US" altLang="zh-CN" sz="1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1600" i="1" dirty="0" err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1600" i="1" dirty="0" err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  <m:r>
                            <a:rPr lang="en-US" altLang="zh-CN" sz="1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altLang="zh-CN" sz="1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16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altLang="zh-CN" sz="16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𝐵</m:t>
                      </m:r>
                      <m:r>
                        <a:rPr lang="en-US" altLang="zh-CN" sz="16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2 </m:t>
                      </m:r>
                      <m:sSub>
                        <m:sSubPr>
                          <m:ctrlPr>
                            <a:rPr lang="en-US" altLang="zh-CN" sz="1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1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𝑝𝑟𝑒</m:t>
                          </m:r>
                          <m:r>
                            <a:rPr lang="en-US" altLang="zh-CN" sz="1600" i="1" dirty="0" err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𝑝𝑢𝑏</m:t>
                          </m:r>
                        </m:e>
                        <m:sub>
                          <m:r>
                            <a:rPr lang="en-US" altLang="zh-CN" sz="1600" i="1" dirty="0" err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  <m:r>
                            <a:rPr lang="en-US" altLang="zh-CN" sz="1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altLang="zh-CN" sz="1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16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altLang="zh-CN" sz="16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𝐵</m:t>
                      </m:r>
                      <m:r>
                        <a:rPr lang="en-US" altLang="zh-CN" sz="16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4</m:t>
                      </m:r>
                      <m:r>
                        <a:rPr lang="en-US" altLang="zh-CN" sz="16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zh-CN" sz="16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𝑝𝑜𝑠𝑡𝑝𝑢𝑏</m:t>
                      </m:r>
                      <m:sSub>
                        <m:sSubPr>
                          <m:ctrlPr>
                            <a:rPr lang="en-US" altLang="zh-CN" sz="1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16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𝑒𝑎𝑟𝑙𝑦</m:t>
                              </m:r>
                            </m:e>
                          </m:d>
                        </m:e>
                        <m:sub>
                          <m:r>
                            <a:rPr lang="en-US" altLang="zh-CN" sz="1600" i="1" dirty="0" err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  <m:r>
                            <a:rPr lang="en-US" altLang="zh-CN" sz="1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altLang="zh-CN" sz="1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16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1600" i="1" dirty="0" err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1600" i="1" dirty="0" err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  <m:r>
                            <a:rPr lang="en-US" altLang="zh-CN" sz="1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altLang="zh-CN" sz="1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600" i="1" dirty="0">
                  <a:solidFill>
                    <a:srgbClr val="000000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20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C8E90C5D-CE5B-43EA-97A7-F0E3927812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600" y="1172035"/>
                <a:ext cx="7914640" cy="12679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6B5D7797-9108-44DB-8836-BF535CD9BB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7476" y="2235137"/>
            <a:ext cx="4490198" cy="414320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57840F9-6C2C-4FC4-8127-D9646AB4C9CB}"/>
              </a:ext>
            </a:extLst>
          </p:cNvPr>
          <p:cNvSpPr txBox="1"/>
          <p:nvPr/>
        </p:nvSpPr>
        <p:spPr>
          <a:xfrm>
            <a:off x="4311650" y="4511674"/>
            <a:ext cx="4616824" cy="3651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545DADF-FDEA-4BB4-8C0E-F1E32B0ABBF4}"/>
              </a:ext>
            </a:extLst>
          </p:cNvPr>
          <p:cNvSpPr txBox="1"/>
          <p:nvPr/>
        </p:nvSpPr>
        <p:spPr>
          <a:xfrm>
            <a:off x="215526" y="2754253"/>
            <a:ext cx="39213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 ﬁnding that institutions trade on the anomalies in the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post-publication (early) period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, but not in the full post-publication period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We also ﬁnd evidence of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heterogeneity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among institutional investors, with hedge funds and transient institutions most actively exploiting anomalies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89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1612"/>
            <a:ext cx="814959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Anomaly Trading and Returns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AE1B-DCE4-4E54-8B7D-1C1833BAD0F5}" type="datetime1">
              <a:rPr lang="zh-CN" altLang="en-US" smtClean="0"/>
              <a:t>2020/9/25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545DADF-FDEA-4BB4-8C0E-F1E32B0ABBF4}"/>
              </a:ext>
            </a:extLst>
          </p:cNvPr>
          <p:cNvSpPr txBox="1"/>
          <p:nvPr/>
        </p:nvSpPr>
        <p:spPr>
          <a:xfrm>
            <a:off x="496794" y="1344933"/>
            <a:ext cx="786466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We construct an ex-ante and an ex-post portfolio. The ex-ante portfolio is based on the anomalies that are yet to be published, while the ex-post portfolio is constructed using the anomalies that are already published.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We assign a percentile rank to each stock, based on each anomaly, and compute the equal-weighted average rank for ex-ante and ex-post anomalies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90F9234-DA5D-4574-B663-F94527E10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" y="4008722"/>
            <a:ext cx="4700969" cy="208854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F7783DF-224B-4FF4-8605-DB0413D509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471" y="4034630"/>
            <a:ext cx="4274249" cy="230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26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1612"/>
            <a:ext cx="814959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Anomaly Trading and Returns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AE1B-DCE4-4E54-8B7D-1C1833BAD0F5}" type="datetime1">
              <a:rPr lang="zh-CN" altLang="en-US" smtClean="0"/>
              <a:t>2020/9/25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12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C8E90C5D-CE5B-43EA-97A7-F0E392781228}"/>
                  </a:ext>
                </a:extLst>
              </p:cNvPr>
              <p:cNvSpPr/>
              <p:nvPr/>
            </p:nvSpPr>
            <p:spPr>
              <a:xfrm>
                <a:off x="224790" y="1968799"/>
                <a:ext cx="791464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16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16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sz="16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</m:t>
                      </m:r>
                      <m:r>
                        <a:rPr lang="en-US" altLang="zh-CN" sz="16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altLang="zh-CN" sz="16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  <m:sSub>
                        <m:sSubPr>
                          <m:ctrlPr>
                            <a:rPr lang="en-US" altLang="zh-CN" sz="1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1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altLang="zh-CN" sz="1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16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1600" i="1" dirty="0" err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1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600" b="0" i="1" dirty="0">
                  <a:solidFill>
                    <a:srgbClr val="000000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C8E90C5D-CE5B-43EA-97A7-F0E3927812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90" y="1968799"/>
                <a:ext cx="79146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C545DADF-FDEA-4BB4-8C0E-F1E32B0ABBF4}"/>
              </a:ext>
            </a:extLst>
          </p:cNvPr>
          <p:cNvSpPr txBox="1"/>
          <p:nvPr/>
        </p:nvSpPr>
        <p:spPr>
          <a:xfrm>
            <a:off x="496794" y="1344933"/>
            <a:ext cx="78646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We estimate a VAR model that examines trading and anomaly returns for the long-short portfolio.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169D623-80C6-40D4-97DC-0A1BA37F84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530" y="2471104"/>
            <a:ext cx="6849110" cy="39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904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1612"/>
            <a:ext cx="814959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Comparison with EIK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AE1B-DCE4-4E54-8B7D-1C1833BAD0F5}" type="datetime1">
              <a:rPr lang="zh-CN" altLang="en-US" smtClean="0"/>
              <a:t>2020/9/25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E790E972-E7F6-45EE-9815-4843CBD5C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032" y="1382778"/>
            <a:ext cx="8782826" cy="511797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EIK report that institutions trade in the opposite direction of anomalies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Diﬀer in how to measure anomaly-based trading</a:t>
            </a:r>
          </a:p>
          <a:p>
            <a:pPr lvl="2">
              <a:lnSpc>
                <a:spcPct val="150000"/>
              </a:lnSpc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They use the change in the number of institutions holding a stock (whereas we use change in holdings with a value weighted approach)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Differ in trading window</a:t>
            </a:r>
          </a:p>
          <a:p>
            <a:pPr lvl="2">
              <a:lnSpc>
                <a:spcPct val="150000"/>
              </a:lnSpc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EIK measure institutional trading over a window that begins one year before the start of our trading window (t=-6)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Consider diﬀerent types of institutions</a:t>
            </a:r>
          </a:p>
        </p:txBody>
      </p:sp>
    </p:spTree>
    <p:extLst>
      <p:ext uri="{BB962C8B-B14F-4D97-AF65-F5344CB8AC3E}">
        <p14:creationId xmlns:p14="http://schemas.microsoft.com/office/powerpoint/2010/main" val="191675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1612"/>
            <a:ext cx="814959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Comparison with EIK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AE1B-DCE4-4E54-8B7D-1C1833BAD0F5}" type="datetime1">
              <a:rPr lang="zh-CN" altLang="en-US" smtClean="0"/>
              <a:t>2020/9/25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E790E972-E7F6-45EE-9815-4843CBD5C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032" y="1382778"/>
            <a:ext cx="8782826" cy="511797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Diﬀer in in trading window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112C63B-C76C-4959-93EB-7B95D22AB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712" y="2380424"/>
            <a:ext cx="688657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371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1612"/>
            <a:ext cx="814959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Comparison with EIK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AE1B-DCE4-4E54-8B7D-1C1833BAD0F5}" type="datetime1">
              <a:rPr lang="zh-CN" altLang="en-US" smtClean="0"/>
              <a:t>2020/9/25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E790E972-E7F6-45EE-9815-4843CBD5C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032" y="1382778"/>
            <a:ext cx="8782826" cy="511797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Diﬀer in how to measure anomaly-based trading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832149B-40DF-4710-810B-364277AFA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42" y="2011998"/>
            <a:ext cx="7939108" cy="441547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7224C99-261B-47F3-AB9B-5CF904B0AE59}"/>
              </a:ext>
            </a:extLst>
          </p:cNvPr>
          <p:cNvSpPr txBox="1"/>
          <p:nvPr/>
        </p:nvSpPr>
        <p:spPr>
          <a:xfrm>
            <a:off x="7856558" y="2176715"/>
            <a:ext cx="822960" cy="42553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5763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1612"/>
            <a:ext cx="814959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Comparison with EIK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AE1B-DCE4-4E54-8B7D-1C1833BAD0F5}" type="datetime1">
              <a:rPr lang="zh-CN" altLang="en-US" smtClean="0"/>
              <a:t>2020/9/25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E790E972-E7F6-45EE-9815-4843CBD5C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032" y="1382778"/>
            <a:ext cx="8782826" cy="511797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Consider diﬀerent types of institutions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A1F3A41-1F35-4CF2-BBF0-97144526F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20" y="2020468"/>
            <a:ext cx="7299960" cy="445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903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1612"/>
            <a:ext cx="8149590" cy="1325563"/>
          </a:xfrm>
        </p:spPr>
        <p:txBody>
          <a:bodyPr/>
          <a:lstStyle/>
          <a:p>
            <a:r>
              <a:rPr lang="en-US" altLang="zh-CN" sz="4400" dirty="0" err="1">
                <a:latin typeface="Arial" panose="020B0604020202020204" pitchFamily="34" charset="0"/>
                <a:cs typeface="Arial" panose="020B0604020202020204" pitchFamily="34" charset="0"/>
              </a:rPr>
              <a:t>Fama-MacBeth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AE1B-DCE4-4E54-8B7D-1C1833BAD0F5}" type="datetime1">
              <a:rPr lang="zh-CN" altLang="en-US" smtClean="0"/>
              <a:t>2020/9/25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E790E972-E7F6-45EE-9815-4843CBD5C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032" y="1382778"/>
            <a:ext cx="3415101" cy="511797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We use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Fama-MacBeth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regressions to test our hypothesis, that anomaly trading increases after publication, at the individual stock level.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686A139-5614-49B5-AFE2-75C062263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7133" y="1310992"/>
            <a:ext cx="4529138" cy="541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41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1612"/>
            <a:ext cx="8149590" cy="1325563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Anomaly Performance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AE1B-DCE4-4E54-8B7D-1C1833BAD0F5}" type="datetime1">
              <a:rPr lang="zh-CN" altLang="en-US" smtClean="0"/>
              <a:t>2020/9/25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F8468C3-8F9D-4073-BBB8-EB44D833B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612" y="2511418"/>
            <a:ext cx="6572062" cy="384493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5E37545-2CB3-494B-A901-11C7E5FD6614}"/>
              </a:ext>
            </a:extLst>
          </p:cNvPr>
          <p:cNvSpPr txBox="1"/>
          <p:nvPr/>
        </p:nvSpPr>
        <p:spPr>
          <a:xfrm>
            <a:off x="628648" y="1437304"/>
            <a:ext cx="7793991" cy="958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The “with-anomaly” portfolio, which is long in the long-leg stocks institutions buy and short in the short-leg stocks institutions sell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406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1612"/>
            <a:ext cx="8149590" cy="1325563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Robustness Checks 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AE1B-DCE4-4E54-8B7D-1C1833BAD0F5}" type="datetime1">
              <a:rPr lang="zh-CN" altLang="en-US" smtClean="0"/>
              <a:t>2020/9/25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5E37545-2CB3-494B-A901-11C7E5FD6614}"/>
              </a:ext>
            </a:extLst>
          </p:cNvPr>
          <p:cNvSpPr txBox="1"/>
          <p:nvPr/>
        </p:nvSpPr>
        <p:spPr>
          <a:xfrm>
            <a:off x="628650" y="1447464"/>
            <a:ext cx="7793991" cy="1881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Long and Short Leg Results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Anomaly Selection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Trading in Quarterly Ranked Anomalies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Additional Concerns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699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95A25-8652-4FBE-93BC-9ED7D0875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Outline</a:t>
            </a:r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6D013C-0213-4FC9-B3CB-7FF81C602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Research design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Empirical result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Robust Test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47CEC1-89F9-4275-A4EB-BF5B43400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C7F6-8B79-41D1-96D0-E2F43F61AB6D}" type="datetime1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542482-FABB-4893-A6E1-9663907D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05495A47-1DBE-4649-A7CD-26C34B273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zh-CN" altLang="en-US" dirty="0"/>
              <a:t>雷印如</a:t>
            </a:r>
          </a:p>
        </p:txBody>
      </p:sp>
    </p:spTree>
    <p:extLst>
      <p:ext uri="{BB962C8B-B14F-4D97-AF65-F5344CB8AC3E}">
        <p14:creationId xmlns:p14="http://schemas.microsoft.com/office/powerpoint/2010/main" val="219510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1612"/>
            <a:ext cx="8149590" cy="1325563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Robustness Checks 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AE1B-DCE4-4E54-8B7D-1C1833BAD0F5}" type="datetime1">
              <a:rPr lang="zh-CN" altLang="en-US" smtClean="0"/>
              <a:t>2020/9/25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CD60F01-1CAB-45C2-AC86-14DE686D2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155" y="191452"/>
            <a:ext cx="7942580" cy="628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911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205" y="301308"/>
            <a:ext cx="814959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Conclusion 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AE1B-DCE4-4E54-8B7D-1C1833BAD0F5}" type="datetime1">
              <a:rPr lang="zh-CN" altLang="en-US" smtClean="0"/>
              <a:t>2020/9/25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963CD9C0-CA48-43BA-9182-CCBE203B8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162" y="1539876"/>
            <a:ext cx="7559675" cy="5181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We observe an increase in anomaly-based trading among institutional investors, especially hedge funds and transient institutions, when information about the anomalies is available.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Using a VAR model, we ﬁnd a negative relation between lagged institutional trading and anomaly returns following academic publication.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Our paper has implications for the extent to which academics engage with practitioners and suggest that both parties may gain from more connections</a:t>
            </a:r>
          </a:p>
        </p:txBody>
      </p:sp>
    </p:spTree>
    <p:extLst>
      <p:ext uri="{BB962C8B-B14F-4D97-AF65-F5344CB8AC3E}">
        <p14:creationId xmlns:p14="http://schemas.microsoft.com/office/powerpoint/2010/main" val="3767673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205" y="301308"/>
            <a:ext cx="814959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Conclusion 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AE1B-DCE4-4E54-8B7D-1C1833BAD0F5}" type="datetime1">
              <a:rPr lang="zh-CN" altLang="en-US" smtClean="0"/>
              <a:t>2020/9/25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963CD9C0-CA48-43BA-9182-CCBE203B8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162" y="1539876"/>
            <a:ext cx="7559675" cy="5181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We observe an increase in anomaly-based trading among institutional investors, especially hedge funds and transient institutions, when information about the anomalies is available.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Using a VAR model, we ﬁnd a negative relation between lagged institutional trading and anomaly returns following academic publication.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Our paper has implications for the extent to which academics engage with practitioners and suggest that both parties may gain from more connections</a:t>
            </a:r>
          </a:p>
        </p:txBody>
      </p:sp>
    </p:spTree>
    <p:extLst>
      <p:ext uri="{BB962C8B-B14F-4D97-AF65-F5344CB8AC3E}">
        <p14:creationId xmlns:p14="http://schemas.microsoft.com/office/powerpoint/2010/main" val="1327808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205" y="301308"/>
            <a:ext cx="814959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Conclusion 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AE1B-DCE4-4E54-8B7D-1C1833BAD0F5}" type="datetime1">
              <a:rPr lang="zh-CN" altLang="en-US" smtClean="0"/>
              <a:t>2020/9/25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963CD9C0-CA48-43BA-9182-CCBE203B8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162" y="1539876"/>
            <a:ext cx="7559675" cy="5181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由于中国市场数据的原因无法复制（文献发表的时间和机构投资者数据）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其实可以增加一部分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data snooping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的研究在前面，排除这种情况之后在对套利学习进行检验，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Jones and Mo(2020)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同时考虑了套利活动和市场竞争的影响，市场竞争也可能会影响发表失效，但本身文章的逻辑已经比较完整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681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E5DB5D-AEC3-4533-B57D-C411C8B08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F0B1-BE05-4454-8DB8-40FCC415B6DE}" type="datetime1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5B29AB-201D-409D-960F-FE4792722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DD4201-7BDC-498F-82DB-10C2969DA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BA828FCE-A340-44EA-8907-65D43A3C2105}"/>
              </a:ext>
            </a:extLst>
          </p:cNvPr>
          <p:cNvSpPr txBox="1">
            <a:spLocks/>
          </p:cNvSpPr>
          <p:nvPr/>
        </p:nvSpPr>
        <p:spPr>
          <a:xfrm>
            <a:off x="628650" y="27368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Outline</a:t>
            </a:r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2FEFEF94-8E71-4936-A4AC-A81180C80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" y="1613538"/>
            <a:ext cx="9448645" cy="3868162"/>
          </a:xfrm>
          <a:prstGeom prst="rect">
            <a:avLst/>
          </a:prstGeom>
        </p:spPr>
      </p:pic>
      <p:sp>
        <p:nvSpPr>
          <p:cNvPr id="67" name="文本框 66">
            <a:extLst>
              <a:ext uri="{FF2B5EF4-FFF2-40B4-BE49-F238E27FC236}">
                <a16:creationId xmlns:a16="http://schemas.microsoft.com/office/drawing/2014/main" id="{EF651E65-8829-4FA7-BE8E-E028E6665420}"/>
              </a:ext>
            </a:extLst>
          </p:cNvPr>
          <p:cNvSpPr txBox="1"/>
          <p:nvPr/>
        </p:nvSpPr>
        <p:spPr>
          <a:xfrm>
            <a:off x="4917440" y="5059796"/>
            <a:ext cx="41351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Publication/ Information/ Heterogeneity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414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61" y="243840"/>
            <a:ext cx="78867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D3BB4-8C45-4CFE-8EFA-0F46E9664BAB}" type="datetime1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62BB2DDE-FA80-4CB0-8129-804C7171C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362" y="1430179"/>
            <a:ext cx="7886700" cy="5065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Do institutional investors act as an arbitrager and correct anomaly mispricing?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Once the anomalies are published, the returns will decline.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(1) Anomalies are the result of statistical biases that will not persist out-of-sample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(2) They are due to mispricing that is corrected by arbitrageurs.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Institutional investors are prime candidates for the role of arbitrageurs as they are generally perceived to be sophisticated.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页脚占位符 5">
            <a:extLst>
              <a:ext uri="{FF2B5EF4-FFF2-40B4-BE49-F238E27FC236}">
                <a16:creationId xmlns:a16="http://schemas.microsoft.com/office/drawing/2014/main" id="{84716708-646B-4E10-AB18-6512D6EA6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zh-CN" altLang="en-US" dirty="0"/>
              <a:t>雷印如</a:t>
            </a:r>
          </a:p>
        </p:txBody>
      </p:sp>
    </p:spTree>
    <p:extLst>
      <p:ext uri="{BB962C8B-B14F-4D97-AF65-F5344CB8AC3E}">
        <p14:creationId xmlns:p14="http://schemas.microsoft.com/office/powerpoint/2010/main" val="3085812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61" y="243840"/>
            <a:ext cx="78867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Contribution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D3BB4-8C45-4CFE-8EFA-0F46E9664BAB}" type="datetime1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62BB2DDE-FA80-4CB0-8129-804C7171C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361" y="1569403"/>
            <a:ext cx="8127999" cy="4493101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Institutions trade on the anomalies only when they have the necessary accounting data.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We ﬁnd that a group of  investors trade against anomalies even after academic publication, and may be a source of the contrarian trading documented by EIK.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Our paper adds to the strand of research that investigates institutional trading and market eﬃciency. Our ﬁndings suggest a positive role for some institutions in contributing to more eﬃcient markets.</a:t>
            </a:r>
          </a:p>
        </p:txBody>
      </p:sp>
      <p:sp>
        <p:nvSpPr>
          <p:cNvPr id="9" name="页脚占位符 5">
            <a:extLst>
              <a:ext uri="{FF2B5EF4-FFF2-40B4-BE49-F238E27FC236}">
                <a16:creationId xmlns:a16="http://schemas.microsoft.com/office/drawing/2014/main" id="{84716708-646B-4E10-AB18-6512D6EA6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zh-CN" altLang="en-US" dirty="0"/>
              <a:t>雷印如</a:t>
            </a:r>
          </a:p>
        </p:txBody>
      </p:sp>
    </p:spTree>
    <p:extLst>
      <p:ext uri="{BB962C8B-B14F-4D97-AF65-F5344CB8AC3E}">
        <p14:creationId xmlns:p14="http://schemas.microsoft.com/office/powerpoint/2010/main" val="976052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Research Design: Data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DD48A4-7D44-414B-B868-7AB78D5B2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174" y="1603505"/>
            <a:ext cx="8782826" cy="511797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(CRSP MF) database to obtain the accounting and ﬁnancial data needed to replicate the anomalies from 1982 to 2013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U.S. common stocks traded on the NYSE, AMEX, and NASDAQ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Exclude utilities, ﬁnancial ﬁrms, and stocks priced under $5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Thomson Reuters (TR) 13F database to measure institutional trading. 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Identify hedge funds from Griﬃn et al. (2011) and update by 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Cella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 et al. (2013)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identify mutual funds and transient institutions by Brian 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Bushee’s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 website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Transient institutions are characterized as having high portfolio turnover.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AE1B-DCE4-4E54-8B7D-1C1833BAD0F5}" type="datetime1">
              <a:rPr lang="zh-CN" altLang="en-US" smtClean="0"/>
              <a:t>2020/9/25</a:t>
            </a:fld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8" name="页脚占位符 5">
            <a:extLst>
              <a:ext uri="{FF2B5EF4-FFF2-40B4-BE49-F238E27FC236}">
                <a16:creationId xmlns:a16="http://schemas.microsoft.com/office/drawing/2014/main" id="{4F24729A-2C75-4AA5-A28B-7CF7E646A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zh-CN" altLang="en-US" dirty="0"/>
              <a:t>雷印如</a:t>
            </a:r>
          </a:p>
        </p:txBody>
      </p:sp>
    </p:spTree>
    <p:extLst>
      <p:ext uri="{BB962C8B-B14F-4D97-AF65-F5344CB8AC3E}">
        <p14:creationId xmlns:p14="http://schemas.microsoft.com/office/powerpoint/2010/main" val="3513754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1612"/>
            <a:ext cx="814959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Anomaly Publication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AE1B-DCE4-4E54-8B7D-1C1833BAD0F5}" type="datetime1">
              <a:rPr lang="zh-CN" altLang="en-US" smtClean="0"/>
              <a:t>2020/9/25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8E90C5D-CE5B-43EA-97A7-F0E392781228}"/>
              </a:ext>
            </a:extLst>
          </p:cNvPr>
          <p:cNvSpPr/>
          <p:nvPr/>
        </p:nvSpPr>
        <p:spPr>
          <a:xfrm>
            <a:off x="447040" y="1349746"/>
            <a:ext cx="8239760" cy="958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simplicity, we assume that the papers were already public at the beginning of the year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315EA7C-9707-447B-9FFD-D88A89393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81" y="2400937"/>
            <a:ext cx="8197859" cy="395541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B0F8E79-B15B-40DE-85B1-1A7632B27FCE}"/>
              </a:ext>
            </a:extLst>
          </p:cNvPr>
          <p:cNvSpPr txBox="1"/>
          <p:nvPr/>
        </p:nvSpPr>
        <p:spPr>
          <a:xfrm>
            <a:off x="3215641" y="2332577"/>
            <a:ext cx="2758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Stambaugh et al. (2012)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53855EE-A6A5-405F-AA9D-F66FA2C339ED}"/>
              </a:ext>
            </a:extLst>
          </p:cNvPr>
          <p:cNvSpPr txBox="1"/>
          <p:nvPr/>
        </p:nvSpPr>
        <p:spPr>
          <a:xfrm>
            <a:off x="5928360" y="2334680"/>
            <a:ext cx="2494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Chen et al. (2011)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987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1612"/>
            <a:ext cx="814959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Anomaly Returns Decay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AE1B-DCE4-4E54-8B7D-1C1833BAD0F5}" type="datetime1">
              <a:rPr lang="zh-CN" altLang="en-US" smtClean="0"/>
              <a:t>2020/9/25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CDAADE3-7BBE-4053-9AF3-0440D0D72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858" y="1128080"/>
            <a:ext cx="5290284" cy="566451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5EC0A9B1-D515-47C8-B3E7-8576FED50ED5}"/>
              </a:ext>
            </a:extLst>
          </p:cNvPr>
          <p:cNvSpPr txBox="1"/>
          <p:nvPr/>
        </p:nvSpPr>
        <p:spPr>
          <a:xfrm>
            <a:off x="3940008" y="1645920"/>
            <a:ext cx="1048551" cy="50755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56C766D-4E5E-4049-8493-7FD281E5559C}"/>
              </a:ext>
            </a:extLst>
          </p:cNvPr>
          <p:cNvSpPr txBox="1"/>
          <p:nvPr/>
        </p:nvSpPr>
        <p:spPr>
          <a:xfrm>
            <a:off x="6316623" y="1645920"/>
            <a:ext cx="1048551" cy="50755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3149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651" y="301285"/>
            <a:ext cx="8282697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Measure anomaly trading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AE1B-DCE4-4E54-8B7D-1C1833BAD0F5}" type="datetime1">
              <a:rPr lang="zh-CN" altLang="en-US" smtClean="0"/>
              <a:t>2020/9/25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9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D5CDF475-7D88-4CE5-93B2-E45578F82451}"/>
                  </a:ext>
                </a:extLst>
              </p:cNvPr>
              <p:cNvSpPr/>
              <p:nvPr/>
            </p:nvSpPr>
            <p:spPr>
              <a:xfrm>
                <a:off x="430652" y="2949466"/>
                <a:ext cx="8186298" cy="33337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Long portfolio held by institution type j for the [−2,1] window</a:t>
                </a:r>
                <a:endParaRPr lang="en-US" altLang="zh-CN" sz="200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,1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𝑆h𝑎𝑟𝑒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,1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𝑆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h𝑟𝑜𝑢𝑡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altLang="zh-CN" sz="20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,−2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𝑆h𝑎𝑟𝑒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,−2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,−2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𝑆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h𝑟𝑜𝑢𝑡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,−2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Where 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refers to stock in the long portfolio,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is the price for stock 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at time t,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𝑆h𝑎𝑟𝑒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US" altLang="zh-CN" i="1" dirty="0" err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  <m:r>
                          <a:rPr lang="en-US" altLang="zh-CN" i="1" dirty="0" err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i="1" dirty="0" err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is the number of shares of stock 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held by institution type j at t, and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𝑆h𝑟𝑜𝑢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is the number of shares outstanding for stock 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at time t</a:t>
                </a:r>
              </a:p>
              <a:p>
                <a:endPara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D5CDF475-7D88-4CE5-93B2-E45578F824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652" y="2949466"/>
                <a:ext cx="8186298" cy="3333733"/>
              </a:xfrm>
              <a:prstGeom prst="rect">
                <a:avLst/>
              </a:prstGeom>
              <a:blipFill>
                <a:blip r:embed="rId3"/>
                <a:stretch>
                  <a:fillRect l="-6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718E53A5-9E29-44F7-B70A-A95F139E4C73}"/>
              </a:ext>
            </a:extLst>
          </p:cNvPr>
          <p:cNvCxnSpPr/>
          <p:nvPr/>
        </p:nvCxnSpPr>
        <p:spPr>
          <a:xfrm>
            <a:off x="1068779" y="2139106"/>
            <a:ext cx="64178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D12AC60-2F98-43E9-8B49-689AEF188214}"/>
              </a:ext>
            </a:extLst>
          </p:cNvPr>
          <p:cNvCxnSpPr/>
          <p:nvPr/>
        </p:nvCxnSpPr>
        <p:spPr>
          <a:xfrm>
            <a:off x="1935678" y="2049549"/>
            <a:ext cx="0" cy="895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F55CCE7-B497-43B6-B79F-251323FD5A1B}"/>
              </a:ext>
            </a:extLst>
          </p:cNvPr>
          <p:cNvCxnSpPr/>
          <p:nvPr/>
        </p:nvCxnSpPr>
        <p:spPr>
          <a:xfrm>
            <a:off x="3418111" y="2059449"/>
            <a:ext cx="0" cy="895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1076A74-B00C-4FEC-9FE7-F3FC81492180}"/>
              </a:ext>
            </a:extLst>
          </p:cNvPr>
          <p:cNvCxnSpPr/>
          <p:nvPr/>
        </p:nvCxnSpPr>
        <p:spPr>
          <a:xfrm>
            <a:off x="4890653" y="2047574"/>
            <a:ext cx="0" cy="895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AC60F398-3EC8-4F87-96CE-DD4ECFAA4F1D}"/>
              </a:ext>
            </a:extLst>
          </p:cNvPr>
          <p:cNvCxnSpPr/>
          <p:nvPr/>
        </p:nvCxnSpPr>
        <p:spPr>
          <a:xfrm>
            <a:off x="6280062" y="2047574"/>
            <a:ext cx="0" cy="895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E95504E4-A3B9-4F7E-A66F-A5BE14C48696}"/>
              </a:ext>
            </a:extLst>
          </p:cNvPr>
          <p:cNvSpPr txBox="1"/>
          <p:nvPr/>
        </p:nvSpPr>
        <p:spPr>
          <a:xfrm>
            <a:off x="4381543" y="1764741"/>
            <a:ext cx="131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t=0  6.30</a:t>
            </a:r>
            <a:endParaRPr lang="zh-CN" altLang="en-US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9FCA256-5880-449D-8B8F-FC74B5B33BE5}"/>
              </a:ext>
            </a:extLst>
          </p:cNvPr>
          <p:cNvSpPr txBox="1"/>
          <p:nvPr/>
        </p:nvSpPr>
        <p:spPr>
          <a:xfrm>
            <a:off x="2892757" y="1760259"/>
            <a:ext cx="131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t=-1  3.31</a:t>
            </a:r>
            <a:endParaRPr lang="zh-CN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DAC9998-2EFC-424B-A54A-B38B2E51C9BC}"/>
              </a:ext>
            </a:extLst>
          </p:cNvPr>
          <p:cNvSpPr txBox="1"/>
          <p:nvPr/>
        </p:nvSpPr>
        <p:spPr>
          <a:xfrm>
            <a:off x="1367894" y="1758485"/>
            <a:ext cx="131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t=-2  12.31</a:t>
            </a:r>
            <a:endParaRPr lang="zh-CN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9204ED1-9849-4F37-8800-68B2247E2C51}"/>
              </a:ext>
            </a:extLst>
          </p:cNvPr>
          <p:cNvSpPr txBox="1"/>
          <p:nvPr/>
        </p:nvSpPr>
        <p:spPr>
          <a:xfrm>
            <a:off x="5699699" y="1758485"/>
            <a:ext cx="131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t=1  9.30</a:t>
            </a:r>
            <a:endParaRPr lang="zh-CN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56137F2-F4C6-4D01-8EB8-2EE7558C674A}"/>
              </a:ext>
            </a:extLst>
          </p:cNvPr>
          <p:cNvSpPr txBox="1"/>
          <p:nvPr/>
        </p:nvSpPr>
        <p:spPr>
          <a:xfrm>
            <a:off x="2149438" y="2137131"/>
            <a:ext cx="24888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Release its accounting information</a:t>
            </a:r>
            <a:endParaRPr lang="zh-CN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010CE2B-A56D-402C-938D-37DC56700AA1}"/>
              </a:ext>
            </a:extLst>
          </p:cNvPr>
          <p:cNvSpPr txBox="1"/>
          <p:nvPr/>
        </p:nvSpPr>
        <p:spPr>
          <a:xfrm>
            <a:off x="4523801" y="2147061"/>
            <a:ext cx="23757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Construct long and short portfolios</a:t>
            </a:r>
            <a:endParaRPr lang="zh-CN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EB82746-955F-4178-B267-81257E343221}"/>
              </a:ext>
            </a:extLst>
          </p:cNvPr>
          <p:cNvSpPr txBox="1"/>
          <p:nvPr/>
        </p:nvSpPr>
        <p:spPr>
          <a:xfrm>
            <a:off x="6668320" y="2120778"/>
            <a:ext cx="25915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Mandate release date  within 60 (90) days </a:t>
            </a:r>
            <a:endParaRPr lang="zh-CN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2FEB1BC-B187-4EAD-8E57-39065D10841C}"/>
              </a:ext>
            </a:extLst>
          </p:cNvPr>
          <p:cNvSpPr txBox="1"/>
          <p:nvPr/>
        </p:nvSpPr>
        <p:spPr>
          <a:xfrm>
            <a:off x="241964" y="2169239"/>
            <a:ext cx="2274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End of ﬁscal year</a:t>
            </a:r>
            <a:endParaRPr lang="zh-CN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E1385500-E2D1-4E52-B43A-20289C998D5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101434" y="-407417"/>
            <a:ext cx="12700" cy="4331805"/>
          </a:xfrm>
          <a:prstGeom prst="bentConnector3">
            <a:avLst>
              <a:gd name="adj1" fmla="val 180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55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16877</TotalTime>
  <Words>1151</Words>
  <Application>Microsoft Office PowerPoint</Application>
  <PresentationFormat>全屏显示(4:3)</PresentationFormat>
  <Paragraphs>184</Paragraphs>
  <Slides>23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等线</vt:lpstr>
      <vt:lpstr>黑体</vt:lpstr>
      <vt:lpstr>Arial</vt:lpstr>
      <vt:lpstr>Calibri</vt:lpstr>
      <vt:lpstr>Calibri Light</vt:lpstr>
      <vt:lpstr>Cambria Math</vt:lpstr>
      <vt:lpstr>Wingdings</vt:lpstr>
      <vt:lpstr>Office 主题​​</vt:lpstr>
      <vt:lpstr>When Anomalies Are Publicized Broadly, Do Institutions Trade Accordingly? </vt:lpstr>
      <vt:lpstr>Outline</vt:lpstr>
      <vt:lpstr>PowerPoint 演示文稿</vt:lpstr>
      <vt:lpstr>Motivation</vt:lpstr>
      <vt:lpstr>Contribution</vt:lpstr>
      <vt:lpstr>Research Design: Data</vt:lpstr>
      <vt:lpstr>Anomaly Publication</vt:lpstr>
      <vt:lpstr> Anomaly Returns Decay</vt:lpstr>
      <vt:lpstr>Measure anomaly trading</vt:lpstr>
      <vt:lpstr>Anomaly Trading</vt:lpstr>
      <vt:lpstr>Anomaly Trading and Returns</vt:lpstr>
      <vt:lpstr>Anomaly Trading and Returns</vt:lpstr>
      <vt:lpstr>Comparison with EIK</vt:lpstr>
      <vt:lpstr>Comparison with EIK</vt:lpstr>
      <vt:lpstr>Comparison with EIK</vt:lpstr>
      <vt:lpstr>Comparison with EIK</vt:lpstr>
      <vt:lpstr>Fama-MacBeth</vt:lpstr>
      <vt:lpstr> Anomaly Performance</vt:lpstr>
      <vt:lpstr> Robustness Checks </vt:lpstr>
      <vt:lpstr> Robustness Checks </vt:lpstr>
      <vt:lpstr>Conclusion </vt:lpstr>
      <vt:lpstr>Conclusion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Betting against beta</dc:title>
  <dc:creator>李 玥阳</dc:creator>
  <cp:lastModifiedBy>Lei Yinru</cp:lastModifiedBy>
  <cp:revision>645</cp:revision>
  <dcterms:created xsi:type="dcterms:W3CDTF">2018-05-20T16:38:52Z</dcterms:created>
  <dcterms:modified xsi:type="dcterms:W3CDTF">2020-09-25T14:22:41Z</dcterms:modified>
</cp:coreProperties>
</file>