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58" r:id="rId5"/>
    <p:sldId id="267" r:id="rId6"/>
    <p:sldId id="259" r:id="rId7"/>
    <p:sldId id="260" r:id="rId8"/>
    <p:sldId id="261" r:id="rId9"/>
    <p:sldId id="269" r:id="rId10"/>
    <p:sldId id="270" r:id="rId11"/>
    <p:sldId id="271" r:id="rId12"/>
    <p:sldId id="272" r:id="rId13"/>
    <p:sldId id="273" r:id="rId14"/>
    <p:sldId id="262" r:id="rId15"/>
    <p:sldId id="274" r:id="rId16"/>
    <p:sldId id="275" r:id="rId17"/>
    <p:sldId id="276" r:id="rId18"/>
    <p:sldId id="277" r:id="rId19"/>
    <p:sldId id="278" r:id="rId20"/>
    <p:sldId id="279" r:id="rId21"/>
    <p:sldId id="280" r:id="rId22"/>
    <p:sldId id="281" r:id="rId23"/>
    <p:sldId id="282" r:id="rId24"/>
    <p:sldId id="2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20234-E42B-4E97-9D5C-30811E32B9F0}" type="datetimeFigureOut">
              <a:rPr lang="zh-CN" altLang="en-US" smtClean="0"/>
              <a:t>2023/5/30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25E90-EC1E-45AB-9846-1B4E86A520AB}" type="slidenum">
              <a:rPr lang="zh-CN" altLang="en-US" smtClean="0"/>
              <a:t>‹#›</a:t>
            </a:fld>
            <a:endParaRPr lang="zh-CN" altLang="en-US"/>
          </a:p>
        </p:txBody>
      </p:sp>
    </p:spTree>
    <p:extLst>
      <p:ext uri="{BB962C8B-B14F-4D97-AF65-F5344CB8AC3E}">
        <p14:creationId xmlns:p14="http://schemas.microsoft.com/office/powerpoint/2010/main" val="387211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F25E90-EC1E-45AB-9846-1B4E86A520AB}" type="slidenum">
              <a:rPr lang="zh-CN" altLang="en-US" smtClean="0"/>
              <a:t>14</a:t>
            </a:fld>
            <a:endParaRPr lang="zh-CN" altLang="en-US"/>
          </a:p>
        </p:txBody>
      </p:sp>
    </p:spTree>
    <p:extLst>
      <p:ext uri="{BB962C8B-B14F-4D97-AF65-F5344CB8AC3E}">
        <p14:creationId xmlns:p14="http://schemas.microsoft.com/office/powerpoint/2010/main" val="240682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F25E90-EC1E-45AB-9846-1B4E86A520AB}" type="slidenum">
              <a:rPr lang="zh-CN" altLang="en-US" smtClean="0"/>
              <a:t>17</a:t>
            </a:fld>
            <a:endParaRPr lang="zh-CN" altLang="en-US"/>
          </a:p>
        </p:txBody>
      </p:sp>
    </p:spTree>
    <p:extLst>
      <p:ext uri="{BB962C8B-B14F-4D97-AF65-F5344CB8AC3E}">
        <p14:creationId xmlns:p14="http://schemas.microsoft.com/office/powerpoint/2010/main" val="167264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1E13F-14D5-4B3D-8649-163AF80F91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9BA14E-34A2-4865-9362-A4B1FC817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B8D76B-D831-4FE4-BE88-B7A8D90AC14B}"/>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BDC20225-529E-4693-83D1-B9A8389896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DA88B-21C4-4845-9A21-9A9A3E787204}"/>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22898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6313A-79C9-44E0-9323-AAB273B105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42F2E6-DE4C-43E1-851A-04B2648CEC1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11B820-01F2-4DC3-B9CA-28B19411BDD7}"/>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34F8EC33-BA40-4506-B913-9A46F6F91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231D14-423E-4BF0-BDCE-81E93F0B237F}"/>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129587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B5DEA-7063-41B8-8FFD-4C77D34ED0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1A811F-B0A7-42CC-AB4C-5D05908A231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5C2D9D-D4E0-48B2-B964-63178493857E}"/>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FD2CBAE2-8466-4704-9514-EBAACDC6E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249582-AAA4-46E5-BBF7-F4CFC0297C9E}"/>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121020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58870-D725-468F-AE19-5B8DC1C83F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8E333D-7E0A-496B-997F-FC6BBFEA29E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760A64-9E0D-4D0D-8315-FAA4C257146F}"/>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D936C4B9-DF3A-4806-9A4A-BB2161CA77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7CE48E-3E83-42BA-BF4E-F2104584D23A}"/>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402376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D8BEC-AF70-4835-B202-8A84C02B93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BB8A23-7B03-4EF0-B2D0-151B0B4CD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A18EAF2-B327-4B9C-A2E2-F93E9DCBF813}"/>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3237CE27-23D1-45CA-86BB-43A1C0B874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B2F625-B5C7-4C21-BD66-1247970FC365}"/>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349140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62D6D-456C-4940-B9CC-FF87ECC937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2F87C5-4491-43D5-B519-6585C6C1A96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6C760BE-A45E-4B89-A420-C13E7045225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17FA866-CEAA-4D06-8712-E7D02C948002}"/>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6B2688F9-3210-4A34-ACBB-4FE75D38C9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306406-B1DF-40FC-ADB2-FA0F9694FE50}"/>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311639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2EF7E-6B75-40B0-8EA6-FF1EC51B09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CA77A9-F8D4-45C2-909B-60E88EA59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72E1FD9-70DC-43BE-A270-F11F2E568E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72E9060-EA7C-4BAC-9300-82F486B1A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4B783A5-9789-460F-8768-981A180C7D1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5267ACD-024A-4C9D-B6B4-B4A0D5FABC9F}"/>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8" name="页脚占位符 7">
            <a:extLst>
              <a:ext uri="{FF2B5EF4-FFF2-40B4-BE49-F238E27FC236}">
                <a16:creationId xmlns:a16="http://schemas.microsoft.com/office/drawing/2014/main" id="{E352B8A9-F102-4A03-B27C-615A03368B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625EF8-C91B-4CE4-B8B4-3AC4C0B4E343}"/>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92086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B1F21-CE4C-427D-9146-EA27C8D26D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D9354A-0CA3-41D6-BB03-C961B14F0E8F}"/>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4" name="页脚占位符 3">
            <a:extLst>
              <a:ext uri="{FF2B5EF4-FFF2-40B4-BE49-F238E27FC236}">
                <a16:creationId xmlns:a16="http://schemas.microsoft.com/office/drawing/2014/main" id="{EBAFCA24-4284-44FB-A0AC-99BA9EDF39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D759C1-6F9C-46D3-97F6-3C791D9CA8C9}"/>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90052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8CA012-3F45-4925-BED6-64F349EBA8DF}"/>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3" name="页脚占位符 2">
            <a:extLst>
              <a:ext uri="{FF2B5EF4-FFF2-40B4-BE49-F238E27FC236}">
                <a16:creationId xmlns:a16="http://schemas.microsoft.com/office/drawing/2014/main" id="{4EC1FCB7-2CB0-47AB-8B83-E232E54F7C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918101-7FD9-473D-99B6-BEEAB03E432B}"/>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7058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9CA84-5BCA-4DFE-A235-530004B8D8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5A7AF7-5C00-43B6-8F40-991AF738F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DC93A6-A8F7-43AF-8342-181D37D2B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153473-BC72-45DC-BA17-83E6628E52E8}"/>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5F7E86F8-FD13-4440-842E-5545EE4D40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9B91B9-01FC-4C80-A92A-A1CE8D21A182}"/>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117070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0ECB9-22D4-46B5-A054-7639ABCEE7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4E3A10-2337-4B7B-843E-0BFA6FED4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AD2399-8134-4171-B653-8A0D7793D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EF1C04-0A20-46F7-997E-EF94B0031EDC}"/>
              </a:ext>
            </a:extLst>
          </p:cNvPr>
          <p:cNvSpPr>
            <a:spLocks noGrp="1"/>
          </p:cNvSpPr>
          <p:nvPr>
            <p:ph type="dt" sz="half" idx="10"/>
          </p:nvPr>
        </p:nvSpPr>
        <p:spPr/>
        <p:txBody>
          <a:bodyPr/>
          <a:lstStyle/>
          <a:p>
            <a:fld id="{5549E252-6B15-43AB-9CE0-F3BB831197C0}" type="datetimeFigureOut">
              <a:rPr lang="zh-CN" altLang="en-US" smtClean="0"/>
              <a:t>2023/5/30</a:t>
            </a:fld>
            <a:endParaRPr lang="zh-CN" altLang="en-US"/>
          </a:p>
        </p:txBody>
      </p:sp>
      <p:sp>
        <p:nvSpPr>
          <p:cNvPr id="6" name="页脚占位符 5">
            <a:extLst>
              <a:ext uri="{FF2B5EF4-FFF2-40B4-BE49-F238E27FC236}">
                <a16:creationId xmlns:a16="http://schemas.microsoft.com/office/drawing/2014/main" id="{A185B1F6-B033-47F8-8E3D-8AFC03138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930734-7A05-40E6-A951-74DDBDB3DBAF}"/>
              </a:ext>
            </a:extLst>
          </p:cNvPr>
          <p:cNvSpPr>
            <a:spLocks noGrp="1"/>
          </p:cNvSpPr>
          <p:nvPr>
            <p:ph type="sldNum" sz="quarter" idx="12"/>
          </p:nvPr>
        </p:nvSpPr>
        <p:spPr/>
        <p:txBody>
          <a:body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137512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C72D2C-5825-4138-BE43-4AA649E93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29D979-AD50-4162-9B6A-2BA47B707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F2EB25-CD15-4DA0-87B2-02207AF75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9E252-6B15-43AB-9CE0-F3BB831197C0}" type="datetimeFigureOut">
              <a:rPr lang="zh-CN" altLang="en-US" smtClean="0"/>
              <a:t>2023/5/30</a:t>
            </a:fld>
            <a:endParaRPr lang="zh-CN" altLang="en-US"/>
          </a:p>
        </p:txBody>
      </p:sp>
      <p:sp>
        <p:nvSpPr>
          <p:cNvPr id="5" name="页脚占位符 4">
            <a:extLst>
              <a:ext uri="{FF2B5EF4-FFF2-40B4-BE49-F238E27FC236}">
                <a16:creationId xmlns:a16="http://schemas.microsoft.com/office/drawing/2014/main" id="{837F56EA-CF6D-431C-9882-AFB6E0D17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D70421-BBBD-4B7F-8E55-4E2CC3C9B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E5EF5-AED0-4A5B-B408-598FF67D7EAC}" type="slidenum">
              <a:rPr lang="zh-CN" altLang="en-US" smtClean="0"/>
              <a:t>‹#›</a:t>
            </a:fld>
            <a:endParaRPr lang="zh-CN" altLang="en-US"/>
          </a:p>
        </p:txBody>
      </p:sp>
    </p:spTree>
    <p:extLst>
      <p:ext uri="{BB962C8B-B14F-4D97-AF65-F5344CB8AC3E}">
        <p14:creationId xmlns:p14="http://schemas.microsoft.com/office/powerpoint/2010/main" val="127189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F4499-0D77-4F4C-B229-843D33B1C845}"/>
              </a:ext>
            </a:extLst>
          </p:cNvPr>
          <p:cNvSpPr>
            <a:spLocks noGrp="1"/>
          </p:cNvSpPr>
          <p:nvPr>
            <p:ph type="ctrTitle"/>
          </p:nvPr>
        </p:nvSpPr>
        <p:spPr/>
        <p:txBody>
          <a:bodyPr/>
          <a:lstStyle/>
          <a:p>
            <a:r>
              <a:rPr lang="zh-CN" altLang="en-US" dirty="0">
                <a:latin typeface="+mn-lt"/>
                <a:ea typeface="+mn-ea"/>
                <a:cs typeface="+mn-ea"/>
                <a:sym typeface="+mn-lt"/>
              </a:rPr>
              <a:t>证券交易的移动化：眼球效应与乐观偏差</a:t>
            </a:r>
          </a:p>
        </p:txBody>
      </p:sp>
      <p:sp>
        <p:nvSpPr>
          <p:cNvPr id="3" name="副标题 2">
            <a:extLst>
              <a:ext uri="{FF2B5EF4-FFF2-40B4-BE49-F238E27FC236}">
                <a16:creationId xmlns:a16="http://schemas.microsoft.com/office/drawing/2014/main" id="{9B135FD3-69E7-429C-85B1-497CAF1EEF8F}"/>
              </a:ext>
            </a:extLst>
          </p:cNvPr>
          <p:cNvSpPr>
            <a:spLocks noGrp="1"/>
          </p:cNvSpPr>
          <p:nvPr>
            <p:ph type="subTitle" idx="1"/>
          </p:nvPr>
        </p:nvSpPr>
        <p:spPr/>
        <p:txBody>
          <a:bodyPr/>
          <a:lstStyle/>
          <a:p>
            <a:endParaRPr lang="en-US" altLang="zh-CN" dirty="0">
              <a:cs typeface="+mn-ea"/>
              <a:sym typeface="+mn-lt"/>
            </a:endParaRPr>
          </a:p>
          <a:p>
            <a:r>
              <a:rPr lang="zh-CN" altLang="en-US" dirty="0">
                <a:cs typeface="+mn-ea"/>
                <a:sym typeface="+mn-lt"/>
              </a:rPr>
              <a:t>李晨辰，吴冲锋</a:t>
            </a:r>
            <a:r>
              <a:rPr lang="en-US" altLang="zh-CN" dirty="0">
                <a:cs typeface="+mn-ea"/>
                <a:sym typeface="+mn-lt"/>
              </a:rPr>
              <a:t>. 《</a:t>
            </a:r>
            <a:r>
              <a:rPr lang="zh-CN" altLang="en-US" dirty="0">
                <a:cs typeface="+mn-ea"/>
                <a:sym typeface="+mn-lt"/>
              </a:rPr>
              <a:t>管理科学学报</a:t>
            </a:r>
            <a:r>
              <a:rPr lang="en-US" altLang="zh-CN" dirty="0">
                <a:cs typeface="+mn-ea"/>
                <a:sym typeface="+mn-lt"/>
              </a:rPr>
              <a:t>》2022.10</a:t>
            </a:r>
          </a:p>
          <a:p>
            <a:endParaRPr lang="en-US" altLang="zh-CN" dirty="0">
              <a:cs typeface="+mn-ea"/>
              <a:sym typeface="+mn-lt"/>
            </a:endParaRPr>
          </a:p>
          <a:p>
            <a:endParaRPr lang="zh-CN" altLang="en-US" dirty="0">
              <a:cs typeface="+mn-ea"/>
              <a:sym typeface="+mn-lt"/>
            </a:endParaRPr>
          </a:p>
        </p:txBody>
      </p:sp>
    </p:spTree>
    <p:extLst>
      <p:ext uri="{BB962C8B-B14F-4D97-AF65-F5344CB8AC3E}">
        <p14:creationId xmlns:p14="http://schemas.microsoft.com/office/powerpoint/2010/main" val="40573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55F7A-614F-4C93-B2F2-603F5AA6B4FA}"/>
              </a:ext>
            </a:extLst>
          </p:cNvPr>
          <p:cNvSpPr>
            <a:spLocks noGrp="1"/>
          </p:cNvSpPr>
          <p:nvPr>
            <p:ph type="title"/>
          </p:nvPr>
        </p:nvSpPr>
        <p:spPr/>
        <p:txBody>
          <a:bodyPr/>
          <a:lstStyle/>
          <a:p>
            <a:r>
              <a:rPr lang="zh-CN" altLang="en-US" dirty="0"/>
              <a:t>研究假设</a:t>
            </a:r>
            <a:r>
              <a:rPr lang="en-US" altLang="zh-CN" dirty="0"/>
              <a:t>3</a:t>
            </a:r>
            <a:endParaRPr lang="zh-CN" altLang="en-US" dirty="0"/>
          </a:p>
        </p:txBody>
      </p:sp>
      <p:sp>
        <p:nvSpPr>
          <p:cNvPr id="3" name="内容占位符 2">
            <a:extLst>
              <a:ext uri="{FF2B5EF4-FFF2-40B4-BE49-F238E27FC236}">
                <a16:creationId xmlns:a16="http://schemas.microsoft.com/office/drawing/2014/main" id="{A1C87570-74ED-4BDE-888A-DEDE313A64DF}"/>
              </a:ext>
            </a:extLst>
          </p:cNvPr>
          <p:cNvSpPr>
            <a:spLocks noGrp="1"/>
          </p:cNvSpPr>
          <p:nvPr>
            <p:ph idx="1"/>
          </p:nvPr>
        </p:nvSpPr>
        <p:spPr/>
        <p:txBody>
          <a:bodyPr/>
          <a:lstStyle/>
          <a:p>
            <a:r>
              <a:rPr lang="zh-CN" altLang="en-US" dirty="0"/>
              <a:t>若我国</a:t>
            </a:r>
            <a:r>
              <a:rPr lang="en-US" altLang="zh-CN" dirty="0"/>
              <a:t>A </a:t>
            </a:r>
            <a:r>
              <a:rPr lang="zh-CN" altLang="en-US" dirty="0"/>
              <a:t>股市场内的移动端投资者相较固定端投资者更倾向于买入具有眼球吸引力的股票</a:t>
            </a:r>
            <a:r>
              <a:rPr lang="en-US" altLang="zh-CN" dirty="0"/>
              <a:t>( </a:t>
            </a:r>
            <a:r>
              <a:rPr lang="zh-CN" altLang="en-US" dirty="0"/>
              <a:t>假设</a:t>
            </a:r>
            <a:r>
              <a:rPr lang="en-US" altLang="zh-CN" dirty="0"/>
              <a:t>1a</a:t>
            </a:r>
            <a:r>
              <a:rPr lang="zh-CN" altLang="en-US" dirty="0"/>
              <a:t>成立</a:t>
            </a:r>
            <a:r>
              <a:rPr lang="en-US" altLang="zh-CN" dirty="0"/>
              <a:t>) </a:t>
            </a:r>
            <a:r>
              <a:rPr lang="zh-CN" altLang="en-US" dirty="0"/>
              <a:t>，则该类股票的中短期回调效应</a:t>
            </a:r>
            <a:r>
              <a:rPr lang="en-US" altLang="zh-CN" dirty="0"/>
              <a:t>( </a:t>
            </a:r>
            <a:r>
              <a:rPr lang="zh-CN" altLang="en-US" dirty="0"/>
              <a:t>假设</a:t>
            </a:r>
            <a:r>
              <a:rPr lang="en-US" altLang="zh-CN" dirty="0"/>
              <a:t>2a</a:t>
            </a:r>
            <a:r>
              <a:rPr lang="zh-CN" altLang="en-US" dirty="0"/>
              <a:t>成立</a:t>
            </a:r>
            <a:r>
              <a:rPr lang="en-US" altLang="zh-CN" dirty="0"/>
              <a:t>) </a:t>
            </a:r>
            <a:r>
              <a:rPr lang="zh-CN" altLang="en-US" dirty="0"/>
              <a:t>会降低移动端投资者在中短期的投资表现</a:t>
            </a:r>
            <a:endParaRPr lang="en-US" altLang="zh-CN" dirty="0"/>
          </a:p>
          <a:p>
            <a:pPr lvl="1"/>
            <a:r>
              <a:rPr lang="en-US" altLang="zh-CN" dirty="0"/>
              <a:t>H3a </a:t>
            </a:r>
            <a:r>
              <a:rPr lang="zh-CN" altLang="en-US" dirty="0"/>
              <a:t>移动端投资者在</a:t>
            </a:r>
            <a:r>
              <a:rPr lang="en-US" altLang="zh-CN" dirty="0"/>
              <a:t>1 </a:t>
            </a:r>
            <a:r>
              <a:rPr lang="zh-CN" altLang="en-US" dirty="0"/>
              <a:t>周～ </a:t>
            </a:r>
            <a:r>
              <a:rPr lang="en-US" altLang="zh-CN" dirty="0"/>
              <a:t>4 </a:t>
            </a:r>
            <a:r>
              <a:rPr lang="zh-CN" altLang="en-US" dirty="0"/>
              <a:t>周内的投资表现均逊于固定端投资者</a:t>
            </a:r>
            <a:endParaRPr lang="en-US" altLang="zh-CN" dirty="0"/>
          </a:p>
          <a:p>
            <a:pPr lvl="1"/>
            <a:endParaRPr lang="en-US" altLang="zh-CN" dirty="0"/>
          </a:p>
          <a:p>
            <a:r>
              <a:rPr lang="zh-CN" altLang="en-US" dirty="0"/>
              <a:t>将个人投资者进一步划分为移动端个人投资者和固定端个人投资者，则类似地</a:t>
            </a:r>
            <a:endParaRPr lang="en-US" altLang="zh-CN" dirty="0"/>
          </a:p>
          <a:p>
            <a:pPr lvl="1"/>
            <a:r>
              <a:rPr lang="en-US" altLang="zh-CN" dirty="0"/>
              <a:t>H3b </a:t>
            </a:r>
            <a:r>
              <a:rPr lang="zh-CN" altLang="en-US" dirty="0"/>
              <a:t>移动端个人投资者在</a:t>
            </a:r>
            <a:r>
              <a:rPr lang="en-US" altLang="zh-CN" dirty="0"/>
              <a:t>1 </a:t>
            </a:r>
            <a:r>
              <a:rPr lang="zh-CN" altLang="en-US" dirty="0"/>
              <a:t>周～ </a:t>
            </a:r>
            <a:r>
              <a:rPr lang="en-US" altLang="zh-CN" dirty="0"/>
              <a:t>4 </a:t>
            </a:r>
            <a:r>
              <a:rPr lang="zh-CN" altLang="en-US" dirty="0"/>
              <a:t>周内的投资表现逊于固定端个人投资者．</a:t>
            </a:r>
          </a:p>
        </p:txBody>
      </p:sp>
    </p:spTree>
    <p:extLst>
      <p:ext uri="{BB962C8B-B14F-4D97-AF65-F5344CB8AC3E}">
        <p14:creationId xmlns:p14="http://schemas.microsoft.com/office/powerpoint/2010/main" val="12143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908BE-10CD-41D6-8F1A-B42467E1B2B0}"/>
              </a:ext>
            </a:extLst>
          </p:cNvPr>
          <p:cNvSpPr>
            <a:spLocks noGrp="1"/>
          </p:cNvSpPr>
          <p:nvPr>
            <p:ph type="title"/>
          </p:nvPr>
        </p:nvSpPr>
        <p:spPr/>
        <p:txBody>
          <a:bodyPr/>
          <a:lstStyle/>
          <a:p>
            <a:r>
              <a:rPr lang="zh-CN" altLang="en-US" dirty="0"/>
              <a:t>数据</a:t>
            </a:r>
          </a:p>
        </p:txBody>
      </p:sp>
      <p:sp>
        <p:nvSpPr>
          <p:cNvPr id="3" name="内容占位符 2">
            <a:extLst>
              <a:ext uri="{FF2B5EF4-FFF2-40B4-BE49-F238E27FC236}">
                <a16:creationId xmlns:a16="http://schemas.microsoft.com/office/drawing/2014/main" id="{500F6656-2665-4620-BB1C-7FAF52ECF91E}"/>
              </a:ext>
            </a:extLst>
          </p:cNvPr>
          <p:cNvSpPr>
            <a:spLocks noGrp="1"/>
          </p:cNvSpPr>
          <p:nvPr>
            <p:ph idx="1"/>
          </p:nvPr>
        </p:nvSpPr>
        <p:spPr/>
        <p:txBody>
          <a:bodyPr/>
          <a:lstStyle/>
          <a:p>
            <a:r>
              <a:rPr lang="zh-CN" altLang="en-US" dirty="0"/>
              <a:t>我国</a:t>
            </a:r>
            <a:r>
              <a:rPr lang="en-US" altLang="zh-CN" dirty="0"/>
              <a:t>A</a:t>
            </a:r>
            <a:r>
              <a:rPr lang="zh-CN" altLang="en-US" dirty="0"/>
              <a:t>股市场某交易机构提供的股票日度交易数据</a:t>
            </a:r>
            <a:endParaRPr lang="en-US" altLang="zh-CN" dirty="0"/>
          </a:p>
          <a:p>
            <a:r>
              <a:rPr lang="zh-CN" altLang="en-US" dirty="0"/>
              <a:t>覆盖上交所和深交所的</a:t>
            </a:r>
            <a:r>
              <a:rPr lang="en-US" altLang="zh-CN" dirty="0"/>
              <a:t>A</a:t>
            </a:r>
            <a:r>
              <a:rPr lang="zh-CN" altLang="en-US" dirty="0"/>
              <a:t>股股票</a:t>
            </a:r>
            <a:endParaRPr lang="en-US" altLang="zh-CN" dirty="0"/>
          </a:p>
          <a:p>
            <a:r>
              <a:rPr lang="zh-CN" altLang="en-US" dirty="0"/>
              <a:t>股票，交易日，终端类型，交易量，来自个人</a:t>
            </a:r>
            <a:r>
              <a:rPr lang="en-US" altLang="zh-CN" dirty="0"/>
              <a:t>/</a:t>
            </a:r>
            <a:r>
              <a:rPr lang="zh-CN" altLang="en-US" dirty="0"/>
              <a:t>机构的交易量</a:t>
            </a:r>
            <a:endParaRPr lang="en-US" altLang="zh-CN" dirty="0"/>
          </a:p>
          <a:p>
            <a:r>
              <a:rPr lang="en-US" altLang="zh-CN" dirty="0"/>
              <a:t>2014~2018</a:t>
            </a:r>
            <a:r>
              <a:rPr lang="zh-CN" altLang="en-US" dirty="0"/>
              <a:t>（</a:t>
            </a:r>
            <a:r>
              <a:rPr lang="en-US" altLang="zh-CN" dirty="0"/>
              <a:t>5</a:t>
            </a:r>
            <a:r>
              <a:rPr lang="zh-CN" altLang="en-US" dirty="0"/>
              <a:t>年），共</a:t>
            </a:r>
            <a:r>
              <a:rPr lang="en-US" altLang="zh-CN" dirty="0"/>
              <a:t>257</a:t>
            </a:r>
            <a:r>
              <a:rPr lang="zh-CN" altLang="en-US" dirty="0"/>
              <a:t>个交易周</a:t>
            </a:r>
            <a:endParaRPr lang="en-US" altLang="zh-CN" dirty="0"/>
          </a:p>
          <a:p>
            <a:pPr lvl="1"/>
            <a:r>
              <a:rPr lang="zh-CN" altLang="en-US" dirty="0"/>
              <a:t>周度移动端交易额从</a:t>
            </a:r>
            <a:r>
              <a:rPr lang="en-US" altLang="zh-CN" dirty="0"/>
              <a:t>10.28%</a:t>
            </a:r>
            <a:r>
              <a:rPr lang="zh-CN" altLang="en-US" dirty="0"/>
              <a:t>增长至</a:t>
            </a:r>
            <a:r>
              <a:rPr lang="en-US" altLang="zh-CN" dirty="0"/>
              <a:t>46.48%</a:t>
            </a:r>
          </a:p>
          <a:p>
            <a:r>
              <a:rPr lang="zh-CN" altLang="en-US" dirty="0"/>
              <a:t>股票交易信息与会计信息：</a:t>
            </a:r>
            <a:r>
              <a:rPr lang="en-US" altLang="zh-CN" dirty="0" err="1"/>
              <a:t>csmar</a:t>
            </a:r>
            <a:endParaRPr lang="en-US" altLang="zh-CN" dirty="0"/>
          </a:p>
          <a:p>
            <a:r>
              <a:rPr lang="zh-CN" altLang="en-US" dirty="0"/>
              <a:t>上证指数</a:t>
            </a:r>
            <a:r>
              <a:rPr lang="en-US" altLang="zh-CN" dirty="0"/>
              <a:t>5min</a:t>
            </a:r>
            <a:r>
              <a:rPr lang="zh-CN" altLang="en-US" dirty="0"/>
              <a:t>高频数据：</a:t>
            </a:r>
            <a:r>
              <a:rPr lang="en-US" altLang="zh-CN" sz="2000" dirty="0"/>
              <a:t>Oxford-Man Institute of Quantitative Finance</a:t>
            </a:r>
            <a:r>
              <a:rPr lang="zh-CN" altLang="en-US" sz="2000" dirty="0"/>
              <a:t>数据库</a:t>
            </a:r>
          </a:p>
          <a:p>
            <a:r>
              <a:rPr lang="zh-CN" altLang="en-US" dirty="0"/>
              <a:t>百度搜索指数</a:t>
            </a:r>
            <a:endParaRPr lang="en-US" altLang="zh-CN" dirty="0"/>
          </a:p>
        </p:txBody>
      </p:sp>
    </p:spTree>
    <p:extLst>
      <p:ext uri="{BB962C8B-B14F-4D97-AF65-F5344CB8AC3E}">
        <p14:creationId xmlns:p14="http://schemas.microsoft.com/office/powerpoint/2010/main" val="398042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43B28-246D-474A-B3CD-16948B1880E3}"/>
              </a:ext>
            </a:extLst>
          </p:cNvPr>
          <p:cNvSpPr>
            <a:spLocks noGrp="1"/>
          </p:cNvSpPr>
          <p:nvPr>
            <p:ph type="title"/>
          </p:nvPr>
        </p:nvSpPr>
        <p:spPr/>
        <p:txBody>
          <a:bodyPr/>
          <a:lstStyle/>
          <a:p>
            <a:r>
              <a:rPr lang="zh-CN" altLang="en-US" dirty="0"/>
              <a:t>核心变量</a:t>
            </a:r>
          </a:p>
        </p:txBody>
      </p:sp>
      <p:sp>
        <p:nvSpPr>
          <p:cNvPr id="3" name="内容占位符 2">
            <a:extLst>
              <a:ext uri="{FF2B5EF4-FFF2-40B4-BE49-F238E27FC236}">
                <a16:creationId xmlns:a16="http://schemas.microsoft.com/office/drawing/2014/main" id="{073FE817-5E63-4E75-94DD-3E8BFECCC5CB}"/>
              </a:ext>
            </a:extLst>
          </p:cNvPr>
          <p:cNvSpPr>
            <a:spLocks noGrp="1"/>
          </p:cNvSpPr>
          <p:nvPr>
            <p:ph idx="1"/>
          </p:nvPr>
        </p:nvSpPr>
        <p:spPr/>
        <p:txBody>
          <a:bodyPr/>
          <a:lstStyle/>
          <a:p>
            <a:r>
              <a:rPr lang="zh-CN" altLang="en-US" dirty="0"/>
              <a:t>个股和股票组合的订单非平衡度</a:t>
            </a:r>
            <a:r>
              <a:rPr lang="en-US" altLang="zh-CN" dirty="0"/>
              <a:t>(buy-sell imbalance, BSI)</a:t>
            </a:r>
          </a:p>
          <a:p>
            <a:endParaRPr lang="en-US" altLang="zh-CN" dirty="0"/>
          </a:p>
          <a:p>
            <a:endParaRPr lang="en-US" altLang="zh-CN" dirty="0"/>
          </a:p>
          <a:p>
            <a:endParaRPr lang="en-US" altLang="zh-CN" dirty="0"/>
          </a:p>
          <a:p>
            <a:pPr lvl="1"/>
            <a:r>
              <a:rPr lang="zh-CN" altLang="en-US" dirty="0"/>
              <a:t>周度加总</a:t>
            </a:r>
            <a:endParaRPr lang="en-US" altLang="zh-CN" dirty="0"/>
          </a:p>
          <a:p>
            <a:pPr lvl="1"/>
            <a:r>
              <a:rPr lang="en-US" altLang="zh-CN" dirty="0"/>
              <a:t>group = {M, PC}</a:t>
            </a:r>
          </a:p>
          <a:p>
            <a:r>
              <a:rPr lang="zh-CN" altLang="en-US" dirty="0"/>
              <a:t>交易周内移动端投资者相对于固定端投资者对个股</a:t>
            </a:r>
            <a:r>
              <a:rPr lang="en-US" altLang="zh-CN" dirty="0" err="1"/>
              <a:t>i</a:t>
            </a:r>
            <a:r>
              <a:rPr lang="zh-CN" altLang="en-US" dirty="0"/>
              <a:t>的净买入程度</a:t>
            </a:r>
          </a:p>
        </p:txBody>
      </p:sp>
      <p:pic>
        <p:nvPicPr>
          <p:cNvPr id="5" name="图片 4">
            <a:extLst>
              <a:ext uri="{FF2B5EF4-FFF2-40B4-BE49-F238E27FC236}">
                <a16:creationId xmlns:a16="http://schemas.microsoft.com/office/drawing/2014/main" id="{B7BF6A22-BF7D-4093-9C7E-0B772D608F20}"/>
              </a:ext>
            </a:extLst>
          </p:cNvPr>
          <p:cNvPicPr>
            <a:picLocks noChangeAspect="1"/>
          </p:cNvPicPr>
          <p:nvPr/>
        </p:nvPicPr>
        <p:blipFill>
          <a:blip r:embed="rId2"/>
          <a:stretch>
            <a:fillRect/>
          </a:stretch>
        </p:blipFill>
        <p:spPr>
          <a:xfrm>
            <a:off x="3770396" y="2458705"/>
            <a:ext cx="4651208" cy="1292629"/>
          </a:xfrm>
          <a:prstGeom prst="rect">
            <a:avLst/>
          </a:prstGeom>
        </p:spPr>
      </p:pic>
      <p:pic>
        <p:nvPicPr>
          <p:cNvPr id="6" name="图片 5">
            <a:extLst>
              <a:ext uri="{FF2B5EF4-FFF2-40B4-BE49-F238E27FC236}">
                <a16:creationId xmlns:a16="http://schemas.microsoft.com/office/drawing/2014/main" id="{C3F10EC1-82F2-4BBA-AC36-8ECB20E57895}"/>
              </a:ext>
            </a:extLst>
          </p:cNvPr>
          <p:cNvPicPr>
            <a:picLocks noChangeAspect="1"/>
          </p:cNvPicPr>
          <p:nvPr/>
        </p:nvPicPr>
        <p:blipFill>
          <a:blip r:embed="rId3"/>
          <a:stretch>
            <a:fillRect/>
          </a:stretch>
        </p:blipFill>
        <p:spPr>
          <a:xfrm>
            <a:off x="3225841" y="5135731"/>
            <a:ext cx="5740317" cy="425467"/>
          </a:xfrm>
          <a:prstGeom prst="rect">
            <a:avLst/>
          </a:prstGeom>
        </p:spPr>
      </p:pic>
      <p:sp>
        <p:nvSpPr>
          <p:cNvPr id="7" name="文本框 6">
            <a:extLst>
              <a:ext uri="{FF2B5EF4-FFF2-40B4-BE49-F238E27FC236}">
                <a16:creationId xmlns:a16="http://schemas.microsoft.com/office/drawing/2014/main" id="{E3D749D3-6C91-4456-A6DE-8AFBDA734470}"/>
              </a:ext>
            </a:extLst>
          </p:cNvPr>
          <p:cNvSpPr txBox="1"/>
          <p:nvPr/>
        </p:nvSpPr>
        <p:spPr>
          <a:xfrm>
            <a:off x="7736801" y="5376532"/>
            <a:ext cx="684803" cy="369332"/>
          </a:xfrm>
          <a:prstGeom prst="rect">
            <a:avLst/>
          </a:prstGeom>
          <a:noFill/>
        </p:spPr>
        <p:txBody>
          <a:bodyPr wrap="none" rtlCol="0">
            <a:spAutoFit/>
          </a:bodyPr>
          <a:lstStyle/>
          <a:p>
            <a:r>
              <a:rPr lang="en-US" altLang="zh-CN" dirty="0"/>
              <a:t>RESI</a:t>
            </a:r>
            <a:endParaRPr lang="zh-CN" altLang="en-US" dirty="0"/>
          </a:p>
        </p:txBody>
      </p:sp>
      <p:cxnSp>
        <p:nvCxnSpPr>
          <p:cNvPr id="9" name="直接箭头连接符 8">
            <a:extLst>
              <a:ext uri="{FF2B5EF4-FFF2-40B4-BE49-F238E27FC236}">
                <a16:creationId xmlns:a16="http://schemas.microsoft.com/office/drawing/2014/main" id="{BE261B34-BFF7-495C-9A1F-3B9C7537EEF8}"/>
              </a:ext>
            </a:extLst>
          </p:cNvPr>
          <p:cNvCxnSpPr>
            <a:cxnSpLocks/>
            <a:endCxn id="7" idx="1"/>
          </p:cNvCxnSpPr>
          <p:nvPr/>
        </p:nvCxnSpPr>
        <p:spPr>
          <a:xfrm>
            <a:off x="7255042" y="5376532"/>
            <a:ext cx="48175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5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D0A5F-E05F-4BE8-84D7-936F9EB28588}"/>
              </a:ext>
            </a:extLst>
          </p:cNvPr>
          <p:cNvSpPr>
            <a:spLocks noGrp="1"/>
          </p:cNvSpPr>
          <p:nvPr>
            <p:ph type="title"/>
          </p:nvPr>
        </p:nvSpPr>
        <p:spPr/>
        <p:txBody>
          <a:bodyPr/>
          <a:lstStyle/>
          <a:p>
            <a:r>
              <a:rPr lang="zh-CN" altLang="en-US" dirty="0"/>
              <a:t>其他变量</a:t>
            </a:r>
          </a:p>
        </p:txBody>
      </p:sp>
      <p:sp>
        <p:nvSpPr>
          <p:cNvPr id="3" name="内容占位符 2">
            <a:extLst>
              <a:ext uri="{FF2B5EF4-FFF2-40B4-BE49-F238E27FC236}">
                <a16:creationId xmlns:a16="http://schemas.microsoft.com/office/drawing/2014/main" id="{002BAE9F-CD46-4D0D-B84B-6FD0E2BB768A}"/>
              </a:ext>
            </a:extLst>
          </p:cNvPr>
          <p:cNvSpPr>
            <a:spLocks noGrp="1"/>
          </p:cNvSpPr>
          <p:nvPr>
            <p:ph idx="1"/>
          </p:nvPr>
        </p:nvSpPr>
        <p:spPr/>
        <p:txBody>
          <a:bodyPr/>
          <a:lstStyle/>
          <a:p>
            <a:r>
              <a:rPr lang="zh-CN" altLang="en-US" dirty="0"/>
              <a:t>异常成交额</a:t>
            </a:r>
            <a:endParaRPr lang="en-US" altLang="zh-CN" dirty="0"/>
          </a:p>
          <a:p>
            <a:endParaRPr lang="en-US" altLang="zh-CN" dirty="0"/>
          </a:p>
          <a:p>
            <a:r>
              <a:rPr lang="zh-CN" altLang="en-US" dirty="0"/>
              <a:t>异常搜索量</a:t>
            </a:r>
            <a:endParaRPr lang="en-US" altLang="zh-CN" dirty="0"/>
          </a:p>
          <a:p>
            <a:endParaRPr lang="en-US" altLang="zh-CN" dirty="0"/>
          </a:p>
          <a:p>
            <a:r>
              <a:rPr lang="zh-CN" altLang="en-US" dirty="0"/>
              <a:t>流动性</a:t>
            </a:r>
            <a:endParaRPr lang="en-US" altLang="zh-CN" dirty="0"/>
          </a:p>
          <a:p>
            <a:endParaRPr lang="en-US" altLang="zh-CN" dirty="0"/>
          </a:p>
          <a:p>
            <a:r>
              <a:rPr lang="zh-CN" altLang="en-US" dirty="0"/>
              <a:t>超额收益率</a:t>
            </a:r>
          </a:p>
        </p:txBody>
      </p:sp>
      <p:pic>
        <p:nvPicPr>
          <p:cNvPr id="5" name="图片 4">
            <a:extLst>
              <a:ext uri="{FF2B5EF4-FFF2-40B4-BE49-F238E27FC236}">
                <a16:creationId xmlns:a16="http://schemas.microsoft.com/office/drawing/2014/main" id="{5F32E076-AAF4-4A7A-8EAD-05B8A6AF6DDF}"/>
              </a:ext>
            </a:extLst>
          </p:cNvPr>
          <p:cNvPicPr>
            <a:picLocks noChangeAspect="1"/>
          </p:cNvPicPr>
          <p:nvPr/>
        </p:nvPicPr>
        <p:blipFill rotWithShape="1">
          <a:blip r:embed="rId2"/>
          <a:srcRect b="57978"/>
          <a:stretch/>
        </p:blipFill>
        <p:spPr>
          <a:xfrm>
            <a:off x="3458327" y="1527075"/>
            <a:ext cx="5275346" cy="1204093"/>
          </a:xfrm>
          <a:prstGeom prst="rect">
            <a:avLst/>
          </a:prstGeom>
        </p:spPr>
      </p:pic>
      <p:grpSp>
        <p:nvGrpSpPr>
          <p:cNvPr id="7" name="组合 6">
            <a:extLst>
              <a:ext uri="{FF2B5EF4-FFF2-40B4-BE49-F238E27FC236}">
                <a16:creationId xmlns:a16="http://schemas.microsoft.com/office/drawing/2014/main" id="{1D97F7DA-9F94-43D1-93E5-55FF18DC706B}"/>
              </a:ext>
            </a:extLst>
          </p:cNvPr>
          <p:cNvGrpSpPr/>
          <p:nvPr/>
        </p:nvGrpSpPr>
        <p:grpSpPr>
          <a:xfrm>
            <a:off x="3351296" y="2731168"/>
            <a:ext cx="8840704" cy="841058"/>
            <a:chOff x="3351296" y="2852638"/>
            <a:chExt cx="8840704" cy="841058"/>
          </a:xfrm>
        </p:grpSpPr>
        <p:pic>
          <p:nvPicPr>
            <p:cNvPr id="4" name="图片 3">
              <a:extLst>
                <a:ext uri="{FF2B5EF4-FFF2-40B4-BE49-F238E27FC236}">
                  <a16:creationId xmlns:a16="http://schemas.microsoft.com/office/drawing/2014/main" id="{89C5E3B6-2E94-498C-A103-1A54D946099E}"/>
                </a:ext>
              </a:extLst>
            </p:cNvPr>
            <p:cNvPicPr>
              <a:picLocks noChangeAspect="1"/>
            </p:cNvPicPr>
            <p:nvPr/>
          </p:nvPicPr>
          <p:blipFill rotWithShape="1">
            <a:blip r:embed="rId2"/>
            <a:srcRect t="42591" b="28527"/>
            <a:stretch/>
          </p:blipFill>
          <p:spPr>
            <a:xfrm>
              <a:off x="3351296" y="2866106"/>
              <a:ext cx="5275346" cy="827590"/>
            </a:xfrm>
            <a:prstGeom prst="rect">
              <a:avLst/>
            </a:prstGeom>
          </p:spPr>
        </p:pic>
        <p:pic>
          <p:nvPicPr>
            <p:cNvPr id="6" name="图片 5">
              <a:extLst>
                <a:ext uri="{FF2B5EF4-FFF2-40B4-BE49-F238E27FC236}">
                  <a16:creationId xmlns:a16="http://schemas.microsoft.com/office/drawing/2014/main" id="{3D3A5372-514D-443A-B1F2-1A8D502E8D10}"/>
                </a:ext>
              </a:extLst>
            </p:cNvPr>
            <p:cNvPicPr>
              <a:picLocks noChangeAspect="1"/>
            </p:cNvPicPr>
            <p:nvPr/>
          </p:nvPicPr>
          <p:blipFill rotWithShape="1">
            <a:blip r:embed="rId2"/>
            <a:srcRect l="20883" t="71714" b="-419"/>
            <a:stretch/>
          </p:blipFill>
          <p:spPr>
            <a:xfrm>
              <a:off x="8018295" y="2852638"/>
              <a:ext cx="4173705" cy="822487"/>
            </a:xfrm>
            <a:prstGeom prst="rect">
              <a:avLst/>
            </a:prstGeom>
          </p:spPr>
        </p:pic>
      </p:grpSp>
      <p:pic>
        <p:nvPicPr>
          <p:cNvPr id="8" name="图片 7">
            <a:extLst>
              <a:ext uri="{FF2B5EF4-FFF2-40B4-BE49-F238E27FC236}">
                <a16:creationId xmlns:a16="http://schemas.microsoft.com/office/drawing/2014/main" id="{8D049D25-0D54-4689-9387-4805A2BEBD29}"/>
              </a:ext>
            </a:extLst>
          </p:cNvPr>
          <p:cNvPicPr>
            <a:picLocks noChangeAspect="1"/>
          </p:cNvPicPr>
          <p:nvPr/>
        </p:nvPicPr>
        <p:blipFill>
          <a:blip r:embed="rId3"/>
          <a:stretch>
            <a:fillRect/>
          </a:stretch>
        </p:blipFill>
        <p:spPr>
          <a:xfrm>
            <a:off x="3363303" y="3893118"/>
            <a:ext cx="5251331" cy="1617453"/>
          </a:xfrm>
          <a:prstGeom prst="rect">
            <a:avLst/>
          </a:prstGeom>
        </p:spPr>
      </p:pic>
    </p:spTree>
    <p:extLst>
      <p:ext uri="{BB962C8B-B14F-4D97-AF65-F5344CB8AC3E}">
        <p14:creationId xmlns:p14="http://schemas.microsoft.com/office/powerpoint/2010/main" val="413067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E1DB4-81F1-4973-843B-8234BF761FC1}"/>
              </a:ext>
            </a:extLst>
          </p:cNvPr>
          <p:cNvSpPr>
            <a:spLocks noGrp="1"/>
          </p:cNvSpPr>
          <p:nvPr>
            <p:ph type="title"/>
          </p:nvPr>
        </p:nvSpPr>
        <p:spPr/>
        <p:txBody>
          <a:bodyPr/>
          <a:lstStyle/>
          <a:p>
            <a:r>
              <a:rPr lang="zh-CN" altLang="en-US" dirty="0">
                <a:latin typeface="+mn-lt"/>
                <a:ea typeface="+mn-ea"/>
                <a:cs typeface="+mn-ea"/>
                <a:sym typeface="+mn-lt"/>
              </a:rPr>
              <a:t>实证结果</a:t>
            </a:r>
          </a:p>
        </p:txBody>
      </p:sp>
      <p:sp>
        <p:nvSpPr>
          <p:cNvPr id="3" name="内容占位符 2">
            <a:extLst>
              <a:ext uri="{FF2B5EF4-FFF2-40B4-BE49-F238E27FC236}">
                <a16:creationId xmlns:a16="http://schemas.microsoft.com/office/drawing/2014/main" id="{2CCF1087-4E53-43D1-8E65-C263DAAD33F9}"/>
              </a:ext>
            </a:extLst>
          </p:cNvPr>
          <p:cNvSpPr>
            <a:spLocks noGrp="1"/>
          </p:cNvSpPr>
          <p:nvPr>
            <p:ph idx="1"/>
          </p:nvPr>
        </p:nvSpPr>
        <p:spPr>
          <a:xfrm>
            <a:off x="838200" y="1825625"/>
            <a:ext cx="2860573" cy="4351338"/>
          </a:xfrm>
        </p:spPr>
        <p:txBody>
          <a:bodyPr/>
          <a:lstStyle/>
          <a:p>
            <a:r>
              <a:rPr lang="zh-CN" altLang="en-US" dirty="0">
                <a:cs typeface="+mn-ea"/>
                <a:sym typeface="+mn-lt"/>
              </a:rPr>
              <a:t>眼球效应</a:t>
            </a:r>
            <a:endParaRPr lang="en-US" altLang="zh-CN" dirty="0">
              <a:cs typeface="+mn-ea"/>
              <a:sym typeface="+mn-lt"/>
            </a:endParaRPr>
          </a:p>
          <a:p>
            <a:r>
              <a:rPr lang="zh-CN" altLang="en-US" sz="1800" dirty="0">
                <a:cs typeface="+mn-ea"/>
                <a:sym typeface="+mn-lt"/>
              </a:rPr>
              <a:t>在</a:t>
            </a:r>
            <a:r>
              <a:rPr lang="zh-CN" altLang="en-US" sz="2000" dirty="0">
                <a:cs typeface="+mn-ea"/>
                <a:sym typeface="+mn-lt"/>
              </a:rPr>
              <a:t>同等</a:t>
            </a:r>
            <a:r>
              <a:rPr lang="zh-CN" altLang="en-US" sz="1800" dirty="0">
                <a:cs typeface="+mn-ea"/>
                <a:sym typeface="+mn-lt"/>
              </a:rPr>
              <a:t>的市场行情下，移动端投资者倾向于净买入具有眼球吸引力的股票组合，固定端倾向于净卖出</a:t>
            </a:r>
            <a:endParaRPr lang="en-US" altLang="zh-CN" sz="1800" dirty="0">
              <a:cs typeface="+mn-ea"/>
              <a:sym typeface="+mn-lt"/>
            </a:endParaRPr>
          </a:p>
          <a:p>
            <a:r>
              <a:rPr lang="zh-CN" altLang="en-US" sz="1800" dirty="0">
                <a:cs typeface="+mn-ea"/>
                <a:sym typeface="+mn-lt"/>
              </a:rPr>
              <a:t>其他所有对比组均不存在交易方向上的显著差异</a:t>
            </a:r>
            <a:endParaRPr lang="en-US" altLang="zh-CN" sz="1800" dirty="0">
              <a:cs typeface="+mn-ea"/>
              <a:sym typeface="+mn-lt"/>
            </a:endParaRPr>
          </a:p>
          <a:p>
            <a:r>
              <a:rPr lang="en-US" altLang="zh-CN" sz="1800" dirty="0">
                <a:cs typeface="+mn-ea"/>
                <a:sym typeface="+mn-lt"/>
              </a:rPr>
              <a:t>1a</a:t>
            </a:r>
            <a:r>
              <a:rPr lang="zh-CN" altLang="en-US" sz="1800" dirty="0">
                <a:cs typeface="+mn-ea"/>
                <a:sym typeface="+mn-lt"/>
              </a:rPr>
              <a:t>成立</a:t>
            </a:r>
          </a:p>
        </p:txBody>
      </p:sp>
      <p:pic>
        <p:nvPicPr>
          <p:cNvPr id="4" name="图片 3">
            <a:extLst>
              <a:ext uri="{FF2B5EF4-FFF2-40B4-BE49-F238E27FC236}">
                <a16:creationId xmlns:a16="http://schemas.microsoft.com/office/drawing/2014/main" id="{E1348A82-F08F-4C92-B017-C38B936DD9C8}"/>
              </a:ext>
            </a:extLst>
          </p:cNvPr>
          <p:cNvPicPr>
            <a:picLocks noChangeAspect="1"/>
          </p:cNvPicPr>
          <p:nvPr/>
        </p:nvPicPr>
        <p:blipFill>
          <a:blip r:embed="rId3"/>
          <a:stretch>
            <a:fillRect/>
          </a:stretch>
        </p:blipFill>
        <p:spPr>
          <a:xfrm>
            <a:off x="3837572" y="247650"/>
            <a:ext cx="7981950" cy="6362700"/>
          </a:xfrm>
          <a:prstGeom prst="rect">
            <a:avLst/>
          </a:prstGeom>
        </p:spPr>
      </p:pic>
      <p:pic>
        <p:nvPicPr>
          <p:cNvPr id="5" name="图片 4">
            <a:extLst>
              <a:ext uri="{FF2B5EF4-FFF2-40B4-BE49-F238E27FC236}">
                <a16:creationId xmlns:a16="http://schemas.microsoft.com/office/drawing/2014/main" id="{85E2260E-E356-42CC-8DBC-8C7462981717}"/>
              </a:ext>
            </a:extLst>
          </p:cNvPr>
          <p:cNvPicPr>
            <a:picLocks noChangeAspect="1"/>
          </p:cNvPicPr>
          <p:nvPr/>
        </p:nvPicPr>
        <p:blipFill>
          <a:blip r:embed="rId4"/>
          <a:stretch>
            <a:fillRect/>
          </a:stretch>
        </p:blipFill>
        <p:spPr>
          <a:xfrm>
            <a:off x="4147983" y="5880151"/>
            <a:ext cx="817307" cy="177083"/>
          </a:xfrm>
          <a:prstGeom prst="rect">
            <a:avLst/>
          </a:prstGeom>
        </p:spPr>
      </p:pic>
      <p:pic>
        <p:nvPicPr>
          <p:cNvPr id="6" name="图片 5">
            <a:extLst>
              <a:ext uri="{FF2B5EF4-FFF2-40B4-BE49-F238E27FC236}">
                <a16:creationId xmlns:a16="http://schemas.microsoft.com/office/drawing/2014/main" id="{C5849941-4A8B-4A78-B6F6-18AD9B018497}"/>
              </a:ext>
            </a:extLst>
          </p:cNvPr>
          <p:cNvPicPr>
            <a:picLocks noChangeAspect="1"/>
          </p:cNvPicPr>
          <p:nvPr/>
        </p:nvPicPr>
        <p:blipFill>
          <a:blip r:embed="rId5"/>
          <a:stretch>
            <a:fillRect/>
          </a:stretch>
        </p:blipFill>
        <p:spPr>
          <a:xfrm>
            <a:off x="4147983" y="6455568"/>
            <a:ext cx="817307" cy="160985"/>
          </a:xfrm>
          <a:prstGeom prst="rect">
            <a:avLst/>
          </a:prstGeom>
        </p:spPr>
      </p:pic>
      <p:sp>
        <p:nvSpPr>
          <p:cNvPr id="7" name="矩形 6">
            <a:extLst>
              <a:ext uri="{FF2B5EF4-FFF2-40B4-BE49-F238E27FC236}">
                <a16:creationId xmlns:a16="http://schemas.microsoft.com/office/drawing/2014/main" id="{958CD7CD-F1DA-44FC-AF18-F60405382683}"/>
              </a:ext>
            </a:extLst>
          </p:cNvPr>
          <p:cNvSpPr/>
          <p:nvPr/>
        </p:nvSpPr>
        <p:spPr>
          <a:xfrm>
            <a:off x="3982065" y="6057234"/>
            <a:ext cx="7698658" cy="5531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050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6CD12-95F0-4B5D-9A83-19CA8C17E7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724F4A-0E05-4E78-9A7D-C686E9E6252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D6B9E47-19F3-4F60-A05F-75F79BD58F0B}"/>
              </a:ext>
            </a:extLst>
          </p:cNvPr>
          <p:cNvPicPr>
            <a:picLocks noChangeAspect="1"/>
          </p:cNvPicPr>
          <p:nvPr/>
        </p:nvPicPr>
        <p:blipFill>
          <a:blip r:embed="rId2"/>
          <a:stretch>
            <a:fillRect/>
          </a:stretch>
        </p:blipFill>
        <p:spPr>
          <a:xfrm>
            <a:off x="1847543" y="1690688"/>
            <a:ext cx="7867650" cy="3190875"/>
          </a:xfrm>
          <a:prstGeom prst="rect">
            <a:avLst/>
          </a:prstGeom>
        </p:spPr>
      </p:pic>
    </p:spTree>
    <p:extLst>
      <p:ext uri="{BB962C8B-B14F-4D97-AF65-F5344CB8AC3E}">
        <p14:creationId xmlns:p14="http://schemas.microsoft.com/office/powerpoint/2010/main" val="75696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C6206-70FC-4953-BABE-D08F09792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A81E6E-4E23-4EC0-8898-A706AF29EB86}"/>
              </a:ext>
            </a:extLst>
          </p:cNvPr>
          <p:cNvSpPr>
            <a:spLocks noGrp="1"/>
          </p:cNvSpPr>
          <p:nvPr>
            <p:ph idx="1"/>
          </p:nvPr>
        </p:nvSpPr>
        <p:spPr>
          <a:xfrm>
            <a:off x="838199" y="1825625"/>
            <a:ext cx="4058265" cy="4351338"/>
          </a:xfrm>
        </p:spPr>
        <p:txBody>
          <a:bodyPr>
            <a:normAutofit/>
          </a:bodyPr>
          <a:lstStyle/>
          <a:p>
            <a:r>
              <a:rPr lang="en-US" altLang="zh-CN" sz="2000" dirty="0"/>
              <a:t>2013</a:t>
            </a:r>
            <a:r>
              <a:rPr lang="zh-CN" altLang="en-US" sz="2000" dirty="0"/>
              <a:t>年以前个人投资者对于具有眼球吸引力的股票没有净买入行为；而</a:t>
            </a:r>
            <a:r>
              <a:rPr lang="en-US" altLang="zh-CN" sz="2000" dirty="0"/>
              <a:t>2014</a:t>
            </a:r>
            <a:r>
              <a:rPr lang="zh-CN" altLang="en-US" sz="2000" dirty="0"/>
              <a:t>年</a:t>
            </a:r>
            <a:r>
              <a:rPr lang="en-US" altLang="zh-CN" sz="2000" dirty="0"/>
              <a:t>~2018</a:t>
            </a:r>
            <a:r>
              <a:rPr lang="zh-CN" altLang="en-US" sz="2000" dirty="0"/>
              <a:t>存在</a:t>
            </a:r>
            <a:endParaRPr lang="en-US" altLang="zh-CN" sz="2000" dirty="0"/>
          </a:p>
          <a:p>
            <a:r>
              <a:rPr lang="zh-CN" altLang="en-US" sz="2000" dirty="0"/>
              <a:t>移动端机构投资者和固定端个人投资者都没有显著净买入</a:t>
            </a:r>
            <a:endParaRPr lang="en-US" altLang="zh-CN" sz="2000" dirty="0"/>
          </a:p>
          <a:p>
            <a:r>
              <a:rPr lang="zh-CN" altLang="en-US" sz="2000" dirty="0"/>
              <a:t>我国</a:t>
            </a:r>
            <a:r>
              <a:rPr lang="en-US" altLang="zh-CN" sz="2000" dirty="0"/>
              <a:t>A </a:t>
            </a:r>
            <a:r>
              <a:rPr lang="zh-CN" altLang="en-US" sz="2000" dirty="0"/>
              <a:t>股市场上个人投资者在移动端推广后逐步表现出的眼球效应主要是由移动端个人投资者的交易行为驱动，说明个人投资者的认知缺陷在移动交易推广以后被进一步放大了．</a:t>
            </a:r>
          </a:p>
        </p:txBody>
      </p:sp>
      <p:pic>
        <p:nvPicPr>
          <p:cNvPr id="4" name="图片 3">
            <a:extLst>
              <a:ext uri="{FF2B5EF4-FFF2-40B4-BE49-F238E27FC236}">
                <a16:creationId xmlns:a16="http://schemas.microsoft.com/office/drawing/2014/main" id="{CE664EA9-B2CA-47CD-9378-31A7687B488B}"/>
              </a:ext>
            </a:extLst>
          </p:cNvPr>
          <p:cNvPicPr>
            <a:picLocks noChangeAspect="1"/>
          </p:cNvPicPr>
          <p:nvPr/>
        </p:nvPicPr>
        <p:blipFill>
          <a:blip r:embed="rId2"/>
          <a:stretch>
            <a:fillRect/>
          </a:stretch>
        </p:blipFill>
        <p:spPr>
          <a:xfrm>
            <a:off x="4991939" y="243736"/>
            <a:ext cx="6986458" cy="6511025"/>
          </a:xfrm>
          <a:prstGeom prst="rect">
            <a:avLst/>
          </a:prstGeom>
        </p:spPr>
      </p:pic>
      <p:sp>
        <p:nvSpPr>
          <p:cNvPr id="5" name="矩形 4">
            <a:extLst>
              <a:ext uri="{FF2B5EF4-FFF2-40B4-BE49-F238E27FC236}">
                <a16:creationId xmlns:a16="http://schemas.microsoft.com/office/drawing/2014/main" id="{2EB27E0F-ADE8-46AC-9B0A-00C053262309}"/>
              </a:ext>
            </a:extLst>
          </p:cNvPr>
          <p:cNvSpPr/>
          <p:nvPr/>
        </p:nvSpPr>
        <p:spPr>
          <a:xfrm>
            <a:off x="5211097" y="1825626"/>
            <a:ext cx="6548284" cy="416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DE9E13A-9957-470C-9718-905BBABD7EF9}"/>
              </a:ext>
            </a:extLst>
          </p:cNvPr>
          <p:cNvSpPr/>
          <p:nvPr/>
        </p:nvSpPr>
        <p:spPr>
          <a:xfrm>
            <a:off x="5211097" y="3264488"/>
            <a:ext cx="6548284" cy="416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539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64E5-0F5A-4591-AA3B-D7A349BB44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EFF702B-7020-4D10-BEEE-99B16D9D92C3}"/>
              </a:ext>
            </a:extLst>
          </p:cNvPr>
          <p:cNvSpPr>
            <a:spLocks noGrp="1"/>
          </p:cNvSpPr>
          <p:nvPr>
            <p:ph idx="1"/>
          </p:nvPr>
        </p:nvSpPr>
        <p:spPr>
          <a:xfrm>
            <a:off x="838200" y="1825625"/>
            <a:ext cx="3546987" cy="4351338"/>
          </a:xfrm>
        </p:spPr>
        <p:txBody>
          <a:bodyPr/>
          <a:lstStyle/>
          <a:p>
            <a:r>
              <a:rPr lang="zh-CN" altLang="en-US" dirty="0"/>
              <a:t>市场眼球效应</a:t>
            </a:r>
            <a:endParaRPr lang="en-US" altLang="zh-CN" dirty="0"/>
          </a:p>
          <a:p>
            <a:endParaRPr lang="en-US" altLang="zh-CN" dirty="0"/>
          </a:p>
          <a:p>
            <a:r>
              <a:rPr lang="zh-CN" altLang="en-US" sz="2000" dirty="0"/>
              <a:t>说明市场指数刷新事件对于移动端投资者净买入行为起到显著的正向推动作用</a:t>
            </a:r>
          </a:p>
        </p:txBody>
      </p:sp>
      <p:pic>
        <p:nvPicPr>
          <p:cNvPr id="4" name="图片 3">
            <a:extLst>
              <a:ext uri="{FF2B5EF4-FFF2-40B4-BE49-F238E27FC236}">
                <a16:creationId xmlns:a16="http://schemas.microsoft.com/office/drawing/2014/main" id="{2C7867FC-6CBB-4FFF-97D2-3BD23481D0CB}"/>
              </a:ext>
            </a:extLst>
          </p:cNvPr>
          <p:cNvPicPr>
            <a:picLocks noChangeAspect="1"/>
          </p:cNvPicPr>
          <p:nvPr/>
        </p:nvPicPr>
        <p:blipFill>
          <a:blip r:embed="rId3"/>
          <a:stretch>
            <a:fillRect/>
          </a:stretch>
        </p:blipFill>
        <p:spPr>
          <a:xfrm>
            <a:off x="6534157" y="523875"/>
            <a:ext cx="3800475" cy="1247775"/>
          </a:xfrm>
          <a:prstGeom prst="rect">
            <a:avLst/>
          </a:prstGeom>
        </p:spPr>
      </p:pic>
      <p:pic>
        <p:nvPicPr>
          <p:cNvPr id="5" name="图片 4">
            <a:extLst>
              <a:ext uri="{FF2B5EF4-FFF2-40B4-BE49-F238E27FC236}">
                <a16:creationId xmlns:a16="http://schemas.microsoft.com/office/drawing/2014/main" id="{F2A0F62E-F250-48B2-8B59-0A4FE4DFCED6}"/>
              </a:ext>
            </a:extLst>
          </p:cNvPr>
          <p:cNvPicPr>
            <a:picLocks noChangeAspect="1"/>
          </p:cNvPicPr>
          <p:nvPr/>
        </p:nvPicPr>
        <p:blipFill>
          <a:blip r:embed="rId4"/>
          <a:stretch>
            <a:fillRect/>
          </a:stretch>
        </p:blipFill>
        <p:spPr>
          <a:xfrm>
            <a:off x="4511624" y="1852613"/>
            <a:ext cx="7534275" cy="4324350"/>
          </a:xfrm>
          <a:prstGeom prst="rect">
            <a:avLst/>
          </a:prstGeom>
        </p:spPr>
      </p:pic>
      <p:sp>
        <p:nvSpPr>
          <p:cNvPr id="6" name="矩形 5">
            <a:extLst>
              <a:ext uri="{FF2B5EF4-FFF2-40B4-BE49-F238E27FC236}">
                <a16:creationId xmlns:a16="http://schemas.microsoft.com/office/drawing/2014/main" id="{8FECDCBA-B6B7-41F7-AE58-EE05BA5E1A46}"/>
              </a:ext>
            </a:extLst>
          </p:cNvPr>
          <p:cNvSpPr/>
          <p:nvPr/>
        </p:nvSpPr>
        <p:spPr>
          <a:xfrm>
            <a:off x="8434394" y="180459"/>
            <a:ext cx="1800493" cy="369332"/>
          </a:xfrm>
          <a:prstGeom prst="rect">
            <a:avLst/>
          </a:prstGeom>
        </p:spPr>
        <p:txBody>
          <a:bodyPr wrap="none">
            <a:spAutoFit/>
          </a:bodyPr>
          <a:lstStyle/>
          <a:p>
            <a:r>
              <a:rPr lang="zh-CN" altLang="en-US" dirty="0">
                <a:latin typeface="AdobeHeitiStd-Regular"/>
              </a:rPr>
              <a:t>市场指数创新高</a:t>
            </a:r>
            <a:endParaRPr lang="zh-CN" altLang="en-US" dirty="0"/>
          </a:p>
        </p:txBody>
      </p:sp>
      <p:cxnSp>
        <p:nvCxnSpPr>
          <p:cNvPr id="8" name="直接箭头连接符 7">
            <a:extLst>
              <a:ext uri="{FF2B5EF4-FFF2-40B4-BE49-F238E27FC236}">
                <a16:creationId xmlns:a16="http://schemas.microsoft.com/office/drawing/2014/main" id="{FF14B4C8-43EA-41C7-B726-E30F5D7A36C3}"/>
              </a:ext>
            </a:extLst>
          </p:cNvPr>
          <p:cNvCxnSpPr>
            <a:endCxn id="6" idx="1"/>
          </p:cNvCxnSpPr>
          <p:nvPr/>
        </p:nvCxnSpPr>
        <p:spPr>
          <a:xfrm flipV="1">
            <a:off x="8170606" y="365125"/>
            <a:ext cx="263788"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32291FD-5442-4317-B939-8730A9BBF1EA}"/>
              </a:ext>
            </a:extLst>
          </p:cNvPr>
          <p:cNvSpPr/>
          <p:nvPr/>
        </p:nvSpPr>
        <p:spPr>
          <a:xfrm>
            <a:off x="5063612" y="3429000"/>
            <a:ext cx="6833419" cy="444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794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9E5F20-121A-4EFA-B768-76FAEE7BB176}"/>
              </a:ext>
            </a:extLst>
          </p:cNvPr>
          <p:cNvSpPr>
            <a:spLocks noGrp="1"/>
          </p:cNvSpPr>
          <p:nvPr>
            <p:ph idx="1"/>
          </p:nvPr>
        </p:nvSpPr>
        <p:spPr>
          <a:xfrm>
            <a:off x="838200" y="773574"/>
            <a:ext cx="10515600" cy="4351338"/>
          </a:xfrm>
        </p:spPr>
        <p:txBody>
          <a:bodyPr>
            <a:noAutofit/>
          </a:bodyPr>
          <a:lstStyle/>
          <a:p>
            <a:r>
              <a:rPr lang="zh-CN" altLang="en-US" dirty="0"/>
              <a:t>移动端投资者乐观偏差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具有眼球吸引力的股票在过去</a:t>
            </a:r>
            <a:r>
              <a:rPr lang="en-US" altLang="zh-CN" dirty="0"/>
              <a:t>1 </a:t>
            </a:r>
            <a:r>
              <a:rPr lang="zh-CN" altLang="en-US" dirty="0"/>
              <a:t>周～ </a:t>
            </a:r>
            <a:r>
              <a:rPr lang="en-US" altLang="zh-CN" dirty="0"/>
              <a:t>4 </a:t>
            </a:r>
            <a:r>
              <a:rPr lang="zh-CN" altLang="en-US" dirty="0"/>
              <a:t>周以及当期均产生</a:t>
            </a:r>
            <a:r>
              <a:rPr lang="en-US" altLang="zh-CN" dirty="0"/>
              <a:t>1% </a:t>
            </a:r>
            <a:r>
              <a:rPr lang="zh-CN" altLang="en-US" dirty="0"/>
              <a:t>显著水平的正向异常收益率，且异常收益率随着临近</a:t>
            </a:r>
            <a:r>
              <a:rPr lang="en-US" altLang="zh-CN" dirty="0"/>
              <a:t>t </a:t>
            </a:r>
            <a:r>
              <a:rPr lang="zh-CN" altLang="en-US" dirty="0"/>
              <a:t>交易周逐步放大．</a:t>
            </a:r>
            <a:endParaRPr lang="en-US" altLang="zh-CN" dirty="0"/>
          </a:p>
          <a:p>
            <a:r>
              <a:rPr lang="en-US" altLang="zh-CN" dirty="0"/>
              <a:t>2a</a:t>
            </a:r>
            <a:r>
              <a:rPr lang="zh-CN" altLang="en-US" dirty="0"/>
              <a:t>成立：产生眼球吸引力的股票当期价格被显著高估</a:t>
            </a:r>
          </a:p>
        </p:txBody>
      </p:sp>
      <p:grpSp>
        <p:nvGrpSpPr>
          <p:cNvPr id="6" name="组合 5">
            <a:extLst>
              <a:ext uri="{FF2B5EF4-FFF2-40B4-BE49-F238E27FC236}">
                <a16:creationId xmlns:a16="http://schemas.microsoft.com/office/drawing/2014/main" id="{E0CDF19D-B542-46E0-B74C-2B39DA6376C9}"/>
              </a:ext>
            </a:extLst>
          </p:cNvPr>
          <p:cNvGrpSpPr/>
          <p:nvPr/>
        </p:nvGrpSpPr>
        <p:grpSpPr>
          <a:xfrm>
            <a:off x="2305050" y="1349965"/>
            <a:ext cx="7581900" cy="2647950"/>
            <a:chOff x="2305050" y="2677319"/>
            <a:chExt cx="7581900" cy="2647950"/>
          </a:xfrm>
        </p:grpSpPr>
        <p:pic>
          <p:nvPicPr>
            <p:cNvPr id="4" name="图片 3">
              <a:extLst>
                <a:ext uri="{FF2B5EF4-FFF2-40B4-BE49-F238E27FC236}">
                  <a16:creationId xmlns:a16="http://schemas.microsoft.com/office/drawing/2014/main" id="{1EBB8003-4C3D-487D-B83B-DD0F4A1ED67F}"/>
                </a:ext>
              </a:extLst>
            </p:cNvPr>
            <p:cNvPicPr>
              <a:picLocks noChangeAspect="1"/>
            </p:cNvPicPr>
            <p:nvPr/>
          </p:nvPicPr>
          <p:blipFill>
            <a:blip r:embed="rId2"/>
            <a:stretch>
              <a:fillRect/>
            </a:stretch>
          </p:blipFill>
          <p:spPr>
            <a:xfrm>
              <a:off x="2305050" y="2677319"/>
              <a:ext cx="7581900" cy="2647950"/>
            </a:xfrm>
            <a:prstGeom prst="rect">
              <a:avLst/>
            </a:prstGeom>
          </p:spPr>
        </p:pic>
        <p:sp>
          <p:nvSpPr>
            <p:cNvPr id="5" name="矩形 4">
              <a:extLst>
                <a:ext uri="{FF2B5EF4-FFF2-40B4-BE49-F238E27FC236}">
                  <a16:creationId xmlns:a16="http://schemas.microsoft.com/office/drawing/2014/main" id="{FC1C5BA1-AE5A-480A-AE07-48F468F8F4C2}"/>
                </a:ext>
              </a:extLst>
            </p:cNvPr>
            <p:cNvSpPr/>
            <p:nvPr/>
          </p:nvSpPr>
          <p:spPr>
            <a:xfrm>
              <a:off x="3224981" y="3736258"/>
              <a:ext cx="3598606" cy="14650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58407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1FACD-89F1-418C-8AE8-A022A39335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662D13-C3FC-4669-A79F-C641BD866AA4}"/>
              </a:ext>
            </a:extLst>
          </p:cNvPr>
          <p:cNvSpPr>
            <a:spLocks noGrp="1"/>
          </p:cNvSpPr>
          <p:nvPr>
            <p:ph idx="1"/>
          </p:nvPr>
        </p:nvSpPr>
        <p:spPr>
          <a:xfrm>
            <a:off x="838200" y="5634829"/>
            <a:ext cx="10515600" cy="542133"/>
          </a:xfrm>
        </p:spPr>
        <p:txBody>
          <a:bodyPr>
            <a:normAutofit/>
          </a:bodyPr>
          <a:lstStyle/>
          <a:p>
            <a:r>
              <a:rPr lang="en-US" altLang="zh-CN" dirty="0"/>
              <a:t>2b</a:t>
            </a:r>
            <a:r>
              <a:rPr lang="zh-CN" altLang="en-US" dirty="0"/>
              <a:t>：移动端投资者乐观偏差越高的股票在未来股价收益率越低</a:t>
            </a:r>
          </a:p>
        </p:txBody>
      </p:sp>
      <p:pic>
        <p:nvPicPr>
          <p:cNvPr id="4" name="图片 3">
            <a:extLst>
              <a:ext uri="{FF2B5EF4-FFF2-40B4-BE49-F238E27FC236}">
                <a16:creationId xmlns:a16="http://schemas.microsoft.com/office/drawing/2014/main" id="{280AF75E-033D-41DA-9FE4-15FE99A09085}"/>
              </a:ext>
            </a:extLst>
          </p:cNvPr>
          <p:cNvPicPr>
            <a:picLocks noChangeAspect="1"/>
          </p:cNvPicPr>
          <p:nvPr/>
        </p:nvPicPr>
        <p:blipFill>
          <a:blip r:embed="rId2"/>
          <a:stretch>
            <a:fillRect/>
          </a:stretch>
        </p:blipFill>
        <p:spPr>
          <a:xfrm>
            <a:off x="2243137" y="1385887"/>
            <a:ext cx="7705725" cy="4086225"/>
          </a:xfrm>
          <a:prstGeom prst="rect">
            <a:avLst/>
          </a:prstGeom>
        </p:spPr>
      </p:pic>
      <p:pic>
        <p:nvPicPr>
          <p:cNvPr id="5" name="图片 4">
            <a:extLst>
              <a:ext uri="{FF2B5EF4-FFF2-40B4-BE49-F238E27FC236}">
                <a16:creationId xmlns:a16="http://schemas.microsoft.com/office/drawing/2014/main" id="{84B5FCBD-124C-4209-8554-78654A775EBE}"/>
              </a:ext>
            </a:extLst>
          </p:cNvPr>
          <p:cNvPicPr>
            <a:picLocks noChangeAspect="1"/>
          </p:cNvPicPr>
          <p:nvPr/>
        </p:nvPicPr>
        <p:blipFill>
          <a:blip r:embed="rId3"/>
          <a:stretch>
            <a:fillRect/>
          </a:stretch>
        </p:blipFill>
        <p:spPr>
          <a:xfrm>
            <a:off x="4181474" y="527844"/>
            <a:ext cx="3829050" cy="695325"/>
          </a:xfrm>
          <a:prstGeom prst="rect">
            <a:avLst/>
          </a:prstGeom>
        </p:spPr>
      </p:pic>
      <p:sp>
        <p:nvSpPr>
          <p:cNvPr id="6" name="矩形 5">
            <a:extLst>
              <a:ext uri="{FF2B5EF4-FFF2-40B4-BE49-F238E27FC236}">
                <a16:creationId xmlns:a16="http://schemas.microsoft.com/office/drawing/2014/main" id="{8826CAE8-5BF5-4061-9639-E668F724F8C4}"/>
              </a:ext>
            </a:extLst>
          </p:cNvPr>
          <p:cNvSpPr/>
          <p:nvPr/>
        </p:nvSpPr>
        <p:spPr>
          <a:xfrm>
            <a:off x="2615381" y="2556388"/>
            <a:ext cx="7157884" cy="442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B168F4F-53D1-44B1-8261-BF4D22E58FAD}"/>
              </a:ext>
            </a:extLst>
          </p:cNvPr>
          <p:cNvSpPr/>
          <p:nvPr/>
        </p:nvSpPr>
        <p:spPr>
          <a:xfrm>
            <a:off x="1368434" y="2526784"/>
            <a:ext cx="1569660" cy="369332"/>
          </a:xfrm>
          <a:prstGeom prst="rect">
            <a:avLst/>
          </a:prstGeom>
        </p:spPr>
        <p:txBody>
          <a:bodyPr wrap="none">
            <a:spAutoFit/>
          </a:bodyPr>
          <a:lstStyle/>
          <a:p>
            <a:r>
              <a:rPr lang="zh-CN" altLang="en-US" dirty="0">
                <a:latin typeface="AdobeHeitiStd-Regular"/>
              </a:rPr>
              <a:t>决策分歧测度</a:t>
            </a:r>
            <a:endParaRPr lang="zh-CN" altLang="en-US" dirty="0"/>
          </a:p>
        </p:txBody>
      </p:sp>
    </p:spTree>
    <p:extLst>
      <p:ext uri="{BB962C8B-B14F-4D97-AF65-F5344CB8AC3E}">
        <p14:creationId xmlns:p14="http://schemas.microsoft.com/office/powerpoint/2010/main" val="58651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9A0A1-AEBA-4C4F-A6B8-A2AA1862E454}"/>
              </a:ext>
            </a:extLst>
          </p:cNvPr>
          <p:cNvSpPr>
            <a:spLocks noGrp="1"/>
          </p:cNvSpPr>
          <p:nvPr>
            <p:ph type="title"/>
          </p:nvPr>
        </p:nvSpPr>
        <p:spPr/>
        <p:txBody>
          <a:bodyPr/>
          <a:lstStyle/>
          <a:p>
            <a:r>
              <a:rPr lang="zh-CN" altLang="en-US" dirty="0">
                <a:latin typeface="+mn-lt"/>
                <a:ea typeface="+mn-ea"/>
                <a:cs typeface="+mn-ea"/>
                <a:sym typeface="+mn-lt"/>
              </a:rPr>
              <a:t>研究背景</a:t>
            </a:r>
          </a:p>
        </p:txBody>
      </p:sp>
      <p:sp>
        <p:nvSpPr>
          <p:cNvPr id="3" name="内容占位符 2">
            <a:extLst>
              <a:ext uri="{FF2B5EF4-FFF2-40B4-BE49-F238E27FC236}">
                <a16:creationId xmlns:a16="http://schemas.microsoft.com/office/drawing/2014/main" id="{3D5A6F1F-CEF3-4939-ADFC-DD6BE4379936}"/>
              </a:ext>
            </a:extLst>
          </p:cNvPr>
          <p:cNvSpPr>
            <a:spLocks noGrp="1"/>
          </p:cNvSpPr>
          <p:nvPr>
            <p:ph idx="1"/>
          </p:nvPr>
        </p:nvSpPr>
        <p:spPr/>
        <p:txBody>
          <a:bodyPr>
            <a:noAutofit/>
          </a:bodyPr>
          <a:lstStyle/>
          <a:p>
            <a:r>
              <a:rPr lang="zh-CN" altLang="en-US" dirty="0">
                <a:cs typeface="+mn-ea"/>
                <a:sym typeface="+mn-lt"/>
              </a:rPr>
              <a:t>移动终端设备和证券交易</a:t>
            </a:r>
            <a:r>
              <a:rPr lang="en-US" altLang="zh-CN" dirty="0">
                <a:cs typeface="+mn-ea"/>
                <a:sym typeface="+mn-lt"/>
              </a:rPr>
              <a:t>APP</a:t>
            </a:r>
            <a:r>
              <a:rPr lang="zh-CN" altLang="en-US" dirty="0">
                <a:cs typeface="+mn-ea"/>
                <a:sym typeface="+mn-lt"/>
              </a:rPr>
              <a:t>迅速普及</a:t>
            </a:r>
            <a:endParaRPr lang="en-US" altLang="zh-CN" dirty="0">
              <a:cs typeface="+mn-ea"/>
              <a:sym typeface="+mn-lt"/>
            </a:endParaRPr>
          </a:p>
          <a:p>
            <a:pPr lvl="1"/>
            <a:r>
              <a:rPr lang="zh-CN" altLang="en-US" dirty="0">
                <a:cs typeface="+mn-ea"/>
                <a:sym typeface="+mn-lt"/>
              </a:rPr>
              <a:t>截至</a:t>
            </a:r>
            <a:r>
              <a:rPr lang="en-US" altLang="zh-CN" dirty="0">
                <a:cs typeface="+mn-ea"/>
                <a:sym typeface="+mn-lt"/>
              </a:rPr>
              <a:t>2018</a:t>
            </a:r>
            <a:r>
              <a:rPr lang="zh-CN" altLang="en-US" dirty="0">
                <a:cs typeface="+mn-ea"/>
                <a:sym typeface="+mn-lt"/>
              </a:rPr>
              <a:t>年底，移动终端成交额占比已经超过</a:t>
            </a:r>
            <a:r>
              <a:rPr lang="en-US" altLang="zh-CN" dirty="0">
                <a:cs typeface="+mn-ea"/>
                <a:sym typeface="+mn-lt"/>
              </a:rPr>
              <a:t>45%</a:t>
            </a:r>
          </a:p>
          <a:p>
            <a:pPr lvl="1"/>
            <a:r>
              <a:rPr lang="zh-CN" altLang="en-US" dirty="0">
                <a:cs typeface="+mn-ea"/>
                <a:sym typeface="+mn-lt"/>
              </a:rPr>
              <a:t>股票开户便捷度提升、交易费率下降使投资者进入股票市场的显性门槛不断降低</a:t>
            </a:r>
            <a:endParaRPr lang="en-US" altLang="zh-CN" dirty="0">
              <a:cs typeface="+mn-ea"/>
              <a:sym typeface="+mn-lt"/>
            </a:endParaRPr>
          </a:p>
          <a:p>
            <a:pPr lvl="1"/>
            <a:r>
              <a:rPr lang="zh-CN" altLang="en-US" dirty="0">
                <a:cs typeface="+mn-ea"/>
                <a:sym typeface="+mn-lt"/>
              </a:rPr>
              <a:t>投资者主体的广泛性和差异性进一步扩大</a:t>
            </a:r>
            <a:endParaRPr lang="en-US" altLang="zh-CN" dirty="0">
              <a:cs typeface="+mn-ea"/>
              <a:sym typeface="+mn-lt"/>
            </a:endParaRPr>
          </a:p>
          <a:p>
            <a:endParaRPr lang="en-US" altLang="zh-CN" dirty="0">
              <a:cs typeface="+mn-ea"/>
              <a:sym typeface="+mn-lt"/>
            </a:endParaRPr>
          </a:p>
          <a:p>
            <a:r>
              <a:rPr lang="en-US" altLang="zh-CN" dirty="0">
                <a:cs typeface="+mn-ea"/>
                <a:sym typeface="+mn-lt"/>
              </a:rPr>
              <a:t>98%</a:t>
            </a:r>
            <a:r>
              <a:rPr lang="zh-CN" altLang="en-US" dirty="0">
                <a:cs typeface="+mn-ea"/>
                <a:sym typeface="+mn-lt"/>
              </a:rPr>
              <a:t>以上的移动终端交易由个人投资者贡献</a:t>
            </a:r>
            <a:endParaRPr lang="en-US" altLang="zh-CN" dirty="0">
              <a:cs typeface="+mn-ea"/>
              <a:sym typeface="+mn-lt"/>
            </a:endParaRPr>
          </a:p>
          <a:p>
            <a:r>
              <a:rPr lang="zh-CN" altLang="en-US" dirty="0">
                <a:cs typeface="+mn-ea"/>
                <a:sym typeface="+mn-lt"/>
              </a:rPr>
              <a:t>机构投资者与专业个人投资者主要在固定终端交易</a:t>
            </a:r>
            <a:endParaRPr lang="en-US" altLang="zh-CN" dirty="0">
              <a:cs typeface="+mn-ea"/>
              <a:sym typeface="+mn-lt"/>
            </a:endParaRPr>
          </a:p>
        </p:txBody>
      </p:sp>
    </p:spTree>
    <p:extLst>
      <p:ext uri="{BB962C8B-B14F-4D97-AF65-F5344CB8AC3E}">
        <p14:creationId xmlns:p14="http://schemas.microsoft.com/office/powerpoint/2010/main" val="361678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FD0A-14B5-411F-80D2-CB7C5C5DC8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FAA670-194F-4226-9A98-6D854493544D}"/>
              </a:ext>
            </a:extLst>
          </p:cNvPr>
          <p:cNvSpPr>
            <a:spLocks noGrp="1"/>
          </p:cNvSpPr>
          <p:nvPr>
            <p:ph idx="1"/>
          </p:nvPr>
        </p:nvSpPr>
        <p:spPr>
          <a:xfrm>
            <a:off x="838200" y="5792480"/>
            <a:ext cx="10515600" cy="1065520"/>
          </a:xfrm>
        </p:spPr>
        <p:txBody>
          <a:bodyPr>
            <a:normAutofit/>
          </a:bodyPr>
          <a:lstStyle/>
          <a:p>
            <a:r>
              <a:rPr lang="zh-CN" altLang="en-US" sz="2400" dirty="0"/>
              <a:t>移动端投资者乐观偏差对未来股价的负面影响在具有眼球吸引力的股票中更加显著</a:t>
            </a:r>
            <a:r>
              <a:rPr lang="zh-CN" altLang="en-US" dirty="0"/>
              <a:t>．</a:t>
            </a:r>
          </a:p>
        </p:txBody>
      </p:sp>
      <p:pic>
        <p:nvPicPr>
          <p:cNvPr id="4" name="图片 3">
            <a:extLst>
              <a:ext uri="{FF2B5EF4-FFF2-40B4-BE49-F238E27FC236}">
                <a16:creationId xmlns:a16="http://schemas.microsoft.com/office/drawing/2014/main" id="{EF35041C-E5F0-482A-A395-90127B29BA67}"/>
              </a:ext>
            </a:extLst>
          </p:cNvPr>
          <p:cNvPicPr>
            <a:picLocks noChangeAspect="1"/>
          </p:cNvPicPr>
          <p:nvPr/>
        </p:nvPicPr>
        <p:blipFill>
          <a:blip r:embed="rId2"/>
          <a:stretch>
            <a:fillRect/>
          </a:stretch>
        </p:blipFill>
        <p:spPr>
          <a:xfrm>
            <a:off x="4176711" y="252413"/>
            <a:ext cx="3838575" cy="1257300"/>
          </a:xfrm>
          <a:prstGeom prst="rect">
            <a:avLst/>
          </a:prstGeom>
        </p:spPr>
      </p:pic>
      <p:pic>
        <p:nvPicPr>
          <p:cNvPr id="5" name="图片 4">
            <a:extLst>
              <a:ext uri="{FF2B5EF4-FFF2-40B4-BE49-F238E27FC236}">
                <a16:creationId xmlns:a16="http://schemas.microsoft.com/office/drawing/2014/main" id="{1BE0CFD6-72F9-4855-BB5B-D93DAC7A3CD1}"/>
              </a:ext>
            </a:extLst>
          </p:cNvPr>
          <p:cNvPicPr>
            <a:picLocks noChangeAspect="1"/>
          </p:cNvPicPr>
          <p:nvPr/>
        </p:nvPicPr>
        <p:blipFill>
          <a:blip r:embed="rId3"/>
          <a:stretch>
            <a:fillRect/>
          </a:stretch>
        </p:blipFill>
        <p:spPr>
          <a:xfrm>
            <a:off x="2285998" y="1464315"/>
            <a:ext cx="7620000" cy="4238625"/>
          </a:xfrm>
          <a:prstGeom prst="rect">
            <a:avLst/>
          </a:prstGeom>
        </p:spPr>
      </p:pic>
      <p:sp>
        <p:nvSpPr>
          <p:cNvPr id="6" name="矩形 5">
            <a:extLst>
              <a:ext uri="{FF2B5EF4-FFF2-40B4-BE49-F238E27FC236}">
                <a16:creationId xmlns:a16="http://schemas.microsoft.com/office/drawing/2014/main" id="{61A05C66-60F4-462F-9C98-1A0EA7937966}"/>
              </a:ext>
            </a:extLst>
          </p:cNvPr>
          <p:cNvSpPr/>
          <p:nvPr/>
        </p:nvSpPr>
        <p:spPr>
          <a:xfrm>
            <a:off x="2635045" y="2684206"/>
            <a:ext cx="7167716" cy="8259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0114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8A7E7-C4B3-4E4C-843E-EB3F1E5D70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82422C-EE64-431A-9CB7-5A0911EEE849}"/>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A2CD7A5E-CD13-417E-BAF1-B44FFD9E0191}"/>
              </a:ext>
            </a:extLst>
          </p:cNvPr>
          <p:cNvPicPr>
            <a:picLocks noChangeAspect="1"/>
          </p:cNvPicPr>
          <p:nvPr/>
        </p:nvPicPr>
        <p:blipFill>
          <a:blip r:embed="rId2"/>
          <a:stretch>
            <a:fillRect/>
          </a:stretch>
        </p:blipFill>
        <p:spPr>
          <a:xfrm>
            <a:off x="2247900" y="1181100"/>
            <a:ext cx="7696200" cy="4495800"/>
          </a:xfrm>
          <a:prstGeom prst="rect">
            <a:avLst/>
          </a:prstGeom>
        </p:spPr>
      </p:pic>
      <p:sp>
        <p:nvSpPr>
          <p:cNvPr id="5" name="矩形 4">
            <a:extLst>
              <a:ext uri="{FF2B5EF4-FFF2-40B4-BE49-F238E27FC236}">
                <a16:creationId xmlns:a16="http://schemas.microsoft.com/office/drawing/2014/main" id="{6E948A03-E398-4AC5-BF68-58F1344B24C5}"/>
              </a:ext>
            </a:extLst>
          </p:cNvPr>
          <p:cNvSpPr/>
          <p:nvPr/>
        </p:nvSpPr>
        <p:spPr>
          <a:xfrm flipV="1">
            <a:off x="2438400" y="4090218"/>
            <a:ext cx="7334865"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654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144C4-D4C7-48B3-8DB5-42F55FFEBA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F157D5-2CB2-4A4C-9DE7-840BBD5B5BB7}"/>
              </a:ext>
            </a:extLst>
          </p:cNvPr>
          <p:cNvSpPr>
            <a:spLocks noGrp="1"/>
          </p:cNvSpPr>
          <p:nvPr>
            <p:ph idx="1"/>
          </p:nvPr>
        </p:nvSpPr>
        <p:spPr>
          <a:xfrm>
            <a:off x="838200" y="1825625"/>
            <a:ext cx="4048432" cy="4351338"/>
          </a:xfrm>
        </p:spPr>
        <p:txBody>
          <a:bodyPr>
            <a:normAutofit/>
          </a:bodyPr>
          <a:lstStyle/>
          <a:p>
            <a:r>
              <a:rPr lang="zh-CN" altLang="en-US" dirty="0"/>
              <a:t>投资者表现</a:t>
            </a:r>
            <a:endParaRPr lang="en-US" altLang="zh-CN" dirty="0"/>
          </a:p>
          <a:p>
            <a:endParaRPr lang="en-US" altLang="zh-CN" dirty="0"/>
          </a:p>
          <a:p>
            <a:r>
              <a:rPr lang="zh-CN" altLang="en-US" sz="2000" dirty="0"/>
              <a:t>移动端投资者净卖出的股票在过去</a:t>
            </a:r>
            <a:r>
              <a:rPr lang="en-US" altLang="zh-CN" sz="2000" dirty="0"/>
              <a:t>1 </a:t>
            </a:r>
            <a:r>
              <a:rPr lang="zh-CN" altLang="en-US" sz="2000" dirty="0"/>
              <a:t>周～ </a:t>
            </a:r>
            <a:r>
              <a:rPr lang="en-US" altLang="zh-CN" sz="2000" dirty="0"/>
              <a:t>4 </a:t>
            </a:r>
            <a:r>
              <a:rPr lang="zh-CN" altLang="en-US" sz="2000" dirty="0"/>
              <a:t>周的收益显著低于固定端投资者净卖出的股票，移动端投资者净买入的股票在未来</a:t>
            </a:r>
            <a:r>
              <a:rPr lang="en-US" altLang="zh-CN" sz="2000" dirty="0"/>
              <a:t>1 </a:t>
            </a:r>
            <a:r>
              <a:rPr lang="zh-CN" altLang="en-US" sz="2000" dirty="0"/>
              <a:t>周～ </a:t>
            </a:r>
            <a:r>
              <a:rPr lang="en-US" altLang="zh-CN" sz="2000" dirty="0"/>
              <a:t>4 </a:t>
            </a:r>
            <a:r>
              <a:rPr lang="zh-CN" altLang="en-US" sz="2000" dirty="0"/>
              <a:t>周的收益同样显著低于固定端投资者净买入的股票，支持本文的假设</a:t>
            </a:r>
            <a:r>
              <a:rPr lang="en-US" altLang="zh-CN" sz="2000" dirty="0"/>
              <a:t>3a</a:t>
            </a:r>
            <a:endParaRPr lang="zh-CN" altLang="en-US" sz="2000" dirty="0"/>
          </a:p>
        </p:txBody>
      </p:sp>
      <p:pic>
        <p:nvPicPr>
          <p:cNvPr id="4" name="图片 3">
            <a:extLst>
              <a:ext uri="{FF2B5EF4-FFF2-40B4-BE49-F238E27FC236}">
                <a16:creationId xmlns:a16="http://schemas.microsoft.com/office/drawing/2014/main" id="{BDFEEE87-7AB1-4D4D-AAAD-2E36F84CD183}"/>
              </a:ext>
            </a:extLst>
          </p:cNvPr>
          <p:cNvPicPr>
            <a:picLocks noChangeAspect="1"/>
          </p:cNvPicPr>
          <p:nvPr/>
        </p:nvPicPr>
        <p:blipFill>
          <a:blip r:embed="rId2"/>
          <a:stretch>
            <a:fillRect/>
          </a:stretch>
        </p:blipFill>
        <p:spPr>
          <a:xfrm>
            <a:off x="4811433" y="0"/>
            <a:ext cx="7285512" cy="6858000"/>
          </a:xfrm>
          <a:prstGeom prst="rect">
            <a:avLst/>
          </a:prstGeom>
        </p:spPr>
      </p:pic>
    </p:spTree>
    <p:extLst>
      <p:ext uri="{BB962C8B-B14F-4D97-AF65-F5344CB8AC3E}">
        <p14:creationId xmlns:p14="http://schemas.microsoft.com/office/powerpoint/2010/main" val="319857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43403-286E-4C84-9641-7BA20C8419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A1B666-F492-46EA-B466-DB6758287BEB}"/>
              </a:ext>
            </a:extLst>
          </p:cNvPr>
          <p:cNvSpPr>
            <a:spLocks noGrp="1"/>
          </p:cNvSpPr>
          <p:nvPr>
            <p:ph idx="1"/>
          </p:nvPr>
        </p:nvSpPr>
        <p:spPr>
          <a:xfrm>
            <a:off x="838200" y="1825625"/>
            <a:ext cx="4210109" cy="4351338"/>
          </a:xfrm>
        </p:spPr>
        <p:txBody>
          <a:bodyPr>
            <a:normAutofit/>
          </a:bodyPr>
          <a:lstStyle/>
          <a:p>
            <a:r>
              <a:rPr lang="zh-CN" altLang="en-US" sz="2400" dirty="0"/>
              <a:t>通过个人投资者在移动端和固定端投资表现的直接对比，进一步发现，移动交易潜在降低了投资者的交易表现．</a:t>
            </a:r>
          </a:p>
        </p:txBody>
      </p:sp>
      <p:grpSp>
        <p:nvGrpSpPr>
          <p:cNvPr id="6" name="组合 5">
            <a:extLst>
              <a:ext uri="{FF2B5EF4-FFF2-40B4-BE49-F238E27FC236}">
                <a16:creationId xmlns:a16="http://schemas.microsoft.com/office/drawing/2014/main" id="{DD3B01B7-6149-47CB-BB68-55A8AD2CA549}"/>
              </a:ext>
            </a:extLst>
          </p:cNvPr>
          <p:cNvGrpSpPr/>
          <p:nvPr/>
        </p:nvGrpSpPr>
        <p:grpSpPr>
          <a:xfrm>
            <a:off x="5102942" y="295454"/>
            <a:ext cx="6816463" cy="6095513"/>
            <a:chOff x="4086475" y="10319"/>
            <a:chExt cx="7724775" cy="7157744"/>
          </a:xfrm>
        </p:grpSpPr>
        <p:pic>
          <p:nvPicPr>
            <p:cNvPr id="4" name="图片 3">
              <a:extLst>
                <a:ext uri="{FF2B5EF4-FFF2-40B4-BE49-F238E27FC236}">
                  <a16:creationId xmlns:a16="http://schemas.microsoft.com/office/drawing/2014/main" id="{74731B5D-6683-48FA-B56C-B622336EB010}"/>
                </a:ext>
              </a:extLst>
            </p:cNvPr>
            <p:cNvPicPr>
              <a:picLocks noChangeAspect="1"/>
            </p:cNvPicPr>
            <p:nvPr/>
          </p:nvPicPr>
          <p:blipFill>
            <a:blip r:embed="rId2"/>
            <a:stretch>
              <a:fillRect/>
            </a:stretch>
          </p:blipFill>
          <p:spPr>
            <a:xfrm>
              <a:off x="4086475" y="10319"/>
              <a:ext cx="7724775" cy="3990975"/>
            </a:xfrm>
            <a:prstGeom prst="rect">
              <a:avLst/>
            </a:prstGeom>
          </p:spPr>
        </p:pic>
        <p:pic>
          <p:nvPicPr>
            <p:cNvPr id="5" name="图片 4">
              <a:extLst>
                <a:ext uri="{FF2B5EF4-FFF2-40B4-BE49-F238E27FC236}">
                  <a16:creationId xmlns:a16="http://schemas.microsoft.com/office/drawing/2014/main" id="{0233E59B-FAD2-4B03-880D-1122E0408C24}"/>
                </a:ext>
              </a:extLst>
            </p:cNvPr>
            <p:cNvPicPr>
              <a:picLocks noChangeAspect="1"/>
            </p:cNvPicPr>
            <p:nvPr/>
          </p:nvPicPr>
          <p:blipFill>
            <a:blip r:embed="rId3"/>
            <a:stretch>
              <a:fillRect/>
            </a:stretch>
          </p:blipFill>
          <p:spPr>
            <a:xfrm>
              <a:off x="4148387" y="3900988"/>
              <a:ext cx="7600950" cy="3267075"/>
            </a:xfrm>
            <a:prstGeom prst="rect">
              <a:avLst/>
            </a:prstGeom>
          </p:spPr>
        </p:pic>
      </p:grpSp>
    </p:spTree>
    <p:extLst>
      <p:ext uri="{BB962C8B-B14F-4D97-AF65-F5344CB8AC3E}">
        <p14:creationId xmlns:p14="http://schemas.microsoft.com/office/powerpoint/2010/main" val="2271901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B3B9-E379-4011-A73A-431E1D26A4FB}"/>
              </a:ext>
            </a:extLst>
          </p:cNvPr>
          <p:cNvSpPr>
            <a:spLocks noGrp="1"/>
          </p:cNvSpPr>
          <p:nvPr>
            <p:ph type="title"/>
          </p:nvPr>
        </p:nvSpPr>
        <p:spPr/>
        <p:txBody>
          <a:bodyPr/>
          <a:lstStyle/>
          <a:p>
            <a:r>
              <a:rPr lang="zh-CN" altLang="en-US" dirty="0">
                <a:latin typeface="+mn-lt"/>
                <a:ea typeface="+mn-ea"/>
                <a:cs typeface="+mn-ea"/>
                <a:sym typeface="+mn-lt"/>
              </a:rPr>
              <a:t>结论</a:t>
            </a:r>
          </a:p>
        </p:txBody>
      </p:sp>
      <p:sp>
        <p:nvSpPr>
          <p:cNvPr id="3" name="内容占位符 2">
            <a:extLst>
              <a:ext uri="{FF2B5EF4-FFF2-40B4-BE49-F238E27FC236}">
                <a16:creationId xmlns:a16="http://schemas.microsoft.com/office/drawing/2014/main" id="{CD764E18-AAF3-4F08-AD94-157E6DF02F8B}"/>
              </a:ext>
            </a:extLst>
          </p:cNvPr>
          <p:cNvSpPr>
            <a:spLocks noGrp="1"/>
          </p:cNvSpPr>
          <p:nvPr>
            <p:ph idx="1"/>
          </p:nvPr>
        </p:nvSpPr>
        <p:spPr/>
        <p:txBody>
          <a:bodyPr/>
          <a:lstStyle/>
          <a:p>
            <a:r>
              <a:rPr lang="zh-CN" altLang="en-US" dirty="0">
                <a:cs typeface="+mn-ea"/>
                <a:sym typeface="+mn-lt"/>
              </a:rPr>
              <a:t>我国</a:t>
            </a:r>
            <a:r>
              <a:rPr lang="en-US" altLang="zh-CN" dirty="0">
                <a:cs typeface="+mn-ea"/>
                <a:sym typeface="+mn-lt"/>
              </a:rPr>
              <a:t>A</a:t>
            </a:r>
            <a:r>
              <a:rPr lang="zh-CN" altLang="en-US" dirty="0">
                <a:cs typeface="+mn-ea"/>
                <a:sym typeface="+mn-lt"/>
              </a:rPr>
              <a:t>股市场的移动端投资者存在显著的眼球效应</a:t>
            </a:r>
            <a:endParaRPr lang="en-US" altLang="zh-CN" dirty="0">
              <a:cs typeface="+mn-ea"/>
              <a:sym typeface="+mn-lt"/>
            </a:endParaRPr>
          </a:p>
          <a:p>
            <a:endParaRPr lang="en-US" altLang="zh-CN" dirty="0">
              <a:cs typeface="+mn-ea"/>
              <a:sym typeface="+mn-lt"/>
            </a:endParaRPr>
          </a:p>
          <a:p>
            <a:r>
              <a:rPr lang="zh-CN" altLang="en-US" dirty="0">
                <a:cs typeface="+mn-ea"/>
                <a:sym typeface="+mn-lt"/>
              </a:rPr>
              <a:t>眼球效应很大程度上驱动了移动端投资者乐观偏差对未来股价的负面影响</a:t>
            </a:r>
            <a:endParaRPr lang="en-US" altLang="zh-CN" dirty="0">
              <a:cs typeface="+mn-ea"/>
              <a:sym typeface="+mn-lt"/>
            </a:endParaRPr>
          </a:p>
          <a:p>
            <a:endParaRPr lang="en-US" altLang="zh-CN" dirty="0">
              <a:cs typeface="+mn-ea"/>
              <a:sym typeface="+mn-lt"/>
            </a:endParaRPr>
          </a:p>
          <a:p>
            <a:r>
              <a:rPr lang="zh-CN" altLang="en-US" dirty="0">
                <a:cs typeface="+mn-ea"/>
                <a:sym typeface="+mn-lt"/>
              </a:rPr>
              <a:t>移动端投资者在中短期的收益率明显低于固定端投资者</a:t>
            </a:r>
          </a:p>
        </p:txBody>
      </p:sp>
    </p:spTree>
    <p:extLst>
      <p:ext uri="{BB962C8B-B14F-4D97-AF65-F5344CB8AC3E}">
        <p14:creationId xmlns:p14="http://schemas.microsoft.com/office/powerpoint/2010/main" val="130368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02F88-EB03-41FC-B3DB-1FF0E25A658F}"/>
              </a:ext>
            </a:extLst>
          </p:cNvPr>
          <p:cNvSpPr>
            <a:spLocks noGrp="1"/>
          </p:cNvSpPr>
          <p:nvPr>
            <p:ph type="title"/>
          </p:nvPr>
        </p:nvSpPr>
        <p:spPr/>
        <p:txBody>
          <a:bodyPr/>
          <a:lstStyle/>
          <a:p>
            <a:r>
              <a:rPr lang="zh-CN" altLang="en-US" dirty="0">
                <a:latin typeface="+mn-lt"/>
                <a:ea typeface="+mn-ea"/>
                <a:cs typeface="+mn-ea"/>
                <a:sym typeface="+mn-lt"/>
              </a:rPr>
              <a:t>文献综述</a:t>
            </a:r>
          </a:p>
        </p:txBody>
      </p:sp>
      <p:sp>
        <p:nvSpPr>
          <p:cNvPr id="3" name="内容占位符 2">
            <a:extLst>
              <a:ext uri="{FF2B5EF4-FFF2-40B4-BE49-F238E27FC236}">
                <a16:creationId xmlns:a16="http://schemas.microsoft.com/office/drawing/2014/main" id="{E718E952-4DF8-415A-A15C-4019E1B92DD8}"/>
              </a:ext>
            </a:extLst>
          </p:cNvPr>
          <p:cNvSpPr>
            <a:spLocks noGrp="1"/>
          </p:cNvSpPr>
          <p:nvPr>
            <p:ph idx="1"/>
          </p:nvPr>
        </p:nvSpPr>
        <p:spPr/>
        <p:txBody>
          <a:bodyPr/>
          <a:lstStyle/>
          <a:p>
            <a:r>
              <a:rPr lang="zh-CN" altLang="en-US" dirty="0">
                <a:cs typeface="+mn-ea"/>
                <a:sym typeface="+mn-lt"/>
              </a:rPr>
              <a:t>移动互联网技术对投资者行为的影响</a:t>
            </a:r>
            <a:endParaRPr lang="en-US" altLang="zh-CN" dirty="0">
              <a:cs typeface="+mn-ea"/>
              <a:sym typeface="+mn-lt"/>
            </a:endParaRPr>
          </a:p>
          <a:p>
            <a:pPr lvl="1"/>
            <a:r>
              <a:rPr lang="zh-CN" altLang="en-US" dirty="0">
                <a:cs typeface="+mn-ea"/>
                <a:sym typeface="+mn-lt"/>
              </a:rPr>
              <a:t>自然实验发现，移动设备更小的屏幕增大信息处理成本</a:t>
            </a:r>
            <a:r>
              <a:rPr lang="en-US" altLang="zh-CN" dirty="0">
                <a:cs typeface="+mn-ea"/>
                <a:sym typeface="+mn-lt"/>
              </a:rPr>
              <a:t>(Grant, 2020)</a:t>
            </a:r>
            <a:r>
              <a:rPr lang="zh-CN" altLang="en-US" dirty="0">
                <a:cs typeface="+mn-ea"/>
                <a:sym typeface="+mn-lt"/>
              </a:rPr>
              <a:t>、注意力更容易被干扰</a:t>
            </a:r>
            <a:r>
              <a:rPr lang="en-US" altLang="zh-CN" dirty="0">
                <a:cs typeface="+mn-ea"/>
                <a:sym typeface="+mn-lt"/>
              </a:rPr>
              <a:t>(Brown et al., 2020)</a:t>
            </a:r>
          </a:p>
          <a:p>
            <a:pPr lvl="1"/>
            <a:r>
              <a:rPr lang="zh-CN" altLang="en-US" dirty="0">
                <a:cs typeface="+mn-ea"/>
                <a:sym typeface="+mn-lt"/>
              </a:rPr>
              <a:t>很少采用真实数据分析移动交易对投资者的影响</a:t>
            </a:r>
            <a:endParaRPr lang="en-US" altLang="zh-CN" dirty="0">
              <a:cs typeface="+mn-ea"/>
              <a:sym typeface="+mn-lt"/>
            </a:endParaRPr>
          </a:p>
          <a:p>
            <a:r>
              <a:rPr lang="zh-CN" altLang="en-US" dirty="0">
                <a:cs typeface="+mn-ea"/>
                <a:sym typeface="+mn-lt"/>
              </a:rPr>
              <a:t>注意力导向的交易行为与决策分歧</a:t>
            </a:r>
            <a:endParaRPr lang="en-US" altLang="zh-CN" dirty="0">
              <a:cs typeface="+mn-ea"/>
              <a:sym typeface="+mn-lt"/>
            </a:endParaRPr>
          </a:p>
          <a:p>
            <a:pPr lvl="1"/>
            <a:r>
              <a:rPr lang="zh-CN" altLang="en-US" dirty="0">
                <a:cs typeface="+mn-ea"/>
                <a:sym typeface="+mn-lt"/>
              </a:rPr>
              <a:t>个人投资者对吸引眼球的股票有显著的净买入行为</a:t>
            </a:r>
            <a:r>
              <a:rPr lang="en-US" altLang="zh-CN" dirty="0">
                <a:cs typeface="+mn-ea"/>
                <a:sym typeface="+mn-lt"/>
              </a:rPr>
              <a:t>(Barber and </a:t>
            </a:r>
            <a:r>
              <a:rPr lang="en-US" altLang="zh-CN" dirty="0" err="1">
                <a:cs typeface="+mn-ea"/>
                <a:sym typeface="+mn-lt"/>
              </a:rPr>
              <a:t>Odean</a:t>
            </a:r>
            <a:r>
              <a:rPr lang="en-US" altLang="zh-CN" dirty="0">
                <a:cs typeface="+mn-ea"/>
                <a:sym typeface="+mn-lt"/>
              </a:rPr>
              <a:t>, 2008; </a:t>
            </a:r>
            <a:r>
              <a:rPr lang="zh-CN" altLang="en-US" dirty="0">
                <a:cs typeface="+mn-ea"/>
                <a:sym typeface="+mn-lt"/>
              </a:rPr>
              <a:t>姚加权等</a:t>
            </a:r>
            <a:r>
              <a:rPr lang="en-US" altLang="zh-CN" dirty="0">
                <a:cs typeface="+mn-ea"/>
                <a:sym typeface="+mn-lt"/>
              </a:rPr>
              <a:t>, 2021)</a:t>
            </a:r>
          </a:p>
          <a:p>
            <a:pPr lvl="1"/>
            <a:r>
              <a:rPr lang="zh-CN" altLang="en-US" dirty="0">
                <a:cs typeface="+mn-ea"/>
                <a:sym typeface="+mn-lt"/>
              </a:rPr>
              <a:t>其他与决策分歧有关的交易特征：彩票偏好、行业偏好</a:t>
            </a:r>
            <a:endParaRPr lang="en-US" altLang="zh-CN" dirty="0">
              <a:cs typeface="+mn-ea"/>
              <a:sym typeface="+mn-lt"/>
            </a:endParaRPr>
          </a:p>
          <a:p>
            <a:r>
              <a:rPr lang="zh-CN" altLang="en-US" dirty="0">
                <a:cs typeface="+mn-ea"/>
                <a:sym typeface="+mn-lt"/>
              </a:rPr>
              <a:t>异质投资者的交易表现</a:t>
            </a:r>
            <a:endParaRPr lang="en-US" altLang="zh-CN" dirty="0">
              <a:cs typeface="+mn-ea"/>
              <a:sym typeface="+mn-lt"/>
            </a:endParaRPr>
          </a:p>
          <a:p>
            <a:pPr lvl="1"/>
            <a:r>
              <a:rPr lang="zh-CN" altLang="en-US" dirty="0">
                <a:cs typeface="+mn-ea"/>
                <a:sym typeface="+mn-lt"/>
              </a:rPr>
              <a:t>各市场上个人投资者的表现均不如机构投资者</a:t>
            </a:r>
          </a:p>
        </p:txBody>
      </p:sp>
    </p:spTree>
    <p:extLst>
      <p:ext uri="{BB962C8B-B14F-4D97-AF65-F5344CB8AC3E}">
        <p14:creationId xmlns:p14="http://schemas.microsoft.com/office/powerpoint/2010/main" val="42313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6FA88-AF27-4BF3-900B-08A9BDB9DA32}"/>
              </a:ext>
            </a:extLst>
          </p:cNvPr>
          <p:cNvSpPr>
            <a:spLocks noGrp="1"/>
          </p:cNvSpPr>
          <p:nvPr>
            <p:ph type="title"/>
          </p:nvPr>
        </p:nvSpPr>
        <p:spPr/>
        <p:txBody>
          <a:bodyPr/>
          <a:lstStyle/>
          <a:p>
            <a:r>
              <a:rPr lang="zh-CN" altLang="en-US" dirty="0">
                <a:latin typeface="+mn-lt"/>
                <a:ea typeface="+mn-ea"/>
                <a:cs typeface="+mn-ea"/>
                <a:sym typeface="+mn-lt"/>
              </a:rPr>
              <a:t>研究动机</a:t>
            </a:r>
          </a:p>
        </p:txBody>
      </p:sp>
      <p:sp>
        <p:nvSpPr>
          <p:cNvPr id="3" name="内容占位符 2">
            <a:extLst>
              <a:ext uri="{FF2B5EF4-FFF2-40B4-BE49-F238E27FC236}">
                <a16:creationId xmlns:a16="http://schemas.microsoft.com/office/drawing/2014/main" id="{CE62FFF9-E133-4D9A-A141-3CD8CE8CF0ED}"/>
              </a:ext>
            </a:extLst>
          </p:cNvPr>
          <p:cNvSpPr>
            <a:spLocks noGrp="1"/>
          </p:cNvSpPr>
          <p:nvPr>
            <p:ph idx="1"/>
          </p:nvPr>
        </p:nvSpPr>
        <p:spPr/>
        <p:txBody>
          <a:bodyPr/>
          <a:lstStyle/>
          <a:p>
            <a:r>
              <a:rPr lang="zh-CN" altLang="en-US" dirty="0">
                <a:cs typeface="+mn-ea"/>
                <a:sym typeface="+mn-lt"/>
              </a:rPr>
              <a:t>信息获取：</a:t>
            </a:r>
            <a:endParaRPr lang="en-US" altLang="zh-CN" dirty="0">
              <a:cs typeface="+mn-ea"/>
              <a:sym typeface="+mn-lt"/>
            </a:endParaRPr>
          </a:p>
          <a:p>
            <a:pPr lvl="1"/>
            <a:r>
              <a:rPr lang="zh-CN" altLang="en-US" dirty="0">
                <a:cs typeface="+mn-ea"/>
                <a:sym typeface="+mn-lt"/>
              </a:rPr>
              <a:t>移动终端改善了投资者的信息环境</a:t>
            </a:r>
            <a:endParaRPr lang="en-US" altLang="zh-CN" dirty="0">
              <a:cs typeface="+mn-ea"/>
              <a:sym typeface="+mn-lt"/>
            </a:endParaRPr>
          </a:p>
          <a:p>
            <a:pPr lvl="1"/>
            <a:r>
              <a:rPr lang="zh-CN" altLang="en-US" dirty="0">
                <a:cs typeface="+mn-ea"/>
                <a:sym typeface="+mn-lt"/>
              </a:rPr>
              <a:t>定向推动、热点投放等信息分化方式可能加剧新的信息不对称</a:t>
            </a:r>
            <a:endParaRPr lang="en-US" altLang="zh-CN" dirty="0">
              <a:cs typeface="+mn-ea"/>
              <a:sym typeface="+mn-lt"/>
            </a:endParaRPr>
          </a:p>
          <a:p>
            <a:r>
              <a:rPr lang="zh-CN" altLang="en-US" dirty="0">
                <a:cs typeface="+mn-ea"/>
                <a:sym typeface="+mn-lt"/>
              </a:rPr>
              <a:t>证券交易：</a:t>
            </a:r>
            <a:endParaRPr lang="en-US" altLang="zh-CN" dirty="0">
              <a:cs typeface="+mn-ea"/>
              <a:sym typeface="+mn-lt"/>
            </a:endParaRPr>
          </a:p>
          <a:p>
            <a:pPr lvl="1"/>
            <a:r>
              <a:rPr lang="zh-CN" altLang="en-US" dirty="0">
                <a:cs typeface="+mn-ea"/>
                <a:sym typeface="+mn-lt"/>
              </a:rPr>
              <a:t>交易突破时间空间的显著</a:t>
            </a:r>
            <a:endParaRPr lang="en-US" altLang="zh-CN" dirty="0">
              <a:cs typeface="+mn-ea"/>
              <a:sym typeface="+mn-lt"/>
            </a:endParaRPr>
          </a:p>
          <a:p>
            <a:pPr lvl="1"/>
            <a:r>
              <a:rPr lang="zh-CN" altLang="en-US" dirty="0">
                <a:cs typeface="+mn-ea"/>
                <a:sym typeface="+mn-lt"/>
              </a:rPr>
              <a:t>交易的随意性</a:t>
            </a:r>
            <a:endParaRPr lang="en-US" altLang="zh-CN" dirty="0">
              <a:cs typeface="+mn-ea"/>
              <a:sym typeface="+mn-lt"/>
            </a:endParaRPr>
          </a:p>
          <a:p>
            <a:pPr lvl="1"/>
            <a:endParaRPr lang="en-US" altLang="zh-CN" dirty="0">
              <a:cs typeface="+mn-ea"/>
              <a:sym typeface="+mn-lt"/>
            </a:endParaRPr>
          </a:p>
          <a:p>
            <a:r>
              <a:rPr lang="en-US" altLang="zh-CN" dirty="0">
                <a:cs typeface="+mn-ea"/>
                <a:sym typeface="+mn-lt"/>
              </a:rPr>
              <a:t>→ </a:t>
            </a:r>
            <a:r>
              <a:rPr lang="zh-CN" altLang="en-US" dirty="0">
                <a:cs typeface="+mn-ea"/>
                <a:sym typeface="+mn-lt"/>
              </a:rPr>
              <a:t>证券交易工具究竟是提高了投资者的决策能力还是放大了投资者的认知缺陷？</a:t>
            </a:r>
            <a:endParaRPr lang="en-US" altLang="zh-CN" dirty="0">
              <a:cs typeface="+mn-ea"/>
              <a:sym typeface="+mn-lt"/>
            </a:endParaRPr>
          </a:p>
          <a:p>
            <a:endParaRPr lang="zh-CN" altLang="en-US" dirty="0">
              <a:cs typeface="+mn-ea"/>
              <a:sym typeface="+mn-lt"/>
            </a:endParaRPr>
          </a:p>
        </p:txBody>
      </p:sp>
    </p:spTree>
    <p:extLst>
      <p:ext uri="{BB962C8B-B14F-4D97-AF65-F5344CB8AC3E}">
        <p14:creationId xmlns:p14="http://schemas.microsoft.com/office/powerpoint/2010/main" val="343063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5212A-810D-423A-8C39-8A1382A93737}"/>
              </a:ext>
            </a:extLst>
          </p:cNvPr>
          <p:cNvSpPr>
            <a:spLocks noGrp="1"/>
          </p:cNvSpPr>
          <p:nvPr>
            <p:ph type="title"/>
          </p:nvPr>
        </p:nvSpPr>
        <p:spPr/>
        <p:txBody>
          <a:bodyPr/>
          <a:lstStyle/>
          <a:p>
            <a:r>
              <a:rPr lang="zh-CN" altLang="en-US" dirty="0">
                <a:latin typeface="+mn-lt"/>
                <a:ea typeface="+mn-ea"/>
                <a:cs typeface="+mn-ea"/>
                <a:sym typeface="+mn-lt"/>
              </a:rPr>
              <a:t>研究动机</a:t>
            </a:r>
          </a:p>
        </p:txBody>
      </p:sp>
      <p:sp>
        <p:nvSpPr>
          <p:cNvPr id="3" name="内容占位符 2">
            <a:extLst>
              <a:ext uri="{FF2B5EF4-FFF2-40B4-BE49-F238E27FC236}">
                <a16:creationId xmlns:a16="http://schemas.microsoft.com/office/drawing/2014/main" id="{71811777-7AF4-402D-9A61-145A024318B5}"/>
              </a:ext>
            </a:extLst>
          </p:cNvPr>
          <p:cNvSpPr>
            <a:spLocks noGrp="1"/>
          </p:cNvSpPr>
          <p:nvPr>
            <p:ph idx="1"/>
          </p:nvPr>
        </p:nvSpPr>
        <p:spPr/>
        <p:txBody>
          <a:bodyPr>
            <a:normAutofit/>
          </a:bodyPr>
          <a:lstStyle/>
          <a:p>
            <a:r>
              <a:rPr lang="zh-CN" altLang="en-US" dirty="0">
                <a:cs typeface="+mn-ea"/>
                <a:sym typeface="+mn-lt"/>
              </a:rPr>
              <a:t>理性框架下投资者风险最小化、收益最大化，而实际交易中投资者的信息获取和处理能力等存在多方面差异</a:t>
            </a:r>
            <a:endParaRPr lang="en-US" altLang="zh-CN" dirty="0">
              <a:cs typeface="+mn-ea"/>
              <a:sym typeface="+mn-lt"/>
            </a:endParaRPr>
          </a:p>
          <a:p>
            <a:pPr lvl="1"/>
            <a:r>
              <a:rPr lang="zh-CN" altLang="en-US" dirty="0">
                <a:cs typeface="+mn-ea"/>
                <a:sym typeface="+mn-lt"/>
              </a:rPr>
              <a:t>在移动互联网背景下，信息冲击是否能够交互影响异质投资者的决策？</a:t>
            </a:r>
            <a:endParaRPr lang="en-US" altLang="zh-CN" dirty="0">
              <a:cs typeface="+mn-ea"/>
              <a:sym typeface="+mn-lt"/>
            </a:endParaRPr>
          </a:p>
          <a:p>
            <a:pPr lvl="1"/>
            <a:endParaRPr lang="en-US" altLang="zh-CN" dirty="0">
              <a:cs typeface="+mn-ea"/>
              <a:sym typeface="+mn-lt"/>
            </a:endParaRPr>
          </a:p>
          <a:p>
            <a:r>
              <a:rPr lang="zh-CN" altLang="en-US" dirty="0">
                <a:cs typeface="+mn-ea"/>
                <a:sym typeface="+mn-lt"/>
              </a:rPr>
              <a:t>不同投资者的决策分歧一般难以刻画</a:t>
            </a:r>
            <a:endParaRPr lang="en-US" altLang="zh-CN" dirty="0">
              <a:cs typeface="+mn-ea"/>
              <a:sym typeface="+mn-lt"/>
            </a:endParaRPr>
          </a:p>
          <a:p>
            <a:pPr lvl="1"/>
            <a:r>
              <a:rPr lang="zh-CN" altLang="en-US" dirty="0">
                <a:cs typeface="+mn-ea"/>
                <a:sym typeface="+mn-lt"/>
              </a:rPr>
              <a:t>通过两类终端的投资者行为构造新的决策分歧测度</a:t>
            </a:r>
            <a:endParaRPr lang="en-US" altLang="zh-CN" dirty="0">
              <a:cs typeface="+mn-ea"/>
              <a:sym typeface="+mn-lt"/>
            </a:endParaRPr>
          </a:p>
          <a:p>
            <a:pPr lvl="1"/>
            <a:endParaRPr lang="en-US" altLang="zh-CN" dirty="0">
              <a:cs typeface="+mn-ea"/>
              <a:sym typeface="+mn-lt"/>
            </a:endParaRPr>
          </a:p>
          <a:p>
            <a:r>
              <a:rPr lang="zh-CN" altLang="en-US" dirty="0">
                <a:cs typeface="+mn-ea"/>
                <a:sym typeface="+mn-lt"/>
              </a:rPr>
              <a:t>异质决策导致不同投资者的损益不同，目前尚未有涉及移动终端对投资者影响的文献</a:t>
            </a:r>
          </a:p>
        </p:txBody>
      </p:sp>
    </p:spTree>
    <p:extLst>
      <p:ext uri="{BB962C8B-B14F-4D97-AF65-F5344CB8AC3E}">
        <p14:creationId xmlns:p14="http://schemas.microsoft.com/office/powerpoint/2010/main" val="262540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81E92-6319-44CA-A502-22F6BD4C459C}"/>
              </a:ext>
            </a:extLst>
          </p:cNvPr>
          <p:cNvSpPr>
            <a:spLocks noGrp="1"/>
          </p:cNvSpPr>
          <p:nvPr>
            <p:ph type="title"/>
          </p:nvPr>
        </p:nvSpPr>
        <p:spPr/>
        <p:txBody>
          <a:bodyPr/>
          <a:lstStyle/>
          <a:p>
            <a:r>
              <a:rPr lang="zh-CN" altLang="en-US" dirty="0">
                <a:latin typeface="+mn-lt"/>
                <a:ea typeface="+mn-ea"/>
                <a:cs typeface="+mn-ea"/>
                <a:sym typeface="+mn-lt"/>
              </a:rPr>
              <a:t>研究问题</a:t>
            </a:r>
          </a:p>
        </p:txBody>
      </p:sp>
      <p:sp>
        <p:nvSpPr>
          <p:cNvPr id="3" name="内容占位符 2">
            <a:extLst>
              <a:ext uri="{FF2B5EF4-FFF2-40B4-BE49-F238E27FC236}">
                <a16:creationId xmlns:a16="http://schemas.microsoft.com/office/drawing/2014/main" id="{1D3306F8-16A0-4C23-A248-D8776B07AF84}"/>
              </a:ext>
            </a:extLst>
          </p:cNvPr>
          <p:cNvSpPr>
            <a:spLocks noGrp="1"/>
          </p:cNvSpPr>
          <p:nvPr>
            <p:ph idx="1"/>
          </p:nvPr>
        </p:nvSpPr>
        <p:spPr>
          <a:xfrm>
            <a:off x="838200" y="1610709"/>
            <a:ext cx="10515600" cy="3244577"/>
          </a:xfrm>
        </p:spPr>
        <p:txBody>
          <a:bodyPr>
            <a:normAutofit lnSpcReduction="10000"/>
          </a:bodyPr>
          <a:lstStyle/>
          <a:p>
            <a:r>
              <a:rPr lang="zh-CN" altLang="en-US" dirty="0">
                <a:cs typeface="+mn-ea"/>
                <a:sym typeface="+mn-lt"/>
              </a:rPr>
              <a:t>在横截面与时间序列两个维度上，我国移动端投资者是否表现出眼球效应？</a:t>
            </a:r>
            <a:endParaRPr lang="en-US" altLang="zh-CN" dirty="0">
              <a:cs typeface="+mn-ea"/>
              <a:sym typeface="+mn-lt"/>
            </a:endParaRPr>
          </a:p>
          <a:p>
            <a:endParaRPr lang="en-US" altLang="zh-CN" dirty="0">
              <a:cs typeface="+mn-ea"/>
              <a:sym typeface="+mn-lt"/>
            </a:endParaRPr>
          </a:p>
          <a:p>
            <a:r>
              <a:rPr lang="zh-CN" altLang="en-US" dirty="0">
                <a:cs typeface="+mn-ea"/>
                <a:sym typeface="+mn-lt"/>
              </a:rPr>
              <a:t>基于投资者异质性构造的移动端投资者乐观偏差测度是否对未来过价格产生影响？</a:t>
            </a:r>
            <a:endParaRPr lang="en-US" altLang="zh-CN" dirty="0">
              <a:cs typeface="+mn-ea"/>
              <a:sym typeface="+mn-lt"/>
            </a:endParaRPr>
          </a:p>
          <a:p>
            <a:endParaRPr lang="en-US" altLang="zh-CN" dirty="0">
              <a:cs typeface="+mn-ea"/>
              <a:sym typeface="+mn-lt"/>
            </a:endParaRPr>
          </a:p>
          <a:p>
            <a:r>
              <a:rPr lang="zh-CN" altLang="en-US" dirty="0">
                <a:cs typeface="+mn-ea"/>
                <a:sym typeface="+mn-lt"/>
              </a:rPr>
              <a:t>不同类型的投资者损益是否有差别？</a:t>
            </a:r>
            <a:endParaRPr lang="en-US" altLang="zh-CN" dirty="0">
              <a:cs typeface="+mn-ea"/>
              <a:sym typeface="+mn-lt"/>
            </a:endParaRPr>
          </a:p>
          <a:p>
            <a:endParaRPr lang="en-US" altLang="zh-CN" dirty="0">
              <a:cs typeface="+mn-ea"/>
              <a:sym typeface="+mn-lt"/>
            </a:endParaRPr>
          </a:p>
        </p:txBody>
      </p:sp>
      <p:grpSp>
        <p:nvGrpSpPr>
          <p:cNvPr id="16" name="组合 15">
            <a:extLst>
              <a:ext uri="{FF2B5EF4-FFF2-40B4-BE49-F238E27FC236}">
                <a16:creationId xmlns:a16="http://schemas.microsoft.com/office/drawing/2014/main" id="{21B1C32F-5584-8A34-33C2-A99ED6B6D78B}"/>
              </a:ext>
            </a:extLst>
          </p:cNvPr>
          <p:cNvGrpSpPr/>
          <p:nvPr/>
        </p:nvGrpSpPr>
        <p:grpSpPr>
          <a:xfrm>
            <a:off x="2475185" y="5035035"/>
            <a:ext cx="7108935" cy="1251465"/>
            <a:chOff x="2081047" y="1188249"/>
            <a:chExt cx="7108935" cy="1251465"/>
          </a:xfrm>
        </p:grpSpPr>
        <p:sp>
          <p:nvSpPr>
            <p:cNvPr id="4" name="矩形 3">
              <a:extLst>
                <a:ext uri="{FF2B5EF4-FFF2-40B4-BE49-F238E27FC236}">
                  <a16:creationId xmlns:a16="http://schemas.microsoft.com/office/drawing/2014/main" id="{9EDB139F-01E1-08CC-6956-10FC4B092C25}"/>
                </a:ext>
              </a:extLst>
            </p:cNvPr>
            <p:cNvSpPr/>
            <p:nvPr/>
          </p:nvSpPr>
          <p:spPr>
            <a:xfrm>
              <a:off x="2081047" y="1489841"/>
              <a:ext cx="1024759" cy="709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信息</a:t>
              </a:r>
            </a:p>
          </p:txBody>
        </p:sp>
        <p:sp>
          <p:nvSpPr>
            <p:cNvPr id="5" name="矩形 4">
              <a:extLst>
                <a:ext uri="{FF2B5EF4-FFF2-40B4-BE49-F238E27FC236}">
                  <a16:creationId xmlns:a16="http://schemas.microsoft.com/office/drawing/2014/main" id="{56600EB9-240D-EE0C-9732-9218017A97F6}"/>
                </a:ext>
              </a:extLst>
            </p:cNvPr>
            <p:cNvSpPr/>
            <p:nvPr/>
          </p:nvSpPr>
          <p:spPr>
            <a:xfrm>
              <a:off x="4976647" y="1489841"/>
              <a:ext cx="1250732" cy="709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投资者</a:t>
              </a:r>
            </a:p>
          </p:txBody>
        </p:sp>
        <p:sp>
          <p:nvSpPr>
            <p:cNvPr id="6" name="矩形 5">
              <a:extLst>
                <a:ext uri="{FF2B5EF4-FFF2-40B4-BE49-F238E27FC236}">
                  <a16:creationId xmlns:a16="http://schemas.microsoft.com/office/drawing/2014/main" id="{E7AC0F16-B9CC-3192-CB5E-1887A51A35F7}"/>
                </a:ext>
              </a:extLst>
            </p:cNvPr>
            <p:cNvSpPr/>
            <p:nvPr/>
          </p:nvSpPr>
          <p:spPr>
            <a:xfrm>
              <a:off x="8165223" y="1489841"/>
              <a:ext cx="1024759" cy="709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股票</a:t>
              </a:r>
            </a:p>
          </p:txBody>
        </p:sp>
        <p:cxnSp>
          <p:nvCxnSpPr>
            <p:cNvPr id="8" name="直接箭头连接符 7">
              <a:extLst>
                <a:ext uri="{FF2B5EF4-FFF2-40B4-BE49-F238E27FC236}">
                  <a16:creationId xmlns:a16="http://schemas.microsoft.com/office/drawing/2014/main" id="{756C5A9D-E183-49CF-52D9-8D52D6C9FFE3}"/>
                </a:ext>
              </a:extLst>
            </p:cNvPr>
            <p:cNvCxnSpPr>
              <a:stCxn id="4" idx="3"/>
              <a:endCxn id="5" idx="1"/>
            </p:cNvCxnSpPr>
            <p:nvPr/>
          </p:nvCxnSpPr>
          <p:spPr>
            <a:xfrm>
              <a:off x="3105806" y="1844566"/>
              <a:ext cx="1870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B04ADDB-F29D-1ED1-F746-D99CC4D20A61}"/>
                </a:ext>
              </a:extLst>
            </p:cNvPr>
            <p:cNvCxnSpPr>
              <a:cxnSpLocks/>
            </p:cNvCxnSpPr>
            <p:nvPr/>
          </p:nvCxnSpPr>
          <p:spPr>
            <a:xfrm>
              <a:off x="6227379" y="1947042"/>
              <a:ext cx="1937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4C5AE3E-73E3-ACE3-06FC-C6367E9EC37B}"/>
                </a:ext>
              </a:extLst>
            </p:cNvPr>
            <p:cNvCxnSpPr/>
            <p:nvPr/>
          </p:nvCxnSpPr>
          <p:spPr>
            <a:xfrm flipH="1">
              <a:off x="6227379" y="1690688"/>
              <a:ext cx="1937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A0ADC3C-A5B1-FBFB-20D5-AE83318FAF97}"/>
                </a:ext>
              </a:extLst>
            </p:cNvPr>
            <p:cNvSpPr/>
            <p:nvPr/>
          </p:nvSpPr>
          <p:spPr>
            <a:xfrm>
              <a:off x="6860626" y="1188249"/>
              <a:ext cx="717331" cy="402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H3</a:t>
              </a:r>
              <a:endParaRPr lang="zh-CN" altLang="en-US" dirty="0">
                <a:solidFill>
                  <a:srgbClr val="FF0000"/>
                </a:solidFill>
              </a:endParaRPr>
            </a:p>
          </p:txBody>
        </p:sp>
        <p:sp>
          <p:nvSpPr>
            <p:cNvPr id="14" name="椭圆 13">
              <a:extLst>
                <a:ext uri="{FF2B5EF4-FFF2-40B4-BE49-F238E27FC236}">
                  <a16:creationId xmlns:a16="http://schemas.microsoft.com/office/drawing/2014/main" id="{FE643392-12A5-2035-5679-7EBE8C81B964}"/>
                </a:ext>
              </a:extLst>
            </p:cNvPr>
            <p:cNvSpPr/>
            <p:nvPr/>
          </p:nvSpPr>
          <p:spPr>
            <a:xfrm>
              <a:off x="6860626" y="2037698"/>
              <a:ext cx="717331" cy="402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H2</a:t>
              </a:r>
              <a:endParaRPr lang="zh-CN" altLang="en-US" dirty="0">
                <a:solidFill>
                  <a:srgbClr val="FF0000"/>
                </a:solidFill>
              </a:endParaRPr>
            </a:p>
          </p:txBody>
        </p:sp>
        <p:sp>
          <p:nvSpPr>
            <p:cNvPr id="15" name="椭圆 14">
              <a:extLst>
                <a:ext uri="{FF2B5EF4-FFF2-40B4-BE49-F238E27FC236}">
                  <a16:creationId xmlns:a16="http://schemas.microsoft.com/office/drawing/2014/main" id="{DD1505F7-2401-A9DF-1332-1E626A53AD24}"/>
                </a:ext>
              </a:extLst>
            </p:cNvPr>
            <p:cNvSpPr/>
            <p:nvPr/>
          </p:nvSpPr>
          <p:spPr>
            <a:xfrm>
              <a:off x="3672050" y="1381297"/>
              <a:ext cx="717331" cy="402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H1</a:t>
              </a:r>
              <a:endParaRPr lang="zh-CN" altLang="en-US" dirty="0">
                <a:solidFill>
                  <a:srgbClr val="FF0000"/>
                </a:solidFill>
              </a:endParaRPr>
            </a:p>
          </p:txBody>
        </p:sp>
      </p:grpSp>
    </p:spTree>
    <p:extLst>
      <p:ext uri="{BB962C8B-B14F-4D97-AF65-F5344CB8AC3E}">
        <p14:creationId xmlns:p14="http://schemas.microsoft.com/office/powerpoint/2010/main" val="118586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9DDBE-499B-4D22-A149-B1EB005468A0}"/>
              </a:ext>
            </a:extLst>
          </p:cNvPr>
          <p:cNvSpPr>
            <a:spLocks noGrp="1"/>
          </p:cNvSpPr>
          <p:nvPr>
            <p:ph type="title"/>
          </p:nvPr>
        </p:nvSpPr>
        <p:spPr/>
        <p:txBody>
          <a:bodyPr/>
          <a:lstStyle/>
          <a:p>
            <a:r>
              <a:rPr lang="zh-CN" altLang="en-US" dirty="0">
                <a:latin typeface="+mn-lt"/>
                <a:ea typeface="+mn-ea"/>
                <a:cs typeface="+mn-ea"/>
                <a:sym typeface="+mn-lt"/>
              </a:rPr>
              <a:t>研究贡献</a:t>
            </a:r>
          </a:p>
        </p:txBody>
      </p:sp>
      <p:sp>
        <p:nvSpPr>
          <p:cNvPr id="3" name="内容占位符 2">
            <a:extLst>
              <a:ext uri="{FF2B5EF4-FFF2-40B4-BE49-F238E27FC236}">
                <a16:creationId xmlns:a16="http://schemas.microsoft.com/office/drawing/2014/main" id="{CE398068-031D-4DFA-A723-3A835F803A24}"/>
              </a:ext>
            </a:extLst>
          </p:cNvPr>
          <p:cNvSpPr>
            <a:spLocks noGrp="1"/>
          </p:cNvSpPr>
          <p:nvPr>
            <p:ph idx="1"/>
          </p:nvPr>
        </p:nvSpPr>
        <p:spPr/>
        <p:txBody>
          <a:bodyPr>
            <a:normAutofit lnSpcReduction="10000"/>
          </a:bodyPr>
          <a:lstStyle/>
          <a:p>
            <a:r>
              <a:rPr lang="zh-CN" altLang="en-US" dirty="0">
                <a:cs typeface="+mn-ea"/>
                <a:sym typeface="+mn-lt"/>
              </a:rPr>
              <a:t>利用我国</a:t>
            </a:r>
            <a:r>
              <a:rPr lang="en-US" altLang="zh-CN" dirty="0">
                <a:cs typeface="+mn-ea"/>
                <a:sym typeface="+mn-lt"/>
              </a:rPr>
              <a:t>A</a:t>
            </a:r>
            <a:r>
              <a:rPr lang="zh-CN" altLang="en-US" dirty="0">
                <a:cs typeface="+mn-ea"/>
                <a:sym typeface="+mn-lt"/>
              </a:rPr>
              <a:t>股市场上真实的移动交易数据，研究证券交易的移动化趋势如何影响投资者的交易行为</a:t>
            </a:r>
            <a:endParaRPr lang="en-US" altLang="zh-CN" dirty="0">
              <a:cs typeface="+mn-ea"/>
              <a:sym typeface="+mn-lt"/>
            </a:endParaRPr>
          </a:p>
          <a:p>
            <a:endParaRPr lang="en-US" altLang="zh-CN" dirty="0">
              <a:cs typeface="+mn-ea"/>
              <a:sym typeface="+mn-lt"/>
            </a:endParaRPr>
          </a:p>
          <a:p>
            <a:r>
              <a:rPr lang="zh-CN" altLang="en-US" dirty="0">
                <a:cs typeface="+mn-ea"/>
                <a:sym typeface="+mn-lt"/>
              </a:rPr>
              <a:t>从多个维度检验了我国移动端投资者的注意力导向特征，说明移动交易进一步放大了个人投资者的认知缺陷</a:t>
            </a:r>
            <a:endParaRPr lang="en-US" altLang="zh-CN" dirty="0">
              <a:cs typeface="+mn-ea"/>
              <a:sym typeface="+mn-lt"/>
            </a:endParaRPr>
          </a:p>
          <a:p>
            <a:endParaRPr lang="en-US" altLang="zh-CN" dirty="0">
              <a:cs typeface="+mn-ea"/>
              <a:sym typeface="+mn-lt"/>
            </a:endParaRPr>
          </a:p>
          <a:p>
            <a:r>
              <a:rPr lang="zh-CN" altLang="en-US" dirty="0">
                <a:cs typeface="+mn-ea"/>
                <a:sym typeface="+mn-lt"/>
              </a:rPr>
              <a:t>基于交易工具提出了新的投资者决策分歧测度，支撑了过度自信理论</a:t>
            </a:r>
            <a:endParaRPr lang="en-US" altLang="zh-CN" dirty="0">
              <a:cs typeface="+mn-ea"/>
              <a:sym typeface="+mn-lt"/>
            </a:endParaRPr>
          </a:p>
          <a:p>
            <a:endParaRPr lang="en-US" altLang="zh-CN" dirty="0">
              <a:cs typeface="+mn-ea"/>
              <a:sym typeface="+mn-lt"/>
            </a:endParaRPr>
          </a:p>
          <a:p>
            <a:r>
              <a:rPr lang="zh-CN" altLang="en-US" dirty="0">
                <a:cs typeface="+mn-ea"/>
                <a:sym typeface="+mn-lt"/>
              </a:rPr>
              <a:t>对投资者表现的相关文献补充了移动互联网技术影响下的新特征</a:t>
            </a:r>
            <a:endParaRPr lang="en-US" altLang="zh-CN" dirty="0">
              <a:cs typeface="+mn-ea"/>
              <a:sym typeface="+mn-lt"/>
            </a:endParaRPr>
          </a:p>
        </p:txBody>
      </p:sp>
    </p:spTree>
    <p:extLst>
      <p:ext uri="{BB962C8B-B14F-4D97-AF65-F5344CB8AC3E}">
        <p14:creationId xmlns:p14="http://schemas.microsoft.com/office/powerpoint/2010/main" val="333674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6BCBD-9E11-4132-9A85-5F0E281F769A}"/>
              </a:ext>
            </a:extLst>
          </p:cNvPr>
          <p:cNvSpPr>
            <a:spLocks noGrp="1"/>
          </p:cNvSpPr>
          <p:nvPr>
            <p:ph type="title"/>
          </p:nvPr>
        </p:nvSpPr>
        <p:spPr/>
        <p:txBody>
          <a:bodyPr/>
          <a:lstStyle/>
          <a:p>
            <a:r>
              <a:rPr lang="zh-CN" altLang="en-US" dirty="0">
                <a:latin typeface="+mn-lt"/>
                <a:ea typeface="+mn-ea"/>
                <a:cs typeface="+mn-ea"/>
                <a:sym typeface="+mn-lt"/>
              </a:rPr>
              <a:t>研究假设</a:t>
            </a:r>
            <a:r>
              <a:rPr lang="en-US" altLang="zh-CN" dirty="0">
                <a:latin typeface="+mn-lt"/>
                <a:ea typeface="+mn-ea"/>
                <a:cs typeface="+mn-ea"/>
                <a:sym typeface="+mn-lt"/>
              </a:rPr>
              <a:t>1</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FFCEDCE3-F411-4274-ADBD-407BBD7843F1}"/>
              </a:ext>
            </a:extLst>
          </p:cNvPr>
          <p:cNvSpPr>
            <a:spLocks noGrp="1"/>
          </p:cNvSpPr>
          <p:nvPr>
            <p:ph idx="1"/>
          </p:nvPr>
        </p:nvSpPr>
        <p:spPr>
          <a:xfrm>
            <a:off x="838200" y="1825625"/>
            <a:ext cx="10820400" cy="4351338"/>
          </a:xfrm>
        </p:spPr>
        <p:txBody>
          <a:bodyPr/>
          <a:lstStyle/>
          <a:p>
            <a:r>
              <a:rPr lang="zh-CN" altLang="en-US" dirty="0">
                <a:cs typeface="+mn-ea"/>
                <a:sym typeface="+mn-lt"/>
              </a:rPr>
              <a:t>根据</a:t>
            </a:r>
            <a:r>
              <a:rPr lang="en-US" altLang="zh-CN" dirty="0">
                <a:cs typeface="+mn-ea"/>
                <a:sym typeface="+mn-lt"/>
              </a:rPr>
              <a:t>Merton</a:t>
            </a:r>
            <a:r>
              <a:rPr lang="zh-CN" altLang="en-US" dirty="0">
                <a:cs typeface="+mn-ea"/>
                <a:sym typeface="+mn-lt"/>
              </a:rPr>
              <a:t>有限信息模型，面临更多信息约束的移动端投资者更关注有眼球吸引力的股票，固定端投资者为其交易对手方</a:t>
            </a:r>
            <a:endParaRPr lang="en-US" altLang="zh-CN" dirty="0">
              <a:cs typeface="+mn-ea"/>
              <a:sym typeface="+mn-lt"/>
            </a:endParaRPr>
          </a:p>
          <a:p>
            <a:pPr lvl="1"/>
            <a:r>
              <a:rPr lang="en-US" altLang="zh-CN" dirty="0">
                <a:cs typeface="+mn-ea"/>
                <a:sym typeface="+mn-lt"/>
              </a:rPr>
              <a:t>H1a </a:t>
            </a:r>
            <a:r>
              <a:rPr lang="zh-CN" altLang="en-US" dirty="0">
                <a:cs typeface="+mn-ea"/>
                <a:sym typeface="+mn-lt"/>
              </a:rPr>
              <a:t>对于在</a:t>
            </a:r>
            <a:r>
              <a:rPr lang="en-US" altLang="zh-CN" dirty="0">
                <a:cs typeface="+mn-ea"/>
                <a:sym typeface="+mn-lt"/>
              </a:rPr>
              <a:t>t </a:t>
            </a:r>
            <a:r>
              <a:rPr lang="zh-CN" altLang="en-US" dirty="0">
                <a:cs typeface="+mn-ea"/>
                <a:sym typeface="+mn-lt"/>
              </a:rPr>
              <a:t>交易周内产生具有眼球吸引力的</a:t>
            </a:r>
            <a:r>
              <a:rPr lang="zh-CN" altLang="en-US" b="1" dirty="0">
                <a:cs typeface="+mn-ea"/>
                <a:sym typeface="+mn-lt"/>
              </a:rPr>
              <a:t>个股</a:t>
            </a:r>
            <a:r>
              <a:rPr lang="zh-CN" altLang="en-US" dirty="0">
                <a:cs typeface="+mn-ea"/>
                <a:sym typeface="+mn-lt"/>
              </a:rPr>
              <a:t>，移动端投资者在</a:t>
            </a:r>
            <a:r>
              <a:rPr lang="en-US" altLang="zh-CN" dirty="0">
                <a:cs typeface="+mn-ea"/>
                <a:sym typeface="+mn-lt"/>
              </a:rPr>
              <a:t>t + 1 </a:t>
            </a:r>
            <a:r>
              <a:rPr lang="zh-CN" altLang="en-US" dirty="0">
                <a:cs typeface="+mn-ea"/>
                <a:sym typeface="+mn-lt"/>
              </a:rPr>
              <a:t>交易周内净买入该类股票，固定端投资者在</a:t>
            </a:r>
            <a:r>
              <a:rPr lang="en-US" altLang="zh-CN" dirty="0">
                <a:cs typeface="+mn-ea"/>
                <a:sym typeface="+mn-lt"/>
              </a:rPr>
              <a:t>t + 1 </a:t>
            </a:r>
            <a:r>
              <a:rPr lang="zh-CN" altLang="en-US" dirty="0">
                <a:cs typeface="+mn-ea"/>
                <a:sym typeface="+mn-lt"/>
              </a:rPr>
              <a:t>交易周内净卖出该类股票</a:t>
            </a:r>
            <a:endParaRPr lang="en-US" altLang="zh-CN" dirty="0">
              <a:cs typeface="+mn-ea"/>
              <a:sym typeface="+mn-lt"/>
            </a:endParaRPr>
          </a:p>
          <a:p>
            <a:pPr lvl="1"/>
            <a:endParaRPr lang="en-US" altLang="zh-CN" dirty="0">
              <a:cs typeface="+mn-ea"/>
              <a:sym typeface="+mn-lt"/>
            </a:endParaRPr>
          </a:p>
          <a:p>
            <a:r>
              <a:rPr lang="zh-CN" altLang="en-US" dirty="0">
                <a:cs typeface="+mn-ea"/>
                <a:sym typeface="+mn-lt"/>
              </a:rPr>
              <a:t>个人投资者追涨杀跌的交易特征</a:t>
            </a:r>
            <a:endParaRPr lang="en-US" altLang="zh-CN" dirty="0">
              <a:cs typeface="+mn-ea"/>
              <a:sym typeface="+mn-lt"/>
            </a:endParaRPr>
          </a:p>
          <a:p>
            <a:pPr lvl="1"/>
            <a:r>
              <a:rPr lang="en-US" altLang="zh-CN" dirty="0"/>
              <a:t>H1b </a:t>
            </a:r>
            <a:r>
              <a:rPr lang="zh-CN" altLang="en-US" dirty="0"/>
              <a:t>如果整体</a:t>
            </a:r>
            <a:r>
              <a:rPr lang="zh-CN" altLang="en-US" b="1" dirty="0"/>
              <a:t>市场</a:t>
            </a:r>
            <a:r>
              <a:rPr lang="zh-CN" altLang="en-US" dirty="0"/>
              <a:t>行情在</a:t>
            </a:r>
            <a:r>
              <a:rPr lang="en-US" altLang="zh-CN" dirty="0"/>
              <a:t>t </a:t>
            </a:r>
            <a:r>
              <a:rPr lang="zh-CN" altLang="en-US" dirty="0"/>
              <a:t>交易周内显著提升，移动端投资者在</a:t>
            </a:r>
            <a:r>
              <a:rPr lang="en-US" altLang="zh-CN" dirty="0"/>
              <a:t>t + 1 </a:t>
            </a:r>
            <a:r>
              <a:rPr lang="zh-CN" altLang="en-US" dirty="0"/>
              <a:t>交易周内的整体净买入行为会增加</a:t>
            </a:r>
            <a:endParaRPr lang="en-US" altLang="zh-CN" dirty="0">
              <a:cs typeface="+mn-ea"/>
              <a:sym typeface="+mn-lt"/>
            </a:endParaRPr>
          </a:p>
          <a:p>
            <a:pPr lvl="1"/>
            <a:endParaRPr lang="zh-CN" altLang="en-US" dirty="0">
              <a:cs typeface="+mn-ea"/>
              <a:sym typeface="+mn-lt"/>
            </a:endParaRPr>
          </a:p>
        </p:txBody>
      </p:sp>
    </p:spTree>
    <p:extLst>
      <p:ext uri="{BB962C8B-B14F-4D97-AF65-F5344CB8AC3E}">
        <p14:creationId xmlns:p14="http://schemas.microsoft.com/office/powerpoint/2010/main" val="342546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D6281-C2E3-4837-AFD5-68E630A1D9F9}"/>
              </a:ext>
            </a:extLst>
          </p:cNvPr>
          <p:cNvSpPr>
            <a:spLocks noGrp="1"/>
          </p:cNvSpPr>
          <p:nvPr>
            <p:ph type="title"/>
          </p:nvPr>
        </p:nvSpPr>
        <p:spPr/>
        <p:txBody>
          <a:bodyPr/>
          <a:lstStyle/>
          <a:p>
            <a:r>
              <a:rPr lang="zh-CN" altLang="en-US" dirty="0"/>
              <a:t>研究假设</a:t>
            </a:r>
            <a:r>
              <a:rPr lang="en-US" altLang="zh-CN" dirty="0"/>
              <a:t>2</a:t>
            </a:r>
            <a:endParaRPr lang="zh-CN" altLang="en-US" dirty="0"/>
          </a:p>
        </p:txBody>
      </p:sp>
      <p:sp>
        <p:nvSpPr>
          <p:cNvPr id="3" name="内容占位符 2">
            <a:extLst>
              <a:ext uri="{FF2B5EF4-FFF2-40B4-BE49-F238E27FC236}">
                <a16:creationId xmlns:a16="http://schemas.microsoft.com/office/drawing/2014/main" id="{13DEA695-2238-41F3-B11C-E942899A757D}"/>
              </a:ext>
            </a:extLst>
          </p:cNvPr>
          <p:cNvSpPr>
            <a:spLocks noGrp="1"/>
          </p:cNvSpPr>
          <p:nvPr>
            <p:ph idx="1"/>
          </p:nvPr>
        </p:nvSpPr>
        <p:spPr/>
        <p:txBody>
          <a:bodyPr/>
          <a:lstStyle/>
          <a:p>
            <a:r>
              <a:rPr lang="zh-CN" altLang="en-US" dirty="0"/>
              <a:t>若个股在当期表现出眼球吸引力，则该类股票在当期及过去多期内应该获得较大涨幅，透支了未来的升值空间</a:t>
            </a:r>
            <a:endParaRPr lang="en-US" altLang="zh-CN" dirty="0"/>
          </a:p>
          <a:p>
            <a:pPr lvl="1"/>
            <a:r>
              <a:rPr lang="en-US" altLang="zh-CN" dirty="0"/>
              <a:t>H2a </a:t>
            </a:r>
            <a:r>
              <a:rPr lang="zh-CN" altLang="en-US" dirty="0"/>
              <a:t>如果个股产生眼球吸引力，则其当期价格被高估</a:t>
            </a:r>
            <a:endParaRPr lang="en-US" altLang="zh-CN" dirty="0"/>
          </a:p>
          <a:p>
            <a:endParaRPr lang="en-US" altLang="zh-CN" dirty="0"/>
          </a:p>
          <a:p>
            <a:r>
              <a:rPr lang="zh-CN" altLang="en-US" dirty="0"/>
              <a:t>如果假设</a:t>
            </a:r>
            <a:r>
              <a:rPr lang="en-US" altLang="zh-CN" dirty="0"/>
              <a:t>1a</a:t>
            </a:r>
            <a:r>
              <a:rPr lang="zh-CN" altLang="en-US" dirty="0"/>
              <a:t>和</a:t>
            </a:r>
            <a:r>
              <a:rPr lang="en-US" altLang="zh-CN" dirty="0"/>
              <a:t>2a</a:t>
            </a:r>
            <a:r>
              <a:rPr lang="zh-CN" altLang="en-US" dirty="0"/>
              <a:t>同时成立，则说明移动端投资者对价格高股股票产生乐观偏差，根据</a:t>
            </a:r>
            <a:r>
              <a:rPr lang="en-US" altLang="zh-CN" dirty="0"/>
              <a:t>Miller</a:t>
            </a:r>
            <a:r>
              <a:rPr lang="zh-CN" altLang="en-US" dirty="0"/>
              <a:t>的过度自信理论</a:t>
            </a:r>
            <a:endParaRPr lang="en-US" altLang="zh-CN" dirty="0"/>
          </a:p>
          <a:p>
            <a:pPr lvl="1"/>
            <a:r>
              <a:rPr lang="en-US" altLang="zh-CN" dirty="0"/>
              <a:t>H2b </a:t>
            </a:r>
            <a:r>
              <a:rPr lang="zh-CN" altLang="en-US" dirty="0"/>
              <a:t>移动端投资者乐观偏差越高的股票在未来股价收益率越低，且这种负面影响在具有眼球吸引力的股票中更为显著．</a:t>
            </a:r>
          </a:p>
        </p:txBody>
      </p:sp>
    </p:spTree>
    <p:extLst>
      <p:ext uri="{BB962C8B-B14F-4D97-AF65-F5344CB8AC3E}">
        <p14:creationId xmlns:p14="http://schemas.microsoft.com/office/powerpoint/2010/main" val="32382162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cpbcodc">
      <a:majorFont>
        <a:latin typeface="Times New Roman" panose="020F0302020204030204"/>
        <a:ea typeface="宋体"/>
        <a:cs typeface=""/>
      </a:majorFont>
      <a:minorFont>
        <a:latin typeface="Times New Roman"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1386</Words>
  <Application>Microsoft Office PowerPoint</Application>
  <PresentationFormat>宽屏</PresentationFormat>
  <Paragraphs>137</Paragraphs>
  <Slides>24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AdobeHeitiStd-Regular</vt:lpstr>
      <vt:lpstr>等线</vt:lpstr>
      <vt:lpstr>Arial</vt:lpstr>
      <vt:lpstr>Times New Roman</vt:lpstr>
      <vt:lpstr>Office 主题​​</vt:lpstr>
      <vt:lpstr>证券交易的移动化：眼球效应与乐观偏差</vt:lpstr>
      <vt:lpstr>研究背景</vt:lpstr>
      <vt:lpstr>文献综述</vt:lpstr>
      <vt:lpstr>研究动机</vt:lpstr>
      <vt:lpstr>研究动机</vt:lpstr>
      <vt:lpstr>研究问题</vt:lpstr>
      <vt:lpstr>研究贡献</vt:lpstr>
      <vt:lpstr>研究假设1</vt:lpstr>
      <vt:lpstr>研究假设2</vt:lpstr>
      <vt:lpstr>研究假设3</vt:lpstr>
      <vt:lpstr>数据</vt:lpstr>
      <vt:lpstr>核心变量</vt:lpstr>
      <vt:lpstr>其他变量</vt:lpstr>
      <vt:lpstr>实证结果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证券交易的移动化：眼球效应与乐观偏差</dc:title>
  <dc:creator>longzhen</dc:creator>
  <cp:lastModifiedBy>龙 真</cp:lastModifiedBy>
  <cp:revision>27</cp:revision>
  <dcterms:created xsi:type="dcterms:W3CDTF">2023-05-29T04:41:55Z</dcterms:created>
  <dcterms:modified xsi:type="dcterms:W3CDTF">2023-05-30T15:28:07Z</dcterms:modified>
</cp:coreProperties>
</file>