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3"/>
  </p:notesMasterIdLst>
  <p:sldIdLst>
    <p:sldId id="256" r:id="rId2"/>
    <p:sldId id="298" r:id="rId3"/>
    <p:sldId id="380" r:id="rId4"/>
    <p:sldId id="381" r:id="rId5"/>
    <p:sldId id="382"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8" r:id="rId21"/>
    <p:sldId id="399" r:id="rId22"/>
    <p:sldId id="400" r:id="rId23"/>
    <p:sldId id="401" r:id="rId24"/>
    <p:sldId id="402" r:id="rId25"/>
    <p:sldId id="403" r:id="rId26"/>
    <p:sldId id="404" r:id="rId27"/>
    <p:sldId id="405" r:id="rId28"/>
    <p:sldId id="406" r:id="rId29"/>
    <p:sldId id="407" r:id="rId30"/>
    <p:sldId id="408" r:id="rId31"/>
    <p:sldId id="409" r:id="rId32"/>
  </p:sldIdLst>
  <p:sldSz cx="9144000" cy="6858000" type="screen4x3"/>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943302A-09B9-462E-88C4-55DECBE5C88B}">
          <p14:sldIdLst>
            <p14:sldId id="256"/>
            <p14:sldId id="298"/>
            <p14:sldId id="380"/>
            <p14:sldId id="381"/>
            <p14:sldId id="382"/>
            <p14:sldId id="383"/>
            <p14:sldId id="384"/>
            <p14:sldId id="385"/>
            <p14:sldId id="386"/>
            <p14:sldId id="387"/>
            <p14:sldId id="388"/>
            <p14:sldId id="389"/>
            <p14:sldId id="390"/>
            <p14:sldId id="391"/>
            <p14:sldId id="392"/>
            <p14:sldId id="393"/>
            <p14:sldId id="394"/>
            <p14:sldId id="395"/>
            <p14:sldId id="396"/>
            <p14:sldId id="398"/>
            <p14:sldId id="399"/>
            <p14:sldId id="400"/>
            <p14:sldId id="401"/>
            <p14:sldId id="402"/>
            <p14:sldId id="403"/>
            <p14:sldId id="404"/>
            <p14:sldId id="405"/>
            <p14:sldId id="406"/>
            <p14:sldId id="407"/>
            <p14:sldId id="408"/>
            <p14:sldId id="40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82" d="100"/>
          <a:sy n="82" d="100"/>
        </p:scale>
        <p:origin x="1560" y="58"/>
      </p:cViewPr>
      <p:guideLst>
        <p:guide orient="horz" pos="2160"/>
        <p:guide pos="28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2023/5/22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899100" y="914400"/>
            <a:ext cx="73494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899100" y="3560400"/>
            <a:ext cx="73494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BB962C8B-B14F-4D97-AF65-F5344CB8AC3E}" type="datetime1">
              <a:rPr lang="zh-CN" altLang="en-US"/>
              <a:t>2023/5/22</a:t>
            </a:fld>
            <a:endParaRPr lang="zh-CN" altLang="en-US"/>
          </a:p>
        </p:txBody>
      </p:sp>
      <p:sp>
        <p:nvSpPr>
          <p:cNvPr id="17" name="页脚占位符 16"/>
          <p:cNvSpPr>
            <a:spLocks noGrp="1"/>
          </p:cNvSpPr>
          <p:nvPr>
            <p:ph type="ftr" sz="quarter" idx="11"/>
            <p:custDataLst>
              <p:tags r:id="rId4"/>
            </p:custDataLst>
          </p:nvPr>
        </p:nvSpPr>
        <p:spPr/>
        <p:txBody>
          <a:bodyPr/>
          <a:lstStyle/>
          <a:p>
            <a:r>
              <a:rPr lang="zh-CN" altLang="en-US" dirty="0"/>
              <a:t>周颜锐</a:t>
            </a:r>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BB962C8B-B14F-4D97-AF65-F5344CB8AC3E}" type="datetime1">
              <a:rPr lang="zh-CN" altLang="en-US"/>
              <a:t>2023/5/22</a:t>
            </a:fld>
            <a:endParaRPr lang="zh-CN" altLang="en-US"/>
          </a:p>
        </p:txBody>
      </p:sp>
      <p:sp>
        <p:nvSpPr>
          <p:cNvPr id="4" name="页脚占位符 3"/>
          <p:cNvSpPr>
            <a:spLocks noGrp="1"/>
          </p:cNvSpPr>
          <p:nvPr>
            <p:ph type="ftr" sz="quarter" idx="11"/>
            <p:custDataLst>
              <p:tags r:id="rId2"/>
            </p:custDataLst>
          </p:nvPr>
        </p:nvSpPr>
        <p:spPr/>
        <p:txBody>
          <a:bodyPr/>
          <a:lstStyle/>
          <a:p>
            <a:r>
              <a:rPr lang="zh-CN" altLang="en-US"/>
              <a:t>周颜锐</a:t>
            </a:r>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456300" y="774000"/>
            <a:ext cx="82296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BB962C8B-B14F-4D97-AF65-F5344CB8AC3E}" type="datetime1">
              <a:rPr lang="zh-CN" altLang="en-US"/>
              <a:t>2023/5/22</a:t>
            </a:fld>
            <a:endParaRPr lang="zh-CN" altLang="en-US"/>
          </a:p>
        </p:txBody>
      </p:sp>
      <p:sp>
        <p:nvSpPr>
          <p:cNvPr id="4" name="页脚占位符 3"/>
          <p:cNvSpPr>
            <a:spLocks noGrp="1"/>
          </p:cNvSpPr>
          <p:nvPr>
            <p:ph type="ftr" sz="quarter" idx="11"/>
            <p:custDataLst>
              <p:tags r:id="rId2"/>
            </p:custDataLst>
          </p:nvPr>
        </p:nvSpPr>
        <p:spPr/>
        <p:txBody>
          <a:bodyPr/>
          <a:lstStyle/>
          <a:p>
            <a:r>
              <a:rPr lang="zh-CN" altLang="en-US"/>
              <a:t>周颜锐</a:t>
            </a:r>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899100" y="2484000"/>
            <a:ext cx="73494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899100" y="3560400"/>
            <a:ext cx="73494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456300" y="1490400"/>
            <a:ext cx="82269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BB962C8B-B14F-4D97-AF65-F5344CB8AC3E}" type="datetime1">
              <a:rPr lang="zh-CN" altLang="en-US"/>
              <a:t>2023/5/22</a:t>
            </a:fld>
            <a:endParaRPr lang="zh-CN" altLang="en-US"/>
          </a:p>
        </p:txBody>
      </p:sp>
      <p:sp>
        <p:nvSpPr>
          <p:cNvPr id="5" name="页脚占位符 4"/>
          <p:cNvSpPr>
            <a:spLocks noGrp="1"/>
          </p:cNvSpPr>
          <p:nvPr>
            <p:ph type="ftr" sz="quarter" idx="11"/>
            <p:custDataLst>
              <p:tags r:id="rId4"/>
            </p:custDataLst>
          </p:nvPr>
        </p:nvSpPr>
        <p:spPr/>
        <p:txBody>
          <a:bodyPr/>
          <a:lstStyle/>
          <a:p>
            <a:r>
              <a:rPr lang="zh-CN" altLang="en-US"/>
              <a:t>周颜锐</a:t>
            </a:r>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493100" y="3848400"/>
            <a:ext cx="58266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493100" y="4615200"/>
            <a:ext cx="58266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BB962C8B-B14F-4D97-AF65-F5344CB8AC3E}" type="datetime1">
              <a:rPr lang="zh-CN" altLang="en-US"/>
              <a:t>2023/5/22</a:t>
            </a:fld>
            <a:endParaRPr lang="zh-CN" altLang="en-US"/>
          </a:p>
        </p:txBody>
      </p:sp>
      <p:sp>
        <p:nvSpPr>
          <p:cNvPr id="5" name="页脚占位符 4"/>
          <p:cNvSpPr>
            <a:spLocks noGrp="1"/>
          </p:cNvSpPr>
          <p:nvPr>
            <p:ph type="ftr" sz="quarter" idx="11"/>
            <p:custDataLst>
              <p:tags r:id="rId4"/>
            </p:custDataLst>
          </p:nvPr>
        </p:nvSpPr>
        <p:spPr/>
        <p:txBody>
          <a:bodyPr/>
          <a:lstStyle/>
          <a:p>
            <a:r>
              <a:rPr lang="zh-CN" altLang="en-US"/>
              <a:t>周颜锐</a:t>
            </a:r>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456300" y="1501200"/>
            <a:ext cx="38826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4808700" y="1501200"/>
            <a:ext cx="38826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BB962C8B-B14F-4D97-AF65-F5344CB8AC3E}" type="datetime1">
              <a:rPr lang="zh-CN" altLang="en-US"/>
              <a:t>2023/5/22</a:t>
            </a:fld>
            <a:endParaRPr lang="zh-CN" altLang="en-US"/>
          </a:p>
        </p:txBody>
      </p:sp>
      <p:sp>
        <p:nvSpPr>
          <p:cNvPr id="6" name="页脚占位符 5"/>
          <p:cNvSpPr>
            <a:spLocks noGrp="1"/>
          </p:cNvSpPr>
          <p:nvPr>
            <p:ph type="ftr" sz="quarter" idx="11"/>
            <p:custDataLst>
              <p:tags r:id="rId5"/>
            </p:custDataLst>
          </p:nvPr>
        </p:nvSpPr>
        <p:spPr/>
        <p:txBody>
          <a:bodyPr/>
          <a:lstStyle/>
          <a:p>
            <a:r>
              <a:rPr lang="zh-CN" altLang="en-US"/>
              <a:t>周颜锐</a:t>
            </a:r>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456300" y="1429200"/>
            <a:ext cx="40068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456300" y="1854000"/>
            <a:ext cx="40068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4676813" y="1421729"/>
            <a:ext cx="40068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4676813" y="1854000"/>
            <a:ext cx="40068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BB962C8B-B14F-4D97-AF65-F5344CB8AC3E}" type="datetime1">
              <a:rPr lang="zh-CN" altLang="en-US"/>
              <a:t>2023/5/22</a:t>
            </a:fld>
            <a:endParaRPr lang="zh-CN" altLang="en-US"/>
          </a:p>
        </p:txBody>
      </p:sp>
      <p:sp>
        <p:nvSpPr>
          <p:cNvPr id="8" name="页脚占位符 7"/>
          <p:cNvSpPr>
            <a:spLocks noGrp="1"/>
          </p:cNvSpPr>
          <p:nvPr>
            <p:ph type="ftr" sz="quarter" idx="11"/>
            <p:custDataLst>
              <p:tags r:id="rId7"/>
            </p:custDataLst>
          </p:nvPr>
        </p:nvSpPr>
        <p:spPr/>
        <p:txBody>
          <a:bodyPr/>
          <a:lstStyle/>
          <a:p>
            <a:r>
              <a:rPr lang="zh-CN" altLang="en-US"/>
              <a:t>周颜锐</a:t>
            </a:r>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BB962C8B-B14F-4D97-AF65-F5344CB8AC3E}" type="datetime1">
              <a:rPr lang="zh-CN" altLang="en-US"/>
              <a:t>2023/5/22</a:t>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周颜锐</a:t>
            </a: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BB962C8B-B14F-4D97-AF65-F5344CB8AC3E}" type="datetime1">
              <a:rPr lang="zh-CN" altLang="en-US"/>
              <a:t>2023/5/22</a:t>
            </a:fld>
            <a:endParaRPr lang="zh-CN" altLang="en-US"/>
          </a:p>
        </p:txBody>
      </p:sp>
      <p:sp>
        <p:nvSpPr>
          <p:cNvPr id="3" name="页脚占位符 2"/>
          <p:cNvSpPr>
            <a:spLocks noGrp="1"/>
          </p:cNvSpPr>
          <p:nvPr>
            <p:ph type="ftr" sz="quarter" idx="11"/>
            <p:custDataLst>
              <p:tags r:id="rId2"/>
            </p:custDataLst>
          </p:nvPr>
        </p:nvSpPr>
        <p:spPr/>
        <p:txBody>
          <a:bodyPr/>
          <a:lstStyle/>
          <a:p>
            <a:r>
              <a:rPr lang="zh-CN" altLang="en-US"/>
              <a:t>周颜锐</a:t>
            </a:r>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456300" y="1555200"/>
            <a:ext cx="3924808"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4762800" y="1555200"/>
            <a:ext cx="39204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BB962C8B-B14F-4D97-AF65-F5344CB8AC3E}" type="datetime1">
              <a:rPr lang="zh-CN" altLang="en-US" dirty="0"/>
              <a:t>2023/5/22</a:t>
            </a:fld>
            <a:endParaRPr lang="zh-CN" altLang="en-US" dirty="0"/>
          </a:p>
        </p:txBody>
      </p:sp>
      <p:sp>
        <p:nvSpPr>
          <p:cNvPr id="6" name="页脚占位符 5"/>
          <p:cNvSpPr>
            <a:spLocks noGrp="1"/>
          </p:cNvSpPr>
          <p:nvPr>
            <p:ph type="ftr" sz="quarter" idx="11"/>
            <p:custDataLst>
              <p:tags r:id="rId4"/>
            </p:custDataLst>
          </p:nvPr>
        </p:nvSpPr>
        <p:spPr/>
        <p:txBody>
          <a:bodyPr/>
          <a:lstStyle/>
          <a:p>
            <a:r>
              <a:rPr lang="zh-CN" altLang="en-US" dirty="0"/>
              <a:t>周颜锐</a:t>
            </a:r>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7676100" y="914400"/>
            <a:ext cx="783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685800" y="914400"/>
            <a:ext cx="68769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BB962C8B-B14F-4D97-AF65-F5344CB8AC3E}" type="datetime1">
              <a:rPr lang="zh-CN" altLang="en-US"/>
              <a:t>2023/5/22</a:t>
            </a:fld>
            <a:endParaRPr lang="zh-CN" altLang="en-US"/>
          </a:p>
        </p:txBody>
      </p:sp>
      <p:sp>
        <p:nvSpPr>
          <p:cNvPr id="5" name="页脚占位符 4"/>
          <p:cNvSpPr>
            <a:spLocks noGrp="1"/>
          </p:cNvSpPr>
          <p:nvPr>
            <p:ph type="ftr" sz="quarter" idx="11"/>
            <p:custDataLst>
              <p:tags r:id="rId4"/>
            </p:custDataLst>
          </p:nvPr>
        </p:nvSpPr>
        <p:spPr/>
        <p:txBody>
          <a:bodyPr/>
          <a:lstStyle/>
          <a:p>
            <a:r>
              <a:rPr lang="zh-CN" altLang="en-US"/>
              <a:t>周颜锐</a:t>
            </a:r>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456300" y="608400"/>
            <a:ext cx="82269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456300" y="1490400"/>
            <a:ext cx="82269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459000" y="6314400"/>
            <a:ext cx="2025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BB962C8B-B14F-4D97-AF65-F5344CB8AC3E}" type="datetime1">
              <a:rPr lang="zh-CN" altLang="en-US"/>
              <a:t>2023/5/22</a:t>
            </a:fld>
            <a:endParaRPr lang="zh-CN" altLang="en-US"/>
          </a:p>
        </p:txBody>
      </p:sp>
      <p:sp>
        <p:nvSpPr>
          <p:cNvPr id="5" name="页脚占位符 4"/>
          <p:cNvSpPr>
            <a:spLocks noGrp="1"/>
          </p:cNvSpPr>
          <p:nvPr>
            <p:ph type="ftr" sz="quarter" idx="3"/>
            <p:custDataLst>
              <p:tags r:id="rId17"/>
            </p:custDataLst>
          </p:nvPr>
        </p:nvSpPr>
        <p:spPr>
          <a:xfrm>
            <a:off x="3087000" y="6314400"/>
            <a:ext cx="297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r>
              <a:rPr lang="zh-CN" altLang="en-US" dirty="0"/>
              <a:t>周颜锐</a:t>
            </a:r>
          </a:p>
        </p:txBody>
      </p:sp>
      <p:sp>
        <p:nvSpPr>
          <p:cNvPr id="6" name="灯片编号占位符 5"/>
          <p:cNvSpPr>
            <a:spLocks noGrp="1"/>
          </p:cNvSpPr>
          <p:nvPr>
            <p:ph type="sldNum" sz="quarter" idx="4"/>
            <p:custDataLst>
              <p:tags r:id="rId18"/>
            </p:custDataLst>
          </p:nvPr>
        </p:nvSpPr>
        <p:spPr>
          <a:xfrm>
            <a:off x="6658200" y="6314400"/>
            <a:ext cx="2025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Layout" Target="../slideLayouts/slideLayout1.xml"/><Relationship Id="rId4" Type="http://schemas.openxmlformats.org/officeDocument/2006/relationships/tags" Target="../tags/tag6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5.xml"/><Relationship Id="rId7" Type="http://schemas.openxmlformats.org/officeDocument/2006/relationships/image" Target="../media/image2.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w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4.png"/><Relationship Id="rId5" Type="http://schemas.openxmlformats.org/officeDocument/2006/relationships/image" Target="../media/image1.w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8.png"/><Relationship Id="rId3" Type="http://schemas.openxmlformats.org/officeDocument/2006/relationships/tags" Target="../tags/tag100.xml"/><Relationship Id="rId7" Type="http://schemas.openxmlformats.org/officeDocument/2006/relationships/slideLayout" Target="../slideLayouts/slideLayout2.xml"/><Relationship Id="rId12" Type="http://schemas.openxmlformats.org/officeDocument/2006/relationships/image" Target="../media/image7.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media/image6.png"/><Relationship Id="rId5" Type="http://schemas.openxmlformats.org/officeDocument/2006/relationships/tags" Target="../tags/tag102.xml"/><Relationship Id="rId10" Type="http://schemas.openxmlformats.org/officeDocument/2006/relationships/image" Target="../media/image5.png"/><Relationship Id="rId4" Type="http://schemas.openxmlformats.org/officeDocument/2006/relationships/tags" Target="../tags/tag101.xml"/><Relationship Id="rId9" Type="http://schemas.openxmlformats.org/officeDocument/2006/relationships/image" Target="../media/image1.wmf"/><Relationship Id="rId1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06.xml"/><Relationship Id="rId7" Type="http://schemas.openxmlformats.org/officeDocument/2006/relationships/image" Target="../media/image1.w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3.bin"/><Relationship Id="rId5" Type="http://schemas.openxmlformats.org/officeDocument/2006/relationships/slideLayout" Target="../slideLayouts/slideLayout2.xml"/><Relationship Id="rId10" Type="http://schemas.openxmlformats.org/officeDocument/2006/relationships/image" Target="../media/image12.png"/><Relationship Id="rId4" Type="http://schemas.openxmlformats.org/officeDocument/2006/relationships/tags" Target="../tags/tag107.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tags" Target="../tags/tag110.xml"/><Relationship Id="rId7" Type="http://schemas.openxmlformats.org/officeDocument/2006/relationships/oleObject" Target="../embeddings/oleObject14.bin"/><Relationship Id="rId12" Type="http://schemas.openxmlformats.org/officeDocument/2006/relationships/image" Target="../media/image16.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Layout" Target="../slideLayouts/slideLayout2.xml"/><Relationship Id="rId11" Type="http://schemas.openxmlformats.org/officeDocument/2006/relationships/image" Target="../media/image15.png"/><Relationship Id="rId5" Type="http://schemas.openxmlformats.org/officeDocument/2006/relationships/tags" Target="../tags/tag112.xml"/><Relationship Id="rId10" Type="http://schemas.openxmlformats.org/officeDocument/2006/relationships/image" Target="../media/image14.png"/><Relationship Id="rId4" Type="http://schemas.openxmlformats.org/officeDocument/2006/relationships/tags" Target="../tags/tag111.xml"/><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image" Target="../media/image17.png"/><Relationship Id="rId5" Type="http://schemas.openxmlformats.org/officeDocument/2006/relationships/image" Target="../media/image1.w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17.xml"/><Relationship Id="rId7" Type="http://schemas.openxmlformats.org/officeDocument/2006/relationships/image" Target="../media/image1.wmf"/><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oleObject" Target="../embeddings/oleObject16.bin"/><Relationship Id="rId5" Type="http://schemas.openxmlformats.org/officeDocument/2006/relationships/slideLayout" Target="../slideLayouts/slideLayout2.xml"/><Relationship Id="rId10" Type="http://schemas.openxmlformats.org/officeDocument/2006/relationships/image" Target="../media/image20.png"/><Relationship Id="rId4" Type="http://schemas.openxmlformats.org/officeDocument/2006/relationships/tags" Target="../tags/tag118.xml"/><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21.png"/><Relationship Id="rId5" Type="http://schemas.openxmlformats.org/officeDocument/2006/relationships/image" Target="../media/image1.w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22.png"/><Relationship Id="rId5" Type="http://schemas.openxmlformats.org/officeDocument/2006/relationships/image" Target="../media/image1.w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25.xml"/><Relationship Id="rId7" Type="http://schemas.openxmlformats.org/officeDocument/2006/relationships/image" Target="../media/image1.wmf"/><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oleObject" Target="../embeddings/oleObject19.bin"/><Relationship Id="rId5" Type="http://schemas.openxmlformats.org/officeDocument/2006/relationships/slideLayout" Target="../slideLayouts/slideLayout2.xml"/><Relationship Id="rId10" Type="http://schemas.openxmlformats.org/officeDocument/2006/relationships/image" Target="../media/image25.png"/><Relationship Id="rId4" Type="http://schemas.openxmlformats.org/officeDocument/2006/relationships/tags" Target="../tags/tag126.xml"/><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tags" Target="../tags/tag129.xml"/><Relationship Id="rId7" Type="http://schemas.openxmlformats.org/officeDocument/2006/relationships/oleObject" Target="../embeddings/oleObject20.bin"/><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tags" Target="../tags/tag134.xml"/><Relationship Id="rId7" Type="http://schemas.openxmlformats.org/officeDocument/2006/relationships/oleObject" Target="../embeddings/oleObject21.bin"/><Relationship Id="rId12" Type="http://schemas.openxmlformats.org/officeDocument/2006/relationships/image" Target="../media/image30.pn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slideLayout" Target="../slideLayouts/slideLayout2.xml"/><Relationship Id="rId11" Type="http://schemas.openxmlformats.org/officeDocument/2006/relationships/image" Target="../media/image29.png"/><Relationship Id="rId5" Type="http://schemas.openxmlformats.org/officeDocument/2006/relationships/tags" Target="../tags/tag136.xml"/><Relationship Id="rId10" Type="http://schemas.openxmlformats.org/officeDocument/2006/relationships/image" Target="../media/image28.png"/><Relationship Id="rId4" Type="http://schemas.openxmlformats.org/officeDocument/2006/relationships/tags" Target="../tags/tag135.xml"/><Relationship Id="rId9"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3.png"/><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image" Target="../media/image32.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media/image31.png"/><Relationship Id="rId5" Type="http://schemas.openxmlformats.org/officeDocument/2006/relationships/tags" Target="../tags/tag141.xml"/><Relationship Id="rId15" Type="http://schemas.openxmlformats.org/officeDocument/2006/relationships/image" Target="../media/image35.png"/><Relationship Id="rId10" Type="http://schemas.openxmlformats.org/officeDocument/2006/relationships/image" Target="../media/image1.wmf"/><Relationship Id="rId4" Type="http://schemas.openxmlformats.org/officeDocument/2006/relationships/tags" Target="../tags/tag140.xml"/><Relationship Id="rId9" Type="http://schemas.openxmlformats.org/officeDocument/2006/relationships/oleObject" Target="../embeddings/oleObject22.bin"/><Relationship Id="rId1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image" Target="../media/image1.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9.png"/><Relationship Id="rId3" Type="http://schemas.openxmlformats.org/officeDocument/2006/relationships/tags" Target="../tags/tag148.xml"/><Relationship Id="rId7" Type="http://schemas.openxmlformats.org/officeDocument/2006/relationships/slideLayout" Target="../slideLayouts/slideLayout2.xml"/><Relationship Id="rId12" Type="http://schemas.openxmlformats.org/officeDocument/2006/relationships/image" Target="../media/image38.png"/><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image" Target="../media/image37.png"/><Relationship Id="rId5" Type="http://schemas.openxmlformats.org/officeDocument/2006/relationships/tags" Target="../tags/tag150.xml"/><Relationship Id="rId10" Type="http://schemas.openxmlformats.org/officeDocument/2006/relationships/image" Target="../media/image36.png"/><Relationship Id="rId4" Type="http://schemas.openxmlformats.org/officeDocument/2006/relationships/tags" Target="../tags/tag149.xml"/><Relationship Id="rId9" Type="http://schemas.openxmlformats.org/officeDocument/2006/relationships/image" Target="../media/image1.wmf"/><Relationship Id="rId14" Type="http://schemas.openxmlformats.org/officeDocument/2006/relationships/image" Target="../media/image40.png"/></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154.xml"/><Relationship Id="rId7" Type="http://schemas.openxmlformats.org/officeDocument/2006/relationships/image" Target="../media/image1.wmf"/><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oleObject" Target="../embeddings/oleObject25.bin"/><Relationship Id="rId5" Type="http://schemas.openxmlformats.org/officeDocument/2006/relationships/slideLayout" Target="../slideLayouts/slideLayout2.xml"/><Relationship Id="rId10" Type="http://schemas.openxmlformats.org/officeDocument/2006/relationships/image" Target="../media/image43.png"/><Relationship Id="rId4" Type="http://schemas.openxmlformats.org/officeDocument/2006/relationships/tags" Target="../tags/tag155.xml"/><Relationship Id="rId9" Type="http://schemas.openxmlformats.org/officeDocument/2006/relationships/image" Target="../media/image42.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47.png"/><Relationship Id="rId3" Type="http://schemas.openxmlformats.org/officeDocument/2006/relationships/tags" Target="../tags/tag158.xml"/><Relationship Id="rId7" Type="http://schemas.openxmlformats.org/officeDocument/2006/relationships/slideLayout" Target="../slideLayouts/slideLayout2.xml"/><Relationship Id="rId12" Type="http://schemas.openxmlformats.org/officeDocument/2006/relationships/image" Target="../media/image46.png"/><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image" Target="../media/image45.png"/><Relationship Id="rId5" Type="http://schemas.openxmlformats.org/officeDocument/2006/relationships/tags" Target="../tags/tag160.xml"/><Relationship Id="rId10" Type="http://schemas.openxmlformats.org/officeDocument/2006/relationships/image" Target="../media/image44.png"/><Relationship Id="rId4" Type="http://schemas.openxmlformats.org/officeDocument/2006/relationships/tags" Target="../tags/tag159.xml"/><Relationship Id="rId9" Type="http://schemas.openxmlformats.org/officeDocument/2006/relationships/image" Target="../media/image1.wmf"/><Relationship Id="rId14" Type="http://schemas.openxmlformats.org/officeDocument/2006/relationships/image" Target="../media/image48.png"/></Relationships>
</file>

<file path=ppt/slides/_rels/slide28.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tags" Target="../tags/tag164.xml"/><Relationship Id="rId7" Type="http://schemas.openxmlformats.org/officeDocument/2006/relationships/oleObject" Target="../embeddings/oleObject27.bin"/><Relationship Id="rId12" Type="http://schemas.openxmlformats.org/officeDocument/2006/relationships/image" Target="../media/image52.png"/><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slideLayout" Target="../slideLayouts/slideLayout2.xml"/><Relationship Id="rId11" Type="http://schemas.openxmlformats.org/officeDocument/2006/relationships/image" Target="../media/image51.png"/><Relationship Id="rId5" Type="http://schemas.openxmlformats.org/officeDocument/2006/relationships/tags" Target="../tags/tag166.xml"/><Relationship Id="rId10" Type="http://schemas.openxmlformats.org/officeDocument/2006/relationships/image" Target="../media/image50.png"/><Relationship Id="rId4" Type="http://schemas.openxmlformats.org/officeDocument/2006/relationships/tags" Target="../tags/tag165.xml"/><Relationship Id="rId9" Type="http://schemas.openxmlformats.org/officeDocument/2006/relationships/image" Target="../media/image49.png"/></Relationships>
</file>

<file path=ppt/slides/_rels/slide2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169.xml"/><Relationship Id="rId7" Type="http://schemas.openxmlformats.org/officeDocument/2006/relationships/image" Target="../media/image53.png"/><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image" Target="../media/image1.wmf"/><Relationship Id="rId5" Type="http://schemas.openxmlformats.org/officeDocument/2006/relationships/oleObject" Target="../embeddings/oleObject28.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tags" Target="../tags/tag170.xml"/><Relationship Id="rId4" Type="http://schemas.openxmlformats.org/officeDocument/2006/relationships/image" Target="../media/image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tags" Target="../tags/tag171.x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image" Target="../media/image1.wmf"/><Relationship Id="rId2" Type="http://schemas.openxmlformats.org/officeDocument/2006/relationships/tags" Target="../tags/tag71.xml"/><Relationship Id="rId16" Type="http://schemas.openxmlformats.org/officeDocument/2006/relationships/oleObject" Target="../embeddings/oleObject3.bin"/><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slideLayout" Target="../slideLayouts/slideLayout2.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5.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hyperlink" Target="https://people.duke.edu/~charvey/classes/wpg/glossary.htm" TargetMode="Externa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w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1.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90.x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1.x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898525" y="1870710"/>
            <a:ext cx="7349490" cy="776605"/>
          </a:xfrm>
          <a:noFill/>
          <a:extLst>
            <a:ext uri="{909E8E84-426E-40DD-AFC4-6F175D3DCCD1}">
              <a14:hiddenFill xmlns:a14="http://schemas.microsoft.com/office/drawing/2010/main">
                <a:solidFill>
                  <a:schemeClr val="tx1"/>
                </a:solidFill>
              </a14:hiddenFill>
            </a:ext>
          </a:extLst>
        </p:spPr>
        <p:txBody>
          <a:bodyPr>
            <a:noAutofit/>
          </a:bodyPr>
          <a:lstStyle/>
          <a:p>
            <a:r>
              <a:rPr lang="zh-CN" altLang="en-US" sz="3600" b="0" dirty="0">
                <a:solidFill>
                  <a:schemeClr val="tx1"/>
                </a:solidFill>
                <a:latin typeface="Gill Sans MT" panose="020B0502020104020203" pitchFamily="34" charset="0"/>
                <a:ea typeface="黑体" panose="02010609060101010101" charset="-122"/>
                <a:cs typeface="+mj-lt"/>
                <a:sym typeface="+mn-ea"/>
              </a:rPr>
              <a:t>从基金说明书中学习</a:t>
            </a:r>
            <a:endParaRPr lang="zh-CN" altLang="en-US" sz="3600" b="0" dirty="0">
              <a:solidFill>
                <a:schemeClr val="tx1"/>
              </a:solidFill>
              <a:latin typeface="Gill Sans MT" panose="020B0502020104020203" pitchFamily="34" charset="0"/>
              <a:ea typeface="黑体" panose="02010609060101010101" charset="-122"/>
              <a:cs typeface="+mj-lt"/>
            </a:endParaRPr>
          </a:p>
        </p:txBody>
      </p:sp>
      <p:sp>
        <p:nvSpPr>
          <p:cNvPr id="5" name="副标题 2"/>
          <p:cNvSpPr>
            <a:spLocks noGrp="1"/>
          </p:cNvSpPr>
          <p:nvPr>
            <p:custDataLst>
              <p:tags r:id="rId3"/>
            </p:custDataLst>
          </p:nvPr>
        </p:nvSpPr>
        <p:spPr>
          <a:xfrm>
            <a:off x="2146300" y="4645025"/>
            <a:ext cx="4853305" cy="388620"/>
          </a:xfrm>
          <a:prstGeom prst="rect">
            <a:avLst/>
          </a:prstGeom>
        </p:spPr>
        <p:txBody>
          <a:bodyPr vert="horz" lIns="90000" tIns="46800" rIns="90000" bIns="46800" rtlCol="0">
            <a:no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mn-lt"/>
                <a:ea typeface="+mn-ea"/>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zh-CN" altLang="zh-CN" sz="2000" spc="300" dirty="0">
                <a:solidFill>
                  <a:schemeClr val="tx1"/>
                </a:solidFill>
                <a:uFillTx/>
                <a:latin typeface="黑体" panose="02010609060101010101" charset="-122"/>
                <a:ea typeface="黑体" panose="02010609060101010101" charset="-122"/>
                <a:cs typeface="+mj-cs"/>
              </a:rPr>
              <a:t>解读人：周颜锐</a:t>
            </a:r>
            <a:endParaRPr lang="zh-CN" altLang="en-US" sz="2000" spc="300" dirty="0">
              <a:solidFill>
                <a:schemeClr val="tx1"/>
              </a:solidFill>
              <a:uFillTx/>
              <a:latin typeface="黑体" panose="02010609060101010101" charset="-122"/>
              <a:ea typeface="黑体" panose="02010609060101010101" charset="-122"/>
              <a:cs typeface="+mj-cs"/>
            </a:endParaRPr>
          </a:p>
        </p:txBody>
      </p:sp>
      <p:sp>
        <p:nvSpPr>
          <p:cNvPr id="8" name="文本框 7"/>
          <p:cNvSpPr txBox="1"/>
          <p:nvPr/>
        </p:nvSpPr>
        <p:spPr>
          <a:xfrm>
            <a:off x="3465830" y="5106670"/>
            <a:ext cx="2214880" cy="398780"/>
          </a:xfrm>
          <a:prstGeom prst="rect">
            <a:avLst/>
          </a:prstGeom>
          <a:noFill/>
        </p:spPr>
        <p:txBody>
          <a:bodyPr wrap="none" rtlCol="0">
            <a:spAutoFit/>
          </a:bodyPr>
          <a:lstStyle/>
          <a:p>
            <a:pPr algn="l"/>
            <a:r>
              <a:rPr lang="en-US" sz="2000" spc="300" dirty="0">
                <a:uFillTx/>
                <a:latin typeface="黑体" panose="02010609060101010101" charset="-122"/>
                <a:ea typeface="黑体" panose="02010609060101010101" charset="-122"/>
                <a:cs typeface="黑体" panose="02010609060101010101" charset="-122"/>
                <a:sym typeface="+mn-ea"/>
              </a:rPr>
              <a:t>2023</a:t>
            </a:r>
            <a:r>
              <a:rPr lang="zh-CN" altLang="en-US" sz="2000" spc="300" dirty="0">
                <a:uFillTx/>
                <a:latin typeface="黑体" panose="02010609060101010101" charset="-122"/>
                <a:ea typeface="黑体" panose="02010609060101010101" charset="-122"/>
                <a:cs typeface="黑体" panose="02010609060101010101" charset="-122"/>
                <a:sym typeface="+mn-ea"/>
              </a:rPr>
              <a:t>年</a:t>
            </a:r>
            <a:r>
              <a:rPr lang="en-US" altLang="zh-CN" sz="2000" spc="300" dirty="0">
                <a:uFillTx/>
                <a:latin typeface="黑体" panose="02010609060101010101" charset="-122"/>
                <a:ea typeface="黑体" panose="02010609060101010101" charset="-122"/>
                <a:cs typeface="黑体" panose="02010609060101010101" charset="-122"/>
                <a:sym typeface="+mn-ea"/>
              </a:rPr>
              <a:t>5</a:t>
            </a:r>
            <a:r>
              <a:rPr lang="zh-CN" altLang="en-US" sz="2000" spc="300" dirty="0">
                <a:uFillTx/>
                <a:latin typeface="黑体" panose="02010609060101010101" charset="-122"/>
                <a:ea typeface="黑体" panose="02010609060101010101" charset="-122"/>
                <a:cs typeface="黑体" panose="02010609060101010101" charset="-122"/>
                <a:sym typeface="+mn-ea"/>
              </a:rPr>
              <a:t>月</a:t>
            </a:r>
            <a:r>
              <a:rPr lang="en-US" altLang="zh-CN" sz="2000" spc="300" dirty="0">
                <a:uFillTx/>
                <a:latin typeface="黑体" panose="02010609060101010101" charset="-122"/>
                <a:ea typeface="黑体" panose="02010609060101010101" charset="-122"/>
                <a:cs typeface="黑体" panose="02010609060101010101" charset="-122"/>
                <a:sym typeface="+mn-ea"/>
              </a:rPr>
              <a:t>17</a:t>
            </a:r>
            <a:r>
              <a:rPr lang="zh-CN" altLang="en-US" sz="2000" spc="300" dirty="0">
                <a:uFillTx/>
                <a:latin typeface="黑体" panose="02010609060101010101" charset="-122"/>
                <a:ea typeface="黑体" panose="02010609060101010101" charset="-122"/>
                <a:cs typeface="黑体" panose="02010609060101010101" charset="-122"/>
                <a:sym typeface="+mn-ea"/>
              </a:rPr>
              <a:t>日</a:t>
            </a:r>
          </a:p>
        </p:txBody>
      </p:sp>
      <p:sp>
        <p:nvSpPr>
          <p:cNvPr id="3" name="标题 1"/>
          <p:cNvSpPr>
            <a:spLocks noGrp="1"/>
          </p:cNvSpPr>
          <p:nvPr>
            <p:custDataLst>
              <p:tags r:id="rId4"/>
            </p:custDataLst>
          </p:nvPr>
        </p:nvSpPr>
        <p:spPr>
          <a:xfrm>
            <a:off x="949960" y="2926715"/>
            <a:ext cx="7226300" cy="502285"/>
          </a:xfrm>
          <a:prstGeom prst="rect">
            <a:avLst/>
          </a:prstGeom>
          <a:noFill/>
          <a:extLst>
            <a:ext uri="{909E8E84-426E-40DD-AFC4-6F175D3DCCD1}">
              <a14:hiddenFill xmlns:a14="http://schemas.microsoft.com/office/drawing/2010/main">
                <a:solidFill>
                  <a:schemeClr val="tx1"/>
                </a:solidFill>
              </a14:hiddenFill>
            </a:ext>
          </a:extLst>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uFillTx/>
                <a:latin typeface="+mj-lt"/>
                <a:ea typeface="+mj-ea"/>
                <a:cs typeface="+mj-cs"/>
              </a:defRPr>
            </a:lvl1pPr>
          </a:lstStyle>
          <a:p>
            <a:pPr>
              <a:lnSpc>
                <a:spcPct val="110000"/>
              </a:lnSpc>
            </a:pPr>
            <a:r>
              <a:rPr lang="en-US" altLang="zh-CN" sz="2800" b="0" dirty="0">
                <a:solidFill>
                  <a:schemeClr val="tx1"/>
                </a:solidFill>
                <a:ea typeface="黑体" panose="02010609060101010101" charset="-122"/>
                <a:cs typeface="+mj-lt"/>
              </a:rPr>
              <a:t>Learning from Prospectuses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36525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说明书信息含量</a:t>
            </a:r>
          </a:p>
        </p:txBody>
      </p:sp>
      <p:sp>
        <p:nvSpPr>
          <p:cNvPr id="3" name="内容占位符 2"/>
          <p:cNvSpPr>
            <a:spLocks noGrp="1"/>
          </p:cNvSpPr>
          <p:nvPr>
            <p:ph idx="1"/>
          </p:nvPr>
        </p:nvSpPr>
        <p:spPr>
          <a:xfrm>
            <a:off x="461645" y="979805"/>
            <a:ext cx="8223885" cy="631190"/>
          </a:xfrm>
        </p:spPr>
        <p:txBody>
          <a:bodyPr>
            <a:noAutofit/>
          </a:bodyPr>
          <a:lstStyle/>
          <a:p>
            <a:pPr marL="0" indent="0">
              <a:lnSpc>
                <a:spcPct val="125000"/>
              </a:lnSpc>
              <a:buNone/>
            </a:pPr>
            <a:r>
              <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金融内容</a:t>
            </a:r>
            <a:r>
              <a:rPr sz="2400">
                <a:solidFill>
                  <a:schemeClr val="tx1"/>
                </a:solidFill>
                <a:latin typeface="Times New Roman" panose="02020603050405020304" charset="0"/>
                <a:ea typeface="宋体" panose="02010600030101010101" pitchFamily="2" charset="-122"/>
                <a:cs typeface="Times New Roman" panose="02020603050405020304" charset="0"/>
                <a:sym typeface="+mn-ea"/>
              </a:rPr>
              <a:t>(FinCon)</a:t>
            </a:r>
            <a:endParaRPr lang="zh-CN" sz="2400" spc="3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10</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610995"/>
            <a:ext cx="8509635" cy="4520565"/>
          </a:xfrm>
          <a:prstGeom prst="rect">
            <a:avLst/>
          </a:prstGeom>
          <a:noFill/>
        </p:spPr>
        <p:txBody>
          <a:bodyPr wrap="square" rtlCol="0">
            <a:noAutofit/>
          </a:bodyPr>
          <a:lstStyle/>
          <a:p>
            <a:pPr marL="342900" indent="-342900">
              <a:lnSpc>
                <a:spcPct val="120000"/>
              </a:lnSpc>
              <a:buFont typeface="Wingdings" panose="05000000000000000000" charset="0"/>
              <a:buChar char="l"/>
            </a:pPr>
            <a:r>
              <a:rPr sz="2000">
                <a:latin typeface="Times New Roman" panose="02020603050405020304" charset="0"/>
                <a:ea typeface="宋体" panose="02010600030101010101" pitchFamily="2" charset="-122"/>
                <a:cs typeface="Times New Roman" panose="02020603050405020304" charset="0"/>
              </a:rPr>
              <a:t>Campbell Harvey’s Hypertextual Finance Glossary</a:t>
            </a:r>
          </a:p>
          <a:p>
            <a:pPr marL="342900" indent="-342900">
              <a:lnSpc>
                <a:spcPct val="120000"/>
              </a:lnSpc>
              <a:buFont typeface="Wingdings" panose="05000000000000000000" charset="0"/>
              <a:buChar char="l"/>
            </a:pPr>
            <a:endParaRPr sz="2000">
              <a:latin typeface="Times New Roman" panose="02020603050405020304" charset="0"/>
              <a:ea typeface="宋体" panose="02010600030101010101" pitchFamily="2" charset="-122"/>
              <a:cs typeface="Times New Roman" panose="02020603050405020304" charset="0"/>
            </a:endParaRPr>
          </a:p>
          <a:p>
            <a:pPr marL="342900" indent="-342900">
              <a:lnSpc>
                <a:spcPct val="120000"/>
              </a:lnSpc>
              <a:buFont typeface="Wingdings" panose="05000000000000000000" charset="0"/>
              <a:buChar char="l"/>
            </a:pPr>
            <a:r>
              <a:rPr sz="2000">
                <a:latin typeface="Times New Roman" panose="02020603050405020304" charset="0"/>
                <a:ea typeface="宋体" panose="02010600030101010101" pitchFamily="2" charset="-122"/>
                <a:cs typeface="Times New Roman" panose="02020603050405020304" charset="0"/>
              </a:rPr>
              <a:t>Each PIS section is represented by a vector of stemmed words, which we call the </a:t>
            </a:r>
            <a:r>
              <a:rPr sz="2000">
                <a:solidFill>
                  <a:srgbClr val="FF0000"/>
                </a:solidFill>
                <a:latin typeface="Times New Roman" panose="02020603050405020304" charset="0"/>
                <a:ea typeface="宋体" panose="02010600030101010101" pitchFamily="2" charset="-122"/>
                <a:cs typeface="Times New Roman" panose="02020603050405020304" charset="0"/>
              </a:rPr>
              <a:t>strategy vector</a:t>
            </a:r>
            <a:r>
              <a:rPr sz="2000">
                <a:latin typeface="Times New Roman" panose="02020603050405020304" charset="0"/>
                <a:ea typeface="宋体" panose="02010600030101010101" pitchFamily="2" charset="-122"/>
                <a:cs typeface="Times New Roman" panose="02020603050405020304" charset="0"/>
              </a:rPr>
              <a:t>.</a:t>
            </a:r>
          </a:p>
          <a:p>
            <a:pPr marL="342900" indent="-342900">
              <a:lnSpc>
                <a:spcPct val="120000"/>
              </a:lnSpc>
              <a:buFont typeface="Wingdings" panose="05000000000000000000" charset="0"/>
              <a:buChar char="l"/>
            </a:pPr>
            <a:endParaRPr sz="2000">
              <a:latin typeface="Times New Roman" panose="02020603050405020304" charset="0"/>
              <a:ea typeface="宋体" panose="02010600030101010101" pitchFamily="2" charset="-122"/>
              <a:cs typeface="Times New Roman" panose="02020603050405020304" charset="0"/>
            </a:endParaRPr>
          </a:p>
          <a:p>
            <a:pPr marL="342900" indent="-342900">
              <a:lnSpc>
                <a:spcPct val="120000"/>
              </a:lnSpc>
              <a:buFont typeface="Wingdings" panose="05000000000000000000" charset="0"/>
              <a:buChar char="l"/>
            </a:pPr>
            <a:r>
              <a:rPr sz="2000">
                <a:latin typeface="Times New Roman" panose="02020603050405020304" charset="0"/>
                <a:ea typeface="宋体" panose="02010600030101010101" pitchFamily="2" charset="-122"/>
                <a:cs typeface="Times New Roman" panose="02020603050405020304" charset="0"/>
              </a:rPr>
              <a:t>From this vector, we construct another vector—the </a:t>
            </a:r>
            <a:r>
              <a:rPr sz="2000">
                <a:solidFill>
                  <a:srgbClr val="FF0000"/>
                </a:solidFill>
                <a:latin typeface="Times New Roman" panose="02020603050405020304" charset="0"/>
                <a:ea typeface="宋体" panose="02010600030101010101" pitchFamily="2" charset="-122"/>
                <a:cs typeface="Times New Roman" panose="02020603050405020304" charset="0"/>
              </a:rPr>
              <a:t>financial vector</a:t>
            </a:r>
            <a:r>
              <a:rPr sz="2000">
                <a:latin typeface="Times New Roman" panose="02020603050405020304" charset="0"/>
                <a:ea typeface="宋体" panose="02010600030101010101" pitchFamily="2" charset="-122"/>
                <a:cs typeface="Times New Roman" panose="02020603050405020304" charset="0"/>
              </a:rPr>
              <a:t>—as the subset of words and short phrases in the strategy vector that can also be found in the Harvey glossary.</a:t>
            </a:r>
          </a:p>
          <a:p>
            <a:pPr marL="342900" indent="-342900">
              <a:lnSpc>
                <a:spcPct val="120000"/>
              </a:lnSpc>
              <a:buFont typeface="Wingdings" panose="05000000000000000000" charset="0"/>
              <a:buChar char="l"/>
            </a:pPr>
            <a:endParaRPr sz="2000">
              <a:latin typeface="Times New Roman" panose="02020603050405020304" charset="0"/>
              <a:ea typeface="宋体" panose="02010600030101010101" pitchFamily="2" charset="-122"/>
              <a:cs typeface="Times New Roman" panose="02020603050405020304" charset="0"/>
            </a:endParaRPr>
          </a:p>
          <a:p>
            <a:pPr marL="342900" indent="-342900">
              <a:lnSpc>
                <a:spcPct val="120000"/>
              </a:lnSpc>
              <a:buFont typeface="Wingdings" panose="05000000000000000000" charset="0"/>
              <a:buChar char="l"/>
            </a:pPr>
            <a:r>
              <a:rPr lang="en-US" sz="2000">
                <a:latin typeface="Times New Roman" panose="02020603050405020304" charset="0"/>
                <a:ea typeface="宋体" panose="02010600030101010101" pitchFamily="2" charset="-122"/>
                <a:cs typeface="Times New Roman" panose="02020603050405020304" charset="0"/>
              </a:rPr>
              <a:t>W</a:t>
            </a:r>
            <a:r>
              <a:rPr sz="2000">
                <a:latin typeface="Times New Roman" panose="02020603050405020304" charset="0"/>
                <a:ea typeface="宋体" panose="02010600030101010101" pitchFamily="2" charset="-122"/>
                <a:cs typeface="Times New Roman" panose="02020603050405020304" charset="0"/>
              </a:rPr>
              <a:t>e assign a weight to each financial term according to the inverse of its frequency among all PIS descriptions.</a:t>
            </a:r>
          </a:p>
          <a:p>
            <a:pPr marL="342900" indent="-342900">
              <a:lnSpc>
                <a:spcPct val="120000"/>
              </a:lnSpc>
              <a:buFont typeface="Wingdings" panose="05000000000000000000" charset="0"/>
              <a:buChar char="l"/>
            </a:pPr>
            <a:endParaRPr sz="2000">
              <a:latin typeface="Times New Roman" panose="02020603050405020304" charset="0"/>
              <a:ea typeface="宋体" panose="02010600030101010101" pitchFamily="2" charset="-122"/>
              <a:cs typeface="Times New Roman" panose="02020603050405020304" charset="0"/>
            </a:endParaRPr>
          </a:p>
          <a:p>
            <a:pPr marL="342900" indent="-342900">
              <a:lnSpc>
                <a:spcPct val="120000"/>
              </a:lnSpc>
              <a:buFont typeface="Wingdings" panose="05000000000000000000" charset="0"/>
              <a:buChar char="l"/>
            </a:pPr>
            <a:endParaRPr sz="2000">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36525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说明书信息含量</a:t>
            </a:r>
          </a:p>
        </p:txBody>
      </p:sp>
      <p:sp>
        <p:nvSpPr>
          <p:cNvPr id="3" name="内容占位符 2"/>
          <p:cNvSpPr>
            <a:spLocks noGrp="1"/>
          </p:cNvSpPr>
          <p:nvPr>
            <p:ph idx="1"/>
          </p:nvPr>
        </p:nvSpPr>
        <p:spPr>
          <a:xfrm>
            <a:off x="461645" y="979805"/>
            <a:ext cx="8223885" cy="631190"/>
          </a:xfrm>
        </p:spPr>
        <p:txBody>
          <a:bodyPr>
            <a:noAutofit/>
          </a:bodyPr>
          <a:lstStyle/>
          <a:p>
            <a:pPr marL="0" indent="0">
              <a:lnSpc>
                <a:spcPct val="125000"/>
              </a:lnSpc>
              <a:buNone/>
            </a:pPr>
            <a:r>
              <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金融内容</a:t>
            </a:r>
            <a:r>
              <a:rPr sz="2400">
                <a:solidFill>
                  <a:schemeClr val="tx1"/>
                </a:solidFill>
                <a:latin typeface="Times New Roman" panose="02020603050405020304" charset="0"/>
                <a:ea typeface="宋体" panose="02010600030101010101" pitchFamily="2" charset="-122"/>
                <a:cs typeface="Times New Roman" panose="02020603050405020304" charset="0"/>
                <a:sym typeface="+mn-ea"/>
              </a:rPr>
              <a:t>(FinCon)</a:t>
            </a:r>
            <a:endParaRPr lang="zh-CN" sz="2400" spc="3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5" imgW="914400" imgH="215900" progId="Equation.KSEE3">
                  <p:embed/>
                </p:oleObj>
              </mc:Choice>
              <mc:Fallback>
                <p:oleObj r:id="rId5" imgW="914400" imgH="215900" progId="Equation.KSEE3">
                  <p:embed/>
                  <p:pic>
                    <p:nvPicPr>
                      <p:cNvPr id="0" name="图片 1024"/>
                      <p:cNvPicPr/>
                      <p:nvPr/>
                    </p:nvPicPr>
                    <p:blipFill>
                      <a:blip r:embed="rId6"/>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11</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2671445"/>
            <a:ext cx="8509635" cy="3460115"/>
          </a:xfrm>
          <a:prstGeom prst="rect">
            <a:avLst/>
          </a:prstGeom>
          <a:noFill/>
        </p:spPr>
        <p:txBody>
          <a:bodyPr wrap="square" rtlCol="0">
            <a:noAutofit/>
          </a:bodyPr>
          <a:lstStyle/>
          <a:p>
            <a:pPr marL="342900" indent="-342900">
              <a:lnSpc>
                <a:spcPct val="120000"/>
              </a:lnSpc>
              <a:buFont typeface="Wingdings" panose="05000000000000000000" charset="0"/>
              <a:buChar char="l"/>
            </a:pPr>
            <a:r>
              <a:rPr lang="en-US" sz="2000">
                <a:latin typeface="Times New Roman" panose="02020603050405020304" charset="0"/>
                <a:ea typeface="宋体" panose="02010600030101010101" pitchFamily="2" charset="-122"/>
                <a:cs typeface="Times New Roman" panose="02020603050405020304" charset="0"/>
                <a:sym typeface="+mn-ea"/>
              </a:rPr>
              <a:t>w: </a:t>
            </a:r>
            <a:r>
              <a:rPr lang="zh-CN" altLang="en-US" sz="2000">
                <a:latin typeface="Times New Roman" panose="02020603050405020304" charset="0"/>
                <a:ea typeface="宋体" panose="02010600030101010101" pitchFamily="2" charset="-122"/>
                <a:cs typeface="Times New Roman" panose="02020603050405020304" charset="0"/>
                <a:sym typeface="+mn-ea"/>
              </a:rPr>
              <a:t>金融术语</a:t>
            </a:r>
          </a:p>
          <a:p>
            <a:pPr marL="342900" indent="-342900">
              <a:lnSpc>
                <a:spcPct val="120000"/>
              </a:lnSpc>
              <a:buFont typeface="Wingdings" panose="05000000000000000000" charset="0"/>
              <a:buChar char="l"/>
            </a:pPr>
            <a:r>
              <a:rPr lang="en-US" altLang="zh-CN" sz="2000">
                <a:latin typeface="Times New Roman" panose="02020603050405020304" charset="0"/>
                <a:ea typeface="宋体" panose="02010600030101010101" pitchFamily="2" charset="-122"/>
                <a:cs typeface="Times New Roman" panose="02020603050405020304" charset="0"/>
                <a:sym typeface="+mn-ea"/>
              </a:rPr>
              <a:t>a: </a:t>
            </a:r>
            <a:r>
              <a:rPr lang="zh-CN" altLang="en-US" sz="2000">
                <a:latin typeface="Times New Roman" panose="02020603050405020304" charset="0"/>
                <a:ea typeface="宋体" panose="02010600030101010101" pitchFamily="2" charset="-122"/>
                <a:cs typeface="Times New Roman" panose="02020603050405020304" charset="0"/>
                <a:sym typeface="+mn-ea"/>
              </a:rPr>
              <a:t>惩罚力度</a:t>
            </a:r>
          </a:p>
          <a:p>
            <a:pPr marL="342900" indent="-342900">
              <a:lnSpc>
                <a:spcPct val="120000"/>
              </a:lnSpc>
              <a:buFont typeface="Wingdings" panose="05000000000000000000" charset="0"/>
              <a:buChar char="l"/>
            </a:pPr>
            <a:r>
              <a:rPr lang="en-US" altLang="zh-CN" sz="2000">
                <a:latin typeface="Times New Roman" panose="02020603050405020304" charset="0"/>
                <a:ea typeface="宋体" panose="02010600030101010101" pitchFamily="2" charset="-122"/>
                <a:cs typeface="Times New Roman" panose="02020603050405020304" charset="0"/>
                <a:sym typeface="+mn-ea"/>
              </a:rPr>
              <a:t>F: </a:t>
            </a:r>
            <a:r>
              <a:rPr lang="zh-CN" altLang="en-US" sz="2000">
                <a:latin typeface="Times New Roman" panose="02020603050405020304" charset="0"/>
                <a:ea typeface="宋体" panose="02010600030101010101" pitchFamily="2" charset="-122"/>
                <a:cs typeface="Times New Roman" panose="02020603050405020304" charset="0"/>
                <a:sym typeface="+mn-ea"/>
              </a:rPr>
              <a:t>金融向量</a:t>
            </a:r>
          </a:p>
          <a:p>
            <a:pPr marL="342900" indent="-342900">
              <a:lnSpc>
                <a:spcPct val="120000"/>
              </a:lnSpc>
              <a:buFont typeface="Wingdings" panose="05000000000000000000" charset="0"/>
              <a:buChar char="l"/>
            </a:pPr>
            <a:r>
              <a:rPr lang="en-US" altLang="zh-CN" sz="2000">
                <a:latin typeface="Times New Roman" panose="02020603050405020304" charset="0"/>
                <a:ea typeface="宋体" panose="02010600030101010101" pitchFamily="2" charset="-122"/>
                <a:cs typeface="Times New Roman" panose="02020603050405020304" charset="0"/>
                <a:sym typeface="+mn-ea"/>
              </a:rPr>
              <a:t>S: </a:t>
            </a:r>
            <a:r>
              <a:rPr lang="zh-CN" altLang="en-US" sz="2000">
                <a:latin typeface="Times New Roman" panose="02020603050405020304" charset="0"/>
                <a:ea typeface="宋体" panose="02010600030101010101" pitchFamily="2" charset="-122"/>
                <a:cs typeface="Times New Roman" panose="02020603050405020304" charset="0"/>
                <a:sym typeface="+mn-ea"/>
              </a:rPr>
              <a:t>策略向量</a:t>
            </a:r>
          </a:p>
          <a:p>
            <a:pPr marL="342900" indent="-342900">
              <a:lnSpc>
                <a:spcPct val="120000"/>
              </a:lnSpc>
              <a:buFont typeface="Wingdings" panose="05000000000000000000" charset="0"/>
              <a:buChar char="l"/>
            </a:pPr>
            <a:r>
              <a:rPr lang="en-US" altLang="zh-CN" sz="2000">
                <a:latin typeface="Times New Roman" panose="02020603050405020304" charset="0"/>
                <a:ea typeface="宋体" panose="02010600030101010101" pitchFamily="2" charset="-122"/>
                <a:cs typeface="Times New Roman" panose="02020603050405020304" charset="0"/>
                <a:sym typeface="+mn-ea"/>
              </a:rPr>
              <a:t>i: </a:t>
            </a:r>
            <a:r>
              <a:rPr lang="zh-CN" altLang="en-US" sz="2000">
                <a:latin typeface="Times New Roman" panose="02020603050405020304" charset="0"/>
                <a:ea typeface="宋体" panose="02010600030101010101" pitchFamily="2" charset="-122"/>
                <a:cs typeface="Times New Roman" panose="02020603050405020304" charset="0"/>
                <a:sym typeface="+mn-ea"/>
              </a:rPr>
              <a:t>基金</a:t>
            </a:r>
            <a:r>
              <a:rPr lang="en-US" altLang="zh-CN" sz="2000">
                <a:latin typeface="Times New Roman" panose="02020603050405020304" charset="0"/>
                <a:ea typeface="宋体" panose="02010600030101010101" pitchFamily="2" charset="-122"/>
                <a:cs typeface="Times New Roman" panose="02020603050405020304" charset="0"/>
                <a:sym typeface="+mn-ea"/>
              </a:rPr>
              <a:t> &amp; t: </a:t>
            </a:r>
            <a:r>
              <a:rPr lang="zh-CN" altLang="en-US" sz="2000">
                <a:latin typeface="Times New Roman" panose="02020603050405020304" charset="0"/>
                <a:ea typeface="宋体" panose="02010600030101010101" pitchFamily="2" charset="-122"/>
                <a:cs typeface="Times New Roman" panose="02020603050405020304" charset="0"/>
                <a:sym typeface="+mn-ea"/>
              </a:rPr>
              <a:t>时间</a:t>
            </a:r>
          </a:p>
        </p:txBody>
      </p:sp>
      <p:pic>
        <p:nvPicPr>
          <p:cNvPr id="10" name="图片 9"/>
          <p:cNvPicPr>
            <a:picLocks noChangeAspect="1"/>
          </p:cNvPicPr>
          <p:nvPr>
            <p:custDataLst>
              <p:tags r:id="rId2"/>
            </p:custDataLst>
          </p:nvPr>
        </p:nvPicPr>
        <p:blipFill>
          <a:blip r:embed="rId7"/>
          <a:stretch>
            <a:fillRect/>
          </a:stretch>
        </p:blipFill>
        <p:spPr>
          <a:xfrm>
            <a:off x="581660" y="1520825"/>
            <a:ext cx="4959985" cy="1150620"/>
          </a:xfrm>
          <a:prstGeom prst="rect">
            <a:avLst/>
          </a:prstGeom>
        </p:spPr>
      </p:pic>
      <p:pic>
        <p:nvPicPr>
          <p:cNvPr id="11" name="图片 10"/>
          <p:cNvPicPr>
            <a:picLocks noChangeAspect="1"/>
          </p:cNvPicPr>
          <p:nvPr>
            <p:custDataLst>
              <p:tags r:id="rId3"/>
            </p:custDataLst>
          </p:nvPr>
        </p:nvPicPr>
        <p:blipFill>
          <a:blip r:embed="rId8"/>
          <a:stretch>
            <a:fillRect/>
          </a:stretch>
        </p:blipFill>
        <p:spPr>
          <a:xfrm>
            <a:off x="3086735" y="2701925"/>
            <a:ext cx="5343525" cy="3429635"/>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36525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说明书信息含量</a:t>
            </a:r>
          </a:p>
        </p:txBody>
      </p:sp>
      <p:sp>
        <p:nvSpPr>
          <p:cNvPr id="3" name="内容占位符 2"/>
          <p:cNvSpPr>
            <a:spLocks noGrp="1"/>
          </p:cNvSpPr>
          <p:nvPr>
            <p:ph idx="1"/>
          </p:nvPr>
        </p:nvSpPr>
        <p:spPr>
          <a:xfrm>
            <a:off x="461645" y="979805"/>
            <a:ext cx="8223885" cy="631190"/>
          </a:xfrm>
        </p:spPr>
        <p:txBody>
          <a:bodyPr>
            <a:noAutofit/>
          </a:bodyPr>
          <a:lstStyle/>
          <a:p>
            <a:pPr marL="0" indent="0">
              <a:lnSpc>
                <a:spcPct val="125000"/>
              </a:lnSpc>
              <a:buNone/>
            </a:pPr>
            <a:r>
              <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金融内容与基金特征</a:t>
            </a:r>
            <a:endParaRPr lang="zh-CN" sz="2400" spc="3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12</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59105" y="1610995"/>
            <a:ext cx="8509635" cy="485775"/>
          </a:xfrm>
          <a:prstGeom prst="rect">
            <a:avLst/>
          </a:prstGeom>
          <a:noFill/>
        </p:spPr>
        <p:txBody>
          <a:bodyPr wrap="square" rtlCol="0">
            <a:noAutofit/>
          </a:bodyPr>
          <a:lstStyle/>
          <a:p>
            <a:pPr marL="342900" indent="-342900">
              <a:lnSpc>
                <a:spcPct val="120000"/>
              </a:lnSpc>
              <a:buFont typeface="Wingdings" panose="05000000000000000000" charset="0"/>
              <a:buChar char="l"/>
            </a:pPr>
            <a:r>
              <a:rPr lang="en-US" sz="2000">
                <a:latin typeface="Times New Roman" panose="02020603050405020304" charset="0"/>
                <a:ea typeface="宋体" panose="02010600030101010101" pitchFamily="2" charset="-122"/>
                <a:cs typeface="Times New Roman" panose="02020603050405020304" charset="0"/>
                <a:sym typeface="+mn-ea"/>
              </a:rPr>
              <a:t>H</a:t>
            </a:r>
            <a:r>
              <a:rPr sz="2000">
                <a:latin typeface="Times New Roman" panose="02020603050405020304" charset="0"/>
                <a:ea typeface="宋体" panose="02010600030101010101" pitchFamily="2" charset="-122"/>
                <a:cs typeface="Times New Roman" panose="02020603050405020304" charset="0"/>
                <a:sym typeface="+mn-ea"/>
              </a:rPr>
              <a:t>ow FinCon covaries with fund-level characteristics and managerial skill</a:t>
            </a:r>
            <a:r>
              <a:rPr lang="en-US" sz="2000">
                <a:latin typeface="Times New Roman" panose="02020603050405020304" charset="0"/>
                <a:ea typeface="宋体" panose="02010600030101010101" pitchFamily="2" charset="-122"/>
                <a:cs typeface="Times New Roman" panose="02020603050405020304" charset="0"/>
                <a:sym typeface="+mn-ea"/>
              </a:rPr>
              <a:t> ?</a:t>
            </a:r>
          </a:p>
        </p:txBody>
      </p:sp>
      <p:pic>
        <p:nvPicPr>
          <p:cNvPr id="10" name="图片 9"/>
          <p:cNvPicPr>
            <a:picLocks noChangeAspect="1"/>
          </p:cNvPicPr>
          <p:nvPr>
            <p:custDataLst>
              <p:tags r:id="rId2"/>
            </p:custDataLst>
          </p:nvPr>
        </p:nvPicPr>
        <p:blipFill>
          <a:blip r:embed="rId6"/>
          <a:stretch>
            <a:fillRect/>
          </a:stretch>
        </p:blipFill>
        <p:spPr>
          <a:xfrm>
            <a:off x="464820" y="2597785"/>
            <a:ext cx="8220710" cy="2190115"/>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36525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说明书选择模型</a:t>
            </a:r>
          </a:p>
        </p:txBody>
      </p:sp>
      <p:sp>
        <p:nvSpPr>
          <p:cNvPr id="3" name="内容占位符 2"/>
          <p:cNvSpPr>
            <a:spLocks noGrp="1"/>
          </p:cNvSpPr>
          <p:nvPr>
            <p:ph idx="1"/>
          </p:nvPr>
        </p:nvSpPr>
        <p:spPr>
          <a:xfrm>
            <a:off x="461645" y="979805"/>
            <a:ext cx="8223885" cy="631190"/>
          </a:xfrm>
        </p:spPr>
        <p:txBody>
          <a:bodyPr>
            <a:noAutofit/>
          </a:bodyPr>
          <a:lstStyle/>
          <a:p>
            <a:pPr marL="0" indent="0">
              <a:lnSpc>
                <a:spcPct val="125000"/>
              </a:lnSpc>
              <a:buNone/>
            </a:pPr>
            <a:r>
              <a:rPr lang="zh-CN" sz="2400" spc="300" dirty="0">
                <a:solidFill>
                  <a:schemeClr val="tx1"/>
                </a:solidFill>
                <a:latin typeface="黑体" panose="02010609060101010101" charset="-122"/>
                <a:ea typeface="黑体" panose="02010609060101010101" charset="-122"/>
                <a:cs typeface="Times New Roman" panose="02020603050405020304" charset="0"/>
                <a:sym typeface="+mn-ea"/>
              </a:rPr>
              <a:t>经济背景</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8" imgW="914400" imgH="215900" progId="Equation.KSEE3">
                  <p:embed/>
                </p:oleObj>
              </mc:Choice>
              <mc:Fallback>
                <p:oleObj r:id="rId8" imgW="914400" imgH="215900" progId="Equation.KSEE3">
                  <p:embed/>
                  <p:pic>
                    <p:nvPicPr>
                      <p:cNvPr id="0" name="图片 1024"/>
                      <p:cNvPicPr/>
                      <p:nvPr/>
                    </p:nvPicPr>
                    <p:blipFill>
                      <a:blip r:embed="rId9"/>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13</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59105" y="1610995"/>
            <a:ext cx="8509635" cy="1925955"/>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sym typeface="+mn-ea"/>
              </a:rPr>
              <a:t>基金：每个基金都有一个投资范畴，在同一个范畴中的基金其对风险因子的暴露相对接近。对基金</a:t>
            </a:r>
            <a:r>
              <a:rPr lang="en-US" altLang="zh-CN" sz="2000">
                <a:latin typeface="Times New Roman" panose="02020603050405020304" charset="0"/>
                <a:ea typeface="宋体" panose="02010600030101010101" pitchFamily="2" charset="-122"/>
                <a:cs typeface="Times New Roman" panose="02020603050405020304" charset="0"/>
                <a:sym typeface="+mn-ea"/>
              </a:rPr>
              <a:t>i</a:t>
            </a:r>
            <a:r>
              <a:rPr lang="zh-CN" altLang="en-US" sz="2000">
                <a:latin typeface="Times New Roman" panose="02020603050405020304" charset="0"/>
                <a:ea typeface="宋体" panose="02010600030101010101" pitchFamily="2" charset="-122"/>
                <a:cs typeface="Times New Roman" panose="02020603050405020304" charset="0"/>
                <a:sym typeface="+mn-ea"/>
              </a:rPr>
              <a:t>其在时间</a:t>
            </a:r>
            <a:r>
              <a:rPr lang="en-US" altLang="zh-CN" sz="2000">
                <a:latin typeface="Times New Roman" panose="02020603050405020304" charset="0"/>
                <a:ea typeface="宋体" panose="02010600030101010101" pitchFamily="2" charset="-122"/>
                <a:cs typeface="Times New Roman" panose="02020603050405020304" charset="0"/>
                <a:sym typeface="+mn-ea"/>
              </a:rPr>
              <a:t>t</a:t>
            </a:r>
            <a:r>
              <a:rPr lang="zh-CN" altLang="en-US" sz="2000">
                <a:latin typeface="Times New Roman" panose="02020603050405020304" charset="0"/>
                <a:ea typeface="宋体" panose="02010600030101010101" pitchFamily="2" charset="-122"/>
                <a:cs typeface="Times New Roman" panose="02020603050405020304" charset="0"/>
                <a:sym typeface="+mn-ea"/>
              </a:rPr>
              <a:t>时的净收益如下：</a:t>
            </a: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sym typeface="+mn-ea"/>
              </a:rPr>
              <a:t>基金说明书：</a:t>
            </a:r>
            <a:r>
              <a:rPr lang="en-US" altLang="zh-CN" sz="2000">
                <a:latin typeface="Times New Roman" panose="02020603050405020304" charset="0"/>
                <a:ea typeface="宋体" panose="02010600030101010101" pitchFamily="2" charset="-122"/>
                <a:cs typeface="Times New Roman" panose="02020603050405020304" charset="0"/>
                <a:sym typeface="+mn-ea"/>
              </a:rPr>
              <a:t>W</a:t>
            </a:r>
            <a:r>
              <a:rPr lang="zh-CN" altLang="en-US" sz="2000">
                <a:latin typeface="Times New Roman" panose="02020603050405020304" charset="0"/>
                <a:ea typeface="宋体" panose="02010600030101010101" pitchFamily="2" charset="-122"/>
                <a:cs typeface="Times New Roman" panose="02020603050405020304" charset="0"/>
                <a:sym typeface="+mn-ea"/>
              </a:rPr>
              <a:t>e assume that fund managers can only write two types of prospectuses: generic or detailed.</a:t>
            </a:r>
          </a:p>
        </p:txBody>
      </p:sp>
      <p:pic>
        <p:nvPicPr>
          <p:cNvPr id="11" name="图片 10"/>
          <p:cNvPicPr>
            <a:picLocks noChangeAspect="1"/>
          </p:cNvPicPr>
          <p:nvPr>
            <p:custDataLst>
              <p:tags r:id="rId2"/>
            </p:custDataLst>
          </p:nvPr>
        </p:nvPicPr>
        <p:blipFill>
          <a:blip r:embed="rId10"/>
          <a:stretch>
            <a:fillRect/>
          </a:stretch>
        </p:blipFill>
        <p:spPr>
          <a:xfrm>
            <a:off x="1390650" y="2439670"/>
            <a:ext cx="6362700" cy="594360"/>
          </a:xfrm>
          <a:prstGeom prst="rect">
            <a:avLst/>
          </a:prstGeom>
        </p:spPr>
      </p:pic>
      <p:pic>
        <p:nvPicPr>
          <p:cNvPr id="12" name="图片 11"/>
          <p:cNvPicPr>
            <a:picLocks noChangeAspect="1"/>
          </p:cNvPicPr>
          <p:nvPr>
            <p:custDataLst>
              <p:tags r:id="rId3"/>
            </p:custDataLst>
          </p:nvPr>
        </p:nvPicPr>
        <p:blipFill>
          <a:blip r:embed="rId11"/>
          <a:stretch>
            <a:fillRect/>
          </a:stretch>
        </p:blipFill>
        <p:spPr>
          <a:xfrm>
            <a:off x="3568700" y="3034030"/>
            <a:ext cx="5114290" cy="522605"/>
          </a:xfrm>
          <a:prstGeom prst="rect">
            <a:avLst/>
          </a:prstGeom>
        </p:spPr>
      </p:pic>
      <p:pic>
        <p:nvPicPr>
          <p:cNvPr id="13" name="图片 12"/>
          <p:cNvPicPr>
            <a:picLocks noChangeAspect="1"/>
          </p:cNvPicPr>
          <p:nvPr>
            <p:custDataLst>
              <p:tags r:id="rId4"/>
            </p:custDataLst>
          </p:nvPr>
        </p:nvPicPr>
        <p:blipFill>
          <a:blip r:embed="rId12"/>
          <a:stretch>
            <a:fillRect/>
          </a:stretch>
        </p:blipFill>
        <p:spPr>
          <a:xfrm>
            <a:off x="1300480" y="3035300"/>
            <a:ext cx="2007235" cy="501650"/>
          </a:xfrm>
          <a:prstGeom prst="rect">
            <a:avLst/>
          </a:prstGeom>
        </p:spPr>
      </p:pic>
      <p:pic>
        <p:nvPicPr>
          <p:cNvPr id="14" name="图片 13"/>
          <p:cNvPicPr>
            <a:picLocks noChangeAspect="1"/>
          </p:cNvPicPr>
          <p:nvPr>
            <p:custDataLst>
              <p:tags r:id="rId5"/>
            </p:custDataLst>
          </p:nvPr>
        </p:nvPicPr>
        <p:blipFill>
          <a:blip r:embed="rId13"/>
          <a:stretch>
            <a:fillRect/>
          </a:stretch>
        </p:blipFill>
        <p:spPr>
          <a:xfrm>
            <a:off x="1300480" y="3662045"/>
            <a:ext cx="7096760" cy="432435"/>
          </a:xfrm>
          <a:prstGeom prst="rect">
            <a:avLst/>
          </a:prstGeom>
        </p:spPr>
      </p:pic>
      <p:pic>
        <p:nvPicPr>
          <p:cNvPr id="15" name="图片 14"/>
          <p:cNvPicPr>
            <a:picLocks noChangeAspect="1"/>
          </p:cNvPicPr>
          <p:nvPr>
            <p:custDataLst>
              <p:tags r:id="rId6"/>
            </p:custDataLst>
          </p:nvPr>
        </p:nvPicPr>
        <p:blipFill>
          <a:blip r:embed="rId14"/>
          <a:srcRect l="5924"/>
          <a:stretch>
            <a:fillRect/>
          </a:stretch>
        </p:blipFill>
        <p:spPr>
          <a:xfrm>
            <a:off x="1508125" y="5032375"/>
            <a:ext cx="1865630" cy="622935"/>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36525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说明书选择模型</a:t>
            </a:r>
          </a:p>
        </p:txBody>
      </p:sp>
      <p:sp>
        <p:nvSpPr>
          <p:cNvPr id="3" name="内容占位符 2"/>
          <p:cNvSpPr>
            <a:spLocks noGrp="1"/>
          </p:cNvSpPr>
          <p:nvPr>
            <p:ph idx="1"/>
          </p:nvPr>
        </p:nvSpPr>
        <p:spPr>
          <a:xfrm>
            <a:off x="461645" y="979805"/>
            <a:ext cx="8223885" cy="631190"/>
          </a:xfrm>
        </p:spPr>
        <p:txBody>
          <a:bodyPr>
            <a:noAutofit/>
          </a:bodyPr>
          <a:lstStyle/>
          <a:p>
            <a:pPr marL="0" indent="0">
              <a:lnSpc>
                <a:spcPct val="125000"/>
              </a:lnSpc>
              <a:buNone/>
            </a:pPr>
            <a:r>
              <a:rPr lang="zh-CN" sz="2400" spc="300" dirty="0">
                <a:solidFill>
                  <a:schemeClr val="tx1"/>
                </a:solidFill>
                <a:latin typeface="黑体" panose="02010609060101010101" charset="-122"/>
                <a:ea typeface="黑体" panose="02010609060101010101" charset="-122"/>
                <a:cs typeface="Times New Roman" panose="02020603050405020304" charset="0"/>
                <a:sym typeface="+mn-ea"/>
              </a:rPr>
              <a:t>经济背景</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6" imgW="914400" imgH="215900" progId="Equation.KSEE3">
                  <p:embed/>
                </p:oleObj>
              </mc:Choice>
              <mc:Fallback>
                <p:oleObj r:id="rId6" imgW="914400" imgH="215900" progId="Equation.KSEE3">
                  <p:embed/>
                  <p:pic>
                    <p:nvPicPr>
                      <p:cNvPr id="0" name="图片 1024"/>
                      <p:cNvPicPr/>
                      <p:nvPr/>
                    </p:nvPicPr>
                    <p:blipFill>
                      <a:blip r:embed="rId7"/>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14</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59105" y="1610995"/>
            <a:ext cx="8409940" cy="437515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sym typeface="+mn-ea"/>
              </a:rPr>
              <a:t>In our setting, therefore, a generic prospectus reveals the mandate k and the average factor exposure</a:t>
            </a:r>
            <a:r>
              <a:rPr lang="en-US" altLang="zh-CN" sz="2000">
                <a:latin typeface="Times New Roman" panose="02020603050405020304" charset="0"/>
                <a:ea typeface="宋体" panose="02010600030101010101" pitchFamily="2" charset="-122"/>
                <a:cs typeface="Times New Roman" panose="02020603050405020304" charset="0"/>
                <a:sym typeface="+mn-ea"/>
              </a:rPr>
              <a:t>: </a:t>
            </a: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sym typeface="+mn-ea"/>
              </a:rPr>
              <a:t>In our setting, a detailed prospectus, besides revealing k and b</a:t>
            </a:r>
            <a:r>
              <a:rPr lang="zh-CN" altLang="en-US" sz="2000" baseline="30000">
                <a:latin typeface="Times New Roman" panose="02020603050405020304" charset="0"/>
                <a:ea typeface="宋体" panose="02010600030101010101" pitchFamily="2" charset="-122"/>
                <a:cs typeface="Times New Roman" panose="02020603050405020304" charset="0"/>
                <a:sym typeface="+mn-ea"/>
              </a:rPr>
              <a:t>k</a:t>
            </a:r>
            <a:r>
              <a:rPr lang="zh-CN" altLang="en-US" sz="2000">
                <a:latin typeface="Times New Roman" panose="02020603050405020304" charset="0"/>
                <a:ea typeface="宋体" panose="02010600030101010101" pitchFamily="2" charset="-122"/>
                <a:cs typeface="Times New Roman" panose="02020603050405020304" charset="0"/>
                <a:sym typeface="+mn-ea"/>
              </a:rPr>
              <a:t> as a generic prospectus does, also reveals how the fund exposure to the mandate-specific factor deviates from the average</a:t>
            </a:r>
            <a:r>
              <a:rPr lang="en-US" altLang="zh-CN" sz="2000">
                <a:latin typeface="Times New Roman" panose="02020603050405020304" charset="0"/>
                <a:ea typeface="宋体" panose="02010600030101010101" pitchFamily="2" charset="-122"/>
                <a:cs typeface="Times New Roman" panose="02020603050405020304" charset="0"/>
                <a:sym typeface="+mn-ea"/>
              </a:rPr>
              <a:t>:</a:t>
            </a:r>
          </a:p>
          <a:p>
            <a:pPr marL="342900" indent="-342900">
              <a:lnSpc>
                <a:spcPct val="120000"/>
              </a:lnSpc>
              <a:buFont typeface="Wingdings" panose="05000000000000000000" charset="0"/>
              <a:buChar char="l"/>
            </a:pPr>
            <a:endParaRPr lang="en-US" altLang="zh-CN"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sym typeface="+mn-ea"/>
              </a:rPr>
              <a:t>投资者：The uncertainty about skill is the same regardless of prospectus type, captured by the prior distribution:</a:t>
            </a:r>
          </a:p>
        </p:txBody>
      </p:sp>
      <p:pic>
        <p:nvPicPr>
          <p:cNvPr id="10" name="图片 9"/>
          <p:cNvPicPr>
            <a:picLocks noChangeAspect="1"/>
          </p:cNvPicPr>
          <p:nvPr>
            <p:custDataLst>
              <p:tags r:id="rId2"/>
            </p:custDataLst>
          </p:nvPr>
        </p:nvPicPr>
        <p:blipFill>
          <a:blip r:embed="rId8"/>
          <a:stretch>
            <a:fillRect/>
          </a:stretch>
        </p:blipFill>
        <p:spPr>
          <a:xfrm>
            <a:off x="3575685" y="2052320"/>
            <a:ext cx="1673225" cy="528320"/>
          </a:xfrm>
          <a:prstGeom prst="rect">
            <a:avLst/>
          </a:prstGeom>
        </p:spPr>
      </p:pic>
      <p:pic>
        <p:nvPicPr>
          <p:cNvPr id="16" name="图片 15"/>
          <p:cNvPicPr>
            <a:picLocks noChangeAspect="1"/>
          </p:cNvPicPr>
          <p:nvPr>
            <p:custDataLst>
              <p:tags r:id="rId3"/>
            </p:custDataLst>
          </p:nvPr>
        </p:nvPicPr>
        <p:blipFill>
          <a:blip r:embed="rId9"/>
          <a:stretch>
            <a:fillRect/>
          </a:stretch>
        </p:blipFill>
        <p:spPr>
          <a:xfrm>
            <a:off x="4298315" y="3429000"/>
            <a:ext cx="2278380" cy="800100"/>
          </a:xfrm>
          <a:prstGeom prst="rect">
            <a:avLst/>
          </a:prstGeom>
        </p:spPr>
      </p:pic>
      <p:pic>
        <p:nvPicPr>
          <p:cNvPr id="17" name="图片 16"/>
          <p:cNvPicPr>
            <a:picLocks noChangeAspect="1"/>
          </p:cNvPicPr>
          <p:nvPr>
            <p:custDataLst>
              <p:tags r:id="rId4"/>
            </p:custDataLst>
          </p:nvPr>
        </p:nvPicPr>
        <p:blipFill>
          <a:blip r:embed="rId10"/>
          <a:stretch>
            <a:fillRect/>
          </a:stretch>
        </p:blipFill>
        <p:spPr>
          <a:xfrm>
            <a:off x="4114800" y="5077460"/>
            <a:ext cx="2648585" cy="763905"/>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36525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说明书选择模型</a:t>
            </a:r>
          </a:p>
        </p:txBody>
      </p:sp>
      <p:sp>
        <p:nvSpPr>
          <p:cNvPr id="3" name="内容占位符 2"/>
          <p:cNvSpPr>
            <a:spLocks noGrp="1"/>
          </p:cNvSpPr>
          <p:nvPr>
            <p:ph idx="1"/>
          </p:nvPr>
        </p:nvSpPr>
        <p:spPr>
          <a:xfrm>
            <a:off x="461645" y="979805"/>
            <a:ext cx="8223885" cy="631190"/>
          </a:xfrm>
        </p:spPr>
        <p:txBody>
          <a:bodyPr>
            <a:noAutofit/>
          </a:bodyPr>
          <a:lstStyle/>
          <a:p>
            <a:pPr marL="0" indent="0">
              <a:lnSpc>
                <a:spcPct val="125000"/>
              </a:lnSpc>
              <a:buNone/>
            </a:pPr>
            <a:r>
              <a:rPr lang="zh-CN" sz="2400" spc="300" dirty="0">
                <a:solidFill>
                  <a:schemeClr val="tx1"/>
                </a:solidFill>
                <a:latin typeface="黑体" panose="02010609060101010101" charset="-122"/>
                <a:ea typeface="黑体" panose="02010609060101010101" charset="-122"/>
                <a:cs typeface="Times New Roman" panose="02020603050405020304" charset="0"/>
                <a:sym typeface="+mn-ea"/>
              </a:rPr>
              <a:t>经济背景</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7" imgW="914400" imgH="215900" progId="Equation.KSEE3">
                  <p:embed/>
                </p:oleObj>
              </mc:Choice>
              <mc:Fallback>
                <p:oleObj r:id="rId7" imgW="914400" imgH="215900" progId="Equation.KSEE3">
                  <p:embed/>
                  <p:pic>
                    <p:nvPicPr>
                      <p:cNvPr id="0" name="图片 1024"/>
                      <p:cNvPicPr/>
                      <p:nvPr/>
                    </p:nvPicPr>
                    <p:blipFill>
                      <a:blip r:embed="rId8"/>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15</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610995"/>
            <a:ext cx="8409940" cy="4375150"/>
          </a:xfrm>
          <a:prstGeom prst="rect">
            <a:avLst/>
          </a:prstGeom>
          <a:noFill/>
        </p:spPr>
        <p:txBody>
          <a:bodyPr wrap="square" rtlCol="0">
            <a:noAutofit/>
          </a:bodyPr>
          <a:lstStyle/>
          <a:p>
            <a:pPr marL="342900" indent="-342900">
              <a:lnSpc>
                <a:spcPct val="120000"/>
              </a:lnSpc>
              <a:buFont typeface="Wingdings" panose="05000000000000000000" charset="0"/>
              <a:buChar char="l"/>
            </a:pPr>
            <a:r>
              <a:rPr sz="2000">
                <a:latin typeface="Times New Roman" panose="02020603050405020304" charset="0"/>
                <a:ea typeface="宋体" panose="02010600030101010101" pitchFamily="2" charset="-122"/>
                <a:cs typeface="Times New Roman" panose="02020603050405020304" charset="0"/>
                <a:sym typeface="+mn-ea"/>
              </a:rPr>
              <a:t>If the prospectus is generic, such deviations remain unknown and are captured by the </a:t>
            </a:r>
            <a:r>
              <a:rPr sz="2000" i="1">
                <a:latin typeface="Times New Roman" panose="02020603050405020304" charset="0"/>
                <a:ea typeface="宋体" panose="02010600030101010101" pitchFamily="2" charset="-122"/>
                <a:cs typeface="Times New Roman" panose="02020603050405020304" charset="0"/>
                <a:sym typeface="+mn-ea"/>
              </a:rPr>
              <a:t>prior distribution</a:t>
            </a:r>
            <a:r>
              <a:rPr lang="en-US" sz="2000">
                <a:latin typeface="Times New Roman" panose="02020603050405020304" charset="0"/>
                <a:ea typeface="宋体" panose="02010600030101010101" pitchFamily="2" charset="-122"/>
                <a:cs typeface="Times New Roman" panose="02020603050405020304" charset="0"/>
                <a:sym typeface="+mn-ea"/>
              </a:rPr>
              <a:t>:</a:t>
            </a:r>
          </a:p>
          <a:p>
            <a:pPr marL="342900" indent="-342900">
              <a:lnSpc>
                <a:spcPct val="120000"/>
              </a:lnSpc>
              <a:buFont typeface="Wingdings" panose="05000000000000000000" charset="0"/>
              <a:buChar char="l"/>
            </a:pPr>
            <a:endParaRPr 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en-US" sz="2000">
                <a:latin typeface="Times New Roman" panose="02020603050405020304" charset="0"/>
                <a:ea typeface="宋体" panose="02010600030101010101" pitchFamily="2" charset="-122"/>
                <a:cs typeface="Times New Roman" panose="02020603050405020304" charset="0"/>
                <a:sym typeface="+mn-ea"/>
              </a:rPr>
              <a:t> Over time, investors observe the net performance of their fund, r</a:t>
            </a:r>
            <a:r>
              <a:rPr lang="en-US" sz="2000" baseline="-25000">
                <a:latin typeface="Times New Roman" panose="02020603050405020304" charset="0"/>
                <a:ea typeface="宋体" panose="02010600030101010101" pitchFamily="2" charset="-122"/>
                <a:cs typeface="Times New Roman" panose="02020603050405020304" charset="0"/>
                <a:sym typeface="+mn-ea"/>
              </a:rPr>
              <a:t>i,t</a:t>
            </a:r>
            <a:r>
              <a:rPr lang="en-US" sz="2000">
                <a:latin typeface="Times New Roman" panose="02020603050405020304" charset="0"/>
                <a:ea typeface="宋体" panose="02010600030101010101" pitchFamily="2" charset="-122"/>
                <a:cs typeface="Times New Roman" panose="02020603050405020304" charset="0"/>
                <a:sym typeface="+mn-ea"/>
              </a:rPr>
              <a:t>, as well as the mandatespecific factor return F</a:t>
            </a:r>
            <a:r>
              <a:rPr lang="en-US" sz="2000" baseline="-25000">
                <a:latin typeface="Times New Roman" panose="02020603050405020304" charset="0"/>
                <a:ea typeface="宋体" panose="02010600030101010101" pitchFamily="2" charset="-122"/>
                <a:cs typeface="Times New Roman" panose="02020603050405020304" charset="0"/>
                <a:sym typeface="+mn-ea"/>
              </a:rPr>
              <a:t>k,t</a:t>
            </a:r>
            <a:r>
              <a:rPr lang="en-US" sz="2000">
                <a:latin typeface="Times New Roman" panose="02020603050405020304" charset="0"/>
                <a:ea typeface="宋体" panose="02010600030101010101" pitchFamily="2" charset="-122"/>
                <a:cs typeface="Times New Roman" panose="02020603050405020304" charset="0"/>
                <a:sym typeface="+mn-ea"/>
              </a:rPr>
              <a:t>, and form posterior beliefs about α</a:t>
            </a:r>
            <a:r>
              <a:rPr lang="en-US" sz="2000" baseline="-25000">
                <a:latin typeface="Times New Roman" panose="02020603050405020304" charset="0"/>
                <a:ea typeface="宋体" panose="02010600030101010101" pitchFamily="2" charset="-122"/>
                <a:cs typeface="Times New Roman" panose="02020603050405020304" charset="0"/>
                <a:sym typeface="+mn-ea"/>
              </a:rPr>
              <a:t>i</a:t>
            </a:r>
            <a:r>
              <a:rPr lang="en-US" sz="2000">
                <a:latin typeface="Times New Roman" panose="02020603050405020304" charset="0"/>
                <a:ea typeface="宋体" panose="02010600030101010101" pitchFamily="2" charset="-122"/>
                <a:cs typeface="Times New Roman" panose="02020603050405020304" charset="0"/>
                <a:sym typeface="+mn-ea"/>
              </a:rPr>
              <a:t> and</a:t>
            </a:r>
          </a:p>
          <a:p>
            <a:pPr marL="342900" indent="-342900">
              <a:lnSpc>
                <a:spcPct val="120000"/>
              </a:lnSpc>
              <a:buFont typeface="Wingdings" panose="05000000000000000000" charset="0"/>
              <a:buChar char="l"/>
            </a:pPr>
            <a:endParaRPr 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en-US" sz="2000">
                <a:latin typeface="Times New Roman" panose="02020603050405020304" charset="0"/>
                <a:ea typeface="宋体" panose="02010600030101010101" pitchFamily="2" charset="-122"/>
                <a:cs typeface="Times New Roman" panose="02020603050405020304" charset="0"/>
                <a:sym typeface="+mn-ea"/>
              </a:rPr>
              <a:t> We refer to the corresponding posterior means, denoted by          	      , as fund i’s </a:t>
            </a:r>
            <a:r>
              <a:rPr lang="en-US" sz="2000" i="1">
                <a:latin typeface="Times New Roman" panose="02020603050405020304" charset="0"/>
                <a:ea typeface="宋体" panose="02010600030101010101" pitchFamily="2" charset="-122"/>
                <a:cs typeface="Times New Roman" panose="02020603050405020304" charset="0"/>
                <a:sym typeface="+mn-ea"/>
              </a:rPr>
              <a:t>perceived skill</a:t>
            </a:r>
            <a:r>
              <a:rPr lang="en-US" sz="2000">
                <a:latin typeface="Times New Roman" panose="02020603050405020304" charset="0"/>
                <a:ea typeface="宋体" panose="02010600030101010101" pitchFamily="2" charset="-122"/>
                <a:cs typeface="Times New Roman" panose="02020603050405020304" charset="0"/>
                <a:sym typeface="+mn-ea"/>
              </a:rPr>
              <a:t> and </a:t>
            </a:r>
            <a:r>
              <a:rPr lang="en-US" sz="2000" i="1">
                <a:latin typeface="Times New Roman" panose="02020603050405020304" charset="0"/>
                <a:ea typeface="宋体" panose="02010600030101010101" pitchFamily="2" charset="-122"/>
                <a:cs typeface="Times New Roman" panose="02020603050405020304" charset="0"/>
                <a:sym typeface="+mn-ea"/>
              </a:rPr>
              <a:t>perceived strategy</a:t>
            </a:r>
            <a:r>
              <a:rPr lang="en-US" sz="2000">
                <a:latin typeface="Times New Roman" panose="02020603050405020304" charset="0"/>
                <a:ea typeface="宋体" panose="02010600030101010101" pitchFamily="2" charset="-122"/>
                <a:cs typeface="Times New Roman" panose="02020603050405020304" charset="0"/>
                <a:sym typeface="+mn-ea"/>
              </a:rPr>
              <a:t>, respectively.</a:t>
            </a:r>
          </a:p>
          <a:p>
            <a:pPr marL="342900" indent="-342900">
              <a:lnSpc>
                <a:spcPct val="120000"/>
              </a:lnSpc>
              <a:buFont typeface="Wingdings" panose="05000000000000000000" charset="0"/>
              <a:buChar char="l"/>
            </a:pPr>
            <a:endParaRPr 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en-US" sz="2000">
                <a:latin typeface="Times New Roman" panose="02020603050405020304" charset="0"/>
                <a:ea typeface="宋体" panose="02010600030101010101" pitchFamily="2" charset="-122"/>
                <a:cs typeface="Times New Roman" panose="02020603050405020304" charset="0"/>
                <a:sym typeface="+mn-ea"/>
              </a:rPr>
              <a:t>We then define a fund’s </a:t>
            </a:r>
            <a:r>
              <a:rPr lang="en-US" sz="2000" i="1">
                <a:latin typeface="Times New Roman" panose="02020603050405020304" charset="0"/>
                <a:ea typeface="宋体" panose="02010600030101010101" pitchFamily="2" charset="-122"/>
                <a:cs typeface="Times New Roman" panose="02020603050405020304" charset="0"/>
                <a:sym typeface="+mn-ea"/>
              </a:rPr>
              <a:t>benchmark misalignment</a:t>
            </a:r>
            <a:r>
              <a:rPr lang="en-US" sz="2000">
                <a:latin typeface="Times New Roman" panose="02020603050405020304" charset="0"/>
                <a:ea typeface="宋体" panose="02010600030101010101" pitchFamily="2" charset="-122"/>
                <a:cs typeface="Times New Roman" panose="02020603050405020304" charset="0"/>
                <a:sym typeface="+mn-ea"/>
              </a:rPr>
              <a:t> as the absolute value of the difference between the true and the perceived fund exposure to the risky factor, </a:t>
            </a: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p:txBody>
      </p:sp>
      <p:pic>
        <p:nvPicPr>
          <p:cNvPr id="11" name="图片 10"/>
          <p:cNvPicPr>
            <a:picLocks noChangeAspect="1"/>
          </p:cNvPicPr>
          <p:nvPr>
            <p:custDataLst>
              <p:tags r:id="rId2"/>
            </p:custDataLst>
          </p:nvPr>
        </p:nvPicPr>
        <p:blipFill>
          <a:blip r:embed="rId9"/>
          <a:stretch>
            <a:fillRect/>
          </a:stretch>
        </p:blipFill>
        <p:spPr>
          <a:xfrm>
            <a:off x="4535805" y="2000885"/>
            <a:ext cx="2122170" cy="810260"/>
          </a:xfrm>
          <a:prstGeom prst="rect">
            <a:avLst/>
          </a:prstGeom>
        </p:spPr>
      </p:pic>
      <p:pic>
        <p:nvPicPr>
          <p:cNvPr id="12" name="图片 11"/>
          <p:cNvPicPr>
            <a:picLocks noChangeAspect="1"/>
          </p:cNvPicPr>
          <p:nvPr>
            <p:custDataLst>
              <p:tags r:id="rId3"/>
            </p:custDataLst>
          </p:nvPr>
        </p:nvPicPr>
        <p:blipFill>
          <a:blip r:embed="rId10"/>
          <a:stretch>
            <a:fillRect/>
          </a:stretch>
        </p:blipFill>
        <p:spPr>
          <a:xfrm>
            <a:off x="8685530" y="3164840"/>
            <a:ext cx="299720" cy="372110"/>
          </a:xfrm>
          <a:prstGeom prst="rect">
            <a:avLst/>
          </a:prstGeom>
        </p:spPr>
      </p:pic>
      <p:pic>
        <p:nvPicPr>
          <p:cNvPr id="13" name="图片 12"/>
          <p:cNvPicPr>
            <a:picLocks noChangeAspect="1"/>
          </p:cNvPicPr>
          <p:nvPr>
            <p:custDataLst>
              <p:tags r:id="rId4"/>
            </p:custDataLst>
          </p:nvPr>
        </p:nvPicPr>
        <p:blipFill>
          <a:blip r:embed="rId11"/>
          <a:stretch>
            <a:fillRect/>
          </a:stretch>
        </p:blipFill>
        <p:spPr>
          <a:xfrm>
            <a:off x="6969760" y="3828415"/>
            <a:ext cx="1218565" cy="413385"/>
          </a:xfrm>
          <a:prstGeom prst="rect">
            <a:avLst/>
          </a:prstGeom>
        </p:spPr>
      </p:pic>
      <p:pic>
        <p:nvPicPr>
          <p:cNvPr id="14" name="图片 13"/>
          <p:cNvPicPr>
            <a:picLocks noChangeAspect="1"/>
          </p:cNvPicPr>
          <p:nvPr>
            <p:custDataLst>
              <p:tags r:id="rId5"/>
            </p:custDataLst>
          </p:nvPr>
        </p:nvPicPr>
        <p:blipFill>
          <a:blip r:embed="rId12"/>
          <a:stretch>
            <a:fillRect/>
          </a:stretch>
        </p:blipFill>
        <p:spPr>
          <a:xfrm>
            <a:off x="1561465" y="5644515"/>
            <a:ext cx="1275715" cy="494665"/>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说明书选择模型</a:t>
            </a:r>
          </a:p>
        </p:txBody>
      </p:sp>
      <p:sp>
        <p:nvSpPr>
          <p:cNvPr id="3" name="内容占位符 2"/>
          <p:cNvSpPr>
            <a:spLocks noGrp="1"/>
          </p:cNvSpPr>
          <p:nvPr>
            <p:ph idx="1"/>
          </p:nvPr>
        </p:nvSpPr>
        <p:spPr>
          <a:xfrm>
            <a:off x="455930" y="907415"/>
            <a:ext cx="8223885" cy="631190"/>
          </a:xfrm>
        </p:spPr>
        <p:txBody>
          <a:bodyPr>
            <a:noAutofit/>
          </a:bodyPr>
          <a:lstStyle/>
          <a:p>
            <a:pPr marL="0" indent="0">
              <a:lnSpc>
                <a:spcPct val="125000"/>
              </a:lnSpc>
              <a:buNone/>
            </a:pPr>
            <a:r>
              <a:rPr lang="zh-CN" altLang="en-US" sz="2400" spc="300" dirty="0">
                <a:solidFill>
                  <a:schemeClr val="tx1"/>
                </a:solidFill>
                <a:latin typeface="黑体" panose="02010609060101010101" charset="-122"/>
                <a:ea typeface="黑体" panose="02010609060101010101" charset="-122"/>
                <a:cs typeface="Times New Roman" panose="02020603050405020304" charset="0"/>
                <a:sym typeface="+mn-ea"/>
              </a:rPr>
              <a:t>额外假设</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16</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459230"/>
            <a:ext cx="8409940" cy="437515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sym typeface="+mn-ea"/>
              </a:rPr>
              <a:t>因为想研究的是基金说明书选择与基金策略（对应消极收入）之间的关系，因此假设</a:t>
            </a:r>
            <a:r>
              <a:rPr lang="zh-CN" altLang="en-US" sz="2000">
                <a:solidFill>
                  <a:srgbClr val="FF0000"/>
                </a:solidFill>
                <a:latin typeface="Times New Roman" panose="02020603050405020304" charset="0"/>
                <a:ea typeface="宋体" panose="02010600030101010101" pitchFamily="2" charset="-122"/>
                <a:cs typeface="Times New Roman" panose="02020603050405020304" charset="0"/>
                <a:sym typeface="+mn-ea"/>
              </a:rPr>
              <a:t>基金说明书的选择与基金管理人的能力无关</a:t>
            </a:r>
            <a:r>
              <a:rPr lang="zh-CN" altLang="en-US" sz="2000">
                <a:latin typeface="Times New Roman" panose="02020603050405020304" charset="0"/>
                <a:ea typeface="宋体" panose="02010600030101010101" pitchFamily="2" charset="-122"/>
                <a:cs typeface="Times New Roman" panose="02020603050405020304" charset="0"/>
                <a:sym typeface="+mn-ea"/>
              </a:rPr>
              <a:t>，这与前文的实证结果相一致。</a:t>
            </a: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sym typeface="+mn-ea"/>
              </a:rPr>
              <a:t>假设基金管理者在进行决策时考虑到了投资者对说明书信息的吸收与学习，但是投资者在决策时不会考虑那么多：即投资者只吸收来自于说明书的信息，而不会去思考管理者为何会作出相关的决断。</a:t>
            </a: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sym typeface="+mn-ea"/>
              </a:rPr>
              <a:t>时间线：four dates</a:t>
            </a:r>
          </a:p>
          <a:p>
            <a:pPr indent="0">
              <a:lnSpc>
                <a:spcPct val="120000"/>
              </a:lnSpc>
              <a:buFont typeface="Wingdings" panose="05000000000000000000" charset="0"/>
              <a:buNone/>
            </a:pPr>
            <a:endParaRPr 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p:txBody>
      </p:sp>
      <p:pic>
        <p:nvPicPr>
          <p:cNvPr id="10" name="图片 9"/>
          <p:cNvPicPr>
            <a:picLocks noChangeAspect="1"/>
          </p:cNvPicPr>
          <p:nvPr>
            <p:custDataLst>
              <p:tags r:id="rId2"/>
            </p:custDataLst>
          </p:nvPr>
        </p:nvPicPr>
        <p:blipFill>
          <a:blip r:embed="rId6"/>
          <a:stretch>
            <a:fillRect/>
          </a:stretch>
        </p:blipFill>
        <p:spPr>
          <a:xfrm>
            <a:off x="658495" y="4869180"/>
            <a:ext cx="8485505" cy="1284605"/>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说明书选择模型</a:t>
            </a:r>
          </a:p>
        </p:txBody>
      </p:sp>
      <p:sp>
        <p:nvSpPr>
          <p:cNvPr id="3" name="内容占位符 2"/>
          <p:cNvSpPr>
            <a:spLocks noGrp="1"/>
          </p:cNvSpPr>
          <p:nvPr>
            <p:ph idx="1"/>
          </p:nvPr>
        </p:nvSpPr>
        <p:spPr>
          <a:xfrm>
            <a:off x="455930" y="907415"/>
            <a:ext cx="8223885" cy="631190"/>
          </a:xfrm>
        </p:spPr>
        <p:txBody>
          <a:bodyPr>
            <a:noAutofit/>
          </a:bodyPr>
          <a:lstStyle/>
          <a:p>
            <a:pPr marL="0" indent="0">
              <a:lnSpc>
                <a:spcPct val="125000"/>
              </a:lnSpc>
              <a:buNone/>
            </a:pPr>
            <a:r>
              <a:rPr lang="zh-CN" altLang="en-US" sz="2400" spc="300" dirty="0">
                <a:solidFill>
                  <a:schemeClr val="tx1"/>
                </a:solidFill>
                <a:latin typeface="黑体" panose="02010609060101010101" charset="-122"/>
                <a:ea typeface="黑体" panose="02010609060101010101" charset="-122"/>
                <a:cs typeface="Times New Roman" panose="02020603050405020304" charset="0"/>
                <a:sym typeface="+mn-ea"/>
              </a:rPr>
              <a:t>资本分配与说明书选择</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6" imgW="914400" imgH="215900" progId="Equation.KSEE3">
                  <p:embed/>
                </p:oleObj>
              </mc:Choice>
              <mc:Fallback>
                <p:oleObj r:id="rId6" imgW="914400" imgH="215900" progId="Equation.KSEE3">
                  <p:embed/>
                  <p:pic>
                    <p:nvPicPr>
                      <p:cNvPr id="0" name="图片 1024"/>
                      <p:cNvPicPr/>
                      <p:nvPr/>
                    </p:nvPicPr>
                    <p:blipFill>
                      <a:blip r:embed="rId7"/>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17</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459230"/>
            <a:ext cx="8291830" cy="437515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sym typeface="+mn-ea"/>
              </a:rPr>
              <a:t>We consider a competitive capital market as in Berk and Green (2004): </a:t>
            </a:r>
          </a:p>
          <a:p>
            <a:pPr indent="457200">
              <a:lnSpc>
                <a:spcPct val="120000"/>
              </a:lnSpc>
              <a:buFont typeface="Wingdings" panose="05000000000000000000" charset="0"/>
              <a:buNone/>
            </a:pPr>
            <a:r>
              <a:rPr lang="en-US" altLang="zh-CN" sz="2000">
                <a:latin typeface="Times New Roman" panose="02020603050405020304" charset="0"/>
                <a:ea typeface="宋体" panose="02010600030101010101" pitchFamily="2" charset="-122"/>
                <a:cs typeface="Times New Roman" panose="02020603050405020304" charset="0"/>
                <a:sym typeface="+mn-ea"/>
              </a:rPr>
              <a:t>R</a:t>
            </a:r>
            <a:r>
              <a:rPr lang="zh-CN" altLang="en-US" sz="2000">
                <a:latin typeface="Times New Roman" panose="02020603050405020304" charset="0"/>
                <a:ea typeface="宋体" panose="02010600030101010101" pitchFamily="2" charset="-122"/>
                <a:cs typeface="Times New Roman" panose="02020603050405020304" charset="0"/>
                <a:sym typeface="+mn-ea"/>
              </a:rPr>
              <a:t>isk neutral investors provide or withdraw capital to active funds up to the point at which their </a:t>
            </a:r>
            <a:r>
              <a:rPr lang="zh-CN" altLang="en-US" sz="2000" i="1">
                <a:latin typeface="Times New Roman" panose="02020603050405020304" charset="0"/>
                <a:ea typeface="宋体" panose="02010600030101010101" pitchFamily="2" charset="-122"/>
                <a:cs typeface="Times New Roman" panose="02020603050405020304" charset="0"/>
                <a:sym typeface="+mn-ea"/>
              </a:rPr>
              <a:t>perceived active returns</a:t>
            </a:r>
            <a:r>
              <a:rPr lang="zh-CN" altLang="en-US" sz="2000">
                <a:latin typeface="Times New Roman" panose="02020603050405020304" charset="0"/>
                <a:ea typeface="宋体" panose="02010600030101010101" pitchFamily="2" charset="-122"/>
                <a:cs typeface="Times New Roman" panose="02020603050405020304" charset="0"/>
                <a:sym typeface="+mn-ea"/>
              </a:rPr>
              <a:t> are driven to zero in expectation.</a:t>
            </a:r>
          </a:p>
          <a:p>
            <a:pPr indent="457200">
              <a:lnSpc>
                <a:spcPct val="120000"/>
              </a:lnSpc>
              <a:buFont typeface="Wingdings" panose="05000000000000000000" charset="0"/>
              <a:buNone/>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p:txBody>
      </p:sp>
      <p:pic>
        <p:nvPicPr>
          <p:cNvPr id="11" name="图片 10"/>
          <p:cNvPicPr>
            <a:picLocks noChangeAspect="1"/>
          </p:cNvPicPr>
          <p:nvPr>
            <p:custDataLst>
              <p:tags r:id="rId2"/>
            </p:custDataLst>
          </p:nvPr>
        </p:nvPicPr>
        <p:blipFill>
          <a:blip r:embed="rId8"/>
          <a:stretch>
            <a:fillRect/>
          </a:stretch>
        </p:blipFill>
        <p:spPr>
          <a:xfrm>
            <a:off x="0" y="2860040"/>
            <a:ext cx="9144635" cy="2658110"/>
          </a:xfrm>
          <a:prstGeom prst="rect">
            <a:avLst/>
          </a:prstGeom>
        </p:spPr>
      </p:pic>
      <p:sp>
        <p:nvSpPr>
          <p:cNvPr id="12" name="矩形 11"/>
          <p:cNvSpPr/>
          <p:nvPr/>
        </p:nvSpPr>
        <p:spPr>
          <a:xfrm>
            <a:off x="3763010" y="3195955"/>
            <a:ext cx="2277110" cy="264160"/>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p:cNvPicPr>
            <a:picLocks noChangeAspect="1"/>
          </p:cNvPicPr>
          <p:nvPr>
            <p:custDataLst>
              <p:tags r:id="rId3"/>
            </p:custDataLst>
          </p:nvPr>
        </p:nvPicPr>
        <p:blipFill>
          <a:blip r:embed="rId9"/>
          <a:stretch>
            <a:fillRect/>
          </a:stretch>
        </p:blipFill>
        <p:spPr>
          <a:xfrm>
            <a:off x="3644265" y="5587365"/>
            <a:ext cx="1927225" cy="328295"/>
          </a:xfrm>
          <a:prstGeom prst="rect">
            <a:avLst/>
          </a:prstGeom>
        </p:spPr>
      </p:pic>
      <p:cxnSp>
        <p:nvCxnSpPr>
          <p:cNvPr id="14" name="直接箭头连接符 13"/>
          <p:cNvCxnSpPr/>
          <p:nvPr/>
        </p:nvCxnSpPr>
        <p:spPr>
          <a:xfrm flipV="1">
            <a:off x="3917950" y="5117465"/>
            <a:ext cx="556260" cy="5924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6" idx="3"/>
          </p:cNvCxnSpPr>
          <p:nvPr/>
        </p:nvCxnSpPr>
        <p:spPr>
          <a:xfrm>
            <a:off x="2920365" y="5231130"/>
            <a:ext cx="651510" cy="50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custDataLst>
              <p:tags r:id="rId4"/>
            </p:custDataLst>
          </p:nvPr>
        </p:nvPicPr>
        <p:blipFill>
          <a:blip r:embed="rId10"/>
          <a:stretch>
            <a:fillRect/>
          </a:stretch>
        </p:blipFill>
        <p:spPr>
          <a:xfrm>
            <a:off x="150495" y="5043805"/>
            <a:ext cx="2769870" cy="374650"/>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说明书选择模型</a:t>
            </a:r>
          </a:p>
        </p:txBody>
      </p:sp>
      <p:sp>
        <p:nvSpPr>
          <p:cNvPr id="3" name="内容占位符 2"/>
          <p:cNvSpPr>
            <a:spLocks noGrp="1"/>
          </p:cNvSpPr>
          <p:nvPr>
            <p:ph idx="1"/>
          </p:nvPr>
        </p:nvSpPr>
        <p:spPr>
          <a:xfrm>
            <a:off x="455930" y="907415"/>
            <a:ext cx="8223885" cy="631190"/>
          </a:xfrm>
        </p:spPr>
        <p:txBody>
          <a:bodyPr>
            <a:noAutofit/>
          </a:bodyPr>
          <a:lstStyle/>
          <a:p>
            <a:pPr marL="0" indent="0">
              <a:lnSpc>
                <a:spcPct val="125000"/>
              </a:lnSpc>
              <a:buNone/>
            </a:pPr>
            <a:r>
              <a:rPr lang="zh-CN" altLang="en-US" sz="2400" spc="300" dirty="0">
                <a:solidFill>
                  <a:schemeClr val="tx1"/>
                </a:solidFill>
                <a:latin typeface="黑体" panose="02010609060101010101" charset="-122"/>
                <a:ea typeface="黑体" panose="02010609060101010101" charset="-122"/>
                <a:cs typeface="Times New Roman" panose="02020603050405020304" charset="0"/>
                <a:sym typeface="+mn-ea"/>
              </a:rPr>
              <a:t>资本分配与说明书选择</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18</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459230"/>
            <a:ext cx="8291830" cy="311023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sym typeface="+mn-ea"/>
              </a:rPr>
              <a:t>Taking into account how investors</a:t>
            </a:r>
            <a:r>
              <a:rPr lang="en-US" altLang="zh-CN" sz="2000">
                <a:latin typeface="Times New Roman" panose="02020603050405020304" charset="0"/>
                <a:ea typeface="宋体" panose="02010600030101010101" pitchFamily="2" charset="-122"/>
                <a:cs typeface="Times New Roman" panose="02020603050405020304" charset="0"/>
                <a:sym typeface="+mn-ea"/>
              </a:rPr>
              <a:t>’ </a:t>
            </a:r>
            <a:r>
              <a:rPr lang="zh-CN" altLang="en-US" sz="2000">
                <a:latin typeface="Times New Roman" panose="02020603050405020304" charset="0"/>
                <a:ea typeface="宋体" panose="02010600030101010101" pitchFamily="2" charset="-122"/>
                <a:cs typeface="Times New Roman" panose="02020603050405020304" charset="0"/>
                <a:sym typeface="+mn-ea"/>
              </a:rPr>
              <a:t>learning affects flows, each fund manager chooses the prospectus that maximizes her ex-ante expected utility over managerial fees, </a:t>
            </a:r>
            <a:r>
              <a:rPr lang="zh-CN" altLang="en-US" sz="2000" i="1">
                <a:latin typeface="Times New Roman" panose="02020603050405020304" charset="0"/>
                <a:ea typeface="宋体" panose="02010600030101010101" pitchFamily="2" charset="-122"/>
                <a:cs typeface="Times New Roman" panose="02020603050405020304" charset="0"/>
                <a:sym typeface="+mn-ea"/>
              </a:rPr>
              <a:t>q</a:t>
            </a:r>
            <a:r>
              <a:rPr lang="zh-CN" altLang="en-US" sz="2000" i="1" baseline="-25000">
                <a:latin typeface="Times New Roman" panose="02020603050405020304" charset="0"/>
                <a:ea typeface="宋体" panose="02010600030101010101" pitchFamily="2" charset="-122"/>
                <a:cs typeface="Times New Roman" panose="02020603050405020304" charset="0"/>
                <a:sym typeface="+mn-ea"/>
              </a:rPr>
              <a:t>i,t</a:t>
            </a:r>
            <a:r>
              <a:rPr lang="zh-CN" altLang="en-US" sz="2000" i="1">
                <a:latin typeface="Times New Roman" panose="02020603050405020304" charset="0"/>
                <a:ea typeface="宋体" panose="02010600030101010101" pitchFamily="2" charset="-122"/>
                <a:cs typeface="Times New Roman" panose="02020603050405020304" charset="0"/>
                <a:sym typeface="+mn-ea"/>
              </a:rPr>
              <a:t>·</a:t>
            </a:r>
            <a:r>
              <a:rPr lang="en-US" altLang="zh-CN" sz="2000" i="1">
                <a:latin typeface="Times New Roman" panose="02020603050405020304" charset="0"/>
                <a:ea typeface="宋体" panose="02010600030101010101" pitchFamily="2" charset="-122"/>
                <a:cs typeface="Times New Roman" panose="02020603050405020304" charset="0"/>
                <a:sym typeface="+mn-ea"/>
              </a:rPr>
              <a:t> </a:t>
            </a:r>
            <a:r>
              <a:rPr lang="zh-CN" altLang="en-US" sz="2000" i="1">
                <a:latin typeface="Times New Roman" panose="02020603050405020304" charset="0"/>
                <a:ea typeface="宋体" panose="02010600030101010101" pitchFamily="2" charset="-122"/>
                <a:cs typeface="Times New Roman" panose="02020603050405020304" charset="0"/>
                <a:sym typeface="+mn-ea"/>
              </a:rPr>
              <a:t>f</a:t>
            </a:r>
            <a:r>
              <a:rPr lang="zh-CN" altLang="en-US" sz="2000">
                <a:latin typeface="Times New Roman" panose="02020603050405020304" charset="0"/>
                <a:ea typeface="宋体" panose="02010600030101010101" pitchFamily="2" charset="-122"/>
                <a:cs typeface="Times New Roman" panose="02020603050405020304" charset="0"/>
                <a:sym typeface="+mn-ea"/>
              </a:rPr>
              <a:t> :</a:t>
            </a: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altLang="en-US" sz="2000" i="1">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i="1">
                <a:latin typeface="Times New Roman" panose="02020603050405020304" charset="0"/>
                <a:ea typeface="宋体" panose="02010600030101010101" pitchFamily="2" charset="-122"/>
                <a:cs typeface="Times New Roman" panose="02020603050405020304" charset="0"/>
                <a:sym typeface="+mn-ea"/>
              </a:rPr>
              <a:t>v</a:t>
            </a:r>
            <a:r>
              <a:rPr lang="zh-CN" altLang="en-US" sz="2000" i="1" baseline="-25000">
                <a:latin typeface="Times New Roman" panose="02020603050405020304" charset="0"/>
                <a:ea typeface="宋体" panose="02010600030101010101" pitchFamily="2" charset="-122"/>
                <a:cs typeface="Times New Roman" panose="02020603050405020304" charset="0"/>
                <a:sym typeface="+mn-ea"/>
              </a:rPr>
              <a:t>i</a:t>
            </a:r>
            <a:r>
              <a:rPr lang="en-US" altLang="zh-CN" sz="2000" i="1" baseline="-25000">
                <a:latin typeface="Times New Roman" panose="02020603050405020304" charset="0"/>
                <a:ea typeface="宋体" panose="02010600030101010101" pitchFamily="2" charset="-122"/>
                <a:cs typeface="Times New Roman" panose="02020603050405020304" charset="0"/>
                <a:sym typeface="+mn-ea"/>
              </a:rPr>
              <a:t> </a:t>
            </a:r>
            <a:r>
              <a:rPr lang="zh-CN" altLang="en-US" sz="2000">
                <a:latin typeface="Times New Roman" panose="02020603050405020304" charset="0"/>
                <a:ea typeface="宋体" panose="02010600030101010101" pitchFamily="2" charset="-122"/>
                <a:cs typeface="Times New Roman" panose="02020603050405020304" charset="0"/>
                <a:sym typeface="+mn-ea"/>
              </a:rPr>
              <a:t>(·) takes the form of mean-variance preferences with the coefficient of risk aversion normalized to 1.</a:t>
            </a:r>
          </a:p>
        </p:txBody>
      </p:sp>
      <p:pic>
        <p:nvPicPr>
          <p:cNvPr id="10" name="图片 9"/>
          <p:cNvPicPr>
            <a:picLocks noChangeAspect="1"/>
          </p:cNvPicPr>
          <p:nvPr>
            <p:custDataLst>
              <p:tags r:id="rId2"/>
            </p:custDataLst>
          </p:nvPr>
        </p:nvPicPr>
        <p:blipFill>
          <a:blip r:embed="rId6"/>
          <a:stretch>
            <a:fillRect/>
          </a:stretch>
        </p:blipFill>
        <p:spPr>
          <a:xfrm>
            <a:off x="1113790" y="2718435"/>
            <a:ext cx="6987540" cy="939800"/>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说明书选择模型</a:t>
            </a:r>
          </a:p>
        </p:txBody>
      </p:sp>
      <p:sp>
        <p:nvSpPr>
          <p:cNvPr id="3" name="内容占位符 2"/>
          <p:cNvSpPr>
            <a:spLocks noGrp="1"/>
          </p:cNvSpPr>
          <p:nvPr>
            <p:ph idx="1"/>
          </p:nvPr>
        </p:nvSpPr>
        <p:spPr>
          <a:xfrm>
            <a:off x="455930" y="907415"/>
            <a:ext cx="8223885" cy="631190"/>
          </a:xfrm>
        </p:spPr>
        <p:txBody>
          <a:bodyPr>
            <a:noAutofit/>
          </a:bodyPr>
          <a:lstStyle/>
          <a:p>
            <a:pPr marL="0" indent="0">
              <a:lnSpc>
                <a:spcPct val="125000"/>
              </a:lnSpc>
              <a:buNone/>
            </a:pPr>
            <a:r>
              <a:rPr lang="zh-CN" altLang="en-US" sz="2400" spc="300" dirty="0">
                <a:solidFill>
                  <a:schemeClr val="tx1"/>
                </a:solidFill>
                <a:latin typeface="黑体" panose="02010609060101010101" charset="-122"/>
                <a:ea typeface="黑体" panose="02010609060101010101" charset="-122"/>
                <a:cs typeface="Times New Roman" panose="02020603050405020304" charset="0"/>
                <a:sym typeface="+mn-ea"/>
              </a:rPr>
              <a:t>投资者的学习</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19</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459230"/>
            <a:ext cx="8291830" cy="311023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sz="2000">
                <a:latin typeface="Times New Roman" panose="02020603050405020304" charset="0"/>
                <a:ea typeface="宋体" panose="02010600030101010101" pitchFamily="2" charset="-122"/>
                <a:cs typeface="Times New Roman" panose="02020603050405020304" charset="0"/>
                <a:sym typeface="+mn-ea"/>
              </a:rPr>
              <a:t>从说明书中学习，得到组合载荷的先验分布情况：</a:t>
            </a: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indent="0">
              <a:lnSpc>
                <a:spcPct val="120000"/>
              </a:lnSpc>
              <a:buFont typeface="Wingdings" panose="05000000000000000000" charset="0"/>
              <a:buNone/>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p:txBody>
      </p:sp>
      <p:pic>
        <p:nvPicPr>
          <p:cNvPr id="11" name="图片 10"/>
          <p:cNvPicPr>
            <a:picLocks noChangeAspect="1"/>
          </p:cNvPicPr>
          <p:nvPr>
            <p:custDataLst>
              <p:tags r:id="rId2"/>
            </p:custDataLst>
          </p:nvPr>
        </p:nvPicPr>
        <p:blipFill>
          <a:blip r:embed="rId6"/>
          <a:stretch>
            <a:fillRect/>
          </a:stretch>
        </p:blipFill>
        <p:spPr>
          <a:xfrm>
            <a:off x="231140" y="2220595"/>
            <a:ext cx="8753475" cy="2853690"/>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52972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文献介绍</a:t>
            </a:r>
          </a:p>
        </p:txBody>
      </p:sp>
      <p:sp>
        <p:nvSpPr>
          <p:cNvPr id="3" name="内容占位符 2"/>
          <p:cNvSpPr>
            <a:spLocks noGrp="1"/>
          </p:cNvSpPr>
          <p:nvPr>
            <p:ph idx="1"/>
          </p:nvPr>
        </p:nvSpPr>
        <p:spPr>
          <a:xfrm>
            <a:off x="459105" y="1235075"/>
            <a:ext cx="8223885" cy="631190"/>
          </a:xfrm>
        </p:spPr>
        <p:txBody>
          <a:bodyPr>
            <a:noAutofit/>
          </a:bodyPr>
          <a:lstStyle/>
          <a:p>
            <a:pPr marL="0" indent="0">
              <a:lnSpc>
                <a:spcPct val="125000"/>
              </a:lnSpc>
              <a:buNone/>
            </a:pPr>
            <a:r>
              <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文献框架</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2</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561340" y="1993265"/>
            <a:ext cx="8255000" cy="338328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sz="2000">
                <a:latin typeface="宋体" panose="02010600030101010101" pitchFamily="2" charset="-122"/>
                <a:ea typeface="宋体" panose="02010600030101010101" pitchFamily="2" charset="-122"/>
                <a:cs typeface="Times New Roman" panose="02020603050405020304" charset="0"/>
              </a:rPr>
              <a:t>研究问题：投资者对说明书的学习会如何影响基金管理者在基金说明书中披露其策略时对其策略详细程度的选取决策。</a:t>
            </a:r>
          </a:p>
          <a:p>
            <a:pPr marL="342900" indent="-342900">
              <a:lnSpc>
                <a:spcPct val="120000"/>
              </a:lnSpc>
              <a:buFont typeface="Wingdings" panose="05000000000000000000" charset="0"/>
              <a:buChar char="l"/>
            </a:pPr>
            <a:endParaRPr lang="zh-CN" sz="2000">
              <a:latin typeface="宋体" panose="02010600030101010101" pitchFamily="2" charset="-122"/>
              <a:ea typeface="宋体" panose="02010600030101010101" pitchFamily="2" charset="-122"/>
              <a:cs typeface="Times New Roman" panose="02020603050405020304" charset="0"/>
            </a:endParaRPr>
          </a:p>
          <a:p>
            <a:pPr marL="342900" indent="-342900">
              <a:lnSpc>
                <a:spcPct val="120000"/>
              </a:lnSpc>
              <a:buFont typeface="Wingdings" panose="05000000000000000000" charset="0"/>
              <a:buChar char="l"/>
            </a:pPr>
            <a:r>
              <a:rPr lang="zh-CN" sz="2000">
                <a:latin typeface="宋体" panose="02010600030101010101" pitchFamily="2" charset="-122"/>
                <a:ea typeface="宋体" panose="02010600030101010101" pitchFamily="2" charset="-122"/>
                <a:cs typeface="Times New Roman" panose="02020603050405020304" charset="0"/>
              </a:rPr>
              <a:t>研究方法：构建包含基金管理者与投资者的投资模型，其中管理者会选择策略披露的详细程度来实现自身效用的最大化。</a:t>
            </a:r>
          </a:p>
          <a:p>
            <a:pPr marL="342900" indent="-342900">
              <a:lnSpc>
                <a:spcPct val="120000"/>
              </a:lnSpc>
              <a:buFont typeface="Wingdings" panose="05000000000000000000" charset="0"/>
              <a:buChar char="l"/>
            </a:pPr>
            <a:endParaRPr lang="zh-CN" sz="2000">
              <a:latin typeface="宋体" panose="02010600030101010101" pitchFamily="2" charset="-122"/>
              <a:ea typeface="宋体" panose="02010600030101010101" pitchFamily="2" charset="-122"/>
              <a:cs typeface="Times New Roman" panose="02020603050405020304" charset="0"/>
            </a:endParaRPr>
          </a:p>
          <a:p>
            <a:pPr marL="342900" indent="-342900">
              <a:lnSpc>
                <a:spcPct val="120000"/>
              </a:lnSpc>
              <a:buFont typeface="Wingdings" panose="05000000000000000000" charset="0"/>
              <a:buChar char="l"/>
            </a:pPr>
            <a:r>
              <a:rPr lang="zh-CN" sz="2000">
                <a:latin typeface="宋体" panose="02010600030101010101" pitchFamily="2" charset="-122"/>
                <a:ea typeface="宋体" panose="02010600030101010101" pitchFamily="2" charset="-122"/>
                <a:cs typeface="Times New Roman" panose="02020603050405020304" charset="0"/>
              </a:rPr>
              <a:t>研究结论：当基金管理者的投资策略专业化程度较高时，基金管理者会倾向于披露详细版的策略；反之则披露非详细版的策略。</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说明书选择模型</a:t>
            </a:r>
          </a:p>
        </p:txBody>
      </p:sp>
      <p:sp>
        <p:nvSpPr>
          <p:cNvPr id="3" name="内容占位符 2"/>
          <p:cNvSpPr>
            <a:spLocks noGrp="1"/>
          </p:cNvSpPr>
          <p:nvPr>
            <p:ph idx="1"/>
          </p:nvPr>
        </p:nvSpPr>
        <p:spPr>
          <a:xfrm>
            <a:off x="455930" y="907415"/>
            <a:ext cx="8223885" cy="631190"/>
          </a:xfrm>
        </p:spPr>
        <p:txBody>
          <a:bodyPr>
            <a:noAutofit/>
          </a:bodyPr>
          <a:lstStyle/>
          <a:p>
            <a:pPr marL="0" indent="0">
              <a:lnSpc>
                <a:spcPct val="125000"/>
              </a:lnSpc>
              <a:buNone/>
            </a:pPr>
            <a:r>
              <a:rPr lang="zh-CN" altLang="en-US" sz="2400" spc="300" dirty="0">
                <a:solidFill>
                  <a:schemeClr val="tx1"/>
                </a:solidFill>
                <a:latin typeface="黑体" panose="02010609060101010101" charset="-122"/>
                <a:ea typeface="黑体" panose="02010609060101010101" charset="-122"/>
                <a:cs typeface="Times New Roman" panose="02020603050405020304" charset="0"/>
                <a:sym typeface="+mn-ea"/>
              </a:rPr>
              <a:t>投资者的学习</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6" imgW="914400" imgH="215900" progId="Equation.KSEE3">
                  <p:embed/>
                </p:oleObj>
              </mc:Choice>
              <mc:Fallback>
                <p:oleObj r:id="rId6" imgW="914400" imgH="215900" progId="Equation.KSEE3">
                  <p:embed/>
                  <p:pic>
                    <p:nvPicPr>
                      <p:cNvPr id="0" name="图片 1024"/>
                      <p:cNvPicPr/>
                      <p:nvPr/>
                    </p:nvPicPr>
                    <p:blipFill>
                      <a:blip r:embed="rId7"/>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20</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459230"/>
            <a:ext cx="8291830" cy="311023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sz="2000">
                <a:latin typeface="Times New Roman" panose="02020603050405020304" charset="0"/>
                <a:ea typeface="宋体" panose="02010600030101010101" pitchFamily="2" charset="-122"/>
                <a:cs typeface="Times New Roman" panose="02020603050405020304" charset="0"/>
                <a:sym typeface="+mn-ea"/>
              </a:rPr>
              <a:t>从收益表现中学习，更新对于基金管理者表现的信念：</a:t>
            </a: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sym typeface="+mn-ea"/>
              </a:rPr>
              <a:t>Given a prospectus of type </a:t>
            </a:r>
            <a:r>
              <a:rPr lang="zh-CN" altLang="en-US" sz="2000" i="1">
                <a:latin typeface="Times New Roman" panose="02020603050405020304" charset="0"/>
                <a:ea typeface="宋体" panose="02010600030101010101" pitchFamily="2" charset="-122"/>
                <a:cs typeface="Times New Roman" panose="02020603050405020304" charset="0"/>
                <a:sym typeface="+mn-ea"/>
              </a:rPr>
              <a:t>p</a:t>
            </a:r>
            <a:r>
              <a:rPr lang="zh-CN" altLang="en-US" sz="2000">
                <a:latin typeface="Times New Roman" panose="02020603050405020304" charset="0"/>
                <a:ea typeface="宋体" panose="02010600030101010101" pitchFamily="2" charset="-122"/>
                <a:cs typeface="Times New Roman" panose="02020603050405020304" charset="0"/>
                <a:sym typeface="+mn-ea"/>
              </a:rPr>
              <a:t> ∈ </a:t>
            </a:r>
            <a:r>
              <a:rPr lang="zh-CN" altLang="en-US" sz="2000" i="1">
                <a:latin typeface="Times New Roman" panose="02020603050405020304" charset="0"/>
                <a:ea typeface="宋体" panose="02010600030101010101" pitchFamily="2" charset="-122"/>
                <a:cs typeface="Times New Roman" panose="02020603050405020304" charset="0"/>
                <a:sym typeface="+mn-ea"/>
              </a:rPr>
              <a:t>P</a:t>
            </a:r>
            <a:r>
              <a:rPr lang="zh-CN" altLang="en-US" sz="2000">
                <a:latin typeface="Times New Roman" panose="02020603050405020304" charset="0"/>
                <a:ea typeface="宋体" panose="02010600030101010101" pitchFamily="2" charset="-122"/>
                <a:cs typeface="Times New Roman" panose="02020603050405020304" charset="0"/>
                <a:sym typeface="+mn-ea"/>
              </a:rPr>
              <a:t>, the </a:t>
            </a:r>
            <a:r>
              <a:rPr lang="zh-CN" altLang="en-US" sz="2000" i="1">
                <a:latin typeface="Times New Roman" panose="02020603050405020304" charset="0"/>
                <a:ea typeface="宋体" panose="02010600030101010101" pitchFamily="2" charset="-122"/>
                <a:cs typeface="Times New Roman" panose="02020603050405020304" charset="0"/>
                <a:sym typeface="+mn-ea"/>
              </a:rPr>
              <a:t>perceived managerial skill</a:t>
            </a:r>
            <a:r>
              <a:rPr lang="zh-CN" altLang="en-US" sz="2000">
                <a:latin typeface="Times New Roman" panose="02020603050405020304" charset="0"/>
                <a:ea typeface="宋体" panose="02010600030101010101" pitchFamily="2" charset="-122"/>
                <a:cs typeface="Times New Roman" panose="02020603050405020304" charset="0"/>
                <a:sym typeface="+mn-ea"/>
              </a:rPr>
              <a:t> is equal to</a:t>
            </a:r>
          </a:p>
          <a:p>
            <a:pPr indent="0">
              <a:lnSpc>
                <a:spcPct val="120000"/>
              </a:lnSpc>
              <a:buFont typeface="Wingdings" panose="05000000000000000000" charset="0"/>
              <a:buNone/>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p:txBody>
      </p:sp>
      <p:pic>
        <p:nvPicPr>
          <p:cNvPr id="10" name="图片 9"/>
          <p:cNvPicPr>
            <a:picLocks noChangeAspect="1"/>
          </p:cNvPicPr>
          <p:nvPr>
            <p:custDataLst>
              <p:tags r:id="rId2"/>
            </p:custDataLst>
          </p:nvPr>
        </p:nvPicPr>
        <p:blipFill>
          <a:blip r:embed="rId8"/>
          <a:stretch>
            <a:fillRect/>
          </a:stretch>
        </p:blipFill>
        <p:spPr>
          <a:xfrm>
            <a:off x="455930" y="1971040"/>
            <a:ext cx="8227060" cy="359410"/>
          </a:xfrm>
          <a:prstGeom prst="rect">
            <a:avLst/>
          </a:prstGeom>
        </p:spPr>
      </p:pic>
      <p:pic>
        <p:nvPicPr>
          <p:cNvPr id="14" name="图片 13"/>
          <p:cNvPicPr>
            <a:picLocks noChangeAspect="1"/>
          </p:cNvPicPr>
          <p:nvPr>
            <p:custDataLst>
              <p:tags r:id="rId3"/>
            </p:custDataLst>
          </p:nvPr>
        </p:nvPicPr>
        <p:blipFill>
          <a:blip r:embed="rId9"/>
          <a:stretch>
            <a:fillRect/>
          </a:stretch>
        </p:blipFill>
        <p:spPr>
          <a:xfrm>
            <a:off x="461645" y="2330450"/>
            <a:ext cx="2197100" cy="374015"/>
          </a:xfrm>
          <a:prstGeom prst="rect">
            <a:avLst/>
          </a:prstGeom>
        </p:spPr>
      </p:pic>
      <p:pic>
        <p:nvPicPr>
          <p:cNvPr id="15" name="图片 14"/>
          <p:cNvPicPr>
            <a:picLocks noChangeAspect="1"/>
          </p:cNvPicPr>
          <p:nvPr>
            <p:custDataLst>
              <p:tags r:id="rId4"/>
            </p:custDataLst>
          </p:nvPr>
        </p:nvPicPr>
        <p:blipFill>
          <a:blip r:embed="rId10"/>
          <a:stretch>
            <a:fillRect/>
          </a:stretch>
        </p:blipFill>
        <p:spPr>
          <a:xfrm>
            <a:off x="434340" y="3536950"/>
            <a:ext cx="8245475" cy="2077720"/>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说明书选择模型</a:t>
            </a:r>
          </a:p>
        </p:txBody>
      </p:sp>
      <p:sp>
        <p:nvSpPr>
          <p:cNvPr id="3" name="内容占位符 2"/>
          <p:cNvSpPr>
            <a:spLocks noGrp="1"/>
          </p:cNvSpPr>
          <p:nvPr>
            <p:ph idx="1"/>
          </p:nvPr>
        </p:nvSpPr>
        <p:spPr>
          <a:xfrm>
            <a:off x="455930" y="907415"/>
            <a:ext cx="7049770" cy="631190"/>
          </a:xfrm>
        </p:spPr>
        <p:txBody>
          <a:bodyPr>
            <a:noAutofit/>
          </a:bodyPr>
          <a:lstStyle/>
          <a:p>
            <a:pPr marL="0" indent="0">
              <a:lnSpc>
                <a:spcPct val="125000"/>
              </a:lnSpc>
              <a:buNone/>
            </a:pPr>
            <a:r>
              <a:rPr lang="zh-CN" altLang="en-US" sz="2400" spc="300" dirty="0">
                <a:solidFill>
                  <a:schemeClr val="tx1"/>
                </a:solidFill>
                <a:latin typeface="黑体" panose="02010609060101010101" charset="-122"/>
                <a:ea typeface="黑体" panose="02010609060101010101" charset="-122"/>
                <a:cs typeface="Times New Roman" panose="02020603050405020304" charset="0"/>
                <a:sym typeface="+mn-ea"/>
              </a:rPr>
              <a:t>均衡</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7" imgW="914400" imgH="215900" progId="Equation.KSEE3">
                  <p:embed/>
                </p:oleObj>
              </mc:Choice>
              <mc:Fallback>
                <p:oleObj r:id="rId7" imgW="914400" imgH="215900" progId="Equation.KSEE3">
                  <p:embed/>
                  <p:pic>
                    <p:nvPicPr>
                      <p:cNvPr id="0" name="图片 1024"/>
                      <p:cNvPicPr/>
                      <p:nvPr/>
                    </p:nvPicPr>
                    <p:blipFill>
                      <a:blip r:embed="rId8"/>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21</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459230"/>
            <a:ext cx="8291830" cy="296418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sz="2000">
                <a:latin typeface="Times New Roman" panose="02020603050405020304" charset="0"/>
                <a:ea typeface="宋体" panose="02010600030101010101" pitchFamily="2" charset="-122"/>
                <a:cs typeface="Times New Roman" panose="02020603050405020304" charset="0"/>
                <a:sym typeface="+mn-ea"/>
              </a:rPr>
              <a:t>Since the estimated managerial skill at t = 1 is independent of the manager</a:t>
            </a:r>
            <a:r>
              <a:rPr lang="en-US" altLang="zh-CN" sz="2000">
                <a:latin typeface="Times New Roman" panose="02020603050405020304" charset="0"/>
                <a:ea typeface="宋体" panose="02010600030101010101" pitchFamily="2" charset="-122"/>
                <a:cs typeface="Times New Roman" panose="02020603050405020304" charset="0"/>
                <a:sym typeface="+mn-ea"/>
              </a:rPr>
              <a:t>’</a:t>
            </a:r>
            <a:r>
              <a:rPr lang="zh-CN" sz="2000">
                <a:latin typeface="Times New Roman" panose="02020603050405020304" charset="0"/>
                <a:ea typeface="宋体" panose="02010600030101010101" pitchFamily="2" charset="-122"/>
                <a:cs typeface="Times New Roman" panose="02020603050405020304" charset="0"/>
                <a:sym typeface="+mn-ea"/>
              </a:rPr>
              <a:t>s chosen prospectus (it is equal to the prior mean</a:t>
            </a:r>
            <a:r>
              <a:rPr lang="en-US" altLang="zh-CN" sz="2000">
                <a:latin typeface="Times New Roman" panose="02020603050405020304" charset="0"/>
                <a:ea typeface="宋体" panose="02010600030101010101" pitchFamily="2" charset="-122"/>
                <a:cs typeface="Times New Roman" panose="02020603050405020304" charset="0"/>
                <a:sym typeface="+mn-ea"/>
              </a:rPr>
              <a:t> </a:t>
            </a:r>
            <a:r>
              <a:rPr lang="zh-CN" sz="2000">
                <a:latin typeface="Times New Roman" panose="02020603050405020304" charset="0"/>
                <a:ea typeface="宋体" panose="02010600030101010101" pitchFamily="2" charset="-122"/>
                <a:cs typeface="Times New Roman" panose="02020603050405020304" charset="0"/>
                <a:sym typeface="+mn-ea"/>
              </a:rPr>
              <a:t>α), the optimal prospectus choice depends only on fees earned at t = 2.</a:t>
            </a:r>
          </a:p>
          <a:p>
            <a:pPr marL="342900" indent="-342900">
              <a:lnSpc>
                <a:spcPct val="120000"/>
              </a:lnSpc>
              <a:buFont typeface="Wingdings" panose="05000000000000000000" charset="0"/>
              <a:buChar char="l"/>
            </a:pPr>
            <a:endParaRPr lang="zh-CN"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sz="2000">
                <a:latin typeface="Times New Roman" panose="02020603050405020304" charset="0"/>
                <a:ea typeface="宋体" panose="02010600030101010101" pitchFamily="2" charset="-122"/>
                <a:cs typeface="Times New Roman" panose="02020603050405020304" charset="0"/>
                <a:sym typeface="+mn-ea"/>
              </a:rPr>
              <a:t>直觉</a:t>
            </a:r>
            <a:r>
              <a:rPr lang="en-US" altLang="zh-CN" sz="2000">
                <a:latin typeface="Times New Roman" panose="02020603050405020304" charset="0"/>
                <a:ea typeface="宋体" panose="02010600030101010101" pitchFamily="2" charset="-122"/>
                <a:cs typeface="Times New Roman" panose="02020603050405020304" charset="0"/>
                <a:sym typeface="+mn-ea"/>
              </a:rPr>
              <a:t>1</a:t>
            </a:r>
            <a:r>
              <a:rPr lang="zh-CN" altLang="en-US" sz="2000">
                <a:latin typeface="Times New Roman" panose="02020603050405020304" charset="0"/>
                <a:ea typeface="宋体" panose="02010600030101010101" pitchFamily="2" charset="-122"/>
                <a:cs typeface="Times New Roman" panose="02020603050405020304" charset="0"/>
                <a:sym typeface="+mn-ea"/>
              </a:rPr>
              <a:t>：当</a:t>
            </a:r>
            <a:r>
              <a:rPr lang="en-US" altLang="zh-CN" sz="2000">
                <a:latin typeface="Times New Roman" panose="02020603050405020304" charset="0"/>
                <a:ea typeface="宋体" panose="02010600030101010101" pitchFamily="2" charset="-122"/>
                <a:cs typeface="Times New Roman" panose="02020603050405020304" charset="0"/>
                <a:sym typeface="+mn-ea"/>
              </a:rPr>
              <a:t>γ</a:t>
            </a:r>
            <a:r>
              <a:rPr lang="zh-CN" altLang="en-US" sz="2000">
                <a:latin typeface="Times New Roman" panose="02020603050405020304" charset="0"/>
                <a:ea typeface="宋体" panose="02010600030101010101" pitchFamily="2" charset="-122"/>
                <a:cs typeface="Times New Roman" panose="02020603050405020304" charset="0"/>
                <a:sym typeface="+mn-ea"/>
              </a:rPr>
              <a:t>绝对值达到一定大小时，不确定性对效用的抵扣作用呈平方趋势增长，使管理者效用急剧下降，从而选择披露详细的说明书。</a:t>
            </a:r>
          </a:p>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sym typeface="+mn-ea"/>
              </a:rPr>
              <a:t>直觉</a:t>
            </a:r>
            <a:r>
              <a:rPr lang="en-US" altLang="zh-CN" sz="2000">
                <a:latin typeface="Times New Roman" panose="02020603050405020304" charset="0"/>
                <a:ea typeface="宋体" panose="02010600030101010101" pitchFamily="2" charset="-122"/>
                <a:cs typeface="Times New Roman" panose="02020603050405020304" charset="0"/>
                <a:sym typeface="+mn-ea"/>
              </a:rPr>
              <a:t>2</a:t>
            </a:r>
            <a:r>
              <a:rPr lang="zh-CN" altLang="en-US" sz="2000">
                <a:latin typeface="Times New Roman" panose="02020603050405020304" charset="0"/>
                <a:ea typeface="宋体" panose="02010600030101010101" pitchFamily="2" charset="-122"/>
                <a:cs typeface="Times New Roman" panose="02020603050405020304" charset="0"/>
                <a:sym typeface="+mn-ea"/>
              </a:rPr>
              <a:t>：当因子收益为正时，越高的</a:t>
            </a:r>
            <a:r>
              <a:rPr lang="en-US" altLang="zh-CN" sz="2000">
                <a:latin typeface="Times New Roman" panose="02020603050405020304" charset="0"/>
                <a:ea typeface="宋体" panose="02010600030101010101" pitchFamily="2" charset="-122"/>
                <a:cs typeface="Times New Roman" panose="02020603050405020304" charset="0"/>
                <a:sym typeface="+mn-ea"/>
              </a:rPr>
              <a:t>γ</a:t>
            </a:r>
            <a:r>
              <a:rPr lang="zh-CN" altLang="en-US" sz="2000">
                <a:latin typeface="Times New Roman" panose="02020603050405020304" charset="0"/>
                <a:ea typeface="宋体" panose="02010600030101010101" pitchFamily="2" charset="-122"/>
                <a:cs typeface="Times New Roman" panose="02020603050405020304" charset="0"/>
                <a:sym typeface="+mn-ea"/>
              </a:rPr>
              <a:t>能为选择披露简略版报告的基金管理者带来更高的效用，表明管理者会有披露简略版的动机。</a:t>
            </a:r>
          </a:p>
        </p:txBody>
      </p:sp>
      <p:pic>
        <p:nvPicPr>
          <p:cNvPr id="11" name="图片 10"/>
          <p:cNvPicPr>
            <a:picLocks noChangeAspect="1"/>
          </p:cNvPicPr>
          <p:nvPr>
            <p:custDataLst>
              <p:tags r:id="rId2"/>
            </p:custDataLst>
          </p:nvPr>
        </p:nvPicPr>
        <p:blipFill>
          <a:blip r:embed="rId9"/>
          <a:stretch>
            <a:fillRect/>
          </a:stretch>
        </p:blipFill>
        <p:spPr>
          <a:xfrm>
            <a:off x="307340" y="2743200"/>
            <a:ext cx="8529320" cy="1370965"/>
          </a:xfrm>
          <a:prstGeom prst="rect">
            <a:avLst/>
          </a:prstGeom>
        </p:spPr>
      </p:pic>
      <p:sp>
        <p:nvSpPr>
          <p:cNvPr id="12" name="流程图: 摘录 11"/>
          <p:cNvSpPr/>
          <p:nvPr/>
        </p:nvSpPr>
        <p:spPr>
          <a:xfrm>
            <a:off x="2816860" y="3898265"/>
            <a:ext cx="154940" cy="181610"/>
          </a:xfrm>
          <a:prstGeom prst="flowChartExtra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 name="流程图: 摘录 12"/>
          <p:cNvSpPr/>
          <p:nvPr>
            <p:custDataLst>
              <p:tags r:id="rId3"/>
            </p:custDataLst>
          </p:nvPr>
        </p:nvSpPr>
        <p:spPr>
          <a:xfrm>
            <a:off x="7350760" y="3898265"/>
            <a:ext cx="154940" cy="181610"/>
          </a:xfrm>
          <a:prstGeom prst="flowChartExtra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6" name="流程图: 摘录 15"/>
          <p:cNvSpPr/>
          <p:nvPr>
            <p:custDataLst>
              <p:tags r:id="rId4"/>
            </p:custDataLst>
          </p:nvPr>
        </p:nvSpPr>
        <p:spPr>
          <a:xfrm>
            <a:off x="5466080" y="3898265"/>
            <a:ext cx="154940" cy="181610"/>
          </a:xfrm>
          <a:prstGeom prst="flowChartExtra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7" name="流程图: 摘录 16"/>
          <p:cNvSpPr/>
          <p:nvPr>
            <p:custDataLst>
              <p:tags r:id="rId5"/>
            </p:custDataLst>
          </p:nvPr>
        </p:nvSpPr>
        <p:spPr>
          <a:xfrm>
            <a:off x="2159000" y="3898265"/>
            <a:ext cx="154940" cy="181610"/>
          </a:xfrm>
          <a:prstGeom prst="flowChartExtra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说明书选择模型</a:t>
            </a:r>
          </a:p>
        </p:txBody>
      </p:sp>
      <p:sp>
        <p:nvSpPr>
          <p:cNvPr id="3" name="内容占位符 2"/>
          <p:cNvSpPr>
            <a:spLocks noGrp="1"/>
          </p:cNvSpPr>
          <p:nvPr>
            <p:ph idx="1"/>
          </p:nvPr>
        </p:nvSpPr>
        <p:spPr>
          <a:xfrm>
            <a:off x="455930" y="907415"/>
            <a:ext cx="7049770" cy="631190"/>
          </a:xfrm>
        </p:spPr>
        <p:txBody>
          <a:bodyPr>
            <a:noAutofit/>
          </a:bodyPr>
          <a:lstStyle/>
          <a:p>
            <a:pPr marL="0" indent="0">
              <a:lnSpc>
                <a:spcPct val="125000"/>
              </a:lnSpc>
              <a:buNone/>
            </a:pPr>
            <a:r>
              <a:rPr lang="zh-CN" altLang="en-US" sz="2400" spc="300" dirty="0">
                <a:solidFill>
                  <a:schemeClr val="tx1"/>
                </a:solidFill>
                <a:latin typeface="黑体" panose="02010609060101010101" charset="-122"/>
                <a:ea typeface="黑体" panose="02010609060101010101" charset="-122"/>
                <a:cs typeface="Times New Roman" panose="02020603050405020304" charset="0"/>
                <a:sym typeface="+mn-ea"/>
              </a:rPr>
              <a:t>几个观点</a:t>
            </a:r>
            <a:r>
              <a:rPr lang="zh-CN" altLang="en-US" sz="2400" spc="300" dirty="0">
                <a:solidFill>
                  <a:schemeClr val="tx1"/>
                </a:solidFill>
                <a:latin typeface="Times New Roman" panose="02020603050405020304" charset="0"/>
                <a:ea typeface="黑体" panose="02010609060101010101" charset="-122"/>
                <a:cs typeface="Times New Roman" panose="02020603050405020304" charset="0"/>
                <a:sym typeface="+mn-ea"/>
              </a:rPr>
              <a:t>（Proposition</a:t>
            </a:r>
            <a:r>
              <a:rPr lang="en-US" altLang="zh-CN" sz="2400" spc="300" dirty="0">
                <a:solidFill>
                  <a:schemeClr val="tx1"/>
                </a:solidFill>
                <a:latin typeface="Times New Roman" panose="02020603050405020304" charset="0"/>
                <a:ea typeface="黑体" panose="02010609060101010101" charset="-122"/>
                <a:cs typeface="Times New Roman" panose="02020603050405020304" charset="0"/>
                <a:sym typeface="+mn-ea"/>
              </a:rPr>
              <a:t>s</a:t>
            </a:r>
            <a:r>
              <a:rPr lang="zh-CN" altLang="en-US" sz="2400" spc="300" dirty="0">
                <a:solidFill>
                  <a:schemeClr val="tx1"/>
                </a:solidFill>
                <a:latin typeface="Times New Roman" panose="02020603050405020304" charset="0"/>
                <a:ea typeface="黑体" panose="02010609060101010101" charset="-122"/>
                <a:cs typeface="Times New Roman" panose="02020603050405020304" charset="0"/>
                <a:sym typeface="+mn-ea"/>
              </a:rPr>
              <a:t>）</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7" imgW="914400" imgH="215900" progId="Equation.KSEE3">
                  <p:embed/>
                </p:oleObj>
              </mc:Choice>
              <mc:Fallback>
                <p:oleObj r:id="rId7" imgW="914400" imgH="215900" progId="Equation.KSEE3">
                  <p:embed/>
                  <p:pic>
                    <p:nvPicPr>
                      <p:cNvPr id="0" name="图片 1024"/>
                      <p:cNvPicPr/>
                      <p:nvPr/>
                    </p:nvPicPr>
                    <p:blipFill>
                      <a:blip r:embed="rId8"/>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22</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459230"/>
            <a:ext cx="8291830" cy="296418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altLang="en-US" sz="2000" spc="300" dirty="0">
                <a:latin typeface="Times New Roman" panose="02020603050405020304" charset="0"/>
                <a:ea typeface="黑体" panose="02010609060101010101" charset="-122"/>
                <a:cs typeface="Times New Roman" panose="02020603050405020304" charset="0"/>
                <a:sym typeface="+mn-ea"/>
              </a:rPr>
              <a:t>Proposition</a:t>
            </a:r>
            <a:r>
              <a:rPr lang="en-US" altLang="zh-CN" sz="2000" spc="300" dirty="0">
                <a:latin typeface="Times New Roman" panose="02020603050405020304" charset="0"/>
                <a:ea typeface="黑体" panose="02010609060101010101" charset="-122"/>
                <a:cs typeface="Times New Roman" panose="02020603050405020304" charset="0"/>
                <a:sym typeface="+mn-ea"/>
              </a:rPr>
              <a:t> 1</a:t>
            </a:r>
            <a:r>
              <a:rPr lang="en-US" altLang="zh-CN" sz="2000" spc="3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spc="300" dirty="0">
                <a:latin typeface="宋体" panose="02010600030101010101" pitchFamily="2" charset="-122"/>
                <a:ea typeface="宋体" panose="02010600030101010101" pitchFamily="2" charset="-122"/>
                <a:cs typeface="宋体" panose="02010600030101010101" pitchFamily="2" charset="-122"/>
                <a:sym typeface="+mn-ea"/>
              </a:rPr>
              <a:t>基金选择</a:t>
            </a:r>
            <a:r>
              <a:rPr lang="en-US" altLang="zh-CN" sz="2000" spc="3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spc="300" dirty="0">
                <a:latin typeface="Times New Roman" panose="02020603050405020304" charset="0"/>
                <a:ea typeface="黑体" panose="02010609060101010101" charset="-122"/>
                <a:cs typeface="Times New Roman" panose="02020603050405020304" charset="0"/>
                <a:sym typeface="+mn-ea"/>
              </a:rPr>
              <a:t>: </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在类别</a:t>
            </a:r>
            <a:r>
              <a:rPr lang="en-US" altLang="zh-CN" sz="2000" spc="300" dirty="0">
                <a:latin typeface="Times New Roman" panose="02020603050405020304" charset="0"/>
                <a:ea typeface="宋体" panose="02010600030101010101" pitchFamily="2" charset="-122"/>
                <a:cs typeface="Times New Roman" panose="02020603050405020304" charset="0"/>
                <a:sym typeface="+mn-ea"/>
              </a:rPr>
              <a:t>k</a:t>
            </a:r>
            <a:r>
              <a:rPr lang="zh-CN" altLang="en-US" sz="2000" spc="300" dirty="0">
                <a:latin typeface="Times New Roman" panose="02020603050405020304" charset="0"/>
                <a:ea typeface="宋体" panose="02010600030101010101" pitchFamily="2" charset="-122"/>
                <a:cs typeface="Times New Roman" panose="02020603050405020304" charset="0"/>
                <a:sym typeface="+mn-ea"/>
              </a:rPr>
              <a:t>中的基金，只要其专业化程度不偏离太多，那么其最优的选择是披露简略版的说明书。</a:t>
            </a:r>
          </a:p>
          <a:p>
            <a:pPr marL="342900" indent="-342900">
              <a:lnSpc>
                <a:spcPct val="120000"/>
              </a:lnSpc>
              <a:buFont typeface="Wingdings" panose="05000000000000000000" charset="0"/>
              <a:buChar char="l"/>
            </a:pPr>
            <a:endParaRPr lang="zh-CN" altLang="en-US"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spc="300" dirty="0">
                <a:latin typeface="Times New Roman" panose="02020603050405020304" charset="0"/>
                <a:ea typeface="宋体" panose="02010600030101010101" pitchFamily="2" charset="-122"/>
                <a:cs typeface="Times New Roman" panose="02020603050405020304" charset="0"/>
                <a:sym typeface="+mn-ea"/>
              </a:rPr>
              <a:t>同时，定义选择披露简略版基金的管理者比例为</a:t>
            </a:r>
            <a:r>
              <a:rPr lang="en-US" altLang="zh-CN" sz="2000" i="1" spc="300" dirty="0">
                <a:latin typeface="Times New Roman" panose="02020603050405020304" charset="0"/>
                <a:ea typeface="宋体" panose="02010600030101010101" pitchFamily="2" charset="-122"/>
                <a:cs typeface="Times New Roman" panose="02020603050405020304" charset="0"/>
                <a:sym typeface="+mn-ea"/>
              </a:rPr>
              <a:t>m</a:t>
            </a:r>
            <a:r>
              <a:rPr lang="zh-CN" altLang="en-US" sz="2000" spc="300" dirty="0">
                <a:latin typeface="Times New Roman" panose="02020603050405020304" charset="0"/>
                <a:ea typeface="宋体" panose="02010600030101010101" pitchFamily="2" charset="-122"/>
                <a:cs typeface="Times New Roman" panose="02020603050405020304" charset="0"/>
                <a:sym typeface="+mn-ea"/>
              </a:rPr>
              <a:t>：</a:t>
            </a:r>
            <a:endParaRPr lang="zh-CN"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zh-CN" sz="200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en-US" altLang="zh-CN" sz="2000">
                <a:latin typeface="Times New Roman" panose="02020603050405020304" charset="0"/>
                <a:ea typeface="宋体" panose="02010600030101010101" pitchFamily="2" charset="-122"/>
                <a:cs typeface="Times New Roman" panose="02020603050405020304" charset="0"/>
                <a:sym typeface="+mn-ea"/>
              </a:rPr>
              <a:t>P</a:t>
            </a:r>
            <a:r>
              <a:rPr lang="zh-CN" altLang="en-US" sz="2000" spc="300" dirty="0">
                <a:latin typeface="Times New Roman" panose="02020603050405020304" charset="0"/>
                <a:ea typeface="黑体" panose="02010609060101010101" charset="-122"/>
                <a:cs typeface="Times New Roman" panose="02020603050405020304" charset="0"/>
                <a:sym typeface="+mn-ea"/>
              </a:rPr>
              <a:t>roposition</a:t>
            </a:r>
            <a:r>
              <a:rPr lang="en-US" altLang="zh-CN" sz="2000" spc="300" dirty="0">
                <a:latin typeface="Times New Roman" panose="02020603050405020304" charset="0"/>
                <a:ea typeface="黑体" panose="02010609060101010101" charset="-122"/>
                <a:cs typeface="Times New Roman" panose="02020603050405020304" charset="0"/>
                <a:sym typeface="+mn-ea"/>
              </a:rPr>
              <a:t> 2</a:t>
            </a:r>
            <a:r>
              <a:rPr lang="en-US" altLang="zh-CN" sz="2000" spc="3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spc="300" dirty="0">
                <a:latin typeface="宋体" panose="02010600030101010101" pitchFamily="2" charset="-122"/>
                <a:ea typeface="宋体" panose="02010600030101010101" pitchFamily="2" charset="-122"/>
                <a:cs typeface="宋体" panose="02010600030101010101" pitchFamily="2" charset="-122"/>
                <a:sym typeface="+mn-ea"/>
              </a:rPr>
              <a:t>基金规模</a:t>
            </a:r>
            <a:r>
              <a:rPr lang="en-US" altLang="zh-CN" sz="2000" spc="3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spc="300" dirty="0">
                <a:latin typeface="Times New Roman" panose="02020603050405020304" charset="0"/>
                <a:ea typeface="黑体" panose="02010609060101010101" charset="-122"/>
                <a:cs typeface="Times New Roman" panose="02020603050405020304" charset="0"/>
                <a:sym typeface="+mn-ea"/>
              </a:rPr>
              <a:t>: </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采取简略版说明书的基金其期望规模要更大一些。</a:t>
            </a:r>
            <a:endParaRPr lang="zh-CN" sz="2000">
              <a:latin typeface="Times New Roman" panose="02020603050405020304" charset="0"/>
              <a:ea typeface="宋体" panose="02010600030101010101" pitchFamily="2" charset="-122"/>
              <a:cs typeface="Times New Roman" panose="02020603050405020304" charset="0"/>
              <a:sym typeface="+mn-ea"/>
            </a:endParaRPr>
          </a:p>
          <a:p>
            <a:pPr indent="0">
              <a:lnSpc>
                <a:spcPct val="120000"/>
              </a:lnSpc>
              <a:buFont typeface="Wingdings" panose="05000000000000000000" charset="0"/>
              <a:buNone/>
            </a:pPr>
            <a:endParaRPr lang="zh-CN" altLang="en-US" sz="2000">
              <a:latin typeface="Times New Roman" panose="02020603050405020304" charset="0"/>
              <a:ea typeface="宋体" panose="02010600030101010101" pitchFamily="2" charset="-122"/>
              <a:cs typeface="Times New Roman" panose="02020603050405020304" charset="0"/>
              <a:sym typeface="+mn-ea"/>
            </a:endParaRPr>
          </a:p>
        </p:txBody>
      </p:sp>
      <p:pic>
        <p:nvPicPr>
          <p:cNvPr id="10" name="图片 9"/>
          <p:cNvPicPr>
            <a:picLocks noChangeAspect="1"/>
          </p:cNvPicPr>
          <p:nvPr>
            <p:custDataLst>
              <p:tags r:id="rId2"/>
            </p:custDataLst>
          </p:nvPr>
        </p:nvPicPr>
        <p:blipFill>
          <a:blip r:embed="rId9"/>
          <a:stretch>
            <a:fillRect/>
          </a:stretch>
        </p:blipFill>
        <p:spPr>
          <a:xfrm>
            <a:off x="907415" y="2256790"/>
            <a:ext cx="1870075" cy="542925"/>
          </a:xfrm>
          <a:prstGeom prst="rect">
            <a:avLst/>
          </a:prstGeom>
        </p:spPr>
      </p:pic>
      <p:pic>
        <p:nvPicPr>
          <p:cNvPr id="14" name="图片 13"/>
          <p:cNvPicPr>
            <a:picLocks noChangeAspect="1"/>
          </p:cNvPicPr>
          <p:nvPr>
            <p:custDataLst>
              <p:tags r:id="rId3"/>
            </p:custDataLst>
          </p:nvPr>
        </p:nvPicPr>
        <p:blipFill>
          <a:blip r:embed="rId10"/>
          <a:stretch>
            <a:fillRect/>
          </a:stretch>
        </p:blipFill>
        <p:spPr>
          <a:xfrm>
            <a:off x="3086735" y="2363470"/>
            <a:ext cx="5028565" cy="436245"/>
          </a:xfrm>
          <a:prstGeom prst="rect">
            <a:avLst/>
          </a:prstGeom>
        </p:spPr>
      </p:pic>
      <p:pic>
        <p:nvPicPr>
          <p:cNvPr id="15" name="图片 14"/>
          <p:cNvPicPr>
            <a:picLocks noChangeAspect="1"/>
          </p:cNvPicPr>
          <p:nvPr>
            <p:custDataLst>
              <p:tags r:id="rId4"/>
            </p:custDataLst>
          </p:nvPr>
        </p:nvPicPr>
        <p:blipFill>
          <a:blip r:embed="rId11"/>
          <a:stretch>
            <a:fillRect/>
          </a:stretch>
        </p:blipFill>
        <p:spPr>
          <a:xfrm>
            <a:off x="907415" y="3355975"/>
            <a:ext cx="3665220" cy="586105"/>
          </a:xfrm>
          <a:prstGeom prst="rect">
            <a:avLst/>
          </a:prstGeom>
        </p:spPr>
      </p:pic>
      <p:pic>
        <p:nvPicPr>
          <p:cNvPr id="11" name="图片 10"/>
          <p:cNvPicPr>
            <a:picLocks noChangeAspect="1"/>
          </p:cNvPicPr>
          <p:nvPr>
            <p:custDataLst>
              <p:tags r:id="rId5"/>
            </p:custDataLst>
          </p:nvPr>
        </p:nvPicPr>
        <p:blipFill>
          <a:blip r:embed="rId12"/>
          <a:stretch>
            <a:fillRect/>
          </a:stretch>
        </p:blipFill>
        <p:spPr>
          <a:xfrm>
            <a:off x="1322070" y="4902835"/>
            <a:ext cx="6499860" cy="1031240"/>
          </a:xfrm>
          <a:prstGeom prst="rect">
            <a:avLst/>
          </a:prstGeom>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说明书选择模型</a:t>
            </a:r>
          </a:p>
        </p:txBody>
      </p:sp>
      <p:sp>
        <p:nvSpPr>
          <p:cNvPr id="3" name="内容占位符 2"/>
          <p:cNvSpPr>
            <a:spLocks noGrp="1"/>
          </p:cNvSpPr>
          <p:nvPr>
            <p:ph idx="1"/>
          </p:nvPr>
        </p:nvSpPr>
        <p:spPr>
          <a:xfrm>
            <a:off x="455930" y="907415"/>
            <a:ext cx="7049770" cy="631190"/>
          </a:xfrm>
        </p:spPr>
        <p:txBody>
          <a:bodyPr>
            <a:noAutofit/>
          </a:bodyPr>
          <a:lstStyle/>
          <a:p>
            <a:pPr marL="0" indent="0">
              <a:lnSpc>
                <a:spcPct val="125000"/>
              </a:lnSpc>
              <a:buNone/>
            </a:pPr>
            <a:r>
              <a:rPr lang="zh-CN" altLang="en-US" sz="2400" spc="300" dirty="0">
                <a:solidFill>
                  <a:schemeClr val="tx1"/>
                </a:solidFill>
                <a:latin typeface="黑体" panose="02010609060101010101" charset="-122"/>
                <a:ea typeface="黑体" panose="02010609060101010101" charset="-122"/>
                <a:cs typeface="Times New Roman" panose="02020603050405020304" charset="0"/>
                <a:sym typeface="+mn-ea"/>
              </a:rPr>
              <a:t>几个观点</a:t>
            </a:r>
            <a:r>
              <a:rPr lang="zh-CN" altLang="en-US" sz="2400" spc="300" dirty="0">
                <a:solidFill>
                  <a:schemeClr val="tx1"/>
                </a:solidFill>
                <a:latin typeface="Times New Roman" panose="02020603050405020304" charset="0"/>
                <a:ea typeface="黑体" panose="02010609060101010101" charset="-122"/>
                <a:cs typeface="Times New Roman" panose="02020603050405020304" charset="0"/>
                <a:sym typeface="+mn-ea"/>
              </a:rPr>
              <a:t>（Proposition</a:t>
            </a:r>
            <a:r>
              <a:rPr lang="en-US" altLang="zh-CN" sz="2400" spc="300" dirty="0">
                <a:solidFill>
                  <a:schemeClr val="tx1"/>
                </a:solidFill>
                <a:latin typeface="Times New Roman" panose="02020603050405020304" charset="0"/>
                <a:ea typeface="黑体" panose="02010609060101010101" charset="-122"/>
                <a:cs typeface="Times New Roman" panose="02020603050405020304" charset="0"/>
                <a:sym typeface="+mn-ea"/>
              </a:rPr>
              <a:t>s</a:t>
            </a:r>
            <a:r>
              <a:rPr lang="zh-CN" altLang="en-US" sz="2400" spc="300" dirty="0">
                <a:solidFill>
                  <a:schemeClr val="tx1"/>
                </a:solidFill>
                <a:latin typeface="Times New Roman" panose="02020603050405020304" charset="0"/>
                <a:ea typeface="黑体" panose="02010609060101010101" charset="-122"/>
                <a:cs typeface="Times New Roman" panose="02020603050405020304" charset="0"/>
                <a:sym typeface="+mn-ea"/>
              </a:rPr>
              <a:t>）</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9" imgW="914400" imgH="215900" progId="Equation.KSEE3">
                  <p:embed/>
                </p:oleObj>
              </mc:Choice>
              <mc:Fallback>
                <p:oleObj r:id="rId9" imgW="914400" imgH="215900" progId="Equation.KSEE3">
                  <p:embed/>
                  <p:pic>
                    <p:nvPicPr>
                      <p:cNvPr id="0" name="图片 1024"/>
                      <p:cNvPicPr/>
                      <p:nvPr/>
                    </p:nvPicPr>
                    <p:blipFill>
                      <a:blip r:embed="rId10"/>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23</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459230"/>
            <a:ext cx="8291830" cy="296418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altLang="en-US" sz="2000" spc="300" dirty="0">
                <a:latin typeface="Times New Roman" panose="02020603050405020304" charset="0"/>
                <a:ea typeface="黑体" panose="02010609060101010101" charset="-122"/>
                <a:cs typeface="Times New Roman" panose="02020603050405020304" charset="0"/>
                <a:sym typeface="+mn-ea"/>
              </a:rPr>
              <a:t>Proposition</a:t>
            </a:r>
            <a:r>
              <a:rPr lang="en-US" altLang="zh-CN" sz="2000" spc="300" dirty="0">
                <a:latin typeface="Times New Roman" panose="02020603050405020304" charset="0"/>
                <a:ea typeface="黑体" panose="02010609060101010101" charset="-122"/>
                <a:cs typeface="Times New Roman" panose="02020603050405020304" charset="0"/>
                <a:sym typeface="+mn-ea"/>
              </a:rPr>
              <a:t> </a:t>
            </a:r>
            <a:r>
              <a:rPr lang="en-US" sz="2000" spc="300" dirty="0">
                <a:latin typeface="Times New Roman" panose="02020603050405020304" charset="0"/>
                <a:ea typeface="黑体" panose="02010609060101010101" charset="-122"/>
                <a:cs typeface="Times New Roman" panose="02020603050405020304" charset="0"/>
                <a:sym typeface="+mn-ea"/>
              </a:rPr>
              <a:t>3</a:t>
            </a:r>
            <a:r>
              <a:rPr lang="en-US" altLang="zh-CN" sz="2000" spc="3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spc="300" dirty="0">
                <a:latin typeface="宋体" panose="02010600030101010101" pitchFamily="2" charset="-122"/>
                <a:ea typeface="宋体" panose="02010600030101010101" pitchFamily="2" charset="-122"/>
                <a:cs typeface="宋体" panose="02010600030101010101" pitchFamily="2" charset="-122"/>
                <a:sym typeface="+mn-ea"/>
              </a:rPr>
              <a:t>基准错位</a:t>
            </a:r>
            <a:r>
              <a:rPr lang="en-US" altLang="zh-CN" sz="2000" spc="3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spc="300" dirty="0">
                <a:latin typeface="Times New Roman" panose="02020603050405020304" charset="0"/>
                <a:ea typeface="黑体" panose="02010609060101010101" charset="-122"/>
                <a:cs typeface="Times New Roman" panose="02020603050405020304" charset="0"/>
                <a:sym typeface="+mn-ea"/>
              </a:rPr>
              <a:t>:</a:t>
            </a:r>
          </a:p>
          <a:p>
            <a:pPr marL="342900" indent="-342900">
              <a:lnSpc>
                <a:spcPct val="120000"/>
              </a:lnSpc>
              <a:buFont typeface="Wingdings" panose="05000000000000000000" charset="0"/>
              <a:buChar char="l"/>
            </a:pPr>
            <a:endParaRPr lang="en-US" altLang="zh-CN" sz="2000" spc="300" dirty="0">
              <a:latin typeface="Times New Roman" panose="02020603050405020304" charset="0"/>
              <a:ea typeface="黑体" panose="02010609060101010101" charset="-122"/>
              <a:cs typeface="Times New Roman" panose="02020603050405020304" charset="0"/>
              <a:sym typeface="+mn-ea"/>
            </a:endParaRPr>
          </a:p>
          <a:p>
            <a:pPr marL="342900" indent="-342900">
              <a:lnSpc>
                <a:spcPct val="120000"/>
              </a:lnSpc>
              <a:buFont typeface="Wingdings" panose="05000000000000000000" charset="0"/>
              <a:buChar char="l"/>
            </a:pPr>
            <a:endParaRPr lang="en-US" altLang="zh-CN" sz="2000" spc="300" dirty="0">
              <a:latin typeface="Times New Roman" panose="02020603050405020304" charset="0"/>
              <a:ea typeface="黑体" panose="02010609060101010101" charset="-122"/>
              <a:cs typeface="Times New Roman" panose="02020603050405020304" charset="0"/>
              <a:sym typeface="+mn-ea"/>
            </a:endParaRPr>
          </a:p>
          <a:p>
            <a:pPr marL="342900" indent="-342900">
              <a:lnSpc>
                <a:spcPct val="120000"/>
              </a:lnSpc>
              <a:buFont typeface="Wingdings" panose="05000000000000000000" charset="0"/>
              <a:buChar char="l"/>
            </a:pPr>
            <a:endParaRPr lang="en-US" altLang="zh-CN" sz="2000" spc="300" dirty="0">
              <a:latin typeface="Times New Roman" panose="02020603050405020304" charset="0"/>
              <a:ea typeface="黑体" panose="02010609060101010101"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spc="300" dirty="0">
                <a:latin typeface="Times New Roman" panose="02020603050405020304" charset="0"/>
                <a:ea typeface="黑体" panose="02010609060101010101" charset="-122"/>
                <a:cs typeface="Times New Roman" panose="02020603050405020304" charset="0"/>
                <a:sym typeface="+mn-ea"/>
              </a:rPr>
              <a:t>Proposition</a:t>
            </a:r>
            <a:r>
              <a:rPr lang="en-US" altLang="zh-CN" sz="2000" spc="300" dirty="0">
                <a:latin typeface="Times New Roman" panose="02020603050405020304" charset="0"/>
                <a:ea typeface="黑体" panose="02010609060101010101" charset="-122"/>
                <a:cs typeface="Times New Roman" panose="02020603050405020304" charset="0"/>
                <a:sym typeface="+mn-ea"/>
              </a:rPr>
              <a:t> </a:t>
            </a:r>
            <a:r>
              <a:rPr lang="en-US" sz="2000" spc="300" dirty="0">
                <a:latin typeface="Times New Roman" panose="02020603050405020304" charset="0"/>
                <a:ea typeface="黑体" panose="02010609060101010101" charset="-122"/>
                <a:cs typeface="Times New Roman" panose="02020603050405020304" charset="0"/>
                <a:sym typeface="+mn-ea"/>
              </a:rPr>
              <a:t>4</a:t>
            </a:r>
            <a:r>
              <a:rPr lang="en-US" altLang="zh-CN" sz="2000" spc="300" dirty="0">
                <a:latin typeface="Times New Roman" panose="02020603050405020304" charset="0"/>
                <a:ea typeface="宋体" panose="02010600030101010101" pitchFamily="2" charset="-122"/>
                <a:cs typeface="Times New Roman" panose="02020603050405020304" charset="0"/>
                <a:sym typeface="+mn-ea"/>
              </a:rPr>
              <a:t>(PAR)</a:t>
            </a:r>
            <a:r>
              <a:rPr lang="en-US" altLang="zh-CN" sz="2000" spc="300" dirty="0">
                <a:latin typeface="Times New Roman" panose="02020603050405020304" charset="0"/>
                <a:ea typeface="黑体" panose="02010609060101010101" charset="-122"/>
                <a:cs typeface="Times New Roman" panose="02020603050405020304" charset="0"/>
                <a:sym typeface="+mn-ea"/>
              </a:rPr>
              <a:t>: </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在类别</a:t>
            </a:r>
            <a:r>
              <a:rPr lang="en-US" altLang="zh-CN" sz="2000" spc="300" dirty="0">
                <a:latin typeface="Times New Roman" panose="02020603050405020304" charset="0"/>
                <a:ea typeface="宋体" panose="02010600030101010101" pitchFamily="2" charset="-122"/>
                <a:cs typeface="Times New Roman" panose="02020603050405020304" charset="0"/>
                <a:sym typeface="+mn-ea"/>
              </a:rPr>
              <a:t>k</a:t>
            </a:r>
            <a:r>
              <a:rPr lang="zh-CN" altLang="en-US" sz="2000" spc="300" dirty="0">
                <a:latin typeface="Times New Roman" panose="02020603050405020304" charset="0"/>
                <a:ea typeface="宋体" panose="02010600030101010101" pitchFamily="2" charset="-122"/>
                <a:cs typeface="Times New Roman" panose="02020603050405020304" charset="0"/>
                <a:sym typeface="+mn-ea"/>
              </a:rPr>
              <a:t>中，投资者感知到的积极收益的方差为：</a:t>
            </a:r>
          </a:p>
          <a:p>
            <a:pPr marL="342900" indent="-342900">
              <a:lnSpc>
                <a:spcPct val="120000"/>
              </a:lnSpc>
              <a:buFont typeface="Wingdings" panose="05000000000000000000" charset="0"/>
              <a:buChar char="l"/>
            </a:pP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spc="300" dirty="0">
                <a:latin typeface="Times New Roman" panose="02020603050405020304" charset="0"/>
                <a:ea typeface="黑体" panose="02010609060101010101" charset="-122"/>
                <a:cs typeface="Times New Roman" panose="02020603050405020304" charset="0"/>
                <a:sym typeface="+mn-ea"/>
              </a:rPr>
              <a:t>Proposition</a:t>
            </a:r>
            <a:r>
              <a:rPr lang="en-US" altLang="zh-CN" sz="2000" spc="300" dirty="0">
                <a:latin typeface="Times New Roman" panose="02020603050405020304" charset="0"/>
                <a:ea typeface="黑体" panose="02010609060101010101" charset="-122"/>
                <a:cs typeface="Times New Roman" panose="02020603050405020304" charset="0"/>
                <a:sym typeface="+mn-ea"/>
              </a:rPr>
              <a:t> </a:t>
            </a:r>
            <a:r>
              <a:rPr lang="en-US" sz="2000" spc="300" dirty="0">
                <a:latin typeface="Times New Roman" panose="02020603050405020304" charset="0"/>
                <a:ea typeface="黑体" panose="02010609060101010101" charset="-122"/>
                <a:cs typeface="Times New Roman" panose="02020603050405020304" charset="0"/>
                <a:sym typeface="+mn-ea"/>
              </a:rPr>
              <a:t>5</a:t>
            </a:r>
            <a:r>
              <a:rPr lang="en-US" altLang="zh-CN" sz="2000" spc="300" dirty="0">
                <a:latin typeface="Times New Roman" panose="02020603050405020304" charset="0"/>
                <a:ea typeface="宋体" panose="02010600030101010101" pitchFamily="2" charset="-122"/>
                <a:cs typeface="Times New Roman" panose="02020603050405020304" charset="0"/>
                <a:sym typeface="+mn-ea"/>
              </a:rPr>
              <a:t>(FPS): </a:t>
            </a:r>
            <a:r>
              <a:rPr lang="zh-CN" altLang="en-US" sz="2000" spc="300" dirty="0">
                <a:latin typeface="Times New Roman" panose="02020603050405020304" charset="0"/>
                <a:ea typeface="宋体" panose="02010600030101010101" pitchFamily="2" charset="-122"/>
                <a:cs typeface="Times New Roman" panose="02020603050405020304" charset="0"/>
                <a:sym typeface="+mn-ea"/>
              </a:rPr>
              <a:t>基金的现金流</a:t>
            </a:r>
            <a:r>
              <a:rPr lang="en-US" altLang="zh-CN" sz="2000" spc="300" dirty="0">
                <a:latin typeface="Times New Roman" panose="02020603050405020304" charset="0"/>
                <a:ea typeface="宋体" panose="02010600030101010101" pitchFamily="2" charset="-122"/>
                <a:cs typeface="Times New Roman" panose="02020603050405020304" charset="0"/>
                <a:sym typeface="+mn-ea"/>
              </a:rPr>
              <a:t>-</a:t>
            </a:r>
            <a:r>
              <a:rPr lang="zh-CN" altLang="en-US" sz="2000" spc="300" dirty="0">
                <a:latin typeface="Times New Roman" panose="02020603050405020304" charset="0"/>
                <a:ea typeface="宋体" panose="02010600030101010101" pitchFamily="2" charset="-122"/>
                <a:cs typeface="Times New Roman" panose="02020603050405020304" charset="0"/>
                <a:sym typeface="+mn-ea"/>
              </a:rPr>
              <a:t>表现敏感性：</a:t>
            </a: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p:txBody>
      </p:sp>
      <p:pic>
        <p:nvPicPr>
          <p:cNvPr id="12" name="图片 11"/>
          <p:cNvPicPr>
            <a:picLocks noChangeAspect="1"/>
          </p:cNvPicPr>
          <p:nvPr>
            <p:custDataLst>
              <p:tags r:id="rId2"/>
            </p:custDataLst>
          </p:nvPr>
        </p:nvPicPr>
        <p:blipFill>
          <a:blip r:embed="rId11"/>
          <a:stretch>
            <a:fillRect/>
          </a:stretch>
        </p:blipFill>
        <p:spPr>
          <a:xfrm>
            <a:off x="3636010" y="1866900"/>
            <a:ext cx="4933315" cy="928370"/>
          </a:xfrm>
          <a:prstGeom prst="rect">
            <a:avLst/>
          </a:prstGeom>
        </p:spPr>
      </p:pic>
      <p:sp>
        <p:nvSpPr>
          <p:cNvPr id="16" name="矩形 15"/>
          <p:cNvSpPr/>
          <p:nvPr/>
        </p:nvSpPr>
        <p:spPr>
          <a:xfrm>
            <a:off x="3636010" y="1930400"/>
            <a:ext cx="3997960" cy="801370"/>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7" name="直接箭头连接符 16"/>
          <p:cNvCxnSpPr>
            <a:stCxn id="13" idx="1"/>
            <a:endCxn id="13" idx="1"/>
          </p:cNvCxnSpPr>
          <p:nvPr/>
        </p:nvCxnSpPr>
        <p:spPr>
          <a:xfrm>
            <a:off x="1724660" y="32893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9" idx="3"/>
            <a:endCxn id="16" idx="1"/>
          </p:cNvCxnSpPr>
          <p:nvPr/>
        </p:nvCxnSpPr>
        <p:spPr>
          <a:xfrm flipV="1">
            <a:off x="2851150" y="2331085"/>
            <a:ext cx="784860" cy="6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custDataLst>
              <p:tags r:id="rId3"/>
            </p:custDataLst>
          </p:nvPr>
        </p:nvPicPr>
        <p:blipFill>
          <a:blip r:embed="rId12"/>
          <a:stretch>
            <a:fillRect/>
          </a:stretch>
        </p:blipFill>
        <p:spPr>
          <a:xfrm>
            <a:off x="455930" y="2124710"/>
            <a:ext cx="2395220" cy="413385"/>
          </a:xfrm>
          <a:prstGeom prst="rect">
            <a:avLst/>
          </a:prstGeom>
        </p:spPr>
      </p:pic>
      <p:pic>
        <p:nvPicPr>
          <p:cNvPr id="20" name="图片 19"/>
          <p:cNvPicPr>
            <a:picLocks noChangeAspect="1"/>
          </p:cNvPicPr>
          <p:nvPr>
            <p:custDataLst>
              <p:tags r:id="rId4"/>
            </p:custDataLst>
          </p:nvPr>
        </p:nvPicPr>
        <p:blipFill>
          <a:blip r:embed="rId13"/>
          <a:stretch>
            <a:fillRect/>
          </a:stretch>
        </p:blipFill>
        <p:spPr>
          <a:xfrm>
            <a:off x="2280285" y="3429000"/>
            <a:ext cx="6207125" cy="838835"/>
          </a:xfrm>
          <a:prstGeom prst="rect">
            <a:avLst/>
          </a:prstGeom>
        </p:spPr>
      </p:pic>
      <p:pic>
        <p:nvPicPr>
          <p:cNvPr id="21" name="图片 20"/>
          <p:cNvPicPr>
            <a:picLocks noChangeAspect="1"/>
          </p:cNvPicPr>
          <p:nvPr>
            <p:custDataLst>
              <p:tags r:id="rId5"/>
            </p:custDataLst>
          </p:nvPr>
        </p:nvPicPr>
        <p:blipFill>
          <a:blip r:embed="rId14"/>
          <a:stretch>
            <a:fillRect/>
          </a:stretch>
        </p:blipFill>
        <p:spPr>
          <a:xfrm>
            <a:off x="7062470" y="4229100"/>
            <a:ext cx="1939925" cy="360680"/>
          </a:xfrm>
          <a:prstGeom prst="rect">
            <a:avLst/>
          </a:prstGeom>
        </p:spPr>
      </p:pic>
      <p:sp>
        <p:nvSpPr>
          <p:cNvPr id="22" name="矩形 21"/>
          <p:cNvSpPr/>
          <p:nvPr>
            <p:custDataLst>
              <p:tags r:id="rId6"/>
            </p:custDataLst>
          </p:nvPr>
        </p:nvSpPr>
        <p:spPr>
          <a:xfrm>
            <a:off x="3763010" y="3427730"/>
            <a:ext cx="3997960" cy="801370"/>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23" name="肘形连接符 22"/>
          <p:cNvCxnSpPr>
            <a:endCxn id="22" idx="2"/>
          </p:cNvCxnSpPr>
          <p:nvPr/>
        </p:nvCxnSpPr>
        <p:spPr>
          <a:xfrm rot="10800000">
            <a:off x="5761990" y="4229100"/>
            <a:ext cx="1300480" cy="194310"/>
          </a:xfrm>
          <a:prstGeom prst="bentConnector2">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custDataLst>
              <p:tags r:id="rId7"/>
            </p:custDataLst>
          </p:nvPr>
        </p:nvPicPr>
        <p:blipFill>
          <a:blip r:embed="rId15"/>
          <a:stretch>
            <a:fillRect/>
          </a:stretch>
        </p:blipFill>
        <p:spPr>
          <a:xfrm>
            <a:off x="2484120" y="4892675"/>
            <a:ext cx="2300605" cy="991870"/>
          </a:xfrm>
          <a:prstGeom prst="rect">
            <a:avLst/>
          </a:prstGeom>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实证分析</a:t>
            </a:r>
          </a:p>
        </p:txBody>
      </p:sp>
      <p:sp>
        <p:nvSpPr>
          <p:cNvPr id="3" name="内容占位符 2"/>
          <p:cNvSpPr>
            <a:spLocks noGrp="1"/>
          </p:cNvSpPr>
          <p:nvPr>
            <p:ph idx="1"/>
          </p:nvPr>
        </p:nvSpPr>
        <p:spPr>
          <a:xfrm>
            <a:off x="455930" y="907415"/>
            <a:ext cx="7049770" cy="631190"/>
          </a:xfrm>
        </p:spPr>
        <p:txBody>
          <a:bodyPr>
            <a:noAutofit/>
          </a:bodyPr>
          <a:lstStyle/>
          <a:p>
            <a:pPr marL="0" indent="0">
              <a:lnSpc>
                <a:spcPct val="125000"/>
              </a:lnSpc>
              <a:buNone/>
            </a:pPr>
            <a:r>
              <a:rPr lang="zh-CN" altLang="en-US" sz="2400" spc="300" dirty="0">
                <a:solidFill>
                  <a:schemeClr val="tx1"/>
                </a:solidFill>
                <a:latin typeface="Times New Roman" panose="02020603050405020304" charset="0"/>
                <a:ea typeface="黑体" panose="02010609060101010101" charset="-122"/>
                <a:cs typeface="Times New Roman" panose="02020603050405020304" charset="0"/>
                <a:sym typeface="+mn-ea"/>
              </a:rPr>
              <a:t>指标衡量</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24</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459230"/>
            <a:ext cx="8291830" cy="460375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基金投资领域（基金类别）：</a:t>
            </a:r>
            <a:r>
              <a:rPr lang="zh-CN" altLang="en-US" sz="2000" spc="300" dirty="0">
                <a:latin typeface="Times New Roman" panose="02020603050405020304" charset="0"/>
                <a:ea typeface="黑体" panose="02010609060101010101" charset="-122"/>
                <a:cs typeface="Times New Roman" panose="02020603050405020304" charset="0"/>
                <a:sym typeface="+mn-ea"/>
              </a:rPr>
              <a:t>fund holdings, fund returns, and PIS text</a:t>
            </a:r>
          </a:p>
          <a:p>
            <a:pPr lvl="1" indent="0">
              <a:lnSpc>
                <a:spcPct val="120000"/>
              </a:lnSpc>
              <a:buFont typeface="Wingdings" panose="05000000000000000000" charset="0"/>
              <a:buNone/>
            </a:pPr>
            <a:r>
              <a:rPr lang="en-US" altLang="zh-CN" sz="2000" spc="300" dirty="0">
                <a:latin typeface="Times New Roman" panose="02020603050405020304" charset="0"/>
                <a:ea typeface="黑体" panose="02010609060101010101" charset="-122"/>
                <a:cs typeface="Times New Roman" panose="02020603050405020304" charset="0"/>
                <a:sym typeface="+mn-ea"/>
              </a:rPr>
              <a:t>1.F</a:t>
            </a:r>
            <a:r>
              <a:rPr lang="zh-CN" altLang="en-US" sz="2000" spc="300" dirty="0">
                <a:latin typeface="Times New Roman" panose="02020603050405020304" charset="0"/>
                <a:ea typeface="黑体" panose="02010609060101010101" charset="-122"/>
                <a:cs typeface="Times New Roman" panose="02020603050405020304" charset="0"/>
                <a:sym typeface="+mn-ea"/>
              </a:rPr>
              <a:t>und returns</a:t>
            </a:r>
            <a:r>
              <a:rPr lang="en-US" altLang="zh-CN" sz="2000" spc="300" dirty="0">
                <a:latin typeface="Times New Roman" panose="02020603050405020304" charset="0"/>
                <a:ea typeface="黑体" panose="02010609060101010101" charset="-122"/>
                <a:cs typeface="Times New Roman" panose="02020603050405020304" charset="0"/>
                <a:sym typeface="+mn-ea"/>
              </a:rPr>
              <a:t>: </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求基金收益率对三因子的载荷</a:t>
            </a:r>
            <a:r>
              <a:rPr lang="en-US" altLang="zh-CN" sz="2000" spc="300" dirty="0">
                <a:latin typeface="宋体" panose="02010600030101010101" pitchFamily="2" charset="-122"/>
                <a:ea typeface="宋体" panose="02010600030101010101" pitchFamily="2" charset="-122"/>
                <a:cs typeface="Times New Roman" panose="02020603050405020304" charset="0"/>
                <a:sym typeface="+mn-ea"/>
              </a:rPr>
              <a:t>beta</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，然后对每个</a:t>
            </a:r>
            <a:r>
              <a:rPr lang="en-US" altLang="zh-CN" sz="2000" spc="300" dirty="0">
                <a:latin typeface="宋体" panose="02010600030101010101" pitchFamily="2" charset="-122"/>
                <a:ea typeface="宋体" panose="02010600030101010101" pitchFamily="2" charset="-122"/>
                <a:cs typeface="Times New Roman" panose="02020603050405020304" charset="0"/>
                <a:sym typeface="+mn-ea"/>
              </a:rPr>
              <a:t>beta</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划分为三组，能将基金分为</a:t>
            </a:r>
            <a:r>
              <a:rPr lang="en-US" altLang="zh-CN" sz="2000" spc="300" dirty="0">
                <a:latin typeface="宋体" panose="02010600030101010101" pitchFamily="2" charset="-122"/>
                <a:ea typeface="宋体" panose="02010600030101010101" pitchFamily="2" charset="-122"/>
                <a:cs typeface="Times New Roman" panose="02020603050405020304" charset="0"/>
                <a:sym typeface="+mn-ea"/>
              </a:rPr>
              <a:t>27</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个类别。</a:t>
            </a:r>
          </a:p>
          <a:p>
            <a:pPr lvl="1" indent="0">
              <a:lnSpc>
                <a:spcPct val="120000"/>
              </a:lnSpc>
              <a:buFont typeface="Wingdings" panose="05000000000000000000" charset="0"/>
              <a:buNone/>
            </a:pPr>
            <a:r>
              <a:rPr lang="en-US" altLang="zh-CN" sz="2000" spc="300" dirty="0">
                <a:latin typeface="Times New Roman" panose="02020603050405020304" charset="0"/>
                <a:ea typeface="黑体" panose="02010609060101010101" charset="-122"/>
                <a:cs typeface="Times New Roman" panose="02020603050405020304" charset="0"/>
                <a:sym typeface="+mn-ea"/>
              </a:rPr>
              <a:t>2.F</a:t>
            </a:r>
            <a:r>
              <a:rPr lang="zh-CN" altLang="en-US" sz="2000" spc="300" dirty="0">
                <a:latin typeface="Times New Roman" panose="02020603050405020304" charset="0"/>
                <a:ea typeface="黑体" panose="02010609060101010101" charset="-122"/>
                <a:cs typeface="Times New Roman" panose="02020603050405020304" charset="0"/>
                <a:sym typeface="+mn-ea"/>
              </a:rPr>
              <a:t>und holdings</a:t>
            </a:r>
            <a:r>
              <a:rPr lang="en-US" altLang="zh-CN" sz="2000" spc="300" dirty="0">
                <a:latin typeface="Times New Roman" panose="02020603050405020304" charset="0"/>
                <a:ea typeface="黑体" panose="02010609060101010101" charset="-122"/>
                <a:cs typeface="Times New Roman" panose="02020603050405020304" charset="0"/>
                <a:sym typeface="+mn-ea"/>
              </a:rPr>
              <a:t>: </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基于所持股票的市值、</a:t>
            </a:r>
            <a:r>
              <a:rPr lang="en-US" altLang="zh-CN" sz="2000" spc="300" dirty="0">
                <a:latin typeface="宋体" panose="02010600030101010101" pitchFamily="2" charset="-122"/>
                <a:ea typeface="宋体" panose="02010600030101010101" pitchFamily="2" charset="-122"/>
                <a:cs typeface="Times New Roman" panose="02020603050405020304" charset="0"/>
                <a:sym typeface="+mn-ea"/>
              </a:rPr>
              <a:t>BM</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比、历史收益来进行分组，最终得到</a:t>
            </a:r>
            <a:r>
              <a:rPr lang="en-US" altLang="zh-CN" sz="2000" spc="300" dirty="0">
                <a:latin typeface="宋体" panose="02010600030101010101" pitchFamily="2" charset="-122"/>
                <a:ea typeface="宋体" panose="02010600030101010101" pitchFamily="2" charset="-122"/>
                <a:cs typeface="Times New Roman" panose="02020603050405020304" charset="0"/>
                <a:sym typeface="+mn-ea"/>
              </a:rPr>
              <a:t>27</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个类别。</a:t>
            </a:r>
          </a:p>
          <a:p>
            <a:pPr lvl="1" indent="0">
              <a:lnSpc>
                <a:spcPct val="120000"/>
              </a:lnSpc>
              <a:buFont typeface="Wingdings" panose="05000000000000000000" charset="0"/>
              <a:buNone/>
            </a:pPr>
            <a:r>
              <a:rPr lang="en-US" altLang="zh-CN" sz="2000" spc="300" dirty="0">
                <a:latin typeface="Times New Roman" panose="02020603050405020304" charset="0"/>
                <a:ea typeface="黑体" panose="02010609060101010101" charset="-122"/>
                <a:cs typeface="Times New Roman" panose="02020603050405020304" charset="0"/>
                <a:sym typeface="+mn-ea"/>
              </a:rPr>
              <a:t>3.</a:t>
            </a:r>
            <a:r>
              <a:rPr lang="zh-CN" altLang="en-US" sz="2000" spc="300" dirty="0">
                <a:latin typeface="Times New Roman" panose="02020603050405020304" charset="0"/>
                <a:ea typeface="黑体" panose="02010609060101010101" charset="-122"/>
                <a:cs typeface="Times New Roman" panose="02020603050405020304" charset="0"/>
                <a:sym typeface="+mn-ea"/>
              </a:rPr>
              <a:t>PIS text</a:t>
            </a:r>
            <a:r>
              <a:rPr lang="en-US" altLang="zh-CN" sz="2000" spc="300" dirty="0">
                <a:latin typeface="Times New Roman" panose="02020603050405020304" charset="0"/>
                <a:ea typeface="黑体" panose="02010609060101010101" charset="-122"/>
                <a:cs typeface="Times New Roman" panose="02020603050405020304" charset="0"/>
                <a:sym typeface="+mn-ea"/>
              </a:rPr>
              <a:t>: </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使用机器学习算法将基金策略分成</a:t>
            </a:r>
            <a:r>
              <a:rPr lang="en-US" altLang="zh-CN" sz="2000" spc="300" dirty="0">
                <a:latin typeface="宋体" panose="02010600030101010101" pitchFamily="2" charset="-122"/>
                <a:ea typeface="宋体" panose="02010600030101010101" pitchFamily="2" charset="-122"/>
                <a:cs typeface="Times New Roman" panose="02020603050405020304" charset="0"/>
                <a:sym typeface="+mn-ea"/>
              </a:rPr>
              <a:t>17</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个聚类</a:t>
            </a:r>
            <a:r>
              <a:rPr lang="en-US" altLang="zh-CN" sz="2000" spc="300" dirty="0">
                <a:latin typeface="宋体" panose="02010600030101010101" pitchFamily="2" charset="-122"/>
                <a:ea typeface="宋体" panose="02010600030101010101" pitchFamily="2" charset="-122"/>
                <a:cs typeface="Times New Roman" panose="02020603050405020304" charset="0"/>
                <a:sym typeface="+mn-ea"/>
              </a:rPr>
              <a:t>(</a:t>
            </a:r>
            <a:r>
              <a:rPr lang="en-US" altLang="zh-CN" sz="2000" spc="300" dirty="0">
                <a:latin typeface="Times New Roman" panose="02020603050405020304" charset="0"/>
                <a:ea typeface="宋体" panose="02010600030101010101" pitchFamily="2" charset="-122"/>
                <a:cs typeface="Times New Roman" panose="02020603050405020304" charset="0"/>
                <a:sym typeface="+mn-ea"/>
              </a:rPr>
              <a:t>Strategy Peer Groups</a:t>
            </a:r>
            <a:r>
              <a:rPr lang="en-US" altLang="zh-CN" sz="2000" spc="300" dirty="0">
                <a:latin typeface="宋体" panose="02010600030101010101" pitchFamily="2" charset="-122"/>
                <a:ea typeface="宋体" panose="02010600030101010101" pitchFamily="2" charset="-122"/>
                <a:cs typeface="Times New Roman" panose="02020603050405020304" charset="0"/>
                <a:sym typeface="+mn-ea"/>
              </a:rPr>
              <a:t>)</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a:t>
            </a:r>
          </a:p>
          <a:p>
            <a:pPr marL="800100" lvl="1" indent="-342900">
              <a:lnSpc>
                <a:spcPct val="120000"/>
              </a:lnSpc>
              <a:buFont typeface="Wingdings" panose="05000000000000000000" charset="0"/>
              <a:buChar char="l"/>
            </a:pPr>
            <a:endParaRPr lang="zh-CN" altLang="en-US" sz="2000" spc="300" dirty="0">
              <a:latin typeface="宋体" panose="02010600030101010101" pitchFamily="2" charset="-122"/>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说明书详细度：依据</a:t>
            </a:r>
            <a:r>
              <a:rPr lang="en-US" altLang="zh-CN" sz="2000" i="1" spc="300" dirty="0">
                <a:latin typeface="Times New Roman" panose="02020603050405020304" charset="0"/>
                <a:ea typeface="宋体" panose="02010600030101010101" pitchFamily="2" charset="-122"/>
                <a:cs typeface="Times New Roman" panose="02020603050405020304" charset="0"/>
                <a:sym typeface="+mn-ea"/>
              </a:rPr>
              <a:t>FinCon</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指标将基金分为</a:t>
            </a:r>
            <a:r>
              <a:rPr lang="en-US" altLang="zh-CN" sz="2000" i="1" spc="300" dirty="0">
                <a:latin typeface="Times New Roman" panose="02020603050405020304" charset="0"/>
                <a:ea typeface="宋体" panose="02010600030101010101" pitchFamily="2" charset="-122"/>
                <a:cs typeface="Times New Roman" panose="02020603050405020304" charset="0"/>
                <a:sym typeface="+mn-ea"/>
              </a:rPr>
              <a:t>Low</a:t>
            </a:r>
            <a:r>
              <a:rPr lang="zh-CN" altLang="en-US" sz="2000" i="1" spc="300" dirty="0">
                <a:latin typeface="Times New Roman" panose="02020603050405020304" charset="0"/>
                <a:ea typeface="宋体" panose="02010600030101010101" pitchFamily="2" charset="-122"/>
                <a:cs typeface="Times New Roman" panose="02020603050405020304" charset="0"/>
                <a:sym typeface="+mn-ea"/>
              </a:rPr>
              <a:t>、</a:t>
            </a:r>
            <a:r>
              <a:rPr lang="en-US" altLang="zh-CN" sz="2000" i="1" spc="300" dirty="0">
                <a:latin typeface="Times New Roman" panose="02020603050405020304" charset="0"/>
                <a:ea typeface="宋体" panose="02010600030101010101" pitchFamily="2" charset="-122"/>
                <a:cs typeface="Times New Roman" panose="02020603050405020304" charset="0"/>
                <a:sym typeface="+mn-ea"/>
              </a:rPr>
              <a:t>Mid</a:t>
            </a:r>
            <a:r>
              <a:rPr lang="zh-CN" altLang="en-US" sz="2000" i="1" spc="300" dirty="0">
                <a:latin typeface="Times New Roman" panose="02020603050405020304" charset="0"/>
                <a:ea typeface="宋体" panose="02010600030101010101" pitchFamily="2" charset="-122"/>
                <a:cs typeface="Times New Roman" panose="02020603050405020304" charset="0"/>
                <a:sym typeface="+mn-ea"/>
              </a:rPr>
              <a:t>、</a:t>
            </a:r>
            <a:r>
              <a:rPr lang="en-US" altLang="zh-CN" sz="2000" i="1" spc="300" dirty="0">
                <a:latin typeface="Times New Roman" panose="02020603050405020304" charset="0"/>
                <a:ea typeface="宋体" panose="02010600030101010101" pitchFamily="2" charset="-122"/>
                <a:cs typeface="Times New Roman" panose="02020603050405020304" charset="0"/>
                <a:sym typeface="+mn-ea"/>
              </a:rPr>
              <a:t>High</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三类，其中</a:t>
            </a:r>
            <a:r>
              <a:rPr lang="en-US" altLang="zh-CN" sz="2000" i="1" spc="300" dirty="0">
                <a:latin typeface="Times New Roman" panose="02020603050405020304" charset="0"/>
                <a:ea typeface="宋体" panose="02010600030101010101" pitchFamily="2" charset="-122"/>
                <a:cs typeface="Times New Roman" panose="02020603050405020304" charset="0"/>
                <a:sym typeface="+mn-ea"/>
              </a:rPr>
              <a:t>Low</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对应简略版，</a:t>
            </a:r>
            <a:r>
              <a:rPr lang="en-US" altLang="zh-CN" sz="2000" i="1" spc="300" dirty="0">
                <a:latin typeface="Times New Roman" panose="02020603050405020304" charset="0"/>
                <a:ea typeface="宋体" panose="02010600030101010101" pitchFamily="2" charset="-122"/>
                <a:cs typeface="Times New Roman" panose="02020603050405020304" charset="0"/>
                <a:sym typeface="+mn-ea"/>
              </a:rPr>
              <a:t>High</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对应详细版。</a:t>
            </a:r>
            <a:endParaRPr lang="en-US" altLang="zh-CN" sz="2000" spc="300" dirty="0">
              <a:latin typeface="Times New Roman" panose="02020603050405020304" charset="0"/>
              <a:ea typeface="黑体" panose="02010609060101010101" charset="-122"/>
              <a:cs typeface="Times New Roman" panose="02020603050405020304" charset="0"/>
              <a:sym typeface="+mn-ea"/>
            </a:endParaRPr>
          </a:p>
          <a:p>
            <a:pPr marL="342900" indent="-342900">
              <a:lnSpc>
                <a:spcPct val="120000"/>
              </a:lnSpc>
              <a:buFont typeface="Wingdings" panose="05000000000000000000" charset="0"/>
              <a:buChar char="l"/>
            </a:pPr>
            <a:endParaRPr lang="en-US" altLang="zh-CN" sz="2000" spc="300" dirty="0">
              <a:latin typeface="Times New Roman" panose="02020603050405020304" charset="0"/>
              <a:ea typeface="黑体" panose="02010609060101010101" charset="-122"/>
              <a:cs typeface="Times New Roman" panose="02020603050405020304" charset="0"/>
              <a:sym typeface="+mn-ea"/>
            </a:endParaRPr>
          </a:p>
          <a:p>
            <a:pPr indent="0">
              <a:lnSpc>
                <a:spcPct val="120000"/>
              </a:lnSpc>
              <a:buFont typeface="Wingdings" panose="05000000000000000000" charset="0"/>
              <a:buNone/>
            </a:pP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p:txBody>
      </p:sp>
      <p:cxnSp>
        <p:nvCxnSpPr>
          <p:cNvPr id="17" name="直接箭头连接符 16"/>
          <p:cNvCxnSpPr>
            <a:stCxn id="13" idx="1"/>
            <a:endCxn id="13" idx="1"/>
          </p:cNvCxnSpPr>
          <p:nvPr/>
        </p:nvCxnSpPr>
        <p:spPr>
          <a:xfrm>
            <a:off x="1724660" y="32893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内容占位符 2"/>
          <p:cNvSpPr>
            <a:spLocks noGrp="1"/>
          </p:cNvSpPr>
          <p:nvPr>
            <p:custDataLst>
              <p:tags r:id="rId2"/>
            </p:custDataLst>
          </p:nvPr>
        </p:nvSpPr>
        <p:spPr>
          <a:xfrm>
            <a:off x="455930" y="4486275"/>
            <a:ext cx="7049770"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endParaRPr lang="zh-CN" altLang="en-US" sz="2400" spc="300" dirty="0">
              <a:solidFill>
                <a:schemeClr val="tx1"/>
              </a:solidFill>
              <a:latin typeface="Times New Roman" panose="02020603050405020304" charset="0"/>
              <a:ea typeface="黑体" panose="02010609060101010101" charset="-122"/>
              <a:cs typeface="Times New Roman" panose="02020603050405020304" charset="0"/>
              <a:sym typeface="+mn-ea"/>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实证分析</a:t>
            </a:r>
          </a:p>
        </p:txBody>
      </p:sp>
      <p:sp>
        <p:nvSpPr>
          <p:cNvPr id="3" name="内容占位符 2"/>
          <p:cNvSpPr>
            <a:spLocks noGrp="1"/>
          </p:cNvSpPr>
          <p:nvPr>
            <p:ph idx="1"/>
          </p:nvPr>
        </p:nvSpPr>
        <p:spPr>
          <a:xfrm>
            <a:off x="455930" y="907415"/>
            <a:ext cx="7049770" cy="631190"/>
          </a:xfrm>
        </p:spPr>
        <p:txBody>
          <a:bodyPr>
            <a:noAutofit/>
          </a:bodyPr>
          <a:lstStyle/>
          <a:p>
            <a:pPr marL="0" indent="0">
              <a:lnSpc>
                <a:spcPct val="125000"/>
              </a:lnSpc>
              <a:buNone/>
            </a:pPr>
            <a:r>
              <a:rPr lang="zh-CN" altLang="en-US" sz="2400" spc="300" dirty="0">
                <a:solidFill>
                  <a:schemeClr val="tx1"/>
                </a:solidFill>
                <a:latin typeface="Times New Roman" panose="02020603050405020304" charset="0"/>
                <a:ea typeface="黑体" panose="02010609060101010101" charset="-122"/>
                <a:cs typeface="Times New Roman" panose="02020603050405020304" charset="0"/>
                <a:sym typeface="+mn-ea"/>
              </a:rPr>
              <a:t>指标衡量</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8" imgW="914400" imgH="215900" progId="Equation.KSEE3">
                  <p:embed/>
                </p:oleObj>
              </mc:Choice>
              <mc:Fallback>
                <p:oleObj r:id="rId8" imgW="914400" imgH="215900" progId="Equation.KSEE3">
                  <p:embed/>
                  <p:pic>
                    <p:nvPicPr>
                      <p:cNvPr id="0" name="图片 1024"/>
                      <p:cNvPicPr/>
                      <p:nvPr/>
                    </p:nvPicPr>
                    <p:blipFill>
                      <a:blip r:embed="rId9"/>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25</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459230"/>
            <a:ext cx="8220710" cy="460375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基准</a:t>
            </a:r>
            <a:r>
              <a:rPr lang="en-US" altLang="zh-CN" sz="2000" spc="300" dirty="0">
                <a:latin typeface="Times New Roman" panose="02020603050405020304" charset="0"/>
                <a:ea typeface="宋体" panose="02010600030101010101" pitchFamily="2" charset="-122"/>
                <a:cs typeface="Times New Roman" panose="02020603050405020304" charset="0"/>
                <a:sym typeface="+mn-ea"/>
              </a:rPr>
              <a:t>beta</a:t>
            </a: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和感知到的积极收益</a:t>
            </a:r>
            <a:r>
              <a:rPr lang="en-US" altLang="zh-CN" sz="2000" spc="300" dirty="0">
                <a:latin typeface="宋体" panose="02010600030101010101" pitchFamily="2" charset="-122"/>
                <a:ea typeface="宋体" panose="02010600030101010101" pitchFamily="2" charset="-122"/>
                <a:cs typeface="Times New Roman" panose="02020603050405020304" charset="0"/>
                <a:sym typeface="+mn-ea"/>
              </a:rPr>
              <a:t>(</a:t>
            </a:r>
            <a:r>
              <a:rPr lang="en-US" altLang="zh-CN" sz="2000" spc="300" dirty="0">
                <a:latin typeface="Times New Roman" panose="02020603050405020304" charset="0"/>
                <a:ea typeface="宋体" panose="02010600030101010101" pitchFamily="2" charset="-122"/>
                <a:cs typeface="Times New Roman" panose="02020603050405020304" charset="0"/>
                <a:sym typeface="+mn-ea"/>
              </a:rPr>
              <a:t>PAR</a:t>
            </a:r>
            <a:r>
              <a:rPr lang="en-US" altLang="zh-CN" sz="2000" spc="300" dirty="0">
                <a:latin typeface="宋体" panose="02010600030101010101" pitchFamily="2" charset="-122"/>
                <a:ea typeface="宋体" panose="02010600030101010101" pitchFamily="2" charset="-122"/>
                <a:cs typeface="Times New Roman" panose="02020603050405020304" charset="0"/>
                <a:sym typeface="+mn-ea"/>
              </a:rPr>
              <a:t>)</a:t>
            </a:r>
          </a:p>
          <a:p>
            <a:pPr marL="342900" indent="-342900">
              <a:lnSpc>
                <a:spcPct val="120000"/>
              </a:lnSpc>
              <a:buFont typeface="Wingdings" panose="05000000000000000000" charset="0"/>
              <a:buChar char="l"/>
            </a:pP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客观基准：</a:t>
            </a:r>
          </a:p>
          <a:p>
            <a:pPr marL="342900" indent="-342900">
              <a:lnSpc>
                <a:spcPct val="120000"/>
              </a:lnSpc>
              <a:buFont typeface="Wingdings" panose="05000000000000000000" charset="0"/>
              <a:buChar char="l"/>
            </a:pPr>
            <a:endParaRPr lang="zh-CN" altLang="en-US" sz="2000" spc="300" dirty="0">
              <a:latin typeface="宋体" panose="02010600030101010101" pitchFamily="2" charset="-122"/>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spc="300" dirty="0">
                <a:latin typeface="宋体" panose="02010600030101010101" pitchFamily="2" charset="-122"/>
                <a:ea typeface="宋体" panose="02010600030101010101" pitchFamily="2" charset="-122"/>
                <a:cs typeface="Times New Roman" panose="02020603050405020304" charset="0"/>
                <a:sym typeface="+mn-ea"/>
              </a:rPr>
              <a:t>感知到的基准：</a:t>
            </a:r>
            <a:r>
              <a:rPr lang="zh-CN" altLang="en-US" sz="2000" spc="300" dirty="0">
                <a:latin typeface="Times New Roman" panose="02020603050405020304" charset="0"/>
                <a:ea typeface="宋体" panose="02010600030101010101" pitchFamily="2" charset="-122"/>
                <a:cs typeface="Times New Roman" panose="02020603050405020304" charset="0"/>
                <a:sym typeface="+mn-ea"/>
              </a:rPr>
              <a:t>we use fund flows to infer investors</a:t>
            </a:r>
            <a:r>
              <a:rPr lang="en-US" altLang="zh-CN" sz="2000" spc="300" dirty="0">
                <a:latin typeface="Times New Roman" panose="02020603050405020304" charset="0"/>
                <a:ea typeface="宋体" panose="02010600030101010101" pitchFamily="2" charset="-122"/>
                <a:cs typeface="Times New Roman" panose="02020603050405020304" charset="0"/>
                <a:sym typeface="+mn-ea"/>
              </a:rPr>
              <a:t>’</a:t>
            </a:r>
            <a:r>
              <a:rPr lang="zh-CN" altLang="en-US" sz="2000" spc="300" dirty="0">
                <a:latin typeface="Times New Roman" panose="02020603050405020304" charset="0"/>
                <a:ea typeface="宋体" panose="02010600030101010101" pitchFamily="2" charset="-122"/>
                <a:cs typeface="Times New Roman" panose="02020603050405020304" charset="0"/>
                <a:sym typeface="+mn-ea"/>
              </a:rPr>
              <a:t> perceived benchmarks.</a:t>
            </a:r>
            <a:endParaRPr lang="en-US" altLang="zh-CN" sz="2000" spc="300" dirty="0">
              <a:latin typeface="Times New Roman" panose="02020603050405020304" charset="0"/>
              <a:ea typeface="黑体" panose="02010609060101010101" charset="-122"/>
              <a:cs typeface="Times New Roman" panose="02020603050405020304" charset="0"/>
              <a:sym typeface="+mn-ea"/>
            </a:endParaRPr>
          </a:p>
          <a:p>
            <a:pPr indent="0">
              <a:lnSpc>
                <a:spcPct val="120000"/>
              </a:lnSpc>
              <a:buFont typeface="Wingdings" panose="05000000000000000000" charset="0"/>
              <a:buNone/>
            </a:pP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p:txBody>
      </p:sp>
      <p:cxnSp>
        <p:nvCxnSpPr>
          <p:cNvPr id="17" name="直接箭头连接符 16"/>
          <p:cNvCxnSpPr>
            <a:stCxn id="13" idx="1"/>
            <a:endCxn id="13" idx="1"/>
          </p:cNvCxnSpPr>
          <p:nvPr/>
        </p:nvCxnSpPr>
        <p:spPr>
          <a:xfrm>
            <a:off x="772795" y="45783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custDataLst>
              <p:tags r:id="rId2"/>
            </p:custDataLst>
          </p:nvPr>
        </p:nvPicPr>
        <p:blipFill>
          <a:blip r:embed="rId10"/>
          <a:stretch>
            <a:fillRect/>
          </a:stretch>
        </p:blipFill>
        <p:spPr>
          <a:xfrm>
            <a:off x="2268220" y="1841500"/>
            <a:ext cx="4598035" cy="617855"/>
          </a:xfrm>
          <a:prstGeom prst="rect">
            <a:avLst/>
          </a:prstGeom>
        </p:spPr>
      </p:pic>
      <p:pic>
        <p:nvPicPr>
          <p:cNvPr id="12" name="图片 11"/>
          <p:cNvPicPr>
            <a:picLocks noChangeAspect="1"/>
          </p:cNvPicPr>
          <p:nvPr>
            <p:custDataLst>
              <p:tags r:id="rId3"/>
            </p:custDataLst>
          </p:nvPr>
        </p:nvPicPr>
        <p:blipFill>
          <a:blip r:embed="rId11"/>
          <a:stretch>
            <a:fillRect/>
          </a:stretch>
        </p:blipFill>
        <p:spPr>
          <a:xfrm>
            <a:off x="929005" y="3429000"/>
            <a:ext cx="4928235" cy="843280"/>
          </a:xfrm>
          <a:prstGeom prst="rect">
            <a:avLst/>
          </a:prstGeom>
        </p:spPr>
      </p:pic>
      <p:pic>
        <p:nvPicPr>
          <p:cNvPr id="13" name="图片 12"/>
          <p:cNvPicPr>
            <a:picLocks noChangeAspect="1"/>
          </p:cNvPicPr>
          <p:nvPr>
            <p:custDataLst>
              <p:tags r:id="rId4"/>
            </p:custDataLst>
          </p:nvPr>
        </p:nvPicPr>
        <p:blipFill>
          <a:blip r:embed="rId12"/>
          <a:stretch>
            <a:fillRect/>
          </a:stretch>
        </p:blipFill>
        <p:spPr>
          <a:xfrm>
            <a:off x="772795" y="4272280"/>
            <a:ext cx="4911725" cy="612140"/>
          </a:xfrm>
          <a:prstGeom prst="rect">
            <a:avLst/>
          </a:prstGeom>
        </p:spPr>
      </p:pic>
      <p:pic>
        <p:nvPicPr>
          <p:cNvPr id="14" name="图片 13"/>
          <p:cNvPicPr>
            <a:picLocks noChangeAspect="1"/>
          </p:cNvPicPr>
          <p:nvPr>
            <p:custDataLst>
              <p:tags r:id="rId5"/>
            </p:custDataLst>
          </p:nvPr>
        </p:nvPicPr>
        <p:blipFill>
          <a:blip r:embed="rId13"/>
          <a:stretch>
            <a:fillRect/>
          </a:stretch>
        </p:blipFill>
        <p:spPr>
          <a:xfrm>
            <a:off x="455930" y="5014595"/>
            <a:ext cx="8220710" cy="557530"/>
          </a:xfrm>
          <a:prstGeom prst="rect">
            <a:avLst/>
          </a:prstGeom>
        </p:spPr>
      </p:pic>
      <p:pic>
        <p:nvPicPr>
          <p:cNvPr id="15" name="图片 14"/>
          <p:cNvPicPr>
            <a:picLocks noChangeAspect="1"/>
          </p:cNvPicPr>
          <p:nvPr>
            <p:custDataLst>
              <p:tags r:id="rId6"/>
            </p:custDataLst>
          </p:nvPr>
        </p:nvPicPr>
        <p:blipFill>
          <a:blip r:embed="rId14"/>
          <a:stretch>
            <a:fillRect/>
          </a:stretch>
        </p:blipFill>
        <p:spPr>
          <a:xfrm>
            <a:off x="929005" y="5506720"/>
            <a:ext cx="2784475" cy="676275"/>
          </a:xfrm>
          <a:prstGeom prst="rect">
            <a:avLst/>
          </a:prstGeom>
        </p:spPr>
      </p:pic>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实证分析</a:t>
            </a:r>
          </a:p>
        </p:txBody>
      </p:sp>
      <p:sp>
        <p:nvSpPr>
          <p:cNvPr id="3" name="内容占位符 2"/>
          <p:cNvSpPr>
            <a:spLocks noGrp="1"/>
          </p:cNvSpPr>
          <p:nvPr>
            <p:ph idx="1"/>
          </p:nvPr>
        </p:nvSpPr>
        <p:spPr>
          <a:xfrm>
            <a:off x="455930" y="907415"/>
            <a:ext cx="7049770" cy="631190"/>
          </a:xfrm>
        </p:spPr>
        <p:txBody>
          <a:bodyPr>
            <a:noAutofit/>
          </a:bodyPr>
          <a:lstStyle/>
          <a:p>
            <a:pPr marL="0" indent="0">
              <a:lnSpc>
                <a:spcPct val="125000"/>
              </a:lnSpc>
              <a:buNone/>
            </a:pPr>
            <a:r>
              <a:rPr lang="zh-CN" altLang="en-US" sz="2400" spc="300" dirty="0">
                <a:solidFill>
                  <a:schemeClr val="tx1"/>
                </a:solidFill>
                <a:latin typeface="Times New Roman" panose="02020603050405020304" charset="0"/>
                <a:ea typeface="黑体" panose="02010609060101010101" charset="-122"/>
                <a:cs typeface="Times New Roman" panose="02020603050405020304" charset="0"/>
                <a:sym typeface="+mn-ea"/>
              </a:rPr>
              <a:t>指标衡量</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6" imgW="914400" imgH="215900" progId="Equation.KSEE3">
                  <p:embed/>
                </p:oleObj>
              </mc:Choice>
              <mc:Fallback>
                <p:oleObj r:id="rId6" imgW="914400" imgH="215900" progId="Equation.KSEE3">
                  <p:embed/>
                  <p:pic>
                    <p:nvPicPr>
                      <p:cNvPr id="0" name="图片 1024"/>
                      <p:cNvPicPr/>
                      <p:nvPr/>
                    </p:nvPicPr>
                    <p:blipFill>
                      <a:blip r:embed="rId7"/>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26</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459230"/>
            <a:ext cx="8448040" cy="4603750"/>
          </a:xfrm>
          <a:prstGeom prst="rect">
            <a:avLst/>
          </a:prstGeom>
          <a:noFill/>
        </p:spPr>
        <p:txBody>
          <a:bodyPr wrap="square" rtlCol="0">
            <a:noAutofit/>
          </a:bodyPr>
          <a:lstStyle/>
          <a:p>
            <a:pPr marL="342900" indent="-342900">
              <a:lnSpc>
                <a:spcPct val="120000"/>
              </a:lnSpc>
              <a:buFont typeface="Wingdings" panose="05000000000000000000" charset="0"/>
              <a:buChar char="l"/>
            </a:pPr>
            <a:r>
              <a:rPr sz="2000" spc="300" dirty="0">
                <a:latin typeface="Times New Roman" panose="02020603050405020304" charset="0"/>
                <a:ea typeface="宋体" panose="02010600030101010101" pitchFamily="2" charset="-122"/>
                <a:cs typeface="Times New Roman" panose="02020603050405020304" charset="0"/>
                <a:sym typeface="+mn-ea"/>
              </a:rPr>
              <a:t>Armed with estimates of the </a:t>
            </a:r>
            <a:r>
              <a:rPr sz="2000" i="1" spc="300" dirty="0">
                <a:latin typeface="Times New Roman" panose="02020603050405020304" charset="0"/>
                <a:ea typeface="宋体" panose="02010600030101010101" pitchFamily="2" charset="-122"/>
                <a:cs typeface="Times New Roman" panose="02020603050405020304" charset="0"/>
                <a:sym typeface="+mn-ea"/>
              </a:rPr>
              <a:t>objective and perceived benchmarks</a:t>
            </a:r>
            <a:r>
              <a:rPr sz="2000" spc="300" dirty="0">
                <a:latin typeface="Times New Roman" panose="02020603050405020304" charset="0"/>
                <a:ea typeface="宋体" panose="02010600030101010101" pitchFamily="2" charset="-122"/>
                <a:cs typeface="Times New Roman" panose="02020603050405020304" charset="0"/>
                <a:sym typeface="+mn-ea"/>
              </a:rPr>
              <a:t>, we can also compute a measure of distance, or misalignment, between them:</a:t>
            </a: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sz="2000" spc="300" dirty="0">
                <a:latin typeface="Times New Roman" panose="02020603050405020304" charset="0"/>
                <a:ea typeface="宋体" panose="02010600030101010101" pitchFamily="2" charset="-122"/>
                <a:cs typeface="Times New Roman" panose="02020603050405020304" charset="0"/>
                <a:sym typeface="+mn-ea"/>
              </a:rPr>
              <a:t>基金策略专业化指标：</a:t>
            </a:r>
          </a:p>
          <a:p>
            <a:pPr lvl="1" indent="0">
              <a:lnSpc>
                <a:spcPct val="120000"/>
              </a:lnSpc>
              <a:buFont typeface="Wingdings" panose="05000000000000000000" charset="0"/>
              <a:buNone/>
            </a:pPr>
            <a:r>
              <a:rPr lang="en-US" altLang="zh-CN" sz="2000" spc="300" dirty="0">
                <a:latin typeface="Times New Roman" panose="02020603050405020304" charset="0"/>
                <a:ea typeface="宋体" panose="02010600030101010101" pitchFamily="2" charset="-122"/>
                <a:cs typeface="Times New Roman" panose="02020603050405020304" charset="0"/>
                <a:sym typeface="+mn-ea"/>
              </a:rPr>
              <a:t>1.</a:t>
            </a:r>
            <a:r>
              <a:rPr lang="zh-CN" altLang="en-US" sz="2000" spc="300" dirty="0">
                <a:latin typeface="Times New Roman" panose="02020603050405020304" charset="0"/>
                <a:ea typeface="宋体" panose="02010600030101010101" pitchFamily="2" charset="-122"/>
                <a:cs typeface="Times New Roman" panose="02020603050405020304" charset="0"/>
                <a:sym typeface="+mn-ea"/>
              </a:rPr>
              <a:t>同一基金类别中</a:t>
            </a:r>
            <a:r>
              <a:rPr lang="en-US" altLang="zh-CN" sz="2000" spc="300" dirty="0">
                <a:latin typeface="Times New Roman" panose="02020603050405020304" charset="0"/>
                <a:ea typeface="宋体" panose="02010600030101010101" pitchFamily="2" charset="-122"/>
                <a:cs typeface="Times New Roman" panose="02020603050405020304" charset="0"/>
                <a:sym typeface="+mn-ea"/>
              </a:rPr>
              <a:t>FF6 beta</a:t>
            </a:r>
            <a:r>
              <a:rPr lang="zh-CN" altLang="en-US" sz="2000" spc="300" dirty="0">
                <a:latin typeface="Times New Roman" panose="02020603050405020304" charset="0"/>
                <a:ea typeface="宋体" panose="02010600030101010101" pitchFamily="2" charset="-122"/>
                <a:cs typeface="Times New Roman" panose="02020603050405020304" charset="0"/>
                <a:sym typeface="+mn-ea"/>
              </a:rPr>
              <a:t>的偏离：</a:t>
            </a:r>
          </a:p>
          <a:p>
            <a:pPr lvl="1" indent="0">
              <a:lnSpc>
                <a:spcPct val="120000"/>
              </a:lnSpc>
              <a:buFont typeface="Wingdings" panose="05000000000000000000" charset="0"/>
              <a:buNone/>
            </a:pPr>
            <a:endParaRPr lang="zh-CN" altLang="en-US" sz="2000" spc="300" dirty="0">
              <a:latin typeface="Times New Roman" panose="02020603050405020304" charset="0"/>
              <a:ea typeface="宋体" panose="02010600030101010101" pitchFamily="2" charset="-122"/>
              <a:cs typeface="Times New Roman" panose="02020603050405020304" charset="0"/>
              <a:sym typeface="+mn-ea"/>
            </a:endParaRPr>
          </a:p>
          <a:p>
            <a:pPr lvl="1" indent="0">
              <a:lnSpc>
                <a:spcPct val="120000"/>
              </a:lnSpc>
              <a:buFont typeface="Wingdings" panose="05000000000000000000" charset="0"/>
              <a:buNone/>
            </a:pPr>
            <a:r>
              <a:rPr lang="en-US" altLang="zh-CN" sz="2000" spc="300" dirty="0">
                <a:latin typeface="Times New Roman" panose="02020603050405020304" charset="0"/>
                <a:ea typeface="宋体" panose="02010600030101010101" pitchFamily="2" charset="-122"/>
                <a:cs typeface="Times New Roman" panose="02020603050405020304" charset="0"/>
                <a:sym typeface="+mn-ea"/>
              </a:rPr>
              <a:t>2.FF6 betas</a:t>
            </a:r>
            <a:r>
              <a:rPr lang="zh-CN" altLang="en-US" sz="2000" spc="300" dirty="0">
                <a:latin typeface="Times New Roman" panose="02020603050405020304" charset="0"/>
                <a:ea typeface="宋体" panose="02010600030101010101" pitchFamily="2" charset="-122"/>
                <a:cs typeface="Times New Roman" panose="02020603050405020304" charset="0"/>
                <a:sym typeface="+mn-ea"/>
              </a:rPr>
              <a:t>的偏离之和：</a:t>
            </a: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p:txBody>
      </p:sp>
      <p:cxnSp>
        <p:nvCxnSpPr>
          <p:cNvPr id="17" name="直接箭头连接符 16"/>
          <p:cNvCxnSpPr>
            <a:stCxn id="13" idx="1"/>
            <a:endCxn id="13" idx="1"/>
          </p:cNvCxnSpPr>
          <p:nvPr/>
        </p:nvCxnSpPr>
        <p:spPr>
          <a:xfrm>
            <a:off x="772795" y="45783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custDataLst>
              <p:tags r:id="rId2"/>
            </p:custDataLst>
          </p:nvPr>
        </p:nvPicPr>
        <p:blipFill>
          <a:blip r:embed="rId8"/>
          <a:stretch>
            <a:fillRect/>
          </a:stretch>
        </p:blipFill>
        <p:spPr>
          <a:xfrm>
            <a:off x="828040" y="2712720"/>
            <a:ext cx="7715250" cy="1214120"/>
          </a:xfrm>
          <a:prstGeom prst="rect">
            <a:avLst/>
          </a:prstGeom>
        </p:spPr>
      </p:pic>
      <p:pic>
        <p:nvPicPr>
          <p:cNvPr id="16" name="图片 15"/>
          <p:cNvPicPr>
            <a:picLocks noChangeAspect="1"/>
          </p:cNvPicPr>
          <p:nvPr>
            <p:custDataLst>
              <p:tags r:id="rId3"/>
            </p:custDataLst>
          </p:nvPr>
        </p:nvPicPr>
        <p:blipFill>
          <a:blip r:embed="rId9"/>
          <a:stretch>
            <a:fillRect/>
          </a:stretch>
        </p:blipFill>
        <p:spPr>
          <a:xfrm>
            <a:off x="5662295" y="4028440"/>
            <a:ext cx="3074035" cy="912495"/>
          </a:xfrm>
          <a:prstGeom prst="rect">
            <a:avLst/>
          </a:prstGeom>
        </p:spPr>
      </p:pic>
      <p:pic>
        <p:nvPicPr>
          <p:cNvPr id="18" name="图片 17"/>
          <p:cNvPicPr>
            <a:picLocks noChangeAspect="1"/>
          </p:cNvPicPr>
          <p:nvPr>
            <p:custDataLst>
              <p:tags r:id="rId4"/>
            </p:custDataLst>
          </p:nvPr>
        </p:nvPicPr>
        <p:blipFill>
          <a:blip r:embed="rId10"/>
          <a:stretch>
            <a:fillRect/>
          </a:stretch>
        </p:blipFill>
        <p:spPr>
          <a:xfrm>
            <a:off x="4292600" y="4925060"/>
            <a:ext cx="3467735" cy="950595"/>
          </a:xfrm>
          <a:prstGeom prst="rect">
            <a:avLst/>
          </a:prstGeom>
        </p:spPr>
      </p:pic>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实证分析</a:t>
            </a:r>
          </a:p>
        </p:txBody>
      </p:sp>
      <p:sp>
        <p:nvSpPr>
          <p:cNvPr id="3" name="内容占位符 2"/>
          <p:cNvSpPr>
            <a:spLocks noGrp="1"/>
          </p:cNvSpPr>
          <p:nvPr>
            <p:ph idx="1"/>
          </p:nvPr>
        </p:nvSpPr>
        <p:spPr>
          <a:xfrm>
            <a:off x="455930" y="907415"/>
            <a:ext cx="7049770" cy="631190"/>
          </a:xfrm>
        </p:spPr>
        <p:txBody>
          <a:bodyPr>
            <a:noAutofit/>
          </a:bodyPr>
          <a:lstStyle/>
          <a:p>
            <a:pPr marL="0" indent="0">
              <a:lnSpc>
                <a:spcPct val="125000"/>
              </a:lnSpc>
              <a:buNone/>
            </a:pPr>
            <a:r>
              <a:rPr lang="zh-CN" altLang="en-US" sz="2400" spc="300" dirty="0">
                <a:solidFill>
                  <a:schemeClr val="tx1"/>
                </a:solidFill>
                <a:latin typeface="Times New Roman" panose="02020603050405020304" charset="0"/>
                <a:ea typeface="黑体" panose="02010609060101010101" charset="-122"/>
                <a:cs typeface="Times New Roman" panose="02020603050405020304" charset="0"/>
                <a:sym typeface="+mn-ea"/>
              </a:rPr>
              <a:t>实证结果</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8" imgW="914400" imgH="215900" progId="Equation.KSEE3">
                  <p:embed/>
                </p:oleObj>
              </mc:Choice>
              <mc:Fallback>
                <p:oleObj r:id="rId8" imgW="914400" imgH="215900" progId="Equation.KSEE3">
                  <p:embed/>
                  <p:pic>
                    <p:nvPicPr>
                      <p:cNvPr id="0" name="图片 1024"/>
                      <p:cNvPicPr/>
                      <p:nvPr/>
                    </p:nvPicPr>
                    <p:blipFill>
                      <a:blip r:embed="rId9"/>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27</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459230"/>
            <a:ext cx="8448040" cy="4603750"/>
          </a:xfrm>
          <a:prstGeom prst="rect">
            <a:avLst/>
          </a:prstGeom>
          <a:noFill/>
        </p:spPr>
        <p:txBody>
          <a:bodyPr wrap="square" rtlCol="0">
            <a:noAutofit/>
          </a:bodyPr>
          <a:lstStyle/>
          <a:p>
            <a:pPr marL="342900" indent="-342900">
              <a:lnSpc>
                <a:spcPct val="120000"/>
              </a:lnSpc>
              <a:buFont typeface="Wingdings" panose="05000000000000000000" charset="0"/>
              <a:buChar char="l"/>
            </a:pPr>
            <a:r>
              <a:rPr sz="2000" spc="300" dirty="0">
                <a:latin typeface="Times New Roman" panose="02020603050405020304" charset="0"/>
                <a:ea typeface="宋体" panose="02010600030101010101" pitchFamily="2" charset="-122"/>
                <a:cs typeface="Times New Roman" panose="02020603050405020304" charset="0"/>
                <a:sym typeface="+mn-ea"/>
              </a:rPr>
              <a:t>Prospectus Choice</a:t>
            </a:r>
            <a:r>
              <a:rPr lang="en-US" sz="2000" spc="300" dirty="0">
                <a:latin typeface="Times New Roman" panose="02020603050405020304" charset="0"/>
                <a:ea typeface="宋体" panose="02010600030101010101" pitchFamily="2" charset="-122"/>
                <a:cs typeface="Times New Roman" panose="02020603050405020304" charset="0"/>
                <a:sym typeface="+mn-ea"/>
              </a:rPr>
              <a:t>:</a:t>
            </a:r>
          </a:p>
          <a:p>
            <a:pPr marL="342900" indent="-342900">
              <a:lnSpc>
                <a:spcPct val="120000"/>
              </a:lnSpc>
              <a:buFont typeface="Wingdings" panose="05000000000000000000" charset="0"/>
              <a:buChar char="l"/>
            </a:pPr>
            <a:endParaRPr lang="en-US"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en-US"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en-US"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en-US"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en-US" sz="2000" spc="300" dirty="0">
                <a:latin typeface="Times New Roman" panose="02020603050405020304" charset="0"/>
                <a:ea typeface="宋体" panose="02010600030101010101" pitchFamily="2" charset="-122"/>
                <a:cs typeface="Times New Roman" panose="02020603050405020304" charset="0"/>
                <a:sym typeface="+mn-ea"/>
              </a:rPr>
              <a:t> Fund Size:</a:t>
            </a:r>
            <a:r>
              <a:rPr sz="2000" spc="300" dirty="0">
                <a:latin typeface="Times New Roman" panose="02020603050405020304" charset="0"/>
                <a:ea typeface="宋体" panose="02010600030101010101" pitchFamily="2" charset="-122"/>
                <a:cs typeface="Times New Roman" panose="02020603050405020304" charset="0"/>
                <a:sym typeface="+mn-ea"/>
              </a:rPr>
              <a:t> </a:t>
            </a: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indent="0">
              <a:lnSpc>
                <a:spcPct val="120000"/>
              </a:lnSpc>
              <a:buFont typeface="Wingdings" panose="05000000000000000000" charset="0"/>
              <a:buNone/>
            </a:pP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p:txBody>
      </p:sp>
      <p:cxnSp>
        <p:nvCxnSpPr>
          <p:cNvPr id="17" name="直接箭头连接符 16"/>
          <p:cNvCxnSpPr>
            <a:stCxn id="13" idx="1"/>
            <a:endCxn id="13" idx="1"/>
          </p:cNvCxnSpPr>
          <p:nvPr/>
        </p:nvCxnSpPr>
        <p:spPr>
          <a:xfrm>
            <a:off x="455930" y="400875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custDataLst>
              <p:tags r:id="rId2"/>
            </p:custDataLst>
          </p:nvPr>
        </p:nvPicPr>
        <p:blipFill>
          <a:blip r:embed="rId10"/>
          <a:stretch>
            <a:fillRect/>
          </a:stretch>
        </p:blipFill>
        <p:spPr>
          <a:xfrm>
            <a:off x="772795" y="1895475"/>
            <a:ext cx="7752080" cy="509270"/>
          </a:xfrm>
          <a:prstGeom prst="rect">
            <a:avLst/>
          </a:prstGeom>
        </p:spPr>
      </p:pic>
      <p:pic>
        <p:nvPicPr>
          <p:cNvPr id="12" name="图片 11"/>
          <p:cNvPicPr>
            <a:picLocks noChangeAspect="1"/>
          </p:cNvPicPr>
          <p:nvPr>
            <p:custDataLst>
              <p:tags r:id="rId3"/>
            </p:custDataLst>
          </p:nvPr>
        </p:nvPicPr>
        <p:blipFill>
          <a:blip r:embed="rId11"/>
          <a:stretch>
            <a:fillRect/>
          </a:stretch>
        </p:blipFill>
        <p:spPr>
          <a:xfrm>
            <a:off x="850900" y="2404745"/>
            <a:ext cx="7595235" cy="1024255"/>
          </a:xfrm>
          <a:prstGeom prst="rect">
            <a:avLst/>
          </a:prstGeom>
        </p:spPr>
      </p:pic>
      <p:pic>
        <p:nvPicPr>
          <p:cNvPr id="13" name="图片 12"/>
          <p:cNvPicPr>
            <a:picLocks noChangeAspect="1"/>
          </p:cNvPicPr>
          <p:nvPr>
            <p:custDataLst>
              <p:tags r:id="rId4"/>
            </p:custDataLst>
          </p:nvPr>
        </p:nvPicPr>
        <p:blipFill>
          <a:blip r:embed="rId12"/>
          <a:stretch>
            <a:fillRect/>
          </a:stretch>
        </p:blipFill>
        <p:spPr>
          <a:xfrm>
            <a:off x="455930" y="3773170"/>
            <a:ext cx="8227060" cy="470535"/>
          </a:xfrm>
          <a:prstGeom prst="rect">
            <a:avLst/>
          </a:prstGeom>
        </p:spPr>
      </p:pic>
      <p:pic>
        <p:nvPicPr>
          <p:cNvPr id="14" name="图片 13"/>
          <p:cNvPicPr>
            <a:picLocks noChangeAspect="1"/>
          </p:cNvPicPr>
          <p:nvPr>
            <p:custDataLst>
              <p:tags r:id="rId5"/>
            </p:custDataLst>
          </p:nvPr>
        </p:nvPicPr>
        <p:blipFill>
          <a:blip r:embed="rId13"/>
          <a:stretch>
            <a:fillRect/>
          </a:stretch>
        </p:blipFill>
        <p:spPr>
          <a:xfrm>
            <a:off x="575945" y="4295140"/>
            <a:ext cx="8220075" cy="1502410"/>
          </a:xfrm>
          <a:prstGeom prst="rect">
            <a:avLst/>
          </a:prstGeom>
        </p:spPr>
      </p:pic>
      <p:pic>
        <p:nvPicPr>
          <p:cNvPr id="15" name="图片 14"/>
          <p:cNvPicPr>
            <a:picLocks noChangeAspect="1"/>
          </p:cNvPicPr>
          <p:nvPr>
            <p:custDataLst>
              <p:tags r:id="rId6"/>
            </p:custDataLst>
          </p:nvPr>
        </p:nvPicPr>
        <p:blipFill>
          <a:blip r:embed="rId14"/>
          <a:stretch>
            <a:fillRect/>
          </a:stretch>
        </p:blipFill>
        <p:spPr>
          <a:xfrm>
            <a:off x="461645" y="5848985"/>
            <a:ext cx="8335010" cy="519430"/>
          </a:xfrm>
          <a:prstGeom prst="rect">
            <a:avLst/>
          </a:prstGeom>
        </p:spPr>
      </p:pic>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实证分析</a:t>
            </a:r>
          </a:p>
        </p:txBody>
      </p:sp>
      <p:sp>
        <p:nvSpPr>
          <p:cNvPr id="3" name="内容占位符 2"/>
          <p:cNvSpPr>
            <a:spLocks noGrp="1"/>
          </p:cNvSpPr>
          <p:nvPr>
            <p:ph idx="1"/>
          </p:nvPr>
        </p:nvSpPr>
        <p:spPr>
          <a:xfrm>
            <a:off x="455930" y="907415"/>
            <a:ext cx="7049770" cy="631190"/>
          </a:xfrm>
        </p:spPr>
        <p:txBody>
          <a:bodyPr>
            <a:noAutofit/>
          </a:bodyPr>
          <a:lstStyle/>
          <a:p>
            <a:pPr marL="0" indent="0">
              <a:lnSpc>
                <a:spcPct val="125000"/>
              </a:lnSpc>
              <a:buNone/>
            </a:pPr>
            <a:r>
              <a:rPr lang="zh-CN" altLang="en-US" sz="2400" spc="300" dirty="0">
                <a:solidFill>
                  <a:schemeClr val="tx1"/>
                </a:solidFill>
                <a:latin typeface="Times New Roman" panose="02020603050405020304" charset="0"/>
                <a:ea typeface="黑体" panose="02010609060101010101" charset="-122"/>
                <a:cs typeface="Times New Roman" panose="02020603050405020304" charset="0"/>
                <a:sym typeface="+mn-ea"/>
              </a:rPr>
              <a:t>实证结果</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7" imgW="914400" imgH="215900" progId="Equation.KSEE3">
                  <p:embed/>
                </p:oleObj>
              </mc:Choice>
              <mc:Fallback>
                <p:oleObj r:id="rId7" imgW="914400" imgH="215900" progId="Equation.KSEE3">
                  <p:embed/>
                  <p:pic>
                    <p:nvPicPr>
                      <p:cNvPr id="0" name="图片 1024"/>
                      <p:cNvPicPr/>
                      <p:nvPr/>
                    </p:nvPicPr>
                    <p:blipFill>
                      <a:blip r:embed="rId8"/>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28</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55930" y="1376680"/>
            <a:ext cx="8448040" cy="4603750"/>
          </a:xfrm>
          <a:prstGeom prst="rect">
            <a:avLst/>
          </a:prstGeom>
          <a:noFill/>
        </p:spPr>
        <p:txBody>
          <a:bodyPr wrap="square" rtlCol="0">
            <a:noAutofit/>
          </a:bodyPr>
          <a:lstStyle/>
          <a:p>
            <a:pPr marL="342900" indent="-342900">
              <a:lnSpc>
                <a:spcPct val="120000"/>
              </a:lnSpc>
              <a:buFont typeface="Wingdings" panose="05000000000000000000" charset="0"/>
              <a:buChar char="l"/>
            </a:pPr>
            <a:r>
              <a:rPr sz="2000" spc="300" dirty="0">
                <a:latin typeface="Times New Roman" panose="02020603050405020304" charset="0"/>
                <a:ea typeface="宋体" panose="02010600030101010101" pitchFamily="2" charset="-122"/>
                <a:cs typeface="Times New Roman" panose="02020603050405020304" charset="0"/>
                <a:sym typeface="+mn-ea"/>
              </a:rPr>
              <a:t>Benchmark Misalignment</a:t>
            </a:r>
            <a:r>
              <a:rPr lang="en-US" sz="2000" spc="300" dirty="0">
                <a:latin typeface="Times New Roman" panose="02020603050405020304" charset="0"/>
                <a:ea typeface="宋体" panose="02010600030101010101" pitchFamily="2" charset="-122"/>
                <a:cs typeface="Times New Roman" panose="02020603050405020304" charset="0"/>
                <a:sym typeface="+mn-ea"/>
              </a:rPr>
              <a:t>:</a:t>
            </a:r>
          </a:p>
          <a:p>
            <a:pPr marL="342900" indent="-342900">
              <a:lnSpc>
                <a:spcPct val="120000"/>
              </a:lnSpc>
              <a:buFont typeface="Wingdings" panose="05000000000000000000" charset="0"/>
              <a:buChar char="l"/>
            </a:pPr>
            <a:endParaRPr lang="en-US"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en-US"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en-US"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en-US"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en-US"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lang="en-US"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en-US" sz="2000" spc="300" dirty="0">
                <a:latin typeface="Times New Roman" panose="02020603050405020304" charset="0"/>
                <a:ea typeface="宋体" panose="02010600030101010101" pitchFamily="2" charset="-122"/>
                <a:cs typeface="Times New Roman" panose="02020603050405020304" charset="0"/>
                <a:sym typeface="+mn-ea"/>
              </a:rPr>
              <a:t>Perceived Active Return Volatility:</a:t>
            </a:r>
          </a:p>
          <a:p>
            <a:pPr indent="0">
              <a:lnSpc>
                <a:spcPct val="120000"/>
              </a:lnSpc>
              <a:buFont typeface="Wingdings" panose="05000000000000000000" charset="0"/>
              <a:buNone/>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indent="0">
              <a:lnSpc>
                <a:spcPct val="120000"/>
              </a:lnSpc>
              <a:buFont typeface="Wingdings" panose="05000000000000000000" charset="0"/>
              <a:buNone/>
            </a:pP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p:txBody>
      </p:sp>
      <p:cxnSp>
        <p:nvCxnSpPr>
          <p:cNvPr id="17" name="直接箭头连接符 16"/>
          <p:cNvCxnSpPr>
            <a:stCxn id="13" idx="1"/>
            <a:endCxn id="13" idx="1"/>
          </p:cNvCxnSpPr>
          <p:nvPr/>
        </p:nvCxnSpPr>
        <p:spPr>
          <a:xfrm>
            <a:off x="455930" y="400875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custDataLst>
              <p:tags r:id="rId2"/>
            </p:custDataLst>
          </p:nvPr>
        </p:nvPicPr>
        <p:blipFill>
          <a:blip r:embed="rId9"/>
          <a:stretch>
            <a:fillRect/>
          </a:stretch>
        </p:blipFill>
        <p:spPr>
          <a:xfrm>
            <a:off x="454660" y="1814830"/>
            <a:ext cx="8227695" cy="495935"/>
          </a:xfrm>
          <a:prstGeom prst="rect">
            <a:avLst/>
          </a:prstGeom>
        </p:spPr>
      </p:pic>
      <p:pic>
        <p:nvPicPr>
          <p:cNvPr id="16" name="图片 15"/>
          <p:cNvPicPr>
            <a:picLocks noChangeAspect="1"/>
          </p:cNvPicPr>
          <p:nvPr>
            <p:custDataLst>
              <p:tags r:id="rId3"/>
            </p:custDataLst>
          </p:nvPr>
        </p:nvPicPr>
        <p:blipFill>
          <a:blip r:embed="rId10"/>
          <a:stretch>
            <a:fillRect/>
          </a:stretch>
        </p:blipFill>
        <p:spPr>
          <a:xfrm>
            <a:off x="454660" y="2310765"/>
            <a:ext cx="8222615" cy="1457325"/>
          </a:xfrm>
          <a:prstGeom prst="rect">
            <a:avLst/>
          </a:prstGeom>
        </p:spPr>
      </p:pic>
      <p:pic>
        <p:nvPicPr>
          <p:cNvPr id="19" name="图片 18"/>
          <p:cNvPicPr>
            <a:picLocks noChangeAspect="1"/>
          </p:cNvPicPr>
          <p:nvPr>
            <p:custDataLst>
              <p:tags r:id="rId4"/>
            </p:custDataLst>
          </p:nvPr>
        </p:nvPicPr>
        <p:blipFill>
          <a:blip r:embed="rId11"/>
          <a:stretch>
            <a:fillRect/>
          </a:stretch>
        </p:blipFill>
        <p:spPr>
          <a:xfrm>
            <a:off x="521335" y="4489450"/>
            <a:ext cx="6649720" cy="359410"/>
          </a:xfrm>
          <a:prstGeom prst="rect">
            <a:avLst/>
          </a:prstGeom>
        </p:spPr>
      </p:pic>
      <p:pic>
        <p:nvPicPr>
          <p:cNvPr id="20" name="图片 19"/>
          <p:cNvPicPr>
            <a:picLocks noChangeAspect="1"/>
          </p:cNvPicPr>
          <p:nvPr>
            <p:custDataLst>
              <p:tags r:id="rId5"/>
            </p:custDataLst>
          </p:nvPr>
        </p:nvPicPr>
        <p:blipFill>
          <a:blip r:embed="rId12"/>
          <a:stretch>
            <a:fillRect/>
          </a:stretch>
        </p:blipFill>
        <p:spPr>
          <a:xfrm>
            <a:off x="515620" y="4848860"/>
            <a:ext cx="8161655" cy="1390650"/>
          </a:xfrm>
          <a:prstGeom prst="rect">
            <a:avLst/>
          </a:prstGeom>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实证分析</a:t>
            </a:r>
          </a:p>
        </p:txBody>
      </p:sp>
      <p:sp>
        <p:nvSpPr>
          <p:cNvPr id="3" name="内容占位符 2"/>
          <p:cNvSpPr>
            <a:spLocks noGrp="1"/>
          </p:cNvSpPr>
          <p:nvPr>
            <p:ph idx="1"/>
          </p:nvPr>
        </p:nvSpPr>
        <p:spPr>
          <a:xfrm>
            <a:off x="455930" y="907415"/>
            <a:ext cx="7049770" cy="631190"/>
          </a:xfrm>
        </p:spPr>
        <p:txBody>
          <a:bodyPr>
            <a:noAutofit/>
          </a:bodyPr>
          <a:lstStyle/>
          <a:p>
            <a:pPr marL="0" indent="0">
              <a:lnSpc>
                <a:spcPct val="125000"/>
              </a:lnSpc>
              <a:buNone/>
            </a:pPr>
            <a:r>
              <a:rPr lang="zh-CN" altLang="en-US" sz="2400" spc="300" dirty="0">
                <a:solidFill>
                  <a:schemeClr val="tx1"/>
                </a:solidFill>
                <a:latin typeface="Times New Roman" panose="02020603050405020304" charset="0"/>
                <a:ea typeface="黑体" panose="02010609060101010101" charset="-122"/>
                <a:cs typeface="Times New Roman" panose="02020603050405020304" charset="0"/>
                <a:sym typeface="+mn-ea"/>
              </a:rPr>
              <a:t>实证结果</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5" imgW="914400" imgH="215900" progId="Equation.KSEE3">
                  <p:embed/>
                </p:oleObj>
              </mc:Choice>
              <mc:Fallback>
                <p:oleObj r:id="rId5" imgW="914400" imgH="215900" progId="Equation.KSEE3">
                  <p:embed/>
                  <p:pic>
                    <p:nvPicPr>
                      <p:cNvPr id="0" name="图片 1024"/>
                      <p:cNvPicPr/>
                      <p:nvPr/>
                    </p:nvPicPr>
                    <p:blipFill>
                      <a:blip r:embed="rId6"/>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29</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55930" y="1376680"/>
            <a:ext cx="8448040" cy="4603750"/>
          </a:xfrm>
          <a:prstGeom prst="rect">
            <a:avLst/>
          </a:prstGeom>
          <a:noFill/>
        </p:spPr>
        <p:txBody>
          <a:bodyPr wrap="square" rtlCol="0">
            <a:noAutofit/>
          </a:bodyPr>
          <a:lstStyle/>
          <a:p>
            <a:pPr marL="342900" indent="-342900">
              <a:lnSpc>
                <a:spcPct val="120000"/>
              </a:lnSpc>
              <a:buFont typeface="Wingdings" panose="05000000000000000000" charset="0"/>
              <a:buChar char="l"/>
            </a:pPr>
            <a:r>
              <a:rPr sz="2000" spc="300" dirty="0">
                <a:latin typeface="Times New Roman" panose="02020603050405020304" charset="0"/>
                <a:ea typeface="宋体" panose="02010600030101010101" pitchFamily="2" charset="-122"/>
                <a:cs typeface="Times New Roman" panose="02020603050405020304" charset="0"/>
                <a:sym typeface="+mn-ea"/>
              </a:rPr>
              <a:t>Flow-Performance Sensitivity</a:t>
            </a:r>
            <a:r>
              <a:rPr lang="en-US" sz="2000" spc="300" dirty="0">
                <a:latin typeface="Times New Roman" panose="02020603050405020304" charset="0"/>
                <a:ea typeface="宋体" panose="02010600030101010101" pitchFamily="2" charset="-122"/>
                <a:cs typeface="Times New Roman" panose="02020603050405020304" charset="0"/>
                <a:sym typeface="+mn-ea"/>
              </a:rPr>
              <a:t>:</a:t>
            </a:r>
          </a:p>
          <a:p>
            <a:pPr indent="0">
              <a:lnSpc>
                <a:spcPct val="120000"/>
              </a:lnSpc>
              <a:buFont typeface="Wingdings" panose="05000000000000000000" charset="0"/>
              <a:buNone/>
            </a:pPr>
            <a:endParaRPr lang="en-US"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endParaRPr sz="2000" spc="300" dirty="0">
              <a:latin typeface="Times New Roman" panose="02020603050405020304" charset="0"/>
              <a:ea typeface="宋体" panose="02010600030101010101" pitchFamily="2" charset="-122"/>
              <a:cs typeface="Times New Roman" panose="02020603050405020304" charset="0"/>
              <a:sym typeface="+mn-ea"/>
            </a:endParaRPr>
          </a:p>
          <a:p>
            <a:pPr indent="0">
              <a:lnSpc>
                <a:spcPct val="120000"/>
              </a:lnSpc>
              <a:buFont typeface="Wingdings" panose="05000000000000000000" charset="0"/>
              <a:buNone/>
            </a:pP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p:txBody>
      </p:sp>
      <p:cxnSp>
        <p:nvCxnSpPr>
          <p:cNvPr id="17" name="直接箭头连接符 16"/>
          <p:cNvCxnSpPr>
            <a:stCxn id="13" idx="1"/>
            <a:endCxn id="13" idx="1"/>
          </p:cNvCxnSpPr>
          <p:nvPr/>
        </p:nvCxnSpPr>
        <p:spPr>
          <a:xfrm>
            <a:off x="455930" y="400875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custDataLst>
              <p:tags r:id="rId2"/>
            </p:custDataLst>
          </p:nvPr>
        </p:nvPicPr>
        <p:blipFill>
          <a:blip r:embed="rId7"/>
          <a:stretch>
            <a:fillRect/>
          </a:stretch>
        </p:blipFill>
        <p:spPr>
          <a:xfrm>
            <a:off x="480060" y="1846580"/>
            <a:ext cx="8424545" cy="843280"/>
          </a:xfrm>
          <a:prstGeom prst="rect">
            <a:avLst/>
          </a:prstGeom>
        </p:spPr>
      </p:pic>
      <p:pic>
        <p:nvPicPr>
          <p:cNvPr id="12" name="图片 11"/>
          <p:cNvPicPr>
            <a:picLocks noChangeAspect="1"/>
          </p:cNvPicPr>
          <p:nvPr>
            <p:custDataLst>
              <p:tags r:id="rId3"/>
            </p:custDataLst>
          </p:nvPr>
        </p:nvPicPr>
        <p:blipFill>
          <a:blip r:embed="rId8"/>
          <a:stretch>
            <a:fillRect/>
          </a:stretch>
        </p:blipFill>
        <p:spPr>
          <a:xfrm>
            <a:off x="236855" y="2689860"/>
            <a:ext cx="8667750" cy="1962150"/>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52972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引言</a:t>
            </a:r>
          </a:p>
        </p:txBody>
      </p:sp>
      <p:sp>
        <p:nvSpPr>
          <p:cNvPr id="3" name="内容占位符 2"/>
          <p:cNvSpPr>
            <a:spLocks noGrp="1"/>
          </p:cNvSpPr>
          <p:nvPr>
            <p:ph idx="1"/>
          </p:nvPr>
        </p:nvSpPr>
        <p:spPr>
          <a:xfrm>
            <a:off x="459105" y="1235075"/>
            <a:ext cx="8223885" cy="631190"/>
          </a:xfrm>
        </p:spPr>
        <p:txBody>
          <a:bodyPr>
            <a:noAutofit/>
          </a:bodyPr>
          <a:lstStyle/>
          <a:p>
            <a:pPr marL="0" indent="0">
              <a:lnSpc>
                <a:spcPct val="125000"/>
              </a:lnSpc>
              <a:buNone/>
            </a:pPr>
            <a:r>
              <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基金说明书及其作用</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3</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561340" y="1993265"/>
            <a:ext cx="8255000" cy="338328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sz="2000">
                <a:latin typeface="宋体" panose="02010600030101010101" pitchFamily="2" charset="-122"/>
                <a:ea typeface="宋体" panose="02010600030101010101" pitchFamily="2" charset="-122"/>
                <a:cs typeface="宋体" panose="02010600030101010101" pitchFamily="2" charset="-122"/>
              </a:rPr>
              <a:t>定义：基金说明书（</a:t>
            </a:r>
            <a:r>
              <a:rPr lang="zh-CN" sz="2000">
                <a:latin typeface="Times New Roman" panose="02020603050405020304" charset="0"/>
                <a:ea typeface="宋体" panose="02010600030101010101" pitchFamily="2" charset="-122"/>
                <a:cs typeface="Times New Roman" panose="02020603050405020304" charset="0"/>
              </a:rPr>
              <a:t>Prospectuses</a:t>
            </a:r>
            <a:r>
              <a:rPr lang="zh-CN" sz="2000">
                <a:latin typeface="宋体" panose="02010600030101010101" pitchFamily="2" charset="-122"/>
                <a:ea typeface="宋体" panose="02010600030101010101" pitchFamily="2" charset="-122"/>
                <a:cs typeface="宋体" panose="02010600030101010101" pitchFamily="2" charset="-122"/>
              </a:rPr>
              <a:t>）是</a:t>
            </a:r>
            <a:r>
              <a:rPr lang="en-US" altLang="zh-CN" sz="2000">
                <a:latin typeface="宋体" panose="02010600030101010101" pitchFamily="2" charset="-122"/>
                <a:ea typeface="宋体" panose="02010600030101010101" pitchFamily="2" charset="-122"/>
                <a:cs typeface="宋体" panose="02010600030101010101" pitchFamily="2" charset="-122"/>
              </a:rPr>
              <a:t>SEC</a:t>
            </a:r>
            <a:r>
              <a:rPr lang="zh-CN" altLang="en-US" sz="2000">
                <a:latin typeface="宋体" panose="02010600030101010101" pitchFamily="2" charset="-122"/>
                <a:ea typeface="宋体" panose="02010600030101010101" pitchFamily="2" charset="-122"/>
                <a:cs typeface="宋体" panose="02010600030101010101" pitchFamily="2" charset="-122"/>
              </a:rPr>
              <a:t>要求各基金定期披露并规定了披露内容的文件。其包含定量指标部分与定性描述部分。</a:t>
            </a:r>
            <a:endParaRPr lang="zh-CN" sz="20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Wingdings" panose="05000000000000000000" charset="0"/>
              <a:buChar char="l"/>
            </a:pPr>
            <a:endParaRPr lang="zh-CN" sz="20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Wingdings" panose="05000000000000000000" charset="0"/>
              <a:buChar char="l"/>
            </a:pPr>
            <a:r>
              <a:rPr lang="zh-CN" sz="2000">
                <a:latin typeface="宋体" panose="02010600030101010101" pitchFamily="2" charset="-122"/>
                <a:ea typeface="宋体" panose="02010600030101010101" pitchFamily="2" charset="-122"/>
                <a:cs typeface="宋体" panose="02010600030101010101" pitchFamily="2" charset="-122"/>
              </a:rPr>
              <a:t>关注点：主要投资策略（</a:t>
            </a:r>
            <a:r>
              <a:rPr lang="zh-CN" sz="2000">
                <a:latin typeface="Times New Roman" panose="02020603050405020304" charset="0"/>
                <a:ea typeface="宋体" panose="02010600030101010101" pitchFamily="2" charset="-122"/>
                <a:cs typeface="Times New Roman" panose="02020603050405020304" charset="0"/>
              </a:rPr>
              <a:t>Principal Investment Strategies</a:t>
            </a:r>
            <a:r>
              <a:rPr lang="zh-CN" sz="2000">
                <a:latin typeface="宋体" panose="02010600030101010101" pitchFamily="2" charset="-122"/>
                <a:ea typeface="宋体" panose="02010600030101010101" pitchFamily="2" charset="-122"/>
                <a:cs typeface="宋体" panose="02010600030101010101" pitchFamily="2" charset="-122"/>
              </a:rPr>
              <a:t>）部分，该部分要求基金用通俗的语言解释其在一般情况下对证券进行买卖的决策选择。</a:t>
            </a:r>
          </a:p>
          <a:p>
            <a:pPr marL="342900" indent="-342900">
              <a:lnSpc>
                <a:spcPct val="120000"/>
              </a:lnSpc>
              <a:buFont typeface="Wingdings" panose="05000000000000000000" charset="0"/>
              <a:buChar char="l"/>
            </a:pPr>
            <a:endParaRPr lang="en-US" altLang="zh-CN" sz="20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Wingdings" panose="05000000000000000000" charset="0"/>
              <a:buChar char="l"/>
            </a:pPr>
            <a:r>
              <a:rPr lang="zh-CN" altLang="en-US" sz="2000">
                <a:latin typeface="宋体" panose="02010600030101010101" pitchFamily="2" charset="-122"/>
                <a:ea typeface="宋体" panose="02010600030101010101" pitchFamily="2" charset="-122"/>
                <a:cs typeface="宋体" panose="02010600030101010101" pitchFamily="2" charset="-122"/>
              </a:rPr>
              <a:t>问题的提出：在考虑到投资者对</a:t>
            </a:r>
            <a:r>
              <a:rPr lang="zh-CN" sz="2000">
                <a:latin typeface="Times New Roman" panose="02020603050405020304" charset="0"/>
                <a:ea typeface="宋体" panose="02010600030101010101" pitchFamily="2" charset="-122"/>
                <a:cs typeface="Times New Roman" panose="02020603050405020304" charset="0"/>
              </a:rPr>
              <a:t>PIS</a:t>
            </a:r>
            <a:r>
              <a:rPr lang="zh-CN" altLang="en-US" sz="2000">
                <a:latin typeface="宋体" panose="02010600030101010101" pitchFamily="2" charset="-122"/>
                <a:ea typeface="宋体" panose="02010600030101010101" pitchFamily="2" charset="-122"/>
                <a:cs typeface="宋体" panose="02010600030101010101" pitchFamily="2" charset="-122"/>
              </a:rPr>
              <a:t>部分的学习后，基金管理者会如何进行对策略披露详细度的决策？</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实证分析</a:t>
            </a:r>
          </a:p>
        </p:txBody>
      </p:sp>
      <p:sp>
        <p:nvSpPr>
          <p:cNvPr id="3" name="内容占位符 2"/>
          <p:cNvSpPr>
            <a:spLocks noGrp="1"/>
          </p:cNvSpPr>
          <p:nvPr>
            <p:ph idx="1"/>
          </p:nvPr>
        </p:nvSpPr>
        <p:spPr>
          <a:xfrm>
            <a:off x="455930" y="907415"/>
            <a:ext cx="7049770" cy="631190"/>
          </a:xfrm>
        </p:spPr>
        <p:txBody>
          <a:bodyPr>
            <a:noAutofit/>
          </a:bodyPr>
          <a:lstStyle/>
          <a:p>
            <a:pPr marL="0" indent="0">
              <a:lnSpc>
                <a:spcPct val="125000"/>
              </a:lnSpc>
              <a:buNone/>
            </a:pPr>
            <a:r>
              <a:rPr lang="zh-CN" altLang="en-US" sz="2400" spc="300" dirty="0">
                <a:solidFill>
                  <a:schemeClr val="tx1"/>
                </a:solidFill>
                <a:latin typeface="Times New Roman" panose="02020603050405020304" charset="0"/>
                <a:ea typeface="黑体" panose="02010609060101010101" charset="-122"/>
                <a:cs typeface="Times New Roman" panose="02020603050405020304" charset="0"/>
                <a:sym typeface="+mn-ea"/>
              </a:rPr>
              <a:t>实证结果</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30</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55930" y="1376680"/>
            <a:ext cx="8488680" cy="4603750"/>
          </a:xfrm>
          <a:prstGeom prst="rect">
            <a:avLst/>
          </a:prstGeom>
          <a:noFill/>
        </p:spPr>
        <p:txBody>
          <a:bodyPr wrap="square" rtlCol="0">
            <a:noAutofit/>
          </a:bodyPr>
          <a:lstStyle/>
          <a:p>
            <a:pPr marL="342900" indent="-342900">
              <a:lnSpc>
                <a:spcPct val="120000"/>
              </a:lnSpc>
              <a:buFont typeface="Wingdings" panose="05000000000000000000" charset="0"/>
              <a:buChar char="l"/>
            </a:pPr>
            <a:r>
              <a:rPr sz="2000" spc="300" dirty="0">
                <a:latin typeface="Times New Roman" panose="02020603050405020304" charset="0"/>
                <a:ea typeface="宋体" panose="02010600030101010101" pitchFamily="2" charset="-122"/>
                <a:cs typeface="Times New Roman" panose="02020603050405020304" charset="0"/>
                <a:sym typeface="+mn-ea"/>
              </a:rPr>
              <a:t>Age Effects</a:t>
            </a:r>
            <a:r>
              <a:rPr lang="en-US" sz="2000" spc="300" dirty="0">
                <a:latin typeface="Times New Roman" panose="02020603050405020304" charset="0"/>
                <a:ea typeface="宋体" panose="02010600030101010101" pitchFamily="2" charset="-122"/>
                <a:cs typeface="Times New Roman" panose="02020603050405020304" charset="0"/>
                <a:sym typeface="+mn-ea"/>
              </a:rPr>
              <a:t>:</a:t>
            </a:r>
          </a:p>
          <a:p>
            <a:pPr indent="0">
              <a:lnSpc>
                <a:spcPct val="120000"/>
              </a:lnSpc>
              <a:buFont typeface="Wingdings" panose="05000000000000000000" charset="0"/>
              <a:buNone/>
            </a:pPr>
            <a:endParaRPr lang="en-US" sz="2000" spc="300" dirty="0">
              <a:latin typeface="Times New Roman" panose="02020603050405020304" charset="0"/>
              <a:ea typeface="宋体" panose="02010600030101010101" pitchFamily="2" charset="-122"/>
              <a:cs typeface="Times New Roman" panose="02020603050405020304" charset="0"/>
              <a:sym typeface="+mn-ea"/>
            </a:endParaRPr>
          </a:p>
          <a:p>
            <a:pPr indent="457200">
              <a:lnSpc>
                <a:spcPct val="120000"/>
              </a:lnSpc>
              <a:buFont typeface="Wingdings" panose="05000000000000000000" charset="0"/>
              <a:buNone/>
            </a:pPr>
            <a:r>
              <a:rPr sz="2000" spc="300" dirty="0">
                <a:latin typeface="Times New Roman" panose="02020603050405020304" charset="0"/>
                <a:ea typeface="宋体" panose="02010600030101010101" pitchFamily="2" charset="-122"/>
                <a:cs typeface="Times New Roman" panose="02020603050405020304" charset="0"/>
                <a:sym typeface="+mn-ea"/>
              </a:rPr>
              <a:t>Without a long history, investors cannot learn as much about the strategy of young funds from their returns, and in these cases the information communicated via prospectuses may be particularly helpful.</a:t>
            </a: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p:txBody>
      </p:sp>
      <p:cxnSp>
        <p:nvCxnSpPr>
          <p:cNvPr id="17" name="直接箭头连接符 16"/>
          <p:cNvCxnSpPr>
            <a:stCxn id="13" idx="1"/>
            <a:endCxn id="13" idx="1"/>
          </p:cNvCxnSpPr>
          <p:nvPr/>
        </p:nvCxnSpPr>
        <p:spPr>
          <a:xfrm>
            <a:off x="455930" y="400875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27445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拓展建议</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6" name="对象 5">
                        <a:hlinkClick r:id="" action="ppaction://ole?verb=0"/>
                      </p:cNvPr>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31</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55930" y="1376680"/>
            <a:ext cx="8488680" cy="460375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altLang="en-US" sz="2000" spc="300" dirty="0">
                <a:latin typeface="Times New Roman" panose="02020603050405020304" charset="0"/>
                <a:ea typeface="宋体" panose="02010600030101010101" pitchFamily="2" charset="-122"/>
                <a:cs typeface="Times New Roman" panose="02020603050405020304" charset="0"/>
                <a:sym typeface="+mn-ea"/>
              </a:rPr>
              <a:t>研究政策要求导致基金披露详细度的被动提升的影响；</a:t>
            </a: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a:p>
            <a:pPr>
              <a:lnSpc>
                <a:spcPct val="120000"/>
              </a:lnSpc>
            </a:pP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a:p>
            <a:pPr marL="342900" indent="-342900">
              <a:lnSpc>
                <a:spcPct val="120000"/>
              </a:lnSpc>
              <a:buFont typeface="Wingdings" panose="05000000000000000000" charset="0"/>
              <a:buChar char="l"/>
            </a:pPr>
            <a:r>
              <a:rPr lang="zh-CN" altLang="en-US" sz="2000" spc="300" dirty="0">
                <a:latin typeface="Times New Roman" panose="02020603050405020304" charset="0"/>
                <a:ea typeface="宋体" panose="02010600030101010101" pitchFamily="2" charset="-122"/>
                <a:cs typeface="Times New Roman" panose="02020603050405020304" charset="0"/>
                <a:sym typeface="+mn-ea"/>
              </a:rPr>
              <a:t>可在效用函数中加入基金的收益表现使之更契合事实。</a:t>
            </a:r>
            <a:endParaRPr lang="en-US" altLang="zh-CN" sz="2000" spc="300" dirty="0">
              <a:latin typeface="Times New Roman" panose="02020603050405020304" charset="0"/>
              <a:ea typeface="宋体" panose="02010600030101010101" pitchFamily="2" charset="-122"/>
              <a:cs typeface="Times New Roman" panose="02020603050405020304" charset="0"/>
              <a:sym typeface="+mn-ea"/>
            </a:endParaRPr>
          </a:p>
        </p:txBody>
      </p:sp>
      <p:cxnSp>
        <p:nvCxnSpPr>
          <p:cNvPr id="17" name="直接箭头连接符 16"/>
          <p:cNvCxnSpPr>
            <a:stCxn id="13" idx="1"/>
            <a:endCxn id="13" idx="1"/>
          </p:cNvCxnSpPr>
          <p:nvPr/>
        </p:nvCxnSpPr>
        <p:spPr>
          <a:xfrm>
            <a:off x="455930" y="400875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2552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52972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引言</a:t>
            </a:r>
          </a:p>
        </p:txBody>
      </p:sp>
      <p:sp>
        <p:nvSpPr>
          <p:cNvPr id="3" name="内容占位符 2"/>
          <p:cNvSpPr>
            <a:spLocks noGrp="1"/>
          </p:cNvSpPr>
          <p:nvPr>
            <p:ph idx="1"/>
          </p:nvPr>
        </p:nvSpPr>
        <p:spPr>
          <a:xfrm>
            <a:off x="459105" y="1145540"/>
            <a:ext cx="8223885" cy="631190"/>
          </a:xfrm>
        </p:spPr>
        <p:txBody>
          <a:bodyPr>
            <a:noAutofit/>
          </a:bodyPr>
          <a:lstStyle/>
          <a:p>
            <a:pPr marL="0" indent="0">
              <a:lnSpc>
                <a:spcPct val="125000"/>
              </a:lnSpc>
              <a:buNone/>
            </a:pPr>
            <a:r>
              <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大致模型</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16" imgW="914400" imgH="215900" progId="Equation.KSEE3">
                  <p:embed/>
                </p:oleObj>
              </mc:Choice>
              <mc:Fallback>
                <p:oleObj r:id="rId16" imgW="914400" imgH="215900" progId="Equation.KSEE3">
                  <p:embed/>
                  <p:pic>
                    <p:nvPicPr>
                      <p:cNvPr id="0" name="图片 1024"/>
                      <p:cNvPicPr/>
                      <p:nvPr/>
                    </p:nvPicPr>
                    <p:blipFill>
                      <a:blip r:embed="rId17"/>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4</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10" name="矩形 9"/>
          <p:cNvSpPr/>
          <p:nvPr/>
        </p:nvSpPr>
        <p:spPr>
          <a:xfrm>
            <a:off x="557530" y="1866265"/>
            <a:ext cx="1621155" cy="701675"/>
          </a:xfrm>
          <a:prstGeom prst="rect">
            <a:avLst/>
          </a:prstGeom>
          <a:ln w="19050" cap="rnd">
            <a:solidFill>
              <a:schemeClr val="tx2"/>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投资机构</a:t>
            </a:r>
          </a:p>
        </p:txBody>
      </p:sp>
      <p:cxnSp>
        <p:nvCxnSpPr>
          <p:cNvPr id="11" name="直接箭头连接符 10"/>
          <p:cNvCxnSpPr>
            <a:stCxn id="10" idx="3"/>
          </p:cNvCxnSpPr>
          <p:nvPr/>
        </p:nvCxnSpPr>
        <p:spPr>
          <a:xfrm flipV="1">
            <a:off x="2178685" y="2208530"/>
            <a:ext cx="1482725" cy="88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34920" y="1840230"/>
            <a:ext cx="780415" cy="368300"/>
          </a:xfrm>
          <a:prstGeom prst="rect">
            <a:avLst/>
          </a:prstGeom>
          <a:noFill/>
        </p:spPr>
        <p:txBody>
          <a:bodyPr wrap="square" rtlCol="0">
            <a:spAutoFit/>
          </a:bodyPr>
          <a:lstStyle/>
          <a:p>
            <a:r>
              <a:rPr lang="zh-CN" altLang="en-US"/>
              <a:t>发布</a:t>
            </a:r>
          </a:p>
        </p:txBody>
      </p:sp>
      <p:sp>
        <p:nvSpPr>
          <p:cNvPr id="13" name="矩形 12"/>
          <p:cNvSpPr/>
          <p:nvPr>
            <p:custDataLst>
              <p:tags r:id="rId2"/>
            </p:custDataLst>
          </p:nvPr>
        </p:nvSpPr>
        <p:spPr>
          <a:xfrm>
            <a:off x="3670935" y="1882140"/>
            <a:ext cx="1621155" cy="701675"/>
          </a:xfrm>
          <a:prstGeom prst="rect">
            <a:avLst/>
          </a:prstGeom>
          <a:ln w="19050" cap="rnd">
            <a:solidFill>
              <a:schemeClr val="tx2"/>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基金说明书</a:t>
            </a:r>
          </a:p>
        </p:txBody>
      </p:sp>
      <p:cxnSp>
        <p:nvCxnSpPr>
          <p:cNvPr id="14" name="直接箭头连接符 13"/>
          <p:cNvCxnSpPr/>
          <p:nvPr>
            <p:custDataLst>
              <p:tags r:id="rId3"/>
            </p:custDataLst>
          </p:nvPr>
        </p:nvCxnSpPr>
        <p:spPr>
          <a:xfrm flipV="1">
            <a:off x="5282565" y="2228850"/>
            <a:ext cx="1482725" cy="88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custDataLst>
              <p:tags r:id="rId4"/>
            </p:custDataLst>
          </p:nvPr>
        </p:nvSpPr>
        <p:spPr>
          <a:xfrm>
            <a:off x="6747510" y="1884045"/>
            <a:ext cx="1621155" cy="701675"/>
          </a:xfrm>
          <a:prstGeom prst="rect">
            <a:avLst/>
          </a:prstGeom>
          <a:ln w="19050" cap="rnd">
            <a:solidFill>
              <a:schemeClr val="tx2"/>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投资者</a:t>
            </a:r>
          </a:p>
        </p:txBody>
      </p:sp>
      <p:sp>
        <p:nvSpPr>
          <p:cNvPr id="16" name="文本框 15"/>
          <p:cNvSpPr txBox="1"/>
          <p:nvPr>
            <p:custDataLst>
              <p:tags r:id="rId5"/>
            </p:custDataLst>
          </p:nvPr>
        </p:nvSpPr>
        <p:spPr>
          <a:xfrm>
            <a:off x="5671185" y="1847850"/>
            <a:ext cx="697865" cy="368300"/>
          </a:xfrm>
          <a:prstGeom prst="rect">
            <a:avLst/>
          </a:prstGeom>
          <a:noFill/>
        </p:spPr>
        <p:txBody>
          <a:bodyPr wrap="square" rtlCol="0">
            <a:spAutoFit/>
          </a:bodyPr>
          <a:lstStyle/>
          <a:p>
            <a:r>
              <a:rPr lang="zh-CN" altLang="en-US"/>
              <a:t>吸收</a:t>
            </a:r>
          </a:p>
        </p:txBody>
      </p:sp>
      <p:cxnSp>
        <p:nvCxnSpPr>
          <p:cNvPr id="17" name="直接箭头连接符 16"/>
          <p:cNvCxnSpPr>
            <a:stCxn id="15" idx="2"/>
            <a:endCxn id="18" idx="0"/>
          </p:cNvCxnSpPr>
          <p:nvPr>
            <p:custDataLst>
              <p:tags r:id="rId6"/>
            </p:custDataLst>
          </p:nvPr>
        </p:nvCxnSpPr>
        <p:spPr>
          <a:xfrm>
            <a:off x="7558405" y="2585720"/>
            <a:ext cx="13970" cy="27146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custDataLst>
              <p:tags r:id="rId7"/>
            </p:custDataLst>
          </p:nvPr>
        </p:nvSpPr>
        <p:spPr>
          <a:xfrm>
            <a:off x="6773545" y="5300345"/>
            <a:ext cx="1597660" cy="701675"/>
          </a:xfrm>
          <a:prstGeom prst="rect">
            <a:avLst/>
          </a:prstGeom>
          <a:ln w="19050" cap="rnd">
            <a:solidFill>
              <a:schemeClr val="tx2"/>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判断策略的因子暴露程度</a:t>
            </a:r>
          </a:p>
        </p:txBody>
      </p:sp>
      <p:cxnSp>
        <p:nvCxnSpPr>
          <p:cNvPr id="19" name="直接箭头连接符 18"/>
          <p:cNvCxnSpPr>
            <a:endCxn id="20" idx="3"/>
          </p:cNvCxnSpPr>
          <p:nvPr>
            <p:custDataLst>
              <p:tags r:id="rId8"/>
            </p:custDataLst>
          </p:nvPr>
        </p:nvCxnSpPr>
        <p:spPr>
          <a:xfrm flipH="1" flipV="1">
            <a:off x="5301615" y="5651500"/>
            <a:ext cx="1464310" cy="38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9"/>
            </p:custDataLst>
          </p:nvPr>
        </p:nvSpPr>
        <p:spPr>
          <a:xfrm>
            <a:off x="3680460" y="5300345"/>
            <a:ext cx="1621155" cy="701675"/>
          </a:xfrm>
          <a:prstGeom prst="rect">
            <a:avLst/>
          </a:prstGeom>
          <a:ln w="19050" cap="rnd">
            <a:solidFill>
              <a:schemeClr val="tx2"/>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推断管理者的积极收益</a:t>
            </a:r>
          </a:p>
        </p:txBody>
      </p:sp>
      <p:cxnSp>
        <p:nvCxnSpPr>
          <p:cNvPr id="22" name="直接箭头连接符 21"/>
          <p:cNvCxnSpPr/>
          <p:nvPr>
            <p:custDataLst>
              <p:tags r:id="rId10"/>
            </p:custDataLst>
          </p:nvPr>
        </p:nvCxnSpPr>
        <p:spPr>
          <a:xfrm flipH="1" flipV="1">
            <a:off x="2206625" y="5647690"/>
            <a:ext cx="1464310" cy="38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custDataLst>
              <p:tags r:id="rId11"/>
            </p:custDataLst>
          </p:nvPr>
        </p:nvSpPr>
        <p:spPr>
          <a:xfrm>
            <a:off x="594360" y="5300345"/>
            <a:ext cx="1621155" cy="701675"/>
          </a:xfrm>
          <a:prstGeom prst="rect">
            <a:avLst/>
          </a:prstGeom>
          <a:ln w="19050" cap="rnd">
            <a:solidFill>
              <a:schemeClr val="tx2"/>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决定对基金的资金分配</a:t>
            </a:r>
          </a:p>
        </p:txBody>
      </p:sp>
      <p:cxnSp>
        <p:nvCxnSpPr>
          <p:cNvPr id="24" name="直接箭头连接符 23"/>
          <p:cNvCxnSpPr>
            <a:endCxn id="10" idx="2"/>
          </p:cNvCxnSpPr>
          <p:nvPr>
            <p:custDataLst>
              <p:tags r:id="rId12"/>
            </p:custDataLst>
          </p:nvPr>
        </p:nvCxnSpPr>
        <p:spPr>
          <a:xfrm flipV="1">
            <a:off x="1365885" y="2567940"/>
            <a:ext cx="2540" cy="27324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892810" y="2657475"/>
            <a:ext cx="389890" cy="2553335"/>
          </a:xfrm>
          <a:prstGeom prst="rect">
            <a:avLst/>
          </a:prstGeom>
          <a:noFill/>
        </p:spPr>
        <p:txBody>
          <a:bodyPr wrap="square" rtlCol="0">
            <a:spAutoFit/>
          </a:bodyPr>
          <a:lstStyle/>
          <a:p>
            <a:r>
              <a:rPr lang="zh-CN" altLang="en-US" sz="1600"/>
              <a:t>影响基金管理人的效用</a:t>
            </a:r>
          </a:p>
        </p:txBody>
      </p:sp>
      <p:sp>
        <p:nvSpPr>
          <p:cNvPr id="27" name="文本框 26"/>
          <p:cNvSpPr txBox="1"/>
          <p:nvPr>
            <p:custDataLst>
              <p:tags r:id="rId13"/>
            </p:custDataLst>
          </p:nvPr>
        </p:nvSpPr>
        <p:spPr>
          <a:xfrm>
            <a:off x="7677150" y="2780665"/>
            <a:ext cx="389890" cy="2306955"/>
          </a:xfrm>
          <a:prstGeom prst="rect">
            <a:avLst/>
          </a:prstGeom>
          <a:noFill/>
        </p:spPr>
        <p:txBody>
          <a:bodyPr wrap="square" rtlCol="0">
            <a:spAutoFit/>
          </a:bodyPr>
          <a:lstStyle/>
          <a:p>
            <a:r>
              <a:rPr lang="zh-CN" altLang="en-US" sz="1600"/>
              <a:t>分析说明书策略部分</a:t>
            </a:r>
          </a:p>
        </p:txBody>
      </p:sp>
      <p:sp>
        <p:nvSpPr>
          <p:cNvPr id="28" name="左中括号 27"/>
          <p:cNvSpPr/>
          <p:nvPr/>
        </p:nvSpPr>
        <p:spPr>
          <a:xfrm rot="5400000">
            <a:off x="4286885" y="2456180"/>
            <a:ext cx="386080" cy="111315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9" name="直接连接符 28"/>
          <p:cNvCxnSpPr>
            <a:stCxn id="13" idx="2"/>
            <a:endCxn id="28" idx="1"/>
          </p:cNvCxnSpPr>
          <p:nvPr/>
        </p:nvCxnSpPr>
        <p:spPr>
          <a:xfrm flipH="1">
            <a:off x="4479925" y="2583815"/>
            <a:ext cx="1905" cy="23622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661410" y="3206115"/>
            <a:ext cx="528320" cy="939165"/>
          </a:xfrm>
          <a:prstGeom prst="rect">
            <a:avLst/>
          </a:prstGeom>
          <a:ln w="1270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详细版</a:t>
            </a:r>
          </a:p>
        </p:txBody>
      </p:sp>
      <p:sp>
        <p:nvSpPr>
          <p:cNvPr id="31" name="矩形 30"/>
          <p:cNvSpPr/>
          <p:nvPr>
            <p:custDataLst>
              <p:tags r:id="rId14"/>
            </p:custDataLst>
          </p:nvPr>
        </p:nvSpPr>
        <p:spPr>
          <a:xfrm>
            <a:off x="4773295" y="3206115"/>
            <a:ext cx="528320" cy="939165"/>
          </a:xfrm>
          <a:prstGeom prst="rect">
            <a:avLst/>
          </a:prstGeom>
          <a:ln w="1270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简略版</a:t>
            </a:r>
          </a:p>
        </p:txBody>
      </p:sp>
      <p:sp>
        <p:nvSpPr>
          <p:cNvPr id="32" name="文本框 31"/>
          <p:cNvSpPr txBox="1"/>
          <p:nvPr/>
        </p:nvSpPr>
        <p:spPr>
          <a:xfrm>
            <a:off x="2759710" y="2710815"/>
            <a:ext cx="1164590" cy="368300"/>
          </a:xfrm>
          <a:prstGeom prst="rect">
            <a:avLst/>
          </a:prstGeom>
          <a:noFill/>
        </p:spPr>
        <p:txBody>
          <a:bodyPr wrap="square" rtlCol="0">
            <a:spAutoFit/>
          </a:bodyPr>
          <a:lstStyle/>
          <a:p>
            <a:r>
              <a:rPr lang="zh-CN" altLang="en-US"/>
              <a:t>策略部分</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65" y="40272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引言</a:t>
            </a:r>
          </a:p>
        </p:txBody>
      </p:sp>
      <p:sp>
        <p:nvSpPr>
          <p:cNvPr id="3" name="内容占位符 2"/>
          <p:cNvSpPr>
            <a:spLocks noGrp="1"/>
          </p:cNvSpPr>
          <p:nvPr>
            <p:ph idx="1"/>
          </p:nvPr>
        </p:nvSpPr>
        <p:spPr>
          <a:xfrm>
            <a:off x="459105" y="1108075"/>
            <a:ext cx="822388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Times New Roman" panose="02020603050405020304" charset="0"/>
                <a:ea typeface="黑体" panose="02010609060101010101" charset="-122"/>
                <a:cs typeface="Times New Roman" panose="02020603050405020304" charset="0"/>
                <a:sym typeface="+mn-ea"/>
              </a:rPr>
              <a:t>PIS</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详细度的度量</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5" imgW="914400" imgH="215900" progId="Equation.KSEE3">
                  <p:embed/>
                </p:oleObj>
              </mc:Choice>
              <mc:Fallback>
                <p:oleObj r:id="rId5" imgW="914400" imgH="215900" progId="Equation.KSEE3">
                  <p:embed/>
                  <p:pic>
                    <p:nvPicPr>
                      <p:cNvPr id="0" name="图片 1024"/>
                      <p:cNvPicPr/>
                      <p:nvPr/>
                    </p:nvPicPr>
                    <p:blipFill>
                      <a:blip r:embed="rId6"/>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5</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59105" y="1811020"/>
            <a:ext cx="8509635" cy="1328420"/>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sz="2000">
                <a:latin typeface="宋体" panose="02010600030101010101" pitchFamily="2" charset="-122"/>
                <a:ea typeface="宋体" panose="02010600030101010101" pitchFamily="2" charset="-122"/>
                <a:cs typeface="宋体" panose="02010600030101010101" pitchFamily="2" charset="-122"/>
              </a:rPr>
              <a:t>度量思路：在</a:t>
            </a:r>
            <a:r>
              <a:rPr lang="en-US" altLang="zh-CN" sz="2000">
                <a:latin typeface="Times New Roman" panose="02020603050405020304" charset="0"/>
                <a:ea typeface="宋体" panose="02010600030101010101" pitchFamily="2" charset="-122"/>
                <a:cs typeface="Times New Roman" panose="02020603050405020304" charset="0"/>
              </a:rPr>
              <a:t>PIS</a:t>
            </a:r>
            <a:r>
              <a:rPr lang="zh-CN" altLang="en-US" sz="2000">
                <a:latin typeface="宋体" panose="02010600030101010101" pitchFamily="2" charset="-122"/>
                <a:ea typeface="宋体" panose="02010600030101010101" pitchFamily="2" charset="-122"/>
                <a:cs typeface="宋体" panose="02010600030101010101" pitchFamily="2" charset="-122"/>
              </a:rPr>
              <a:t>文本部分金融类术语所占的比例，比例越高则越详细。</a:t>
            </a:r>
          </a:p>
          <a:p>
            <a:pPr marL="342900" indent="-342900">
              <a:lnSpc>
                <a:spcPct val="120000"/>
              </a:lnSpc>
              <a:buFont typeface="Wingdings" panose="05000000000000000000" charset="0"/>
              <a:buChar char="l"/>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Wingdings" panose="05000000000000000000" charset="0"/>
              <a:buChar char="l"/>
            </a:pPr>
            <a:r>
              <a:rPr lang="zh-CN" altLang="en-US" sz="2000">
                <a:latin typeface="宋体" panose="02010600030101010101" pitchFamily="2" charset="-122"/>
                <a:ea typeface="宋体" panose="02010600030101010101" pitchFamily="2" charset="-122"/>
                <a:cs typeface="宋体" panose="02010600030101010101" pitchFamily="2" charset="-122"/>
              </a:rPr>
              <a:t>金融内容词表：</a:t>
            </a:r>
            <a:r>
              <a:rPr lang="zh-CN" altLang="en-US" sz="2000">
                <a:latin typeface="Times New Roman" panose="02020603050405020304" charset="0"/>
                <a:ea typeface="宋体" panose="02010600030101010101" pitchFamily="2" charset="-122"/>
                <a:cs typeface="Times New Roman" panose="02020603050405020304" charset="0"/>
                <a:hlinkClick r:id="rId7" action="ppaction://hlinkfile"/>
              </a:rPr>
              <a:t>Campbell Harvey</a:t>
            </a:r>
            <a:r>
              <a:rPr lang="en-US" altLang="zh-CN" sz="2000">
                <a:latin typeface="Times New Roman" panose="02020603050405020304" charset="0"/>
                <a:ea typeface="宋体" panose="02010600030101010101" pitchFamily="2" charset="-122"/>
                <a:cs typeface="Times New Roman" panose="02020603050405020304" charset="0"/>
                <a:hlinkClick r:id="rId7" action="ppaction://hlinkfile"/>
              </a:rPr>
              <a:t>’</a:t>
            </a:r>
            <a:r>
              <a:rPr lang="zh-CN" altLang="en-US" sz="2000">
                <a:latin typeface="Times New Roman" panose="02020603050405020304" charset="0"/>
                <a:ea typeface="宋体" panose="02010600030101010101" pitchFamily="2" charset="-122"/>
                <a:cs typeface="Times New Roman" panose="02020603050405020304" charset="0"/>
                <a:hlinkClick r:id="rId7" action="ppaction://hlinkfile"/>
              </a:rPr>
              <a:t>s Hypertextual Finance Glossary</a:t>
            </a:r>
            <a:endParaRPr lang="zh-CN" altLang="en-US" sz="2000">
              <a:latin typeface="Times New Roman" panose="02020603050405020304" charset="0"/>
              <a:ea typeface="宋体" panose="02010600030101010101" pitchFamily="2" charset="-122"/>
              <a:cs typeface="Times New Roman" panose="02020603050405020304" charset="0"/>
            </a:endParaRPr>
          </a:p>
        </p:txBody>
      </p:sp>
      <p:sp>
        <p:nvSpPr>
          <p:cNvPr id="10" name="内容占位符 2"/>
          <p:cNvSpPr>
            <a:spLocks noGrp="1"/>
          </p:cNvSpPr>
          <p:nvPr>
            <p:custDataLst>
              <p:tags r:id="rId2"/>
            </p:custDataLst>
          </p:nvPr>
        </p:nvSpPr>
        <p:spPr>
          <a:xfrm>
            <a:off x="461645" y="3139440"/>
            <a:ext cx="822388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sz="2400" spc="300" dirty="0">
                <a:solidFill>
                  <a:schemeClr val="tx1">
                    <a:lumMod val="85000"/>
                    <a:lumOff val="15000"/>
                  </a:schemeClr>
                </a:solidFill>
                <a:latin typeface="Times New Roman" panose="02020603050405020304" charset="0"/>
                <a:ea typeface="黑体" panose="02010609060101010101" charset="-122"/>
                <a:cs typeface="Times New Roman" panose="02020603050405020304" charset="0"/>
                <a:sym typeface="+mn-ea"/>
              </a:rPr>
              <a:t>模型概述</a:t>
            </a:r>
            <a:endPar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文本框 10"/>
          <p:cNvSpPr txBox="1"/>
          <p:nvPr>
            <p:custDataLst>
              <p:tags r:id="rId3"/>
            </p:custDataLst>
          </p:nvPr>
        </p:nvSpPr>
        <p:spPr>
          <a:xfrm>
            <a:off x="459105" y="3752215"/>
            <a:ext cx="8509635" cy="2239645"/>
          </a:xfrm>
          <a:prstGeom prst="rect">
            <a:avLst/>
          </a:prstGeom>
          <a:noFill/>
        </p:spPr>
        <p:txBody>
          <a:bodyPr wrap="square" rtlCol="0">
            <a:noAutofit/>
          </a:bodyPr>
          <a:lstStyle/>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rPr>
              <a:t>Berk and Green (2004)</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基金规模报酬递减；投资者与</a:t>
            </a:r>
            <a:r>
              <a:rPr lang="en-US" altLang="zh-CN" sz="2000">
                <a:latin typeface="Times New Roman" panose="02020603050405020304" charset="0"/>
                <a:ea typeface="宋体" panose="02010600030101010101" pitchFamily="2" charset="-122"/>
                <a:cs typeface="Times New Roman" panose="02020603050405020304" charset="0"/>
              </a:rPr>
              <a:t>Active returns</a:t>
            </a:r>
            <a:endParaRPr lang="zh-CN" altLang="en-US" sz="2000">
              <a:latin typeface="Times New Roman" panose="02020603050405020304" charset="0"/>
              <a:ea typeface="宋体" panose="02010600030101010101" pitchFamily="2" charset="-122"/>
              <a:cs typeface="Times New Roman" panose="02020603050405020304" charset="0"/>
            </a:endParaRPr>
          </a:p>
          <a:p>
            <a:pPr marL="342900" indent="-342900">
              <a:lnSpc>
                <a:spcPct val="120000"/>
              </a:lnSpc>
              <a:buFont typeface="Wingdings" panose="05000000000000000000" charset="0"/>
              <a:buChar char="l"/>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rPr>
              <a:t>基金的收入构成：</a:t>
            </a:r>
            <a:r>
              <a:rPr lang="en-US" altLang="zh-CN" sz="2000">
                <a:latin typeface="Times New Roman" panose="02020603050405020304" charset="0"/>
                <a:ea typeface="宋体" panose="02010600030101010101" pitchFamily="2" charset="-122"/>
                <a:cs typeface="Times New Roman" panose="02020603050405020304" charset="0"/>
              </a:rPr>
              <a:t>Active and Passive component</a:t>
            </a:r>
          </a:p>
          <a:p>
            <a:pPr marL="342900" indent="-342900">
              <a:lnSpc>
                <a:spcPct val="120000"/>
              </a:lnSpc>
              <a:buFont typeface="Wingdings" panose="05000000000000000000" charset="0"/>
              <a:buChar char="l"/>
            </a:pPr>
            <a:endParaRPr lang="en-US" altLang="zh-CN" sz="2000">
              <a:latin typeface="Times New Roman" panose="02020603050405020304" charset="0"/>
              <a:ea typeface="宋体" panose="02010600030101010101" pitchFamily="2" charset="-122"/>
              <a:cs typeface="Times New Roman" panose="02020603050405020304" charset="0"/>
            </a:endParaRPr>
          </a:p>
          <a:p>
            <a:pPr marL="342900" indent="-342900">
              <a:lnSpc>
                <a:spcPct val="120000"/>
              </a:lnSpc>
              <a:buFont typeface="Wingdings" panose="05000000000000000000" charset="0"/>
              <a:buChar char="l"/>
            </a:pPr>
            <a:r>
              <a:rPr lang="zh-CN" altLang="en-US" sz="2000">
                <a:latin typeface="Times New Roman" panose="02020603050405020304" charset="0"/>
                <a:ea typeface="宋体" panose="02010600030101010101" pitchFamily="2" charset="-122"/>
                <a:cs typeface="Times New Roman" panose="02020603050405020304" charset="0"/>
              </a:rPr>
              <a:t>投资者设定：贝叶斯学习者，能依据说明书与表现来更新对</a:t>
            </a:r>
            <a:r>
              <a:rPr lang="en-US" altLang="zh-CN" sz="2000">
                <a:latin typeface="Times New Roman" panose="02020603050405020304" charset="0"/>
                <a:ea typeface="宋体" panose="02010600030101010101" pitchFamily="2" charset="-122"/>
                <a:cs typeface="Times New Roman" panose="02020603050405020304" charset="0"/>
                <a:sym typeface="+mn-ea"/>
              </a:rPr>
              <a:t>Active returns</a:t>
            </a:r>
            <a:r>
              <a:rPr lang="zh-CN" altLang="en-US" sz="2000">
                <a:latin typeface="Times New Roman" panose="02020603050405020304" charset="0"/>
                <a:ea typeface="宋体" panose="02010600030101010101" pitchFamily="2" charset="-122"/>
                <a:cs typeface="Times New Roman" panose="02020603050405020304" charset="0"/>
                <a:sym typeface="+mn-ea"/>
              </a:rPr>
              <a:t>的预期</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52972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引言</a:t>
            </a:r>
          </a:p>
        </p:txBody>
      </p:sp>
      <p:sp>
        <p:nvSpPr>
          <p:cNvPr id="3" name="内容占位符 2"/>
          <p:cNvSpPr>
            <a:spLocks noGrp="1"/>
          </p:cNvSpPr>
          <p:nvPr>
            <p:ph idx="1"/>
          </p:nvPr>
        </p:nvSpPr>
        <p:spPr>
          <a:xfrm>
            <a:off x="459105" y="1235075"/>
            <a:ext cx="8223885" cy="631190"/>
          </a:xfrm>
        </p:spPr>
        <p:txBody>
          <a:bodyPr>
            <a:noAutofit/>
          </a:bodyPr>
          <a:lstStyle/>
          <a:p>
            <a:pPr marL="0" indent="0">
              <a:lnSpc>
                <a:spcPct val="125000"/>
              </a:lnSpc>
              <a:buNone/>
            </a:pPr>
            <a:r>
              <a:rPr lang="zh-CN" sz="2400" spc="300" dirty="0">
                <a:solidFill>
                  <a:schemeClr val="tx1">
                    <a:lumMod val="85000"/>
                    <a:lumOff val="15000"/>
                  </a:schemeClr>
                </a:solidFill>
                <a:latin typeface="Times New Roman" panose="02020603050405020304" charset="0"/>
                <a:ea typeface="黑体" panose="02010609060101010101" charset="-122"/>
                <a:cs typeface="Times New Roman" panose="02020603050405020304" charset="0"/>
                <a:sym typeface="+mn-ea"/>
              </a:rPr>
              <a:t>报告书选择影响资本分配的渠道</a:t>
            </a:r>
            <a:endPar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6</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59105" y="1993265"/>
            <a:ext cx="8509635" cy="2799715"/>
          </a:xfrm>
          <a:prstGeom prst="rect">
            <a:avLst/>
          </a:prstGeom>
          <a:noFill/>
        </p:spPr>
        <p:txBody>
          <a:bodyPr wrap="square" rtlCol="0">
            <a:noAutofit/>
          </a:bodyPr>
          <a:lstStyle/>
          <a:p>
            <a:pPr marL="342900" indent="-342900">
              <a:lnSpc>
                <a:spcPct val="120000"/>
              </a:lnSpc>
              <a:buFont typeface="Wingdings" panose="05000000000000000000" charset="0"/>
              <a:buChar char="l"/>
            </a:pPr>
            <a:r>
              <a:rPr lang="en-US" altLang="zh-CN" sz="2000">
                <a:latin typeface="宋体" panose="02010600030101010101" pitchFamily="2" charset="-122"/>
                <a:ea typeface="宋体" panose="02010600030101010101" pitchFamily="2" charset="-122"/>
                <a:cs typeface="宋体" panose="02010600030101010101" pitchFamily="2" charset="-122"/>
              </a:rPr>
              <a:t>1.</a:t>
            </a:r>
            <a:r>
              <a:rPr lang="zh-CN" altLang="en-US" sz="2000">
                <a:latin typeface="宋体" panose="02010600030101010101" pitchFamily="2" charset="-122"/>
                <a:ea typeface="宋体" panose="02010600030101010101" pitchFamily="2" charset="-122"/>
                <a:cs typeface="宋体" panose="02010600030101010101" pitchFamily="2" charset="-122"/>
              </a:rPr>
              <a:t>选择简略版</a:t>
            </a:r>
            <a:r>
              <a:rPr lang="en-US" altLang="zh-CN" sz="2000">
                <a:latin typeface="Times New Roman" panose="02020603050405020304" charset="0"/>
                <a:ea typeface="宋体" panose="02010600030101010101" pitchFamily="2" charset="-122"/>
                <a:cs typeface="Times New Roman" panose="02020603050405020304" charset="0"/>
              </a:rPr>
              <a:t>PIS</a:t>
            </a:r>
            <a:r>
              <a:rPr lang="zh-CN" altLang="en-US" sz="2000">
                <a:latin typeface="宋体" panose="02010600030101010101" pitchFamily="2" charset="-122"/>
                <a:ea typeface="宋体" panose="02010600030101010101" pitchFamily="2" charset="-122"/>
                <a:cs typeface="宋体" panose="02010600030101010101" pitchFamily="2" charset="-122"/>
              </a:rPr>
              <a:t>报告：投资者对基金的风险暴露认知不充分，在预期积极收益时不确定，最终导致资本分配时存在更高的方差，</a:t>
            </a:r>
            <a:r>
              <a:rPr lang="zh-CN" altLang="en-US" sz="2000">
                <a:solidFill>
                  <a:srgbClr val="FF0000"/>
                </a:solidFill>
                <a:latin typeface="宋体" panose="02010600030101010101" pitchFamily="2" charset="-122"/>
                <a:ea typeface="宋体" panose="02010600030101010101" pitchFamily="2" charset="-122"/>
                <a:cs typeface="宋体" panose="02010600030101010101" pitchFamily="2" charset="-122"/>
              </a:rPr>
              <a:t>但基金管理者是风险厌恶的</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a:t>
            </a:r>
          </a:p>
          <a:p>
            <a:pPr marL="342900" indent="-342900">
              <a:lnSpc>
                <a:spcPct val="120000"/>
              </a:lnSpc>
              <a:buFont typeface="Wingdings" panose="05000000000000000000" charset="0"/>
              <a:buChar char="l"/>
            </a:pP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Wingdings" panose="05000000000000000000" charset="0"/>
              <a:buChar char="l"/>
            </a:pP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选择简略版</a:t>
            </a:r>
            <a:r>
              <a:rPr lang="en-US" altLang="zh-CN" sz="2000">
                <a:solidFill>
                  <a:schemeClr val="tx1"/>
                </a:solidFill>
                <a:latin typeface="Times New Roman" panose="02020603050405020304" charset="0"/>
                <a:ea typeface="宋体" panose="02010600030101010101" pitchFamily="2" charset="-122"/>
                <a:cs typeface="Times New Roman" panose="02020603050405020304" charset="0"/>
              </a:rPr>
              <a:t>PIS</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报告：如果管理者的因子载荷要高于同类基金平均值，则其会倾向于选择简略版报告，因为这样会使投资者高估其积极收益；反之，则会倾向于选择详细版报告。</a:t>
            </a:r>
          </a:p>
          <a:p>
            <a:pPr marL="342900" indent="-342900">
              <a:lnSpc>
                <a:spcPct val="120000"/>
              </a:lnSpc>
              <a:buFont typeface="Wingdings" panose="05000000000000000000" charset="0"/>
              <a:buChar char="l"/>
            </a:pP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Wingdings" panose="05000000000000000000" charset="0"/>
              <a:buChar char="l"/>
            </a:pP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选择详细版</a:t>
            </a:r>
            <a:r>
              <a:rPr lang="en-US" altLang="zh-CN" sz="2000">
                <a:solidFill>
                  <a:schemeClr val="tx1"/>
                </a:solidFill>
                <a:latin typeface="Times New Roman" panose="02020603050405020304" charset="0"/>
                <a:ea typeface="宋体" panose="02010600030101010101" pitchFamily="2" charset="-122"/>
                <a:cs typeface="Times New Roman" panose="02020603050405020304" charset="0"/>
              </a:rPr>
              <a:t>PIS</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报告：投资者对基金的策略认知充分，能准确估计出其积极收益，但是这也会导致基金的现金流对管理者的表现更敏感，从而加大基金规模的变化幅度。</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lnSpc>
                <a:spcPct val="120000"/>
              </a:lnSpc>
              <a:buFont typeface="Wingdings" panose="05000000000000000000" charset="0"/>
              <a:buNone/>
            </a:pPr>
            <a:endParaRPr lang="zh-CN" altLang="en-US" sz="2000">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52972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引言</a:t>
            </a:r>
          </a:p>
        </p:txBody>
      </p:sp>
      <p:sp>
        <p:nvSpPr>
          <p:cNvPr id="3" name="内容占位符 2"/>
          <p:cNvSpPr>
            <a:spLocks noGrp="1"/>
          </p:cNvSpPr>
          <p:nvPr>
            <p:ph idx="1"/>
          </p:nvPr>
        </p:nvSpPr>
        <p:spPr>
          <a:xfrm>
            <a:off x="459105" y="1134745"/>
            <a:ext cx="8223885" cy="631190"/>
          </a:xfrm>
        </p:spPr>
        <p:txBody>
          <a:bodyPr>
            <a:noAutofit/>
          </a:bodyPr>
          <a:lstStyle/>
          <a:p>
            <a:pPr marL="0" indent="0">
              <a:lnSpc>
                <a:spcPct val="125000"/>
              </a:lnSpc>
              <a:buNone/>
            </a:pPr>
            <a:r>
              <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本文的创新与贡献</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7</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59105" y="1784985"/>
            <a:ext cx="8509635" cy="2080895"/>
          </a:xfrm>
          <a:prstGeom prst="rect">
            <a:avLst/>
          </a:prstGeom>
          <a:noFill/>
        </p:spPr>
        <p:txBody>
          <a:bodyPr wrap="square" rtlCol="0">
            <a:noAutofit/>
          </a:bodyPr>
          <a:lstStyle/>
          <a:p>
            <a:pPr marL="342900" indent="-342900">
              <a:lnSpc>
                <a:spcPct val="120000"/>
              </a:lnSpc>
              <a:buFont typeface="Wingdings" panose="05000000000000000000" charset="0"/>
              <a:buChar char="l"/>
            </a:pPr>
            <a:r>
              <a:rPr lang="en-US" altLang="zh-CN" sz="2000">
                <a:latin typeface="Times New Roman" panose="02020603050405020304" charset="0"/>
                <a:ea typeface="宋体" panose="02010600030101010101" pitchFamily="2" charset="-122"/>
                <a:cs typeface="Times New Roman" panose="02020603050405020304" charset="0"/>
              </a:rPr>
              <a:t>T</a:t>
            </a:r>
            <a:r>
              <a:rPr lang="zh-CN" altLang="en-US" sz="2000">
                <a:latin typeface="Times New Roman" panose="02020603050405020304" charset="0"/>
                <a:ea typeface="宋体" panose="02010600030101010101" pitchFamily="2" charset="-122"/>
                <a:cs typeface="Times New Roman" panose="02020603050405020304" charset="0"/>
              </a:rPr>
              <a:t>he </a:t>
            </a:r>
            <a:r>
              <a:rPr lang="en-US" altLang="zh-CN" sz="2000">
                <a:latin typeface="Times New Roman" panose="02020603050405020304" charset="0"/>
                <a:ea typeface="宋体" panose="02010600030101010101" pitchFamily="2" charset="-122"/>
                <a:cs typeface="Times New Roman" panose="02020603050405020304" charset="0"/>
              </a:rPr>
              <a:t>D</a:t>
            </a:r>
            <a:r>
              <a:rPr lang="zh-CN" altLang="en-US" sz="2000">
                <a:latin typeface="Times New Roman" panose="02020603050405020304" charset="0"/>
                <a:ea typeface="宋体" panose="02010600030101010101" pitchFamily="2" charset="-122"/>
                <a:cs typeface="Times New Roman" panose="02020603050405020304" charset="0"/>
              </a:rPr>
              <a:t>ebate </a:t>
            </a:r>
            <a:r>
              <a:rPr lang="en-US" altLang="zh-CN" sz="2000">
                <a:latin typeface="Times New Roman" panose="02020603050405020304" charset="0"/>
                <a:ea typeface="宋体" panose="02010600030101010101" pitchFamily="2" charset="-122"/>
                <a:cs typeface="Times New Roman" panose="02020603050405020304" charset="0"/>
              </a:rPr>
              <a:t>o</a:t>
            </a:r>
            <a:r>
              <a:rPr lang="zh-CN" altLang="en-US" sz="2000">
                <a:latin typeface="Times New Roman" panose="02020603050405020304" charset="0"/>
                <a:ea typeface="宋体" panose="02010600030101010101" pitchFamily="2" charset="-122"/>
                <a:cs typeface="Times New Roman" panose="02020603050405020304" charset="0"/>
              </a:rPr>
              <a:t>ver </a:t>
            </a:r>
            <a:r>
              <a:rPr lang="en-US" altLang="zh-CN" sz="2000">
                <a:latin typeface="Times New Roman" panose="02020603050405020304" charset="0"/>
                <a:ea typeface="宋体" panose="02010600030101010101" pitchFamily="2" charset="-122"/>
                <a:cs typeface="Times New Roman" panose="02020603050405020304" charset="0"/>
              </a:rPr>
              <a:t>I</a:t>
            </a:r>
            <a:r>
              <a:rPr lang="zh-CN" altLang="en-US" sz="2000">
                <a:latin typeface="Times New Roman" panose="02020603050405020304" charset="0"/>
                <a:ea typeface="宋体" panose="02010600030101010101" pitchFamily="2" charset="-122"/>
                <a:cs typeface="Times New Roman" panose="02020603050405020304" charset="0"/>
              </a:rPr>
              <a:t>nvestor </a:t>
            </a:r>
            <a:r>
              <a:rPr lang="en-US" altLang="zh-CN" sz="2000">
                <a:latin typeface="Times New Roman" panose="02020603050405020304" charset="0"/>
                <a:ea typeface="宋体" panose="02010600030101010101" pitchFamily="2" charset="-122"/>
                <a:cs typeface="Times New Roman" panose="02020603050405020304" charset="0"/>
              </a:rPr>
              <a:t>S</a:t>
            </a:r>
            <a:r>
              <a:rPr lang="zh-CN" altLang="en-US" sz="2000">
                <a:latin typeface="Times New Roman" panose="02020603050405020304" charset="0"/>
                <a:ea typeface="宋体" panose="02010600030101010101" pitchFamily="2" charset="-122"/>
                <a:cs typeface="Times New Roman" panose="02020603050405020304" charset="0"/>
              </a:rPr>
              <a:t>ophistication：</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lnSpc>
                <a:spcPct val="120000"/>
              </a:lnSpc>
              <a:buFont typeface="Wingdings" panose="05000000000000000000" charset="0"/>
              <a:buNone/>
            </a:pPr>
            <a:r>
              <a:rPr lang="zh-CN" altLang="en-US" sz="2000">
                <a:latin typeface="宋体" panose="02010600030101010101" pitchFamily="2" charset="-122"/>
                <a:ea typeface="宋体" panose="02010600030101010101" pitchFamily="2" charset="-122"/>
                <a:cs typeface="宋体" panose="02010600030101010101" pitchFamily="2" charset="-122"/>
              </a:rPr>
              <a:t>在学界中有文献反对将投资者的行为复杂化，也存在文献指出投资者能从基金的表现与报告中学习到一些更深入的信息并将其用于自己的投资决策中。本文为投资者复杂性的论点提供了证据，并表明其至少能将基金与风险暴露相似的同行进行比较，并对其积极收入作出判断。</a:t>
            </a:r>
          </a:p>
          <a:p>
            <a:pPr indent="0">
              <a:lnSpc>
                <a:spcPct val="120000"/>
              </a:lnSpc>
              <a:buFont typeface="Wingdings" panose="05000000000000000000" charset="0"/>
              <a:buNone/>
            </a:pPr>
            <a:endParaRPr lang="zh-CN" altLang="en-US" sz="2000">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custDataLst>
              <p:tags r:id="rId2"/>
            </p:custDataLst>
          </p:nvPr>
        </p:nvSpPr>
        <p:spPr>
          <a:xfrm>
            <a:off x="459105" y="3884930"/>
            <a:ext cx="8509635" cy="2080895"/>
          </a:xfrm>
          <a:prstGeom prst="rect">
            <a:avLst/>
          </a:prstGeom>
          <a:noFill/>
        </p:spPr>
        <p:txBody>
          <a:bodyPr wrap="square" rtlCol="0">
            <a:noAutofit/>
          </a:bodyPr>
          <a:lstStyle/>
          <a:p>
            <a:pPr marL="342900" indent="-342900">
              <a:lnSpc>
                <a:spcPct val="120000"/>
              </a:lnSpc>
              <a:buFont typeface="Wingdings" panose="05000000000000000000" charset="0"/>
              <a:buChar char="l"/>
            </a:pPr>
            <a:r>
              <a:rPr lang="en-US" sz="2000">
                <a:latin typeface="Times New Roman" panose="02020603050405020304" charset="0"/>
                <a:ea typeface="宋体" panose="02010600030101010101" pitchFamily="2" charset="-122"/>
                <a:cs typeface="Times New Roman" panose="02020603050405020304" charset="0"/>
              </a:rPr>
              <a:t>C</a:t>
            </a:r>
            <a:r>
              <a:rPr sz="2000">
                <a:latin typeface="Times New Roman" panose="02020603050405020304" charset="0"/>
                <a:ea typeface="宋体" panose="02010600030101010101" pitchFamily="2" charset="-122"/>
                <a:cs typeface="Times New Roman" panose="02020603050405020304" charset="0"/>
              </a:rPr>
              <a:t>apital </a:t>
            </a:r>
            <a:r>
              <a:rPr lang="en-US" sz="2000">
                <a:latin typeface="Times New Roman" panose="02020603050405020304" charset="0"/>
                <a:ea typeface="宋体" panose="02010600030101010101" pitchFamily="2" charset="-122"/>
                <a:cs typeface="Times New Roman" panose="02020603050405020304" charset="0"/>
              </a:rPr>
              <a:t>A</a:t>
            </a:r>
            <a:r>
              <a:rPr sz="2000">
                <a:latin typeface="Times New Roman" panose="02020603050405020304" charset="0"/>
                <a:ea typeface="宋体" panose="02010600030101010101" pitchFamily="2" charset="-122"/>
                <a:cs typeface="Times New Roman" panose="02020603050405020304" charset="0"/>
              </a:rPr>
              <a:t>llocation in </a:t>
            </a:r>
            <a:r>
              <a:rPr lang="en-US" sz="2000">
                <a:latin typeface="Times New Roman" panose="02020603050405020304" charset="0"/>
                <a:ea typeface="宋体" panose="02010600030101010101" pitchFamily="2" charset="-122"/>
                <a:cs typeface="Times New Roman" panose="02020603050405020304" charset="0"/>
              </a:rPr>
              <a:t>T</a:t>
            </a:r>
            <a:r>
              <a:rPr sz="2000">
                <a:latin typeface="Times New Roman" panose="02020603050405020304" charset="0"/>
                <a:ea typeface="宋体" panose="02010600030101010101" pitchFamily="2" charset="-122"/>
                <a:cs typeface="Times New Roman" panose="02020603050405020304" charset="0"/>
              </a:rPr>
              <a:t>he </a:t>
            </a:r>
            <a:r>
              <a:rPr lang="en-US" sz="2000">
                <a:latin typeface="Times New Roman" panose="02020603050405020304" charset="0"/>
                <a:ea typeface="宋体" panose="02010600030101010101" pitchFamily="2" charset="-122"/>
                <a:cs typeface="Times New Roman" panose="02020603050405020304" charset="0"/>
              </a:rPr>
              <a:t>M</a:t>
            </a:r>
            <a:r>
              <a:rPr sz="2000">
                <a:latin typeface="Times New Roman" panose="02020603050405020304" charset="0"/>
                <a:ea typeface="宋体" panose="02010600030101010101" pitchFamily="2" charset="-122"/>
                <a:cs typeface="Times New Roman" panose="02020603050405020304" charset="0"/>
              </a:rPr>
              <a:t>utual </a:t>
            </a:r>
            <a:r>
              <a:rPr lang="en-US" sz="2000">
                <a:latin typeface="Times New Roman" panose="02020603050405020304" charset="0"/>
                <a:ea typeface="宋体" panose="02010600030101010101" pitchFamily="2" charset="-122"/>
                <a:cs typeface="Times New Roman" panose="02020603050405020304" charset="0"/>
              </a:rPr>
              <a:t>F</a:t>
            </a:r>
            <a:r>
              <a:rPr sz="2000">
                <a:latin typeface="Times New Roman" panose="02020603050405020304" charset="0"/>
                <a:ea typeface="宋体" panose="02010600030101010101" pitchFamily="2" charset="-122"/>
                <a:cs typeface="Times New Roman" panose="02020603050405020304" charset="0"/>
              </a:rPr>
              <a:t>und </a:t>
            </a:r>
            <a:r>
              <a:rPr lang="en-US" sz="2000">
                <a:latin typeface="Times New Roman" panose="02020603050405020304" charset="0"/>
                <a:ea typeface="宋体" panose="02010600030101010101" pitchFamily="2" charset="-122"/>
                <a:cs typeface="Times New Roman" panose="02020603050405020304" charset="0"/>
              </a:rPr>
              <a:t>I</a:t>
            </a:r>
            <a:r>
              <a:rPr sz="2000">
                <a:latin typeface="Times New Roman" panose="02020603050405020304" charset="0"/>
                <a:ea typeface="宋体" panose="02010600030101010101" pitchFamily="2" charset="-122"/>
                <a:cs typeface="Times New Roman" panose="02020603050405020304" charset="0"/>
              </a:rPr>
              <a:t>ndustry</a:t>
            </a:r>
            <a:r>
              <a:rPr lang="zh-CN" altLang="en-US" sz="2000">
                <a:latin typeface="Times New Roman" panose="02020603050405020304" charset="0"/>
                <a:ea typeface="宋体" panose="02010600030101010101" pitchFamily="2" charset="-122"/>
                <a:cs typeface="Times New Roman" panose="02020603050405020304" charset="0"/>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lnSpc>
                <a:spcPct val="120000"/>
              </a:lnSpc>
              <a:buFont typeface="Wingdings" panose="05000000000000000000" charset="0"/>
              <a:buNone/>
            </a:pPr>
            <a:r>
              <a:rPr lang="zh-CN" altLang="en-US" sz="2000">
                <a:latin typeface="Times New Roman" panose="02020603050405020304" charset="0"/>
                <a:ea typeface="宋体" panose="02010600030101010101" pitchFamily="2" charset="-122"/>
                <a:cs typeface="Times New Roman" panose="02020603050405020304" charset="0"/>
              </a:rPr>
              <a:t>构建金融文本测度来分析基金说明书的</a:t>
            </a:r>
            <a:r>
              <a:rPr lang="en-US" altLang="zh-CN" sz="2000">
                <a:latin typeface="Times New Roman" panose="02020603050405020304" charset="0"/>
                <a:ea typeface="宋体" panose="02010600030101010101" pitchFamily="2" charset="-122"/>
                <a:cs typeface="Times New Roman" panose="02020603050405020304" charset="0"/>
              </a:rPr>
              <a:t>PIS</a:t>
            </a:r>
            <a:r>
              <a:rPr lang="zh-CN" altLang="en-US" sz="2000">
                <a:latin typeface="Times New Roman" panose="02020603050405020304" charset="0"/>
                <a:ea typeface="宋体" panose="02010600030101010101" pitchFamily="2" charset="-122"/>
                <a:cs typeface="Times New Roman" panose="02020603050405020304" charset="0"/>
              </a:rPr>
              <a:t>部分，并用理论模型来描述基金管理者对说明书披露类型的抉择，同时也对投资者的资本配置方式进行了研究，丰富了相关领域的文献。</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36525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说明书信息含量</a:t>
            </a:r>
          </a:p>
        </p:txBody>
      </p:sp>
      <p:sp>
        <p:nvSpPr>
          <p:cNvPr id="3" name="内容占位符 2"/>
          <p:cNvSpPr>
            <a:spLocks noGrp="1"/>
          </p:cNvSpPr>
          <p:nvPr>
            <p:ph idx="1"/>
          </p:nvPr>
        </p:nvSpPr>
        <p:spPr>
          <a:xfrm>
            <a:off x="461645" y="979805"/>
            <a:ext cx="8223885" cy="631190"/>
          </a:xfrm>
        </p:spPr>
        <p:txBody>
          <a:bodyPr>
            <a:noAutofit/>
          </a:bodyPr>
          <a:lstStyle/>
          <a:p>
            <a:pPr marL="0" indent="0">
              <a:lnSpc>
                <a:spcPct val="125000"/>
              </a:lnSpc>
              <a:buNone/>
            </a:pPr>
            <a:r>
              <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数据</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8</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538605"/>
            <a:ext cx="8509635" cy="4520565"/>
          </a:xfrm>
          <a:prstGeom prst="rect">
            <a:avLst/>
          </a:prstGeom>
          <a:noFill/>
        </p:spPr>
        <p:txBody>
          <a:bodyPr wrap="square" rtlCol="0">
            <a:noAutofit/>
          </a:bodyPr>
          <a:lstStyle/>
          <a:p>
            <a:pPr marL="342900" indent="-342900">
              <a:lnSpc>
                <a:spcPct val="120000"/>
              </a:lnSpc>
              <a:buFont typeface="Wingdings" panose="05000000000000000000" charset="0"/>
              <a:buChar char="l"/>
            </a:pPr>
            <a:r>
              <a:rPr sz="2000">
                <a:latin typeface="Times New Roman" panose="02020603050405020304" charset="0"/>
                <a:ea typeface="宋体" panose="02010600030101010101" pitchFamily="2" charset="-122"/>
                <a:cs typeface="Times New Roman" panose="02020603050405020304" charset="0"/>
              </a:rPr>
              <a:t>US </a:t>
            </a:r>
            <a:r>
              <a:rPr lang="en-US" sz="2000">
                <a:latin typeface="Times New Roman" panose="02020603050405020304" charset="0"/>
                <a:ea typeface="宋体" panose="02010600030101010101" pitchFamily="2" charset="-122"/>
                <a:cs typeface="Times New Roman" panose="02020603050405020304" charset="0"/>
              </a:rPr>
              <a:t>A</a:t>
            </a:r>
            <a:r>
              <a:rPr sz="2000">
                <a:latin typeface="Times New Roman" panose="02020603050405020304" charset="0"/>
                <a:ea typeface="宋体" panose="02010600030101010101" pitchFamily="2" charset="-122"/>
                <a:cs typeface="Times New Roman" panose="02020603050405020304" charset="0"/>
              </a:rPr>
              <a:t>ctive </a:t>
            </a:r>
            <a:r>
              <a:rPr lang="en-US" sz="2000">
                <a:latin typeface="Times New Roman" panose="02020603050405020304" charset="0"/>
                <a:ea typeface="宋体" panose="02010600030101010101" pitchFamily="2" charset="-122"/>
                <a:cs typeface="Times New Roman" panose="02020603050405020304" charset="0"/>
              </a:rPr>
              <a:t>E</a:t>
            </a:r>
            <a:r>
              <a:rPr sz="2000">
                <a:latin typeface="Times New Roman" panose="02020603050405020304" charset="0"/>
                <a:ea typeface="宋体" panose="02010600030101010101" pitchFamily="2" charset="-122"/>
                <a:cs typeface="Times New Roman" panose="02020603050405020304" charset="0"/>
              </a:rPr>
              <a:t>quity </a:t>
            </a:r>
            <a:r>
              <a:rPr lang="en-US" sz="2000">
                <a:latin typeface="Times New Roman" panose="02020603050405020304" charset="0"/>
                <a:ea typeface="宋体" panose="02010600030101010101" pitchFamily="2" charset="-122"/>
                <a:cs typeface="Times New Roman" panose="02020603050405020304" charset="0"/>
              </a:rPr>
              <a:t>M</a:t>
            </a:r>
            <a:r>
              <a:rPr sz="2000">
                <a:latin typeface="Times New Roman" panose="02020603050405020304" charset="0"/>
                <a:ea typeface="宋体" panose="02010600030101010101" pitchFamily="2" charset="-122"/>
                <a:cs typeface="Times New Roman" panose="02020603050405020304" charset="0"/>
              </a:rPr>
              <a:t>utual </a:t>
            </a:r>
            <a:r>
              <a:rPr lang="en-US" sz="2000">
                <a:latin typeface="Times New Roman" panose="02020603050405020304" charset="0"/>
                <a:ea typeface="宋体" panose="02010600030101010101" pitchFamily="2" charset="-122"/>
                <a:cs typeface="Times New Roman" panose="02020603050405020304" charset="0"/>
              </a:rPr>
              <a:t>F</a:t>
            </a:r>
            <a:r>
              <a:rPr sz="2000">
                <a:latin typeface="Times New Roman" panose="02020603050405020304" charset="0"/>
                <a:ea typeface="宋体" panose="02010600030101010101" pitchFamily="2" charset="-122"/>
                <a:cs typeface="Times New Roman" panose="02020603050405020304" charset="0"/>
              </a:rPr>
              <a:t>unds</a:t>
            </a:r>
            <a:r>
              <a:rPr lang="en-US" sz="2000">
                <a:latin typeface="Times New Roman" panose="02020603050405020304" charset="0"/>
                <a:ea typeface="宋体" panose="02010600030101010101" pitchFamily="2" charset="-122"/>
                <a:cs typeface="Times New Roman" panose="02020603050405020304" charset="0"/>
              </a:rPr>
              <a:t>: CRSP &amp; Thomson Reuters &amp; </a:t>
            </a:r>
            <a:r>
              <a:rPr lang="en-US" sz="2000">
                <a:solidFill>
                  <a:srgbClr val="FF0000"/>
                </a:solidFill>
                <a:latin typeface="Times New Roman" panose="02020603050405020304" charset="0"/>
                <a:ea typeface="宋体" panose="02010600030101010101" pitchFamily="2" charset="-122"/>
                <a:cs typeface="Times New Roman" panose="02020603050405020304" charset="0"/>
              </a:rPr>
              <a:t>EDGAR</a:t>
            </a:r>
          </a:p>
          <a:p>
            <a:pPr marL="342900" indent="-342900">
              <a:lnSpc>
                <a:spcPct val="120000"/>
              </a:lnSpc>
              <a:buFont typeface="Wingdings" panose="05000000000000000000" charset="0"/>
              <a:buChar char="l"/>
            </a:pPr>
            <a:endParaRPr lang="en-US" sz="2000">
              <a:solidFill>
                <a:srgbClr val="FF0000"/>
              </a:solidFill>
              <a:latin typeface="Times New Roman" panose="02020603050405020304" charset="0"/>
              <a:ea typeface="宋体" panose="02010600030101010101" pitchFamily="2" charset="-122"/>
              <a:cs typeface="Times New Roman" panose="02020603050405020304" charset="0"/>
            </a:endParaRPr>
          </a:p>
          <a:p>
            <a:pPr marL="342900" indent="-342900">
              <a:lnSpc>
                <a:spcPct val="120000"/>
              </a:lnSpc>
              <a:buFont typeface="Wingdings" panose="05000000000000000000" charset="0"/>
              <a:buChar char="l"/>
            </a:pPr>
            <a:r>
              <a:rPr lang="zh-CN" altLang="en-US" sz="2000">
                <a:solidFill>
                  <a:schemeClr val="tx1"/>
                </a:solidFill>
                <a:latin typeface="Times New Roman" panose="02020603050405020304" charset="0"/>
                <a:ea typeface="宋体" panose="02010600030101010101" pitchFamily="2" charset="-122"/>
                <a:cs typeface="Times New Roman" panose="02020603050405020304" charset="0"/>
              </a:rPr>
              <a:t>基金的筛选：</a:t>
            </a:r>
          </a:p>
          <a:p>
            <a:pPr lvl="1" indent="0">
              <a:lnSpc>
                <a:spcPct val="120000"/>
              </a:lnSpc>
              <a:buFont typeface="Wingdings" panose="05000000000000000000" charset="0"/>
              <a:buNone/>
            </a:pPr>
            <a:r>
              <a:rPr lang="en-US" altLang="zh-CN" sz="2000">
                <a:latin typeface="Times New Roman" panose="02020603050405020304" charset="0"/>
                <a:ea typeface="宋体" panose="02010600030101010101" pitchFamily="2" charset="-122"/>
                <a:cs typeface="Times New Roman" panose="02020603050405020304" charset="0"/>
                <a:sym typeface="+mn-ea"/>
              </a:rPr>
              <a:t>1. </a:t>
            </a:r>
            <a:r>
              <a:rPr lang="en-US" sz="2000">
                <a:latin typeface="Times New Roman" panose="02020603050405020304" charset="0"/>
                <a:ea typeface="宋体" panose="02010600030101010101" pitchFamily="2" charset="-122"/>
                <a:cs typeface="Times New Roman" panose="02020603050405020304" charset="0"/>
                <a:sym typeface="+mn-ea"/>
              </a:rPr>
              <a:t>重点限定在股票型基金，不包括国际基金、板块基金、指数基金以及基础变量年金</a:t>
            </a:r>
            <a:r>
              <a:rPr lang="zh-CN" altLang="en-US" sz="2000">
                <a:latin typeface="Times New Roman" panose="02020603050405020304" charset="0"/>
                <a:ea typeface="宋体" panose="02010600030101010101" pitchFamily="2" charset="-122"/>
                <a:cs typeface="Times New Roman" panose="02020603050405020304" charset="0"/>
                <a:sym typeface="+mn-ea"/>
              </a:rPr>
              <a:t>；</a:t>
            </a:r>
            <a:endParaRPr lang="zh-CN" altLang="en-US" sz="2000">
              <a:solidFill>
                <a:schemeClr val="tx1"/>
              </a:solidFill>
              <a:latin typeface="Times New Roman" panose="02020603050405020304" charset="0"/>
              <a:ea typeface="宋体" panose="02010600030101010101" pitchFamily="2" charset="-122"/>
              <a:cs typeface="Times New Roman" panose="02020603050405020304" charset="0"/>
            </a:endParaRPr>
          </a:p>
          <a:p>
            <a:pPr lvl="1" indent="0">
              <a:lnSpc>
                <a:spcPct val="120000"/>
              </a:lnSpc>
              <a:buFont typeface="Wingdings" panose="05000000000000000000" charset="0"/>
              <a:buNone/>
            </a:pPr>
            <a:r>
              <a:rPr lang="en-US" altLang="zh-CN" sz="2000">
                <a:latin typeface="Times New Roman" panose="02020603050405020304" charset="0"/>
                <a:ea typeface="宋体" panose="02010600030101010101" pitchFamily="2" charset="-122"/>
                <a:cs typeface="Times New Roman" panose="02020603050405020304" charset="0"/>
                <a:sym typeface="+mn-ea"/>
              </a:rPr>
              <a:t>2. 剔除了每个基金首次发行日之前的观测值以及总净资产( TNA )小于500万美元的基金和观测值小于12个月的基金</a:t>
            </a:r>
            <a:r>
              <a:rPr lang="zh-CN" altLang="en-US" sz="2000">
                <a:latin typeface="Times New Roman" panose="02020603050405020304" charset="0"/>
                <a:ea typeface="宋体" panose="02010600030101010101" pitchFamily="2" charset="-122"/>
                <a:cs typeface="Times New Roman" panose="02020603050405020304" charset="0"/>
                <a:sym typeface="+mn-ea"/>
              </a:rPr>
              <a:t>；</a:t>
            </a:r>
            <a:endParaRPr lang="zh-CN" altLang="en-US" sz="2000">
              <a:solidFill>
                <a:schemeClr val="tx1"/>
              </a:solidFill>
              <a:latin typeface="Times New Roman" panose="02020603050405020304" charset="0"/>
              <a:ea typeface="宋体" panose="02010600030101010101" pitchFamily="2" charset="-122"/>
              <a:cs typeface="Times New Roman" panose="02020603050405020304" charset="0"/>
            </a:endParaRPr>
          </a:p>
          <a:p>
            <a:pPr lvl="1" indent="0">
              <a:lnSpc>
                <a:spcPct val="120000"/>
              </a:lnSpc>
              <a:buFont typeface="Wingdings" panose="05000000000000000000" charset="0"/>
              <a:buNone/>
            </a:pPr>
            <a:r>
              <a:rPr lang="en-US" altLang="zh-CN" sz="2000">
                <a:latin typeface="Times New Roman" panose="02020603050405020304" charset="0"/>
                <a:ea typeface="宋体" panose="02010600030101010101" pitchFamily="2" charset="-122"/>
                <a:cs typeface="Times New Roman" panose="02020603050405020304" charset="0"/>
                <a:sym typeface="+mn-ea"/>
              </a:rPr>
              <a:t>3. 剔除了在美股中平均持有少于10只股票或资产(不包括现金)少于80 %的基金</a:t>
            </a:r>
            <a:r>
              <a:rPr lang="zh-CN" altLang="en-US" sz="2000">
                <a:latin typeface="Times New Roman" panose="02020603050405020304" charset="0"/>
                <a:ea typeface="宋体" panose="02010600030101010101" pitchFamily="2" charset="-122"/>
                <a:cs typeface="Times New Roman" panose="02020603050405020304" charset="0"/>
                <a:sym typeface="+mn-ea"/>
              </a:rPr>
              <a:t>。</a:t>
            </a:r>
          </a:p>
          <a:p>
            <a:pPr lvl="1" indent="0">
              <a:lnSpc>
                <a:spcPct val="120000"/>
              </a:lnSpc>
              <a:buFont typeface="Wingdings" panose="05000000000000000000" charset="0"/>
              <a:buNone/>
            </a:pPr>
            <a:endParaRPr lang="zh-CN" altLang="en-US" sz="2000">
              <a:solidFill>
                <a:schemeClr val="tx1"/>
              </a:solidFill>
              <a:latin typeface="Times New Roman" panose="02020603050405020304" charset="0"/>
              <a:ea typeface="宋体" panose="02010600030101010101" pitchFamily="2" charset="-122"/>
              <a:cs typeface="Times New Roman" panose="02020603050405020304" charset="0"/>
            </a:endParaRPr>
          </a:p>
          <a:p>
            <a:pPr marL="342900" indent="-342900">
              <a:lnSpc>
                <a:spcPct val="120000"/>
              </a:lnSpc>
              <a:buFont typeface="Wingdings" panose="05000000000000000000" charset="0"/>
              <a:buChar char="l"/>
            </a:pPr>
            <a:r>
              <a:rPr lang="zh-CN" altLang="en-US" sz="2000">
                <a:solidFill>
                  <a:schemeClr val="tx1"/>
                </a:solidFill>
                <a:latin typeface="Times New Roman" panose="02020603050405020304" charset="0"/>
                <a:ea typeface="宋体" panose="02010600030101010101" pitchFamily="2" charset="-122"/>
                <a:cs typeface="Times New Roman" panose="02020603050405020304" charset="0"/>
              </a:rPr>
              <a:t>在对招股说明书进行筛选和匹配后，我们的最终样本为2000年1月至2017年12月的2995只独特基金和86056个基金季度观测值。</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36525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说明书信息含量</a:t>
            </a:r>
          </a:p>
        </p:txBody>
      </p:sp>
      <p:sp>
        <p:nvSpPr>
          <p:cNvPr id="3" name="内容占位符 2"/>
          <p:cNvSpPr>
            <a:spLocks noGrp="1"/>
          </p:cNvSpPr>
          <p:nvPr>
            <p:ph idx="1"/>
          </p:nvPr>
        </p:nvSpPr>
        <p:spPr>
          <a:xfrm>
            <a:off x="461645" y="979805"/>
            <a:ext cx="8223885" cy="631190"/>
          </a:xfrm>
        </p:spPr>
        <p:txBody>
          <a:bodyPr>
            <a:noAutofit/>
          </a:bodyPr>
          <a:lstStyle/>
          <a:p>
            <a:pPr marL="0" indent="0">
              <a:lnSpc>
                <a:spcPct val="125000"/>
              </a:lnSpc>
              <a:buNone/>
            </a:pPr>
            <a:r>
              <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制度背景</a:t>
            </a: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t>2023/5/22</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9</a:t>
            </a:fld>
            <a:endParaRPr lang="zh-CN" altLang="en-US"/>
          </a:p>
        </p:txBody>
      </p:sp>
      <p:sp>
        <p:nvSpPr>
          <p:cNvPr id="5" name="页脚占位符 4"/>
          <p:cNvSpPr>
            <a:spLocks noGrp="1"/>
          </p:cNvSpPr>
          <p:nvPr>
            <p:ph type="ftr" sz="quarter" idx="11"/>
          </p:nvPr>
        </p:nvSpPr>
        <p:spPr/>
        <p:txBody>
          <a:bodyPr/>
          <a:lstStyle/>
          <a:p>
            <a:r>
              <a:rPr lang="zh-CN" altLang="en-US"/>
              <a:t>周颜锐</a:t>
            </a:r>
          </a:p>
        </p:txBody>
      </p:sp>
      <p:sp>
        <p:nvSpPr>
          <p:cNvPr id="9" name="文本框 8"/>
          <p:cNvSpPr txBox="1"/>
          <p:nvPr/>
        </p:nvSpPr>
        <p:spPr>
          <a:xfrm>
            <a:off x="461645" y="1610995"/>
            <a:ext cx="8509635" cy="4520565"/>
          </a:xfrm>
          <a:prstGeom prst="rect">
            <a:avLst/>
          </a:prstGeom>
          <a:noFill/>
        </p:spPr>
        <p:txBody>
          <a:bodyPr wrap="square" rtlCol="0">
            <a:noAutofit/>
          </a:bodyPr>
          <a:lstStyle/>
          <a:p>
            <a:pPr marL="342900" indent="-342900">
              <a:lnSpc>
                <a:spcPct val="120000"/>
              </a:lnSpc>
              <a:buFont typeface="Wingdings" panose="05000000000000000000" charset="0"/>
              <a:buChar char="l"/>
            </a:pPr>
            <a:r>
              <a:rPr sz="2000">
                <a:latin typeface="Times New Roman" panose="02020603050405020304" charset="0"/>
                <a:ea typeface="宋体" panose="02010600030101010101" pitchFamily="2" charset="-122"/>
                <a:cs typeface="Times New Roman" panose="02020603050405020304" charset="0"/>
              </a:rPr>
              <a:t>The disclosure of prospectuses is mandated by the SEC for all mutual funds via the EDGAR system.</a:t>
            </a:r>
          </a:p>
          <a:p>
            <a:pPr marL="342900" indent="-342900">
              <a:lnSpc>
                <a:spcPct val="120000"/>
              </a:lnSpc>
              <a:buFont typeface="Wingdings" panose="05000000000000000000" charset="0"/>
              <a:buChar char="l"/>
            </a:pPr>
            <a:endParaRPr sz="2000">
              <a:latin typeface="Times New Roman" panose="02020603050405020304" charset="0"/>
              <a:ea typeface="宋体" panose="02010600030101010101" pitchFamily="2" charset="-122"/>
              <a:cs typeface="Times New Roman" panose="02020603050405020304" charset="0"/>
            </a:endParaRPr>
          </a:p>
          <a:p>
            <a:pPr marL="342900" indent="-342900">
              <a:lnSpc>
                <a:spcPct val="120000"/>
              </a:lnSpc>
              <a:buFont typeface="Wingdings" panose="05000000000000000000" charset="0"/>
              <a:buChar char="l"/>
            </a:pPr>
            <a:r>
              <a:rPr sz="2000">
                <a:latin typeface="Times New Roman" panose="02020603050405020304" charset="0"/>
                <a:ea typeface="宋体" panose="02010600030101010101" pitchFamily="2" charset="-122"/>
                <a:cs typeface="Times New Roman" panose="02020603050405020304" charset="0"/>
              </a:rPr>
              <a:t>The “Principal Investment Strategies” (PIS) section, studied in this paper, corresponds to item 9 of the N-1A mandatory disclosure form.</a:t>
            </a:r>
          </a:p>
          <a:p>
            <a:pPr marL="342900" indent="-342900">
              <a:lnSpc>
                <a:spcPct val="120000"/>
              </a:lnSpc>
              <a:buFont typeface="Wingdings" panose="05000000000000000000" charset="0"/>
              <a:buChar char="l"/>
            </a:pPr>
            <a:endParaRPr sz="2000">
              <a:latin typeface="Times New Roman" panose="02020603050405020304" charset="0"/>
              <a:ea typeface="宋体" panose="02010600030101010101" pitchFamily="2" charset="-122"/>
              <a:cs typeface="Times New Roman" panose="02020603050405020304" charset="0"/>
            </a:endParaRPr>
          </a:p>
          <a:p>
            <a:pPr marL="342900" indent="-342900">
              <a:lnSpc>
                <a:spcPct val="120000"/>
              </a:lnSpc>
              <a:buFont typeface="Wingdings" panose="05000000000000000000" charset="0"/>
              <a:buChar char="l"/>
            </a:pPr>
            <a:r>
              <a:rPr sz="2000">
                <a:latin typeface="Times New Roman" panose="02020603050405020304" charset="0"/>
                <a:ea typeface="宋体" panose="02010600030101010101" pitchFamily="2" charset="-122"/>
                <a:cs typeface="Times New Roman" panose="02020603050405020304" charset="0"/>
              </a:rPr>
              <a:t>In this section, funds are required to “describe the Fund’s principal investment strategies, including the particular type or types of securities in which the Fund principally invests or will invest”, and “explain in general terms how the Fund’s adviser decides which securities to buy and sell”.</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eaee1fe-0a78-40ff-9ed1-7170db710f8a"/>
  <p:tag name="COMMONDATA" val="eyJoZGlkIjoiYzUxMWFiZGNhMjUzNTNmYWEwNDUxNDQ4ZDJlNDkwNDgifQ=="/>
  <p:tag name="FULLTEXTBEAUTIFYED"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2239</Words>
  <Application>Microsoft Office PowerPoint</Application>
  <PresentationFormat>全屏显示(4:3)</PresentationFormat>
  <Paragraphs>330</Paragraphs>
  <Slides>31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0" baseType="lpstr">
      <vt:lpstr>黑体</vt:lpstr>
      <vt:lpstr>宋体</vt:lpstr>
      <vt:lpstr>Arial</vt:lpstr>
      <vt:lpstr>Calibri</vt:lpstr>
      <vt:lpstr>Gill Sans MT</vt:lpstr>
      <vt:lpstr>Times New Roman</vt:lpstr>
      <vt:lpstr>Wingdings</vt:lpstr>
      <vt:lpstr>Office 主题​​</vt:lpstr>
      <vt:lpstr>WPS 公式 3.0</vt:lpstr>
      <vt:lpstr>从基金说明书中学习</vt:lpstr>
      <vt:lpstr>文献介绍</vt:lpstr>
      <vt:lpstr>引言</vt:lpstr>
      <vt:lpstr>引言</vt:lpstr>
      <vt:lpstr>引言</vt:lpstr>
      <vt:lpstr>引言</vt:lpstr>
      <vt:lpstr>引言</vt:lpstr>
      <vt:lpstr>说明书信息含量</vt:lpstr>
      <vt:lpstr>说明书信息含量</vt:lpstr>
      <vt:lpstr>说明书信息含量</vt:lpstr>
      <vt:lpstr>说明书信息含量</vt:lpstr>
      <vt:lpstr>说明书信息含量</vt:lpstr>
      <vt:lpstr>说明书选择模型</vt:lpstr>
      <vt:lpstr>说明书选择模型</vt:lpstr>
      <vt:lpstr>说明书选择模型</vt:lpstr>
      <vt:lpstr>说明书选择模型</vt:lpstr>
      <vt:lpstr>说明书选择模型</vt:lpstr>
      <vt:lpstr>说明书选择模型</vt:lpstr>
      <vt:lpstr>说明书选择模型</vt:lpstr>
      <vt:lpstr>说明书选择模型</vt:lpstr>
      <vt:lpstr>说明书选择模型</vt:lpstr>
      <vt:lpstr>说明书选择模型</vt:lpstr>
      <vt:lpstr>说明书选择模型</vt:lpstr>
      <vt:lpstr>实证分析</vt:lpstr>
      <vt:lpstr>实证分析</vt:lpstr>
      <vt:lpstr>实证分析</vt:lpstr>
      <vt:lpstr>实证分析</vt:lpstr>
      <vt:lpstr>实证分析</vt:lpstr>
      <vt:lpstr>实证分析</vt:lpstr>
      <vt:lpstr>实证分析</vt:lpstr>
      <vt:lpstr>拓展建议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周颜锐</cp:lastModifiedBy>
  <cp:revision>1319</cp:revision>
  <dcterms:created xsi:type="dcterms:W3CDTF">2019-06-19T02:08:00Z</dcterms:created>
  <dcterms:modified xsi:type="dcterms:W3CDTF">2023-05-22T03:14:28Z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826A3A985FC84C9C8B5E55826999222A</vt:lpwstr>
  </property>
</Properties>
</file>