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0"/>
  </p:notesMasterIdLst>
  <p:sldIdLst>
    <p:sldId id="280" r:id="rId6"/>
    <p:sldId id="356" r:id="rId7"/>
    <p:sldId id="363" r:id="rId8"/>
    <p:sldId id="364" r:id="rId9"/>
    <p:sldId id="357" r:id="rId10"/>
    <p:sldId id="352" r:id="rId11"/>
    <p:sldId id="353" r:id="rId12"/>
    <p:sldId id="354" r:id="rId13"/>
    <p:sldId id="355" r:id="rId14"/>
    <p:sldId id="358" r:id="rId15"/>
    <p:sldId id="359" r:id="rId16"/>
    <p:sldId id="360" r:id="rId17"/>
    <p:sldId id="362" r:id="rId18"/>
    <p:sldId id="361" r:id="rId19"/>
  </p:sldIdLst>
  <p:sldSz cx="1219835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A3"/>
    <a:srgbClr val="6C6C6C"/>
    <a:srgbClr val="F7A30A"/>
    <a:srgbClr val="F8F085"/>
    <a:srgbClr val="4F81BC"/>
    <a:srgbClr val="005B99"/>
    <a:srgbClr val="B3B3B3"/>
    <a:srgbClr val="0A5097"/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2017" autoAdjust="0"/>
  </p:normalViewPr>
  <p:slideViewPr>
    <p:cSldViewPr snapToGrid="0" snapToObjects="1">
      <p:cViewPr varScale="1">
        <p:scale>
          <a:sx n="68" d="100"/>
          <a:sy n="68" d="100"/>
        </p:scale>
        <p:origin x="744" y="60"/>
      </p:cViewPr>
      <p:guideLst>
        <p:guide orient="horz" pos="21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B6AF-2E82-4491-AD49-3801CA68C7FE}" type="datetimeFigureOut">
              <a:rPr lang="es-CR" smtClean="0"/>
              <a:t>21/02/2019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B51C6-3243-41A1-8A97-BC69DE2E79DB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4345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E8C3-8F58-F543-B93D-2DF04ACE3D36}" type="datetimeFigureOut">
              <a:rPr lang="es-ES" smtClean="0"/>
              <a:t>21/02/2019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5381-FB45-FB47-AB9D-B092A40B5AD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77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E8C3-8F58-F543-B93D-2DF04ACE3D36}" type="datetimeFigureOut">
              <a:rPr lang="es-ES" smtClean="0"/>
              <a:t>21/02/2019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5381-FB45-FB47-AB9D-B092A40B5AD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82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E8C3-8F58-F543-B93D-2DF04ACE3D36}" type="datetimeFigureOut">
              <a:rPr lang="es-ES" smtClean="0"/>
              <a:t>21/02/2019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5381-FB45-FB47-AB9D-B092A40B5AD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72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E8C3-8F58-F543-B93D-2DF04ACE3D36}" type="datetimeFigureOut">
              <a:rPr lang="es-ES" smtClean="0"/>
              <a:t>21/02/2019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5381-FB45-FB47-AB9D-B092A40B5AD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40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E8C3-8F58-F543-B93D-2DF04ACE3D36}" type="datetimeFigureOut">
              <a:rPr lang="es-ES" smtClean="0"/>
              <a:t>21/02/2019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5381-FB45-FB47-AB9D-B092A40B5AD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127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E8C3-8F58-F543-B93D-2DF04ACE3D36}" type="datetimeFigureOut">
              <a:rPr lang="es-ES" smtClean="0"/>
              <a:t>21/02/2019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5381-FB45-FB47-AB9D-B092A40B5AD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100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6593" y="1535113"/>
            <a:ext cx="53918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6593" y="2174875"/>
            <a:ext cx="53918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E8C3-8F58-F543-B93D-2DF04ACE3D36}" type="datetimeFigureOut">
              <a:rPr lang="es-ES" smtClean="0"/>
              <a:t>21/02/2019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5381-FB45-FB47-AB9D-B092A40B5AD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40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E8C3-8F58-F543-B93D-2DF04ACE3D36}" type="datetimeFigureOut">
              <a:rPr lang="es-ES" smtClean="0"/>
              <a:t>21/02/2019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5381-FB45-FB47-AB9D-B092A40B5AD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83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E8C3-8F58-F543-B93D-2DF04ACE3D36}" type="datetimeFigureOut">
              <a:rPr lang="es-ES" smtClean="0"/>
              <a:t>21/02/2019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5381-FB45-FB47-AB9D-B092A40B5AD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700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918" y="273050"/>
            <a:ext cx="401317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9216" y="273051"/>
            <a:ext cx="681921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918" y="1435101"/>
            <a:ext cx="401317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E8C3-8F58-F543-B93D-2DF04ACE3D36}" type="datetimeFigureOut">
              <a:rPr lang="es-ES" smtClean="0"/>
              <a:t>21/02/2019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5381-FB45-FB47-AB9D-B092A40B5AD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E8C3-8F58-F543-B93D-2DF04ACE3D36}" type="datetimeFigureOut">
              <a:rPr lang="es-ES" smtClean="0"/>
              <a:t>21/02/2019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5381-FB45-FB47-AB9D-B092A40B5AD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341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E8C3-8F58-F543-B93D-2DF04ACE3D36}" type="datetimeFigureOut">
              <a:rPr lang="es-ES" smtClean="0"/>
              <a:t>21/02/2019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5381-FB45-FB47-AB9D-B092A40B5AD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485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388" y="1519013"/>
            <a:ext cx="11965574" cy="1470025"/>
          </a:xfrm>
        </p:spPr>
        <p:txBody>
          <a:bodyPr>
            <a:noAutofit/>
          </a:bodyPr>
          <a:lstStyle/>
          <a:p>
            <a:r>
              <a:rPr lang="es-CR" sz="4800" b="1" dirty="0" smtClean="0">
                <a:solidFill>
                  <a:srgbClr val="005B99"/>
                </a:solidFill>
              </a:rPr>
              <a:t>Metodología proyectos de ciencia de datos</a:t>
            </a:r>
            <a:endParaRPr lang="es-CR" sz="4800" b="1" dirty="0">
              <a:solidFill>
                <a:srgbClr val="005B99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829753" y="4159250"/>
            <a:ext cx="8538845" cy="59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4000" dirty="0" smtClean="0">
                <a:solidFill>
                  <a:srgbClr val="6C6C6C"/>
                </a:solidFill>
              </a:rPr>
              <a:t>Impulso Comercial de Producto </a:t>
            </a:r>
            <a:endParaRPr lang="es-CR" sz="4000" dirty="0">
              <a:solidFill>
                <a:srgbClr val="6C6C6C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5903" t="78064" r="2086" b="15164"/>
          <a:stretch/>
        </p:blipFill>
        <p:spPr>
          <a:xfrm>
            <a:off x="8040915" y="5926362"/>
            <a:ext cx="3924660" cy="75474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40664" t="50296" r="14574" b="47164"/>
          <a:stretch/>
        </p:blipFill>
        <p:spPr>
          <a:xfrm>
            <a:off x="1136392" y="3770087"/>
            <a:ext cx="9925567" cy="3519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8" y="6190738"/>
            <a:ext cx="410817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El ciclo de ciencia de 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CR" dirty="0" smtClean="0"/>
              <a:t>Carácter cíclico del análisis: en ocasiones la conclusión puede ser que se debe iniciar todo el proceso de nuevo</a:t>
            </a:r>
          </a:p>
          <a:p>
            <a:pPr algn="just"/>
            <a:endParaRPr lang="es-CR" dirty="0"/>
          </a:p>
          <a:p>
            <a:pPr algn="just"/>
            <a:r>
              <a:rPr lang="es-CR" dirty="0" smtClean="0"/>
              <a:t>Comunicar resultados de manera efectiva a personas con otros  tipos de habilidades técnicas es clave</a:t>
            </a:r>
          </a:p>
          <a:p>
            <a:pPr algn="just"/>
            <a:endParaRPr lang="es-CR" dirty="0"/>
          </a:p>
          <a:p>
            <a:pPr algn="just"/>
            <a:r>
              <a:rPr lang="es-CR" dirty="0" smtClean="0"/>
              <a:t>En cada etapa se deben desarrollar expectativas y evaluar si se cumplen antes de pasar a la siguiente</a:t>
            </a:r>
          </a:p>
          <a:p>
            <a:endParaRPr lang="es-CR" dirty="0"/>
          </a:p>
          <a:p>
            <a:endParaRPr lang="es-CR" dirty="0"/>
          </a:p>
        </p:txBody>
      </p:sp>
      <p:pic>
        <p:nvPicPr>
          <p:cNvPr id="6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4579" y="1600200"/>
            <a:ext cx="354036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020" y="1649810"/>
            <a:ext cx="8652509" cy="386385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64565" y="1270834"/>
            <a:ext cx="101352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Usuario final </a:t>
            </a:r>
            <a:r>
              <a:rPr lang="es-C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Patrocinador del 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proyecto </a:t>
            </a:r>
            <a:r>
              <a:rPr lang="es-CR" sz="2400" b="1" dirty="0">
                <a:latin typeface="Arial" panose="020B0604020202020204" pitchFamily="34" charset="0"/>
                <a:cs typeface="Arial" panose="020B0604020202020204" pitchFamily="34" charset="0"/>
              </a:rPr>
              <a:t>∙</a:t>
            </a:r>
            <a:r>
              <a:rPr lang="es-C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Gerente de proyecto </a:t>
            </a:r>
            <a:r>
              <a:rPr lang="es-CR" sz="2400" b="1" dirty="0">
                <a:latin typeface="Arial" panose="020B0604020202020204" pitchFamily="34" charset="0"/>
                <a:cs typeface="Arial" panose="020B0604020202020204" pitchFamily="34" charset="0"/>
              </a:rPr>
              <a:t>∙</a:t>
            </a:r>
            <a:r>
              <a:rPr lang="es-C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Analista de negocio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91870" y="5635547"/>
            <a:ext cx="101352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	Administrador de base de datos </a:t>
            </a:r>
            <a:r>
              <a:rPr lang="es-CR" sz="2400" b="1" dirty="0">
                <a:latin typeface="Arial" panose="020B0604020202020204" pitchFamily="34" charset="0"/>
                <a:cs typeface="Arial" panose="020B0604020202020204" pitchFamily="34" charset="0"/>
              </a:rPr>
              <a:t>∙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Ingeniero de datos </a:t>
            </a:r>
            <a:r>
              <a:rPr lang="es-CR" sz="2400" b="1" dirty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Científico de datos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smtClean="0"/>
              <a:t>Roles </a:t>
            </a:r>
            <a:r>
              <a:rPr lang="es-CR" dirty="0" smtClean="0"/>
              <a:t>de un proyecto de ciencia de datos/analítica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367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8907780" y="1435266"/>
            <a:ext cx="2526030" cy="1268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Preparación de datos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El rol de BI</a:t>
            </a:r>
            <a:endParaRPr lang="es-CR" dirty="0"/>
          </a:p>
        </p:txBody>
      </p:sp>
      <p:sp>
        <p:nvSpPr>
          <p:cNvPr id="4" name="Rectángulo 3"/>
          <p:cNvSpPr/>
          <p:nvPr/>
        </p:nvSpPr>
        <p:spPr>
          <a:xfrm>
            <a:off x="1097280" y="1434944"/>
            <a:ext cx="2526030" cy="1268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Entendimiento del negocio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36160" y="1434944"/>
            <a:ext cx="2526030" cy="1268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Entendimiento y extracción de datos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906980" y="3930493"/>
            <a:ext cx="2526030" cy="1268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Modelado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274979" y="4753135"/>
            <a:ext cx="2526030" cy="1268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09918" y="3484723"/>
            <a:ext cx="2526030" cy="12684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  <a:endParaRPr lang="es-C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23" y="2859565"/>
            <a:ext cx="1353452" cy="13943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175" y="2920685"/>
            <a:ext cx="1441344" cy="1276190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3737610" y="2069150"/>
            <a:ext cx="1000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7650480" y="1890080"/>
            <a:ext cx="1000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7646749" y="2065660"/>
            <a:ext cx="10018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9452610" y="2897823"/>
            <a:ext cx="603885" cy="82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7086342" y="4753135"/>
            <a:ext cx="603885" cy="82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3205939" y="4930140"/>
            <a:ext cx="817491" cy="457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 flipV="1">
            <a:off x="3433075" y="2920685"/>
            <a:ext cx="1070208" cy="16381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4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Implementación probabilidad de mora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R" dirty="0" smtClean="0"/>
              <a:t>Generar tabla (potencialmente en base de datos de SQL Server) para subir predicciones</a:t>
            </a:r>
          </a:p>
          <a:p>
            <a:pPr marL="514350" indent="-514350">
              <a:buFont typeface="+mj-lt"/>
              <a:buAutoNum type="arabicPeriod"/>
            </a:pPr>
            <a:endParaRPr lang="es-CR" dirty="0" smtClean="0"/>
          </a:p>
          <a:p>
            <a:pPr marL="514350" indent="-514350">
              <a:buFont typeface="+mj-lt"/>
              <a:buAutoNum type="arabicPeriod"/>
            </a:pPr>
            <a:r>
              <a:rPr lang="es-CR" dirty="0" smtClean="0"/>
              <a:t>Crear un servidor con R para que se realicen las predicciones</a:t>
            </a:r>
          </a:p>
          <a:p>
            <a:pPr marL="514350" indent="-514350">
              <a:buFont typeface="+mj-lt"/>
              <a:buAutoNum type="arabicPeriod"/>
            </a:pPr>
            <a:endParaRPr lang="es-CR" dirty="0"/>
          </a:p>
          <a:p>
            <a:pPr marL="514350" indent="-514350">
              <a:buFont typeface="+mj-lt"/>
              <a:buAutoNum type="arabicPeriod"/>
            </a:pPr>
            <a:r>
              <a:rPr lang="es-CR" dirty="0" smtClean="0"/>
              <a:t>Sábana de datos que facilite extracción de información relevante</a:t>
            </a:r>
          </a:p>
          <a:p>
            <a:pPr marL="514350" indent="-514350">
              <a:buFont typeface="+mj-lt"/>
              <a:buAutoNum type="arabicPeriod"/>
            </a:pPr>
            <a:endParaRPr lang="es-CR" dirty="0"/>
          </a:p>
          <a:p>
            <a:pPr marL="514350" indent="-514350">
              <a:buFont typeface="+mj-lt"/>
              <a:buAutoNum type="arabicPeriod"/>
            </a:pPr>
            <a:r>
              <a:rPr lang="es-CR" dirty="0" smtClean="0"/>
              <a:t>Eventual conexión a servidores de producción -&gt; predicción en tiempo real (Time to Yes)</a:t>
            </a:r>
          </a:p>
        </p:txBody>
      </p:sp>
    </p:spTree>
    <p:extLst>
      <p:ext uri="{BB962C8B-B14F-4D97-AF65-F5344CB8AC3E}">
        <p14:creationId xmlns:p14="http://schemas.microsoft.com/office/powerpoint/2010/main" val="30187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Próximo proyecto: Cesta de productos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 smtClean="0"/>
              <a:t>Objetivo: Generar un sistema de recomendación para los asesores que les de ideas de productos a ofrecer a los clientes</a:t>
            </a:r>
          </a:p>
          <a:p>
            <a:endParaRPr lang="es-CR" dirty="0"/>
          </a:p>
          <a:p>
            <a:r>
              <a:rPr lang="es-CR" dirty="0" smtClean="0"/>
              <a:t>Tipo de datos: Información de productos con que cuentan los clientes actuales</a:t>
            </a:r>
          </a:p>
          <a:p>
            <a:pPr marL="0" indent="0">
              <a:buNone/>
            </a:pP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En conjunto con Gerencia de Canales</a:t>
            </a: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7943850" y="3954780"/>
            <a:ext cx="364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R" dirty="0"/>
          </a:p>
        </p:txBody>
      </p:sp>
      <p:cxnSp>
        <p:nvCxnSpPr>
          <p:cNvPr id="6" name="Conector recto de flecha 5"/>
          <p:cNvCxnSpPr>
            <a:endCxn id="9" idx="0"/>
          </p:cNvCxnSpPr>
          <p:nvPr/>
        </p:nvCxnSpPr>
        <p:spPr>
          <a:xfrm>
            <a:off x="9057267" y="1937385"/>
            <a:ext cx="0" cy="884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7262757" y="1263016"/>
            <a:ext cx="3589020" cy="674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Cliente tiene </a:t>
            </a:r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crédito, un plan Tu Salud y 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por lo menos un hijo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262757" y="2821889"/>
            <a:ext cx="3589020" cy="61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Ofrecer un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ProDental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de flecha 10"/>
          <p:cNvCxnSpPr>
            <a:endCxn id="13" idx="0"/>
          </p:cNvCxnSpPr>
          <p:nvPr/>
        </p:nvCxnSpPr>
        <p:spPr>
          <a:xfrm>
            <a:off x="9057267" y="4313549"/>
            <a:ext cx="0" cy="884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7262757" y="3639180"/>
            <a:ext cx="3589020" cy="6743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Cliente tiene </a:t>
            </a:r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certificados de ahorro y más de 50 años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262757" y="5198053"/>
            <a:ext cx="3589020" cy="6743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Ofrecer </a:t>
            </a:r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un plan Años Dorados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5717964" y="1665279"/>
            <a:ext cx="3456000" cy="3458307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800" dirty="0">
                <a:solidFill>
                  <a:srgbClr val="005B99"/>
                </a:solidFill>
              </a:rPr>
              <a:t>Personas </a:t>
            </a:r>
          </a:p>
          <a:p>
            <a:pPr algn="ctr"/>
            <a:r>
              <a:rPr lang="es-CR" sz="2800" dirty="0">
                <a:solidFill>
                  <a:srgbClr val="005B99"/>
                </a:solidFill>
              </a:rPr>
              <a:t>+ </a:t>
            </a:r>
          </a:p>
          <a:p>
            <a:pPr algn="ctr"/>
            <a:r>
              <a:rPr lang="es-CR" sz="2800" dirty="0">
                <a:solidFill>
                  <a:srgbClr val="005B99"/>
                </a:solidFill>
              </a:rPr>
              <a:t>tecnología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148763" y="779467"/>
            <a:ext cx="3569201" cy="679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rgbClr val="0A5097"/>
                </a:solidFill>
              </a:rPr>
              <a:t>Contexto</a:t>
            </a:r>
            <a:endParaRPr lang="es-ES" b="1" dirty="0">
              <a:solidFill>
                <a:srgbClr val="0A5097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869079" y="1665280"/>
            <a:ext cx="3456000" cy="3458307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800" dirty="0">
                <a:solidFill>
                  <a:srgbClr val="005B99"/>
                </a:solidFill>
              </a:rPr>
              <a:t>Economía </a:t>
            </a:r>
          </a:p>
          <a:p>
            <a:pPr algn="ctr"/>
            <a:r>
              <a:rPr lang="es-CR" sz="2800" dirty="0">
                <a:solidFill>
                  <a:srgbClr val="005B99"/>
                </a:solidFill>
              </a:rPr>
              <a:t>digital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090446" y="5330065"/>
            <a:ext cx="3569201" cy="679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rgbClr val="0A5097"/>
                </a:solidFill>
              </a:rPr>
              <a:t>Visión</a:t>
            </a:r>
            <a:endParaRPr lang="es-ES" b="1" dirty="0">
              <a:solidFill>
                <a:srgbClr val="0A50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508656" y="529251"/>
            <a:ext cx="10368598" cy="679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smtClean="0">
                <a:solidFill>
                  <a:srgbClr val="0A5097"/>
                </a:solidFill>
              </a:rPr>
              <a:t>Análisis del Contexto</a:t>
            </a:r>
            <a:endParaRPr lang="es-ES" b="1" dirty="0">
              <a:solidFill>
                <a:srgbClr val="0A5097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14352" y="1982101"/>
            <a:ext cx="9629182" cy="3662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s-CR" sz="3600" b="1" dirty="0">
                <a:latin typeface="+mj-lt"/>
                <a:ea typeface="+mj-ea"/>
                <a:cs typeface="+mj-cs"/>
              </a:rPr>
              <a:t>¿</a:t>
            </a:r>
            <a:r>
              <a:rPr lang="es-CR" sz="3600" b="1" dirty="0" smtClean="0">
                <a:latin typeface="+mj-lt"/>
                <a:ea typeface="+mj-ea"/>
                <a:cs typeface="+mj-cs"/>
              </a:rPr>
              <a:t>Qué cambios origina la </a:t>
            </a:r>
            <a:r>
              <a:rPr lang="es-CR" sz="3600" b="1" dirty="0">
                <a:latin typeface="+mj-lt"/>
                <a:ea typeface="+mj-ea"/>
                <a:cs typeface="+mj-cs"/>
              </a:rPr>
              <a:t>t</a:t>
            </a:r>
            <a:r>
              <a:rPr lang="es-CR" sz="3600" b="1" dirty="0" smtClean="0">
                <a:latin typeface="+mj-lt"/>
                <a:ea typeface="+mj-ea"/>
                <a:cs typeface="+mj-cs"/>
              </a:rPr>
              <a:t>ransformación digital?</a:t>
            </a:r>
            <a:endParaRPr lang="es-CR" sz="3600" b="1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CR" sz="2800" b="1" dirty="0">
              <a:latin typeface="+mj-lt"/>
              <a:ea typeface="+mj-ea"/>
              <a:cs typeface="+mj-cs"/>
            </a:endParaRPr>
          </a:p>
          <a:p>
            <a:pPr marL="1028700" lvl="1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R" sz="2400" b="1" dirty="0" smtClean="0">
                <a:latin typeface="+mj-lt"/>
                <a:ea typeface="+mj-ea"/>
                <a:cs typeface="+mj-cs"/>
              </a:rPr>
              <a:t>Menor interacción física con el cliente.</a:t>
            </a:r>
          </a:p>
          <a:p>
            <a:pPr marL="1028700" lvl="1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CR" sz="2400" b="1" dirty="0" smtClean="0">
              <a:latin typeface="+mj-lt"/>
              <a:ea typeface="+mj-ea"/>
              <a:cs typeface="+mj-cs"/>
            </a:endParaRPr>
          </a:p>
          <a:p>
            <a:pPr marL="1028700" lvl="1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R" sz="2400" b="1" dirty="0" smtClean="0">
                <a:latin typeface="+mj-lt"/>
                <a:ea typeface="+mj-ea"/>
                <a:cs typeface="+mj-cs"/>
              </a:rPr>
              <a:t>Crecimiento exponencial de los datos.</a:t>
            </a:r>
          </a:p>
          <a:p>
            <a:pPr marL="1028700" lvl="1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CR" sz="2400" b="1" dirty="0">
              <a:latin typeface="+mj-lt"/>
              <a:ea typeface="+mj-ea"/>
              <a:cs typeface="+mj-cs"/>
            </a:endParaRPr>
          </a:p>
          <a:p>
            <a:pPr marL="1028700" lvl="1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R" sz="2400" b="1" dirty="0" smtClean="0">
                <a:latin typeface="+mj-lt"/>
                <a:ea typeface="+mj-ea"/>
                <a:cs typeface="+mj-cs"/>
              </a:rPr>
              <a:t>Datos como activos cruciales en las organizaciones.</a:t>
            </a:r>
            <a:endParaRPr lang="es-CR" sz="2400" b="1" dirty="0">
              <a:latin typeface="+mj-lt"/>
              <a:ea typeface="+mj-ea"/>
              <a:cs typeface="+mj-cs"/>
            </a:endParaRPr>
          </a:p>
          <a:p>
            <a:pPr marL="1028700" lvl="1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CR" sz="2400" b="1" dirty="0" smtClean="0">
              <a:latin typeface="+mj-lt"/>
              <a:ea typeface="+mj-ea"/>
              <a:cs typeface="+mj-cs"/>
            </a:endParaRPr>
          </a:p>
          <a:p>
            <a:pPr lvl="1">
              <a:spcBef>
                <a:spcPct val="0"/>
              </a:spcBef>
            </a:pPr>
            <a:r>
              <a:rPr lang="es-CR" sz="2400" b="1" dirty="0" smtClean="0">
                <a:latin typeface="+mj-lt"/>
                <a:ea typeface="+mj-ea"/>
                <a:cs typeface="+mj-cs"/>
              </a:rPr>
              <a:t>	</a:t>
            </a:r>
            <a:endParaRPr lang="es-CR" sz="2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0550793" y="322773"/>
            <a:ext cx="1367314" cy="1320915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>
                <a:solidFill>
                  <a:srgbClr val="005B99"/>
                </a:solidFill>
              </a:rPr>
              <a:t>Personas </a:t>
            </a:r>
          </a:p>
          <a:p>
            <a:pPr algn="ctr"/>
            <a:r>
              <a:rPr lang="es-CR" sz="1400" dirty="0">
                <a:solidFill>
                  <a:srgbClr val="005B99"/>
                </a:solidFill>
              </a:rPr>
              <a:t>+ </a:t>
            </a:r>
          </a:p>
          <a:p>
            <a:pPr algn="ctr"/>
            <a:r>
              <a:rPr lang="es-CR" sz="1400" dirty="0">
                <a:solidFill>
                  <a:srgbClr val="005B99"/>
                </a:solidFill>
              </a:rPr>
              <a:t>tecnología</a:t>
            </a:r>
          </a:p>
        </p:txBody>
      </p:sp>
      <p:sp>
        <p:nvSpPr>
          <p:cNvPr id="9" name="Elipse 8"/>
          <p:cNvSpPr/>
          <p:nvPr/>
        </p:nvSpPr>
        <p:spPr>
          <a:xfrm>
            <a:off x="9305461" y="322773"/>
            <a:ext cx="1367314" cy="1320915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>
                <a:solidFill>
                  <a:srgbClr val="005B99"/>
                </a:solidFill>
              </a:rPr>
              <a:t>Economía </a:t>
            </a:r>
          </a:p>
          <a:p>
            <a:pPr algn="ctr"/>
            <a:r>
              <a:rPr lang="es-CR" sz="1400" dirty="0">
                <a:solidFill>
                  <a:srgbClr val="005B99"/>
                </a:solidFill>
              </a:rPr>
              <a:t>digital</a:t>
            </a:r>
          </a:p>
        </p:txBody>
      </p:sp>
    </p:spTree>
    <p:extLst>
      <p:ext uri="{BB962C8B-B14F-4D97-AF65-F5344CB8AC3E}">
        <p14:creationId xmlns:p14="http://schemas.microsoft.com/office/powerpoint/2010/main" val="28500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¿Qué es ciencia de datos?</a:t>
            </a:r>
            <a:endParaRPr lang="es-CR" dirty="0"/>
          </a:p>
        </p:txBody>
      </p:sp>
      <p:pic>
        <p:nvPicPr>
          <p:cNvPr id="1028" name="Picture 4" descr="Image result for que es ciencia de da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77" y="1600200"/>
            <a:ext cx="585659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¿Para qué sirve la ciencia de datos?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Extracción de conocimiento de los datos: búsqueda de patrones que permitan optimizar y automatizar decisiones</a:t>
            </a:r>
          </a:p>
          <a:p>
            <a:endParaRPr lang="es-CR" dirty="0"/>
          </a:p>
          <a:p>
            <a:r>
              <a:rPr lang="es-CR" dirty="0" smtClean="0"/>
              <a:t>Ejemplos:</a:t>
            </a:r>
          </a:p>
          <a:p>
            <a:pPr lvl="1"/>
            <a:r>
              <a:rPr lang="es-CR" dirty="0" smtClean="0"/>
              <a:t>Determinar la imagen que hace más probable que un cliente específico haga </a:t>
            </a:r>
            <a:r>
              <a:rPr lang="es-CR" dirty="0" err="1" smtClean="0"/>
              <a:t>click</a:t>
            </a:r>
            <a:r>
              <a:rPr lang="es-CR" dirty="0" smtClean="0"/>
              <a:t> en un anuncio</a:t>
            </a:r>
          </a:p>
          <a:p>
            <a:pPr lvl="1"/>
            <a:r>
              <a:rPr lang="es-CR" dirty="0" smtClean="0"/>
              <a:t>Enfocar campañas de retención hacia clientes con mayor probabilidad de dejar la cooperativa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535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8907780" y="1435266"/>
            <a:ext cx="2526030" cy="1268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Preparación de datos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Etapas proyectos ciencia de datos: CRISP-DM</a:t>
            </a:r>
            <a:endParaRPr lang="es-CR" dirty="0"/>
          </a:p>
        </p:txBody>
      </p:sp>
      <p:sp>
        <p:nvSpPr>
          <p:cNvPr id="4" name="Rectángulo 3"/>
          <p:cNvSpPr/>
          <p:nvPr/>
        </p:nvSpPr>
        <p:spPr>
          <a:xfrm>
            <a:off x="1097280" y="1434944"/>
            <a:ext cx="2526030" cy="1268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Entendimiento del negocio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36160" y="1434944"/>
            <a:ext cx="2526030" cy="1268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Entendimiento y extracción de datos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906980" y="3930493"/>
            <a:ext cx="2526030" cy="1268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Modelado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274979" y="4753135"/>
            <a:ext cx="2526030" cy="1268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09918" y="3484723"/>
            <a:ext cx="2526030" cy="12684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  <a:endParaRPr lang="es-C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23" y="2859565"/>
            <a:ext cx="1353452" cy="13943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175" y="2920685"/>
            <a:ext cx="1441344" cy="1276190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3737610" y="2069150"/>
            <a:ext cx="1000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7650480" y="1890080"/>
            <a:ext cx="1000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7646749" y="2065660"/>
            <a:ext cx="10018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9452610" y="2897823"/>
            <a:ext cx="603885" cy="82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7086342" y="4753135"/>
            <a:ext cx="603885" cy="82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3205939" y="4930140"/>
            <a:ext cx="817491" cy="457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 flipV="1">
            <a:off x="3433075" y="2920685"/>
            <a:ext cx="1070208" cy="16381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Entendimiento del negocio (I)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Etapa de definición del problema/pregunta del negocio a resolver</a:t>
            </a:r>
          </a:p>
          <a:p>
            <a:endParaRPr lang="es-CR" dirty="0"/>
          </a:p>
          <a:p>
            <a:r>
              <a:rPr lang="es-CR" dirty="0" smtClean="0"/>
              <a:t>No implica “entender” el mecanismo subyacente del negocio, sino las necesidades del mismo</a:t>
            </a:r>
          </a:p>
          <a:p>
            <a:endParaRPr lang="es-CR" dirty="0"/>
          </a:p>
          <a:p>
            <a:r>
              <a:rPr lang="es-CR" dirty="0" smtClean="0"/>
              <a:t>Aquí pueden surgir varias hipótesis de los gerentes/jefes de área/etc…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135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Entendimiento del negocio (II)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CR" dirty="0" smtClean="0"/>
              <a:t>A partir de la definición del problema o pregunta, el equipo de ciencia de datos presenta propuestas de posibles soluciones utilizando datos (si estas existen –</a:t>
            </a:r>
            <a:r>
              <a:rPr lang="es-CR" b="1" dirty="0" smtClean="0"/>
              <a:t> no todo problema se puede resolver con datos</a:t>
            </a:r>
            <a:r>
              <a:rPr lang="es-CR" dirty="0" smtClean="0"/>
              <a:t>)</a:t>
            </a:r>
          </a:p>
          <a:p>
            <a:pPr algn="just"/>
            <a:endParaRPr lang="es-CR" dirty="0" smtClean="0"/>
          </a:p>
          <a:p>
            <a:pPr algn="just"/>
            <a:r>
              <a:rPr lang="es-CR" dirty="0" smtClean="0"/>
              <a:t>Aquí también se identifica las áreas interesadas, el impacto potencial del análisis y un plan básico de implementación/prueba</a:t>
            </a:r>
            <a:endParaRPr lang="es-CR" dirty="0"/>
          </a:p>
          <a:p>
            <a:pPr algn="just"/>
            <a:endParaRPr lang="es-CR" dirty="0"/>
          </a:p>
          <a:p>
            <a:pPr algn="just"/>
            <a:r>
              <a:rPr lang="es-CR" dirty="0" smtClean="0"/>
              <a:t>Se debe definir la </a:t>
            </a:r>
            <a:r>
              <a:rPr lang="es-CR" b="1" dirty="0" smtClean="0"/>
              <a:t>justificación</a:t>
            </a:r>
            <a:r>
              <a:rPr lang="es-CR" dirty="0" smtClean="0"/>
              <a:t>, el</a:t>
            </a:r>
            <a:r>
              <a:rPr lang="es-CR" b="1" dirty="0" smtClean="0"/>
              <a:t> costo-beneficio</a:t>
            </a:r>
            <a:r>
              <a:rPr lang="es-CR" dirty="0" smtClean="0"/>
              <a:t> y el </a:t>
            </a:r>
            <a:r>
              <a:rPr lang="es-CR" b="1" dirty="0" smtClean="0"/>
              <a:t>patrocinador </a:t>
            </a:r>
            <a:r>
              <a:rPr lang="es-CR" dirty="0"/>
              <a:t>del proyecto</a:t>
            </a:r>
            <a:endParaRPr lang="es-CR" b="1" dirty="0" smtClean="0"/>
          </a:p>
        </p:txBody>
      </p:sp>
    </p:spTree>
    <p:extLst>
      <p:ext uri="{BB962C8B-B14F-4D97-AF65-F5344CB8AC3E}">
        <p14:creationId xmlns:p14="http://schemas.microsoft.com/office/powerpoint/2010/main" val="31575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Los diferentes tipos de preguntas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R" dirty="0" smtClean="0"/>
              <a:t>Descriptivas</a:t>
            </a:r>
          </a:p>
          <a:p>
            <a:pPr lvl="1"/>
            <a:r>
              <a:rPr lang="es-CR" dirty="0" smtClean="0"/>
              <a:t>¿Cómo se ha comportado cierto fenómeno de la empresa?</a:t>
            </a:r>
          </a:p>
          <a:p>
            <a:pPr marL="514350" lvl="1" indent="0">
              <a:buNone/>
            </a:pPr>
            <a:r>
              <a:rPr lang="es-CR" dirty="0" smtClean="0"/>
              <a:t>	→ Tablas básicas, gráficos sencillos</a:t>
            </a:r>
          </a:p>
          <a:p>
            <a:pPr marL="514350" lvl="1" indent="0">
              <a:buNone/>
            </a:pPr>
            <a:endParaRPr lang="es-CR" dirty="0" smtClean="0"/>
          </a:p>
          <a:p>
            <a:r>
              <a:rPr lang="es-CR" dirty="0" smtClean="0"/>
              <a:t>Exploratorias</a:t>
            </a:r>
          </a:p>
          <a:p>
            <a:pPr lvl="1"/>
            <a:r>
              <a:rPr lang="es-CR" dirty="0" smtClean="0"/>
              <a:t>¿Qué patrones interesantes se pueden encontrar en los datos?</a:t>
            </a:r>
          </a:p>
          <a:p>
            <a:pPr marL="514350" lvl="1" indent="0">
              <a:buNone/>
            </a:pPr>
            <a:r>
              <a:rPr lang="es-CR" dirty="0" smtClean="0"/>
              <a:t>	</a:t>
            </a:r>
            <a:r>
              <a:rPr lang="es-CR" dirty="0"/>
              <a:t> → </a:t>
            </a:r>
            <a:r>
              <a:rPr lang="es-CR" dirty="0" smtClean="0"/>
              <a:t>Análisis multivariado, aprendizaje no 	supervisado</a:t>
            </a:r>
          </a:p>
          <a:p>
            <a:pPr lvl="2"/>
            <a:endParaRPr lang="es-CR" dirty="0" smtClean="0"/>
          </a:p>
          <a:p>
            <a:r>
              <a:rPr lang="es-CR" dirty="0" smtClean="0"/>
              <a:t>Inferenciales</a:t>
            </a:r>
          </a:p>
          <a:p>
            <a:pPr lvl="1"/>
            <a:r>
              <a:rPr lang="es-CR" dirty="0" smtClean="0"/>
              <a:t>¿Se puede generalizar mi hipótesis al total de la población? </a:t>
            </a:r>
          </a:p>
          <a:p>
            <a:pPr marL="514350" lvl="1" indent="0">
              <a:buNone/>
            </a:pPr>
            <a:r>
              <a:rPr lang="es-CR" dirty="0" smtClean="0"/>
              <a:t>	</a:t>
            </a:r>
            <a:r>
              <a:rPr lang="es-CR" dirty="0"/>
              <a:t> → </a:t>
            </a:r>
            <a:r>
              <a:rPr lang="es-CR" dirty="0" smtClean="0"/>
              <a:t>Encuestas, pruebas de hipótesis</a:t>
            </a:r>
          </a:p>
          <a:p>
            <a:pPr marL="914400" lvl="2" indent="0">
              <a:buNone/>
            </a:pPr>
            <a:endParaRPr lang="es-CR" dirty="0"/>
          </a:p>
          <a:p>
            <a:pPr marL="914400" lvl="2" indent="0">
              <a:buNone/>
            </a:pPr>
            <a:endParaRPr lang="es-CR" dirty="0" smtClean="0"/>
          </a:p>
          <a:p>
            <a:pPr marL="914400" lvl="2" indent="0">
              <a:buNone/>
            </a:pPr>
            <a:endParaRPr lang="es-CR" dirty="0" smtClean="0"/>
          </a:p>
          <a:p>
            <a:pPr marL="914400" lvl="2" indent="0">
              <a:buNone/>
            </a:pPr>
            <a:endParaRPr lang="es-CR" dirty="0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R" dirty="0"/>
              <a:t>Predictivas</a:t>
            </a:r>
          </a:p>
          <a:p>
            <a:pPr lvl="1"/>
            <a:r>
              <a:rPr lang="es-CR" dirty="0"/>
              <a:t>¿Cómo se va a comportar cierto fenómeno en el futuro? </a:t>
            </a:r>
          </a:p>
          <a:p>
            <a:pPr marL="514350" lvl="1" indent="0">
              <a:buNone/>
            </a:pPr>
            <a:r>
              <a:rPr lang="es-CR" dirty="0"/>
              <a:t>	 → Aprendizaje </a:t>
            </a:r>
            <a:r>
              <a:rPr lang="es-CR" dirty="0" smtClean="0"/>
              <a:t>supervisado o </a:t>
            </a:r>
            <a:r>
              <a:rPr lang="es-CR" dirty="0"/>
              <a:t>por </a:t>
            </a:r>
            <a:r>
              <a:rPr lang="es-CR" dirty="0" smtClean="0"/>
              <a:t>refuerzo</a:t>
            </a:r>
          </a:p>
          <a:p>
            <a:pPr marL="514350" lvl="1" indent="0">
              <a:buNone/>
            </a:pPr>
            <a:endParaRPr lang="es-CR" dirty="0" smtClean="0"/>
          </a:p>
          <a:p>
            <a:r>
              <a:rPr lang="es-CR" dirty="0" smtClean="0"/>
              <a:t>Causales</a:t>
            </a:r>
            <a:endParaRPr lang="es-CR" dirty="0"/>
          </a:p>
          <a:p>
            <a:pPr lvl="1"/>
            <a:r>
              <a:rPr lang="es-CR" dirty="0" smtClean="0"/>
              <a:t>¿Cómo X afecta el fenómeno Y? </a:t>
            </a:r>
            <a:endParaRPr lang="es-CR" dirty="0"/>
          </a:p>
          <a:p>
            <a:pPr marL="514350" lvl="1" indent="0">
              <a:buNone/>
            </a:pPr>
            <a:r>
              <a:rPr lang="es-CR" dirty="0"/>
              <a:t>	 → </a:t>
            </a:r>
            <a:r>
              <a:rPr lang="es-CR" dirty="0" smtClean="0"/>
              <a:t>Econometría, experimentos</a:t>
            </a:r>
          </a:p>
          <a:p>
            <a:pPr marL="914400" lvl="2" indent="0">
              <a:buNone/>
            </a:pPr>
            <a:endParaRPr lang="es-CR" dirty="0" smtClean="0"/>
          </a:p>
          <a:p>
            <a:pPr marL="914400" lvl="2" indent="0">
              <a:buNone/>
            </a:pPr>
            <a:endParaRPr lang="es-CR" dirty="0" smtClean="0"/>
          </a:p>
          <a:p>
            <a:pPr marL="914400" lvl="2" indent="0">
              <a:buNone/>
            </a:pPr>
            <a:endParaRPr lang="es-CR" dirty="0"/>
          </a:p>
          <a:p>
            <a:pPr marL="914400" lvl="2" indent="0">
              <a:buNone/>
            </a:pPr>
            <a:endParaRPr lang="es-CR" dirty="0"/>
          </a:p>
          <a:p>
            <a:pPr marL="114300" indent="0" algn="just">
              <a:buNone/>
            </a:pPr>
            <a:r>
              <a:rPr lang="es-CR" sz="3100" dirty="0" smtClean="0"/>
              <a:t>Las preguntas causales son las </a:t>
            </a:r>
            <a:r>
              <a:rPr lang="es-CR" sz="3100" b="1" dirty="0" smtClean="0"/>
              <a:t>más difíciles</a:t>
            </a:r>
            <a:r>
              <a:rPr lang="es-CR" sz="3100" dirty="0" smtClean="0"/>
              <a:t> y potencialmente </a:t>
            </a:r>
            <a:r>
              <a:rPr lang="es-CR" sz="3100" b="1" dirty="0" smtClean="0"/>
              <a:t>más costosas </a:t>
            </a:r>
            <a:r>
              <a:rPr lang="es-CR" sz="3100" dirty="0" smtClean="0"/>
              <a:t>de contestar</a:t>
            </a:r>
          </a:p>
          <a:p>
            <a:pPr marL="914400" lvl="2" indent="0">
              <a:buNone/>
            </a:pP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075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F433591B6AB84FB83A42EA96367A48" ma:contentTypeVersion="5" ma:contentTypeDescription="Crear nuevo documento." ma:contentTypeScope="" ma:versionID="d06117770038917cccbb6ba551448e74">
  <xsd:schema xmlns:xsd="http://www.w3.org/2001/XMLSchema" xmlns:xs="http://www.w3.org/2001/XMLSchema" xmlns:p="http://schemas.microsoft.com/office/2006/metadata/properties" xmlns:ns2="559e83f9-e091-47d6-b3aa-a58c57fea498" xmlns:ns3="ada784be-e608-4d49-acda-f3a1b047be41" targetNamespace="http://schemas.microsoft.com/office/2006/metadata/properties" ma:root="true" ma:fieldsID="7b8f3f0bdba83b3df92c7362617f6157" ns2:_="" ns3:_="">
    <xsd:import namespace="559e83f9-e091-47d6-b3aa-a58c57fea498"/>
    <xsd:import namespace="ada784be-e608-4d49-acda-f3a1b047be4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GrupoUsuario" minOccurs="0"/>
                <xsd:element ref="ns2:GrupoUsuario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9e83f9-e091-47d6-b3aa-a58c57fea49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GrupoUsuarios" ma:index="12" nillable="true" ma:displayName="Notificar a usuarios" ma:list="UserInfo" ma:SharePointGroup="0" ma:internalName="GrupoUsuarios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a784be-e608-4d49-acda-f3a1b047be41" elementFormDefault="qualified">
    <xsd:import namespace="http://schemas.microsoft.com/office/2006/documentManagement/types"/>
    <xsd:import namespace="http://schemas.microsoft.com/office/infopath/2007/PartnerControls"/>
    <xsd:element name="GrupoUsuario" ma:index="11" nillable="true" ma:displayName="Notificar a un grupo" ma:list="UserInfo" ma:SearchPeopleOnly="false" ma:SharePointGroup="0" ma:internalName="GrupoUsuario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rupoUsuario xmlns="ada784be-e608-4d49-acda-f3a1b047be41">
      <UserInfo>
        <DisplayName>Mercadeo</DisplayName>
        <AccountId>1158</AccountId>
        <AccountType/>
      </UserInfo>
    </GrupoUsuario>
    <GrupoUsuarios xmlns="559e83f9-e091-47d6-b3aa-a58c57fea498">
      <UserInfo>
        <DisplayName/>
        <AccountId xsi:nil="true"/>
        <AccountType/>
      </UserInfo>
    </GrupoUsuarios>
    <_dlc_DocId xmlns="559e83f9-e091-47d6-b3aa-a58c57fea498">7UU36HYHT63W-86-119</_dlc_DocId>
    <_dlc_DocIdUrl xmlns="559e83f9-e091-47d6-b3aa-a58c57fea498">
      <Url>http://lapanga/ancla/_layouts/DocIdRedir.aspx?ID=7UU36HYHT63W-86-119</Url>
      <Description>7UU36HYHT63W-86-119</Description>
    </_dlc_DocIdUrl>
  </documentManagement>
</p:properties>
</file>

<file path=customXml/itemProps1.xml><?xml version="1.0" encoding="utf-8"?>
<ds:datastoreItem xmlns:ds="http://schemas.openxmlformats.org/officeDocument/2006/customXml" ds:itemID="{788CD04E-5DD7-4184-A88B-F10BA4FFF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9e83f9-e091-47d6-b3aa-a58c57fea498"/>
    <ds:schemaRef ds:uri="ada784be-e608-4d49-acda-f3a1b047be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8182FE-0C91-4F3E-A204-0C595F8AA13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0073AF1-B249-4785-95B4-B5C9B625CB4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862BF0A-1143-4394-ADC2-9AC7317E6033}">
  <ds:schemaRefs>
    <ds:schemaRef ds:uri="http://purl.org/dc/terms/"/>
    <ds:schemaRef ds:uri="http://schemas.microsoft.com/office/2006/documentManagement/types"/>
    <ds:schemaRef ds:uri="559e83f9-e091-47d6-b3aa-a58c57fea498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da784be-e608-4d49-acda-f3a1b047be4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10387</TotalTime>
  <Words>503</Words>
  <Application>Microsoft Office PowerPoint</Application>
  <PresentationFormat>Personalizado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Metodología proyectos de ciencia de datos</vt:lpstr>
      <vt:lpstr>Presentación de PowerPoint</vt:lpstr>
      <vt:lpstr>Presentación de PowerPoint</vt:lpstr>
      <vt:lpstr>¿Qué es ciencia de datos?</vt:lpstr>
      <vt:lpstr>¿Para qué sirve la ciencia de datos?</vt:lpstr>
      <vt:lpstr>Etapas proyectos ciencia de datos: CRISP-DM</vt:lpstr>
      <vt:lpstr>Entendimiento del negocio (I)</vt:lpstr>
      <vt:lpstr>Entendimiento del negocio (II)</vt:lpstr>
      <vt:lpstr>Los diferentes tipos de preguntas</vt:lpstr>
      <vt:lpstr>El ciclo de ciencia de datos</vt:lpstr>
      <vt:lpstr>Roles de un proyecto de ciencia de datos/analítica</vt:lpstr>
      <vt:lpstr>El rol de BI</vt:lpstr>
      <vt:lpstr>Implementación probabilidad de mora</vt:lpstr>
      <vt:lpstr>Próximo proyecto: Cesta de productos</vt:lpstr>
    </vt:vector>
  </TitlesOfParts>
  <Company>Coopenae R.L.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Coopenae R.L. Coopenae R.L.</dc:creator>
  <cp:lastModifiedBy>Pedro Andres Montenegro Masis</cp:lastModifiedBy>
  <cp:revision>346</cp:revision>
  <dcterms:created xsi:type="dcterms:W3CDTF">2016-01-21T17:57:19Z</dcterms:created>
  <dcterms:modified xsi:type="dcterms:W3CDTF">2019-02-21T18:34:49Z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0x0101005AF433591B6AB84FB83A42EA96367A48</vt:lpwstr>
  </property>
  <property fmtid="{D5CDD505-2E9C-101B-9397-08002B2CF9AE}" pid="3" name="_dlc_DocIdItemGuid">
    <vt:lpwstr>2cec4bc5-f084-47e0-b0d6-6488c6e73237</vt:lpwstr>
  </property>
</Properties>
</file>