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3: Understanding Processes and OS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Brad Smith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Instances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Multiple executions of the same program</a:t>
            </a:r>
          </a:p>
          <a:p>
            <a:pPr lvl="0"/>
            <a:r>
              <a:rPr/>
              <a:t>Each with:</a:t>
            </a:r>
          </a:p>
          <a:p>
            <a:pPr lvl="1"/>
            <a:r>
              <a:rPr/>
              <a:t>Unique PID</a:t>
            </a:r>
          </a:p>
          <a:p>
            <a:pPr lvl="1"/>
            <a:r>
              <a:rPr/>
              <a:t>Separate memory space</a:t>
            </a:r>
          </a:p>
          <a:p>
            <a:pPr lvl="1"/>
            <a:r>
              <a:rPr/>
              <a:t>Independent PC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sleep 60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$ sleep 60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$ ps aux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grep</a:t>
            </a:r>
            <a:r>
              <a:rPr>
                <a:solidFill>
                  <a:srgbClr val="003B4F"/>
                </a:solidFill>
                <a:latin typeface="Courier"/>
              </a:rPr>
              <a:t> sleep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Embedded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Process isolation critical for stability</a:t>
            </a:r>
          </a:p>
          <a:p>
            <a:pPr lvl="0"/>
            <a:r>
              <a:rPr/>
              <a:t>Resource allocation predictable and safe</a:t>
            </a:r>
          </a:p>
          <a:p>
            <a:pPr lvl="0"/>
            <a:r>
              <a:rPr/>
              <a:t>Real-time considerations: control over scheduling and execution state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Processes are running programs with private resources</a:t>
            </a:r>
          </a:p>
          <a:p>
            <a:pPr lvl="0"/>
            <a:r>
              <a:rPr/>
              <a:t>The OS manages creation, memory allocation, execution, and termination</a:t>
            </a:r>
          </a:p>
          <a:p>
            <a:pPr lvl="0"/>
            <a:r>
              <a:rPr/>
              <a:t>The PC and memory layout are key to understanding multitasking</a:t>
            </a:r>
          </a:p>
          <a:p>
            <a:pPr lvl="0"/>
            <a:r>
              <a:rPr/>
              <a:t>Multiple process instances are independent units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Checkpoint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Write a C program that forks two child processes</a:t>
            </a:r>
          </a:p>
          <a:p>
            <a:pPr lvl="0"/>
            <a:r>
              <a:rPr/>
              <a:t>Print each process’s PID and memory address of a variable</a:t>
            </a:r>
          </a:p>
          <a:p>
            <a:pPr lvl="0"/>
            <a:r>
              <a:rPr/>
              <a:t>Observe separation in memory spaces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Coming Up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Context switching and scheduling algorithms</a:t>
            </a:r>
          </a:p>
          <a:p>
            <a:pPr lvl="0"/>
            <a:r>
              <a:rPr/>
              <a:t>Kernel subsystems in greater detail</a:t>
            </a:r>
          </a:p>
          <a:p>
            <a:pPr lvl="0"/>
            <a:r>
              <a:rPr/>
              <a:t>Embedded OS practical demonstrations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part of process management seems most complex?</a:t>
            </a:r>
          </a:p>
          <a:p>
            <a:pPr lvl="0"/>
            <a:r>
              <a:rPr/>
              <a:t>Would you like a demonstration of memory space separation live?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3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a process?</a:t>
            </a:r>
          </a:p>
          <a:p>
            <a:pPr lvl="0"/>
            <a:r>
              <a:rPr/>
              <a:t>The OS role in process creation and management</a:t>
            </a:r>
          </a:p>
          <a:p>
            <a:pPr lvl="0"/>
            <a:r>
              <a:rPr/>
              <a:t>Process memory space and protection</a:t>
            </a:r>
          </a:p>
          <a:p>
            <a:pPr lvl="0"/>
            <a:r>
              <a:rPr/>
              <a:t>Process state and the Program Counter</a:t>
            </a:r>
          </a:p>
          <a:p>
            <a:pPr lvl="0"/>
            <a:r>
              <a:rPr/>
              <a:t>Multiple instances of a process</a:t>
            </a:r>
          </a:p>
          <a:p>
            <a:pPr lvl="0"/>
            <a:r>
              <a:rPr/>
              <a:t>Embedded relevance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running instance of a program</a:t>
            </a:r>
          </a:p>
          <a:p>
            <a:pPr lvl="0"/>
            <a:r>
              <a:rPr/>
              <a:t>Includes:</a:t>
            </a:r>
          </a:p>
          <a:p>
            <a:pPr lvl="1"/>
            <a:r>
              <a:rPr/>
              <a:t>Program code (instructions)</a:t>
            </a:r>
          </a:p>
          <a:p>
            <a:pPr lvl="1"/>
            <a:r>
              <a:rPr/>
              <a:t>Private memory space</a:t>
            </a:r>
          </a:p>
          <a:p>
            <a:pPr lvl="1"/>
            <a:r>
              <a:rPr/>
              <a:t>Current execution state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ps aux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grep</a:t>
            </a:r>
            <a:r>
              <a:rPr>
                <a:solidFill>
                  <a:srgbClr val="003B4F"/>
                </a:solidFill>
                <a:latin typeface="Courier"/>
              </a:rPr>
              <a:t> sleep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 Role in 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Loads executable code into memory</a:t>
            </a:r>
          </a:p>
          <a:p>
            <a:pPr lvl="0"/>
            <a:r>
              <a:rPr/>
              <a:t>Allocates memory space for each process</a:t>
            </a:r>
          </a:p>
          <a:p>
            <a:pPr lvl="0"/>
            <a:r>
              <a:rPr/>
              <a:t>Sets up Program Counter (PC) and stack</a:t>
            </a:r>
          </a:p>
          <a:p>
            <a:pPr lvl="0"/>
            <a:r>
              <a:rPr/>
              <a:t>Adds process to scheduler queue</a:t>
            </a:r>
          </a:p>
          <a:p>
            <a:pPr lvl="0"/>
            <a:r>
              <a:rPr/>
              <a:t>Cleans up after execution completes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Creation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 </a:t>
            </a:r>
            <a:r>
              <a:rPr>
                <a:solidFill>
                  <a:srgbClr val="00769E"/>
                </a:solidFill>
                <a:latin typeface="Courier"/>
              </a:rPr>
              <a:t>&lt;stdio.h&gt;</a:t>
            </a:r>
            <a:br/>
            <a:r>
              <a:rPr>
                <a:solidFill>
                  <a:srgbClr val="AD0000"/>
                </a:solidFill>
                <a:latin typeface="Courier"/>
              </a:rPr>
              <a:t>#include </a:t>
            </a:r>
            <a:r>
              <a:rPr>
                <a:solidFill>
                  <a:srgbClr val="00769E"/>
                </a:solidFill>
                <a:latin typeface="Courier"/>
              </a:rPr>
              <a:t>&lt;unistd.h&gt;</a:t>
            </a:r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printf</a:t>
            </a:r>
            <a:r>
              <a:rPr>
                <a:solidFill>
                  <a:srgbClr val="5E5E5E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"Parent PID: </a:t>
            </a:r>
            <a:r>
              <a:rPr>
                <a:solidFill>
                  <a:srgbClr val="5E5E5E"/>
                </a:solidFill>
                <a:latin typeface="Courier"/>
              </a:rPr>
              <a:t>%d\n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getpid</a:t>
            </a:r>
            <a:r>
              <a:rPr>
                <a:solidFill>
                  <a:srgbClr val="5E5E5E"/>
                </a:solidFill>
                <a:latin typeface="Courier"/>
              </a:rPr>
              <a:t>());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fork</a:t>
            </a:r>
            <a:r>
              <a:rPr>
                <a:solidFill>
                  <a:srgbClr val="5E5E5E"/>
                </a:solidFill>
                <a:latin typeface="Courier"/>
              </a:rPr>
              <a:t>();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printf</a:t>
            </a:r>
            <a:r>
              <a:rPr>
                <a:solidFill>
                  <a:srgbClr val="5E5E5E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"Hello from PID: </a:t>
            </a:r>
            <a:r>
              <a:rPr>
                <a:solidFill>
                  <a:srgbClr val="5E5E5E"/>
                </a:solidFill>
                <a:latin typeface="Courier"/>
              </a:rPr>
              <a:t>%d\n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getpid</a:t>
            </a:r>
            <a:r>
              <a:rPr>
                <a:solidFill>
                  <a:srgbClr val="5E5E5E"/>
                </a:solidFill>
                <a:latin typeface="Courier"/>
              </a:rPr>
              <a:t>());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  <a:p>
            <a:pPr lvl="0" indent="0" marL="0">
              <a:buNone/>
            </a:pPr>
            <a:r>
              <a:rPr/>
              <a:t>Run this and observe multiple outputs.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Memory Space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 segment: program instructions</a:t>
            </a:r>
          </a:p>
          <a:p>
            <a:pPr lvl="0"/>
            <a:r>
              <a:rPr/>
              <a:t>Data segment: global/static variables</a:t>
            </a:r>
          </a:p>
          <a:p>
            <a:pPr lvl="0"/>
            <a:r>
              <a:rPr/>
              <a:t>Heap: dynamic allocations (</a:t>
            </a:r>
            <a:r>
              <a:rPr>
                <a:latin typeface="Courier"/>
              </a:rPr>
              <a:t>malloc()</a:t>
            </a:r>
            <a:r>
              <a:rPr/>
              <a:t>)</a:t>
            </a:r>
          </a:p>
          <a:p>
            <a:pPr lvl="0"/>
            <a:r>
              <a:rPr/>
              <a:t>Stack: function calls and local variables</a:t>
            </a:r>
          </a:p>
          <a:p>
            <a:pPr lvl="0" indent="0" marL="0">
              <a:buNone/>
            </a:pPr>
            <a:r>
              <a:rPr/>
              <a:t>Show diagram visualizing memory layout.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process has its own address space</a:t>
            </a:r>
          </a:p>
          <a:p>
            <a:pPr lvl="0"/>
            <a:r>
              <a:rPr/>
              <a:t>Hardware MMU enforces separation</a:t>
            </a:r>
          </a:p>
          <a:p>
            <a:pPr lvl="0"/>
            <a:r>
              <a:rPr/>
              <a:t>Violations cause segmentation faults</a:t>
            </a:r>
          </a:p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*)</a:t>
            </a:r>
            <a:r>
              <a:rPr>
                <a:solidFill>
                  <a:srgbClr val="AD0000"/>
                </a:solidFill>
                <a:latin typeface="Courier"/>
              </a:rPr>
              <a:t>0x0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42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// Crash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State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New: process is created</a:t>
            </a:r>
          </a:p>
          <a:p>
            <a:pPr lvl="0"/>
            <a:r>
              <a:rPr/>
              <a:t>Ready: waiting to be scheduled</a:t>
            </a:r>
          </a:p>
          <a:p>
            <a:pPr lvl="0"/>
            <a:r>
              <a:rPr/>
              <a:t>Running: currently executing</a:t>
            </a:r>
          </a:p>
          <a:p>
            <a:pPr lvl="0"/>
            <a:r>
              <a:rPr/>
              <a:t>Blocked: waiting for I/O or event</a:t>
            </a:r>
          </a:p>
          <a:p>
            <a:pPr lvl="0"/>
            <a:r>
              <a:rPr/>
              <a:t>Exit: completed or terminated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 Counter (PC)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Tracks the current instruction</a:t>
            </a:r>
          </a:p>
          <a:p>
            <a:pPr lvl="0"/>
            <a:r>
              <a:rPr/>
              <a:t>OS saves and restores PC on context switch</a:t>
            </a:r>
          </a:p>
          <a:p>
            <a:pPr lvl="0"/>
            <a:r>
              <a:rPr/>
              <a:t>Allows processes to resume where they left off</a:t>
            </a:r>
          </a:p>
          <a:p>
            <a:pPr lvl="0" indent="0" marL="0">
              <a:buNone/>
            </a:pPr>
            <a:r>
              <a:rPr/>
              <a:t>Use bookmark analogy visual.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3: Understanding Processes and OS Management</dc:title>
  <dc:creator>Brad Smith</dc:creator>
  <cp:keywords/>
  <dcterms:created xsi:type="dcterms:W3CDTF">2025-04-01T16:42:59Z</dcterms:created>
  <dcterms:modified xsi:type="dcterms:W3CDTF">2025-04-01T16:42:59Z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halkboard">
    <vt:lpwstr>True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lide-number">
    <vt:lpwstr>True</vt:lpwstr>
  </property>
  <property fmtid="{D5CDD505-2E9C-101B-9397-08002B2CF9AE}" pid="12" name="toc-title">
    <vt:lpwstr>Table of contents</vt:lpwstr>
  </property>
  <property fmtid="{D5CDD505-2E9C-101B-9397-08002B2CF9AE}" pid="13" name="transition">
    <vt:lpwstr>fade</vt:lpwstr>
  </property>
</Properties>
</file>