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5"/>
  </p:notesMasterIdLst>
  <p:sldIdLst>
    <p:sldId id="256" r:id="rId2"/>
    <p:sldId id="257"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98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5844" autoAdjust="0"/>
  </p:normalViewPr>
  <p:slideViewPr>
    <p:cSldViewPr snapToGrid="0">
      <p:cViewPr varScale="1">
        <p:scale>
          <a:sx n="77" d="100"/>
          <a:sy n="77" d="100"/>
        </p:scale>
        <p:origin x="558" y="90"/>
      </p:cViewPr>
      <p:guideLst/>
    </p:cSldViewPr>
  </p:slideViewPr>
  <p:notesTextViewPr>
    <p:cViewPr>
      <p:scale>
        <a:sx n="1" d="1"/>
        <a:sy n="1" d="1"/>
      </p:scale>
      <p:origin x="0" y="0"/>
    </p:cViewPr>
  </p:notesTextViewPr>
  <p:notesViewPr>
    <p:cSldViewPr snapToGrid="0">
      <p:cViewPr>
        <p:scale>
          <a:sx n="110" d="100"/>
          <a:sy n="110" d="100"/>
        </p:scale>
        <p:origin x="3348" y="-1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38F56-9498-4D9B-B07E-30EC63969E81}" type="datetimeFigureOut">
              <a:rPr lang="en-NZ" smtClean="0"/>
              <a:t>9/02/2016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41736-258A-4B27-B650-20FFC783399F}" type="slidenum">
              <a:rPr lang="en-NZ" smtClean="0"/>
              <a:t>‹#›</a:t>
            </a:fld>
            <a:endParaRPr lang="en-NZ"/>
          </a:p>
        </p:txBody>
      </p:sp>
    </p:spTree>
    <p:extLst>
      <p:ext uri="{BB962C8B-B14F-4D97-AF65-F5344CB8AC3E}">
        <p14:creationId xmlns:p14="http://schemas.microsoft.com/office/powerpoint/2010/main" val="278876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Statistics NZ is attempting to provide</a:t>
            </a:r>
            <a:r>
              <a:rPr lang="en-NZ" baseline="0" dirty="0" smtClean="0"/>
              <a:t> a better way to display the information to users.</a:t>
            </a:r>
            <a:r>
              <a:rPr lang="en-NZ" dirty="0" smtClean="0"/>
              <a:t> Because the technology is getting more advanced day-by-day and the internet is commonly</a:t>
            </a:r>
            <a:r>
              <a:rPr lang="en-NZ" baseline="0" dirty="0" smtClean="0"/>
              <a:t> used now, we are planning to display the result in an interactive manner. </a:t>
            </a:r>
            <a:r>
              <a:rPr lang="en-NZ" dirty="0" smtClean="0"/>
              <a:t>Our first</a:t>
            </a:r>
            <a:r>
              <a:rPr lang="en-NZ" baseline="0" dirty="0" smtClean="0"/>
              <a:t> step is to compare different interactive plots to find out what the good and bad components of interactive plots. Doing this, we can make sure our future plots are suitable for publishing and easy to use for users.</a:t>
            </a:r>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1</a:t>
            </a:fld>
            <a:endParaRPr lang="en-NZ"/>
          </a:p>
        </p:txBody>
      </p:sp>
    </p:spTree>
    <p:extLst>
      <p:ext uri="{BB962C8B-B14F-4D97-AF65-F5344CB8AC3E}">
        <p14:creationId xmlns:p14="http://schemas.microsoft.com/office/powerpoint/2010/main" val="320276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9041736-258A-4B27-B650-20FFC783399F}" type="slidenum">
              <a:rPr lang="en-NZ" smtClean="0"/>
              <a:t>2</a:t>
            </a:fld>
            <a:endParaRPr lang="en-NZ"/>
          </a:p>
        </p:txBody>
      </p:sp>
    </p:spTree>
    <p:extLst>
      <p:ext uri="{BB962C8B-B14F-4D97-AF65-F5344CB8AC3E}">
        <p14:creationId xmlns:p14="http://schemas.microsoft.com/office/powerpoint/2010/main" val="231159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3</a:t>
            </a:fld>
            <a:endParaRPr lang="en-NZ"/>
          </a:p>
        </p:txBody>
      </p:sp>
    </p:spTree>
    <p:extLst>
      <p:ext uri="{BB962C8B-B14F-4D97-AF65-F5344CB8AC3E}">
        <p14:creationId xmlns:p14="http://schemas.microsoft.com/office/powerpoint/2010/main" val="2955874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F3E092-0533-4157-A6F2-8D65472A1E39}" type="datetime1">
              <a:rPr lang="en-US" smtClean="0"/>
              <a:t>2/9/2016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35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437FE-7DD5-47CB-A631-BFADD574E363}" type="datetime1">
              <a:rPr lang="en-US" smtClean="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1437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F0C47-E004-4C3D-96AD-4BACEC457220}"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2328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E774BB-0154-4422-BD84-4DD7C1C97BBB}"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8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3F9E9-F9C7-4CDB-A854-BA6C2EFA8865}"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4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F5752-46DD-48B3-A94B-F24279720080}"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69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D6E4D6-CBBF-4426-AACD-2518D84DE174}"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790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07188E-8BC0-43BF-A832-8B3502A04F5B}"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905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C7970-2608-49C4-A763-28E80AE6AB4C}"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75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3FBCD-908A-4560-A199-B9C042C20DB1}"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36120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2C497-1BB8-4532-9CCB-A8055DCB45AA}" type="datetime1">
              <a:rPr lang="en-US" smtClean="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02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6F7B-DA82-412D-ADA0-30B380FFFB3F}" type="datetime1">
              <a:rPr lang="en-US" smtClean="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7245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3B6661-EA17-48E0-9C26-1E3B55347195}" type="datetime1">
              <a:rPr lang="en-US" smtClean="0"/>
              <a:t>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7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E2BC20-169F-46CA-BF75-9FB505A97E0D}" type="datetime1">
              <a:rPr lang="en-US" smtClean="0"/>
              <a:t>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149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37B58-68BF-4A8F-8FDE-2EECA4909C67}" type="datetime1">
              <a:rPr lang="en-US" smtClean="0"/>
              <a:t>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97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D1F08-918C-47E1-8A41-2AB35234B578}" type="datetime1">
              <a:rPr lang="en-US" smtClean="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743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6D46E-8276-4839-A115-FD511C6A32CB}" type="datetime1">
              <a:rPr lang="en-US" smtClean="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9184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CD0A3-912B-4A0F-A82B-725F4222208E}" type="datetime1">
              <a:rPr lang="en-US" smtClean="0"/>
              <a:t>2/9/2016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5633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www.statsilk.com/maps/interactive-map-ebola-death-rate-west-africa-and-dr-congo-time-anim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a:t>A Tour to Statistically Informed Interactive Maps</a:t>
            </a:r>
          </a:p>
        </p:txBody>
      </p:sp>
      <p:sp>
        <p:nvSpPr>
          <p:cNvPr id="3" name="Subtitle 2"/>
          <p:cNvSpPr>
            <a:spLocks noGrp="1"/>
          </p:cNvSpPr>
          <p:nvPr>
            <p:ph type="subTitle" idx="1"/>
          </p:nvPr>
        </p:nvSpPr>
        <p:spPr/>
        <p:txBody>
          <a:bodyPr>
            <a:normAutofit lnSpcReduction="10000"/>
          </a:bodyPr>
          <a:lstStyle/>
          <a:p>
            <a:r>
              <a:rPr lang="en-US" dirty="0" smtClean="0"/>
              <a:t>Researcher: Carina Zheng</a:t>
            </a:r>
          </a:p>
          <a:p>
            <a:r>
              <a:rPr lang="en-US" dirty="0" smtClean="0"/>
              <a:t>Supervisor: Richard Penny</a:t>
            </a:r>
          </a:p>
          <a:p>
            <a:r>
              <a:rPr lang="en-US" dirty="0"/>
              <a:t>With Statistics NZ</a:t>
            </a:r>
            <a:endParaRPr lang="en-NZ" dirty="0"/>
          </a:p>
        </p:txBody>
      </p:sp>
    </p:spTree>
    <p:extLst>
      <p:ext uri="{BB962C8B-B14F-4D97-AF65-F5344CB8AC3E}">
        <p14:creationId xmlns:p14="http://schemas.microsoft.com/office/powerpoint/2010/main" val="2008073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708727" y="773546"/>
            <a:ext cx="6241816" cy="510309"/>
          </a:xfrm>
        </p:spPr>
        <p:txBody>
          <a:bodyPr>
            <a:normAutofit fontScale="90000"/>
          </a:bodyPr>
          <a:lstStyle/>
          <a:p>
            <a:r>
              <a:rPr lang="en-US" dirty="0" smtClean="0"/>
              <a:t>What we got</a:t>
            </a:r>
            <a:endParaRPr lang="en-NZ" dirty="0"/>
          </a:p>
        </p:txBody>
      </p:sp>
      <p:pic>
        <p:nvPicPr>
          <p:cNvPr id="20" name="Picture Placeholder 19"/>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857634" y="1416050"/>
            <a:ext cx="6305032" cy="4219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 Placeholder 16"/>
          <p:cNvSpPr>
            <a:spLocks noGrp="1"/>
          </p:cNvSpPr>
          <p:nvPr>
            <p:ph type="body" sz="half" idx="2"/>
          </p:nvPr>
        </p:nvSpPr>
        <p:spPr>
          <a:xfrm>
            <a:off x="8601301" y="1283855"/>
            <a:ext cx="2676579" cy="4544290"/>
          </a:xfrm>
        </p:spPr>
        <p:txBody>
          <a:bodyPr>
            <a:noAutofit/>
          </a:bodyPr>
          <a:lstStyle/>
          <a:p>
            <a:pPr algn="l"/>
            <a:r>
              <a:rPr lang="en-US" sz="1400" dirty="0" smtClean="0"/>
              <a:t>About this map, I think…</a:t>
            </a:r>
          </a:p>
          <a:p>
            <a:pPr algn="l"/>
            <a:r>
              <a:rPr lang="en-US" sz="1400" b="1" dirty="0" smtClean="0">
                <a:solidFill>
                  <a:srgbClr val="980202"/>
                </a:solidFill>
              </a:rPr>
              <a:t>Good </a:t>
            </a:r>
            <a:r>
              <a:rPr lang="en-US" sz="1400" b="1" dirty="0" smtClean="0">
                <a:solidFill>
                  <a:srgbClr val="980202"/>
                </a:solidFill>
                <a:sym typeface="Wingdings" panose="05000000000000000000" pitchFamily="2" charset="2"/>
              </a:rPr>
              <a:t></a:t>
            </a:r>
            <a:endParaRPr lang="en-US" sz="1400" b="1" dirty="0" smtClean="0">
              <a:solidFill>
                <a:srgbClr val="980202"/>
              </a:solidFill>
            </a:endParaRPr>
          </a:p>
          <a:p>
            <a:pPr marL="285750" indent="-285750" algn="l">
              <a:buFont typeface="Arial" panose="020B0604020202020204" pitchFamily="34" charset="0"/>
              <a:buChar char="•"/>
            </a:pPr>
            <a:r>
              <a:rPr lang="en-US" sz="1400" dirty="0" smtClean="0"/>
              <a:t>Many functions </a:t>
            </a:r>
          </a:p>
          <a:p>
            <a:pPr marL="285750" indent="-285750" algn="l">
              <a:buFont typeface="Arial" panose="020B0604020202020204" pitchFamily="34" charset="0"/>
              <a:buChar char="•"/>
            </a:pPr>
            <a:r>
              <a:rPr lang="en-US" sz="1400" dirty="0" smtClean="0"/>
              <a:t>Explanations and notes are available</a:t>
            </a:r>
          </a:p>
          <a:p>
            <a:pPr marL="285750" indent="-285750" algn="l">
              <a:buFont typeface="Arial" panose="020B0604020202020204" pitchFamily="34" charset="0"/>
              <a:buChar char="•"/>
            </a:pPr>
            <a:r>
              <a:rPr lang="en-US" sz="1400" dirty="0" smtClean="0"/>
              <a:t>Fancy looking</a:t>
            </a:r>
          </a:p>
          <a:p>
            <a:pPr algn="l"/>
            <a:r>
              <a:rPr lang="en-US" sz="1400" b="1" dirty="0" smtClean="0">
                <a:solidFill>
                  <a:srgbClr val="007A37"/>
                </a:solidFill>
              </a:rPr>
              <a:t>Bad </a:t>
            </a:r>
            <a:r>
              <a:rPr lang="en-US" sz="1400" b="1" dirty="0" smtClean="0">
                <a:solidFill>
                  <a:srgbClr val="007A37"/>
                </a:solidFill>
                <a:sym typeface="Wingdings" panose="05000000000000000000" pitchFamily="2" charset="2"/>
              </a:rPr>
              <a:t></a:t>
            </a:r>
            <a:endParaRPr lang="en-US" sz="1400" b="1" dirty="0" smtClean="0">
              <a:solidFill>
                <a:srgbClr val="007A37"/>
              </a:solidFill>
            </a:endParaRPr>
          </a:p>
          <a:p>
            <a:pPr marL="285750" indent="-285750" algn="l">
              <a:buFont typeface="Arial" panose="020B0604020202020204" pitchFamily="34" charset="0"/>
              <a:buChar char="•"/>
            </a:pPr>
            <a:r>
              <a:rPr lang="en-US" sz="1400" dirty="0" smtClean="0"/>
              <a:t>Too much on one page</a:t>
            </a:r>
          </a:p>
          <a:p>
            <a:pPr marL="285750" indent="-285750" algn="l">
              <a:buFont typeface="Arial" panose="020B0604020202020204" pitchFamily="34" charset="0"/>
              <a:buChar char="•"/>
            </a:pPr>
            <a:r>
              <a:rPr lang="en-US" sz="1400" dirty="0" smtClean="0"/>
              <a:t>Top panel blocks part of the map</a:t>
            </a:r>
          </a:p>
          <a:p>
            <a:pPr algn="l"/>
            <a:r>
              <a:rPr lang="en-US" sz="1400" dirty="0" smtClean="0"/>
              <a:t>What do you think?</a:t>
            </a:r>
          </a:p>
          <a:p>
            <a:pPr algn="l"/>
            <a:r>
              <a:rPr lang="en-US" sz="1400" dirty="0" smtClean="0"/>
              <a:t>How to make a good statistical interactive map?</a:t>
            </a:r>
          </a:p>
          <a:p>
            <a:pPr algn="l"/>
            <a:r>
              <a:rPr lang="en-US" sz="1400" dirty="0" smtClean="0"/>
              <a:t>After browsing website and practices…</a:t>
            </a:r>
          </a:p>
        </p:txBody>
      </p:sp>
      <p:sp>
        <p:nvSpPr>
          <p:cNvPr id="9" name="TextBox 8"/>
          <p:cNvSpPr txBox="1"/>
          <p:nvPr/>
        </p:nvSpPr>
        <p:spPr>
          <a:xfrm>
            <a:off x="692727" y="982132"/>
            <a:ext cx="1016000" cy="2000548"/>
          </a:xfrm>
          <a:prstGeom prst="rect">
            <a:avLst/>
          </a:prstGeom>
          <a:noFill/>
        </p:spPr>
        <p:txBody>
          <a:bodyPr wrap="square" rtlCol="0">
            <a:spAutoFit/>
          </a:bodyPr>
          <a:lstStyle/>
          <a:p>
            <a:r>
              <a:rPr lang="en-US" sz="1400" b="1" dirty="0">
                <a:solidFill>
                  <a:srgbClr val="0070C0"/>
                </a:solidFill>
              </a:rPr>
              <a:t>Outline</a:t>
            </a:r>
          </a:p>
          <a:p>
            <a:endParaRPr lang="en-NZ" sz="1400" b="1" u="sng" dirty="0">
              <a:solidFill>
                <a:srgbClr val="0070C0"/>
              </a:solidFill>
            </a:endParaRPr>
          </a:p>
          <a:p>
            <a:pPr>
              <a:lnSpc>
                <a:spcPct val="200000"/>
              </a:lnSpc>
            </a:pPr>
            <a:r>
              <a:rPr lang="en-NZ" sz="1200" b="1" u="sng" dirty="0">
                <a:solidFill>
                  <a:srgbClr val="0070C0"/>
                </a:solidFill>
              </a:rPr>
              <a:t>What we got</a:t>
            </a:r>
          </a:p>
          <a:p>
            <a:pPr>
              <a:lnSpc>
                <a:spcPct val="200000"/>
              </a:lnSpc>
            </a:pPr>
            <a:endParaRPr lang="en-NZ" sz="1200" b="1" u="sng" dirty="0">
              <a:solidFill>
                <a:srgbClr val="0070C0"/>
              </a:solidFill>
            </a:endParaRPr>
          </a:p>
          <a:p>
            <a:pPr>
              <a:lnSpc>
                <a:spcPct val="200000"/>
              </a:lnSpc>
            </a:pPr>
            <a:r>
              <a:rPr lang="en-NZ" sz="1200" b="1" u="sng" dirty="0">
                <a:solidFill>
                  <a:srgbClr val="0070C0"/>
                </a:solidFill>
              </a:rPr>
              <a:t>What we</a:t>
            </a:r>
          </a:p>
          <a:p>
            <a:pPr>
              <a:lnSpc>
                <a:spcPct val="200000"/>
              </a:lnSpc>
            </a:pPr>
            <a:r>
              <a:rPr lang="en-NZ" sz="1200" b="1" u="sng" dirty="0">
                <a:solidFill>
                  <a:srgbClr val="0070C0"/>
                </a:solidFill>
              </a:rPr>
              <a:t>have done</a:t>
            </a:r>
          </a:p>
        </p:txBody>
      </p:sp>
      <p:sp>
        <p:nvSpPr>
          <p:cNvPr id="19" name="Footer Placeholder 18"/>
          <p:cNvSpPr>
            <a:spLocks noGrp="1"/>
          </p:cNvSpPr>
          <p:nvPr>
            <p:ph type="ftr" sz="quarter" idx="11"/>
          </p:nvPr>
        </p:nvSpPr>
        <p:spPr>
          <a:xfrm>
            <a:off x="1708727" y="5969000"/>
            <a:ext cx="6892574" cy="279400"/>
          </a:xfrm>
        </p:spPr>
        <p:txBody>
          <a:bodyPr/>
          <a:lstStyle/>
          <a:p>
            <a:r>
              <a:rPr lang="en-NZ" dirty="0" smtClean="0"/>
              <a:t>Map is from </a:t>
            </a:r>
            <a:r>
              <a:rPr lang="en-NZ" dirty="0" smtClean="0">
                <a:hlinkClick r:id="rId4"/>
              </a:rPr>
              <a:t>http://</a:t>
            </a:r>
            <a:r>
              <a:rPr lang="en-NZ" dirty="0" smtClean="0">
                <a:solidFill>
                  <a:srgbClr val="002060"/>
                </a:solidFill>
                <a:hlinkClick r:id="rId4"/>
              </a:rPr>
              <a:t>www.statsilk.com/maps/interactive-map-ebola-death-rate-west-africa-and-dr-congo-time-animation</a:t>
            </a:r>
            <a:endParaRPr lang="en-US" dirty="0">
              <a:solidFill>
                <a:srgbClr val="002060"/>
              </a:solidFill>
            </a:endParaRPr>
          </a:p>
        </p:txBody>
      </p:sp>
    </p:spTree>
    <p:extLst>
      <p:ext uri="{BB962C8B-B14F-4D97-AF65-F5344CB8AC3E}">
        <p14:creationId xmlns:p14="http://schemas.microsoft.com/office/powerpoint/2010/main" val="404426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708727" y="773546"/>
            <a:ext cx="6241816" cy="510309"/>
          </a:xfrm>
        </p:spPr>
        <p:txBody>
          <a:bodyPr>
            <a:normAutofit fontScale="90000"/>
          </a:bodyPr>
          <a:lstStyle/>
          <a:p>
            <a:r>
              <a:rPr lang="en-US" dirty="0"/>
              <a:t>What we have done</a:t>
            </a:r>
            <a:endParaRPr lang="en-NZ" dirty="0"/>
          </a:p>
        </p:txBody>
      </p:sp>
      <p:pic>
        <p:nvPicPr>
          <p:cNvPr id="20" name="Picture Placeholder 19"/>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10815" y="1489520"/>
            <a:ext cx="3297523" cy="2986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 Placeholder 16"/>
          <p:cNvSpPr>
            <a:spLocks noGrp="1"/>
          </p:cNvSpPr>
          <p:nvPr>
            <p:ph type="body" sz="half" idx="2"/>
          </p:nvPr>
        </p:nvSpPr>
        <p:spPr>
          <a:xfrm>
            <a:off x="8966543" y="1283854"/>
            <a:ext cx="2676579" cy="4964545"/>
          </a:xfrm>
        </p:spPr>
        <p:txBody>
          <a:bodyPr>
            <a:noAutofit/>
          </a:bodyPr>
          <a:lstStyle/>
          <a:p>
            <a:pPr algn="l"/>
            <a:r>
              <a:rPr lang="en-AU" sz="1400" dirty="0" smtClean="0"/>
              <a:t>In this project, we have</a:t>
            </a:r>
            <a:r>
              <a:rPr lang="en-US" sz="1400" dirty="0" smtClean="0"/>
              <a:t>…</a:t>
            </a:r>
            <a:endParaRPr lang="en-AU" sz="1400" dirty="0" smtClean="0"/>
          </a:p>
          <a:p>
            <a:pPr marL="285750" indent="-285750" algn="l">
              <a:buFont typeface="Arial" charset="0"/>
              <a:buChar char="•"/>
            </a:pPr>
            <a:r>
              <a:rPr lang="en-AU" sz="1400" dirty="0" smtClean="0"/>
              <a:t>The parameter selections – for customisation purpose.</a:t>
            </a:r>
          </a:p>
          <a:p>
            <a:pPr marL="285750" indent="-285750" algn="l">
              <a:buFont typeface="Arial" charset="0"/>
              <a:buChar char="•"/>
            </a:pPr>
            <a:r>
              <a:rPr lang="en-AU" sz="1400" dirty="0" smtClean="0"/>
              <a:t>A scatterplot for  comparing two travel means within territory authorities – for better result </a:t>
            </a:r>
            <a:r>
              <a:rPr lang="en-AU" sz="1400" dirty="0" err="1" smtClean="0"/>
              <a:t>visualization</a:t>
            </a:r>
            <a:r>
              <a:rPr lang="en-AU" sz="1400" dirty="0" smtClean="0"/>
              <a:t> to users.</a:t>
            </a:r>
          </a:p>
          <a:p>
            <a:pPr marL="285750" indent="-285750" algn="l">
              <a:buFont typeface="Arial" charset="0"/>
              <a:buChar char="•"/>
            </a:pPr>
            <a:r>
              <a:rPr lang="en-AU" sz="1400" dirty="0" smtClean="0"/>
              <a:t>Coloured map with the legend – for users to view the map in a compared manner.</a:t>
            </a:r>
          </a:p>
          <a:p>
            <a:pPr algn="l"/>
            <a:r>
              <a:rPr lang="en-US" sz="1400" b="1" dirty="0">
                <a:solidFill>
                  <a:srgbClr val="980202"/>
                </a:solidFill>
              </a:rPr>
              <a:t>Good </a:t>
            </a:r>
            <a:r>
              <a:rPr lang="en-US" sz="1400" b="1" dirty="0">
                <a:solidFill>
                  <a:srgbClr val="980202"/>
                </a:solidFill>
                <a:sym typeface="Wingdings" panose="05000000000000000000" pitchFamily="2" charset="2"/>
              </a:rPr>
              <a:t></a:t>
            </a:r>
            <a:endParaRPr lang="en-AU" sz="1400" dirty="0" smtClean="0"/>
          </a:p>
          <a:p>
            <a:pPr marL="285750" indent="-285750" algn="l">
              <a:buFont typeface="Arial" charset="0"/>
              <a:buChar char="•"/>
            </a:pPr>
            <a:r>
              <a:rPr lang="en-AU" sz="1400" dirty="0" smtClean="0"/>
              <a:t>Simple to use, not much explanation is required.</a:t>
            </a:r>
          </a:p>
          <a:p>
            <a:pPr marL="285750" indent="-285750" algn="l">
              <a:buFont typeface="Arial" charset="0"/>
              <a:buChar char="•"/>
            </a:pPr>
            <a:r>
              <a:rPr lang="en-AU" sz="1400" dirty="0" smtClean="0"/>
              <a:t>Colourful (YAY) and colour-blindness is considered.</a:t>
            </a:r>
            <a:endParaRPr lang="en-AU" sz="1400" dirty="0"/>
          </a:p>
          <a:p>
            <a:pPr algn="l"/>
            <a:r>
              <a:rPr lang="en-US" sz="1400" b="1" dirty="0">
                <a:solidFill>
                  <a:srgbClr val="007A37"/>
                </a:solidFill>
              </a:rPr>
              <a:t>Bad </a:t>
            </a:r>
            <a:r>
              <a:rPr lang="en-US" sz="1400" b="1" dirty="0">
                <a:solidFill>
                  <a:srgbClr val="007A37"/>
                </a:solidFill>
                <a:sym typeface="Wingdings" panose="05000000000000000000" pitchFamily="2" charset="2"/>
              </a:rPr>
              <a:t></a:t>
            </a:r>
            <a:endParaRPr lang="en-US" sz="1400" dirty="0" smtClean="0"/>
          </a:p>
          <a:p>
            <a:pPr marL="285750" indent="-285750" algn="l">
              <a:buFont typeface="Arial" charset="0"/>
              <a:buChar char="•"/>
            </a:pPr>
            <a:r>
              <a:rPr lang="en-AU" sz="1400" dirty="0" smtClean="0"/>
              <a:t>Layout isn't ideal</a:t>
            </a:r>
          </a:p>
          <a:p>
            <a:pPr algn="l"/>
            <a:r>
              <a:rPr lang="en-US" sz="1400" dirty="0" smtClean="0"/>
              <a:t>What do you think</a:t>
            </a:r>
            <a:r>
              <a:rPr lang="en-AU" sz="1400" dirty="0" smtClean="0"/>
              <a:t>, any opinion</a:t>
            </a:r>
            <a:r>
              <a:rPr lang="en-US" sz="1400" dirty="0" smtClean="0"/>
              <a:t>?</a:t>
            </a:r>
          </a:p>
        </p:txBody>
      </p:sp>
      <p:sp>
        <p:nvSpPr>
          <p:cNvPr id="9" name="TextBox 8"/>
          <p:cNvSpPr txBox="1"/>
          <p:nvPr/>
        </p:nvSpPr>
        <p:spPr>
          <a:xfrm>
            <a:off x="692727" y="982132"/>
            <a:ext cx="1016000" cy="2000548"/>
          </a:xfrm>
          <a:prstGeom prst="rect">
            <a:avLst/>
          </a:prstGeom>
          <a:noFill/>
        </p:spPr>
        <p:txBody>
          <a:bodyPr wrap="square" rtlCol="0">
            <a:spAutoFit/>
          </a:bodyPr>
          <a:lstStyle/>
          <a:p>
            <a:r>
              <a:rPr lang="en-US" sz="1400" b="1" dirty="0">
                <a:solidFill>
                  <a:srgbClr val="0070C0"/>
                </a:solidFill>
              </a:rPr>
              <a:t>Outline</a:t>
            </a:r>
          </a:p>
          <a:p>
            <a:endParaRPr lang="en-NZ" sz="1400" b="1" u="sng" dirty="0">
              <a:solidFill>
                <a:srgbClr val="0070C0"/>
              </a:solidFill>
            </a:endParaRPr>
          </a:p>
          <a:p>
            <a:pPr>
              <a:lnSpc>
                <a:spcPct val="200000"/>
              </a:lnSpc>
            </a:pPr>
            <a:r>
              <a:rPr lang="en-NZ" sz="1200" b="1" u="sng" dirty="0">
                <a:solidFill>
                  <a:srgbClr val="0070C0"/>
                </a:solidFill>
              </a:rPr>
              <a:t>What we got</a:t>
            </a:r>
          </a:p>
          <a:p>
            <a:pPr>
              <a:lnSpc>
                <a:spcPct val="200000"/>
              </a:lnSpc>
            </a:pPr>
            <a:endParaRPr lang="en-NZ" sz="1200" b="1" u="sng" dirty="0">
              <a:solidFill>
                <a:srgbClr val="0070C0"/>
              </a:solidFill>
            </a:endParaRPr>
          </a:p>
          <a:p>
            <a:pPr>
              <a:lnSpc>
                <a:spcPct val="200000"/>
              </a:lnSpc>
            </a:pPr>
            <a:r>
              <a:rPr lang="en-NZ" sz="1200" b="1" u="sng" dirty="0">
                <a:solidFill>
                  <a:srgbClr val="0070C0"/>
                </a:solidFill>
              </a:rPr>
              <a:t>What we</a:t>
            </a:r>
          </a:p>
          <a:p>
            <a:pPr>
              <a:lnSpc>
                <a:spcPct val="200000"/>
              </a:lnSpc>
            </a:pPr>
            <a:r>
              <a:rPr lang="en-NZ" sz="1200" b="1" u="sng" dirty="0">
                <a:solidFill>
                  <a:srgbClr val="0070C0"/>
                </a:solidFill>
              </a:rPr>
              <a:t>have done</a:t>
            </a:r>
          </a:p>
        </p:txBody>
      </p:sp>
      <p:pic>
        <p:nvPicPr>
          <p:cNvPr id="7" name="Picture Placeholder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447" y="1489520"/>
            <a:ext cx="3349876" cy="2986320"/>
          </a:xfrm>
          <a:prstGeom prst="rect">
            <a:avLst/>
          </a:prstGeom>
          <a:solidFill>
            <a:srgbClr val="FFFFFF">
              <a:shade val="85000"/>
            </a:srgbClr>
          </a:solidFill>
          <a:ln w="88900" cap="sq" cmpd="thickThin">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0900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626</TotalTime>
  <Words>269</Words>
  <Application>Microsoft Office PowerPoint</Application>
  <PresentationFormat>Widescreen</PresentationFormat>
  <Paragraphs>44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Garamond</vt:lpstr>
      <vt:lpstr>Wingdings</vt:lpstr>
      <vt:lpstr>Organic</vt:lpstr>
      <vt:lpstr>A Tour to Statistically Informed Interactive Maps</vt:lpstr>
      <vt:lpstr>What we got</vt:lpstr>
      <vt:lpstr>What we have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Map</dc:title>
  <dc:creator>Carina Zheng</dc:creator>
  <cp:lastModifiedBy>Carina Zheng</cp:lastModifiedBy>
  <cp:revision>47</cp:revision>
  <dcterms:created xsi:type="dcterms:W3CDTF">2016-02-01T05:17:34Z</dcterms:created>
  <dcterms:modified xsi:type="dcterms:W3CDTF">2016-02-09T10:46:30Z</dcterms:modified>
</cp:coreProperties>
</file>