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3" r:id="rId1"/>
  </p:sldMasterIdLst>
  <p:notesMasterIdLst>
    <p:notesMasterId r:id="rId18"/>
  </p:notesMasterIdLst>
  <p:sldIdLst>
    <p:sldId id="256" r:id="rId2"/>
    <p:sldId id="257" r:id="rId3"/>
    <p:sldId id="276" r:id="rId4"/>
    <p:sldId id="279" r:id="rId5"/>
    <p:sldId id="280" r:id="rId6"/>
    <p:sldId id="270" r:id="rId7"/>
    <p:sldId id="271" r:id="rId8"/>
    <p:sldId id="272" r:id="rId9"/>
    <p:sldId id="277" r:id="rId10"/>
    <p:sldId id="273" r:id="rId11"/>
    <p:sldId id="274" r:id="rId12"/>
    <p:sldId id="281" r:id="rId13"/>
    <p:sldId id="275" r:id="rId14"/>
    <p:sldId id="284" r:id="rId15"/>
    <p:sldId id="283"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2D7C"/>
    <a:srgbClr val="9A18A8"/>
    <a:srgbClr val="D0009A"/>
    <a:srgbClr val="F33939"/>
    <a:srgbClr val="FF3399"/>
    <a:srgbClr val="007A37"/>
    <a:srgbClr val="98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9980" autoAdjust="0"/>
  </p:normalViewPr>
  <p:slideViewPr>
    <p:cSldViewPr snapToGrid="0">
      <p:cViewPr varScale="1">
        <p:scale>
          <a:sx n="106" d="100"/>
          <a:sy n="106" d="100"/>
        </p:scale>
        <p:origin x="1158" y="102"/>
      </p:cViewPr>
      <p:guideLst>
        <p:guide orient="horz" pos="2160"/>
        <p:guide pos="3840"/>
      </p:guideLst>
    </p:cSldViewPr>
  </p:slideViewPr>
  <p:notesTextViewPr>
    <p:cViewPr>
      <p:scale>
        <a:sx n="1" d="1"/>
        <a:sy n="1" d="1"/>
      </p:scale>
      <p:origin x="0" y="0"/>
    </p:cViewPr>
  </p:notesTextViewPr>
  <p:notesViewPr>
    <p:cSldViewPr snapToGrid="0">
      <p:cViewPr>
        <p:scale>
          <a:sx n="110" d="100"/>
          <a:sy n="110" d="100"/>
        </p:scale>
        <p:origin x="3348" y="-1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Far North District</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FD49-4592-872C-D55CC0E43B0E}"/>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FD49-4592-872C-D55CC0E43B0E}"/>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FD49-4592-872C-D55CC0E43B0E}"/>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FD49-4592-872C-D55CC0E43B0E}"/>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FD49-4592-872C-D55CC0E43B0E}"/>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FD49-4592-872C-D55CC0E43B0E}"/>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FD49-4592-872C-D55CC0E43B0E}"/>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FD49-4592-872C-D55CC0E43B0E}"/>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FD49-4592-872C-D55CC0E43B0E}"/>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FD49-4592-872C-D55CC0E43B0E}"/>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FD49-4592-872C-D55CC0E43B0E}"/>
              </c:ext>
            </c:extLst>
          </c:dPt>
          <c:cat>
            <c:strRef>
              <c:f>Sheet1!$A$2:$A$12</c:f>
              <c:strCache>
                <c:ptCount val="11"/>
                <c:pt idx="0">
                  <c:v>01</c:v>
                </c:pt>
                <c:pt idx="1">
                  <c:v>02</c:v>
                </c:pt>
                <c:pt idx="2">
                  <c:v>03</c:v>
                </c:pt>
                <c:pt idx="3">
                  <c:v>04</c:v>
                </c:pt>
                <c:pt idx="4">
                  <c:v>05</c:v>
                </c:pt>
                <c:pt idx="5">
                  <c:v>06</c:v>
                </c:pt>
                <c:pt idx="6">
                  <c:v>07</c:v>
                </c:pt>
                <c:pt idx="7">
                  <c:v>08</c:v>
                </c:pt>
                <c:pt idx="8">
                  <c:v>09</c:v>
                </c:pt>
                <c:pt idx="9">
                  <c:v>10</c:v>
                </c:pt>
                <c:pt idx="10">
                  <c:v>15</c:v>
                </c:pt>
              </c:strCache>
            </c:strRef>
          </c:cat>
          <c:val>
            <c:numRef>
              <c:f>Sheet1!$B$2:$B$12</c:f>
              <c:numCache>
                <c:formatCode>General</c:formatCode>
                <c:ptCount val="11"/>
                <c:pt idx="0">
                  <c:v>0.17</c:v>
                </c:pt>
                <c:pt idx="1">
                  <c:v>0.11</c:v>
                </c:pt>
                <c:pt idx="2">
                  <c:v>0.48</c:v>
                </c:pt>
                <c:pt idx="3">
                  <c:v>0.11</c:v>
                </c:pt>
                <c:pt idx="4">
                  <c:v>0.04</c:v>
                </c:pt>
                <c:pt idx="5">
                  <c:v>2E-3</c:v>
                </c:pt>
                <c:pt idx="6">
                  <c:v>1E-3</c:v>
                </c:pt>
                <c:pt idx="7">
                  <c:v>0.01</c:v>
                </c:pt>
                <c:pt idx="8">
                  <c:v>0.01</c:v>
                </c:pt>
                <c:pt idx="9">
                  <c:v>0.06</c:v>
                </c:pt>
                <c:pt idx="10">
                  <c:v>0.01</c:v>
                </c:pt>
              </c:numCache>
            </c:numRef>
          </c:val>
          <c:extLst xmlns:c16r2="http://schemas.microsoft.com/office/drawing/2015/06/chart">
            <c:ext xmlns:c16="http://schemas.microsoft.com/office/drawing/2014/chart" uri="{C3380CC4-5D6E-409C-BE32-E72D297353CC}">
              <c16:uniqueId val="{00000016-FD49-4592-872C-D55CC0E43B0E}"/>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89690506010738225"/>
          <c:y val="0.1849358154691442"/>
          <c:w val="0.10309493989261773"/>
          <c:h val="0.7334735049314916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38F56-9498-4D9B-B07E-30EC63969E81}" type="datetimeFigureOut">
              <a:rPr lang="en-NZ" smtClean="0"/>
              <a:t>17/02/2016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41736-258A-4B27-B650-20FFC783399F}" type="slidenum">
              <a:rPr lang="en-NZ" smtClean="0"/>
              <a:t>‹#›</a:t>
            </a:fld>
            <a:endParaRPr lang="en-NZ"/>
          </a:p>
        </p:txBody>
      </p:sp>
    </p:spTree>
    <p:extLst>
      <p:ext uri="{BB962C8B-B14F-4D97-AF65-F5344CB8AC3E}">
        <p14:creationId xmlns:p14="http://schemas.microsoft.com/office/powerpoint/2010/main" val="2788769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Simple </a:t>
            </a:r>
            <a:r>
              <a:rPr lang="en-NZ" dirty="0" smtClean="0"/>
              <a:t>introduction</a:t>
            </a:r>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Time: 30 sec</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endParaRPr lang="en-NZ" dirty="0" smtClean="0"/>
          </a:p>
          <a:p>
            <a:r>
              <a:rPr lang="en-NZ" dirty="0" smtClean="0"/>
              <a:t>Last updated</a:t>
            </a:r>
            <a:r>
              <a:rPr lang="en-NZ" baseline="0" dirty="0" smtClean="0"/>
              <a:t> on 17/2/16</a:t>
            </a:r>
          </a:p>
          <a:p>
            <a:r>
              <a:rPr lang="en-NZ" smtClean="0"/>
              <a:t>At 4.25pm</a:t>
            </a:r>
            <a:endParaRPr lang="en-NZ" dirty="0" smtClean="0"/>
          </a:p>
          <a:p>
            <a:endParaRPr lang="id-ID" dirty="0"/>
          </a:p>
        </p:txBody>
      </p:sp>
      <p:sp>
        <p:nvSpPr>
          <p:cNvPr id="4" name="Slide Number Placeholder 3"/>
          <p:cNvSpPr>
            <a:spLocks noGrp="1"/>
          </p:cNvSpPr>
          <p:nvPr>
            <p:ph type="sldNum" sz="quarter" idx="10"/>
          </p:nvPr>
        </p:nvSpPr>
        <p:spPr/>
        <p:txBody>
          <a:bodyPr/>
          <a:lstStyle/>
          <a:p>
            <a:fld id="{E9041736-258A-4B27-B650-20FFC783399F}" type="slidenum">
              <a:rPr lang="en-NZ" smtClean="0"/>
              <a:t>1</a:t>
            </a:fld>
            <a:endParaRPr lang="en-NZ"/>
          </a:p>
        </p:txBody>
      </p:sp>
    </p:spTree>
    <p:extLst>
      <p:ext uri="{BB962C8B-B14F-4D97-AF65-F5344CB8AC3E}">
        <p14:creationId xmlns:p14="http://schemas.microsoft.com/office/powerpoint/2010/main" val="3202763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Time: 2min</a:t>
            </a:r>
          </a:p>
          <a:p>
            <a:endParaRPr lang="en-NZ" dirty="0" smtClean="0"/>
          </a:p>
          <a:p>
            <a:r>
              <a:rPr lang="en-NZ" dirty="0" smtClean="0"/>
              <a:t>Tech</a:t>
            </a:r>
            <a:r>
              <a:rPr lang="en-NZ" dirty="0" smtClean="0"/>
              <a:t>:</a:t>
            </a:r>
          </a:p>
          <a:p>
            <a:pPr marL="171450" indent="-171450">
              <a:buFont typeface="Arial" panose="020B0604020202020204" pitchFamily="34" charset="0"/>
              <a:buChar char="•"/>
            </a:pPr>
            <a:r>
              <a:rPr lang="en-NZ" dirty="0" smtClean="0"/>
              <a:t>Assigning colours to TA</a:t>
            </a:r>
            <a:r>
              <a:rPr lang="en-NZ" baseline="0" dirty="0" smtClean="0"/>
              <a:t> by the percentages of specific mean</a:t>
            </a:r>
            <a:endParaRPr lang="en-NZ" dirty="0" smtClean="0"/>
          </a:p>
          <a:p>
            <a:pPr marL="171450" indent="-171450">
              <a:buFont typeface="Arial" panose="020B0604020202020204" pitchFamily="34" charset="0"/>
              <a:buChar char="•"/>
            </a:pPr>
            <a:r>
              <a:rPr lang="en-NZ" dirty="0" smtClean="0"/>
              <a:t>Plot the map in</a:t>
            </a:r>
            <a:r>
              <a:rPr lang="en-NZ" baseline="0" dirty="0" smtClean="0"/>
              <a:t> TA with assigned </a:t>
            </a:r>
            <a:r>
              <a:rPr lang="en-NZ" baseline="0" dirty="0" smtClean="0"/>
              <a:t>colours</a:t>
            </a:r>
          </a:p>
          <a:p>
            <a:pPr marL="171450" indent="-171450">
              <a:buFont typeface="Arial" panose="020B0604020202020204" pitchFamily="34" charset="0"/>
              <a:buChar char="•"/>
            </a:pPr>
            <a:r>
              <a:rPr lang="en-NZ" baseline="0" dirty="0" smtClean="0"/>
              <a:t>Legend</a:t>
            </a:r>
          </a:p>
          <a:p>
            <a:pPr marL="171450" indent="-171450">
              <a:buFont typeface="Arial" panose="020B0604020202020204" pitchFamily="34" charset="0"/>
              <a:buChar char="•"/>
            </a:pPr>
            <a:r>
              <a:rPr lang="en-NZ" baseline="0" dirty="0" smtClean="0"/>
              <a:t>interval</a:t>
            </a:r>
            <a:endParaRPr lang="en-NZ" dirty="0"/>
          </a:p>
          <a:p>
            <a:r>
              <a:rPr lang="en-NZ" dirty="0"/>
              <a:t>Stat: </a:t>
            </a:r>
            <a:endParaRPr lang="en-NZ" dirty="0" smtClean="0"/>
          </a:p>
          <a:p>
            <a:pPr marL="171450" indent="-171450">
              <a:buFont typeface="Arial" panose="020B0604020202020204" pitchFamily="34" charset="0"/>
              <a:buChar char="•"/>
            </a:pPr>
            <a:r>
              <a:rPr lang="en-NZ" dirty="0" smtClean="0"/>
              <a:t>Compare</a:t>
            </a:r>
            <a:r>
              <a:rPr lang="en-NZ" baseline="0" dirty="0" smtClean="0"/>
              <a:t> to the initial map in slide 6, it’s easier to identify the difference of </a:t>
            </a:r>
            <a:r>
              <a:rPr lang="en-NZ" baseline="0" dirty="0"/>
              <a:t>TA by </a:t>
            </a:r>
            <a:r>
              <a:rPr lang="en-NZ" baseline="0" dirty="0" smtClean="0"/>
              <a:t>colours (visualization</a:t>
            </a:r>
            <a:r>
              <a:rPr lang="en-NZ" baseline="0" dirty="0" smtClean="0"/>
              <a:t>)</a:t>
            </a:r>
          </a:p>
          <a:p>
            <a:pPr marL="171450" indent="-171450">
              <a:buFont typeface="Arial" panose="020B0604020202020204" pitchFamily="34" charset="0"/>
              <a:buChar char="•"/>
            </a:pPr>
            <a:r>
              <a:rPr lang="en-NZ" baseline="0" dirty="0" smtClean="0"/>
              <a:t>Correlation is only valid in terms of physical locations</a:t>
            </a: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fld id="{E9041736-258A-4B27-B650-20FFC783399F}" type="slidenum">
              <a:rPr lang="en-NZ" smtClean="0"/>
              <a:t>10</a:t>
            </a:fld>
            <a:endParaRPr lang="en-NZ"/>
          </a:p>
        </p:txBody>
      </p:sp>
    </p:spTree>
    <p:extLst>
      <p:ext uri="{BB962C8B-B14F-4D97-AF65-F5344CB8AC3E}">
        <p14:creationId xmlns:p14="http://schemas.microsoft.com/office/powerpoint/2010/main" val="228881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Time: 1.5min</a:t>
            </a:r>
          </a:p>
          <a:p>
            <a:r>
              <a:rPr lang="en-NZ" dirty="0" smtClean="0"/>
              <a:t>STAT</a:t>
            </a:r>
            <a:r>
              <a:rPr lang="en-NZ" dirty="0" smtClean="0"/>
              <a:t>:</a:t>
            </a:r>
          </a:p>
          <a:p>
            <a:pPr marL="171450" indent="-171450">
              <a:buFont typeface="Arial" panose="020B0604020202020204" pitchFamily="34" charset="0"/>
              <a:buChar char="•"/>
            </a:pPr>
            <a:r>
              <a:rPr lang="en-NZ" dirty="0" smtClean="0"/>
              <a:t>Initial concept is using the matrix to contain the data (TA names as values, x and y positions are the ranks).</a:t>
            </a:r>
            <a:r>
              <a:rPr lang="en-NZ" baseline="0" dirty="0" smtClean="0"/>
              <a:t> Users would be able to see if the TA tend to use one mean more than another.</a:t>
            </a:r>
          </a:p>
          <a:p>
            <a:pPr marL="171450" indent="-171450">
              <a:buFont typeface="Arial" panose="020B0604020202020204" pitchFamily="34" charset="0"/>
              <a:buChar char="•"/>
            </a:pPr>
            <a:r>
              <a:rPr lang="en-NZ" baseline="0" dirty="0" smtClean="0"/>
              <a:t>However, given the number of the TA in this project (67), they can’t fit in one page and scrolling is required. Cons is users don’t have so much patience (</a:t>
            </a:r>
            <a:r>
              <a:rPr lang="en-NZ" baseline="0" dirty="0" err="1" smtClean="0"/>
              <a:t>cuz</a:t>
            </a:r>
            <a:r>
              <a:rPr lang="en-NZ" baseline="0" dirty="0" smtClean="0"/>
              <a:t> even myself didn’t read the table in details). So idea was abandoned.</a:t>
            </a:r>
            <a:endParaRPr lang="en-NZ" dirty="0" smtClean="0"/>
          </a:p>
          <a:p>
            <a:endParaRPr lang="en-NZ" dirty="0" smtClean="0"/>
          </a:p>
          <a:p>
            <a:r>
              <a:rPr lang="en-NZ" dirty="0" smtClean="0"/>
              <a:t>TECH:</a:t>
            </a:r>
          </a:p>
          <a:p>
            <a:pPr marL="171450" indent="-171450">
              <a:buFont typeface="Arial" panose="020B0604020202020204" pitchFamily="34" charset="0"/>
              <a:buChar char="•"/>
            </a:pPr>
            <a:r>
              <a:rPr lang="en-NZ" dirty="0" smtClean="0"/>
              <a:t>Rank</a:t>
            </a:r>
            <a:r>
              <a:rPr lang="en-NZ" baseline="0" dirty="0" smtClean="0"/>
              <a:t> the percentages in each mean in ascending order</a:t>
            </a:r>
          </a:p>
          <a:p>
            <a:pPr marL="171450" indent="-171450">
              <a:buFont typeface="Arial" panose="020B0604020202020204" pitchFamily="34" charset="0"/>
              <a:buChar char="•"/>
            </a:pPr>
            <a:r>
              <a:rPr lang="en-NZ" baseline="0" dirty="0" smtClean="0"/>
              <a:t>The positions of means would determine the TA positions in matrix</a:t>
            </a:r>
            <a:endParaRPr lang="en-NZ" dirty="0" smtClean="0"/>
          </a:p>
          <a:p>
            <a:endParaRPr lang="en-NZ" dirty="0"/>
          </a:p>
        </p:txBody>
      </p:sp>
      <p:sp>
        <p:nvSpPr>
          <p:cNvPr id="4" name="Slide Number Placeholder 3"/>
          <p:cNvSpPr>
            <a:spLocks noGrp="1"/>
          </p:cNvSpPr>
          <p:nvPr>
            <p:ph type="sldNum" sz="quarter" idx="10"/>
          </p:nvPr>
        </p:nvSpPr>
        <p:spPr/>
        <p:txBody>
          <a:bodyPr/>
          <a:lstStyle/>
          <a:p>
            <a:fld id="{E9041736-258A-4B27-B650-20FFC783399F}" type="slidenum">
              <a:rPr lang="en-NZ" smtClean="0"/>
              <a:t>11</a:t>
            </a:fld>
            <a:endParaRPr lang="en-NZ"/>
          </a:p>
        </p:txBody>
      </p:sp>
    </p:spTree>
    <p:extLst>
      <p:ext uri="{BB962C8B-B14F-4D97-AF65-F5344CB8AC3E}">
        <p14:creationId xmlns:p14="http://schemas.microsoft.com/office/powerpoint/2010/main" val="519645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Time: 1.5min</a:t>
            </a:r>
          </a:p>
          <a:p>
            <a:r>
              <a:rPr lang="en-NZ" dirty="0" smtClean="0"/>
              <a:t>Stat</a:t>
            </a:r>
            <a:r>
              <a:rPr lang="en-NZ" dirty="0"/>
              <a:t>:</a:t>
            </a:r>
            <a:r>
              <a:rPr lang="en-NZ" baseline="0" dirty="0"/>
              <a:t> </a:t>
            </a:r>
          </a:p>
          <a:p>
            <a:r>
              <a:rPr lang="en-NZ" baseline="0" dirty="0"/>
              <a:t> Scatterplot Pros: correlations between travel means in the same TA</a:t>
            </a:r>
          </a:p>
          <a:p>
            <a:r>
              <a:rPr lang="en-NZ" baseline="0" dirty="0"/>
              <a:t>	Cons: </a:t>
            </a:r>
            <a:endParaRPr lang="en-NZ" baseline="0" dirty="0" smtClean="0"/>
          </a:p>
          <a:p>
            <a:r>
              <a:rPr lang="en-NZ" baseline="0" dirty="0" smtClean="0"/>
              <a:t>Not showing possible variable that affects the correlation</a:t>
            </a:r>
            <a:endParaRPr lang="en-NZ" baseline="0" dirty="0"/>
          </a:p>
          <a:p>
            <a:r>
              <a:rPr lang="en-NZ" baseline="0" dirty="0"/>
              <a:t>Tech:</a:t>
            </a:r>
          </a:p>
          <a:p>
            <a:r>
              <a:rPr lang="en-NZ" baseline="0" dirty="0"/>
              <a:t>scatterD3</a:t>
            </a:r>
          </a:p>
          <a:p>
            <a:endParaRPr lang="en-NZ" dirty="0"/>
          </a:p>
        </p:txBody>
      </p:sp>
      <p:sp>
        <p:nvSpPr>
          <p:cNvPr id="4" name="Slide Number Placeholder 3"/>
          <p:cNvSpPr>
            <a:spLocks noGrp="1"/>
          </p:cNvSpPr>
          <p:nvPr>
            <p:ph type="sldNum" sz="quarter" idx="10"/>
          </p:nvPr>
        </p:nvSpPr>
        <p:spPr/>
        <p:txBody>
          <a:bodyPr/>
          <a:lstStyle/>
          <a:p>
            <a:fld id="{E9041736-258A-4B27-B650-20FFC783399F}" type="slidenum">
              <a:rPr lang="en-NZ" smtClean="0"/>
              <a:t>12</a:t>
            </a:fld>
            <a:endParaRPr lang="en-NZ"/>
          </a:p>
        </p:txBody>
      </p:sp>
    </p:spTree>
    <p:extLst>
      <p:ext uri="{BB962C8B-B14F-4D97-AF65-F5344CB8AC3E}">
        <p14:creationId xmlns:p14="http://schemas.microsoft.com/office/powerpoint/2010/main" val="199713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Time: 3min</a:t>
            </a:r>
          </a:p>
          <a:p>
            <a:r>
              <a:rPr lang="en-NZ" dirty="0" smtClean="0"/>
              <a:t>STAT:</a:t>
            </a:r>
          </a:p>
          <a:p>
            <a:pPr marL="171450" indent="-171450">
              <a:buFont typeface="Arial" panose="020B0604020202020204" pitchFamily="34" charset="0"/>
              <a:buChar char="•"/>
            </a:pPr>
            <a:r>
              <a:rPr lang="en-NZ" dirty="0" smtClean="0"/>
              <a:t>Show</a:t>
            </a:r>
            <a:r>
              <a:rPr lang="en-NZ" baseline="0" dirty="0" smtClean="0"/>
              <a:t> correlation in physical locations by colours</a:t>
            </a:r>
          </a:p>
          <a:p>
            <a:pPr marL="171450" indent="-171450">
              <a:buFont typeface="Arial" panose="020B0604020202020204" pitchFamily="34" charset="0"/>
              <a:buChar char="•"/>
            </a:pPr>
            <a:r>
              <a:rPr lang="en-NZ" dirty="0" smtClean="0"/>
              <a:t>Two-mean</a:t>
            </a:r>
          </a:p>
          <a:p>
            <a:pPr marL="171450" indent="-171450">
              <a:buFont typeface="Arial" panose="020B0604020202020204" pitchFamily="34" charset="0"/>
              <a:buChar char="•"/>
            </a:pPr>
            <a:r>
              <a:rPr lang="en-NZ" dirty="0" smtClean="0"/>
              <a:t>No</a:t>
            </a:r>
            <a:r>
              <a:rPr lang="en-NZ" baseline="0" dirty="0" smtClean="0"/>
              <a:t> details displayed</a:t>
            </a:r>
          </a:p>
          <a:p>
            <a:pPr marL="171450" indent="-171450">
              <a:buFont typeface="Arial" panose="020B0604020202020204" pitchFamily="34" charset="0"/>
              <a:buChar char="•"/>
            </a:pPr>
            <a:endParaRPr lang="en-NZ" baseline="0" dirty="0" smtClean="0"/>
          </a:p>
          <a:p>
            <a:pPr marL="0" indent="0">
              <a:buFont typeface="Arial" panose="020B0604020202020204" pitchFamily="34" charset="0"/>
              <a:buNone/>
            </a:pPr>
            <a:r>
              <a:rPr lang="en-NZ" baseline="0" dirty="0" smtClean="0"/>
              <a:t>Tech:</a:t>
            </a:r>
          </a:p>
          <a:p>
            <a:pPr marL="171450" indent="-171450">
              <a:buFont typeface="Arial" panose="020B0604020202020204" pitchFamily="34" charset="0"/>
              <a:buChar char="•"/>
            </a:pPr>
            <a:r>
              <a:rPr lang="en-NZ" dirty="0" smtClean="0"/>
              <a:t>Calculating and Computing of the colours</a:t>
            </a:r>
          </a:p>
          <a:p>
            <a:pPr marL="171450" indent="-171450">
              <a:buFont typeface="Arial" panose="020B0604020202020204" pitchFamily="34" charset="0"/>
              <a:buChar char="•"/>
            </a:pPr>
            <a:r>
              <a:rPr lang="en-NZ" dirty="0" smtClean="0"/>
              <a:t>Comparing Two legends and the difficulties of outputting them</a:t>
            </a:r>
          </a:p>
          <a:p>
            <a:r>
              <a:rPr lang="en-NZ" dirty="0" smtClean="0"/>
              <a:t>Have</a:t>
            </a:r>
            <a:r>
              <a:rPr lang="en-NZ" baseline="0" dirty="0" smtClean="0"/>
              <a:t> got the good one, but no time for it</a:t>
            </a:r>
            <a:endParaRPr lang="en-NZ" dirty="0"/>
          </a:p>
        </p:txBody>
      </p:sp>
      <p:sp>
        <p:nvSpPr>
          <p:cNvPr id="4" name="Slide Number Placeholder 3"/>
          <p:cNvSpPr>
            <a:spLocks noGrp="1"/>
          </p:cNvSpPr>
          <p:nvPr>
            <p:ph type="sldNum" sz="quarter" idx="10"/>
          </p:nvPr>
        </p:nvSpPr>
        <p:spPr/>
        <p:txBody>
          <a:bodyPr/>
          <a:lstStyle/>
          <a:p>
            <a:fld id="{E9041736-258A-4B27-B650-20FFC783399F}" type="slidenum">
              <a:rPr lang="en-NZ" smtClean="0"/>
              <a:t>13</a:t>
            </a:fld>
            <a:endParaRPr lang="en-NZ"/>
          </a:p>
        </p:txBody>
      </p:sp>
    </p:spTree>
    <p:extLst>
      <p:ext uri="{BB962C8B-B14F-4D97-AF65-F5344CB8AC3E}">
        <p14:creationId xmlns:p14="http://schemas.microsoft.com/office/powerpoint/2010/main" val="3247780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2min</a:t>
            </a:r>
          </a:p>
          <a:p>
            <a:r>
              <a:rPr lang="en-US" baseline="0" dirty="0" smtClean="0"/>
              <a:t>Show the app</a:t>
            </a:r>
            <a:endParaRPr lang="en-US" dirty="0"/>
          </a:p>
        </p:txBody>
      </p:sp>
      <p:sp>
        <p:nvSpPr>
          <p:cNvPr id="4" name="Slide Number Placeholder 3"/>
          <p:cNvSpPr>
            <a:spLocks noGrp="1"/>
          </p:cNvSpPr>
          <p:nvPr>
            <p:ph type="sldNum" sz="quarter" idx="10"/>
          </p:nvPr>
        </p:nvSpPr>
        <p:spPr/>
        <p:txBody>
          <a:bodyPr/>
          <a:lstStyle/>
          <a:p>
            <a:fld id="{E9041736-258A-4B27-B650-20FFC783399F}" type="slidenum">
              <a:rPr lang="en-NZ" smtClean="0"/>
              <a:t>14</a:t>
            </a:fld>
            <a:endParaRPr lang="en-NZ"/>
          </a:p>
        </p:txBody>
      </p:sp>
    </p:spTree>
    <p:extLst>
      <p:ext uri="{BB962C8B-B14F-4D97-AF65-F5344CB8AC3E}">
        <p14:creationId xmlns:p14="http://schemas.microsoft.com/office/powerpoint/2010/main" val="171011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Time:</a:t>
            </a:r>
            <a:r>
              <a:rPr lang="en-US" baseline="0" dirty="0" smtClean="0"/>
              <a:t> 3min</a:t>
            </a:r>
            <a:endParaRPr lang="en-NZ" dirty="0" smtClean="0"/>
          </a:p>
          <a:p>
            <a:pPr marL="171450" indent="-171450">
              <a:buFont typeface="Arial" panose="020B0604020202020204" pitchFamily="34" charset="0"/>
              <a:buChar char="•"/>
            </a:pPr>
            <a:r>
              <a:rPr lang="en-NZ" dirty="0" smtClean="0"/>
              <a:t>Correlation </a:t>
            </a:r>
            <a:r>
              <a:rPr lang="en-NZ" dirty="0" smtClean="0"/>
              <a:t>analysis – putting the scatterplot and map together. Highlight the corresponding TA in map when</a:t>
            </a:r>
            <a:r>
              <a:rPr lang="en-NZ" baseline="0" dirty="0" smtClean="0"/>
              <a:t> the data points are selected (multiple selection is available) in scatterplot.</a:t>
            </a:r>
          </a:p>
          <a:p>
            <a:r>
              <a:rPr lang="en-NZ" baseline="0" dirty="0" smtClean="0"/>
              <a:t>		This can enable users to find out if the correlation only exists in some TA which are around each other, or the TA are separated.</a:t>
            </a:r>
          </a:p>
          <a:p>
            <a:pPr marL="171450" indent="-171450">
              <a:buFont typeface="Arial" panose="020B0604020202020204" pitchFamily="34" charset="0"/>
              <a:buChar char="•"/>
            </a:pPr>
            <a:r>
              <a:rPr lang="en-NZ" baseline="0" dirty="0" smtClean="0"/>
              <a:t>Interactive linear – this would have more parameters for users to use. enables </a:t>
            </a:r>
          </a:p>
          <a:p>
            <a:endParaRPr lang="en-NZ" dirty="0"/>
          </a:p>
        </p:txBody>
      </p:sp>
      <p:sp>
        <p:nvSpPr>
          <p:cNvPr id="4" name="Slide Number Placeholder 3"/>
          <p:cNvSpPr>
            <a:spLocks noGrp="1"/>
          </p:cNvSpPr>
          <p:nvPr>
            <p:ph type="sldNum" sz="quarter" idx="10"/>
          </p:nvPr>
        </p:nvSpPr>
        <p:spPr/>
        <p:txBody>
          <a:bodyPr/>
          <a:lstStyle/>
          <a:p>
            <a:fld id="{E9041736-258A-4B27-B650-20FFC783399F}" type="slidenum">
              <a:rPr lang="en-NZ" smtClean="0"/>
              <a:t>15</a:t>
            </a:fld>
            <a:endParaRPr lang="en-NZ"/>
          </a:p>
        </p:txBody>
      </p:sp>
    </p:spTree>
    <p:extLst>
      <p:ext uri="{BB962C8B-B14F-4D97-AF65-F5344CB8AC3E}">
        <p14:creationId xmlns:p14="http://schemas.microsoft.com/office/powerpoint/2010/main" val="3818163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Time:</a:t>
            </a:r>
            <a:r>
              <a:rPr lang="en-US" baseline="0" dirty="0" smtClean="0"/>
              <a:t> 1min</a:t>
            </a:r>
            <a:endParaRPr lang="en-US" dirty="0" smtClean="0"/>
          </a:p>
          <a:p>
            <a:endParaRPr lang="en-NZ" baseline="0" dirty="0" smtClean="0"/>
          </a:p>
          <a:p>
            <a:endParaRPr lang="en-NZ" baseline="0" dirty="0" smtClean="0"/>
          </a:p>
          <a:p>
            <a:r>
              <a:rPr lang="en-NZ" baseline="0" dirty="0" smtClean="0"/>
              <a:t>TO DO:</a:t>
            </a:r>
          </a:p>
          <a:p>
            <a:r>
              <a:rPr lang="en-NZ" baseline="0" dirty="0" smtClean="0"/>
              <a:t>1. Slide 13, </a:t>
            </a:r>
            <a:r>
              <a:rPr lang="en-NZ" baseline="0" dirty="0" smtClean="0"/>
              <a:t>update </a:t>
            </a:r>
            <a:r>
              <a:rPr lang="en-NZ" baseline="0" dirty="0" smtClean="0"/>
              <a:t>two-mean </a:t>
            </a:r>
            <a:r>
              <a:rPr lang="en-NZ" baseline="0" dirty="0" smtClean="0"/>
              <a:t>map legend</a:t>
            </a:r>
            <a:endParaRPr lang="id-ID" dirty="0"/>
          </a:p>
        </p:txBody>
      </p:sp>
      <p:sp>
        <p:nvSpPr>
          <p:cNvPr id="4" name="Slide Number Placeholder 3"/>
          <p:cNvSpPr>
            <a:spLocks noGrp="1"/>
          </p:cNvSpPr>
          <p:nvPr>
            <p:ph type="sldNum" sz="quarter" idx="10"/>
          </p:nvPr>
        </p:nvSpPr>
        <p:spPr/>
        <p:txBody>
          <a:bodyPr/>
          <a:lstStyle/>
          <a:p>
            <a:fld id="{E9041736-258A-4B27-B650-20FFC783399F}" type="slidenum">
              <a:rPr lang="en-NZ" smtClean="0"/>
              <a:t>16</a:t>
            </a:fld>
            <a:endParaRPr lang="en-NZ"/>
          </a:p>
        </p:txBody>
      </p:sp>
    </p:spTree>
    <p:extLst>
      <p:ext uri="{BB962C8B-B14F-4D97-AF65-F5344CB8AC3E}">
        <p14:creationId xmlns:p14="http://schemas.microsoft.com/office/powerpoint/2010/main" val="249990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Time: 2</a:t>
            </a:r>
            <a:r>
              <a:rPr lang="en-NZ" baseline="0" dirty="0" smtClean="0"/>
              <a:t> </a:t>
            </a:r>
            <a:r>
              <a:rPr lang="en-NZ" dirty="0" smtClean="0"/>
              <a:t>min</a:t>
            </a:r>
            <a:endParaRPr lang="en-US" dirty="0" smtClean="0"/>
          </a:p>
          <a:p>
            <a:r>
              <a:rPr lang="en-US" dirty="0" smtClean="0"/>
              <a:t>There </a:t>
            </a:r>
            <a:r>
              <a:rPr lang="en-US" dirty="0"/>
              <a:t>are many different types of interactive plot</a:t>
            </a:r>
            <a:r>
              <a:rPr lang="en-US" baseline="0" dirty="0"/>
              <a:t>s online. Therefore, We want to know how to make a user-friendly yet statistically accurate interactive plots which g</a:t>
            </a:r>
            <a:r>
              <a:rPr lang="en-US" dirty="0"/>
              <a:t>uide</a:t>
            </a:r>
            <a:r>
              <a:rPr lang="en-US" baseline="0" dirty="0"/>
              <a:t> and encourage users to view the result in a statistical manner.</a:t>
            </a:r>
          </a:p>
          <a:p>
            <a:endParaRPr lang="id-ID" dirty="0"/>
          </a:p>
        </p:txBody>
      </p:sp>
      <p:sp>
        <p:nvSpPr>
          <p:cNvPr id="4" name="Slide Number Placeholder 3"/>
          <p:cNvSpPr>
            <a:spLocks noGrp="1"/>
          </p:cNvSpPr>
          <p:nvPr>
            <p:ph type="sldNum" sz="quarter" idx="10"/>
          </p:nvPr>
        </p:nvSpPr>
        <p:spPr/>
        <p:txBody>
          <a:bodyPr/>
          <a:lstStyle/>
          <a:p>
            <a:fld id="{E9041736-258A-4B27-B650-20FFC783399F}" type="slidenum">
              <a:rPr lang="en-NZ" smtClean="0"/>
              <a:t>2</a:t>
            </a:fld>
            <a:endParaRPr lang="en-NZ"/>
          </a:p>
        </p:txBody>
      </p:sp>
    </p:spTree>
    <p:extLst>
      <p:ext uri="{BB962C8B-B14F-4D97-AF65-F5344CB8AC3E}">
        <p14:creationId xmlns:p14="http://schemas.microsoft.com/office/powerpoint/2010/main" val="231159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Design</a:t>
            </a:r>
            <a:r>
              <a:rPr lang="en-NZ" baseline="0" dirty="0"/>
              <a:t> aspect:</a:t>
            </a:r>
          </a:p>
          <a:p>
            <a:r>
              <a:rPr lang="en-NZ" baseline="0" dirty="0"/>
              <a:t>Stat aspect: Graph above is showing the difference between two selections</a:t>
            </a:r>
          </a:p>
          <a:p>
            <a:endParaRPr lang="id-ID" dirty="0"/>
          </a:p>
        </p:txBody>
      </p:sp>
      <p:sp>
        <p:nvSpPr>
          <p:cNvPr id="4" name="Slide Number Placeholder 3"/>
          <p:cNvSpPr>
            <a:spLocks noGrp="1"/>
          </p:cNvSpPr>
          <p:nvPr>
            <p:ph type="sldNum" sz="quarter" idx="10"/>
          </p:nvPr>
        </p:nvSpPr>
        <p:spPr/>
        <p:txBody>
          <a:bodyPr/>
          <a:lstStyle/>
          <a:p>
            <a:fld id="{E9041736-258A-4B27-B650-20FFC783399F}" type="slidenum">
              <a:rPr lang="en-NZ" smtClean="0"/>
              <a:t>3</a:t>
            </a:fld>
            <a:endParaRPr lang="en-NZ"/>
          </a:p>
        </p:txBody>
      </p:sp>
    </p:spTree>
    <p:extLst>
      <p:ext uri="{BB962C8B-B14F-4D97-AF65-F5344CB8AC3E}">
        <p14:creationId xmlns:p14="http://schemas.microsoft.com/office/powerpoint/2010/main" val="124292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Time: 0.5</a:t>
            </a:r>
            <a:r>
              <a:rPr lang="en-NZ" baseline="0" dirty="0" smtClean="0"/>
              <a:t> - </a:t>
            </a:r>
            <a:r>
              <a:rPr lang="en-NZ" dirty="0" smtClean="0"/>
              <a:t>1</a:t>
            </a:r>
            <a:r>
              <a:rPr lang="en-NZ" baseline="0" dirty="0" smtClean="0"/>
              <a:t> </a:t>
            </a:r>
            <a:r>
              <a:rPr lang="en-NZ" dirty="0" smtClean="0"/>
              <a:t>min</a:t>
            </a:r>
          </a:p>
          <a:p>
            <a:r>
              <a:rPr lang="en-NZ" dirty="0" smtClean="0"/>
              <a:t>Brief</a:t>
            </a:r>
            <a:r>
              <a:rPr lang="en-NZ" baseline="0" dirty="0" smtClean="0"/>
              <a:t> explanation</a:t>
            </a:r>
          </a:p>
          <a:p>
            <a:r>
              <a:rPr lang="en-NZ" baseline="0" dirty="0" smtClean="0"/>
              <a:t>Why we use TA, 2013</a:t>
            </a:r>
          </a:p>
        </p:txBody>
      </p:sp>
      <p:sp>
        <p:nvSpPr>
          <p:cNvPr id="4" name="Slide Number Placeholder 3"/>
          <p:cNvSpPr>
            <a:spLocks noGrp="1"/>
          </p:cNvSpPr>
          <p:nvPr>
            <p:ph type="sldNum" sz="quarter" idx="10"/>
          </p:nvPr>
        </p:nvSpPr>
        <p:spPr/>
        <p:txBody>
          <a:bodyPr/>
          <a:lstStyle/>
          <a:p>
            <a:fld id="{E9041736-258A-4B27-B650-20FFC783399F}" type="slidenum">
              <a:rPr lang="en-NZ" smtClean="0"/>
              <a:t>4</a:t>
            </a:fld>
            <a:endParaRPr lang="en-NZ"/>
          </a:p>
        </p:txBody>
      </p:sp>
    </p:spTree>
    <p:extLst>
      <p:ext uri="{BB962C8B-B14F-4D97-AF65-F5344CB8AC3E}">
        <p14:creationId xmlns:p14="http://schemas.microsoft.com/office/powerpoint/2010/main" val="287569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Time: 1min</a:t>
            </a:r>
          </a:p>
          <a:p>
            <a:r>
              <a:rPr lang="en-NZ" dirty="0" smtClean="0"/>
              <a:t>Explanation</a:t>
            </a:r>
            <a:r>
              <a:rPr lang="en-NZ" baseline="0" dirty="0" smtClean="0"/>
              <a:t> to processes</a:t>
            </a:r>
            <a:endParaRPr lang="en-NZ" dirty="0" smtClean="0"/>
          </a:p>
          <a:p>
            <a:r>
              <a:rPr lang="en-NZ" dirty="0" smtClean="0"/>
              <a:t>We </a:t>
            </a:r>
            <a:r>
              <a:rPr lang="en-NZ" dirty="0"/>
              <a:t>are building a bridge between users</a:t>
            </a:r>
            <a:r>
              <a:rPr lang="en-NZ" baseline="0" dirty="0"/>
              <a:t> and the computers here.</a:t>
            </a:r>
            <a:endParaRPr lang="id-ID" dirty="0"/>
          </a:p>
        </p:txBody>
      </p:sp>
      <p:sp>
        <p:nvSpPr>
          <p:cNvPr id="4" name="Slide Number Placeholder 3"/>
          <p:cNvSpPr>
            <a:spLocks noGrp="1"/>
          </p:cNvSpPr>
          <p:nvPr>
            <p:ph type="sldNum" sz="quarter" idx="10"/>
          </p:nvPr>
        </p:nvSpPr>
        <p:spPr/>
        <p:txBody>
          <a:bodyPr/>
          <a:lstStyle/>
          <a:p>
            <a:fld id="{E9041736-258A-4B27-B650-20FFC783399F}" type="slidenum">
              <a:rPr lang="en-NZ" smtClean="0"/>
              <a:t>5</a:t>
            </a:fld>
            <a:endParaRPr lang="en-NZ"/>
          </a:p>
        </p:txBody>
      </p:sp>
    </p:spTree>
    <p:extLst>
      <p:ext uri="{BB962C8B-B14F-4D97-AF65-F5344CB8AC3E}">
        <p14:creationId xmlns:p14="http://schemas.microsoft.com/office/powerpoint/2010/main" val="1112860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Calibri"/>
              </a:rPr>
              <a:t/>
            </a:r>
            <a:br>
              <a:rPr lang="en-US" sz="1200" dirty="0">
                <a:latin typeface="Calibri"/>
              </a:rPr>
            </a:br>
            <a:endParaRPr lang="en-US" sz="1200" dirty="0">
              <a:latin typeface="Calibri"/>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smtClean="0"/>
              <a:t>Time: </a:t>
            </a:r>
            <a:r>
              <a:rPr lang="en-NZ" baseline="0" dirty="0" smtClean="0"/>
              <a:t>2</a:t>
            </a:r>
            <a:r>
              <a:rPr lang="en-NZ" dirty="0" smtClean="0"/>
              <a:t>min</a:t>
            </a:r>
            <a:endParaRPr lang="en-US" sz="1200" dirty="0" smtClean="0"/>
          </a:p>
          <a:p>
            <a:pPr marL="171450" indent="-171450" algn="l">
              <a:buFont typeface="Arial" panose="020B0604020202020204" pitchFamily="34" charset="0"/>
              <a:buChar char="•"/>
            </a:pPr>
            <a:r>
              <a:rPr lang="en-US" sz="1200" dirty="0" smtClean="0"/>
              <a:t>In </a:t>
            </a:r>
            <a:r>
              <a:rPr lang="en-US" sz="1200" dirty="0"/>
              <a:t>csv format for more stable data </a:t>
            </a:r>
            <a:r>
              <a:rPr lang="en-US" sz="1200" dirty="0" smtClean="0"/>
              <a:t>storing</a:t>
            </a:r>
          </a:p>
          <a:p>
            <a:pPr marL="171450" indent="-171450" algn="l">
              <a:buFont typeface="Arial" panose="020B0604020202020204" pitchFamily="34" charset="0"/>
              <a:buChar char="•"/>
            </a:pPr>
            <a:r>
              <a:rPr lang="en-US" sz="1200" dirty="0" smtClean="0"/>
              <a:t>List</a:t>
            </a:r>
            <a:r>
              <a:rPr lang="en-US" sz="1200" baseline="0" dirty="0" smtClean="0"/>
              <a:t> objects are used for latter</a:t>
            </a:r>
            <a:endParaRPr lang="en-US" sz="1200" dirty="0"/>
          </a:p>
          <a:p>
            <a:pPr marL="171450" indent="-171450" algn="l">
              <a:buFont typeface="Arial" panose="020B0604020202020204" pitchFamily="34" charset="0"/>
              <a:buChar char="•"/>
            </a:pPr>
            <a:r>
              <a:rPr lang="en-US" sz="1200" dirty="0"/>
              <a:t>maptools</a:t>
            </a:r>
          </a:p>
          <a:p>
            <a:pPr marL="171450" indent="-171450" algn="l">
              <a:buFont typeface="Arial" panose="020B0604020202020204" pitchFamily="34" charset="0"/>
              <a:buChar char="•"/>
            </a:pPr>
            <a:r>
              <a:rPr lang="en-US" sz="1200" dirty="0"/>
              <a:t>no colours so no comparison can be made</a:t>
            </a:r>
          </a:p>
          <a:p>
            <a:pPr marL="171450" indent="-171450" algn="l">
              <a:buFont typeface="Arial" panose="020B0604020202020204" pitchFamily="34" charset="0"/>
              <a:buChar char="•"/>
            </a:pPr>
            <a:r>
              <a:rPr lang="en-US" sz="1200" dirty="0">
                <a:latin typeface="Calibri"/>
              </a:rPr>
              <a:t>manipulate the data by using the data attribute of the shapefiles object</a:t>
            </a:r>
          </a:p>
          <a:p>
            <a:pPr algn="l"/>
            <a:r>
              <a:rPr lang="en-US" sz="1200" dirty="0">
                <a:latin typeface="Calibri"/>
              </a:rPr>
              <a:t/>
            </a:r>
            <a:br>
              <a:rPr lang="en-US" sz="1200" dirty="0">
                <a:latin typeface="Calibri"/>
              </a:rPr>
            </a:br>
            <a:endParaRPr lang="en-US" sz="1200" dirty="0">
              <a:latin typeface="Calibri"/>
            </a:endParaRPr>
          </a:p>
        </p:txBody>
      </p:sp>
      <p:sp>
        <p:nvSpPr>
          <p:cNvPr id="4" name="Slide Number Placeholder 3"/>
          <p:cNvSpPr>
            <a:spLocks noGrp="1"/>
          </p:cNvSpPr>
          <p:nvPr>
            <p:ph type="sldNum" sz="quarter" idx="10"/>
          </p:nvPr>
        </p:nvSpPr>
        <p:spPr/>
        <p:txBody>
          <a:bodyPr/>
          <a:lstStyle/>
          <a:p>
            <a:fld id="{E9041736-258A-4B27-B650-20FFC783399F}" type="slidenum">
              <a:rPr lang="en-NZ" smtClean="0"/>
              <a:t>6</a:t>
            </a:fld>
            <a:endParaRPr lang="en-NZ"/>
          </a:p>
        </p:txBody>
      </p:sp>
    </p:spTree>
    <p:extLst>
      <p:ext uri="{BB962C8B-B14F-4D97-AF65-F5344CB8AC3E}">
        <p14:creationId xmlns:p14="http://schemas.microsoft.com/office/powerpoint/2010/main" val="2288915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dirty="0" smtClean="0">
                <a:effectLst/>
              </a:rPr>
              <a:t>Time: 1.5min</a:t>
            </a:r>
          </a:p>
          <a:p>
            <a:r>
              <a:rPr lang="en-NZ" sz="1200" dirty="0" smtClean="0">
                <a:effectLst/>
              </a:rPr>
              <a:t>We </a:t>
            </a:r>
            <a:r>
              <a:rPr lang="en-NZ" sz="1200" dirty="0">
                <a:effectLst/>
              </a:rPr>
              <a:t>remain one decimal place in this research because having more decimal places would have the same effect yet it does not have a better reading.</a:t>
            </a:r>
          </a:p>
          <a:p>
            <a:r>
              <a:rPr lang="en-NZ" sz="1200" dirty="0">
                <a:effectLst/>
              </a:rPr>
              <a:t>calculation explanation:</a:t>
            </a:r>
          </a:p>
          <a:p>
            <a:r>
              <a:rPr lang="en-NZ" dirty="0"/>
              <a:t>the pie chart is sum to 100%</a:t>
            </a:r>
          </a:p>
          <a:p>
            <a:r>
              <a:rPr lang="en-NZ" dirty="0"/>
              <a:t>each travel mean has a percentage</a:t>
            </a:r>
          </a:p>
          <a:p>
            <a:r>
              <a:rPr lang="en-NZ" dirty="0"/>
              <a:t>11 travel means in total</a:t>
            </a:r>
          </a:p>
          <a:p>
            <a:r>
              <a:rPr lang="en-NZ" dirty="0"/>
              <a:t>ppl used specific means / total ppl</a:t>
            </a:r>
          </a:p>
        </p:txBody>
      </p:sp>
      <p:sp>
        <p:nvSpPr>
          <p:cNvPr id="4" name="Slide Number Placeholder 3"/>
          <p:cNvSpPr>
            <a:spLocks noGrp="1"/>
          </p:cNvSpPr>
          <p:nvPr>
            <p:ph type="sldNum" sz="quarter" idx="10"/>
          </p:nvPr>
        </p:nvSpPr>
        <p:spPr/>
        <p:txBody>
          <a:bodyPr/>
          <a:lstStyle/>
          <a:p>
            <a:fld id="{E9041736-258A-4B27-B650-20FFC783399F}" type="slidenum">
              <a:rPr lang="en-NZ" smtClean="0"/>
              <a:t>7</a:t>
            </a:fld>
            <a:endParaRPr lang="en-NZ"/>
          </a:p>
        </p:txBody>
      </p:sp>
    </p:spTree>
    <p:extLst>
      <p:ext uri="{BB962C8B-B14F-4D97-AF65-F5344CB8AC3E}">
        <p14:creationId xmlns:p14="http://schemas.microsoft.com/office/powerpoint/2010/main" val="31566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latin typeface="Calibri"/>
              </a:rPr>
              <a:t>Time: 2min</a:t>
            </a:r>
          </a:p>
          <a:p>
            <a:r>
              <a:rPr lang="en-NZ" dirty="0" smtClean="0">
                <a:latin typeface="Calibri"/>
              </a:rPr>
              <a:t>Categories</a:t>
            </a:r>
            <a:r>
              <a:rPr lang="en-NZ" dirty="0">
                <a:latin typeface="Calibri"/>
              </a:rPr>
              <a:t>: limit the arrange of the numbers quietly and politely</a:t>
            </a:r>
          </a:p>
          <a:p>
            <a:r>
              <a:rPr lang="en-NZ" dirty="0">
                <a:latin typeface="Calibri"/>
              </a:rPr>
              <a:t>Intervals: Quantiles &amp; SD are the only ones that could be more statistical (confusing to some users</a:t>
            </a:r>
            <a:r>
              <a:rPr lang="en-NZ" dirty="0" smtClean="0">
                <a:latin typeface="Calibri"/>
              </a:rPr>
              <a:t>)</a:t>
            </a:r>
          </a:p>
          <a:p>
            <a:r>
              <a:rPr lang="en-NZ" dirty="0" smtClean="0">
                <a:latin typeface="Calibri"/>
              </a:rPr>
              <a:t>	Pros</a:t>
            </a:r>
            <a:r>
              <a:rPr lang="en-NZ" baseline="0" dirty="0" smtClean="0">
                <a:latin typeface="Calibri"/>
              </a:rPr>
              <a:t> and cons of these intervals</a:t>
            </a:r>
            <a:endParaRPr lang="en-NZ" dirty="0">
              <a:latin typeface="Calibri"/>
            </a:endParaRPr>
          </a:p>
          <a:p>
            <a:r>
              <a:rPr lang="en-NZ" dirty="0">
                <a:latin typeface="Calibri"/>
              </a:rPr>
              <a:t>Means: only 11 means, enough space to be contained</a:t>
            </a:r>
          </a:p>
        </p:txBody>
      </p:sp>
      <p:sp>
        <p:nvSpPr>
          <p:cNvPr id="4" name="Slide Number Placeholder 3"/>
          <p:cNvSpPr>
            <a:spLocks noGrp="1"/>
          </p:cNvSpPr>
          <p:nvPr>
            <p:ph type="sldNum" sz="quarter" idx="10"/>
          </p:nvPr>
        </p:nvSpPr>
        <p:spPr/>
        <p:txBody>
          <a:bodyPr/>
          <a:lstStyle/>
          <a:p>
            <a:fld id="{E9041736-258A-4B27-B650-20FFC783399F}" type="slidenum">
              <a:rPr lang="en-NZ" smtClean="0"/>
              <a:t>8</a:t>
            </a:fld>
            <a:endParaRPr lang="en-NZ"/>
          </a:p>
        </p:txBody>
      </p:sp>
    </p:spTree>
    <p:extLst>
      <p:ext uri="{BB962C8B-B14F-4D97-AF65-F5344CB8AC3E}">
        <p14:creationId xmlns:p14="http://schemas.microsoft.com/office/powerpoint/2010/main" val="298154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Z" dirty="0" smtClean="0"/>
              <a:t>Time: 1.5min</a:t>
            </a:r>
          </a:p>
          <a:p>
            <a:pPr marL="0" indent="0">
              <a:buFont typeface="Arial" panose="020B0604020202020204" pitchFamily="34" charset="0"/>
              <a:buNone/>
            </a:pPr>
            <a:r>
              <a:rPr lang="en-NZ" dirty="0" smtClean="0"/>
              <a:t>STAT</a:t>
            </a:r>
            <a:r>
              <a:rPr lang="en-NZ" dirty="0" smtClean="0"/>
              <a:t>:</a:t>
            </a:r>
          </a:p>
          <a:p>
            <a:pPr marL="171450" indent="-171450">
              <a:buFont typeface="Arial" panose="020B0604020202020204" pitchFamily="34" charset="0"/>
              <a:buChar char="•"/>
            </a:pPr>
            <a:r>
              <a:rPr lang="en-NZ" dirty="0" smtClean="0"/>
              <a:t>Comparing </a:t>
            </a:r>
            <a:r>
              <a:rPr lang="en-NZ" dirty="0"/>
              <a:t>the difference</a:t>
            </a:r>
            <a:r>
              <a:rPr lang="en-NZ" baseline="0" dirty="0"/>
              <a:t> by v</a:t>
            </a:r>
            <a:r>
              <a:rPr lang="en-NZ" dirty="0"/>
              <a:t>isual (looking at the numbers</a:t>
            </a:r>
            <a:r>
              <a:rPr lang="en-NZ" dirty="0" smtClean="0"/>
              <a:t>)</a:t>
            </a:r>
          </a:p>
          <a:p>
            <a:pPr marL="171450" indent="-171450">
              <a:buFont typeface="Arial" panose="020B0604020202020204" pitchFamily="34" charset="0"/>
              <a:buChar char="•"/>
            </a:pPr>
            <a:r>
              <a:rPr lang="en-NZ" dirty="0" smtClean="0"/>
              <a:t>Not</a:t>
            </a:r>
            <a:r>
              <a:rPr lang="en-NZ" baseline="0" dirty="0" smtClean="0"/>
              <a:t> much visualization can be made – this tab is only for users who want to go into details and compare the numbers</a:t>
            </a:r>
          </a:p>
          <a:p>
            <a:pPr marL="171450" indent="-171450">
              <a:buFont typeface="Arial" panose="020B0604020202020204" pitchFamily="34" charset="0"/>
              <a:buChar char="•"/>
            </a:pPr>
            <a:endParaRPr lang="en-NZ" baseline="0" dirty="0" smtClean="0"/>
          </a:p>
          <a:p>
            <a:pPr marL="0" indent="0">
              <a:buFont typeface="Arial" panose="020B0604020202020204" pitchFamily="34" charset="0"/>
              <a:buNone/>
            </a:pPr>
            <a:r>
              <a:rPr lang="en-NZ" baseline="0" dirty="0" smtClean="0"/>
              <a:t>Tech:</a:t>
            </a:r>
          </a:p>
          <a:p>
            <a:pPr marL="171450" indent="-171450">
              <a:buFont typeface="Arial" panose="020B0604020202020204" pitchFamily="34" charset="0"/>
              <a:buChar char="•"/>
            </a:pPr>
            <a:r>
              <a:rPr lang="en-NZ" baseline="0" dirty="0" smtClean="0"/>
              <a:t>Key concept is using the corresponding subset of the data</a:t>
            </a:r>
          </a:p>
          <a:p>
            <a:pPr marL="171450" indent="-171450">
              <a:buFont typeface="Arial" panose="020B0604020202020204" pitchFamily="34" charset="0"/>
              <a:buChar char="•"/>
            </a:pPr>
            <a:r>
              <a:rPr lang="en-NZ" baseline="0" dirty="0" smtClean="0"/>
              <a:t>Shiny helps a lot</a:t>
            </a:r>
          </a:p>
          <a:p>
            <a:pPr marL="171450" indent="-171450">
              <a:buFont typeface="Arial" panose="020B0604020202020204" pitchFamily="34" charset="0"/>
              <a:buChar char="•"/>
            </a:pPr>
            <a:r>
              <a:rPr lang="en-NZ" baseline="0" dirty="0" smtClean="0"/>
              <a:t>Table is refreshed automatically when mean is updated</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fld id="{E9041736-258A-4B27-B650-20FFC783399F}" type="slidenum">
              <a:rPr lang="en-NZ" smtClean="0"/>
              <a:t>9</a:t>
            </a:fld>
            <a:endParaRPr lang="en-NZ"/>
          </a:p>
        </p:txBody>
      </p:sp>
    </p:spTree>
    <p:extLst>
      <p:ext uri="{BB962C8B-B14F-4D97-AF65-F5344CB8AC3E}">
        <p14:creationId xmlns:p14="http://schemas.microsoft.com/office/powerpoint/2010/main" val="210628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F3E092-0533-4157-A6F2-8D65472A1E39}" type="datetime1">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57481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D0A3-912B-4A0F-A82B-725F4222208E}" type="datetime1">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687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D0A3-912B-4A0F-A82B-725F4222208E}" type="datetime1">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8091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D0A3-912B-4A0F-A82B-725F4222208E}" type="datetime1">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79526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D0A3-912B-4A0F-A82B-725F4222208E}" type="datetime1">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85957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8CD0A3-912B-4A0F-A82B-725F4222208E}" type="datetime1">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3277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8CD0A3-912B-4A0F-A82B-725F4222208E}" type="datetime1">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90113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7188E-8BC0-43BF-A832-8B3502A04F5B}" type="datetime1">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331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C7970-2608-49C4-A763-28E80AE6AB4C}" type="datetime1">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57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3FBCD-908A-4560-A199-B9C042C20DB1}" type="datetime1">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18559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2C497-1BB8-4532-9CCB-A8055DCB45AA}" type="datetime1">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32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76F7B-DA82-412D-ADA0-30B380FFFB3F}" type="datetime1">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385604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B6661-EA17-48E0-9C26-1E3B55347195}" type="datetime1">
              <a:rPr lang="en-US" smtClean="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2639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2BC20-169F-46CA-BF75-9FB505A97E0D}" type="datetime1">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4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37B58-68BF-4A8F-8FDE-2EECA4909C67}" type="datetime1">
              <a:rPr lang="en-US" smtClean="0"/>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3038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D1F08-918C-47E1-8A41-2AB35234B578}" type="datetime1">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1562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F6D46E-8276-4839-A115-FD511C6A32CB}" type="datetime1">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6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C8CD0A3-912B-4A0F-A82B-725F4222208E}" type="datetime1">
              <a:rPr lang="en-US" smtClean="0"/>
              <a:t>2/17/2016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0711795"/>
      </p:ext>
    </p:extLst>
  </p:cSld>
  <p:clrMap bg1="dk1" tx1="lt1" bg2="dk2" tx2="lt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 id="2147484228" r:id="rId15"/>
    <p:sldLayoutId id="2147484229" r:id="rId16"/>
    <p:sldLayoutId id="214748423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2.xml"/><Relationship Id="rId3" Type="http://schemas.openxmlformats.org/officeDocument/2006/relationships/image" Target="../media/image12.png"/><Relationship Id="rId7" Type="http://schemas.openxmlformats.org/officeDocument/2006/relationships/slide" Target="slide5.xml"/><Relationship Id="rId12" Type="http://schemas.openxmlformats.org/officeDocument/2006/relationships/slide" Target="slide11.xml"/><Relationship Id="rId2" Type="http://schemas.openxmlformats.org/officeDocument/2006/relationships/notesSlide" Target="../notesSlides/notesSlide10.xml"/><Relationship Id="rId16" Type="http://schemas.openxmlformats.org/officeDocument/2006/relationships/slide" Target="slide16.xml"/><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4.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3.xml"/></Relationships>
</file>

<file path=ppt/slides/_rels/slide11.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0.xml"/><Relationship Id="rId3" Type="http://schemas.openxmlformats.org/officeDocument/2006/relationships/image" Target="../media/image13.png"/><Relationship Id="rId7" Type="http://schemas.openxmlformats.org/officeDocument/2006/relationships/slide" Target="slide4.xml"/><Relationship Id="rId12" Type="http://schemas.openxmlformats.org/officeDocument/2006/relationships/slide" Target="slide9.xml"/><Relationship Id="rId17" Type="http://schemas.openxmlformats.org/officeDocument/2006/relationships/slide" Target="slide16.xml"/><Relationship Id="rId2" Type="http://schemas.openxmlformats.org/officeDocument/2006/relationships/notesSlide" Target="../notesSlides/notesSlide11.xml"/><Relationship Id="rId16" Type="http://schemas.openxmlformats.org/officeDocument/2006/relationships/slide" Target="slide14.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5" Type="http://schemas.openxmlformats.org/officeDocument/2006/relationships/slide" Target="slide13.xml"/><Relationship Id="rId10" Type="http://schemas.openxmlformats.org/officeDocument/2006/relationships/slide" Target="slide7.xml"/><Relationship Id="rId4" Type="http://schemas.openxmlformats.org/officeDocument/2006/relationships/image" Target="../media/image14.jpeg"/><Relationship Id="rId9" Type="http://schemas.openxmlformats.org/officeDocument/2006/relationships/slide" Target="slide6.xml"/><Relationship Id="rId14" Type="http://schemas.openxmlformats.org/officeDocument/2006/relationships/slide" Target="slide12.xml"/></Relationships>
</file>

<file path=ppt/slides/_rels/slide1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image" Target="../media/image15.png"/><Relationship Id="rId7" Type="http://schemas.openxmlformats.org/officeDocument/2006/relationships/slide" Target="slide5.xml"/><Relationship Id="rId12" Type="http://schemas.openxmlformats.org/officeDocument/2006/relationships/slide" Target="slide10.xml"/><Relationship Id="rId2" Type="http://schemas.openxmlformats.org/officeDocument/2006/relationships/notesSlide" Target="../notesSlides/notesSlide12.xml"/><Relationship Id="rId16" Type="http://schemas.openxmlformats.org/officeDocument/2006/relationships/slide" Target="slide16.xml"/><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0.xml"/><Relationship Id="rId1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slide" Target="slide4.xml"/><Relationship Id="rId12" Type="http://schemas.openxmlformats.org/officeDocument/2006/relationships/slide" Target="slide9.xml"/><Relationship Id="rId17" Type="http://schemas.openxmlformats.org/officeDocument/2006/relationships/slide" Target="slide16.xml"/><Relationship Id="rId2" Type="http://schemas.openxmlformats.org/officeDocument/2006/relationships/notesSlide" Target="../notesSlides/notesSlide13.xml"/><Relationship Id="rId16" Type="http://schemas.openxmlformats.org/officeDocument/2006/relationships/slide" Target="slide15.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5" Type="http://schemas.openxmlformats.org/officeDocument/2006/relationships/slide" Target="slide12.xml"/><Relationship Id="rId10" Type="http://schemas.openxmlformats.org/officeDocument/2006/relationships/slide" Target="slide7.xml"/><Relationship Id="rId4" Type="http://schemas.openxmlformats.org/officeDocument/2006/relationships/image" Target="../media/image17.png"/><Relationship Id="rId9" Type="http://schemas.openxmlformats.org/officeDocument/2006/relationships/slide" Target="slide6.xml"/><Relationship Id="rId14" Type="http://schemas.openxmlformats.org/officeDocument/2006/relationships/slide" Target="slide11.xml"/></Relationships>
</file>

<file path=ppt/slides/_rels/slide1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1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image" Target="../media/image19.jpe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6.xml"/><Relationship Id="rId2" Type="http://schemas.openxmlformats.org/officeDocument/2006/relationships/notesSlide" Target="../notesSlides/notesSlide15.xml"/><Relationship Id="rId16" Type="http://schemas.openxmlformats.org/officeDocument/2006/relationships/slide" Target="slide14.xml"/><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2.xml"/></Relationships>
</file>

<file path=ppt/slides/_rels/slide1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2.xml"/><Relationship Id="rId2" Type="http://schemas.openxmlformats.org/officeDocument/2006/relationships/notesSlide" Target="../notesSlides/notesSlide2.xml"/><Relationship Id="rId16"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6.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image" Target="../media/image4.jp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6.xml"/><Relationship Id="rId2" Type="http://schemas.openxmlformats.org/officeDocument/2006/relationships/notesSlide" Target="../notesSlides/notesSlide3.xml"/><Relationship Id="rId16" Type="http://schemas.openxmlformats.org/officeDocument/2006/relationships/slide" Target="slide15.xml"/><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2.xml"/><Relationship Id="rId15" Type="http://schemas.openxmlformats.org/officeDocument/2006/relationships/slide" Target="slide13.xml"/><Relationship Id="rId10" Type="http://schemas.openxmlformats.org/officeDocument/2006/relationships/slide" Target="slide8.xml"/><Relationship Id="rId4" Type="http://schemas.openxmlformats.org/officeDocument/2006/relationships/hyperlink" Target="http://www.statsilk.com/maps/interactive-map-ebola-death-rate-west-africa-and-dr-congo-time-animation" TargetMode="External"/><Relationship Id="rId9" Type="http://schemas.openxmlformats.org/officeDocument/2006/relationships/slide" Target="slide7.xml"/><Relationship Id="rId14" Type="http://schemas.openxmlformats.org/officeDocument/2006/relationships/slide" Target="slide12.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5.gif"/><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4.xml"/><Relationship Id="rId16" Type="http://schemas.openxmlformats.org/officeDocument/2006/relationships/slide" Target="slide16.xml"/><Relationship Id="rId1" Type="http://schemas.openxmlformats.org/officeDocument/2006/relationships/slideLayout" Target="../slideLayouts/slideLayout9.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3.xml"/><Relationship Id="rId15" Type="http://schemas.openxmlformats.org/officeDocument/2006/relationships/slide" Target="slide14.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 Id="rId14" Type="http://schemas.openxmlformats.org/officeDocument/2006/relationships/slide" Target="slide13.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image" Target="../media/image5.gif"/><Relationship Id="rId7" Type="http://schemas.openxmlformats.org/officeDocument/2006/relationships/slide" Target="slide4.xml"/><Relationship Id="rId12" Type="http://schemas.openxmlformats.org/officeDocument/2006/relationships/slide" Target="slide10.xml"/><Relationship Id="rId17" Type="http://schemas.openxmlformats.org/officeDocument/2006/relationships/slide" Target="slide16.xml"/><Relationship Id="rId2" Type="http://schemas.openxmlformats.org/officeDocument/2006/relationships/notesSlide" Target="../notesSlides/notesSlide5.xml"/><Relationship Id="rId16" Type="http://schemas.openxmlformats.org/officeDocument/2006/relationships/slide" Target="slide15.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slide" Target="slide9.xml"/><Relationship Id="rId5" Type="http://schemas.openxmlformats.org/officeDocument/2006/relationships/slide" Target="slide2.xml"/><Relationship Id="rId15" Type="http://schemas.openxmlformats.org/officeDocument/2006/relationships/slide" Target="slide13.xml"/><Relationship Id="rId10" Type="http://schemas.openxmlformats.org/officeDocument/2006/relationships/slide" Target="slide8.xml"/><Relationship Id="rId4" Type="http://schemas.openxmlformats.org/officeDocument/2006/relationships/image" Target="../media/image6.png"/><Relationship Id="rId9" Type="http://schemas.openxmlformats.org/officeDocument/2006/relationships/slide" Target="slide7.xml"/><Relationship Id="rId14" Type="http://schemas.openxmlformats.org/officeDocument/2006/relationships/slide" Target="slide12.xm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image" Target="../media/image7.png"/><Relationship Id="rId7" Type="http://schemas.openxmlformats.org/officeDocument/2006/relationships/slide" Target="slide4.xml"/><Relationship Id="rId12" Type="http://schemas.openxmlformats.org/officeDocument/2006/relationships/slide" Target="slide10.xml"/><Relationship Id="rId17" Type="http://schemas.openxmlformats.org/officeDocument/2006/relationships/slide" Target="slide16.xml"/><Relationship Id="rId2" Type="http://schemas.openxmlformats.org/officeDocument/2006/relationships/notesSlide" Target="../notesSlides/notesSlide6.xml"/><Relationship Id="rId16" Type="http://schemas.openxmlformats.org/officeDocument/2006/relationships/slide" Target="slide14.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slide" Target="slide9.xml"/><Relationship Id="rId5" Type="http://schemas.openxmlformats.org/officeDocument/2006/relationships/slide" Target="slide2.xml"/><Relationship Id="rId15" Type="http://schemas.openxmlformats.org/officeDocument/2006/relationships/slide" Target="slide13.xml"/><Relationship Id="rId10" Type="http://schemas.openxmlformats.org/officeDocument/2006/relationships/slide" Target="slide8.xml"/><Relationship Id="rId4" Type="http://schemas.openxmlformats.org/officeDocument/2006/relationships/image" Target="../media/image8.tmp"/><Relationship Id="rId9" Type="http://schemas.openxmlformats.org/officeDocument/2006/relationships/slide" Target="slide7.xml"/><Relationship Id="rId14" Type="http://schemas.openxmlformats.org/officeDocument/2006/relationships/slide" Target="slide12.xml"/></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image" Target="../media/image9.png"/><Relationship Id="rId7" Type="http://schemas.openxmlformats.org/officeDocument/2006/relationships/slide" Target="slide4.xml"/><Relationship Id="rId12" Type="http://schemas.openxmlformats.org/officeDocument/2006/relationships/slide" Target="slide10.xml"/><Relationship Id="rId17" Type="http://schemas.openxmlformats.org/officeDocument/2006/relationships/slide" Target="slide16.xml"/><Relationship Id="rId2" Type="http://schemas.openxmlformats.org/officeDocument/2006/relationships/notesSlide" Target="../notesSlides/notesSlide7.xml"/><Relationship Id="rId16" Type="http://schemas.openxmlformats.org/officeDocument/2006/relationships/slide" Target="slide15.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slide" Target="slide9.xml"/><Relationship Id="rId5" Type="http://schemas.openxmlformats.org/officeDocument/2006/relationships/slide" Target="slide2.xml"/><Relationship Id="rId15" Type="http://schemas.openxmlformats.org/officeDocument/2006/relationships/slide" Target="slide13.xml"/><Relationship Id="rId10" Type="http://schemas.openxmlformats.org/officeDocument/2006/relationships/slide" Target="slide8.xml"/><Relationship Id="rId4" Type="http://schemas.openxmlformats.org/officeDocument/2006/relationships/chart" Target="../charts/chart1.xml"/><Relationship Id="rId9" Type="http://schemas.openxmlformats.org/officeDocument/2006/relationships/slide" Target="slide6.xml"/><Relationship Id="rId14" Type="http://schemas.openxmlformats.org/officeDocument/2006/relationships/slide" Target="slide12.xml"/></Relationships>
</file>

<file path=ppt/slides/_rels/slide8.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image" Target="../media/image10.png"/><Relationship Id="rId7" Type="http://schemas.openxmlformats.org/officeDocument/2006/relationships/slide" Target="slide4.xml"/><Relationship Id="rId12" Type="http://schemas.openxmlformats.org/officeDocument/2006/relationships/slide" Target="slide10.xml"/><Relationship Id="rId17" Type="http://schemas.openxmlformats.org/officeDocument/2006/relationships/slide" Target="slide16.xml"/><Relationship Id="rId2" Type="http://schemas.openxmlformats.org/officeDocument/2006/relationships/notesSlide" Target="../notesSlides/notesSlide8.xml"/><Relationship Id="rId16" Type="http://schemas.openxmlformats.org/officeDocument/2006/relationships/slide" Target="slide14.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slide" Target="slide9.xml"/><Relationship Id="rId5" Type="http://schemas.openxmlformats.org/officeDocument/2006/relationships/slide" Target="slide2.xml"/><Relationship Id="rId15" Type="http://schemas.openxmlformats.org/officeDocument/2006/relationships/slide" Target="slide13.xml"/><Relationship Id="rId10" Type="http://schemas.openxmlformats.org/officeDocument/2006/relationships/slide" Target="slide7.xml"/><Relationship Id="rId4" Type="http://schemas.openxmlformats.org/officeDocument/2006/relationships/image" Target="../media/image11.png"/><Relationship Id="rId9" Type="http://schemas.openxmlformats.org/officeDocument/2006/relationships/slide" Target="slide6.xml"/><Relationship Id="rId14" Type="http://schemas.openxmlformats.org/officeDocument/2006/relationships/slide" Target="slide12.xml"/></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2.xml"/><Relationship Id="rId3" Type="http://schemas.openxmlformats.org/officeDocument/2006/relationships/image" Target="../media/image10.png"/><Relationship Id="rId7" Type="http://schemas.openxmlformats.org/officeDocument/2006/relationships/slide" Target="slide5.xml"/><Relationship Id="rId12" Type="http://schemas.openxmlformats.org/officeDocument/2006/relationships/slide" Target="slide11.xml"/><Relationship Id="rId2" Type="http://schemas.openxmlformats.org/officeDocument/2006/relationships/notesSlide" Target="../notesSlides/notesSlide9.xml"/><Relationship Id="rId16" Type="http://schemas.openxmlformats.org/officeDocument/2006/relationships/slide" Target="slide16.xml"/><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slide" Target="slide10.xml"/><Relationship Id="rId5" Type="http://schemas.openxmlformats.org/officeDocument/2006/relationships/slide" Target="slide3.xml"/><Relationship Id="rId15" Type="http://schemas.openxmlformats.org/officeDocument/2006/relationships/slide" Target="slide14.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sz="4800" dirty="0"/>
              <a:t>A Tour to Statistically Informed Interactive Maps</a:t>
            </a:r>
          </a:p>
        </p:txBody>
      </p:sp>
      <p:sp>
        <p:nvSpPr>
          <p:cNvPr id="3" name="Subtitle 2"/>
          <p:cNvSpPr>
            <a:spLocks noGrp="1"/>
          </p:cNvSpPr>
          <p:nvPr>
            <p:ph type="subTitle" idx="1"/>
          </p:nvPr>
        </p:nvSpPr>
        <p:spPr>
          <a:xfrm>
            <a:off x="1595438" y="3602038"/>
            <a:ext cx="9001125" cy="2457899"/>
          </a:xfrm>
        </p:spPr>
        <p:txBody>
          <a:bodyPr vert="horz" lIns="91440" tIns="45720" rIns="91440" bIns="45720" rtlCol="0" anchor="t">
            <a:normAutofit/>
          </a:bodyPr>
          <a:lstStyle/>
          <a:p>
            <a:r>
              <a:rPr lang="en-US" dirty="0"/>
              <a:t>Researcher: Carina Zheng</a:t>
            </a:r>
          </a:p>
          <a:p>
            <a:r>
              <a:rPr lang="en-US" dirty="0"/>
              <a:t>Supervisor: Richard Penny</a:t>
            </a:r>
          </a:p>
          <a:p>
            <a:r>
              <a:rPr lang="en-US" dirty="0"/>
              <a:t>With Statistics NZ</a:t>
            </a:r>
          </a:p>
          <a:p>
            <a:r>
              <a:rPr lang="en-US" dirty="0"/>
              <a:t>2015/16</a:t>
            </a:r>
          </a:p>
        </p:txBody>
      </p:sp>
      <p:pic>
        <p:nvPicPr>
          <p:cNvPr id="2050" name="Picture 2" descr="Go to Statistics New Zealand home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64" y="506412"/>
            <a:ext cx="146685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07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One-mean map</a:t>
            </a:r>
            <a:endParaRPr lang="en-NZ" dirty="0"/>
          </a:p>
        </p:txBody>
      </p:sp>
      <p:sp>
        <p:nvSpPr>
          <p:cNvPr id="17" name="Text Placeholder 16"/>
          <p:cNvSpPr>
            <a:spLocks noGrp="1"/>
          </p:cNvSpPr>
          <p:nvPr>
            <p:ph type="body" sz="half" idx="2"/>
          </p:nvPr>
        </p:nvSpPr>
        <p:spPr>
          <a:xfrm>
            <a:off x="8936043" y="1035697"/>
            <a:ext cx="2676579" cy="5038375"/>
          </a:xfrm>
        </p:spPr>
        <p:txBody>
          <a:bodyPr>
            <a:noAutofit/>
          </a:bodyPr>
          <a:lstStyle/>
          <a:p>
            <a:pPr algn="l"/>
            <a:r>
              <a:rPr lang="en-US" sz="1400" dirty="0"/>
              <a:t>Key functions:</a:t>
            </a:r>
          </a:p>
          <a:p>
            <a:pPr marL="285750" indent="-285750" algn="l">
              <a:buFont typeface="Arial" panose="020B0604020202020204" pitchFamily="34" charset="0"/>
              <a:buChar char="•"/>
            </a:pPr>
            <a:r>
              <a:rPr lang="en-US" sz="1400" b="1" dirty="0" err="1">
                <a:solidFill>
                  <a:srgbClr val="FFFF00"/>
                </a:solidFill>
              </a:rPr>
              <a:t>colorRampPalette</a:t>
            </a:r>
            <a:r>
              <a:rPr lang="en-US" sz="1400" dirty="0"/>
              <a:t> – generating required series of colors. Supplying </a:t>
            </a:r>
            <a:r>
              <a:rPr lang="en-US" sz="1400" i="1" dirty="0"/>
              <a:t>n</a:t>
            </a:r>
            <a:r>
              <a:rPr lang="en-US" sz="1400" dirty="0"/>
              <a:t>, it returns </a:t>
            </a:r>
            <a:r>
              <a:rPr lang="en-US" sz="1400" i="1" dirty="0"/>
              <a:t>n</a:t>
            </a:r>
            <a:r>
              <a:rPr lang="en-US" sz="1400" dirty="0"/>
              <a:t> progressive colors.</a:t>
            </a:r>
          </a:p>
          <a:p>
            <a:pPr marL="285750" indent="-285750" algn="l">
              <a:buFont typeface="Arial" panose="020B0604020202020204" pitchFamily="34" charset="0"/>
              <a:buChar char="•"/>
            </a:pPr>
            <a:r>
              <a:rPr lang="en-US" sz="1400" b="1" dirty="0" err="1">
                <a:solidFill>
                  <a:srgbClr val="FFFF00"/>
                </a:solidFill>
              </a:rPr>
              <a:t>classIntervals</a:t>
            </a:r>
            <a:r>
              <a:rPr lang="en-US" sz="1400" dirty="0">
                <a:solidFill>
                  <a:srgbClr val="FFFF00"/>
                </a:solidFill>
              </a:rPr>
              <a:t> </a:t>
            </a:r>
            <a:r>
              <a:rPr lang="en-US" sz="1400" dirty="0"/>
              <a:t>– separate data into </a:t>
            </a:r>
            <a:r>
              <a:rPr lang="en-US" sz="1400" i="1" dirty="0"/>
              <a:t>n</a:t>
            </a:r>
            <a:r>
              <a:rPr lang="en-US" sz="1400" dirty="0"/>
              <a:t> sets by selected style and their values.</a:t>
            </a:r>
          </a:p>
          <a:p>
            <a:pPr marL="285750" indent="-285750" algn="l">
              <a:buFont typeface="Arial" panose="020B0604020202020204" pitchFamily="34" charset="0"/>
              <a:buChar char="•"/>
            </a:pPr>
            <a:r>
              <a:rPr lang="en-US" sz="1400" dirty="0" err="1"/>
              <a:t>findColours</a:t>
            </a:r>
            <a:r>
              <a:rPr lang="en-US" sz="1400" dirty="0"/>
              <a:t> – match each value in dataset to a color</a:t>
            </a:r>
          </a:p>
          <a:p>
            <a:pPr marL="285750" indent="-285750" algn="l">
              <a:buFont typeface="Arial" panose="020B0604020202020204" pitchFamily="34" charset="0"/>
              <a:buChar char="•"/>
            </a:pPr>
            <a:r>
              <a:rPr lang="en-US" sz="1400" b="1" dirty="0">
                <a:solidFill>
                  <a:srgbClr val="FFFF00"/>
                </a:solidFill>
              </a:rPr>
              <a:t>Customized legend </a:t>
            </a:r>
            <a:r>
              <a:rPr lang="en-US" sz="1400" dirty="0"/>
              <a:t>– </a:t>
            </a:r>
          </a:p>
          <a:p>
            <a:pPr marL="742950" lvl="1" indent="-285750">
              <a:buFont typeface="+mj-lt"/>
              <a:buAutoNum type="arabicPeriod"/>
            </a:pPr>
            <a:r>
              <a:rPr lang="en-US" sz="1200" dirty="0"/>
              <a:t>“%” after numbers</a:t>
            </a:r>
          </a:p>
          <a:p>
            <a:pPr marL="742950" lvl="1" indent="-285750">
              <a:buFont typeface="+mj-lt"/>
              <a:buAutoNum type="arabicPeriod"/>
            </a:pPr>
            <a:r>
              <a:rPr lang="en-US" sz="1200" dirty="0"/>
              <a:t>Beginnings of intervals are added</a:t>
            </a:r>
          </a:p>
          <a:p>
            <a:pPr marL="742950" lvl="1" indent="-285750">
              <a:buFont typeface="+mj-lt"/>
              <a:buAutoNum type="arabicPeriod"/>
            </a:pPr>
            <a:r>
              <a:rPr lang="en-US" sz="1200" dirty="0"/>
              <a:t>“-” are added</a:t>
            </a:r>
          </a:p>
        </p:txBody>
      </p:sp>
      <p:pic>
        <p:nvPicPr>
          <p:cNvPr id="3" name="Picture 2"/>
          <p:cNvPicPr>
            <a:picLocks noChangeAspect="1"/>
          </p:cNvPicPr>
          <p:nvPr/>
        </p:nvPicPr>
        <p:blipFill rotWithShape="1">
          <a:blip r:embed="rId3"/>
          <a:srcRect l="2567" t="10740" r="28673" b="15565"/>
          <a:stretch/>
        </p:blipFill>
        <p:spPr>
          <a:xfrm>
            <a:off x="1869446" y="1035697"/>
            <a:ext cx="6811347" cy="4562671"/>
          </a:xfrm>
          <a:prstGeom prst="rect">
            <a:avLst/>
          </a:prstGeom>
        </p:spPr>
      </p:pic>
      <p:sp>
        <p:nvSpPr>
          <p:cNvPr id="6" name="TextBox 5"/>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4"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5"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6"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rgbClr val="FFFF00"/>
                </a:solidFill>
              </a:rPr>
              <a:t>One-mean Map </a:t>
            </a: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2"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5"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5"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6"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93096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Two-mean table</a:t>
            </a:r>
            <a:endParaRPr lang="en-NZ" dirty="0"/>
          </a:p>
        </p:txBody>
      </p:sp>
      <p:sp>
        <p:nvSpPr>
          <p:cNvPr id="4" name="Rectangle 3"/>
          <p:cNvSpPr/>
          <p:nvPr/>
        </p:nvSpPr>
        <p:spPr>
          <a:xfrm>
            <a:off x="6746033" y="3060441"/>
            <a:ext cx="1343608" cy="333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29" t="46793" r="-200" b="3808"/>
          <a:stretch/>
        </p:blipFill>
        <p:spPr>
          <a:xfrm>
            <a:off x="1614196" y="1098791"/>
            <a:ext cx="10015268" cy="3105509"/>
          </a:xfrm>
          <a:prstGeom prst="rect">
            <a:avLst/>
          </a:prstGeom>
        </p:spPr>
      </p:pic>
      <p:sp>
        <p:nvSpPr>
          <p:cNvPr id="7" name="Text Placeholder 6"/>
          <p:cNvSpPr>
            <a:spLocks noGrp="1"/>
          </p:cNvSpPr>
          <p:nvPr>
            <p:ph type="body" sz="half" idx="2"/>
          </p:nvPr>
        </p:nvSpPr>
        <p:spPr>
          <a:xfrm>
            <a:off x="3130547" y="5053266"/>
            <a:ext cx="5934950" cy="538259"/>
          </a:xfrm>
        </p:spPr>
        <p:txBody>
          <a:bodyPr/>
          <a:lstStyle/>
          <a:p>
            <a:r>
              <a:rPr lang="en-NZ" dirty="0"/>
              <a:t>Eh… perhaps too much to squeeze in?</a:t>
            </a:r>
            <a:endParaRPr lang="id-ID" dirty="0"/>
          </a:p>
        </p:txBody>
      </p:sp>
      <p:pic>
        <p:nvPicPr>
          <p:cNvPr id="9" name="Picture 2" descr="https://pbs.twimg.com/profile_images/2593726399/7uk22663i9kb3i6nzsig_400x400.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8590" y="1009999"/>
            <a:ext cx="3739408" cy="37394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6"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8"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rgbClr val="FFFF00"/>
                </a:solidFill>
              </a:rPr>
              <a:t>Two-mean Table</a:t>
            </a: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6"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37963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Scatterplot</a:t>
            </a:r>
            <a:endParaRPr lang="en-NZ" dirty="0"/>
          </a:p>
        </p:txBody>
      </p:sp>
      <p:sp>
        <p:nvSpPr>
          <p:cNvPr id="17" name="Text Placeholder 16"/>
          <p:cNvSpPr>
            <a:spLocks noGrp="1"/>
          </p:cNvSpPr>
          <p:nvPr>
            <p:ph type="body" sz="half" idx="2"/>
          </p:nvPr>
        </p:nvSpPr>
        <p:spPr>
          <a:xfrm>
            <a:off x="9157880" y="1098791"/>
            <a:ext cx="2676579" cy="4544290"/>
          </a:xfrm>
        </p:spPr>
        <p:txBody>
          <a:bodyPr>
            <a:noAutofit/>
          </a:bodyPr>
          <a:lstStyle/>
          <a:p>
            <a:pPr marL="342900" indent="-342900" algn="l">
              <a:buFont typeface="+mj-lt"/>
              <a:buAutoNum type="arabicPeriod"/>
            </a:pPr>
            <a:r>
              <a:rPr lang="en-US" sz="1400" dirty="0"/>
              <a:t>Rank the territory authorities by percentages in separate travel means. The ranks are the x and y positions of the data points.</a:t>
            </a:r>
          </a:p>
          <a:p>
            <a:pPr marL="342900" indent="-342900" algn="l">
              <a:buFont typeface="+mj-lt"/>
              <a:buAutoNum type="arabicPeriod"/>
            </a:pPr>
            <a:r>
              <a:rPr lang="en-US" sz="1400" dirty="0"/>
              <a:t>Supply the dataset to key function </a:t>
            </a:r>
            <a:r>
              <a:rPr lang="en-US" sz="1400" dirty="0">
                <a:solidFill>
                  <a:srgbClr val="FFFF00"/>
                </a:solidFill>
              </a:rPr>
              <a:t>scatterD3</a:t>
            </a:r>
            <a:r>
              <a:rPr lang="en-US" sz="1400" dirty="0"/>
              <a:t>. It draws the interactive scatterplot.</a:t>
            </a:r>
          </a:p>
        </p:txBody>
      </p:sp>
      <p:pic>
        <p:nvPicPr>
          <p:cNvPr id="3" name="Picture 2"/>
          <p:cNvPicPr>
            <a:picLocks noChangeAspect="1"/>
          </p:cNvPicPr>
          <p:nvPr/>
        </p:nvPicPr>
        <p:blipFill rotWithShape="1">
          <a:blip r:embed="rId3"/>
          <a:srcRect l="2511" t="10898" r="29102" b="28570"/>
          <a:stretch/>
        </p:blipFill>
        <p:spPr>
          <a:xfrm>
            <a:off x="1701797" y="1098791"/>
            <a:ext cx="7368481" cy="4076311"/>
          </a:xfrm>
          <a:prstGeom prst="rect">
            <a:avLst/>
          </a:prstGeom>
        </p:spPr>
      </p:pic>
      <p:sp>
        <p:nvSpPr>
          <p:cNvPr id="4" name="Rectangle 3"/>
          <p:cNvSpPr/>
          <p:nvPr/>
        </p:nvSpPr>
        <p:spPr>
          <a:xfrm>
            <a:off x="6746033" y="3060441"/>
            <a:ext cx="1343608" cy="333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4"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5"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6"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3"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rgbClr val="FFFF00"/>
                </a:solidFill>
              </a:rPr>
              <a:t>Scatterplot</a:t>
            </a: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5"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5"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6"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267629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740572" y="961898"/>
            <a:ext cx="5229304" cy="5446965"/>
          </a:xfrm>
          <a:prstGeom prst="rect">
            <a:avLst/>
          </a:prstGeom>
        </p:spPr>
      </p:pic>
      <p:sp>
        <p:nvSpPr>
          <p:cNvPr id="15" name="Title 14"/>
          <p:cNvSpPr>
            <a:spLocks noGrp="1"/>
          </p:cNvSpPr>
          <p:nvPr>
            <p:ph type="title"/>
          </p:nvPr>
        </p:nvSpPr>
        <p:spPr>
          <a:xfrm>
            <a:off x="2359485" y="284623"/>
            <a:ext cx="6241816" cy="510309"/>
          </a:xfrm>
        </p:spPr>
        <p:txBody>
          <a:bodyPr>
            <a:normAutofit fontScale="90000"/>
          </a:bodyPr>
          <a:lstStyle/>
          <a:p>
            <a:r>
              <a:rPr lang="en-US" dirty="0"/>
              <a:t>Two-mean map</a:t>
            </a:r>
            <a:endParaRPr lang="en-NZ" dirty="0"/>
          </a:p>
        </p:txBody>
      </p:sp>
      <p:sp>
        <p:nvSpPr>
          <p:cNvPr id="17" name="Text Placeholder 16"/>
          <p:cNvSpPr>
            <a:spLocks noGrp="1"/>
          </p:cNvSpPr>
          <p:nvPr>
            <p:ph type="body" sz="half" idx="2"/>
          </p:nvPr>
        </p:nvSpPr>
        <p:spPr>
          <a:xfrm>
            <a:off x="9065620" y="961898"/>
            <a:ext cx="2276897" cy="5446965"/>
          </a:xfrm>
        </p:spPr>
        <p:txBody>
          <a:bodyPr>
            <a:noAutofit/>
          </a:bodyPr>
          <a:lstStyle/>
          <a:p>
            <a:pPr marL="285750" indent="-285750" algn="l">
              <a:buFont typeface="Arial" panose="020B0604020202020204" pitchFamily="34" charset="0"/>
              <a:buChar char="•"/>
            </a:pPr>
            <a:r>
              <a:rPr lang="en-US" sz="1400" dirty="0"/>
              <a:t>Calculate the colors by their percentages in both means.</a:t>
            </a:r>
          </a:p>
          <a:p>
            <a:pPr marL="285750" indent="-285750" algn="l">
              <a:buFont typeface="Arial" panose="020B0604020202020204" pitchFamily="34" charset="0"/>
              <a:buChar char="•"/>
            </a:pPr>
            <a:r>
              <a:rPr lang="en-US" sz="1400" dirty="0"/>
              <a:t>Progressive colors changing from blue (first selected travel mean) to red (second selected travel mean).</a:t>
            </a:r>
          </a:p>
          <a:p>
            <a:pPr marL="285750" indent="-285750" algn="l">
              <a:buFont typeface="Arial" panose="020B0604020202020204" pitchFamily="34" charset="0"/>
              <a:buChar char="•"/>
            </a:pPr>
            <a:r>
              <a:rPr lang="en-US" sz="1400" dirty="0"/>
              <a:t>Legend is customized to distinguish the colors.</a:t>
            </a:r>
          </a:p>
          <a:p>
            <a:pPr algn="l"/>
            <a:endParaRPr lang="en-US" sz="1400" dirty="0"/>
          </a:p>
          <a:p>
            <a:pPr marL="285750" indent="-285750" algn="l">
              <a:buFont typeface="Arial" panose="020B0604020202020204" pitchFamily="34" charset="0"/>
              <a:buChar char="•"/>
            </a:pPr>
            <a:endParaRPr lang="en-US" sz="1400" dirty="0"/>
          </a:p>
        </p:txBody>
      </p:sp>
      <p:pic>
        <p:nvPicPr>
          <p:cNvPr id="3" name="Picture 2"/>
          <p:cNvPicPr>
            <a:picLocks noChangeAspect="1"/>
          </p:cNvPicPr>
          <p:nvPr/>
        </p:nvPicPr>
        <p:blipFill>
          <a:blip r:embed="rId4"/>
          <a:stretch>
            <a:fillRect/>
          </a:stretch>
        </p:blipFill>
        <p:spPr>
          <a:xfrm>
            <a:off x="6570195" y="961898"/>
            <a:ext cx="2495425" cy="2404585"/>
          </a:xfrm>
          <a:prstGeom prst="rect">
            <a:avLst/>
          </a:prstGeom>
        </p:spPr>
      </p:pic>
      <p:sp>
        <p:nvSpPr>
          <p:cNvPr id="9" name="TextBox 8"/>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6"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8"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4"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rgbClr val="FFFF00"/>
                </a:solidFill>
              </a:rPr>
              <a:t>Two-mean Map</a:t>
            </a: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6"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pic>
        <p:nvPicPr>
          <p:cNvPr id="6" name="Picture 5"/>
          <p:cNvPicPr>
            <a:picLocks noChangeAspect="1"/>
          </p:cNvPicPr>
          <p:nvPr/>
        </p:nvPicPr>
        <p:blipFill>
          <a:blip r:embed="rId18"/>
          <a:stretch>
            <a:fillRect/>
          </a:stretch>
        </p:blipFill>
        <p:spPr>
          <a:xfrm>
            <a:off x="6556854" y="3765887"/>
            <a:ext cx="2432224" cy="2404585"/>
          </a:xfrm>
          <a:prstGeom prst="rect">
            <a:avLst/>
          </a:prstGeom>
        </p:spPr>
      </p:pic>
    </p:spTree>
    <p:extLst>
      <p:ext uri="{BB962C8B-B14F-4D97-AF65-F5344CB8AC3E}">
        <p14:creationId xmlns:p14="http://schemas.microsoft.com/office/powerpoint/2010/main" val="26452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a:spLocks noGrp="1"/>
          </p:cNvSpPr>
          <p:nvPr>
            <p:ph type="title"/>
          </p:nvPr>
        </p:nvSpPr>
        <p:spPr>
          <a:xfrm>
            <a:off x="2359485" y="284623"/>
            <a:ext cx="6241816" cy="510309"/>
          </a:xfrm>
        </p:spPr>
        <p:txBody>
          <a:bodyPr>
            <a:normAutofit fontScale="90000"/>
          </a:bodyPr>
          <a:lstStyle/>
          <a:p>
            <a:r>
              <a:rPr lang="en-US" dirty="0"/>
              <a:t>A little taste</a:t>
            </a:r>
            <a:endParaRPr lang="en-NZ" dirty="0"/>
          </a:p>
        </p:txBody>
      </p:sp>
      <p:sp>
        <p:nvSpPr>
          <p:cNvPr id="8" name="TextBox 7"/>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3"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4"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6"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7"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2"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accent3">
                    <a:lumMod val="60000"/>
                    <a:lumOff val="40000"/>
                  </a:schemeClr>
                </a:solidFill>
              </a:rPr>
              <a:t>Two-mean Map</a:t>
            </a:r>
          </a:p>
          <a:p>
            <a:pPr marL="228600" indent="-228600">
              <a:lnSpc>
                <a:spcPct val="200000"/>
              </a:lnSpc>
              <a:buFont typeface="+mj-lt"/>
              <a:buAutoNum type="arabicPeriod"/>
            </a:pPr>
            <a:r>
              <a:rPr lang="en-US" sz="800" u="sng" dirty="0">
                <a:solidFill>
                  <a:srgbClr val="FFFF00"/>
                </a:solidFill>
              </a:rPr>
              <a:t>A Little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4"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2313753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More to be done</a:t>
            </a:r>
            <a:endParaRPr lang="en-NZ" dirty="0"/>
          </a:p>
        </p:txBody>
      </p:sp>
      <p:sp>
        <p:nvSpPr>
          <p:cNvPr id="7" name="Text Placeholder 6"/>
          <p:cNvSpPr>
            <a:spLocks noGrp="1"/>
          </p:cNvSpPr>
          <p:nvPr>
            <p:ph type="body" sz="half" idx="2"/>
          </p:nvPr>
        </p:nvSpPr>
        <p:spPr>
          <a:xfrm>
            <a:off x="2359485" y="1256391"/>
            <a:ext cx="4432930" cy="2640449"/>
          </a:xfrm>
        </p:spPr>
        <p:txBody>
          <a:bodyPr/>
          <a:lstStyle/>
          <a:p>
            <a:pPr marL="285750" indent="-285750" algn="l">
              <a:buFont typeface="Arial" panose="020B0604020202020204" pitchFamily="34" charset="0"/>
              <a:buChar char="•"/>
            </a:pPr>
            <a:r>
              <a:rPr lang="en-NZ" dirty="0"/>
              <a:t>Better style</a:t>
            </a:r>
          </a:p>
          <a:p>
            <a:pPr marL="285750" indent="-285750" algn="l">
              <a:buFont typeface="Arial" panose="020B0604020202020204" pitchFamily="34" charset="0"/>
              <a:buChar char="•"/>
            </a:pPr>
            <a:r>
              <a:rPr lang="en-NZ" dirty="0"/>
              <a:t>Correlation </a:t>
            </a:r>
            <a:r>
              <a:rPr lang="en-NZ" dirty="0" smtClean="0"/>
              <a:t>analysis</a:t>
            </a:r>
            <a:endParaRPr lang="en-NZ" dirty="0"/>
          </a:p>
          <a:p>
            <a:pPr marL="285750" indent="-285750" algn="l">
              <a:buFont typeface="Arial" panose="020B0604020202020204" pitchFamily="34" charset="0"/>
              <a:buChar char="•"/>
            </a:pPr>
            <a:r>
              <a:rPr lang="en-NZ" dirty="0"/>
              <a:t>Interactive linear regression</a:t>
            </a:r>
          </a:p>
          <a:p>
            <a:pPr marL="285750" indent="-285750" algn="l">
              <a:buFont typeface="Arial" panose="020B0604020202020204" pitchFamily="34" charset="0"/>
              <a:buChar char="•"/>
            </a:pPr>
            <a:r>
              <a:rPr lang="en-NZ" dirty="0"/>
              <a:t>More statistical analysis</a:t>
            </a:r>
          </a:p>
          <a:p>
            <a:pPr marL="285750" indent="-285750" algn="l">
              <a:buFont typeface="Arial" panose="020B0604020202020204" pitchFamily="34" charset="0"/>
              <a:buChar char="•"/>
            </a:pPr>
            <a:r>
              <a:rPr lang="en-NZ" dirty="0"/>
              <a:t>……</a:t>
            </a:r>
            <a:endParaRPr lang="id-ID" dirty="0"/>
          </a:p>
        </p:txBody>
      </p:sp>
      <p:pic>
        <p:nvPicPr>
          <p:cNvPr id="1030" name="Picture 6" descr="http://s2.quickmeme.com/img/b3/b34490b1774fa7f55ef913dc41788febf0a66a2d77b18e78e5e063cd1d8126c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7704" y="1256391"/>
            <a:ext cx="2996787" cy="387515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4"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5"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6"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3"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rgbClr val="FFFF00"/>
                </a:solidFill>
              </a:rPr>
              <a:t>More to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171836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3160" y="3498017"/>
            <a:ext cx="9001462" cy="1578232"/>
          </a:xfrm>
        </p:spPr>
        <p:txBody>
          <a:bodyPr>
            <a:normAutofit/>
          </a:bodyPr>
          <a:lstStyle/>
          <a:p>
            <a:r>
              <a:rPr lang="en-NZ" sz="4000" dirty="0"/>
              <a:t>Hope you enjoyed it and thank you for your time!</a:t>
            </a:r>
          </a:p>
        </p:txBody>
      </p:sp>
      <p:sp>
        <p:nvSpPr>
          <p:cNvPr id="3" name="Subtitle 2"/>
          <p:cNvSpPr>
            <a:spLocks noGrp="1"/>
          </p:cNvSpPr>
          <p:nvPr>
            <p:ph type="subTitle" idx="1"/>
          </p:nvPr>
        </p:nvSpPr>
        <p:spPr>
          <a:xfrm>
            <a:off x="1614196" y="1017376"/>
            <a:ext cx="9001462" cy="2150658"/>
          </a:xfrm>
        </p:spPr>
        <p:txBody>
          <a:bodyPr>
            <a:normAutofit lnSpcReduction="10000"/>
          </a:bodyPr>
          <a:lstStyle/>
          <a:p>
            <a:r>
              <a:rPr lang="en-US" dirty="0"/>
              <a:t>Special thanks to Richard Penny (Supervisor)  </a:t>
            </a:r>
          </a:p>
          <a:p>
            <a:r>
              <a:rPr lang="en-US" dirty="0"/>
              <a:t>UC staff </a:t>
            </a:r>
          </a:p>
          <a:p>
            <a:r>
              <a:rPr lang="en-US" dirty="0"/>
              <a:t>   Statistics NZ</a:t>
            </a:r>
          </a:p>
          <a:p>
            <a:r>
              <a:rPr lang="en-US" dirty="0"/>
              <a:t>	for the professional advices, help and the opportunity!</a:t>
            </a:r>
            <a:endParaRPr lang="en-NZ" dirty="0"/>
          </a:p>
        </p:txBody>
      </p:sp>
      <p:sp>
        <p:nvSpPr>
          <p:cNvPr id="5" name="TextBox 4"/>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3"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4"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6"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7"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2"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Little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5"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rgbClr val="FFFF00"/>
                </a:solidFill>
              </a:rPr>
              <a:t>The End</a:t>
            </a:r>
          </a:p>
        </p:txBody>
      </p:sp>
    </p:spTree>
    <p:extLst>
      <p:ext uri="{BB962C8B-B14F-4D97-AF65-F5344CB8AC3E}">
        <p14:creationId xmlns:p14="http://schemas.microsoft.com/office/powerpoint/2010/main" val="20376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Motivation</a:t>
            </a:r>
            <a:endParaRPr lang="en-NZ" dirty="0"/>
          </a:p>
        </p:txBody>
      </p:sp>
      <p:sp>
        <p:nvSpPr>
          <p:cNvPr id="17" name="Text Placeholder 16"/>
          <p:cNvSpPr>
            <a:spLocks noGrp="1"/>
          </p:cNvSpPr>
          <p:nvPr>
            <p:ph type="body" sz="half" idx="2"/>
          </p:nvPr>
        </p:nvSpPr>
        <p:spPr>
          <a:xfrm>
            <a:off x="1962838" y="1028913"/>
            <a:ext cx="8111746" cy="5287800"/>
          </a:xfrm>
        </p:spPr>
        <p:txBody>
          <a:bodyPr>
            <a:noAutofit/>
          </a:bodyPr>
          <a:lstStyle/>
          <a:p>
            <a:pPr algn="l"/>
            <a:r>
              <a:rPr lang="en-US" sz="1600" b="1" dirty="0"/>
              <a:t>Aim: To guide different types of users to view problems and results statistically.</a:t>
            </a:r>
          </a:p>
          <a:p>
            <a:pPr algn="l"/>
            <a:r>
              <a:rPr lang="en-US" sz="1600" b="1" dirty="0"/>
              <a:t>Primary questions of interactive plots:</a:t>
            </a:r>
          </a:p>
          <a:p>
            <a:pPr marL="342900" indent="-342900" algn="l">
              <a:buFont typeface="+mj-lt"/>
              <a:buAutoNum type="arabicPeriod"/>
            </a:pPr>
            <a:r>
              <a:rPr lang="en-US" sz="1600" b="1" dirty="0"/>
              <a:t>What are the good components?</a:t>
            </a:r>
          </a:p>
          <a:p>
            <a:pPr marL="342900" indent="-342900" algn="l">
              <a:buFont typeface="+mj-lt"/>
              <a:buAutoNum type="arabicPeriod"/>
            </a:pPr>
            <a:r>
              <a:rPr lang="en-US" sz="1600" b="1" dirty="0"/>
              <a:t>Why are they good?</a:t>
            </a:r>
          </a:p>
          <a:p>
            <a:pPr marL="342900" indent="-342900" algn="l">
              <a:buFont typeface="+mj-lt"/>
              <a:buAutoNum type="arabicPeriod"/>
            </a:pPr>
            <a:r>
              <a:rPr lang="en-US" sz="1600" b="1" dirty="0"/>
              <a:t>What are the bad components?</a:t>
            </a:r>
          </a:p>
          <a:p>
            <a:pPr marL="342900" indent="-342900" algn="l">
              <a:buFont typeface="+mj-lt"/>
              <a:buAutoNum type="arabicPeriod"/>
            </a:pPr>
            <a:r>
              <a:rPr lang="en-US" sz="1600" b="1" dirty="0"/>
              <a:t>Why are they bad?</a:t>
            </a:r>
          </a:p>
          <a:p>
            <a:pPr algn="l"/>
            <a:endParaRPr lang="en-US" sz="1600" b="1" dirty="0"/>
          </a:p>
          <a:p>
            <a:pPr algn="l"/>
            <a:r>
              <a:rPr lang="en-US" sz="1600" b="1" dirty="0"/>
              <a:t>Project outline:</a:t>
            </a:r>
          </a:p>
          <a:p>
            <a:pPr algn="l"/>
            <a:r>
              <a:rPr lang="en-US" sz="1600" b="1" dirty="0"/>
              <a:t>1. Get the feeling - See how others interactive plots look like,</a:t>
            </a:r>
          </a:p>
          <a:p>
            <a:pPr algn="l"/>
            <a:r>
              <a:rPr lang="en-US" sz="1600" b="1" dirty="0"/>
              <a:t>		         how others users develop the plots,</a:t>
            </a:r>
          </a:p>
          <a:p>
            <a:pPr algn="l"/>
            <a:r>
              <a:rPr lang="en-US" sz="1600" b="1" dirty="0"/>
              <a:t>		         what the feedbacks from users are like.</a:t>
            </a:r>
          </a:p>
          <a:p>
            <a:pPr algn="l"/>
            <a:r>
              <a:rPr lang="en-US" sz="1600" b="1" dirty="0"/>
              <a:t>2. Experiment - Building our own app. </a:t>
            </a:r>
          </a:p>
          <a:p>
            <a:pPr algn="l"/>
            <a:r>
              <a:rPr lang="en-US" sz="1600" b="1" dirty="0"/>
              <a:t>3. Draw our conclusion</a:t>
            </a:r>
          </a:p>
        </p:txBody>
      </p:sp>
      <p:sp>
        <p:nvSpPr>
          <p:cNvPr id="11" name="TextBox 10"/>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rgbClr val="FFFF00"/>
                </a:solidFill>
              </a:rPr>
              <a:t>Motivation</a:t>
            </a: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3"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4"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6"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7"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1"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4"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4"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The End</a:t>
            </a:r>
            <a:endParaRPr lang="en-US" sz="800" u="sng" dirty="0">
              <a:solidFill>
                <a:schemeClr val="tx2">
                  <a:lumMod val="75000"/>
                </a:schemeClr>
              </a:solidFill>
            </a:endParaRPr>
          </a:p>
        </p:txBody>
      </p:sp>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24813" y="2123944"/>
            <a:ext cx="2352976" cy="1772575"/>
          </a:xfrm>
          <a:prstGeom prst="rect">
            <a:avLst/>
          </a:prstGeom>
        </p:spPr>
      </p:pic>
    </p:spTree>
    <p:extLst>
      <p:ext uri="{BB962C8B-B14F-4D97-AF65-F5344CB8AC3E}">
        <p14:creationId xmlns:p14="http://schemas.microsoft.com/office/powerpoint/2010/main" val="404426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An example</a:t>
            </a:r>
            <a:endParaRPr lang="en-NZ" dirty="0"/>
          </a:p>
        </p:txBody>
      </p:sp>
      <p:pic>
        <p:nvPicPr>
          <p:cNvPr id="10" name="Picture Placeholder 19"/>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802926" y="1259820"/>
            <a:ext cx="6305032" cy="4219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 Placeholder 16"/>
          <p:cNvSpPr txBox="1">
            <a:spLocks/>
          </p:cNvSpPr>
          <p:nvPr/>
        </p:nvSpPr>
        <p:spPr>
          <a:xfrm>
            <a:off x="8835762" y="1181666"/>
            <a:ext cx="2676579" cy="4544290"/>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US" sz="1400" dirty="0"/>
              <a:t>About this map, I think…</a:t>
            </a:r>
          </a:p>
          <a:p>
            <a:pPr algn="l"/>
            <a:r>
              <a:rPr lang="en-US" sz="1400" b="1" dirty="0">
                <a:solidFill>
                  <a:srgbClr val="FF0000"/>
                </a:solidFill>
              </a:rPr>
              <a:t>Good </a:t>
            </a:r>
            <a:r>
              <a:rPr lang="en-US" sz="1400" b="1" dirty="0">
                <a:solidFill>
                  <a:srgbClr val="FF0000"/>
                </a:solidFill>
                <a:sym typeface="Wingdings" panose="05000000000000000000" pitchFamily="2" charset="2"/>
              </a:rPr>
              <a:t></a:t>
            </a:r>
            <a:endParaRPr lang="en-US" sz="1400" b="1" dirty="0">
              <a:solidFill>
                <a:srgbClr val="FF0000"/>
              </a:solidFill>
            </a:endParaRPr>
          </a:p>
          <a:p>
            <a:pPr marL="285750" indent="-285750" algn="l">
              <a:buFont typeface="Arial" panose="020B0604020202020204" pitchFamily="34" charset="0"/>
              <a:buChar char="•"/>
            </a:pPr>
            <a:r>
              <a:rPr lang="en-US" sz="1400" dirty="0"/>
              <a:t>Many functions </a:t>
            </a:r>
          </a:p>
          <a:p>
            <a:pPr marL="285750" indent="-285750" algn="l">
              <a:buFont typeface="Arial" panose="020B0604020202020204" pitchFamily="34" charset="0"/>
              <a:buChar char="•"/>
            </a:pPr>
            <a:r>
              <a:rPr lang="en-US" sz="1400" dirty="0"/>
              <a:t>Explanations and notes are available</a:t>
            </a:r>
          </a:p>
          <a:p>
            <a:pPr marL="285750" indent="-285750" algn="l">
              <a:buFont typeface="Arial" panose="020B0604020202020204" pitchFamily="34" charset="0"/>
              <a:buChar char="•"/>
            </a:pPr>
            <a:r>
              <a:rPr lang="en-US" sz="1400" dirty="0"/>
              <a:t>Fancy looking</a:t>
            </a:r>
          </a:p>
          <a:p>
            <a:pPr algn="l"/>
            <a:r>
              <a:rPr lang="en-US" sz="1400" b="1" dirty="0">
                <a:solidFill>
                  <a:schemeClr val="tx2"/>
                </a:solidFill>
              </a:rPr>
              <a:t>Bad </a:t>
            </a:r>
            <a:r>
              <a:rPr lang="en-US" sz="1400" b="1" dirty="0">
                <a:solidFill>
                  <a:schemeClr val="tx2"/>
                </a:solidFill>
                <a:sym typeface="Wingdings" panose="05000000000000000000" pitchFamily="2" charset="2"/>
              </a:rPr>
              <a:t></a:t>
            </a:r>
            <a:endParaRPr lang="en-US" sz="1400" b="1" dirty="0">
              <a:solidFill>
                <a:schemeClr val="tx2"/>
              </a:solidFill>
            </a:endParaRPr>
          </a:p>
          <a:p>
            <a:pPr marL="285750" indent="-285750" algn="l">
              <a:buFont typeface="Arial" panose="020B0604020202020204" pitchFamily="34" charset="0"/>
              <a:buChar char="•"/>
            </a:pPr>
            <a:r>
              <a:rPr lang="en-US" sz="1400" dirty="0"/>
              <a:t>Too much on one page</a:t>
            </a:r>
          </a:p>
          <a:p>
            <a:pPr marL="285750" indent="-285750" algn="l">
              <a:buFont typeface="Arial" panose="020B0604020202020204" pitchFamily="34" charset="0"/>
              <a:buChar char="•"/>
            </a:pPr>
            <a:r>
              <a:rPr lang="en-US" sz="1400" dirty="0"/>
              <a:t>Top panel blocks part of the map</a:t>
            </a:r>
          </a:p>
          <a:p>
            <a:pPr marL="285750" indent="-285750" algn="l">
              <a:buFont typeface="Arial" panose="020B0604020202020204" pitchFamily="34" charset="0"/>
              <a:buChar char="•"/>
            </a:pPr>
            <a:endParaRPr lang="en-US" sz="1400" dirty="0"/>
          </a:p>
          <a:p>
            <a:pPr algn="l"/>
            <a:r>
              <a:rPr lang="en-US" sz="1400" dirty="0"/>
              <a:t>Now let’s start our project!</a:t>
            </a:r>
          </a:p>
        </p:txBody>
      </p:sp>
      <p:sp>
        <p:nvSpPr>
          <p:cNvPr id="4" name="Rectangle 3"/>
          <p:cNvSpPr/>
          <p:nvPr/>
        </p:nvSpPr>
        <p:spPr>
          <a:xfrm>
            <a:off x="1219200" y="6327951"/>
            <a:ext cx="9261231" cy="261610"/>
          </a:xfrm>
          <a:prstGeom prst="rect">
            <a:avLst/>
          </a:prstGeom>
        </p:spPr>
        <p:txBody>
          <a:bodyPr wrap="square">
            <a:spAutoFit/>
          </a:bodyPr>
          <a:lstStyle/>
          <a:p>
            <a:r>
              <a:rPr lang="en-NZ" sz="1100" dirty="0"/>
              <a:t>Map is retrieved from </a:t>
            </a:r>
            <a:r>
              <a:rPr lang="en-NZ" sz="1100" dirty="0">
                <a:hlinkClick r:id="rId4"/>
              </a:rPr>
              <a:t>http://</a:t>
            </a:r>
            <a:r>
              <a:rPr lang="en-NZ" sz="1100" dirty="0">
                <a:solidFill>
                  <a:srgbClr val="002060"/>
                </a:solidFill>
                <a:hlinkClick r:id="rId4"/>
              </a:rPr>
              <a:t>www.statsilk.com/maps/interactive-map-ebola-death-rate-west-africa-and-dr-congo-time-animation</a:t>
            </a:r>
            <a:endParaRPr lang="en-US" sz="1100" dirty="0">
              <a:solidFill>
                <a:srgbClr val="002060"/>
              </a:solidFill>
            </a:endParaRPr>
          </a:p>
        </p:txBody>
      </p:sp>
      <p:sp>
        <p:nvSpPr>
          <p:cNvPr id="7" name="TextBox 6"/>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rgbClr val="FFFF00"/>
                </a:solidFill>
              </a:rPr>
              <a:t>An Example</a:t>
            </a:r>
          </a:p>
          <a:p>
            <a:pPr marL="228600" indent="-228600">
              <a:lnSpc>
                <a:spcPct val="200000"/>
              </a:lnSpc>
              <a:buAutoNum type="arabicPeriod"/>
            </a:pPr>
            <a:r>
              <a:rPr lang="en-US" sz="800" u="sng" dirty="0">
                <a:solidFill>
                  <a:schemeClr val="tx2">
                    <a:lumMod val="75000"/>
                  </a:schemeClr>
                </a:solidFill>
                <a:hlinkClick r:id="rId6"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3"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6"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64596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Background</a:t>
            </a:r>
            <a:endParaRPr lang="en-NZ" dirty="0"/>
          </a:p>
        </p:txBody>
      </p:sp>
      <p:sp>
        <p:nvSpPr>
          <p:cNvPr id="12" name="Text Placeholder 16"/>
          <p:cNvSpPr txBox="1">
            <a:spLocks/>
          </p:cNvSpPr>
          <p:nvPr/>
        </p:nvSpPr>
        <p:spPr>
          <a:xfrm>
            <a:off x="1778470" y="1388852"/>
            <a:ext cx="8436238" cy="4150201"/>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lgn="l">
              <a:buFont typeface="Arial" panose="020B0604020202020204" pitchFamily="34" charset="0"/>
              <a:buChar char="•"/>
            </a:pPr>
            <a:r>
              <a:rPr lang="en-US" sz="1600" b="1" dirty="0"/>
              <a:t>Source Data: From Statistics New Zealand, titled “</a:t>
            </a:r>
            <a:r>
              <a:rPr lang="en-US" sz="1600" b="1" i="1" dirty="0"/>
              <a:t>Main means of travel to work, for the employed census usually resident population count aged 15 years and over, 2001, 2006, and 2013 Censuses (RC, TA, AU)</a:t>
            </a:r>
            <a:r>
              <a:rPr lang="en-US" sz="1600" b="1" dirty="0"/>
              <a:t>”</a:t>
            </a:r>
          </a:p>
          <a:p>
            <a:pPr algn="l"/>
            <a:r>
              <a:rPr lang="en-US" sz="1600" b="1" dirty="0"/>
              <a:t>      -- data of year 2013 in Territory Authorities (TA) is being used here</a:t>
            </a:r>
          </a:p>
          <a:p>
            <a:pPr marL="285750" indent="-285750" algn="l">
              <a:buFont typeface="Arial" panose="020B0604020202020204" pitchFamily="34" charset="0"/>
              <a:buChar char="•"/>
            </a:pPr>
            <a:r>
              <a:rPr lang="en-US" sz="1600" b="1" dirty="0"/>
              <a:t>Spatial files: ESRI shapefiles named “New Zealand 2013 (NZTM)”, in Census-based files section.</a:t>
            </a:r>
          </a:p>
          <a:p>
            <a:pPr marL="742950" lvl="1" indent="-285750">
              <a:buFont typeface="Arial" panose="020B0604020202020204" pitchFamily="34" charset="0"/>
              <a:buChar char="•"/>
            </a:pPr>
            <a:r>
              <a:rPr lang="en-US" b="1" dirty="0"/>
              <a:t>in Territory Authorities (TA)</a:t>
            </a:r>
          </a:p>
          <a:p>
            <a:pPr marL="342900" indent="-342900" algn="l">
              <a:buFont typeface="Arial" panose="020B0604020202020204" pitchFamily="34" charset="0"/>
              <a:buChar char="•"/>
            </a:pPr>
            <a:r>
              <a:rPr lang="en-US" sz="1600" b="1" dirty="0"/>
              <a:t>Operating System: Windows</a:t>
            </a:r>
          </a:p>
          <a:p>
            <a:pPr marL="342900" indent="-342900" algn="l">
              <a:buFont typeface="Arial" panose="020B0604020202020204" pitchFamily="34" charset="0"/>
              <a:buChar char="•"/>
            </a:pPr>
            <a:r>
              <a:rPr lang="en-US" sz="1600" b="1" dirty="0" err="1"/>
              <a:t>RStudio</a:t>
            </a:r>
            <a:r>
              <a:rPr lang="en-US" sz="1600" b="1" dirty="0"/>
              <a:t>, version 0.99.489</a:t>
            </a:r>
          </a:p>
          <a:p>
            <a:pPr marL="342900" indent="-342900" algn="l">
              <a:buFont typeface="Arial" panose="020B0604020202020204" pitchFamily="34" charset="0"/>
              <a:buChar char="•"/>
            </a:pPr>
            <a:r>
              <a:rPr lang="en-US" sz="1600" b="1" dirty="0"/>
              <a:t>R library: 3.2</a:t>
            </a:r>
          </a:p>
          <a:p>
            <a:pPr algn="l"/>
            <a:endParaRPr lang="en-US" sz="1600" b="1" dirty="0"/>
          </a:p>
        </p:txBody>
      </p:sp>
      <p:sp>
        <p:nvSpPr>
          <p:cNvPr id="4" name="Rectangle 3"/>
          <p:cNvSpPr/>
          <p:nvPr/>
        </p:nvSpPr>
        <p:spPr>
          <a:xfrm>
            <a:off x="1219200" y="6327951"/>
            <a:ext cx="9261231" cy="261610"/>
          </a:xfrm>
          <a:prstGeom prst="rect">
            <a:avLst/>
          </a:prstGeom>
        </p:spPr>
        <p:txBody>
          <a:bodyPr wrap="square">
            <a:spAutoFit/>
          </a:bodyPr>
          <a:lstStyle/>
          <a:p>
            <a:endParaRPr lang="en-US" sz="1100" dirty="0">
              <a:solidFill>
                <a:srgbClr val="002060"/>
              </a:solidFill>
            </a:endParaRPr>
          </a:p>
        </p:txBody>
      </p:sp>
      <p:sp>
        <p:nvSpPr>
          <p:cNvPr id="3" name="Rectangle 1"/>
          <p:cNvSpPr>
            <a:spLocks noChangeArrowheads="1"/>
          </p:cNvSpPr>
          <p:nvPr/>
        </p:nvSpPr>
        <p:spPr bwMode="auto">
          <a:xfrm>
            <a:off x="0" y="99727"/>
            <a:ext cx="65" cy="2577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8566" rIns="0" bIns="2856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300" b="1" i="0" u="none" strike="noStrike" cap="none" normalizeH="0" baseline="0" dirty="0">
              <a:ln>
                <a:noFill/>
              </a:ln>
              <a:solidFill>
                <a:srgbClr val="009999"/>
              </a:solidFill>
              <a:effectLst/>
              <a:latin typeface="Arial" panose="020B0604020202020204" pitchFamily="34" charset="0"/>
              <a:cs typeface="Arial" panose="020B0604020202020204" pitchFamily="34" charset="0"/>
            </a:endParaRPr>
          </a:p>
        </p:txBody>
      </p:sp>
      <p:pic>
        <p:nvPicPr>
          <p:cNvPr id="1026" name="Picture 2" descr="Information o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9350" y="30163"/>
            <a:ext cx="95250" cy="123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4"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5"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rgbClr val="FFFF00"/>
                </a:solidFill>
              </a:rPr>
              <a:t>Background</a:t>
            </a:r>
          </a:p>
          <a:p>
            <a:pPr marL="228600" indent="-228600">
              <a:lnSpc>
                <a:spcPct val="200000"/>
              </a:lnSpc>
              <a:buAutoNum type="arabicPeriod"/>
            </a:pPr>
            <a:r>
              <a:rPr lang="en-US" sz="800" u="sng" dirty="0">
                <a:solidFill>
                  <a:schemeClr val="tx2">
                    <a:lumMod val="75000"/>
                  </a:schemeClr>
                </a:solidFill>
                <a:hlinkClick r:id="rId6"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7"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2"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5"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5"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6"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73427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Concept of the app</a:t>
            </a:r>
            <a:endParaRPr lang="en-NZ" dirty="0"/>
          </a:p>
        </p:txBody>
      </p:sp>
      <p:sp>
        <p:nvSpPr>
          <p:cNvPr id="12" name="Text Placeholder 16"/>
          <p:cNvSpPr txBox="1">
            <a:spLocks/>
          </p:cNvSpPr>
          <p:nvPr/>
        </p:nvSpPr>
        <p:spPr>
          <a:xfrm>
            <a:off x="1778470" y="4235570"/>
            <a:ext cx="8436238" cy="1303483"/>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endParaRPr lang="en-US" sz="1400" dirty="0"/>
          </a:p>
        </p:txBody>
      </p:sp>
      <p:sp>
        <p:nvSpPr>
          <p:cNvPr id="3" name="Rectangle 1"/>
          <p:cNvSpPr>
            <a:spLocks noChangeArrowheads="1"/>
          </p:cNvSpPr>
          <p:nvPr/>
        </p:nvSpPr>
        <p:spPr bwMode="auto">
          <a:xfrm>
            <a:off x="0" y="99727"/>
            <a:ext cx="65" cy="2577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8566" rIns="0" bIns="2856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300" b="1" i="0" u="none" strike="noStrike" cap="none" normalizeH="0" baseline="0" dirty="0">
              <a:ln>
                <a:noFill/>
              </a:ln>
              <a:solidFill>
                <a:srgbClr val="009999"/>
              </a:solidFill>
              <a:effectLst/>
              <a:latin typeface="Arial" panose="020B0604020202020204" pitchFamily="34" charset="0"/>
              <a:cs typeface="Arial" panose="020B0604020202020204" pitchFamily="34" charset="0"/>
            </a:endParaRPr>
          </a:p>
        </p:txBody>
      </p:sp>
      <p:pic>
        <p:nvPicPr>
          <p:cNvPr id="1026" name="Picture 2" descr="Information o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9350" y="30163"/>
            <a:ext cx="95250" cy="1238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306899" y="1251557"/>
            <a:ext cx="6346486" cy="4480948"/>
          </a:xfrm>
          <a:prstGeom prst="rect">
            <a:avLst/>
          </a:prstGeom>
        </p:spPr>
      </p:pic>
      <p:sp>
        <p:nvSpPr>
          <p:cNvPr id="9" name="TextBox 8"/>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6"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rgbClr val="FFFF00"/>
                </a:solidFill>
              </a:rPr>
              <a:t>Concept of the app</a:t>
            </a: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3"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6"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415920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Reading data</a:t>
            </a:r>
            <a:endParaRPr lang="en-NZ" dirty="0"/>
          </a:p>
        </p:txBody>
      </p:sp>
      <p:sp>
        <p:nvSpPr>
          <p:cNvPr id="17" name="Text Placeholder 16"/>
          <p:cNvSpPr>
            <a:spLocks noGrp="1"/>
          </p:cNvSpPr>
          <p:nvPr>
            <p:ph type="body" sz="half" idx="2"/>
          </p:nvPr>
        </p:nvSpPr>
        <p:spPr>
          <a:xfrm>
            <a:off x="1804005" y="4786943"/>
            <a:ext cx="5146113" cy="1801645"/>
          </a:xfrm>
        </p:spPr>
        <p:txBody>
          <a:bodyPr>
            <a:noAutofit/>
          </a:bodyPr>
          <a:lstStyle/>
          <a:p>
            <a:pPr marL="342900" indent="-342900" algn="l">
              <a:buFont typeface="+mj-lt"/>
              <a:buAutoNum type="arabicPeriod"/>
            </a:pPr>
            <a:r>
              <a:rPr lang="en-US" sz="1400" dirty="0"/>
              <a:t>Reading the source data from csv file.</a:t>
            </a:r>
          </a:p>
          <a:p>
            <a:pPr marL="342900" indent="-342900" algn="l">
              <a:buFont typeface="+mj-lt"/>
              <a:buAutoNum type="arabicPeriod"/>
            </a:pPr>
            <a:r>
              <a:rPr lang="en-US" sz="1400" dirty="0"/>
              <a:t>Generating objects from the source data.</a:t>
            </a:r>
          </a:p>
          <a:p>
            <a:pPr marL="342900" indent="-342900" algn="l">
              <a:buFont typeface="+mj-lt"/>
              <a:buAutoNum type="arabicPeriod"/>
            </a:pPr>
            <a:r>
              <a:rPr lang="en-US" sz="1400" dirty="0"/>
              <a:t>Reading the shapefiles into R. (</a:t>
            </a:r>
            <a:r>
              <a:rPr lang="en-US" sz="1400" dirty="0" err="1"/>
              <a:t>maptools</a:t>
            </a:r>
            <a:r>
              <a:rPr lang="en-US" sz="1400" dirty="0"/>
              <a:t>)</a:t>
            </a:r>
          </a:p>
          <a:p>
            <a:pPr marL="342900" indent="-342900" algn="l">
              <a:buFont typeface="+mj-lt"/>
              <a:buAutoNum type="arabicPeriod"/>
            </a:pPr>
            <a:r>
              <a:rPr lang="en-US" sz="1400" dirty="0"/>
              <a:t>Merging the source data to shapefiles object.</a:t>
            </a:r>
          </a:p>
        </p:txBody>
      </p:sp>
      <p:pic>
        <p:nvPicPr>
          <p:cNvPr id="2" name="Picture 1"/>
          <p:cNvPicPr>
            <a:picLocks noChangeAspect="1"/>
          </p:cNvPicPr>
          <p:nvPr/>
        </p:nvPicPr>
        <p:blipFill rotWithShape="1">
          <a:blip r:embed="rId3"/>
          <a:srcRect l="20698" t="10869" r="15541" b="12417"/>
          <a:stretch/>
        </p:blipFill>
        <p:spPr>
          <a:xfrm>
            <a:off x="7596298" y="1035475"/>
            <a:ext cx="3579447" cy="5126893"/>
          </a:xfrm>
          <a:prstGeom prst="rect">
            <a:avLst/>
          </a:prstGeom>
        </p:spPr>
      </p:pic>
      <p:pic>
        <p:nvPicPr>
          <p:cNvPr id="3" name="Picture 2" descr="geodata.xlsx - Excel"/>
          <p:cNvPicPr>
            <a:picLocks noChangeAspect="1"/>
          </p:cNvPicPr>
          <p:nvPr/>
        </p:nvPicPr>
        <p:blipFill rotWithShape="1">
          <a:blip r:embed="rId4">
            <a:extLst>
              <a:ext uri="{28A0092B-C50C-407E-A947-70E740481C1C}">
                <a14:useLocalDpi xmlns:a14="http://schemas.microsoft.com/office/drawing/2010/main" val="0"/>
              </a:ext>
            </a:extLst>
          </a:blip>
          <a:srcRect l="1751" t="18690" r="68206" b="42450"/>
          <a:stretch/>
        </p:blipFill>
        <p:spPr>
          <a:xfrm>
            <a:off x="2067488" y="1035475"/>
            <a:ext cx="4411466" cy="3466153"/>
          </a:xfrm>
          <a:prstGeom prst="rect">
            <a:avLst/>
          </a:prstGeom>
        </p:spPr>
      </p:pic>
      <p:sp>
        <p:nvSpPr>
          <p:cNvPr id="8" name="TextBox 7"/>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6"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8"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rgbClr val="FFFF00"/>
                </a:solidFill>
              </a:rPr>
              <a:t>Reading Data</a:t>
            </a: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3"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6"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100886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preparation</a:t>
            </a:r>
            <a:endParaRPr lang="en-NZ" dirty="0"/>
          </a:p>
        </p:txBody>
      </p:sp>
      <p:sp>
        <p:nvSpPr>
          <p:cNvPr id="17" name="Text Placeholder 16"/>
          <p:cNvSpPr>
            <a:spLocks noGrp="1"/>
          </p:cNvSpPr>
          <p:nvPr>
            <p:ph type="body" sz="half" idx="2"/>
          </p:nvPr>
        </p:nvSpPr>
        <p:spPr>
          <a:xfrm>
            <a:off x="1861707" y="2429371"/>
            <a:ext cx="5406601" cy="3708962"/>
          </a:xfrm>
        </p:spPr>
        <p:txBody>
          <a:bodyPr>
            <a:noAutofit/>
          </a:bodyPr>
          <a:lstStyle/>
          <a:p>
            <a:pPr algn="l"/>
            <a:r>
              <a:rPr lang="en-US" sz="1400" dirty="0"/>
              <a:t>Key method:</a:t>
            </a:r>
          </a:p>
          <a:p>
            <a:pPr algn="l"/>
            <a:r>
              <a:rPr lang="en-US" sz="1400" dirty="0"/>
              <a:t>Calculating Percentages of travel means within territory authorities</a:t>
            </a:r>
          </a:p>
          <a:p>
            <a:pPr algn="l"/>
            <a:r>
              <a:rPr lang="en-NZ" sz="1100" u="sng" dirty="0">
                <a:effectLst/>
              </a:rPr>
              <a:t>Each percentage represents weight of a travel mean being chosen in a territory authority.</a:t>
            </a:r>
            <a:endParaRPr lang="id-ID" sz="1100" u="sng" dirty="0">
              <a:effectLst/>
            </a:endParaRPr>
          </a:p>
          <a:p>
            <a:pPr algn="l"/>
            <a:r>
              <a:rPr lang="en-NZ" sz="1100" dirty="0">
                <a:effectLst/>
              </a:rPr>
              <a:t>The numbers of people used specific travel means / total numbers of people in territory authorities</a:t>
            </a:r>
            <a:endParaRPr lang="id-ID" dirty="0">
              <a:effectLst/>
            </a:endParaRPr>
          </a:p>
          <a:p>
            <a:pPr algn="l"/>
            <a:r>
              <a:rPr lang="en-NZ" sz="1100" dirty="0">
                <a:effectLst/>
              </a:rPr>
              <a:t>For example, there are 19,686 people from “Far North District" (a territory authority) involved in the research. 51 people chose "Public bus" (a travel mean) on the survey conducted day. Therefore, the percentage of "Public bus" in " Far North District" is calculated as</a:t>
            </a:r>
            <a:endParaRPr lang="id-ID" sz="1100" dirty="0">
              <a:effectLst/>
            </a:endParaRPr>
          </a:p>
          <a:p>
            <a:pPr algn="l"/>
            <a:r>
              <a:rPr lang="en-NZ" sz="1100" dirty="0">
                <a:effectLst/>
              </a:rPr>
              <a:t>	51/ 19,686 = 0.3 (1 decimal place)</a:t>
            </a:r>
            <a:endParaRPr lang="id-ID" sz="1100" dirty="0">
              <a:effectLst/>
            </a:endParaRPr>
          </a:p>
          <a:p>
            <a:pPr marL="342900" indent="-342900" algn="l">
              <a:buFont typeface="+mj-lt"/>
              <a:buAutoNum type="arabicPeriod"/>
            </a:pPr>
            <a:endParaRPr lang="en-US" sz="1400" dirty="0"/>
          </a:p>
          <a:p>
            <a:pPr algn="l"/>
            <a:endParaRPr lang="en-US" sz="1400" dirty="0"/>
          </a:p>
        </p:txBody>
      </p:sp>
      <p:pic>
        <p:nvPicPr>
          <p:cNvPr id="2" name="Picture 1"/>
          <p:cNvPicPr>
            <a:picLocks noChangeAspect="1"/>
          </p:cNvPicPr>
          <p:nvPr/>
        </p:nvPicPr>
        <p:blipFill rotWithShape="1">
          <a:blip r:embed="rId3"/>
          <a:srcRect l="482" t="83579" r="49869" b="5965"/>
          <a:stretch/>
        </p:blipFill>
        <p:spPr>
          <a:xfrm>
            <a:off x="1861707" y="972579"/>
            <a:ext cx="9079831" cy="1195136"/>
          </a:xfrm>
          <a:prstGeom prst="rect">
            <a:avLst/>
          </a:prstGeom>
        </p:spPr>
      </p:pic>
      <p:graphicFrame>
        <p:nvGraphicFramePr>
          <p:cNvPr id="6" name="Chart 5"/>
          <p:cNvGraphicFramePr/>
          <p:nvPr>
            <p:extLst>
              <p:ext uri="{D42A27DB-BD31-4B8C-83A1-F6EECF244321}">
                <p14:modId xmlns:p14="http://schemas.microsoft.com/office/powerpoint/2010/main" val="807731824"/>
              </p:ext>
            </p:extLst>
          </p:nvPr>
        </p:nvGraphicFramePr>
        <p:xfrm>
          <a:off x="7451579" y="2429371"/>
          <a:ext cx="3896360" cy="379297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6"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8"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rgbClr val="FFFF00"/>
                </a:solidFill>
              </a:rPr>
              <a:t>Preparation</a:t>
            </a: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3"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6"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408016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Parameters</a:t>
            </a:r>
            <a:endParaRPr lang="en-NZ" dirty="0"/>
          </a:p>
        </p:txBody>
      </p:sp>
      <p:sp>
        <p:nvSpPr>
          <p:cNvPr id="17" name="Text Placeholder 16"/>
          <p:cNvSpPr>
            <a:spLocks noGrp="1"/>
          </p:cNvSpPr>
          <p:nvPr>
            <p:ph type="body" sz="half" idx="2"/>
          </p:nvPr>
        </p:nvSpPr>
        <p:spPr>
          <a:xfrm>
            <a:off x="4585083" y="953693"/>
            <a:ext cx="6520579" cy="976707"/>
          </a:xfrm>
        </p:spPr>
        <p:txBody>
          <a:bodyPr>
            <a:noAutofit/>
          </a:bodyPr>
          <a:lstStyle/>
          <a:p>
            <a:pPr marL="285750" indent="-285750" algn="l">
              <a:buFont typeface="Arial" panose="020B0604020202020204" pitchFamily="34" charset="0"/>
              <a:buChar char="•"/>
            </a:pPr>
            <a:r>
              <a:rPr lang="en-US" sz="1400" dirty="0"/>
              <a:t>Select the number of categories which is used for:</a:t>
            </a:r>
          </a:p>
          <a:p>
            <a:pPr marL="742950" lvl="1" indent="-285750">
              <a:buFont typeface="+mj-lt"/>
              <a:buAutoNum type="arabicPeriod"/>
            </a:pPr>
            <a:r>
              <a:rPr lang="en-US" sz="1200" dirty="0"/>
              <a:t>Separating the full data.</a:t>
            </a:r>
          </a:p>
          <a:p>
            <a:pPr marL="742950" lvl="1" indent="-285750">
              <a:buFont typeface="+mj-lt"/>
              <a:buAutoNum type="arabicPeriod"/>
            </a:pPr>
            <a:r>
              <a:rPr lang="en-US" sz="1200" dirty="0"/>
              <a:t>Assigning color to each value.</a:t>
            </a:r>
          </a:p>
          <a:p>
            <a:pPr marL="285750" indent="-285750" algn="l">
              <a:buFont typeface="Arial" panose="020B0604020202020204" pitchFamily="34" charset="0"/>
              <a:buChar char="•"/>
            </a:pPr>
            <a:endParaRPr lang="en-US" sz="1400" dirty="0"/>
          </a:p>
        </p:txBody>
      </p:sp>
      <p:pic>
        <p:nvPicPr>
          <p:cNvPr id="9" name="Picture 8"/>
          <p:cNvPicPr>
            <a:picLocks noChangeAspect="1"/>
          </p:cNvPicPr>
          <p:nvPr/>
        </p:nvPicPr>
        <p:blipFill rotWithShape="1">
          <a:blip r:embed="rId3"/>
          <a:srcRect l="2324" t="10222" r="76551" b="76763"/>
          <a:stretch/>
        </p:blipFill>
        <p:spPr>
          <a:xfrm>
            <a:off x="1750645" y="953693"/>
            <a:ext cx="2211755" cy="851661"/>
          </a:xfrm>
          <a:prstGeom prst="rect">
            <a:avLst/>
          </a:prstGeom>
        </p:spPr>
      </p:pic>
      <p:pic>
        <p:nvPicPr>
          <p:cNvPr id="6" name="Picture 5"/>
          <p:cNvPicPr>
            <a:picLocks noChangeAspect="1"/>
          </p:cNvPicPr>
          <p:nvPr/>
        </p:nvPicPr>
        <p:blipFill rotWithShape="1">
          <a:blip r:embed="rId3"/>
          <a:srcRect l="1988" t="32176" r="77400" b="34729"/>
          <a:stretch/>
        </p:blipFill>
        <p:spPr>
          <a:xfrm>
            <a:off x="1750645" y="4258152"/>
            <a:ext cx="2158074" cy="2165684"/>
          </a:xfrm>
          <a:prstGeom prst="rect">
            <a:avLst/>
          </a:prstGeom>
        </p:spPr>
      </p:pic>
      <p:sp>
        <p:nvSpPr>
          <p:cNvPr id="7" name="Text Placeholder 16"/>
          <p:cNvSpPr txBox="1">
            <a:spLocks/>
          </p:cNvSpPr>
          <p:nvPr/>
        </p:nvSpPr>
        <p:spPr>
          <a:xfrm>
            <a:off x="4585082" y="2429371"/>
            <a:ext cx="6520579" cy="976707"/>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285750" indent="-285750" algn="l">
              <a:buFont typeface="Arial" panose="020B0604020202020204" pitchFamily="34" charset="0"/>
              <a:buChar char="•"/>
            </a:pPr>
            <a:r>
              <a:rPr lang="en-US" sz="1400" dirty="0"/>
              <a:t>Select the interval which is used for:</a:t>
            </a:r>
          </a:p>
          <a:p>
            <a:pPr marL="742950" lvl="1" indent="-285750">
              <a:buFont typeface="+mj-lt"/>
              <a:buAutoNum type="arabicPeriod"/>
            </a:pPr>
            <a:r>
              <a:rPr lang="en-US" sz="1200" dirty="0"/>
              <a:t>Separating the full data.</a:t>
            </a:r>
          </a:p>
          <a:p>
            <a:pPr marL="742950" lvl="1" indent="-285750">
              <a:buFont typeface="+mj-lt"/>
              <a:buAutoNum type="arabicPeriod"/>
            </a:pPr>
            <a:r>
              <a:rPr lang="en-US" sz="1200" dirty="0"/>
              <a:t>Assigning color to each value.</a:t>
            </a:r>
          </a:p>
        </p:txBody>
      </p:sp>
      <p:sp>
        <p:nvSpPr>
          <p:cNvPr id="10" name="Text Placeholder 16"/>
          <p:cNvSpPr txBox="1">
            <a:spLocks/>
          </p:cNvSpPr>
          <p:nvPr/>
        </p:nvSpPr>
        <p:spPr>
          <a:xfrm>
            <a:off x="4585082" y="4461352"/>
            <a:ext cx="6520579" cy="976707"/>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285750" indent="-285750" algn="l">
              <a:buFont typeface="Arial" panose="020B0604020202020204" pitchFamily="34" charset="0"/>
              <a:buChar char="•"/>
            </a:pPr>
            <a:r>
              <a:rPr lang="en-US" sz="1400" dirty="0"/>
              <a:t>Select one travel mean to view, OR</a:t>
            </a:r>
          </a:p>
          <a:p>
            <a:pPr marL="285750" indent="-285750" algn="l">
              <a:buFont typeface="Arial" panose="020B0604020202020204" pitchFamily="34" charset="0"/>
              <a:buChar char="•"/>
            </a:pPr>
            <a:r>
              <a:rPr lang="en-US" sz="1400" dirty="0"/>
              <a:t>Select two travel means to compare.</a:t>
            </a:r>
          </a:p>
        </p:txBody>
      </p:sp>
      <p:pic>
        <p:nvPicPr>
          <p:cNvPr id="2" name="Picture 1"/>
          <p:cNvPicPr>
            <a:picLocks noChangeAspect="1"/>
          </p:cNvPicPr>
          <p:nvPr/>
        </p:nvPicPr>
        <p:blipFill rotWithShape="1">
          <a:blip r:embed="rId4"/>
          <a:srcRect l="27500" t="22455" r="59825" b="60352"/>
          <a:stretch/>
        </p:blipFill>
        <p:spPr>
          <a:xfrm>
            <a:off x="1750645" y="2145977"/>
            <a:ext cx="2130811" cy="1806397"/>
          </a:xfrm>
          <a:prstGeom prst="rect">
            <a:avLst/>
          </a:prstGeom>
        </p:spPr>
      </p:pic>
      <p:sp>
        <p:nvSpPr>
          <p:cNvPr id="11" name="TextBox 10"/>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5"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6"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8"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rgbClr val="FFFF00"/>
                </a:solidFill>
              </a:rPr>
              <a:t>Parameters</a:t>
            </a: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2"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3"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5"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6"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6"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7"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16854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359485" y="284623"/>
            <a:ext cx="6241816" cy="510309"/>
          </a:xfrm>
        </p:spPr>
        <p:txBody>
          <a:bodyPr>
            <a:normAutofit fontScale="90000"/>
          </a:bodyPr>
          <a:lstStyle/>
          <a:p>
            <a:r>
              <a:rPr lang="en-US" dirty="0"/>
              <a:t>One-mean table</a:t>
            </a:r>
            <a:endParaRPr lang="en-NZ" dirty="0"/>
          </a:p>
        </p:txBody>
      </p:sp>
      <p:sp>
        <p:nvSpPr>
          <p:cNvPr id="17" name="Text Placeholder 16"/>
          <p:cNvSpPr>
            <a:spLocks noGrp="1"/>
          </p:cNvSpPr>
          <p:nvPr>
            <p:ph type="body" sz="half" idx="2"/>
          </p:nvPr>
        </p:nvSpPr>
        <p:spPr>
          <a:xfrm>
            <a:off x="9260518" y="1160024"/>
            <a:ext cx="2676579" cy="4544290"/>
          </a:xfrm>
        </p:spPr>
        <p:txBody>
          <a:bodyPr>
            <a:noAutofit/>
          </a:bodyPr>
          <a:lstStyle/>
          <a:p>
            <a:pPr marL="285750" indent="-285750" algn="l">
              <a:buFont typeface="Arial" panose="020B0604020202020204" pitchFamily="34" charset="0"/>
              <a:buChar char="•"/>
            </a:pPr>
            <a:r>
              <a:rPr lang="en-US" sz="1400" dirty="0"/>
              <a:t>Selecting the subset of the source dataset. Such subset is using the same travel mean as the user last selected mean (in “mean selection” on the left hand panel).</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dirty="0"/>
              <a:t>Mainly using Shiny package for User Interface building.</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dirty="0"/>
              <a:t>Table is updated and rendered once the mean is changed.</a:t>
            </a:r>
          </a:p>
        </p:txBody>
      </p:sp>
      <p:pic>
        <p:nvPicPr>
          <p:cNvPr id="9" name="Picture 8"/>
          <p:cNvPicPr>
            <a:picLocks noChangeAspect="1"/>
          </p:cNvPicPr>
          <p:nvPr/>
        </p:nvPicPr>
        <p:blipFill rotWithShape="1">
          <a:blip r:embed="rId3"/>
          <a:srcRect l="1021" t="10222" r="29644" b="8930"/>
          <a:stretch/>
        </p:blipFill>
        <p:spPr>
          <a:xfrm>
            <a:off x="1850784" y="981684"/>
            <a:ext cx="7259217" cy="5290457"/>
          </a:xfrm>
          <a:prstGeom prst="rect">
            <a:avLst/>
          </a:prstGeom>
        </p:spPr>
      </p:pic>
      <p:sp>
        <p:nvSpPr>
          <p:cNvPr id="6" name="TextBox 5"/>
          <p:cNvSpPr txBox="1"/>
          <p:nvPr/>
        </p:nvSpPr>
        <p:spPr>
          <a:xfrm>
            <a:off x="221091" y="1259820"/>
            <a:ext cx="1393105" cy="4062651"/>
          </a:xfrm>
          <a:prstGeom prst="rect">
            <a:avLst/>
          </a:prstGeom>
          <a:noFill/>
        </p:spPr>
        <p:txBody>
          <a:bodyPr wrap="square" rtlCol="0">
            <a:spAutoFit/>
          </a:bodyPr>
          <a:lstStyle/>
          <a:p>
            <a:r>
              <a:rPr lang="en-US" sz="900" b="1" dirty="0">
                <a:solidFill>
                  <a:schemeClr val="accent3">
                    <a:lumMod val="40000"/>
                    <a:lumOff val="60000"/>
                  </a:schemeClr>
                </a:solidFill>
              </a:rPr>
              <a:t>Outline</a:t>
            </a:r>
          </a:p>
          <a:p>
            <a:endParaRPr lang="en-NZ" sz="9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4" action="ppaction://hlinksldjump"/>
              </a:rPr>
              <a:t>Motivation</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rPr>
              <a:t>An E</a:t>
            </a:r>
            <a:r>
              <a:rPr lang="en-US" sz="800" u="sng" dirty="0">
                <a:solidFill>
                  <a:schemeClr val="tx2">
                    <a:lumMod val="75000"/>
                  </a:schemeClr>
                </a:solidFill>
                <a:hlinkClick r:id="rId5" action="ppaction://hlinksldjump"/>
              </a:rPr>
              <a:t>xample</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6" action="ppaction://hlinksldjump"/>
              </a:rPr>
              <a:t>Background</a:t>
            </a:r>
            <a:endParaRPr lang="en-US" sz="800" u="sng" dirty="0">
              <a:solidFill>
                <a:schemeClr val="tx2">
                  <a:lumMod val="75000"/>
                </a:schemeClr>
              </a:solidFill>
            </a:endParaRPr>
          </a:p>
          <a:p>
            <a:pPr marL="228600" indent="-228600">
              <a:lnSpc>
                <a:spcPct val="200000"/>
              </a:lnSpc>
              <a:buAutoNum type="arabicPeriod"/>
            </a:pPr>
            <a:r>
              <a:rPr lang="en-US" sz="800" u="sng" dirty="0">
                <a:solidFill>
                  <a:schemeClr val="tx2">
                    <a:lumMod val="75000"/>
                  </a:schemeClr>
                </a:solidFill>
                <a:hlinkClick r:id="rId7" action="ppaction://hlinksldjump"/>
              </a:rPr>
              <a:t>Concept</a:t>
            </a:r>
            <a:r>
              <a:rPr lang="en-US" sz="800" u="sng" dirty="0">
                <a:solidFill>
                  <a:schemeClr val="tx2">
                    <a:lumMod val="75000"/>
                  </a:schemeClr>
                </a:solidFill>
              </a:rPr>
              <a:t> of the app</a:t>
            </a:r>
          </a:p>
          <a:p>
            <a:pPr marL="228600" indent="-228600">
              <a:lnSpc>
                <a:spcPct val="200000"/>
              </a:lnSpc>
              <a:buFont typeface="+mj-lt"/>
              <a:buAutoNum type="arabicPeriod"/>
            </a:pPr>
            <a:r>
              <a:rPr lang="en-US" sz="800" u="sng" dirty="0">
                <a:solidFill>
                  <a:schemeClr val="tx2">
                    <a:lumMod val="75000"/>
                  </a:schemeClr>
                </a:solidFill>
                <a:hlinkClick r:id="rId8" action="ppaction://hlinksldjump"/>
              </a:rPr>
              <a:t>Reading Data</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9" action="ppaction://hlinksldjump"/>
              </a:rPr>
              <a:t>Preparation</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0" action="ppaction://hlinksldjump"/>
              </a:rPr>
              <a:t>Parameters</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rgbClr val="FFFF00"/>
                </a:solidFill>
              </a:rPr>
              <a:t>One-mean Table</a:t>
            </a:r>
          </a:p>
          <a:p>
            <a:pPr marL="228600" indent="-228600">
              <a:lnSpc>
                <a:spcPct val="200000"/>
              </a:lnSpc>
              <a:buFont typeface="+mj-lt"/>
              <a:buAutoNum type="arabicPeriod"/>
            </a:pPr>
            <a:r>
              <a:rPr lang="en-US" sz="800" u="sng" dirty="0">
                <a:solidFill>
                  <a:schemeClr val="tx2">
                    <a:lumMod val="75000"/>
                  </a:schemeClr>
                </a:solidFill>
                <a:hlinkClick r:id="rId11" action="ppaction://hlinksldjump"/>
              </a:rPr>
              <a:t>One-mean Map </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Two-mean </a:t>
            </a:r>
            <a:r>
              <a:rPr lang="en-US" sz="800" u="sng" dirty="0">
                <a:solidFill>
                  <a:schemeClr val="tx2">
                    <a:lumMod val="75000"/>
                  </a:schemeClr>
                </a:solidFill>
                <a:hlinkClick r:id="rId12" action="ppaction://hlinksldjump"/>
              </a:rPr>
              <a:t>Table</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3" action="ppaction://hlinksldjump"/>
              </a:rPr>
              <a:t>Scatterplot</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hlinkClick r:id="rId14" action="ppaction://hlinksldjump"/>
              </a:rPr>
              <a:t>Two-mean Map</a:t>
            </a:r>
            <a:endParaRPr lang="en-US" sz="800" u="sng" dirty="0">
              <a:solidFill>
                <a:schemeClr val="tx2">
                  <a:lumMod val="75000"/>
                </a:schemeClr>
              </a:solidFill>
            </a:endParaRPr>
          </a:p>
          <a:p>
            <a:pPr marL="228600" indent="-228600">
              <a:lnSpc>
                <a:spcPct val="200000"/>
              </a:lnSpc>
              <a:buFont typeface="+mj-lt"/>
              <a:buAutoNum type="arabicPeriod"/>
            </a:pPr>
            <a:r>
              <a:rPr lang="en-US" sz="800" u="sng" dirty="0">
                <a:solidFill>
                  <a:schemeClr val="tx2">
                    <a:lumMod val="75000"/>
                  </a:schemeClr>
                </a:solidFill>
              </a:rPr>
              <a:t>A L</a:t>
            </a:r>
            <a:r>
              <a:rPr lang="en-US" sz="800" u="sng" dirty="0">
                <a:solidFill>
                  <a:schemeClr val="tx2">
                    <a:lumMod val="75000"/>
                  </a:schemeClr>
                </a:solidFill>
                <a:hlinkClick r:id="rId15" action="ppaction://hlinksldjump"/>
              </a:rPr>
              <a:t>ittle</a:t>
            </a:r>
            <a:r>
              <a:rPr lang="en-US" sz="800" u="sng" dirty="0">
                <a:solidFill>
                  <a:schemeClr val="tx2">
                    <a:lumMod val="75000"/>
                  </a:schemeClr>
                </a:solidFill>
              </a:rPr>
              <a:t> Taste</a:t>
            </a:r>
          </a:p>
          <a:p>
            <a:pPr marL="228600" indent="-228600">
              <a:lnSpc>
                <a:spcPct val="200000"/>
              </a:lnSpc>
              <a:buFont typeface="+mj-lt"/>
              <a:buAutoNum type="arabicPeriod"/>
            </a:pPr>
            <a:r>
              <a:rPr lang="en-US" sz="800" u="sng" dirty="0">
                <a:solidFill>
                  <a:schemeClr val="tx2">
                    <a:lumMod val="75000"/>
                  </a:schemeClr>
                </a:solidFill>
              </a:rPr>
              <a:t>More </a:t>
            </a:r>
            <a:r>
              <a:rPr lang="en-US" sz="800" u="sng" dirty="0">
                <a:solidFill>
                  <a:schemeClr val="tx2">
                    <a:lumMod val="75000"/>
                  </a:schemeClr>
                </a:solidFill>
                <a:hlinkClick r:id="rId15" action="ppaction://hlinksldjump"/>
              </a:rPr>
              <a:t>to</a:t>
            </a:r>
            <a:r>
              <a:rPr lang="en-US" sz="800" u="sng" dirty="0">
                <a:solidFill>
                  <a:schemeClr val="tx2">
                    <a:lumMod val="75000"/>
                  </a:schemeClr>
                </a:solidFill>
              </a:rPr>
              <a:t> be done</a:t>
            </a:r>
          </a:p>
          <a:p>
            <a:pPr marL="228600" indent="-228600">
              <a:lnSpc>
                <a:spcPct val="200000"/>
              </a:lnSpc>
              <a:buFont typeface="+mj-lt"/>
              <a:buAutoNum type="arabicPeriod"/>
            </a:pPr>
            <a:r>
              <a:rPr lang="en-US" sz="800" u="sng" dirty="0">
                <a:solidFill>
                  <a:schemeClr val="tx2">
                    <a:lumMod val="75000"/>
                  </a:schemeClr>
                </a:solidFill>
                <a:hlinkClick r:id="rId16" action="ppaction://hlinksldjump"/>
              </a:rPr>
              <a:t>The End</a:t>
            </a:r>
            <a:endParaRPr lang="en-US" sz="800" u="sng" dirty="0">
              <a:solidFill>
                <a:schemeClr val="tx2">
                  <a:lumMod val="75000"/>
                </a:schemeClr>
              </a:solidFill>
            </a:endParaRPr>
          </a:p>
        </p:txBody>
      </p:sp>
    </p:spTree>
    <p:extLst>
      <p:ext uri="{BB962C8B-B14F-4D97-AF65-F5344CB8AC3E}">
        <p14:creationId xmlns:p14="http://schemas.microsoft.com/office/powerpoint/2010/main" val="2189548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1844</TotalTime>
  <Words>1699</Words>
  <Application>Microsoft Office PowerPoint</Application>
  <PresentationFormat>Widescreen</PresentationFormat>
  <Paragraphs>460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Wingdings</vt:lpstr>
      <vt:lpstr>Damask</vt:lpstr>
      <vt:lpstr>A Tour to Statistically Informed Interactive Maps</vt:lpstr>
      <vt:lpstr>Motivation</vt:lpstr>
      <vt:lpstr>An example</vt:lpstr>
      <vt:lpstr>Background</vt:lpstr>
      <vt:lpstr>Concept of the app</vt:lpstr>
      <vt:lpstr>Reading data</vt:lpstr>
      <vt:lpstr>preparation</vt:lpstr>
      <vt:lpstr>Parameters</vt:lpstr>
      <vt:lpstr>One-mean table</vt:lpstr>
      <vt:lpstr>One-mean map</vt:lpstr>
      <vt:lpstr>Two-mean table</vt:lpstr>
      <vt:lpstr>Scatterplot</vt:lpstr>
      <vt:lpstr>Two-mean map</vt:lpstr>
      <vt:lpstr>A little taste</vt:lpstr>
      <vt:lpstr>More to be done</vt:lpstr>
      <vt:lpstr>Hope you enjoyed it and thank you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Map</dc:title>
  <dc:creator>Carina Zheng</dc:creator>
  <cp:lastModifiedBy>Carina Zheng</cp:lastModifiedBy>
  <cp:revision>176</cp:revision>
  <dcterms:created xsi:type="dcterms:W3CDTF">2016-02-01T05:17:34Z</dcterms:created>
  <dcterms:modified xsi:type="dcterms:W3CDTF">2016-02-17T03:26:44Z</dcterms:modified>
</cp:coreProperties>
</file>