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10287000" cx="18288000"/>
  <p:notesSz cx="6858000" cy="9144000"/>
  <p:embeddedFontLst>
    <p:embeddedFont>
      <p:font typeface="Open Sans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Eb5lK7CDWfmkH8yTdMm6ASycsj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COCOCYS ECY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C9047F-41CE-48EF-B2B7-44F8F673DEA5}">
  <a:tblStyle styleId="{E3C9047F-41CE-48EF-B2B7-44F8F673DEA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OpenSans-bold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22T12:40:33.660">
    <p:pos x="6000" y="0"/>
    <p:text>hola, gracicias por avanzar en la creacion del contenido, favor verificar la estructura de la presentacion.  En la carpeta de plantillas la puede observar.
https://drive.google.com/drive/folders/1r13D8eAH_E-94tBx0aHJdX6U6Ag-xSCL
si no cuenta con accesos favor indicarlo para poderlo apoyar.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j-rrJN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5-22T12:41:34.957">
    <p:pos x="6000" y="0"/>
    <p:text>Faltan las diapositivas de valor, referencias, etc. verificar plantilla.
https://drive.google.com/drive/folders/1r13D8eAH_E-94tBx0aHJdX6U6Ag-xSCL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j-rrJN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babe25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5babe252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jp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9050" y="0"/>
            <a:ext cx="18249900" cy="10287000"/>
          </a:xfrm>
          <a:custGeom>
            <a:rect b="b" l="l" r="r" t="t"/>
            <a:pathLst>
              <a:path extrusionOk="0" h="10287000" w="18249900">
                <a:moveTo>
                  <a:pt x="0" y="0"/>
                </a:moveTo>
                <a:lnTo>
                  <a:pt x="18249900" y="0"/>
                </a:lnTo>
                <a:lnTo>
                  <a:pt x="18249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85" name="Google Shape;85;p1"/>
          <p:cNvGraphicFramePr/>
          <p:nvPr/>
        </p:nvGraphicFramePr>
        <p:xfrm>
          <a:off x="10576243" y="2111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{E3C9047F-41CE-48EF-B2B7-44F8F673DEA5}</a:tableStyleId>
              </a:tblPr>
              <a:tblGrid>
                <a:gridCol w="3657600"/>
                <a:gridCol w="3657600"/>
              </a:tblGrid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Día, Fecha: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Martes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, 29/0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/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2025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Hora de inicio: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10:40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4997996" y="5046825"/>
            <a:ext cx="82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Estructuras De Datos Sección A</a:t>
            </a:r>
            <a:endParaRPr b="1"/>
          </a:p>
        </p:txBody>
      </p:sp>
      <p:sp>
        <p:nvSpPr>
          <p:cNvPr id="87" name="Google Shape;87;p1"/>
          <p:cNvSpPr txBox="1"/>
          <p:nvPr/>
        </p:nvSpPr>
        <p:spPr>
          <a:xfrm>
            <a:off x="5652145" y="6323325"/>
            <a:ext cx="69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latin typeface="Calibri"/>
                <a:ea typeface="Calibri"/>
                <a:cs typeface="Calibri"/>
                <a:sym typeface="Calibri"/>
              </a:rPr>
              <a:t>Aux. Steven Facundo Mejía Xolop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9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9"/>
          <p:cNvSpPr/>
          <p:nvPr/>
        </p:nvSpPr>
        <p:spPr>
          <a:xfrm>
            <a:off x="1748558" y="6121129"/>
            <a:ext cx="7109014" cy="2517776"/>
          </a:xfrm>
          <a:custGeom>
            <a:rect b="b" l="l" r="r" t="t"/>
            <a:pathLst>
              <a:path extrusionOk="0" h="2517776" w="7109014">
                <a:moveTo>
                  <a:pt x="0" y="0"/>
                </a:moveTo>
                <a:lnTo>
                  <a:pt x="7109014" y="0"/>
                </a:lnTo>
                <a:lnTo>
                  <a:pt x="7109014" y="2517775"/>
                </a:lnTo>
                <a:lnTo>
                  <a:pt x="0" y="25177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9"/>
          <p:cNvSpPr/>
          <p:nvPr/>
        </p:nvSpPr>
        <p:spPr>
          <a:xfrm>
            <a:off x="10509921" y="6490766"/>
            <a:ext cx="5076034" cy="2030414"/>
          </a:xfrm>
          <a:custGeom>
            <a:rect b="b" l="l" r="r" t="t"/>
            <a:pathLst>
              <a:path extrusionOk="0" h="2030414" w="5076034">
                <a:moveTo>
                  <a:pt x="0" y="0"/>
                </a:moveTo>
                <a:lnTo>
                  <a:pt x="5076034" y="0"/>
                </a:lnTo>
                <a:lnTo>
                  <a:pt x="5076034" y="2030413"/>
                </a:lnTo>
                <a:lnTo>
                  <a:pt x="0" y="20304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6" name="Google Shape;186;p9"/>
          <p:cNvGrpSpPr/>
          <p:nvPr/>
        </p:nvGrpSpPr>
        <p:grpSpPr>
          <a:xfrm>
            <a:off x="2232357" y="2805174"/>
            <a:ext cx="6141417" cy="2744456"/>
            <a:chOff x="0" y="-95250"/>
            <a:chExt cx="8188556" cy="3659274"/>
          </a:xfrm>
        </p:grpSpPr>
        <p:sp>
          <p:nvSpPr>
            <p:cNvPr id="187" name="Google Shape;187;p9"/>
            <p:cNvSpPr txBox="1"/>
            <p:nvPr/>
          </p:nvSpPr>
          <p:spPr>
            <a:xfrm>
              <a:off x="0" y="-95250"/>
              <a:ext cx="7945401" cy="992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0" y="1107371"/>
              <a:ext cx="794540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Estructuras Estáticas</a:t>
              </a:r>
              <a:endParaRPr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0" y="1667406"/>
              <a:ext cx="8188556" cy="1896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Las estructuras de datos estáticas son aquellas en las que el tamaño ocupado en memoria se define antes de que el programa se ejecute y no puede modificarse dicho tamaño durante la ejecución del programa.</a:t>
              </a:r>
              <a:endParaRPr/>
            </a:p>
          </p:txBody>
        </p:sp>
      </p:grpSp>
      <p:grpSp>
        <p:nvGrpSpPr>
          <p:cNvPr id="190" name="Google Shape;190;p9"/>
          <p:cNvGrpSpPr/>
          <p:nvPr/>
        </p:nvGrpSpPr>
        <p:grpSpPr>
          <a:xfrm>
            <a:off x="9815812" y="2805174"/>
            <a:ext cx="6289443" cy="3315956"/>
            <a:chOff x="0" y="-95250"/>
            <a:chExt cx="8385924" cy="4421274"/>
          </a:xfrm>
        </p:grpSpPr>
        <p:sp>
          <p:nvSpPr>
            <p:cNvPr id="191" name="Google Shape;191;p9"/>
            <p:cNvSpPr txBox="1"/>
            <p:nvPr/>
          </p:nvSpPr>
          <p:spPr>
            <a:xfrm>
              <a:off x="0" y="-95250"/>
              <a:ext cx="8136909" cy="992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0" y="1107371"/>
              <a:ext cx="8136909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Estructuras Dinámicas</a:t>
              </a: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0" y="1667406"/>
              <a:ext cx="8385924" cy="2658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Las estructuras de datos dinámicas son aquellas en las que el tamaño podrá modificarse durante la ejecución</a:t>
              </a:r>
              <a:endParaRPr/>
            </a:p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del programa; teóricamente no hay límites a su tamaño, salvo el que impone la memoria disponible en la</a:t>
              </a:r>
              <a:endParaRPr/>
            </a:p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computadora.</a:t>
              </a:r>
              <a:endParaRPr/>
            </a:p>
          </p:txBody>
        </p:sp>
      </p:grpSp>
      <p:sp>
        <p:nvSpPr>
          <p:cNvPr id="194" name="Google Shape;194;p9"/>
          <p:cNvSpPr txBox="1"/>
          <p:nvPr/>
        </p:nvSpPr>
        <p:spPr>
          <a:xfrm>
            <a:off x="1028700" y="1047750"/>
            <a:ext cx="14557255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CLASIFICACIÓN (ESTÁTICAS Y DINÁMICAS)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0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0"/>
          <p:cNvSpPr txBox="1"/>
          <p:nvPr/>
        </p:nvSpPr>
        <p:spPr>
          <a:xfrm>
            <a:off x="1028700" y="1047750"/>
            <a:ext cx="15243560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CARACTERÍSTICAS (ESTÁTICAS Y DINÁMICAS)</a:t>
            </a:r>
            <a:endParaRPr/>
          </a:p>
        </p:txBody>
      </p:sp>
      <p:graphicFrame>
        <p:nvGraphicFramePr>
          <p:cNvPr id="202" name="Google Shape;202;p10"/>
          <p:cNvGraphicFramePr/>
          <p:nvPr/>
        </p:nvGraphicFramePr>
        <p:xfrm>
          <a:off x="890199" y="27190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{E3C9047F-41CE-48EF-B2B7-44F8F673DEA5}</a:tableStyleId>
              </a:tblPr>
              <a:tblGrid>
                <a:gridCol w="8253800"/>
                <a:gridCol w="8253800"/>
              </a:tblGrid>
              <a:tr h="71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5B4F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ESTRUCTURAS DE DATOS ESTÁTICAS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5B4F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ESTRUCTURAS DE DATOS DINÁMICAS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Tamaño fijo y conocido en tiempo de ejecución.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Posee un tamaño flexible y permite la asignación de memoria en tiempo de ejecución.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Acceso aleatorio rápido (por medio de índices).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Acceso aleatorio más lento por la necesidad de seguir enlaces entre nodos.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Inserción y eliminación ineficientes.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Inserción y eliminación más eficientes.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Implementación simple y directa.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Implementación más compleja.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Uso de memoria fijo, aunque no se use completamente.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Uso de memoria eficiente (solamente se usa la cantidad necesaria).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Desperdicio de memoria si tiene un tamaño excesivo.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Menor desperdicio de memoria por asignación dinámica.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11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11"/>
          <p:cNvSpPr/>
          <p:nvPr/>
        </p:nvSpPr>
        <p:spPr>
          <a:xfrm>
            <a:off x="2163607" y="6594673"/>
            <a:ext cx="6088319" cy="1533971"/>
          </a:xfrm>
          <a:custGeom>
            <a:rect b="b" l="l" r="r" t="t"/>
            <a:pathLst>
              <a:path extrusionOk="0" h="1533971" w="6088319">
                <a:moveTo>
                  <a:pt x="0" y="0"/>
                </a:moveTo>
                <a:lnTo>
                  <a:pt x="6088319" y="0"/>
                </a:lnTo>
                <a:lnTo>
                  <a:pt x="6088319" y="1533971"/>
                </a:lnTo>
                <a:lnTo>
                  <a:pt x="0" y="15339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1"/>
          <p:cNvSpPr/>
          <p:nvPr/>
        </p:nvSpPr>
        <p:spPr>
          <a:xfrm>
            <a:off x="11438009" y="6021520"/>
            <a:ext cx="3045048" cy="2680277"/>
          </a:xfrm>
          <a:custGeom>
            <a:rect b="b" l="l" r="r" t="t"/>
            <a:pathLst>
              <a:path extrusionOk="0" h="2680277" w="3045048">
                <a:moveTo>
                  <a:pt x="0" y="0"/>
                </a:moveTo>
                <a:lnTo>
                  <a:pt x="3045048" y="0"/>
                </a:lnTo>
                <a:lnTo>
                  <a:pt x="3045048" y="2680277"/>
                </a:lnTo>
                <a:lnTo>
                  <a:pt x="0" y="2680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1" name="Google Shape;211;p11"/>
          <p:cNvGrpSpPr/>
          <p:nvPr/>
        </p:nvGrpSpPr>
        <p:grpSpPr>
          <a:xfrm>
            <a:off x="2232357" y="2805174"/>
            <a:ext cx="6141417" cy="3030206"/>
            <a:chOff x="0" y="-95250"/>
            <a:chExt cx="8188556" cy="4040274"/>
          </a:xfrm>
        </p:grpSpPr>
        <p:sp>
          <p:nvSpPr>
            <p:cNvPr id="212" name="Google Shape;212;p11"/>
            <p:cNvSpPr txBox="1"/>
            <p:nvPr/>
          </p:nvSpPr>
          <p:spPr>
            <a:xfrm>
              <a:off x="0" y="-95250"/>
              <a:ext cx="7945401" cy="992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13" name="Google Shape;213;p11"/>
            <p:cNvSpPr txBox="1"/>
            <p:nvPr/>
          </p:nvSpPr>
          <p:spPr>
            <a:xfrm>
              <a:off x="0" y="1107371"/>
              <a:ext cx="794540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Estructuras Lineales</a:t>
              </a:r>
              <a:endParaRPr/>
            </a:p>
          </p:txBody>
        </p:sp>
        <p:sp>
          <p:nvSpPr>
            <p:cNvPr id="214" name="Google Shape;214;p11"/>
            <p:cNvSpPr txBox="1"/>
            <p:nvPr/>
          </p:nvSpPr>
          <p:spPr>
            <a:xfrm>
              <a:off x="0" y="1667406"/>
              <a:ext cx="8188556" cy="227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Las estructuras de datos lineales son aquellas en las que los elementos ocupan lugares sucesivos en la estructura y cada uno de ellos tiene un único sucesor y un único predecesor, es decir, sus elementos están ubicados uno al lado del otro relacionados en forma lineal.</a:t>
              </a:r>
              <a:endParaRPr/>
            </a:p>
          </p:txBody>
        </p:sp>
      </p:grpSp>
      <p:grpSp>
        <p:nvGrpSpPr>
          <p:cNvPr id="215" name="Google Shape;215;p11"/>
          <p:cNvGrpSpPr/>
          <p:nvPr/>
        </p:nvGrpSpPr>
        <p:grpSpPr>
          <a:xfrm>
            <a:off x="9815812" y="2805174"/>
            <a:ext cx="6289443" cy="3030206"/>
            <a:chOff x="0" y="-95250"/>
            <a:chExt cx="8385924" cy="4040274"/>
          </a:xfrm>
        </p:grpSpPr>
        <p:sp>
          <p:nvSpPr>
            <p:cNvPr id="216" name="Google Shape;216;p11"/>
            <p:cNvSpPr txBox="1"/>
            <p:nvPr/>
          </p:nvSpPr>
          <p:spPr>
            <a:xfrm>
              <a:off x="0" y="-95250"/>
              <a:ext cx="8136909" cy="992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17" name="Google Shape;217;p11"/>
            <p:cNvSpPr txBox="1"/>
            <p:nvPr/>
          </p:nvSpPr>
          <p:spPr>
            <a:xfrm>
              <a:off x="0" y="1107371"/>
              <a:ext cx="8136909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Estructuras no lineales</a:t>
              </a:r>
              <a:endParaRPr/>
            </a:p>
          </p:txBody>
        </p:sp>
        <p:sp>
          <p:nvSpPr>
            <p:cNvPr id="218" name="Google Shape;218;p11"/>
            <p:cNvSpPr txBox="1"/>
            <p:nvPr/>
          </p:nvSpPr>
          <p:spPr>
            <a:xfrm>
              <a:off x="0" y="1667406"/>
              <a:ext cx="8385924" cy="227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Las estructuras de datos no lineales, también llamadas multienlazadas, son aquellas en las que cada elemento puede estar enlazado a cualquier otro componente. Es decir, cada elemento puede tener varios sucesores o varios predecesores</a:t>
              </a:r>
              <a:endParaRPr/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1028700" y="1047750"/>
            <a:ext cx="14446452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CLASIFICACIÓN (LINEALES Y NO LINEALES)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/>
          <p:nvPr/>
        </p:nvSpPr>
        <p:spPr>
          <a:xfrm flipH="1" rot="-7228368">
            <a:off x="9324487" y="-7392592"/>
            <a:ext cx="12041598" cy="12402395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2"/>
          <p:cNvSpPr/>
          <p:nvPr/>
        </p:nvSpPr>
        <p:spPr>
          <a:xfrm rot="-4847797">
            <a:off x="14527198" y="-7553965"/>
            <a:ext cx="12261557" cy="12628945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2"/>
          <p:cNvSpPr txBox="1"/>
          <p:nvPr/>
        </p:nvSpPr>
        <p:spPr>
          <a:xfrm>
            <a:off x="1028700" y="1047750"/>
            <a:ext cx="15243560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CARACTERÍSTICAS (LINEALES Y NO LINEALES)</a:t>
            </a:r>
            <a:endParaRPr/>
          </a:p>
        </p:txBody>
      </p:sp>
      <p:graphicFrame>
        <p:nvGraphicFramePr>
          <p:cNvPr id="227" name="Google Shape;227;p12"/>
          <p:cNvGraphicFramePr/>
          <p:nvPr/>
        </p:nvGraphicFramePr>
        <p:xfrm>
          <a:off x="890199" y="31189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{E3C9047F-41CE-48EF-B2B7-44F8F673DEA5}</a:tableStyleId>
              </a:tblPr>
              <a:tblGrid>
                <a:gridCol w="8253800"/>
                <a:gridCol w="8253800"/>
              </a:tblGrid>
              <a:tr h="717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5B4F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ESTRUCTURAS DE DATOS LINEALES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5B4F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ESTRUCTURAS DE DATOS NO LINEALES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Menor flexibilidad al representar relaciones complejas.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Necesarias para representar relaciones complejas y no secuenciales.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Relación uno a uno entre elementos sucesivos.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Relaciones uno a muchos o muchos a muchos entre elementos.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Algoritmos más simples y directos.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Algoritmos más complejos.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Adecuadas para problemas secuenciales y lineales.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Utilizado para representar relaciones no lineales y jerárquicas.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Inserción y eliminación más eficientes.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Inserción y eliminación pueden ser más complejas.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 flipH="1" rot="2430232">
            <a:off x="-1104371" y="560275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3"/>
          <p:cNvSpPr/>
          <p:nvPr/>
        </p:nvSpPr>
        <p:spPr>
          <a:xfrm rot="4808220">
            <a:off x="-6224370" y="727016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13"/>
          <p:cNvSpPr/>
          <p:nvPr/>
        </p:nvSpPr>
        <p:spPr>
          <a:xfrm>
            <a:off x="10926706" y="6463155"/>
            <a:ext cx="5519280" cy="1626077"/>
          </a:xfrm>
          <a:custGeom>
            <a:rect b="b" l="l" r="r" t="t"/>
            <a:pathLst>
              <a:path extrusionOk="0" h="1626077" w="5519280">
                <a:moveTo>
                  <a:pt x="0" y="0"/>
                </a:moveTo>
                <a:lnTo>
                  <a:pt x="5519280" y="0"/>
                </a:lnTo>
                <a:lnTo>
                  <a:pt x="5519280" y="1626077"/>
                </a:lnTo>
                <a:lnTo>
                  <a:pt x="0" y="16260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13"/>
          <p:cNvSpPr txBox="1"/>
          <p:nvPr/>
        </p:nvSpPr>
        <p:spPr>
          <a:xfrm>
            <a:off x="9641877" y="3103858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9641877" y="5067300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10705961" y="3141958"/>
            <a:ext cx="5960770" cy="83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Nodo</a:t>
            </a:r>
            <a:endParaRPr/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un registro que contiene un dato de interés y al menos un puntero para referenciar (apuntar) a otro nodo.</a:t>
            </a:r>
            <a:endParaRPr/>
          </a:p>
        </p:txBody>
      </p:sp>
      <p:sp>
        <p:nvSpPr>
          <p:cNvPr id="238" name="Google Shape;238;p13"/>
          <p:cNvSpPr txBox="1"/>
          <p:nvPr/>
        </p:nvSpPr>
        <p:spPr>
          <a:xfrm>
            <a:off x="10705961" y="5105400"/>
            <a:ext cx="5960770" cy="83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Puntero</a:t>
            </a:r>
            <a:endParaRPr/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puntero es una variable que contiene la dirección de memoria de otra variable.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1028700" y="3704772"/>
            <a:ext cx="7475750" cy="2243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ELEMENTOS BÁSICOS DE UNA ESTRUCTURA DE DATOS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"/>
          <p:cNvSpPr/>
          <p:nvPr/>
        </p:nvSpPr>
        <p:spPr>
          <a:xfrm flipH="1" rot="2430232">
            <a:off x="-1104371" y="560275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4"/>
          <p:cNvSpPr/>
          <p:nvPr/>
        </p:nvSpPr>
        <p:spPr>
          <a:xfrm rot="4808220">
            <a:off x="-6224370" y="727016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14"/>
          <p:cNvSpPr/>
          <p:nvPr/>
        </p:nvSpPr>
        <p:spPr>
          <a:xfrm>
            <a:off x="1464348" y="5740258"/>
            <a:ext cx="6735617" cy="1960813"/>
          </a:xfrm>
          <a:custGeom>
            <a:rect b="b" l="l" r="r" t="t"/>
            <a:pathLst>
              <a:path extrusionOk="0" h="1960813" w="6735617">
                <a:moveTo>
                  <a:pt x="0" y="0"/>
                </a:moveTo>
                <a:lnTo>
                  <a:pt x="6735617" y="0"/>
                </a:lnTo>
                <a:lnTo>
                  <a:pt x="6735617" y="1960813"/>
                </a:lnTo>
                <a:lnTo>
                  <a:pt x="0" y="1960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14"/>
          <p:cNvSpPr txBox="1"/>
          <p:nvPr/>
        </p:nvSpPr>
        <p:spPr>
          <a:xfrm>
            <a:off x="9466937" y="1777167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9466937" y="3676356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49" name="Google Shape;249;p14"/>
          <p:cNvSpPr txBox="1"/>
          <p:nvPr/>
        </p:nvSpPr>
        <p:spPr>
          <a:xfrm>
            <a:off x="9466937" y="7293173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250" name="Google Shape;250;p14"/>
          <p:cNvSpPr txBox="1"/>
          <p:nvPr/>
        </p:nvSpPr>
        <p:spPr>
          <a:xfrm>
            <a:off x="9466937" y="5428288"/>
            <a:ext cx="773162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51" name="Google Shape;251;p14"/>
          <p:cNvSpPr txBox="1"/>
          <p:nvPr/>
        </p:nvSpPr>
        <p:spPr>
          <a:xfrm>
            <a:off x="10531020" y="1815267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Posee un nodo inicial, también llamado nodo “cabeza” el cual se encarga de identificar el inicio de toda la secuencia de nodos que conforman a la lista enlazada.</a:t>
            </a:r>
            <a:endParaRPr/>
          </a:p>
        </p:txBody>
      </p:sp>
      <p:sp>
        <p:nvSpPr>
          <p:cNvPr id="252" name="Google Shape;252;p14"/>
          <p:cNvSpPr txBox="1"/>
          <p:nvPr/>
        </p:nvSpPr>
        <p:spPr>
          <a:xfrm>
            <a:off x="10531020" y="3714456"/>
            <a:ext cx="5960770" cy="554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último nodo de la lista enlazada tiene un puntero hacia un valor </a:t>
            </a:r>
            <a:r>
              <a:rPr b="1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null.</a:t>
            </a:r>
            <a:endParaRPr/>
          </a:p>
        </p:txBody>
      </p:sp>
      <p:sp>
        <p:nvSpPr>
          <p:cNvPr id="253" name="Google Shape;253;p14"/>
          <p:cNvSpPr txBox="1"/>
          <p:nvPr/>
        </p:nvSpPr>
        <p:spPr>
          <a:xfrm>
            <a:off x="10531020" y="7331273"/>
            <a:ext cx="5960770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Algunas implementaciones de las listas enlazadas poseen punteros hacia el último nodo de la lista.</a:t>
            </a:r>
            <a:endParaRPr/>
          </a:p>
        </p:txBody>
      </p:sp>
      <p:sp>
        <p:nvSpPr>
          <p:cNvPr id="254" name="Google Shape;254;p14"/>
          <p:cNvSpPr txBox="1"/>
          <p:nvPr/>
        </p:nvSpPr>
        <p:spPr>
          <a:xfrm>
            <a:off x="10531020" y="5466388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nodo posee un único enlace, el cual se encarga de almacenar el puntero hacia el nodo siguiente en la secuencia.</a:t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1464348" y="1647309"/>
            <a:ext cx="6735617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SIMPLEMENTE ENLAZADA</a:t>
            </a:r>
            <a:endParaRPr/>
          </a:p>
        </p:txBody>
      </p:sp>
      <p:sp>
        <p:nvSpPr>
          <p:cNvPr id="256" name="Google Shape;256;p14"/>
          <p:cNvSpPr txBox="1"/>
          <p:nvPr/>
        </p:nvSpPr>
        <p:spPr>
          <a:xfrm>
            <a:off x="1464348" y="3156507"/>
            <a:ext cx="6537170" cy="2209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lista enlazada es un conjunto de elementos </a:t>
            </a:r>
            <a:endParaRPr/>
          </a:p>
          <a:p>
            <a:pPr indent="0" lvl="0" marL="0" marR="0" rtl="0" algn="l">
              <a:lnSpc>
                <a:spcPct val="15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llamados nodos en los que cada uno de ellos contiene un dato y también la dirección del siguiente nodo,donde el orden de los mismos se establece mediante punteros</a:t>
            </a:r>
            <a:endParaRPr/>
          </a:p>
          <a:p>
            <a:pPr indent="0" lvl="0" marL="0" marR="0" rtl="0" algn="l">
              <a:lnSpc>
                <a:spcPct val="15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9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/>
        </p:nvSpPr>
        <p:spPr>
          <a:xfrm>
            <a:off x="1534677" y="3694473"/>
            <a:ext cx="11772960" cy="13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¿DUDAS?</a:t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 rot="-227277">
            <a:off x="11786278" y="3397479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15"/>
          <p:cNvSpPr/>
          <p:nvPr/>
        </p:nvSpPr>
        <p:spPr>
          <a:xfrm rot="190065">
            <a:off x="14420816" y="1825485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9"/>
                </a:lnTo>
                <a:lnTo>
                  <a:pt x="0" y="9721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15"/>
          <p:cNvSpPr/>
          <p:nvPr/>
        </p:nvSpPr>
        <p:spPr>
          <a:xfrm flipH="1" rot="-506172">
            <a:off x="10627212" y="6595285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9"/>
                </a:lnTo>
                <a:lnTo>
                  <a:pt x="8664654" y="8924269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babe25228_0_0"/>
          <p:cNvSpPr/>
          <p:nvPr/>
        </p:nvSpPr>
        <p:spPr>
          <a:xfrm>
            <a:off x="19050" y="0"/>
            <a:ext cx="18249900" cy="10287000"/>
          </a:xfrm>
          <a:custGeom>
            <a:rect b="b" l="l" r="r" t="t"/>
            <a:pathLst>
              <a:path extrusionOk="0" h="10287000" w="18249900">
                <a:moveTo>
                  <a:pt x="0" y="0"/>
                </a:moveTo>
                <a:lnTo>
                  <a:pt x="18249900" y="0"/>
                </a:lnTo>
                <a:lnTo>
                  <a:pt x="18249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93" name="Google Shape;93;g35babe25228_0_0"/>
          <p:cNvGraphicFramePr/>
          <p:nvPr/>
        </p:nvGraphicFramePr>
        <p:xfrm>
          <a:off x="10576243" y="2111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{E3C9047F-41CE-48EF-B2B7-44F8F673DEA5}</a:tableStyleId>
              </a:tblPr>
              <a:tblGrid>
                <a:gridCol w="3657600"/>
                <a:gridCol w="3657600"/>
              </a:tblGrid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Día, Fecha: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Hora de inicio: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rot="-5754936">
            <a:off x="9757902" y="3382892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7"/>
                </a:lnTo>
                <a:lnTo>
                  <a:pt x="0" y="6674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 flipH="1" rot="2430232">
            <a:off x="11368664" y="2073765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6480331" y="0"/>
                </a:moveTo>
                <a:lnTo>
                  <a:pt x="0" y="0"/>
                </a:lnTo>
                <a:lnTo>
                  <a:pt x="0" y="6674497"/>
                </a:lnTo>
                <a:lnTo>
                  <a:pt x="6480331" y="6674497"/>
                </a:lnTo>
                <a:lnTo>
                  <a:pt x="648033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 rot="-557592">
            <a:off x="9495627" y="479442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8"/>
                </a:lnTo>
                <a:lnTo>
                  <a:pt x="0" y="6674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" name="Google Shape;101;p2"/>
          <p:cNvGrpSpPr/>
          <p:nvPr/>
        </p:nvGrpSpPr>
        <p:grpSpPr>
          <a:xfrm>
            <a:off x="770891" y="3102307"/>
            <a:ext cx="8442424" cy="4082386"/>
            <a:chOff x="0" y="0"/>
            <a:chExt cx="11256566" cy="5443181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0" y="934829"/>
              <a:ext cx="11256566" cy="4508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8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41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LABORATORIO DE ESTRUCTURAS DE DATOS</a:t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0"/>
              <a:ext cx="10569074" cy="717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57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CLASE 1</a:t>
              </a:r>
              <a:endParaRPr/>
            </a:p>
          </p:txBody>
        </p:sp>
      </p:grpSp>
      <p:sp>
        <p:nvSpPr>
          <p:cNvPr id="104" name="Google Shape;104;p2"/>
          <p:cNvSpPr txBox="1"/>
          <p:nvPr/>
        </p:nvSpPr>
        <p:spPr>
          <a:xfrm>
            <a:off x="1028700" y="1028700"/>
            <a:ext cx="8184615" cy="268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TUTOR: JOSÉ ANDRÉS MONTENEGRO SANTOS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 rot="3254186">
            <a:off x="12372262" y="5113834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0" y="0"/>
                </a:lnTo>
                <a:lnTo>
                  <a:pt x="13107820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3"/>
          <p:cNvSpPr txBox="1"/>
          <p:nvPr/>
        </p:nvSpPr>
        <p:spPr>
          <a:xfrm>
            <a:off x="10570051" y="2508764"/>
            <a:ext cx="6544472" cy="4438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Asignación DTT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Foro #2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Ejemplo práctico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896161" y="2504406"/>
            <a:ext cx="1444428" cy="5385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3" u="none" cap="none" strike="noStrike">
              <a:solidFill>
                <a:srgbClr val="05B4F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1028700" y="4539783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CONTENIDOS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-4799079">
            <a:off x="-4857181" y="-6292215"/>
            <a:ext cx="9714362" cy="10005429"/>
          </a:xfrm>
          <a:custGeom>
            <a:rect b="b" l="l" r="r" t="t"/>
            <a:pathLst>
              <a:path extrusionOk="0" h="10005429" w="9714362">
                <a:moveTo>
                  <a:pt x="0" y="0"/>
                </a:moveTo>
                <a:lnTo>
                  <a:pt x="9714362" y="0"/>
                </a:lnTo>
                <a:lnTo>
                  <a:pt x="9714362" y="10005429"/>
                </a:lnTo>
                <a:lnTo>
                  <a:pt x="0" y="10005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 rot="-5337593">
            <a:off x="7565348" y="-10535986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1" y="0"/>
                </a:lnTo>
                <a:lnTo>
                  <a:pt x="13107821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 flipH="1" rot="-6033831">
            <a:off x="14384532" y="-4405968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4"/>
          <p:cNvSpPr txBox="1"/>
          <p:nvPr/>
        </p:nvSpPr>
        <p:spPr>
          <a:xfrm>
            <a:off x="1028700" y="1047750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</a:t>
            </a:r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>
            <a:off x="3124812" y="2896803"/>
            <a:ext cx="3653926" cy="4414729"/>
            <a:chOff x="0" y="9525"/>
            <a:chExt cx="4871901" cy="5886306"/>
          </a:xfrm>
        </p:grpSpPr>
        <p:sp>
          <p:nvSpPr>
            <p:cNvPr id="122" name="Google Shape;122;p4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0" y="2086543"/>
              <a:ext cx="4871901" cy="46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DATOS PRIMITIVOS</a:t>
              </a: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0" y="26495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Son los tipos de datos más simples y básicos que se pueden utilizar para representar valores en un programa.</a:t>
              </a:r>
              <a:endParaRPr/>
            </a:p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Representan valores individuales.</a:t>
              </a: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7317037" y="2896803"/>
            <a:ext cx="3653926" cy="4414729"/>
            <a:chOff x="0" y="9525"/>
            <a:chExt cx="4871901" cy="5886306"/>
          </a:xfrm>
        </p:grpSpPr>
        <p:sp>
          <p:nvSpPr>
            <p:cNvPr id="126" name="Google Shape;126;p4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0" y="2086543"/>
              <a:ext cx="4871901" cy="46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DATOS COMPUESTOS</a:t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26495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Los tipos de datos compuestos son aquellos que contienen más de un valor. Estos tipos pueden ser definidos por el programador o pueden estar integrados en el lenguaje de programación.</a:t>
              </a: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11509262" y="2896803"/>
            <a:ext cx="3653926" cy="5814904"/>
            <a:chOff x="0" y="9525"/>
            <a:chExt cx="4871901" cy="7753206"/>
          </a:xfrm>
        </p:grpSpPr>
        <p:sp>
          <p:nvSpPr>
            <p:cNvPr id="130" name="Google Shape;130;p4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DATOS ABSTRACTOS (TDA)</a:t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0" y="3106784"/>
              <a:ext cx="4871901" cy="4655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Un tipo abstracto de datos (TAD) es un tipo definido por el usuario que:</a:t>
              </a:r>
              <a:endParaRPr/>
            </a:p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- Tiene un conjunto de valores y un conjunto de operaciones.</a:t>
              </a:r>
              <a:endParaRPr/>
            </a:p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- Cumple con los principios de</a:t>
              </a:r>
              <a:endParaRPr/>
            </a:p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abstracción, ocultación de la</a:t>
              </a:r>
              <a:endParaRPr/>
            </a:p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información y se puede manejar sin conocer la representación interna.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1028700" y="759779"/>
            <a:ext cx="155540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CARACTERÍSTICAS DE LOS TIPOS DE DATOS ABSTRACTOS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2347901" y="2907411"/>
            <a:ext cx="13592197" cy="4376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Encapsulamiento: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desconocen aspectos como la implementación de la declaración y de las operaciones del TDA.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Protección: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Solo es posible acceder al TAD a través de las operaciones que posee.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Polimorfismo: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TDA puede ser usado de manera flexible en diferentes contextos.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Herencia: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Algunos TDA pueden heredar funcionalidades de otros para compartir funcionalidades comunes. 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5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6"/>
          <p:cNvSpPr txBox="1"/>
          <p:nvPr/>
        </p:nvSpPr>
        <p:spPr>
          <a:xfrm>
            <a:off x="9756277" y="3057526"/>
            <a:ext cx="6163959" cy="580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Operaciones:</a:t>
            </a:r>
            <a:endParaRPr/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Insertar: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encarga de agregar un nuevo elemento a la lista.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Buscar: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Busca si algún elemento existe dentro de la lista.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Eliminar: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 un elemento dentro de la lista.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Vacía: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 si el elemento se encuentra en la lista.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6"/>
          <p:cNvSpPr/>
          <p:nvPr/>
        </p:nvSpPr>
        <p:spPr>
          <a:xfrm>
            <a:off x="1158916" y="6437293"/>
            <a:ext cx="7985084" cy="2173280"/>
          </a:xfrm>
          <a:custGeom>
            <a:rect b="b" l="l" r="r" t="t"/>
            <a:pathLst>
              <a:path extrusionOk="0" h="2173280" w="7985084">
                <a:moveTo>
                  <a:pt x="0" y="0"/>
                </a:moveTo>
                <a:lnTo>
                  <a:pt x="7985084" y="0"/>
                </a:lnTo>
                <a:lnTo>
                  <a:pt x="7985084" y="2173280"/>
                </a:lnTo>
                <a:lnTo>
                  <a:pt x="0" y="2173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6"/>
          <p:cNvSpPr txBox="1"/>
          <p:nvPr/>
        </p:nvSpPr>
        <p:spPr>
          <a:xfrm>
            <a:off x="1028700" y="1047750"/>
            <a:ext cx="14222853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 DE DATOS ABSTRACTOS - TDA LISTA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1242148" y="3057526"/>
            <a:ext cx="7711509" cy="2357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Lista de elementos, con una relación lineal establecida entre ellos, pueden estar ordenadas o no con respecto a algún valor de los elementos  y se puede acceder a cualquier elemento de la lista.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1028700" y="1047750"/>
            <a:ext cx="8242796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ESTRUCTURAS DE DATOS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2347901" y="2303937"/>
            <a:ext cx="13592197" cy="5805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estructura de datos es una colección de diferentes formas y diferentes tipos de datos que tiene un conjunto de operaciones específicas que se pueden realizar.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estructuras de datos en programación son formas organizadas y eficientes de almacenar, gestionar y acceder a datos en un programa de computadora.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 la implementación de un tipo de dato abstracto.</a:t>
            </a:r>
            <a:endParaRPr/>
          </a:p>
          <a:p>
            <a:pPr indent="0" lvl="0" marL="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079" lvl="1" marL="518160" marR="0" rtl="0" algn="l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estructura de datos crea una capa semántica que acelera la entrega de datos e información automatizando procesos clave. De este modo, aumenta la agilidad al integrar la participación de los usuarios y analistas de la empresa en el proceso de preparación de los datos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7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 rot="-5337593">
            <a:off x="7565348" y="-10535986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1" y="0"/>
                </a:lnTo>
                <a:lnTo>
                  <a:pt x="13107821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8"/>
          <p:cNvSpPr/>
          <p:nvPr/>
        </p:nvSpPr>
        <p:spPr>
          <a:xfrm flipH="1" rot="-6033831">
            <a:off x="14384532" y="-4405968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8"/>
          <p:cNvSpPr txBox="1"/>
          <p:nvPr/>
        </p:nvSpPr>
        <p:spPr>
          <a:xfrm>
            <a:off x="1028700" y="1047750"/>
            <a:ext cx="9119374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¿CUÁNDO SE USAN?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3124812" y="3108026"/>
            <a:ext cx="3653926" cy="3357454"/>
            <a:chOff x="0" y="9525"/>
            <a:chExt cx="4871901" cy="4476606"/>
          </a:xfrm>
        </p:grpSpPr>
        <p:sp>
          <p:nvSpPr>
            <p:cNvPr id="167" name="Google Shape;167;p8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8" name="Google Shape;168;p8"/>
            <p:cNvSpPr txBox="1"/>
            <p:nvPr/>
          </p:nvSpPr>
          <p:spPr>
            <a:xfrm>
              <a:off x="0" y="2086543"/>
              <a:ext cx="4871901" cy="46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ACCESO EFICIENTE</a:t>
              </a:r>
              <a:endParaRPr/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0" y="2649584"/>
              <a:ext cx="4871901" cy="1836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Dependiendo de la operación que necesites realizar con los datos, algunas estructuras son más eficientes que otras.</a:t>
              </a: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>
            <a:off x="7317037" y="3108026"/>
            <a:ext cx="3653926" cy="5110054"/>
            <a:chOff x="0" y="9525"/>
            <a:chExt cx="4871901" cy="6813406"/>
          </a:xfrm>
        </p:grpSpPr>
        <p:sp>
          <p:nvSpPr>
            <p:cNvPr id="171" name="Google Shape;171;p8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IMPLEMENTACIÓN DE ALGORITMOS</a:t>
              </a: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0" y="3106784"/>
              <a:ext cx="4871901" cy="3716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Las estructuras de datos son esenciales para la implementación de algoritmos. Por ejemplo, los algoritmos de ordenamiento a menudo requieren el uso de estructuras de datos como árboles o montículos</a:t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11509262" y="3108026"/>
            <a:ext cx="3653926" cy="4052779"/>
            <a:chOff x="0" y="9525"/>
            <a:chExt cx="4871901" cy="5403706"/>
          </a:xfrm>
        </p:grpSpPr>
        <p:sp>
          <p:nvSpPr>
            <p:cNvPr id="175" name="Google Shape;175;p8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OPTIMIZACIÓN DEL RENDIMIENTO</a:t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0" y="3106784"/>
              <a:ext cx="4871901" cy="2306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elección adecuada de estructuras de datos puede tener un impacto significativo en el rendimiento de un programa. 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