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ra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ra-bold.fntdata"/><Relationship Id="rId6" Type="http://schemas.openxmlformats.org/officeDocument/2006/relationships/slide" Target="slides/slide1.xml"/><Relationship Id="rId18" Type="http://schemas.openxmlformats.org/officeDocument/2006/relationships/font" Target="fonts/S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56cb7186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56cb7186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f50d9897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f50d9897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f50d98972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f50d9897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50d98972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f50d9897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ef78f9e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ef78f9e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f0f9297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f0f9297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f50d989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f50d989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f50d9897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f50d9897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f50d9897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f50d9897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f50d9897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f50d9897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f50d9897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f50d9897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f50d9897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f50d9897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65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0"/>
          <p:cNvSpPr txBox="1"/>
          <p:nvPr>
            <p:ph idx="2" type="subTitle"/>
          </p:nvPr>
        </p:nvSpPr>
        <p:spPr>
          <a:xfrm>
            <a:off x="1161150" y="2087400"/>
            <a:ext cx="67401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Las colisiones ocurren cuando dos o más elementos tienen el mismo valor hash y, por lo tanto, se asignan a la misma posición en la tabla de dispersión. Es crucial tener estrategias para manejar estas situaciones.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 resolución de colisiones es el proceso de gestionar las colisiones que se producen en una tabla de dispersión, garantizando que los datos se almacenen y recuperen correctamente.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 esta sección, exploraremos dos métodos comunes de resolución de colisiones: el encadenamiento y el direccionamiento abierto.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 de Colisiones en Tablas de Dispersión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"/>
          <p:cNvSpPr txBox="1"/>
          <p:nvPr>
            <p:ph idx="1" type="subTitle"/>
          </p:nvPr>
        </p:nvSpPr>
        <p:spPr>
          <a:xfrm>
            <a:off x="4281725" y="1679175"/>
            <a:ext cx="40353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 el método de direccionamiento abierto, cuando ocurre una colisión, se busca una nueva posición dentro de la tabla de dispersión para almacenar el elemento adicional.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Esta nueva posición se determina utilizando una técnica de exploración, como la exploración lineal o la exploración cuadrática, que busca una posición vacía en la tabla.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 direccionamiento abierto puede ser más eficiente en términos de espacio que el encadenamiento, ya que no requiere estructuras de datos adicionales, pero puede ser más complicado de implementar y puede tener peor rendimiento en casos de alta carga.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 txBox="1"/>
          <p:nvPr>
            <p:ph idx="2" type="subTitle"/>
          </p:nvPr>
        </p:nvSpPr>
        <p:spPr>
          <a:xfrm>
            <a:off x="444500" y="1679175"/>
            <a:ext cx="36015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 el método de encadenamiento, cada posición de la tabla de dispersión contiene una lista enlazada de elementos que han colisionado en esa posición.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Cuando ocurre una colisión, el nuevo elemento se agrega a la lista enlazada correspondiente en esa posición, lo que permite múltiples elementos asociados a la misma clave.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 encadenamiento es una solución simple y efectiva para las colisiones, ya que no requiere espacio adicional en la tabla y permite una alta carga de elementos.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 txBox="1"/>
          <p:nvPr>
            <p:ph idx="3" type="subTitle"/>
          </p:nvPr>
        </p:nvSpPr>
        <p:spPr>
          <a:xfrm>
            <a:off x="756300" y="10293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Encadenamiento</a:t>
            </a:r>
            <a:endParaRPr/>
          </a:p>
        </p:txBody>
      </p:sp>
      <p:sp>
        <p:nvSpPr>
          <p:cNvPr id="772" name="Google Shape;772;p31"/>
          <p:cNvSpPr txBox="1"/>
          <p:nvPr>
            <p:ph idx="4" type="subTitle"/>
          </p:nvPr>
        </p:nvSpPr>
        <p:spPr>
          <a:xfrm>
            <a:off x="4715493" y="10293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Direccionamiento Abierto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2"/>
          <p:cNvSpPr txBox="1"/>
          <p:nvPr>
            <p:ph idx="1" type="subTitle"/>
          </p:nvPr>
        </p:nvSpPr>
        <p:spPr>
          <a:xfrm>
            <a:off x="949075" y="1311225"/>
            <a:ext cx="52104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 implementación de la doble dispersión implica la selección de dos funciones de hash adecuadas que generen valores de dispersión lo más uniformemente distribuidos posible.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Cuando ocurre una colisión, se utiliza la segunda función de hash para calcular una nueva posición para el elemento, ofreciendo una alternativa a la posición original.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 importante tener en cuenta que ambas funciones de hash deben ser independientes y producir valores hash diferentes para minimizar las posibilidades de agrupación de elementos en la tabla.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 doble dispersión puede mejorar significativamente el rendimiento de las tablas de dispersión en casos de alta carga y secuencias de colisiones, pero requiere un diseño cuidadoso y una implementación precisa para garantizar su eficacia.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2"/>
          <p:cNvSpPr txBox="1"/>
          <p:nvPr>
            <p:ph type="title"/>
          </p:nvPr>
        </p:nvSpPr>
        <p:spPr>
          <a:xfrm>
            <a:off x="949075" y="67028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Doble Dispersión</a:t>
            </a:r>
            <a:endParaRPr/>
          </a:p>
        </p:txBody>
      </p:sp>
      <p:pic>
        <p:nvPicPr>
          <p:cNvPr id="779" name="Google Shape;7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475" y="1585675"/>
            <a:ext cx="2679725" cy="181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"/>
          <p:cNvSpPr txBox="1"/>
          <p:nvPr>
            <p:ph type="title"/>
          </p:nvPr>
        </p:nvSpPr>
        <p:spPr>
          <a:xfrm>
            <a:off x="3381300" y="822150"/>
            <a:ext cx="23814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FORO #12</a:t>
            </a:r>
            <a:endParaRPr/>
          </a:p>
        </p:txBody>
      </p:sp>
      <p:pic>
        <p:nvPicPr>
          <p:cNvPr id="710" name="Google Shape;7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047" y="2023825"/>
            <a:ext cx="4903901" cy="17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"/>
          <p:cNvSpPr txBox="1"/>
          <p:nvPr>
            <p:ph type="title"/>
          </p:nvPr>
        </p:nvSpPr>
        <p:spPr>
          <a:xfrm>
            <a:off x="2549100" y="888375"/>
            <a:ext cx="404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Dudas del Proyecto</a:t>
            </a:r>
            <a:endParaRPr/>
          </a:p>
        </p:txBody>
      </p:sp>
      <p:pic>
        <p:nvPicPr>
          <p:cNvPr id="716" name="Google Shape;7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75" y="1785900"/>
            <a:ext cx="2469251" cy="24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4"/>
          <p:cNvSpPr txBox="1"/>
          <p:nvPr>
            <p:ph idx="1" type="subTitle"/>
          </p:nvPr>
        </p:nvSpPr>
        <p:spPr>
          <a:xfrm>
            <a:off x="713225" y="1900879"/>
            <a:ext cx="4306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Las estructuras de datos constituyen los pilares fundamentales de la ciencia de la computación, proporcionando métodos organizativos para almacenar y manipular datos de manera eficiente.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 el vasto campo de la informática, las estructuras de datos complejas son esenciales para la creación y optimización de algoritmos y sistemas de software.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Esta sesión se enfocará en explorar las diversas formas en que las estructuras de datos complejas nos permiten gestionar la complejidad de los datos y optimizar el rendimiento de los programas informáticos.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4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las Estructuras de Datos Complejas</a:t>
            </a:r>
            <a:endParaRPr/>
          </a:p>
        </p:txBody>
      </p:sp>
      <p:pic>
        <p:nvPicPr>
          <p:cNvPr id="723" name="Google Shape;7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50" y="1476850"/>
            <a:ext cx="2704725" cy="1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5"/>
          <p:cNvSpPr txBox="1"/>
          <p:nvPr>
            <p:ph idx="1" type="subTitle"/>
          </p:nvPr>
        </p:nvSpPr>
        <p:spPr>
          <a:xfrm>
            <a:off x="3978925" y="1901025"/>
            <a:ext cx="43065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Las estructuras de datos complejas son organizaciones y métodos avanzados para almacenar y manipular conjuntos de datos en programas informáticos.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diferencia de las estructuras de datos simples, como arreglos y listas, las estructuras de datos complejas ofrecen una mayor flexibilidad y funcionalidad al permitir la representación de relaciones más elaboradas entre los datos.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Estas estructuras proporcionan mecanismos sofisticados para organizar, acceder y procesar datos de manera eficiente, lo que resulta fundamental en el diseño y la implementación de sistemas de software de gran escala.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5"/>
          <p:cNvSpPr txBox="1"/>
          <p:nvPr>
            <p:ph type="title"/>
          </p:nvPr>
        </p:nvSpPr>
        <p:spPr>
          <a:xfrm>
            <a:off x="3978925" y="1259925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las Estructuras de Datos Complejas?</a:t>
            </a:r>
            <a:endParaRPr/>
          </a:p>
        </p:txBody>
      </p:sp>
      <p:pic>
        <p:nvPicPr>
          <p:cNvPr id="730" name="Google Shape;7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75" y="1538400"/>
            <a:ext cx="3674127" cy="206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de Dispersión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7"/>
          <p:cNvSpPr txBox="1"/>
          <p:nvPr>
            <p:ph idx="1" type="subTitle"/>
          </p:nvPr>
        </p:nvSpPr>
        <p:spPr>
          <a:xfrm>
            <a:off x="686025" y="1613305"/>
            <a:ext cx="43065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tablas de dispersión son una estructura de datos que permite el almacenamiento y la recuperación eficiente de datos mediante el uso de una función especial llamada función de dispersión o función hash.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Estas tablas utilizan una técnica conocida como hashing para mapear claves o identificadores a posiciones específicas dentro de una tabla, lo que facilita el acceso rápido a los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diferencia de otras estructuras de datos, como los arreglos o las listas enlazadas, las tablas de dispersión no almacenan los elementos en orden secuencial, sino que utilizan una función de hash para calcular la posición de almacenamiento de cada elemento.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7"/>
          <p:cNvSpPr txBox="1"/>
          <p:nvPr>
            <p:ph type="title"/>
          </p:nvPr>
        </p:nvSpPr>
        <p:spPr>
          <a:xfrm>
            <a:off x="686025" y="972363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son?</a:t>
            </a:r>
            <a:endParaRPr/>
          </a:p>
        </p:txBody>
      </p:sp>
      <p:pic>
        <p:nvPicPr>
          <p:cNvPr id="742" name="Google Shape;7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00" y="972375"/>
            <a:ext cx="2823050" cy="3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8"/>
          <p:cNvSpPr txBox="1"/>
          <p:nvPr>
            <p:ph idx="1" type="subTitle"/>
          </p:nvPr>
        </p:nvSpPr>
        <p:spPr>
          <a:xfrm>
            <a:off x="983475" y="1623700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de hashing es un componente fundamental de las tablas de dispersión. Toma una clave como entrada y devuelve un valor hash único, que se utiliza para determinar la posición de almacenamiento del elemento asociado.</a:t>
            </a:r>
            <a:endParaRPr/>
          </a:p>
        </p:txBody>
      </p:sp>
      <p:sp>
        <p:nvSpPr>
          <p:cNvPr id="748" name="Google Shape;748;p28"/>
          <p:cNvSpPr txBox="1"/>
          <p:nvPr>
            <p:ph idx="2" type="subTitle"/>
          </p:nvPr>
        </p:nvSpPr>
        <p:spPr>
          <a:xfrm>
            <a:off x="3555257" y="1623700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de hash debe ser determinística, es decir, debe producir el mismo valor hash para la misma clave en cada invocación.</a:t>
            </a:r>
            <a:endParaRPr/>
          </a:p>
        </p:txBody>
      </p:sp>
      <p:sp>
        <p:nvSpPr>
          <p:cNvPr id="749" name="Google Shape;749;p28"/>
          <p:cNvSpPr txBox="1"/>
          <p:nvPr>
            <p:ph idx="3" type="subTitle"/>
          </p:nvPr>
        </p:nvSpPr>
        <p:spPr>
          <a:xfrm>
            <a:off x="6127046" y="1623700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buena función de hash distribuye uniformemente las claves en la tabla, minimizando las colisiones y garantizando un acceso eficiente a los datos.</a:t>
            </a:r>
            <a:endParaRPr/>
          </a:p>
        </p:txBody>
      </p:sp>
      <p:sp>
        <p:nvSpPr>
          <p:cNvPr id="750" name="Google Shape;750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de Hashing: Clave para las Tablas de Dispersión</a:t>
            </a:r>
            <a:endParaRPr/>
          </a:p>
        </p:txBody>
      </p:sp>
      <p:pic>
        <p:nvPicPr>
          <p:cNvPr id="751" name="Google Shape;7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675" y="3232888"/>
            <a:ext cx="3819474" cy="179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Veamos cómo funciona el proceso de hashing en las tablas de dispersión: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 aplica la función de hash a la clave del elemento.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 valor hash resultante se traduce en una posición de la tabla de dispersión.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 elemento se almacena en esa posición.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Cuando se necesita recuperar un elemento, se aplica la función de hash a la clave buscada y se busca en la posición correspondiente de la tabla.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 la función de hash es efectiva, este proceso permite un acceso rápido y eficiente a los datos, incluso en grandes conjuntos de información.</a:t>
            </a:r>
            <a:endParaRPr/>
          </a:p>
        </p:txBody>
      </p:sp>
      <p:sp>
        <p:nvSpPr>
          <p:cNvPr id="757" name="Google Shape;757;p2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Comprendiendo el Proceso de Hashing</a:t>
            </a:r>
            <a:endParaRPr/>
          </a:p>
        </p:txBody>
      </p:sp>
      <p:pic>
        <p:nvPicPr>
          <p:cNvPr id="758" name="Google Shape;7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900" y="1577525"/>
            <a:ext cx="3191750" cy="21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