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10287000" cx="18288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17" roundtripDataSignature="AMtx7mgXqir/OAR1TpLIGvnUA2BLOt1k1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5B087A7-645D-4360-B7E9-BDE1329822D7}">
  <a:tblStyle styleId="{95B087A7-645D-4360-B7E9-BDE1329822D7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customschemas.google.com/relationships/presentationmetadata" Target="meta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19050" y="0"/>
            <a:ext cx="18249900" cy="10287000"/>
          </a:xfrm>
          <a:custGeom>
            <a:rect b="b" l="l" r="r" t="t"/>
            <a:pathLst>
              <a:path extrusionOk="0" h="10287000" w="18249900">
                <a:moveTo>
                  <a:pt x="0" y="0"/>
                </a:moveTo>
                <a:lnTo>
                  <a:pt x="18249900" y="0"/>
                </a:lnTo>
                <a:lnTo>
                  <a:pt x="182499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aphicFrame>
        <p:nvGraphicFramePr>
          <p:cNvPr id="85" name="Google Shape;85;p1"/>
          <p:cNvGraphicFramePr/>
          <p:nvPr/>
        </p:nvGraphicFramePr>
        <p:xfrm>
          <a:off x="10576243" y="211199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{95B087A7-645D-4360-B7E9-BDE1329822D7}</a:tableStyleId>
              </a:tblPr>
              <a:tblGrid>
                <a:gridCol w="3657600"/>
                <a:gridCol w="3657600"/>
              </a:tblGrid>
              <a:tr h="828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000000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Día, Fecha: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Martes</a:t>
                      </a:r>
                      <a:r>
                        <a:rPr lang="en-US" sz="2000" u="none" cap="none" strike="noStrike">
                          <a:solidFill>
                            <a:srgbClr val="000000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, </a:t>
                      </a:r>
                      <a:r>
                        <a:rPr lang="en-US" sz="2000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28</a:t>
                      </a:r>
                      <a:r>
                        <a:rPr lang="en-US" sz="2000" u="none" cap="none" strike="noStrike">
                          <a:solidFill>
                            <a:srgbClr val="000000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/0</a:t>
                      </a:r>
                      <a:r>
                        <a:rPr lang="en-US" sz="2000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2</a:t>
                      </a:r>
                      <a:r>
                        <a:rPr lang="en-US" sz="2000" u="none" cap="none" strike="noStrike">
                          <a:solidFill>
                            <a:srgbClr val="000000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/2</a:t>
                      </a:r>
                      <a:r>
                        <a:rPr lang="en-US" sz="2000"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5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28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 u="none" cap="none" strike="noStrike">
                          <a:solidFill>
                            <a:srgbClr val="000000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Hora de inicio: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cap="none" strike="noStrike">
                          <a:solidFill>
                            <a:srgbClr val="000000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10:40</a:t>
                      </a:r>
                      <a:endParaRPr sz="1100" u="none" cap="none" strike="noStrike"/>
                    </a:p>
                  </a:txBody>
                  <a:tcPr marT="190500" marB="190500" marR="190500" marL="190500" anchor="ctr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6" name="Google Shape;86;p1"/>
          <p:cNvSpPr txBox="1"/>
          <p:nvPr/>
        </p:nvSpPr>
        <p:spPr>
          <a:xfrm>
            <a:off x="3326088" y="4546541"/>
            <a:ext cx="12426804" cy="968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Estructuras De Datos Sección A</a:t>
            </a:r>
            <a:endParaRPr/>
          </a:p>
        </p:txBody>
      </p:sp>
      <p:sp>
        <p:nvSpPr>
          <p:cNvPr id="87" name="Google Shape;87;p1"/>
          <p:cNvSpPr txBox="1"/>
          <p:nvPr/>
        </p:nvSpPr>
        <p:spPr>
          <a:xfrm>
            <a:off x="3326088" y="5627088"/>
            <a:ext cx="12426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99">
                <a:latin typeface="Calibri"/>
                <a:ea typeface="Calibri"/>
                <a:cs typeface="Calibri"/>
                <a:sym typeface="Calibri"/>
              </a:rPr>
              <a:t>Aux. Steven Facundo Mejía Xolop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0"/>
          <p:cNvSpPr txBox="1"/>
          <p:nvPr/>
        </p:nvSpPr>
        <p:spPr>
          <a:xfrm>
            <a:off x="1534677" y="3703998"/>
            <a:ext cx="11772960" cy="13582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6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¿DUDAS?</a:t>
            </a:r>
            <a:endParaRPr/>
          </a:p>
        </p:txBody>
      </p:sp>
      <p:sp>
        <p:nvSpPr>
          <p:cNvPr id="206" name="Google Shape;206;p10"/>
          <p:cNvSpPr/>
          <p:nvPr/>
        </p:nvSpPr>
        <p:spPr>
          <a:xfrm rot="-227277">
            <a:off x="11786278" y="3397479"/>
            <a:ext cx="6660806" cy="6860381"/>
          </a:xfrm>
          <a:custGeom>
            <a:rect b="b" l="l" r="r" t="t"/>
            <a:pathLst>
              <a:path extrusionOk="0" h="6860381" w="6660806">
                <a:moveTo>
                  <a:pt x="0" y="0"/>
                </a:moveTo>
                <a:lnTo>
                  <a:pt x="6660806" y="0"/>
                </a:lnTo>
                <a:lnTo>
                  <a:pt x="6660806" y="6860381"/>
                </a:lnTo>
                <a:lnTo>
                  <a:pt x="0" y="686038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07" name="Google Shape;207;p10"/>
          <p:cNvSpPr/>
          <p:nvPr/>
        </p:nvSpPr>
        <p:spPr>
          <a:xfrm rot="190065">
            <a:off x="14420816" y="1825485"/>
            <a:ext cx="9438759" cy="9721568"/>
          </a:xfrm>
          <a:custGeom>
            <a:rect b="b" l="l" r="r" t="t"/>
            <a:pathLst>
              <a:path extrusionOk="0" h="9721568" w="9438759">
                <a:moveTo>
                  <a:pt x="0" y="0"/>
                </a:moveTo>
                <a:lnTo>
                  <a:pt x="9438759" y="0"/>
                </a:lnTo>
                <a:lnTo>
                  <a:pt x="9438759" y="9721569"/>
                </a:lnTo>
                <a:lnTo>
                  <a:pt x="0" y="972156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08" name="Google Shape;208;p10"/>
          <p:cNvSpPr/>
          <p:nvPr/>
        </p:nvSpPr>
        <p:spPr>
          <a:xfrm flipH="1" rot="-506172">
            <a:off x="10627212" y="6595285"/>
            <a:ext cx="8664654" cy="8924269"/>
          </a:xfrm>
          <a:custGeom>
            <a:rect b="b" l="l" r="r" t="t"/>
            <a:pathLst>
              <a:path extrusionOk="0" h="8924269" w="8664654">
                <a:moveTo>
                  <a:pt x="8664654" y="0"/>
                </a:moveTo>
                <a:lnTo>
                  <a:pt x="0" y="0"/>
                </a:lnTo>
                <a:lnTo>
                  <a:pt x="0" y="8924269"/>
                </a:lnTo>
                <a:lnTo>
                  <a:pt x="8664654" y="8924269"/>
                </a:lnTo>
                <a:lnTo>
                  <a:pt x="8664654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/>
          <p:nvPr/>
        </p:nvSpPr>
        <p:spPr>
          <a:xfrm rot="-5754936">
            <a:off x="9757902" y="3382892"/>
            <a:ext cx="6480330" cy="6674498"/>
          </a:xfrm>
          <a:custGeom>
            <a:rect b="b" l="l" r="r" t="t"/>
            <a:pathLst>
              <a:path extrusionOk="0" h="6674498" w="6480330">
                <a:moveTo>
                  <a:pt x="0" y="0"/>
                </a:moveTo>
                <a:lnTo>
                  <a:pt x="6480330" y="0"/>
                </a:lnTo>
                <a:lnTo>
                  <a:pt x="6480330" y="6674497"/>
                </a:lnTo>
                <a:lnTo>
                  <a:pt x="0" y="66744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3" name="Google Shape;93;p2"/>
          <p:cNvSpPr/>
          <p:nvPr/>
        </p:nvSpPr>
        <p:spPr>
          <a:xfrm flipH="1" rot="2430232">
            <a:off x="11368664" y="2073765"/>
            <a:ext cx="6480330" cy="6674498"/>
          </a:xfrm>
          <a:custGeom>
            <a:rect b="b" l="l" r="r" t="t"/>
            <a:pathLst>
              <a:path extrusionOk="0" h="6674498" w="6480330">
                <a:moveTo>
                  <a:pt x="6480331" y="0"/>
                </a:moveTo>
                <a:lnTo>
                  <a:pt x="0" y="0"/>
                </a:lnTo>
                <a:lnTo>
                  <a:pt x="0" y="6674497"/>
                </a:lnTo>
                <a:lnTo>
                  <a:pt x="6480331" y="6674497"/>
                </a:lnTo>
                <a:lnTo>
                  <a:pt x="6480331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4" name="Google Shape;94;p2"/>
          <p:cNvSpPr/>
          <p:nvPr/>
        </p:nvSpPr>
        <p:spPr>
          <a:xfrm rot="-557592">
            <a:off x="9495627" y="479442"/>
            <a:ext cx="6480330" cy="6674498"/>
          </a:xfrm>
          <a:custGeom>
            <a:rect b="b" l="l" r="r" t="t"/>
            <a:pathLst>
              <a:path extrusionOk="0" h="6674498" w="6480330">
                <a:moveTo>
                  <a:pt x="0" y="0"/>
                </a:moveTo>
                <a:lnTo>
                  <a:pt x="6480330" y="0"/>
                </a:lnTo>
                <a:lnTo>
                  <a:pt x="6480330" y="6674498"/>
                </a:lnTo>
                <a:lnTo>
                  <a:pt x="0" y="667449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95" name="Google Shape;95;p2"/>
          <p:cNvGrpSpPr/>
          <p:nvPr/>
        </p:nvGrpSpPr>
        <p:grpSpPr>
          <a:xfrm>
            <a:off x="770891" y="3102307"/>
            <a:ext cx="8442424" cy="4082386"/>
            <a:chOff x="0" y="0"/>
            <a:chExt cx="11256566" cy="5443181"/>
          </a:xfrm>
        </p:grpSpPr>
        <p:sp>
          <p:nvSpPr>
            <p:cNvPr id="96" name="Google Shape;96;p2"/>
            <p:cNvSpPr txBox="1"/>
            <p:nvPr/>
          </p:nvSpPr>
          <p:spPr>
            <a:xfrm>
              <a:off x="0" y="944354"/>
              <a:ext cx="11256566" cy="44988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1899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7412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LABORATORIO DE ESTRUCTURAS DE DATOS</a:t>
              </a:r>
              <a:endParaRPr/>
            </a:p>
          </p:txBody>
        </p:sp>
        <p:sp>
          <p:nvSpPr>
            <p:cNvPr id="97" name="Google Shape;97;p2"/>
            <p:cNvSpPr txBox="1"/>
            <p:nvPr/>
          </p:nvSpPr>
          <p:spPr>
            <a:xfrm>
              <a:off x="0" y="0"/>
              <a:ext cx="10569074" cy="7172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1900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3557" u="none" cap="none" strike="noStrike">
                  <a:solidFill>
                    <a:srgbClr val="05B4F7"/>
                  </a:solidFill>
                  <a:latin typeface="Arial"/>
                  <a:ea typeface="Arial"/>
                  <a:cs typeface="Arial"/>
                  <a:sym typeface="Arial"/>
                </a:rPr>
                <a:t>CLASE 2  </a:t>
              </a:r>
              <a:endParaRPr/>
            </a:p>
          </p:txBody>
        </p:sp>
      </p:grpSp>
      <p:sp>
        <p:nvSpPr>
          <p:cNvPr id="98" name="Google Shape;98;p2"/>
          <p:cNvSpPr txBox="1"/>
          <p:nvPr/>
        </p:nvSpPr>
        <p:spPr>
          <a:xfrm>
            <a:off x="1028700" y="1028700"/>
            <a:ext cx="8184615" cy="2689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5B4F7"/>
                </a:solidFill>
                <a:latin typeface="Arial"/>
                <a:ea typeface="Arial"/>
                <a:cs typeface="Arial"/>
                <a:sym typeface="Arial"/>
              </a:rPr>
              <a:t>TUTOR: JOSÉ ANDRÉS MONTENEGRO SANTOS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/>
          <p:nvPr/>
        </p:nvSpPr>
        <p:spPr>
          <a:xfrm rot="3254186">
            <a:off x="12372262" y="5113834"/>
            <a:ext cx="13107820" cy="13500564"/>
          </a:xfrm>
          <a:custGeom>
            <a:rect b="b" l="l" r="r" t="t"/>
            <a:pathLst>
              <a:path extrusionOk="0" h="13500564" w="13107820">
                <a:moveTo>
                  <a:pt x="0" y="0"/>
                </a:moveTo>
                <a:lnTo>
                  <a:pt x="13107820" y="0"/>
                </a:lnTo>
                <a:lnTo>
                  <a:pt x="13107820" y="13500564"/>
                </a:lnTo>
                <a:lnTo>
                  <a:pt x="0" y="135005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4" name="Google Shape;104;p3"/>
          <p:cNvSpPr txBox="1"/>
          <p:nvPr/>
        </p:nvSpPr>
        <p:spPr>
          <a:xfrm>
            <a:off x="10048129" y="1471544"/>
            <a:ext cx="6544472" cy="67004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03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31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Programa del curso</a:t>
            </a:r>
            <a:endParaRPr/>
          </a:p>
          <a:p>
            <a:pPr indent="0" lvl="0" marL="0" marR="0" rtl="0" algn="l">
              <a:lnSpc>
                <a:spcPct val="203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31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Formulario DTT</a:t>
            </a:r>
            <a:endParaRPr/>
          </a:p>
          <a:p>
            <a:pPr indent="0" lvl="0" marL="0" marR="0" rtl="0" algn="l">
              <a:lnSpc>
                <a:spcPct val="203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31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Control de notas</a:t>
            </a:r>
            <a:endParaRPr/>
          </a:p>
          <a:p>
            <a:pPr indent="0" lvl="0" marL="0" marR="0" rtl="0" algn="l">
              <a:lnSpc>
                <a:spcPct val="203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31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Foro #1</a:t>
            </a:r>
            <a:endParaRPr/>
          </a:p>
          <a:p>
            <a:pPr indent="0" lvl="0" marL="0" marR="0" rtl="0" algn="l">
              <a:lnSpc>
                <a:spcPct val="203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31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Contenido</a:t>
            </a:r>
            <a:endParaRPr/>
          </a:p>
          <a:p>
            <a:pPr indent="0" lvl="0" marL="0" marR="0" rtl="0" algn="l">
              <a:lnSpc>
                <a:spcPct val="203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31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Ejemplo práctico</a:t>
            </a:r>
            <a:endParaRPr/>
          </a:p>
        </p:txBody>
      </p:sp>
      <p:sp>
        <p:nvSpPr>
          <p:cNvPr id="105" name="Google Shape;105;p3"/>
          <p:cNvSpPr txBox="1"/>
          <p:nvPr/>
        </p:nvSpPr>
        <p:spPr>
          <a:xfrm>
            <a:off x="8364143" y="1497808"/>
            <a:ext cx="1444428" cy="86910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25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493" u="none" cap="none" strike="noStrike">
                <a:solidFill>
                  <a:srgbClr val="05B4F7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/>
          </a:p>
          <a:p>
            <a:pPr indent="0" lvl="0" marL="0" marR="0" rtl="0" algn="r">
              <a:lnSpc>
                <a:spcPct val="25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493" u="none" cap="none" strike="noStrike">
                <a:solidFill>
                  <a:srgbClr val="05B4F7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/>
          </a:p>
          <a:p>
            <a:pPr indent="0" lvl="0" marL="0" marR="0" rtl="0" algn="r">
              <a:lnSpc>
                <a:spcPct val="25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493" u="none" cap="none" strike="noStrike">
                <a:solidFill>
                  <a:srgbClr val="05B4F7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/>
          </a:p>
          <a:p>
            <a:pPr indent="0" lvl="0" marL="0" marR="0" rtl="0" algn="r">
              <a:lnSpc>
                <a:spcPct val="25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493" u="none" cap="none" strike="noStrike">
                <a:solidFill>
                  <a:srgbClr val="05B4F7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/>
          </a:p>
          <a:p>
            <a:pPr indent="0" lvl="0" marL="0" marR="0" rtl="0" algn="r">
              <a:lnSpc>
                <a:spcPct val="25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493" u="none" cap="none" strike="noStrike">
                <a:solidFill>
                  <a:srgbClr val="05B4F7"/>
                </a:solidFill>
                <a:latin typeface="Arial"/>
                <a:ea typeface="Arial"/>
                <a:cs typeface="Arial"/>
                <a:sym typeface="Arial"/>
              </a:rPr>
              <a:t>05</a:t>
            </a:r>
            <a:endParaRPr/>
          </a:p>
          <a:p>
            <a:pPr indent="0" lvl="0" marL="0" marR="0" rtl="0" algn="r">
              <a:lnSpc>
                <a:spcPct val="25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493" u="none" cap="none" strike="noStrike">
                <a:solidFill>
                  <a:srgbClr val="05B4F7"/>
                </a:solidFill>
                <a:latin typeface="Arial"/>
                <a:ea typeface="Arial"/>
                <a:cs typeface="Arial"/>
                <a:sym typeface="Arial"/>
              </a:rPr>
              <a:t>06</a:t>
            </a:r>
            <a:endParaRPr/>
          </a:p>
          <a:p>
            <a:pPr indent="0" lvl="0" marL="0" marR="0" rtl="0" algn="r">
              <a:lnSpc>
                <a:spcPct val="25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493" u="none" cap="none" strike="noStrike">
              <a:solidFill>
                <a:srgbClr val="05B4F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25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493" u="none" cap="none" strike="noStrike">
              <a:solidFill>
                <a:srgbClr val="05B4F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3"/>
          <p:cNvSpPr txBox="1"/>
          <p:nvPr/>
        </p:nvSpPr>
        <p:spPr>
          <a:xfrm>
            <a:off x="1028700" y="4549308"/>
            <a:ext cx="6735617" cy="7381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6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CONTENIDOS</a:t>
            </a:r>
            <a:endParaRPr/>
          </a:p>
        </p:txBody>
      </p:sp>
      <p:sp>
        <p:nvSpPr>
          <p:cNvPr id="107" name="Google Shape;107;p3"/>
          <p:cNvSpPr/>
          <p:nvPr/>
        </p:nvSpPr>
        <p:spPr>
          <a:xfrm rot="-4799079">
            <a:off x="-4857181" y="-6292215"/>
            <a:ext cx="9714362" cy="10005429"/>
          </a:xfrm>
          <a:custGeom>
            <a:rect b="b" l="l" r="r" t="t"/>
            <a:pathLst>
              <a:path extrusionOk="0" h="10005429" w="9714362">
                <a:moveTo>
                  <a:pt x="0" y="0"/>
                </a:moveTo>
                <a:lnTo>
                  <a:pt x="9714362" y="0"/>
                </a:lnTo>
                <a:lnTo>
                  <a:pt x="9714362" y="10005429"/>
                </a:lnTo>
                <a:lnTo>
                  <a:pt x="0" y="1000542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"/>
          <p:cNvSpPr/>
          <p:nvPr/>
        </p:nvSpPr>
        <p:spPr>
          <a:xfrm rot="-5563495">
            <a:off x="11139133" y="85653"/>
            <a:ext cx="6660806" cy="6860381"/>
          </a:xfrm>
          <a:custGeom>
            <a:rect b="b" l="l" r="r" t="t"/>
            <a:pathLst>
              <a:path extrusionOk="0" h="6860381" w="6660806">
                <a:moveTo>
                  <a:pt x="0" y="0"/>
                </a:moveTo>
                <a:lnTo>
                  <a:pt x="6660806" y="0"/>
                </a:lnTo>
                <a:lnTo>
                  <a:pt x="6660806" y="6860381"/>
                </a:lnTo>
                <a:lnTo>
                  <a:pt x="0" y="686038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13" name="Google Shape;113;p4"/>
          <p:cNvGrpSpPr/>
          <p:nvPr/>
        </p:nvGrpSpPr>
        <p:grpSpPr>
          <a:xfrm>
            <a:off x="1736531" y="4951837"/>
            <a:ext cx="11772960" cy="3077047"/>
            <a:chOff x="0" y="19050"/>
            <a:chExt cx="15697279" cy="4102729"/>
          </a:xfrm>
        </p:grpSpPr>
        <p:sp>
          <p:nvSpPr>
            <p:cNvPr id="114" name="Google Shape;114;p4"/>
            <p:cNvSpPr txBox="1"/>
            <p:nvPr/>
          </p:nvSpPr>
          <p:spPr>
            <a:xfrm>
              <a:off x="0" y="2304409"/>
              <a:ext cx="15697279" cy="18173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1699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90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C++</a:t>
              </a:r>
              <a:endParaRPr/>
            </a:p>
          </p:txBody>
        </p:sp>
        <p:sp>
          <p:nvSpPr>
            <p:cNvPr id="115" name="Google Shape;115;p4"/>
            <p:cNvSpPr txBox="1"/>
            <p:nvPr/>
          </p:nvSpPr>
          <p:spPr>
            <a:xfrm>
              <a:off x="0" y="19050"/>
              <a:ext cx="15697279" cy="19106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1699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4859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LENGUAJE DE PROGRAMACIÓN</a:t>
              </a:r>
              <a:endParaRPr/>
            </a:p>
          </p:txBody>
        </p:sp>
      </p:grpSp>
      <p:sp>
        <p:nvSpPr>
          <p:cNvPr id="116" name="Google Shape;116;p4"/>
          <p:cNvSpPr/>
          <p:nvPr/>
        </p:nvSpPr>
        <p:spPr>
          <a:xfrm rot="-5146152">
            <a:off x="9683427" y="-5370386"/>
            <a:ext cx="9438759" cy="9721568"/>
          </a:xfrm>
          <a:custGeom>
            <a:rect b="b" l="l" r="r" t="t"/>
            <a:pathLst>
              <a:path extrusionOk="0" h="9721568" w="9438759">
                <a:moveTo>
                  <a:pt x="0" y="0"/>
                </a:moveTo>
                <a:lnTo>
                  <a:pt x="9438759" y="0"/>
                </a:lnTo>
                <a:lnTo>
                  <a:pt x="9438759" y="9721568"/>
                </a:lnTo>
                <a:lnTo>
                  <a:pt x="0" y="972156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7" name="Google Shape;117;p4"/>
          <p:cNvSpPr/>
          <p:nvPr/>
        </p:nvSpPr>
        <p:spPr>
          <a:xfrm flipH="1" rot="-5842389">
            <a:off x="14363315" y="-710703"/>
            <a:ext cx="8664654" cy="8924269"/>
          </a:xfrm>
          <a:custGeom>
            <a:rect b="b" l="l" r="r" t="t"/>
            <a:pathLst>
              <a:path extrusionOk="0" h="8924269" w="8664654">
                <a:moveTo>
                  <a:pt x="8664654" y="0"/>
                </a:moveTo>
                <a:lnTo>
                  <a:pt x="0" y="0"/>
                </a:lnTo>
                <a:lnTo>
                  <a:pt x="0" y="8924268"/>
                </a:lnTo>
                <a:lnTo>
                  <a:pt x="8664654" y="8924268"/>
                </a:lnTo>
                <a:lnTo>
                  <a:pt x="8664654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"/>
          <p:cNvSpPr/>
          <p:nvPr/>
        </p:nvSpPr>
        <p:spPr>
          <a:xfrm flipH="1" rot="2430232">
            <a:off x="8982282" y="6435911"/>
            <a:ext cx="12032802" cy="12393336"/>
          </a:xfrm>
          <a:custGeom>
            <a:rect b="b" l="l" r="r" t="t"/>
            <a:pathLst>
              <a:path extrusionOk="0" h="12393336" w="12032802">
                <a:moveTo>
                  <a:pt x="12032802" y="0"/>
                </a:moveTo>
                <a:lnTo>
                  <a:pt x="0" y="0"/>
                </a:lnTo>
                <a:lnTo>
                  <a:pt x="0" y="12393336"/>
                </a:lnTo>
                <a:lnTo>
                  <a:pt x="12032802" y="12393336"/>
                </a:lnTo>
                <a:lnTo>
                  <a:pt x="12032802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3" name="Google Shape;123;p5"/>
          <p:cNvSpPr/>
          <p:nvPr/>
        </p:nvSpPr>
        <p:spPr>
          <a:xfrm rot="4808220">
            <a:off x="3862283" y="8103328"/>
            <a:ext cx="12256923" cy="12624172"/>
          </a:xfrm>
          <a:custGeom>
            <a:rect b="b" l="l" r="r" t="t"/>
            <a:pathLst>
              <a:path extrusionOk="0" h="12624172" w="12256923">
                <a:moveTo>
                  <a:pt x="0" y="0"/>
                </a:moveTo>
                <a:lnTo>
                  <a:pt x="12256923" y="0"/>
                </a:lnTo>
                <a:lnTo>
                  <a:pt x="12256923" y="12624172"/>
                </a:lnTo>
                <a:lnTo>
                  <a:pt x="0" y="12624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4" name="Google Shape;124;p5"/>
          <p:cNvSpPr/>
          <p:nvPr/>
        </p:nvSpPr>
        <p:spPr>
          <a:xfrm>
            <a:off x="11144789" y="2293032"/>
            <a:ext cx="5071182" cy="5700937"/>
          </a:xfrm>
          <a:custGeom>
            <a:rect b="b" l="l" r="r" t="t"/>
            <a:pathLst>
              <a:path extrusionOk="0" h="5700937" w="5071182">
                <a:moveTo>
                  <a:pt x="0" y="0"/>
                </a:moveTo>
                <a:lnTo>
                  <a:pt x="5071182" y="0"/>
                </a:lnTo>
                <a:lnTo>
                  <a:pt x="5071182" y="5700936"/>
                </a:lnTo>
                <a:lnTo>
                  <a:pt x="0" y="570093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5" name="Google Shape;125;p5"/>
          <p:cNvSpPr txBox="1"/>
          <p:nvPr/>
        </p:nvSpPr>
        <p:spPr>
          <a:xfrm>
            <a:off x="1028700" y="1057275"/>
            <a:ext cx="7669274" cy="7381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6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QUÉ ES</a:t>
            </a:r>
            <a:endParaRPr/>
          </a:p>
        </p:txBody>
      </p:sp>
      <p:sp>
        <p:nvSpPr>
          <p:cNvPr id="126" name="Google Shape;126;p5"/>
          <p:cNvSpPr txBox="1"/>
          <p:nvPr/>
        </p:nvSpPr>
        <p:spPr>
          <a:xfrm>
            <a:off x="1028700" y="2024130"/>
            <a:ext cx="8692254" cy="80631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5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C++ es un lenguaje de programación potente y versátil que se utiliza para crear programas informáticos, aplicaciones, software y otras herramientas. Fue desarrollado por Bjarne Stroustrup en 1985 como una extensión del lenguaje de programación C.</a:t>
            </a:r>
            <a:endParaRPr/>
          </a:p>
          <a:p>
            <a:pPr indent="0" lvl="0" marL="0" marR="0" rtl="0" algn="just">
              <a:lnSpc>
                <a:spcPct val="15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C++ ha evolucionado a lo largo de los años hasta convertirse en uno de los lenguajes de programación más populares para crear programas de alto rendimiento.</a:t>
            </a:r>
            <a:endParaRPr/>
          </a:p>
          <a:p>
            <a:pPr indent="0" lvl="0" marL="0" marR="0" rtl="0" algn="just">
              <a:lnSpc>
                <a:spcPct val="15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 utiliza en una amplia gama de áreas, como el desarrollo de juegos, desarrollo web, sistemas operativos y mucho más.</a:t>
            </a:r>
            <a:endParaRPr/>
          </a:p>
          <a:p>
            <a:pPr indent="0" lvl="0" marL="0" marR="0" rtl="0" algn="just">
              <a:lnSpc>
                <a:spcPct val="15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C++ existe desde hace más de 30 años y sigue evolucionando con los tiempos. Se utiliza ampliamente como lenguaje de propósito general debido a su flexibilidad y legibilidad.</a:t>
            </a:r>
            <a:endParaRPr/>
          </a:p>
          <a:p>
            <a:pPr indent="0" lvl="0" marL="0" marR="0" rtl="0" algn="just">
              <a:lnSpc>
                <a:spcPct val="15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oogle Shape;131;p6"/>
          <p:cNvGrpSpPr/>
          <p:nvPr/>
        </p:nvGrpSpPr>
        <p:grpSpPr>
          <a:xfrm>
            <a:off x="1028700" y="2812317"/>
            <a:ext cx="4714980" cy="3589800"/>
            <a:chOff x="0" y="-85725"/>
            <a:chExt cx="6286640" cy="4786399"/>
          </a:xfrm>
        </p:grpSpPr>
        <p:sp>
          <p:nvSpPr>
            <p:cNvPr id="132" name="Google Shape;132;p6"/>
            <p:cNvSpPr txBox="1"/>
            <p:nvPr/>
          </p:nvSpPr>
          <p:spPr>
            <a:xfrm>
              <a:off x="0" y="-85725"/>
              <a:ext cx="6099961" cy="97705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999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4431" u="none" cap="none" strike="noStrike">
                  <a:solidFill>
                    <a:srgbClr val="05B4F7"/>
                  </a:solidFill>
                  <a:latin typeface="Arial"/>
                  <a:ea typeface="Arial"/>
                  <a:cs typeface="Arial"/>
                  <a:sym typeface="Arial"/>
                </a:rPr>
                <a:t>01</a:t>
              </a:r>
              <a:endParaRPr/>
            </a:p>
          </p:txBody>
        </p:sp>
        <p:sp>
          <p:nvSpPr>
            <p:cNvPr id="133" name="Google Shape;133;p6"/>
            <p:cNvSpPr txBox="1"/>
            <p:nvPr/>
          </p:nvSpPr>
          <p:spPr>
            <a:xfrm>
              <a:off x="0" y="1101021"/>
              <a:ext cx="6099961" cy="7536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9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Programación orientada a objetos</a:t>
              </a:r>
              <a:endParaRPr/>
            </a:p>
          </p:txBody>
        </p:sp>
        <p:sp>
          <p:nvSpPr>
            <p:cNvPr id="134" name="Google Shape;134;p6"/>
            <p:cNvSpPr txBox="1"/>
            <p:nvPr/>
          </p:nvSpPr>
          <p:spPr>
            <a:xfrm>
              <a:off x="0" y="2042056"/>
              <a:ext cx="6286640" cy="26586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just">
                <a:lnSpc>
                  <a:spcPct val="129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C++ es un lenguaje orientado a objetos que fomenta las buenas prácticas de programación, como la abstracción de datos, la encapsulación, el polimorfismo y la herencia.</a:t>
              </a:r>
              <a:endParaRPr/>
            </a:p>
            <a:p>
              <a:pPr indent="0" lvl="0" marL="0" marR="0" rtl="0" algn="l">
                <a:lnSpc>
                  <a:spcPct val="129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5" name="Google Shape;135;p6"/>
          <p:cNvGrpSpPr/>
          <p:nvPr/>
        </p:nvGrpSpPr>
        <p:grpSpPr>
          <a:xfrm>
            <a:off x="4828806" y="6065111"/>
            <a:ext cx="8175468" cy="3866311"/>
            <a:chOff x="0" y="-85725"/>
            <a:chExt cx="10900624" cy="5155081"/>
          </a:xfrm>
        </p:grpSpPr>
        <p:sp>
          <p:nvSpPr>
            <p:cNvPr id="136" name="Google Shape;136;p6"/>
            <p:cNvSpPr txBox="1"/>
            <p:nvPr/>
          </p:nvSpPr>
          <p:spPr>
            <a:xfrm>
              <a:off x="0" y="-85725"/>
              <a:ext cx="10576935" cy="9834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999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4431" u="none" cap="none" strike="noStrike">
                  <a:solidFill>
                    <a:srgbClr val="05B4F7"/>
                  </a:solidFill>
                  <a:latin typeface="Arial"/>
                  <a:ea typeface="Arial"/>
                  <a:cs typeface="Arial"/>
                  <a:sym typeface="Arial"/>
                </a:rPr>
                <a:t>04</a:t>
              </a:r>
              <a:endParaRPr/>
            </a:p>
          </p:txBody>
        </p:sp>
        <p:sp>
          <p:nvSpPr>
            <p:cNvPr id="137" name="Google Shape;137;p6"/>
            <p:cNvSpPr txBox="1"/>
            <p:nvPr/>
          </p:nvSpPr>
          <p:spPr>
            <a:xfrm>
              <a:off x="0" y="1088703"/>
              <a:ext cx="10576935" cy="3726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1" marL="0" marR="0" rtl="0" algn="l">
                <a:lnSpc>
                  <a:spcPct val="129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Amplia biblioteca de funciones.</a:t>
              </a:r>
              <a:endParaRPr/>
            </a:p>
          </p:txBody>
        </p:sp>
        <p:sp>
          <p:nvSpPr>
            <p:cNvPr id="138" name="Google Shape;138;p6"/>
            <p:cNvSpPr txBox="1"/>
            <p:nvPr/>
          </p:nvSpPr>
          <p:spPr>
            <a:xfrm>
              <a:off x="0" y="1648738"/>
              <a:ext cx="10900624" cy="34206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just">
                <a:lnSpc>
                  <a:spcPct val="129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El lenguaje C contiene una biblioteca de funciones que pueden utilizarse para realizar tareas comunes de forma rápida y sencilla. Esto facilita a los desarrolladores la creación de programas sin tener que reinventar la rueda.</a:t>
              </a:r>
              <a:endParaRPr/>
            </a:p>
            <a:p>
              <a:pPr indent="0" lvl="0" marL="0" marR="0" rtl="0" algn="just">
                <a:lnSpc>
                  <a:spcPct val="129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Es una opción excelente para proyectos de programación que requieran rendimiento y fiabilidad. A pesar de su antigüedad, C++ sigue siendo uno de los lenguajes más populares en la actualidad.</a:t>
              </a:r>
              <a:endParaRPr/>
            </a:p>
            <a:p>
              <a:pPr indent="0" lvl="1" marL="0" marR="0" rtl="0" algn="l">
                <a:lnSpc>
                  <a:spcPct val="129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9" name="Google Shape;139;p6"/>
          <p:cNvSpPr/>
          <p:nvPr/>
        </p:nvSpPr>
        <p:spPr>
          <a:xfrm flipH="1" rot="-7226782">
            <a:off x="9321807" y="-7385684"/>
            <a:ext cx="12032802" cy="12393336"/>
          </a:xfrm>
          <a:custGeom>
            <a:rect b="b" l="l" r="r" t="t"/>
            <a:pathLst>
              <a:path extrusionOk="0" h="12393336" w="12032802">
                <a:moveTo>
                  <a:pt x="12032803" y="0"/>
                </a:moveTo>
                <a:lnTo>
                  <a:pt x="0" y="0"/>
                </a:lnTo>
                <a:lnTo>
                  <a:pt x="0" y="12393336"/>
                </a:lnTo>
                <a:lnTo>
                  <a:pt x="12032803" y="12393336"/>
                </a:lnTo>
                <a:lnTo>
                  <a:pt x="12032803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0" name="Google Shape;140;p6"/>
          <p:cNvSpPr/>
          <p:nvPr/>
        </p:nvSpPr>
        <p:spPr>
          <a:xfrm rot="-4848794">
            <a:off x="14525326" y="-7551765"/>
            <a:ext cx="12256923" cy="12624172"/>
          </a:xfrm>
          <a:custGeom>
            <a:rect b="b" l="l" r="r" t="t"/>
            <a:pathLst>
              <a:path extrusionOk="0" h="12624172" w="12256923">
                <a:moveTo>
                  <a:pt x="0" y="0"/>
                </a:moveTo>
                <a:lnTo>
                  <a:pt x="12256923" y="0"/>
                </a:lnTo>
                <a:lnTo>
                  <a:pt x="12256923" y="12624172"/>
                </a:lnTo>
                <a:lnTo>
                  <a:pt x="0" y="12624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41" name="Google Shape;141;p6"/>
          <p:cNvGrpSpPr/>
          <p:nvPr/>
        </p:nvGrpSpPr>
        <p:grpSpPr>
          <a:xfrm>
            <a:off x="6559050" y="2812317"/>
            <a:ext cx="4714980" cy="3018300"/>
            <a:chOff x="0" y="-85725"/>
            <a:chExt cx="6286640" cy="4024399"/>
          </a:xfrm>
        </p:grpSpPr>
        <p:sp>
          <p:nvSpPr>
            <p:cNvPr id="142" name="Google Shape;142;p6"/>
            <p:cNvSpPr txBox="1"/>
            <p:nvPr/>
          </p:nvSpPr>
          <p:spPr>
            <a:xfrm>
              <a:off x="0" y="-85725"/>
              <a:ext cx="6099961" cy="97705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999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4431" u="none" cap="none" strike="noStrike">
                  <a:solidFill>
                    <a:srgbClr val="05B4F7"/>
                  </a:solidFill>
                  <a:latin typeface="Arial"/>
                  <a:ea typeface="Arial"/>
                  <a:cs typeface="Arial"/>
                  <a:sym typeface="Arial"/>
                </a:rPr>
                <a:t>02</a:t>
              </a:r>
              <a:endParaRPr/>
            </a:p>
          </p:txBody>
        </p:sp>
        <p:sp>
          <p:nvSpPr>
            <p:cNvPr id="143" name="Google Shape;143;p6"/>
            <p:cNvSpPr txBox="1"/>
            <p:nvPr/>
          </p:nvSpPr>
          <p:spPr>
            <a:xfrm>
              <a:off x="0" y="1101021"/>
              <a:ext cx="6099961" cy="7536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1" marL="0" marR="0" rtl="0" algn="l">
                <a:lnSpc>
                  <a:spcPct val="129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Soporte para múltiples plataformas</a:t>
              </a:r>
              <a:endParaRPr/>
            </a:p>
          </p:txBody>
        </p:sp>
        <p:sp>
          <p:nvSpPr>
            <p:cNvPr id="144" name="Google Shape;144;p6"/>
            <p:cNvSpPr txBox="1"/>
            <p:nvPr/>
          </p:nvSpPr>
          <p:spPr>
            <a:xfrm>
              <a:off x="0" y="2042056"/>
              <a:ext cx="6286640" cy="18966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1" marL="0" marR="0" rtl="0" algn="just">
                <a:lnSpc>
                  <a:spcPct val="129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C++ puede compilarse y ejecutarse en muchas plataformas diferentes, como en el sistema operativo Windows, en Mac OS, Unix, Linux y muchos más.</a:t>
              </a:r>
              <a:endParaRPr/>
            </a:p>
          </p:txBody>
        </p:sp>
      </p:grpSp>
      <p:grpSp>
        <p:nvGrpSpPr>
          <p:cNvPr id="145" name="Google Shape;145;p6"/>
          <p:cNvGrpSpPr/>
          <p:nvPr/>
        </p:nvGrpSpPr>
        <p:grpSpPr>
          <a:xfrm>
            <a:off x="12187406" y="2812317"/>
            <a:ext cx="4714980" cy="3018300"/>
            <a:chOff x="0" y="-85725"/>
            <a:chExt cx="6286640" cy="4024399"/>
          </a:xfrm>
        </p:grpSpPr>
        <p:sp>
          <p:nvSpPr>
            <p:cNvPr id="146" name="Google Shape;146;p6"/>
            <p:cNvSpPr txBox="1"/>
            <p:nvPr/>
          </p:nvSpPr>
          <p:spPr>
            <a:xfrm>
              <a:off x="0" y="-85725"/>
              <a:ext cx="6099961" cy="97705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999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4431" u="none" cap="none" strike="noStrike">
                  <a:solidFill>
                    <a:srgbClr val="05B4F7"/>
                  </a:solidFill>
                  <a:latin typeface="Arial"/>
                  <a:ea typeface="Arial"/>
                  <a:cs typeface="Arial"/>
                  <a:sym typeface="Arial"/>
                </a:rPr>
                <a:t>03</a:t>
              </a:r>
              <a:endParaRPr/>
            </a:p>
          </p:txBody>
        </p:sp>
        <p:sp>
          <p:nvSpPr>
            <p:cNvPr id="147" name="Google Shape;147;p6"/>
            <p:cNvSpPr txBox="1"/>
            <p:nvPr/>
          </p:nvSpPr>
          <p:spPr>
            <a:xfrm>
              <a:off x="0" y="1101021"/>
              <a:ext cx="6099961" cy="3726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1" marL="0" marR="0" rtl="0" algn="l">
                <a:lnSpc>
                  <a:spcPct val="129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Alto rendimiento</a:t>
              </a:r>
              <a:endParaRPr/>
            </a:p>
          </p:txBody>
        </p:sp>
        <p:sp>
          <p:nvSpPr>
            <p:cNvPr id="148" name="Google Shape;148;p6"/>
            <p:cNvSpPr txBox="1"/>
            <p:nvPr/>
          </p:nvSpPr>
          <p:spPr>
            <a:xfrm>
              <a:off x="0" y="1661056"/>
              <a:ext cx="6286640" cy="22776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1" marL="0" marR="0" rtl="0" algn="just">
                <a:lnSpc>
                  <a:spcPct val="129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C++ está diseñado para aplicaciones de alto rendimiento que requieren velocidad y eficiencia. También permite el acceso de bajo nivel a los recursos del sistema</a:t>
              </a:r>
              <a:endParaRPr/>
            </a:p>
          </p:txBody>
        </p:sp>
      </p:grpSp>
      <p:sp>
        <p:nvSpPr>
          <p:cNvPr id="149" name="Google Shape;149;p6"/>
          <p:cNvSpPr txBox="1"/>
          <p:nvPr/>
        </p:nvSpPr>
        <p:spPr>
          <a:xfrm>
            <a:off x="1028700" y="1057275"/>
            <a:ext cx="6735617" cy="733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6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CARACTERÍSTICAS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"/>
          <p:cNvSpPr/>
          <p:nvPr/>
        </p:nvSpPr>
        <p:spPr>
          <a:xfrm rot="-5337593">
            <a:off x="7565348" y="-10535986"/>
            <a:ext cx="13107820" cy="13500564"/>
          </a:xfrm>
          <a:custGeom>
            <a:rect b="b" l="l" r="r" t="t"/>
            <a:pathLst>
              <a:path extrusionOk="0" h="13500564" w="13107820">
                <a:moveTo>
                  <a:pt x="0" y="0"/>
                </a:moveTo>
                <a:lnTo>
                  <a:pt x="13107821" y="0"/>
                </a:lnTo>
                <a:lnTo>
                  <a:pt x="13107821" y="13500564"/>
                </a:lnTo>
                <a:lnTo>
                  <a:pt x="0" y="135005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5" name="Google Shape;155;p7"/>
          <p:cNvSpPr/>
          <p:nvPr/>
        </p:nvSpPr>
        <p:spPr>
          <a:xfrm flipH="1" rot="-6033831">
            <a:off x="14384532" y="-4405968"/>
            <a:ext cx="12032802" cy="12393336"/>
          </a:xfrm>
          <a:custGeom>
            <a:rect b="b" l="l" r="r" t="t"/>
            <a:pathLst>
              <a:path extrusionOk="0" h="12393336" w="12032802">
                <a:moveTo>
                  <a:pt x="12032803" y="0"/>
                </a:moveTo>
                <a:lnTo>
                  <a:pt x="0" y="0"/>
                </a:lnTo>
                <a:lnTo>
                  <a:pt x="0" y="12393336"/>
                </a:lnTo>
                <a:lnTo>
                  <a:pt x="12032803" y="12393336"/>
                </a:lnTo>
                <a:lnTo>
                  <a:pt x="12032803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6" name="Google Shape;156;p7"/>
          <p:cNvSpPr txBox="1"/>
          <p:nvPr/>
        </p:nvSpPr>
        <p:spPr>
          <a:xfrm>
            <a:off x="1028700" y="1057275"/>
            <a:ext cx="6735617" cy="7381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6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USOS</a:t>
            </a:r>
            <a:endParaRPr/>
          </a:p>
        </p:txBody>
      </p:sp>
      <p:grpSp>
        <p:nvGrpSpPr>
          <p:cNvPr id="157" name="Google Shape;157;p7"/>
          <p:cNvGrpSpPr/>
          <p:nvPr/>
        </p:nvGrpSpPr>
        <p:grpSpPr>
          <a:xfrm>
            <a:off x="1028700" y="3051175"/>
            <a:ext cx="3653926" cy="2997886"/>
            <a:chOff x="0" y="19050"/>
            <a:chExt cx="4871901" cy="3997181"/>
          </a:xfrm>
        </p:grpSpPr>
        <p:sp>
          <p:nvSpPr>
            <p:cNvPr id="158" name="Google Shape;158;p7"/>
            <p:cNvSpPr txBox="1"/>
            <p:nvPr/>
          </p:nvSpPr>
          <p:spPr>
            <a:xfrm>
              <a:off x="0" y="19050"/>
              <a:ext cx="1838015" cy="18046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1699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9000" u="none" cap="none" strike="noStrike">
                  <a:solidFill>
                    <a:srgbClr val="05B4F7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159" name="Google Shape;159;p7"/>
            <p:cNvSpPr txBox="1"/>
            <p:nvPr/>
          </p:nvSpPr>
          <p:spPr>
            <a:xfrm>
              <a:off x="0" y="2096068"/>
              <a:ext cx="4871901" cy="4584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BASES DE DATOS</a:t>
              </a:r>
              <a:endParaRPr/>
            </a:p>
          </p:txBody>
        </p:sp>
        <p:sp>
          <p:nvSpPr>
            <p:cNvPr id="160" name="Google Shape;160;p7"/>
            <p:cNvSpPr txBox="1"/>
            <p:nvPr/>
          </p:nvSpPr>
          <p:spPr>
            <a:xfrm>
              <a:off x="0" y="2649584"/>
              <a:ext cx="4871901" cy="136664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56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MySQL, una de las bases de datos más utilizadas está escrita en C++.</a:t>
              </a:r>
              <a:endParaRPr/>
            </a:p>
          </p:txBody>
        </p:sp>
      </p:grpSp>
      <p:grpSp>
        <p:nvGrpSpPr>
          <p:cNvPr id="161" name="Google Shape;161;p7"/>
          <p:cNvGrpSpPr/>
          <p:nvPr/>
        </p:nvGrpSpPr>
        <p:grpSpPr>
          <a:xfrm>
            <a:off x="5220925" y="3051175"/>
            <a:ext cx="3653926" cy="4407586"/>
            <a:chOff x="0" y="19050"/>
            <a:chExt cx="4871901" cy="5876781"/>
          </a:xfrm>
        </p:grpSpPr>
        <p:sp>
          <p:nvSpPr>
            <p:cNvPr id="162" name="Google Shape;162;p7"/>
            <p:cNvSpPr txBox="1"/>
            <p:nvPr/>
          </p:nvSpPr>
          <p:spPr>
            <a:xfrm>
              <a:off x="0" y="19050"/>
              <a:ext cx="1838015" cy="18046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1699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9000" u="none" cap="none" strike="noStrike">
                  <a:solidFill>
                    <a:srgbClr val="05B4F7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163" name="Google Shape;163;p7"/>
            <p:cNvSpPr txBox="1"/>
            <p:nvPr/>
          </p:nvSpPr>
          <p:spPr>
            <a:xfrm>
              <a:off x="0" y="2096068"/>
              <a:ext cx="4871901" cy="4584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SISTEMAS OPERATIVOS</a:t>
              </a:r>
              <a:endParaRPr/>
            </a:p>
          </p:txBody>
        </p:sp>
        <p:sp>
          <p:nvSpPr>
            <p:cNvPr id="164" name="Google Shape;164;p7"/>
            <p:cNvSpPr txBox="1"/>
            <p:nvPr/>
          </p:nvSpPr>
          <p:spPr>
            <a:xfrm>
              <a:off x="0" y="2649584"/>
              <a:ext cx="4871901" cy="324624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1" marL="0" marR="0" rtl="0" algn="l">
                <a:lnSpc>
                  <a:spcPct val="156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La columna principal tanto de Windows, como Linux o Mac OS, están escritas en C++. Su potencia y rapidez lo hace un lenguaje de programación ideal para programar un sistema operativo.</a:t>
              </a:r>
              <a:endParaRPr/>
            </a:p>
          </p:txBody>
        </p:sp>
      </p:grpSp>
      <p:grpSp>
        <p:nvGrpSpPr>
          <p:cNvPr id="165" name="Google Shape;165;p7"/>
          <p:cNvGrpSpPr/>
          <p:nvPr/>
        </p:nvGrpSpPr>
        <p:grpSpPr>
          <a:xfrm>
            <a:off x="9413150" y="3051175"/>
            <a:ext cx="3653926" cy="3702736"/>
            <a:chOff x="0" y="19050"/>
            <a:chExt cx="4871901" cy="4936981"/>
          </a:xfrm>
        </p:grpSpPr>
        <p:sp>
          <p:nvSpPr>
            <p:cNvPr id="166" name="Google Shape;166;p7"/>
            <p:cNvSpPr txBox="1"/>
            <p:nvPr/>
          </p:nvSpPr>
          <p:spPr>
            <a:xfrm>
              <a:off x="0" y="19050"/>
              <a:ext cx="1838015" cy="18046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1699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9000" u="none" cap="none" strike="noStrike">
                  <a:solidFill>
                    <a:srgbClr val="05B4F7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167" name="Google Shape;167;p7"/>
            <p:cNvSpPr txBox="1"/>
            <p:nvPr/>
          </p:nvSpPr>
          <p:spPr>
            <a:xfrm>
              <a:off x="0" y="2096068"/>
              <a:ext cx="4871901" cy="4584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VIDEOJUEGOS</a:t>
              </a:r>
              <a:endParaRPr/>
            </a:p>
          </p:txBody>
        </p:sp>
        <p:sp>
          <p:nvSpPr>
            <p:cNvPr id="168" name="Google Shape;168;p7"/>
            <p:cNvSpPr txBox="1"/>
            <p:nvPr/>
          </p:nvSpPr>
          <p:spPr>
            <a:xfrm>
              <a:off x="0" y="2649584"/>
              <a:ext cx="4871901" cy="230644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1" marL="0" marR="0" rtl="0" algn="l">
                <a:lnSpc>
                  <a:spcPct val="156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C++ es utilizado aún en el mundo de los videojuegos, bien para programar motores gráficos o para alguna parte concreta del videojuego.</a:t>
              </a:r>
              <a:endParaRPr/>
            </a:p>
          </p:txBody>
        </p:sp>
      </p:grpSp>
      <p:grpSp>
        <p:nvGrpSpPr>
          <p:cNvPr id="169" name="Google Shape;169;p7"/>
          <p:cNvGrpSpPr/>
          <p:nvPr/>
        </p:nvGrpSpPr>
        <p:grpSpPr>
          <a:xfrm>
            <a:off x="13605374" y="3051175"/>
            <a:ext cx="3653926" cy="2997886"/>
            <a:chOff x="0" y="19050"/>
            <a:chExt cx="4871901" cy="3997181"/>
          </a:xfrm>
        </p:grpSpPr>
        <p:sp>
          <p:nvSpPr>
            <p:cNvPr id="170" name="Google Shape;170;p7"/>
            <p:cNvSpPr txBox="1"/>
            <p:nvPr/>
          </p:nvSpPr>
          <p:spPr>
            <a:xfrm>
              <a:off x="0" y="19050"/>
              <a:ext cx="1838015" cy="18046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1699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9000" u="none" cap="none" strike="noStrike">
                  <a:solidFill>
                    <a:srgbClr val="05B4F7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171" name="Google Shape;171;p7"/>
            <p:cNvSpPr txBox="1"/>
            <p:nvPr/>
          </p:nvSpPr>
          <p:spPr>
            <a:xfrm>
              <a:off x="0" y="2096068"/>
              <a:ext cx="4871901" cy="4584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COMPILADORES</a:t>
              </a:r>
              <a:endParaRPr/>
            </a:p>
          </p:txBody>
        </p:sp>
        <p:sp>
          <p:nvSpPr>
            <p:cNvPr id="172" name="Google Shape;172;p7"/>
            <p:cNvSpPr txBox="1"/>
            <p:nvPr/>
          </p:nvSpPr>
          <p:spPr>
            <a:xfrm>
              <a:off x="0" y="2649584"/>
              <a:ext cx="4871901" cy="136664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1" marL="0" marR="0" rtl="0" algn="l">
                <a:lnSpc>
                  <a:spcPct val="156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los compiladores de muchos lenguajes de programación están escritos en C++.</a:t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8"/>
          <p:cNvSpPr txBox="1"/>
          <p:nvPr/>
        </p:nvSpPr>
        <p:spPr>
          <a:xfrm>
            <a:off x="9466937" y="1786692"/>
            <a:ext cx="925320" cy="613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/>
          </a:p>
        </p:txBody>
      </p:sp>
      <p:sp>
        <p:nvSpPr>
          <p:cNvPr id="178" name="Google Shape;178;p8"/>
          <p:cNvSpPr/>
          <p:nvPr/>
        </p:nvSpPr>
        <p:spPr>
          <a:xfrm flipH="1" rot="2430232">
            <a:off x="-1104371" y="5602751"/>
            <a:ext cx="12032802" cy="12393336"/>
          </a:xfrm>
          <a:custGeom>
            <a:rect b="b" l="l" r="r" t="t"/>
            <a:pathLst>
              <a:path extrusionOk="0" h="12393336" w="12032802">
                <a:moveTo>
                  <a:pt x="12032802" y="0"/>
                </a:moveTo>
                <a:lnTo>
                  <a:pt x="0" y="0"/>
                </a:lnTo>
                <a:lnTo>
                  <a:pt x="0" y="12393336"/>
                </a:lnTo>
                <a:lnTo>
                  <a:pt x="12032802" y="12393336"/>
                </a:lnTo>
                <a:lnTo>
                  <a:pt x="12032802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9" name="Google Shape;179;p8"/>
          <p:cNvSpPr/>
          <p:nvPr/>
        </p:nvSpPr>
        <p:spPr>
          <a:xfrm rot="4808220">
            <a:off x="-6224370" y="7270168"/>
            <a:ext cx="12256923" cy="12624172"/>
          </a:xfrm>
          <a:custGeom>
            <a:rect b="b" l="l" r="r" t="t"/>
            <a:pathLst>
              <a:path extrusionOk="0" h="12624172" w="12256923">
                <a:moveTo>
                  <a:pt x="0" y="0"/>
                </a:moveTo>
                <a:lnTo>
                  <a:pt x="12256923" y="0"/>
                </a:lnTo>
                <a:lnTo>
                  <a:pt x="12256923" y="12624172"/>
                </a:lnTo>
                <a:lnTo>
                  <a:pt x="0" y="12624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0" name="Google Shape;180;p8"/>
          <p:cNvSpPr txBox="1"/>
          <p:nvPr/>
        </p:nvSpPr>
        <p:spPr>
          <a:xfrm>
            <a:off x="9466937" y="3685881"/>
            <a:ext cx="925320" cy="613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/>
          </a:p>
        </p:txBody>
      </p:sp>
      <p:sp>
        <p:nvSpPr>
          <p:cNvPr id="181" name="Google Shape;181;p8"/>
          <p:cNvSpPr txBox="1"/>
          <p:nvPr/>
        </p:nvSpPr>
        <p:spPr>
          <a:xfrm>
            <a:off x="9466937" y="7302698"/>
            <a:ext cx="925320" cy="613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/>
          </a:p>
        </p:txBody>
      </p:sp>
      <p:sp>
        <p:nvSpPr>
          <p:cNvPr id="182" name="Google Shape;182;p8"/>
          <p:cNvSpPr txBox="1"/>
          <p:nvPr/>
        </p:nvSpPr>
        <p:spPr>
          <a:xfrm>
            <a:off x="9466937" y="5437813"/>
            <a:ext cx="773162" cy="613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/>
          </a:p>
        </p:txBody>
      </p:sp>
      <p:sp>
        <p:nvSpPr>
          <p:cNvPr id="183" name="Google Shape;183;p8"/>
          <p:cNvSpPr txBox="1"/>
          <p:nvPr/>
        </p:nvSpPr>
        <p:spPr>
          <a:xfrm>
            <a:off x="10531020" y="1815267"/>
            <a:ext cx="5960770" cy="13785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C++ es un lenguaje compilado, lo que significa que se convierte en código máquina antes de ser ejecutado. Esto lo hace ideal si deseas desarrollar un programa que requiera tiempos de ejecución rápidos y un alto rendimiento.</a:t>
            </a:r>
            <a:endParaRPr/>
          </a:p>
        </p:txBody>
      </p:sp>
      <p:sp>
        <p:nvSpPr>
          <p:cNvPr id="184" name="Google Shape;184;p8"/>
          <p:cNvSpPr txBox="1"/>
          <p:nvPr/>
        </p:nvSpPr>
        <p:spPr>
          <a:xfrm>
            <a:off x="10531020" y="3714456"/>
            <a:ext cx="5960770" cy="8261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C++ es muy flexible gracias a su enfoque multiparadigma, que permite a los desarrolladores personalizar su código para diferentes tareas de programación.</a:t>
            </a:r>
            <a:endParaRPr/>
          </a:p>
        </p:txBody>
      </p:sp>
      <p:sp>
        <p:nvSpPr>
          <p:cNvPr id="185" name="Google Shape;185;p8"/>
          <p:cNvSpPr txBox="1"/>
          <p:nvPr/>
        </p:nvSpPr>
        <p:spPr>
          <a:xfrm>
            <a:off x="10531020" y="7331273"/>
            <a:ext cx="5960770" cy="8261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Te da control total sobre la gestión de la memoria, lo que resulta muy útil en aplicaciones que requieren un alto rendimiento.</a:t>
            </a:r>
            <a:endParaRPr/>
          </a:p>
        </p:txBody>
      </p:sp>
      <p:sp>
        <p:nvSpPr>
          <p:cNvPr id="186" name="Google Shape;186;p8"/>
          <p:cNvSpPr txBox="1"/>
          <p:nvPr/>
        </p:nvSpPr>
        <p:spPr>
          <a:xfrm>
            <a:off x="10531020" y="5466388"/>
            <a:ext cx="5960770" cy="8261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C++ puede compilarse y ejecutarse en muchas plataformas diferentes, lo que lo convierte en la opción ideal para proyectos de desarrollo multiplataforma.</a:t>
            </a:r>
            <a:endParaRPr/>
          </a:p>
        </p:txBody>
      </p:sp>
      <p:sp>
        <p:nvSpPr>
          <p:cNvPr id="187" name="Google Shape;187;p8"/>
          <p:cNvSpPr txBox="1"/>
          <p:nvPr/>
        </p:nvSpPr>
        <p:spPr>
          <a:xfrm>
            <a:off x="1028700" y="4549308"/>
            <a:ext cx="6735617" cy="7381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6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VENTAJAS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9"/>
          <p:cNvSpPr txBox="1"/>
          <p:nvPr/>
        </p:nvSpPr>
        <p:spPr>
          <a:xfrm>
            <a:off x="9546928" y="2479749"/>
            <a:ext cx="925320" cy="613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/>
          </a:p>
        </p:txBody>
      </p:sp>
      <p:sp>
        <p:nvSpPr>
          <p:cNvPr id="193" name="Google Shape;193;p9"/>
          <p:cNvSpPr/>
          <p:nvPr/>
        </p:nvSpPr>
        <p:spPr>
          <a:xfrm flipH="1" rot="2430232">
            <a:off x="-1104371" y="5602751"/>
            <a:ext cx="12032802" cy="12393336"/>
          </a:xfrm>
          <a:custGeom>
            <a:rect b="b" l="l" r="r" t="t"/>
            <a:pathLst>
              <a:path extrusionOk="0" h="12393336" w="12032802">
                <a:moveTo>
                  <a:pt x="12032802" y="0"/>
                </a:moveTo>
                <a:lnTo>
                  <a:pt x="0" y="0"/>
                </a:lnTo>
                <a:lnTo>
                  <a:pt x="0" y="12393336"/>
                </a:lnTo>
                <a:lnTo>
                  <a:pt x="12032802" y="12393336"/>
                </a:lnTo>
                <a:lnTo>
                  <a:pt x="12032802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94" name="Google Shape;194;p9"/>
          <p:cNvSpPr/>
          <p:nvPr/>
        </p:nvSpPr>
        <p:spPr>
          <a:xfrm rot="4808220">
            <a:off x="-6224370" y="7270168"/>
            <a:ext cx="12256923" cy="12624172"/>
          </a:xfrm>
          <a:custGeom>
            <a:rect b="b" l="l" r="r" t="t"/>
            <a:pathLst>
              <a:path extrusionOk="0" h="12624172" w="12256923">
                <a:moveTo>
                  <a:pt x="0" y="0"/>
                </a:moveTo>
                <a:lnTo>
                  <a:pt x="12256923" y="0"/>
                </a:lnTo>
                <a:lnTo>
                  <a:pt x="12256923" y="12624172"/>
                </a:lnTo>
                <a:lnTo>
                  <a:pt x="0" y="126241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95" name="Google Shape;195;p9"/>
          <p:cNvSpPr txBox="1"/>
          <p:nvPr/>
        </p:nvSpPr>
        <p:spPr>
          <a:xfrm>
            <a:off x="9546928" y="4378938"/>
            <a:ext cx="925320" cy="613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/>
          </a:p>
        </p:txBody>
      </p:sp>
      <p:sp>
        <p:nvSpPr>
          <p:cNvPr id="196" name="Google Shape;196;p9"/>
          <p:cNvSpPr txBox="1"/>
          <p:nvPr/>
        </p:nvSpPr>
        <p:spPr>
          <a:xfrm>
            <a:off x="9546928" y="6130870"/>
            <a:ext cx="773162" cy="6134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/>
          </a:p>
        </p:txBody>
      </p:sp>
      <p:sp>
        <p:nvSpPr>
          <p:cNvPr id="197" name="Google Shape;197;p9"/>
          <p:cNvSpPr txBox="1"/>
          <p:nvPr/>
        </p:nvSpPr>
        <p:spPr>
          <a:xfrm>
            <a:off x="10611012" y="2508324"/>
            <a:ext cx="5960770" cy="5499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C++ tiene una sintaxis compleja que puede ser difícil de aprender para principiantes.</a:t>
            </a:r>
            <a:endParaRPr/>
          </a:p>
        </p:txBody>
      </p:sp>
      <p:sp>
        <p:nvSpPr>
          <p:cNvPr id="198" name="Google Shape;198;p9"/>
          <p:cNvSpPr txBox="1"/>
          <p:nvPr/>
        </p:nvSpPr>
        <p:spPr>
          <a:xfrm>
            <a:off x="10611012" y="4407513"/>
            <a:ext cx="5960770" cy="1102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C++ no dispone de un recolector de basura para gestionar automáticamente la memoria, lo que significa que los desarrolladores tienen que asignar y desasignar memoria manualmente en sus programas.</a:t>
            </a:r>
            <a:endParaRPr/>
          </a:p>
        </p:txBody>
      </p:sp>
      <p:sp>
        <p:nvSpPr>
          <p:cNvPr id="199" name="Google Shape;199;p9"/>
          <p:cNvSpPr txBox="1"/>
          <p:nvPr/>
        </p:nvSpPr>
        <p:spPr>
          <a:xfrm>
            <a:off x="10611012" y="6159445"/>
            <a:ext cx="5960770" cy="16548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C++ proporciona acceso de bajo nivel a los recursos del sistema, lo que puede ser peligroso si se utiliza de forma inadecuada o por principiantes. Esto dificulta a los programadores noveles la comprensión del funcionamiento del código y limita su capacidad para depurar rápidamente sus programas.</a:t>
            </a:r>
            <a:endParaRPr/>
          </a:p>
        </p:txBody>
      </p:sp>
      <p:sp>
        <p:nvSpPr>
          <p:cNvPr id="200" name="Google Shape;200;p9"/>
          <p:cNvSpPr txBox="1"/>
          <p:nvPr/>
        </p:nvSpPr>
        <p:spPr>
          <a:xfrm>
            <a:off x="1028700" y="4549308"/>
            <a:ext cx="6735617" cy="7381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6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DESVENTAJAS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