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hfXAKkKqNCmlIE1tLdFwX/G1+x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EEE80B-413E-4B24-A7B2-98BE8AB2380A}">
  <a:tblStyle styleId="{6DEEE80B-413E-4B24-A7B2-98BE8AB2380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9050" y="0"/>
            <a:ext cx="18249900" cy="10287000"/>
          </a:xfrm>
          <a:custGeom>
            <a:rect b="b" l="l" r="r" t="t"/>
            <a:pathLst>
              <a:path extrusionOk="0" h="10287000" w="18249900">
                <a:moveTo>
                  <a:pt x="0" y="0"/>
                </a:moveTo>
                <a:lnTo>
                  <a:pt x="18249900" y="0"/>
                </a:lnTo>
                <a:lnTo>
                  <a:pt x="182499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85" name="Google Shape;85;p1"/>
          <p:cNvGraphicFramePr/>
          <p:nvPr/>
        </p:nvGraphicFramePr>
        <p:xfrm>
          <a:off x="10576243" y="2111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{6DEEE80B-413E-4B24-A7B2-98BE8AB2380A}</a:tableStyleId>
              </a:tblPr>
              <a:tblGrid>
                <a:gridCol w="3657600"/>
                <a:gridCol w="3657600"/>
              </a:tblGrid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Día, Fecha: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Martes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, 0</a:t>
                      </a:r>
                      <a:r>
                        <a:rPr lang="en-US" sz="20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4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/0</a:t>
                      </a:r>
                      <a:r>
                        <a:rPr lang="en-US" sz="20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/2</a:t>
                      </a:r>
                      <a:r>
                        <a:rPr lang="en-US" sz="20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5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Hora de inicio: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10:40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3326088" y="4546541"/>
            <a:ext cx="12426804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Estructuras De Datos Sección A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3326088" y="5627088"/>
            <a:ext cx="124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latin typeface="Calibri"/>
                <a:ea typeface="Calibri"/>
                <a:cs typeface="Calibri"/>
                <a:sym typeface="Calibri"/>
              </a:rPr>
              <a:t>Aux. Steven Facundo Mejía Xolop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0"/>
          <p:cNvGrpSpPr/>
          <p:nvPr/>
        </p:nvGrpSpPr>
        <p:grpSpPr>
          <a:xfrm>
            <a:off x="1028700" y="2805173"/>
            <a:ext cx="4714980" cy="2168194"/>
            <a:chOff x="0" y="-95250"/>
            <a:chExt cx="6286640" cy="2890924"/>
          </a:xfrm>
        </p:grpSpPr>
        <p:sp>
          <p:nvSpPr>
            <p:cNvPr id="196" name="Google Shape;196;p10"/>
            <p:cNvSpPr txBox="1"/>
            <p:nvPr/>
          </p:nvSpPr>
          <p:spPr>
            <a:xfrm>
              <a:off x="0" y="-95250"/>
              <a:ext cx="6099961" cy="986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197" name="Google Shape;197;p10"/>
            <p:cNvSpPr txBox="1"/>
            <p:nvPr/>
          </p:nvSpPr>
          <p:spPr>
            <a:xfrm>
              <a:off x="0" y="1101021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PUSH</a:t>
              </a:r>
              <a:endParaRPr/>
            </a:p>
          </p:txBody>
        </p:sp>
        <p:sp>
          <p:nvSpPr>
            <p:cNvPr id="198" name="Google Shape;198;p10"/>
            <p:cNvSpPr txBox="1"/>
            <p:nvPr/>
          </p:nvSpPr>
          <p:spPr>
            <a:xfrm>
              <a:off x="0" y="1661056"/>
              <a:ext cx="6286640" cy="1134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Este método se encarga de agregar un nuevo elemento a la pila.</a:t>
              </a:r>
              <a:endParaRPr/>
            </a:p>
          </p:txBody>
        </p:sp>
      </p:grpSp>
      <p:grpSp>
        <p:nvGrpSpPr>
          <p:cNvPr id="199" name="Google Shape;199;p10"/>
          <p:cNvGrpSpPr/>
          <p:nvPr/>
        </p:nvGrpSpPr>
        <p:grpSpPr>
          <a:xfrm>
            <a:off x="3793875" y="6231394"/>
            <a:ext cx="4714980" cy="1868443"/>
            <a:chOff x="0" y="-95250"/>
            <a:chExt cx="6286640" cy="2491256"/>
          </a:xfrm>
        </p:grpSpPr>
        <p:sp>
          <p:nvSpPr>
            <p:cNvPr id="200" name="Google Shape;200;p10"/>
            <p:cNvSpPr txBox="1"/>
            <p:nvPr/>
          </p:nvSpPr>
          <p:spPr>
            <a:xfrm>
              <a:off x="0" y="-95250"/>
              <a:ext cx="6099961" cy="986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/>
            </a:p>
          </p:txBody>
        </p:sp>
        <p:sp>
          <p:nvSpPr>
            <p:cNvPr id="201" name="Google Shape;201;p10"/>
            <p:cNvSpPr txBox="1"/>
            <p:nvPr/>
          </p:nvSpPr>
          <p:spPr>
            <a:xfrm>
              <a:off x="0" y="1082353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EMPTY</a:t>
              </a:r>
              <a:endParaRPr/>
            </a:p>
          </p:txBody>
        </p:sp>
        <p:sp>
          <p:nvSpPr>
            <p:cNvPr id="202" name="Google Shape;202;p10"/>
            <p:cNvSpPr txBox="1"/>
            <p:nvPr/>
          </p:nvSpPr>
          <p:spPr>
            <a:xfrm>
              <a:off x="0" y="1642388"/>
              <a:ext cx="6286640" cy="753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Retorna un valor que indica si la pila se encuentra vacía o no.</a:t>
              </a:r>
              <a:endParaRPr/>
            </a:p>
          </p:txBody>
        </p:sp>
      </p:grpSp>
      <p:sp>
        <p:nvSpPr>
          <p:cNvPr id="203" name="Google Shape;203;p10"/>
          <p:cNvSpPr/>
          <p:nvPr/>
        </p:nvSpPr>
        <p:spPr>
          <a:xfrm flipH="1" rot="-7226782">
            <a:off x="9321807" y="-7385684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3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3" y="12393336"/>
                </a:lnTo>
                <a:lnTo>
                  <a:pt x="1203280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10"/>
          <p:cNvSpPr/>
          <p:nvPr/>
        </p:nvSpPr>
        <p:spPr>
          <a:xfrm rot="-4848794">
            <a:off x="14525326" y="-7551765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5" name="Google Shape;205;p10"/>
          <p:cNvGrpSpPr/>
          <p:nvPr/>
        </p:nvGrpSpPr>
        <p:grpSpPr>
          <a:xfrm>
            <a:off x="6559050" y="2805173"/>
            <a:ext cx="4714980" cy="2168194"/>
            <a:chOff x="0" y="-95250"/>
            <a:chExt cx="6286640" cy="2890924"/>
          </a:xfrm>
        </p:grpSpPr>
        <p:sp>
          <p:nvSpPr>
            <p:cNvPr id="206" name="Google Shape;206;p10"/>
            <p:cNvSpPr txBox="1"/>
            <p:nvPr/>
          </p:nvSpPr>
          <p:spPr>
            <a:xfrm>
              <a:off x="0" y="-95250"/>
              <a:ext cx="6099961" cy="986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207" name="Google Shape;207;p10"/>
            <p:cNvSpPr txBox="1"/>
            <p:nvPr/>
          </p:nvSpPr>
          <p:spPr>
            <a:xfrm>
              <a:off x="0" y="1101021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POP</a:t>
              </a:r>
              <a:endParaRPr/>
            </a:p>
          </p:txBody>
        </p:sp>
        <p:sp>
          <p:nvSpPr>
            <p:cNvPr id="208" name="Google Shape;208;p10"/>
            <p:cNvSpPr txBox="1"/>
            <p:nvPr/>
          </p:nvSpPr>
          <p:spPr>
            <a:xfrm>
              <a:off x="0" y="1661056"/>
              <a:ext cx="6286640" cy="1134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 encarga de remover el elemento que se encuentre hasta arriba en la pila y retornarlo.</a:t>
              </a:r>
              <a:endParaRPr/>
            </a:p>
          </p:txBody>
        </p:sp>
      </p:grpSp>
      <p:grpSp>
        <p:nvGrpSpPr>
          <p:cNvPr id="209" name="Google Shape;209;p10"/>
          <p:cNvGrpSpPr/>
          <p:nvPr/>
        </p:nvGrpSpPr>
        <p:grpSpPr>
          <a:xfrm>
            <a:off x="9324224" y="6231394"/>
            <a:ext cx="4714980" cy="1582693"/>
            <a:chOff x="0" y="-95250"/>
            <a:chExt cx="6286640" cy="2110256"/>
          </a:xfrm>
        </p:grpSpPr>
        <p:sp>
          <p:nvSpPr>
            <p:cNvPr id="210" name="Google Shape;210;p10"/>
            <p:cNvSpPr txBox="1"/>
            <p:nvPr/>
          </p:nvSpPr>
          <p:spPr>
            <a:xfrm>
              <a:off x="0" y="-95250"/>
              <a:ext cx="6099961" cy="986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/>
            </a:p>
          </p:txBody>
        </p:sp>
        <p:sp>
          <p:nvSpPr>
            <p:cNvPr id="211" name="Google Shape;211;p10"/>
            <p:cNvSpPr txBox="1"/>
            <p:nvPr/>
          </p:nvSpPr>
          <p:spPr>
            <a:xfrm>
              <a:off x="0" y="1082353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SIZE</a:t>
              </a:r>
              <a:endParaRPr/>
            </a:p>
          </p:txBody>
        </p:sp>
        <p:sp>
          <p:nvSpPr>
            <p:cNvPr id="212" name="Google Shape;212;p10"/>
            <p:cNvSpPr txBox="1"/>
            <p:nvPr/>
          </p:nvSpPr>
          <p:spPr>
            <a:xfrm>
              <a:off x="0" y="1642388"/>
              <a:ext cx="6286640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Retorna el tamaño de la pila.</a:t>
              </a:r>
              <a:endParaRPr/>
            </a:p>
          </p:txBody>
        </p:sp>
      </p:grpSp>
      <p:grpSp>
        <p:nvGrpSpPr>
          <p:cNvPr id="213" name="Google Shape;213;p10"/>
          <p:cNvGrpSpPr/>
          <p:nvPr/>
        </p:nvGrpSpPr>
        <p:grpSpPr>
          <a:xfrm>
            <a:off x="12187406" y="2805173"/>
            <a:ext cx="4714980" cy="2168194"/>
            <a:chOff x="0" y="-95250"/>
            <a:chExt cx="6286640" cy="2890924"/>
          </a:xfrm>
        </p:grpSpPr>
        <p:sp>
          <p:nvSpPr>
            <p:cNvPr id="214" name="Google Shape;214;p10"/>
            <p:cNvSpPr txBox="1"/>
            <p:nvPr/>
          </p:nvSpPr>
          <p:spPr>
            <a:xfrm>
              <a:off x="0" y="-95250"/>
              <a:ext cx="6099961" cy="986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  <p:sp>
          <p:nvSpPr>
            <p:cNvPr id="215" name="Google Shape;215;p10"/>
            <p:cNvSpPr txBox="1"/>
            <p:nvPr/>
          </p:nvSpPr>
          <p:spPr>
            <a:xfrm>
              <a:off x="0" y="1101021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PEEK</a:t>
              </a:r>
              <a:endParaRPr/>
            </a:p>
          </p:txBody>
        </p:sp>
        <p:sp>
          <p:nvSpPr>
            <p:cNvPr id="216" name="Google Shape;216;p10"/>
            <p:cNvSpPr txBox="1"/>
            <p:nvPr/>
          </p:nvSpPr>
          <p:spPr>
            <a:xfrm>
              <a:off x="0" y="1661056"/>
              <a:ext cx="6286640" cy="1134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También es conocido como “Top” y se encarga de retornar el elemento superior en la pila, sin eliminarlo.</a:t>
              </a:r>
              <a:endParaRPr/>
            </a:p>
          </p:txBody>
        </p:sp>
      </p:grpSp>
      <p:sp>
        <p:nvSpPr>
          <p:cNvPr id="217" name="Google Shape;217;p10"/>
          <p:cNvSpPr txBox="1"/>
          <p:nvPr/>
        </p:nvSpPr>
        <p:spPr>
          <a:xfrm>
            <a:off x="1028700" y="1047750"/>
            <a:ext cx="8991387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APLICACIONES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/>
          <p:nvPr/>
        </p:nvSpPr>
        <p:spPr>
          <a:xfrm rot="-5563495">
            <a:off x="11139133" y="85653"/>
            <a:ext cx="6660806" cy="6860381"/>
          </a:xfrm>
          <a:custGeom>
            <a:rect b="b" l="l" r="r" t="t"/>
            <a:pathLst>
              <a:path extrusionOk="0" h="6860381" w="6660806">
                <a:moveTo>
                  <a:pt x="0" y="0"/>
                </a:moveTo>
                <a:lnTo>
                  <a:pt x="6660806" y="0"/>
                </a:lnTo>
                <a:lnTo>
                  <a:pt x="6660806" y="6860381"/>
                </a:lnTo>
                <a:lnTo>
                  <a:pt x="0" y="6860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3" name="Google Shape;223;p11"/>
          <p:cNvGrpSpPr/>
          <p:nvPr/>
        </p:nvGrpSpPr>
        <p:grpSpPr>
          <a:xfrm>
            <a:off x="1736531" y="5659069"/>
            <a:ext cx="11772960" cy="2369815"/>
            <a:chOff x="0" y="9525"/>
            <a:chExt cx="15697279" cy="3159754"/>
          </a:xfrm>
        </p:grpSpPr>
        <p:sp>
          <p:nvSpPr>
            <p:cNvPr id="224" name="Google Shape;224;p11"/>
            <p:cNvSpPr txBox="1"/>
            <p:nvPr/>
          </p:nvSpPr>
          <p:spPr>
            <a:xfrm>
              <a:off x="0" y="1342384"/>
              <a:ext cx="15697279" cy="18268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COLA</a:t>
              </a:r>
              <a:endParaRPr/>
            </a:p>
          </p:txBody>
        </p:sp>
        <p:sp>
          <p:nvSpPr>
            <p:cNvPr id="225" name="Google Shape;225;p11"/>
            <p:cNvSpPr txBox="1"/>
            <p:nvPr/>
          </p:nvSpPr>
          <p:spPr>
            <a:xfrm>
              <a:off x="0" y="9525"/>
              <a:ext cx="15697279" cy="967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315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11"/>
          <p:cNvSpPr/>
          <p:nvPr/>
        </p:nvSpPr>
        <p:spPr>
          <a:xfrm rot="-5146152">
            <a:off x="9683427" y="-5370386"/>
            <a:ext cx="9438759" cy="9721568"/>
          </a:xfrm>
          <a:custGeom>
            <a:rect b="b" l="l" r="r" t="t"/>
            <a:pathLst>
              <a:path extrusionOk="0" h="9721568" w="9438759">
                <a:moveTo>
                  <a:pt x="0" y="0"/>
                </a:moveTo>
                <a:lnTo>
                  <a:pt x="9438759" y="0"/>
                </a:lnTo>
                <a:lnTo>
                  <a:pt x="9438759" y="9721568"/>
                </a:lnTo>
                <a:lnTo>
                  <a:pt x="0" y="9721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7" name="Google Shape;227;p11"/>
          <p:cNvSpPr/>
          <p:nvPr/>
        </p:nvSpPr>
        <p:spPr>
          <a:xfrm flipH="1" rot="-5842389">
            <a:off x="14363315" y="-710703"/>
            <a:ext cx="8664654" cy="8924269"/>
          </a:xfrm>
          <a:custGeom>
            <a:rect b="b" l="l" r="r" t="t"/>
            <a:pathLst>
              <a:path extrusionOk="0" h="8924269" w="8664654">
                <a:moveTo>
                  <a:pt x="8664654" y="0"/>
                </a:moveTo>
                <a:lnTo>
                  <a:pt x="0" y="0"/>
                </a:lnTo>
                <a:lnTo>
                  <a:pt x="0" y="8924268"/>
                </a:lnTo>
                <a:lnTo>
                  <a:pt x="8664654" y="8924268"/>
                </a:lnTo>
                <a:lnTo>
                  <a:pt x="866465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/>
          <p:nvPr/>
        </p:nvSpPr>
        <p:spPr>
          <a:xfrm flipH="1" rot="2430232">
            <a:off x="8982282" y="6435911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2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2" y="12393336"/>
                </a:lnTo>
                <a:lnTo>
                  <a:pt x="120328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p12"/>
          <p:cNvSpPr/>
          <p:nvPr/>
        </p:nvSpPr>
        <p:spPr>
          <a:xfrm rot="4808220">
            <a:off x="3862283" y="8103328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4" name="Google Shape;234;p12"/>
          <p:cNvSpPr/>
          <p:nvPr/>
        </p:nvSpPr>
        <p:spPr>
          <a:xfrm>
            <a:off x="8273968" y="2295083"/>
            <a:ext cx="9131309" cy="5440860"/>
          </a:xfrm>
          <a:custGeom>
            <a:rect b="b" l="l" r="r" t="t"/>
            <a:pathLst>
              <a:path extrusionOk="0" h="5440860" w="9131309">
                <a:moveTo>
                  <a:pt x="0" y="0"/>
                </a:moveTo>
                <a:lnTo>
                  <a:pt x="9131309" y="0"/>
                </a:lnTo>
                <a:lnTo>
                  <a:pt x="9131309" y="5440860"/>
                </a:lnTo>
                <a:lnTo>
                  <a:pt x="0" y="54408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p12"/>
          <p:cNvSpPr txBox="1"/>
          <p:nvPr/>
        </p:nvSpPr>
        <p:spPr>
          <a:xfrm>
            <a:off x="1028700" y="1047750"/>
            <a:ext cx="7669274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ES?</a:t>
            </a:r>
            <a:endParaRPr/>
          </a:p>
        </p:txBody>
      </p:sp>
      <p:sp>
        <p:nvSpPr>
          <p:cNvPr id="236" name="Google Shape;236;p12"/>
          <p:cNvSpPr txBox="1"/>
          <p:nvPr/>
        </p:nvSpPr>
        <p:spPr>
          <a:xfrm>
            <a:off x="1028700" y="2335205"/>
            <a:ext cx="6780200" cy="6597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cola es una estructura de datos que almacena</a:t>
            </a:r>
            <a:endParaRPr/>
          </a:p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elementos en una lista y permite acceder a los datos</a:t>
            </a:r>
            <a:endParaRPr/>
          </a:p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uno de los dos extremos de la lista.</a:t>
            </a:r>
            <a:endParaRPr/>
          </a:p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elemento se inserta en la cola (parte final) de la</a:t>
            </a:r>
            <a:endParaRPr/>
          </a:p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lista y se suprime o elimina por la frente (parte inicial,</a:t>
            </a:r>
            <a:endParaRPr/>
          </a:p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cabeza) de la lista</a:t>
            </a:r>
            <a:endParaRPr/>
          </a:p>
          <a:p>
            <a:pPr indent="0" lvl="0" marL="0" marR="0" rtl="0" algn="l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58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3"/>
          <p:cNvGrpSpPr/>
          <p:nvPr/>
        </p:nvGrpSpPr>
        <p:grpSpPr>
          <a:xfrm>
            <a:off x="1028700" y="2805173"/>
            <a:ext cx="4714980" cy="1882444"/>
            <a:chOff x="0" y="-95250"/>
            <a:chExt cx="6286640" cy="2509924"/>
          </a:xfrm>
        </p:grpSpPr>
        <p:sp>
          <p:nvSpPr>
            <p:cNvPr id="242" name="Google Shape;242;p13"/>
            <p:cNvSpPr txBox="1"/>
            <p:nvPr/>
          </p:nvSpPr>
          <p:spPr>
            <a:xfrm>
              <a:off x="0" y="-95250"/>
              <a:ext cx="6099961" cy="986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243" name="Google Shape;243;p13"/>
            <p:cNvSpPr txBox="1"/>
            <p:nvPr/>
          </p:nvSpPr>
          <p:spPr>
            <a:xfrm>
              <a:off x="0" y="1101021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ENQUEUE</a:t>
              </a:r>
              <a:endParaRPr/>
            </a:p>
          </p:txBody>
        </p:sp>
        <p:sp>
          <p:nvSpPr>
            <p:cNvPr id="244" name="Google Shape;244;p13"/>
            <p:cNvSpPr txBox="1"/>
            <p:nvPr/>
          </p:nvSpPr>
          <p:spPr>
            <a:xfrm>
              <a:off x="0" y="1661056"/>
              <a:ext cx="6286640" cy="753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Ingresa un nuevo valor al final de la cola.</a:t>
              </a:r>
              <a:endParaRPr/>
            </a:p>
          </p:txBody>
        </p:sp>
      </p:grpSp>
      <p:grpSp>
        <p:nvGrpSpPr>
          <p:cNvPr id="245" name="Google Shape;245;p13"/>
          <p:cNvGrpSpPr/>
          <p:nvPr/>
        </p:nvGrpSpPr>
        <p:grpSpPr>
          <a:xfrm>
            <a:off x="3793875" y="6231394"/>
            <a:ext cx="4714980" cy="1868443"/>
            <a:chOff x="0" y="-95250"/>
            <a:chExt cx="6286640" cy="2491256"/>
          </a:xfrm>
        </p:grpSpPr>
        <p:sp>
          <p:nvSpPr>
            <p:cNvPr id="246" name="Google Shape;246;p13"/>
            <p:cNvSpPr txBox="1"/>
            <p:nvPr/>
          </p:nvSpPr>
          <p:spPr>
            <a:xfrm>
              <a:off x="0" y="-95250"/>
              <a:ext cx="6099961" cy="986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/>
            </a:p>
          </p:txBody>
        </p:sp>
        <p:sp>
          <p:nvSpPr>
            <p:cNvPr id="247" name="Google Shape;247;p13"/>
            <p:cNvSpPr txBox="1"/>
            <p:nvPr/>
          </p:nvSpPr>
          <p:spPr>
            <a:xfrm>
              <a:off x="0" y="1082353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EMPTY</a:t>
              </a:r>
              <a:endParaRPr/>
            </a:p>
          </p:txBody>
        </p:sp>
        <p:sp>
          <p:nvSpPr>
            <p:cNvPr id="248" name="Google Shape;248;p13"/>
            <p:cNvSpPr txBox="1"/>
            <p:nvPr/>
          </p:nvSpPr>
          <p:spPr>
            <a:xfrm>
              <a:off x="0" y="1642388"/>
              <a:ext cx="6286640" cy="753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Retorna un valor que indica si la cola se encuentra vacía o no.</a:t>
              </a:r>
              <a:endParaRPr/>
            </a:p>
          </p:txBody>
        </p:sp>
      </p:grpSp>
      <p:sp>
        <p:nvSpPr>
          <p:cNvPr id="249" name="Google Shape;249;p13"/>
          <p:cNvSpPr/>
          <p:nvPr/>
        </p:nvSpPr>
        <p:spPr>
          <a:xfrm flipH="1" rot="-7226782">
            <a:off x="9321807" y="-7385684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3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3" y="12393336"/>
                </a:lnTo>
                <a:lnTo>
                  <a:pt x="1203280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13"/>
          <p:cNvSpPr/>
          <p:nvPr/>
        </p:nvSpPr>
        <p:spPr>
          <a:xfrm rot="-4848794">
            <a:off x="14525326" y="-7551765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1" name="Google Shape;251;p13"/>
          <p:cNvGrpSpPr/>
          <p:nvPr/>
        </p:nvGrpSpPr>
        <p:grpSpPr>
          <a:xfrm>
            <a:off x="6559050" y="2805173"/>
            <a:ext cx="4714980" cy="1882444"/>
            <a:chOff x="0" y="-95250"/>
            <a:chExt cx="6286640" cy="2509924"/>
          </a:xfrm>
        </p:grpSpPr>
        <p:sp>
          <p:nvSpPr>
            <p:cNvPr id="252" name="Google Shape;252;p13"/>
            <p:cNvSpPr txBox="1"/>
            <p:nvPr/>
          </p:nvSpPr>
          <p:spPr>
            <a:xfrm>
              <a:off x="0" y="-95250"/>
              <a:ext cx="6099961" cy="986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253" name="Google Shape;253;p13"/>
            <p:cNvSpPr txBox="1"/>
            <p:nvPr/>
          </p:nvSpPr>
          <p:spPr>
            <a:xfrm>
              <a:off x="0" y="1101021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DEQUEUE</a:t>
              </a:r>
              <a:endParaRPr/>
            </a:p>
          </p:txBody>
        </p:sp>
        <p:sp>
          <p:nvSpPr>
            <p:cNvPr id="254" name="Google Shape;254;p13"/>
            <p:cNvSpPr txBox="1"/>
            <p:nvPr/>
          </p:nvSpPr>
          <p:spPr>
            <a:xfrm>
              <a:off x="0" y="1661056"/>
              <a:ext cx="6286640" cy="753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Saca el elemento que se encuentre al inicio de la cola (el primero).</a:t>
              </a:r>
              <a:endParaRPr/>
            </a:p>
          </p:txBody>
        </p:sp>
      </p:grpSp>
      <p:grpSp>
        <p:nvGrpSpPr>
          <p:cNvPr id="255" name="Google Shape;255;p13"/>
          <p:cNvGrpSpPr/>
          <p:nvPr/>
        </p:nvGrpSpPr>
        <p:grpSpPr>
          <a:xfrm>
            <a:off x="9324224" y="6231394"/>
            <a:ext cx="4714980" cy="1582693"/>
            <a:chOff x="0" y="-95250"/>
            <a:chExt cx="6286640" cy="2110256"/>
          </a:xfrm>
        </p:grpSpPr>
        <p:sp>
          <p:nvSpPr>
            <p:cNvPr id="256" name="Google Shape;256;p13"/>
            <p:cNvSpPr txBox="1"/>
            <p:nvPr/>
          </p:nvSpPr>
          <p:spPr>
            <a:xfrm>
              <a:off x="0" y="-95250"/>
              <a:ext cx="6099961" cy="986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/>
            </a:p>
          </p:txBody>
        </p:sp>
        <p:sp>
          <p:nvSpPr>
            <p:cNvPr id="257" name="Google Shape;257;p13"/>
            <p:cNvSpPr txBox="1"/>
            <p:nvPr/>
          </p:nvSpPr>
          <p:spPr>
            <a:xfrm>
              <a:off x="0" y="1082353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SIZE</a:t>
              </a:r>
              <a:endParaRPr/>
            </a:p>
          </p:txBody>
        </p:sp>
        <p:sp>
          <p:nvSpPr>
            <p:cNvPr id="258" name="Google Shape;258;p13"/>
            <p:cNvSpPr txBox="1"/>
            <p:nvPr/>
          </p:nvSpPr>
          <p:spPr>
            <a:xfrm>
              <a:off x="0" y="1642388"/>
              <a:ext cx="6286640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Retorna el tamaño de la cola.</a:t>
              </a:r>
              <a:endParaRPr/>
            </a:p>
          </p:txBody>
        </p:sp>
      </p:grpSp>
      <p:grpSp>
        <p:nvGrpSpPr>
          <p:cNvPr id="259" name="Google Shape;259;p13"/>
          <p:cNvGrpSpPr/>
          <p:nvPr/>
        </p:nvGrpSpPr>
        <p:grpSpPr>
          <a:xfrm>
            <a:off x="12187406" y="2805173"/>
            <a:ext cx="4714980" cy="1882444"/>
            <a:chOff x="0" y="-95250"/>
            <a:chExt cx="6286640" cy="2509924"/>
          </a:xfrm>
        </p:grpSpPr>
        <p:sp>
          <p:nvSpPr>
            <p:cNvPr id="260" name="Google Shape;260;p13"/>
            <p:cNvSpPr txBox="1"/>
            <p:nvPr/>
          </p:nvSpPr>
          <p:spPr>
            <a:xfrm>
              <a:off x="0" y="-95250"/>
              <a:ext cx="6099961" cy="986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  <p:sp>
          <p:nvSpPr>
            <p:cNvPr id="261" name="Google Shape;261;p13"/>
            <p:cNvSpPr txBox="1"/>
            <p:nvPr/>
          </p:nvSpPr>
          <p:spPr>
            <a:xfrm>
              <a:off x="0" y="1101021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PEEK</a:t>
              </a:r>
              <a:endParaRPr/>
            </a:p>
          </p:txBody>
        </p:sp>
        <p:sp>
          <p:nvSpPr>
            <p:cNvPr id="262" name="Google Shape;262;p13"/>
            <p:cNvSpPr txBox="1"/>
            <p:nvPr/>
          </p:nvSpPr>
          <p:spPr>
            <a:xfrm>
              <a:off x="0" y="1661056"/>
              <a:ext cx="6286640" cy="753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 encarga de retornar el elemento superior en la cola, sin eliminarlo.</a:t>
              </a:r>
              <a:endParaRPr/>
            </a:p>
          </p:txBody>
        </p:sp>
      </p:grpSp>
      <p:sp>
        <p:nvSpPr>
          <p:cNvPr id="263" name="Google Shape;263;p13"/>
          <p:cNvSpPr txBox="1"/>
          <p:nvPr/>
        </p:nvSpPr>
        <p:spPr>
          <a:xfrm>
            <a:off x="1028700" y="1047750"/>
            <a:ext cx="8991387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 PRINCIPALES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4"/>
          <p:cNvGrpSpPr/>
          <p:nvPr/>
        </p:nvGrpSpPr>
        <p:grpSpPr>
          <a:xfrm>
            <a:off x="1108127" y="2975306"/>
            <a:ext cx="4714980" cy="3882694"/>
            <a:chOff x="0" y="-95250"/>
            <a:chExt cx="6286640" cy="5176924"/>
          </a:xfrm>
        </p:grpSpPr>
        <p:sp>
          <p:nvSpPr>
            <p:cNvPr id="269" name="Google Shape;269;p14"/>
            <p:cNvSpPr txBox="1"/>
            <p:nvPr/>
          </p:nvSpPr>
          <p:spPr>
            <a:xfrm>
              <a:off x="0" y="-95250"/>
              <a:ext cx="6099961" cy="986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270" name="Google Shape;270;p14"/>
            <p:cNvSpPr txBox="1"/>
            <p:nvPr/>
          </p:nvSpPr>
          <p:spPr>
            <a:xfrm>
              <a:off x="0" y="1101021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SIMULACIÓN</a:t>
              </a:r>
              <a:endParaRPr/>
            </a:p>
          </p:txBody>
        </p:sp>
        <p:sp>
          <p:nvSpPr>
            <p:cNvPr id="271" name="Google Shape;271;p14"/>
            <p:cNvSpPr txBox="1"/>
            <p:nvPr/>
          </p:nvSpPr>
          <p:spPr>
            <a:xfrm>
              <a:off x="0" y="1661056"/>
              <a:ext cx="6286640" cy="342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Las colas se utilizan para modelar sistemas de colas en la teoría de la probabilidad y la simulación de eventos discretos. Esto es útil para comprender y predecir el comportamiento de sistemas como líneas de espera en bancos, supermercados, centros de llamadas, etc.</a:t>
              </a:r>
              <a:endParaRPr/>
            </a:p>
          </p:txBody>
        </p:sp>
      </p:grpSp>
      <p:sp>
        <p:nvSpPr>
          <p:cNvPr id="272" name="Google Shape;272;p14"/>
          <p:cNvSpPr/>
          <p:nvPr/>
        </p:nvSpPr>
        <p:spPr>
          <a:xfrm flipH="1" rot="-7226782">
            <a:off x="9321807" y="-7385684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3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3" y="12393336"/>
                </a:lnTo>
                <a:lnTo>
                  <a:pt x="1203280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3" name="Google Shape;273;p14"/>
          <p:cNvSpPr/>
          <p:nvPr/>
        </p:nvSpPr>
        <p:spPr>
          <a:xfrm rot="-4848794">
            <a:off x="14525326" y="-7551765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74" name="Google Shape;274;p14"/>
          <p:cNvGrpSpPr/>
          <p:nvPr/>
        </p:nvGrpSpPr>
        <p:grpSpPr>
          <a:xfrm>
            <a:off x="6786510" y="2975306"/>
            <a:ext cx="4730978" cy="4744706"/>
            <a:chOff x="0" y="-95250"/>
            <a:chExt cx="6307971" cy="6326274"/>
          </a:xfrm>
        </p:grpSpPr>
        <p:sp>
          <p:nvSpPr>
            <p:cNvPr id="275" name="Google Shape;275;p14"/>
            <p:cNvSpPr txBox="1"/>
            <p:nvPr/>
          </p:nvSpPr>
          <p:spPr>
            <a:xfrm>
              <a:off x="0" y="-95250"/>
              <a:ext cx="6120659" cy="992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276" name="Google Shape;276;p14"/>
            <p:cNvSpPr txBox="1"/>
            <p:nvPr/>
          </p:nvSpPr>
          <p:spPr>
            <a:xfrm>
              <a:off x="0" y="1107371"/>
              <a:ext cx="6120659" cy="753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GESTIÓN DE RECURSOS COMPARTIDOS</a:t>
              </a:r>
              <a:endParaRPr/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0" y="2048406"/>
              <a:ext cx="6307971" cy="418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Las colas se utilizan para gestionar el acceso a recursos compartidos entre múltiples procesos o hilos en sistemas concurrentes. Por ejemplo, en sistemas operativos, las solicitudes de recursos como la CPU o los dispositivos de E/S pueden ponerse en colas y gestionarse de manera eficiente para evitar conflictos y garantizar un uso equitativo de los recursos.</a:t>
              </a:r>
              <a:endParaRPr/>
            </a:p>
          </p:txBody>
        </p:sp>
      </p:grpSp>
      <p:grpSp>
        <p:nvGrpSpPr>
          <p:cNvPr id="278" name="Google Shape;278;p14"/>
          <p:cNvGrpSpPr/>
          <p:nvPr/>
        </p:nvGrpSpPr>
        <p:grpSpPr>
          <a:xfrm>
            <a:off x="12221878" y="2975306"/>
            <a:ext cx="4714980" cy="3025444"/>
            <a:chOff x="0" y="-95250"/>
            <a:chExt cx="6286640" cy="4033924"/>
          </a:xfrm>
        </p:grpSpPr>
        <p:sp>
          <p:nvSpPr>
            <p:cNvPr id="279" name="Google Shape;279;p14"/>
            <p:cNvSpPr txBox="1"/>
            <p:nvPr/>
          </p:nvSpPr>
          <p:spPr>
            <a:xfrm>
              <a:off x="0" y="-95250"/>
              <a:ext cx="6099961" cy="986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  <p:sp>
          <p:nvSpPr>
            <p:cNvPr id="280" name="Google Shape;280;p14"/>
            <p:cNvSpPr txBox="1"/>
            <p:nvPr/>
          </p:nvSpPr>
          <p:spPr>
            <a:xfrm>
              <a:off x="0" y="1101021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SISTEMA DE IMPRESIÓN</a:t>
              </a:r>
              <a:endParaRPr/>
            </a:p>
          </p:txBody>
        </p:sp>
        <p:sp>
          <p:nvSpPr>
            <p:cNvPr id="281" name="Google Shape;281;p14"/>
            <p:cNvSpPr txBox="1"/>
            <p:nvPr/>
          </p:nvSpPr>
          <p:spPr>
            <a:xfrm>
              <a:off x="0" y="1661056"/>
              <a:ext cx="6286640" cy="2277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 entornos donde varios usuarios comparten una impresora, las solicitudes de impresión se pueden poner en una cola para gestionar el acceso a la impresora de manera justa y eficiente.</a:t>
              </a:r>
              <a:endParaRPr/>
            </a:p>
          </p:txBody>
        </p:sp>
      </p:grpSp>
      <p:sp>
        <p:nvSpPr>
          <p:cNvPr id="282" name="Google Shape;282;p14"/>
          <p:cNvSpPr txBox="1"/>
          <p:nvPr/>
        </p:nvSpPr>
        <p:spPr>
          <a:xfrm>
            <a:off x="1028700" y="1047750"/>
            <a:ext cx="8991387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APLICACIONES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/>
        </p:nvSpPr>
        <p:spPr>
          <a:xfrm>
            <a:off x="1534677" y="3694473"/>
            <a:ext cx="11772960" cy="1367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¿DUDAS?</a:t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 rot="-227277">
            <a:off x="11786278" y="3397479"/>
            <a:ext cx="6660806" cy="6860381"/>
          </a:xfrm>
          <a:custGeom>
            <a:rect b="b" l="l" r="r" t="t"/>
            <a:pathLst>
              <a:path extrusionOk="0" h="6860381" w="6660806">
                <a:moveTo>
                  <a:pt x="0" y="0"/>
                </a:moveTo>
                <a:lnTo>
                  <a:pt x="6660806" y="0"/>
                </a:lnTo>
                <a:lnTo>
                  <a:pt x="6660806" y="6860381"/>
                </a:lnTo>
                <a:lnTo>
                  <a:pt x="0" y="6860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9" name="Google Shape;289;p15"/>
          <p:cNvSpPr/>
          <p:nvPr/>
        </p:nvSpPr>
        <p:spPr>
          <a:xfrm rot="190065">
            <a:off x="14420816" y="1825485"/>
            <a:ext cx="9438759" cy="9721568"/>
          </a:xfrm>
          <a:custGeom>
            <a:rect b="b" l="l" r="r" t="t"/>
            <a:pathLst>
              <a:path extrusionOk="0" h="9721568" w="9438759">
                <a:moveTo>
                  <a:pt x="0" y="0"/>
                </a:moveTo>
                <a:lnTo>
                  <a:pt x="9438759" y="0"/>
                </a:lnTo>
                <a:lnTo>
                  <a:pt x="9438759" y="9721569"/>
                </a:lnTo>
                <a:lnTo>
                  <a:pt x="0" y="9721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0" name="Google Shape;290;p15"/>
          <p:cNvSpPr/>
          <p:nvPr/>
        </p:nvSpPr>
        <p:spPr>
          <a:xfrm flipH="1" rot="-506172">
            <a:off x="10627212" y="6595285"/>
            <a:ext cx="8664654" cy="8924269"/>
          </a:xfrm>
          <a:custGeom>
            <a:rect b="b" l="l" r="r" t="t"/>
            <a:pathLst>
              <a:path extrusionOk="0" h="8924269" w="8664654">
                <a:moveTo>
                  <a:pt x="8664654" y="0"/>
                </a:moveTo>
                <a:lnTo>
                  <a:pt x="0" y="0"/>
                </a:lnTo>
                <a:lnTo>
                  <a:pt x="0" y="8924269"/>
                </a:lnTo>
                <a:lnTo>
                  <a:pt x="8664654" y="8924269"/>
                </a:lnTo>
                <a:lnTo>
                  <a:pt x="866465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 rot="-5752895">
            <a:off x="9759952" y="3382832"/>
            <a:ext cx="6482051" cy="6676271"/>
          </a:xfrm>
          <a:custGeom>
            <a:rect b="b" l="l" r="r" t="t"/>
            <a:pathLst>
              <a:path extrusionOk="0" h="6674498" w="6480330">
                <a:moveTo>
                  <a:pt x="0" y="0"/>
                </a:moveTo>
                <a:lnTo>
                  <a:pt x="6480330" y="0"/>
                </a:lnTo>
                <a:lnTo>
                  <a:pt x="6480330" y="6674497"/>
                </a:lnTo>
                <a:lnTo>
                  <a:pt x="0" y="6674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 flipH="1" rot="2432349">
            <a:off x="11368005" y="2070767"/>
            <a:ext cx="6480654" cy="6674832"/>
          </a:xfrm>
          <a:custGeom>
            <a:rect b="b" l="l" r="r" t="t"/>
            <a:pathLst>
              <a:path extrusionOk="0" h="6674498" w="6480330">
                <a:moveTo>
                  <a:pt x="6480331" y="0"/>
                </a:moveTo>
                <a:lnTo>
                  <a:pt x="0" y="0"/>
                </a:lnTo>
                <a:lnTo>
                  <a:pt x="0" y="6674497"/>
                </a:lnTo>
                <a:lnTo>
                  <a:pt x="6480331" y="6674497"/>
                </a:lnTo>
                <a:lnTo>
                  <a:pt x="648033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2"/>
          <p:cNvSpPr/>
          <p:nvPr/>
        </p:nvSpPr>
        <p:spPr>
          <a:xfrm rot="-560680">
            <a:off x="9498504" y="475639"/>
            <a:ext cx="6485391" cy="6679710"/>
          </a:xfrm>
          <a:custGeom>
            <a:rect b="b" l="l" r="r" t="t"/>
            <a:pathLst>
              <a:path extrusionOk="0" h="6674498" w="6480330">
                <a:moveTo>
                  <a:pt x="0" y="0"/>
                </a:moveTo>
                <a:lnTo>
                  <a:pt x="6480330" y="0"/>
                </a:lnTo>
                <a:lnTo>
                  <a:pt x="6480330" y="6674498"/>
                </a:lnTo>
                <a:lnTo>
                  <a:pt x="0" y="6674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5" name="Google Shape;95;p2"/>
          <p:cNvGrpSpPr/>
          <p:nvPr/>
        </p:nvGrpSpPr>
        <p:grpSpPr>
          <a:xfrm>
            <a:off x="770891" y="3102307"/>
            <a:ext cx="8442450" cy="4082422"/>
            <a:chOff x="0" y="0"/>
            <a:chExt cx="11256600" cy="5443229"/>
          </a:xfrm>
        </p:grpSpPr>
        <p:sp>
          <p:nvSpPr>
            <p:cNvPr id="96" name="Google Shape;96;p2"/>
            <p:cNvSpPr txBox="1"/>
            <p:nvPr/>
          </p:nvSpPr>
          <p:spPr>
            <a:xfrm>
              <a:off x="0" y="934829"/>
              <a:ext cx="11256600" cy="45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8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412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LABORATORIO DE ESTRUCTURAS DE DATOS</a:t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0" y="0"/>
              <a:ext cx="10569000" cy="7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57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CLASE 3</a:t>
              </a:r>
              <a:endParaRPr/>
            </a:p>
          </p:txBody>
        </p:sp>
      </p:grpSp>
      <p:sp>
        <p:nvSpPr>
          <p:cNvPr id="98" name="Google Shape;98;p2"/>
          <p:cNvSpPr txBox="1"/>
          <p:nvPr/>
        </p:nvSpPr>
        <p:spPr>
          <a:xfrm>
            <a:off x="1028700" y="1028700"/>
            <a:ext cx="8184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TUTOR: JOSÉ ANDRÉS MONTENEGRO SANTOS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 rot="3254186">
            <a:off x="12372262" y="5113834"/>
            <a:ext cx="13107820" cy="13500564"/>
          </a:xfrm>
          <a:custGeom>
            <a:rect b="b" l="l" r="r" t="t"/>
            <a:pathLst>
              <a:path extrusionOk="0" h="13500564" w="13107820">
                <a:moveTo>
                  <a:pt x="0" y="0"/>
                </a:moveTo>
                <a:lnTo>
                  <a:pt x="13107820" y="0"/>
                </a:lnTo>
                <a:lnTo>
                  <a:pt x="13107820" y="13500564"/>
                </a:lnTo>
                <a:lnTo>
                  <a:pt x="0" y="13500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3"/>
          <p:cNvSpPr txBox="1"/>
          <p:nvPr/>
        </p:nvSpPr>
        <p:spPr>
          <a:xfrm>
            <a:off x="10570051" y="2508764"/>
            <a:ext cx="6544472" cy="4438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Asignación DTT</a:t>
            </a:r>
            <a:endParaRPr/>
          </a:p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Foro #3</a:t>
            </a:r>
            <a:endParaRPr/>
          </a:p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Ejemplo práctico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8896161" y="2504406"/>
            <a:ext cx="1444428" cy="5385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93" u="none" cap="none" strike="noStrike">
              <a:solidFill>
                <a:srgbClr val="05B4F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028700" y="4539783"/>
            <a:ext cx="6735617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CONTENIDOS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-4799079">
            <a:off x="-4857181" y="-6292215"/>
            <a:ext cx="9714362" cy="10005429"/>
          </a:xfrm>
          <a:custGeom>
            <a:rect b="b" l="l" r="r" t="t"/>
            <a:pathLst>
              <a:path extrusionOk="0" h="10005429" w="9714362">
                <a:moveTo>
                  <a:pt x="0" y="0"/>
                </a:moveTo>
                <a:lnTo>
                  <a:pt x="9714362" y="0"/>
                </a:lnTo>
                <a:lnTo>
                  <a:pt x="9714362" y="10005429"/>
                </a:lnTo>
                <a:lnTo>
                  <a:pt x="0" y="10005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 rot="-5563495">
            <a:off x="11139133" y="85653"/>
            <a:ext cx="6660806" cy="6860381"/>
          </a:xfrm>
          <a:custGeom>
            <a:rect b="b" l="l" r="r" t="t"/>
            <a:pathLst>
              <a:path extrusionOk="0" h="6860381" w="6660806">
                <a:moveTo>
                  <a:pt x="0" y="0"/>
                </a:moveTo>
                <a:lnTo>
                  <a:pt x="6660806" y="0"/>
                </a:lnTo>
                <a:lnTo>
                  <a:pt x="6660806" y="6860381"/>
                </a:lnTo>
                <a:lnTo>
                  <a:pt x="0" y="6860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3" name="Google Shape;113;p4"/>
          <p:cNvGrpSpPr/>
          <p:nvPr/>
        </p:nvGrpSpPr>
        <p:grpSpPr>
          <a:xfrm>
            <a:off x="1736531" y="5659069"/>
            <a:ext cx="11772960" cy="2369815"/>
            <a:chOff x="0" y="9525"/>
            <a:chExt cx="15697279" cy="3159754"/>
          </a:xfrm>
        </p:grpSpPr>
        <p:sp>
          <p:nvSpPr>
            <p:cNvPr id="114" name="Google Shape;114;p4"/>
            <p:cNvSpPr txBox="1"/>
            <p:nvPr/>
          </p:nvSpPr>
          <p:spPr>
            <a:xfrm>
              <a:off x="0" y="1342384"/>
              <a:ext cx="15697279" cy="18268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ENLAZADA</a:t>
              </a:r>
              <a:endParaRPr/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0" y="9525"/>
              <a:ext cx="15697279" cy="967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5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LISTA SIMPLEMENTE</a:t>
              </a:r>
              <a:endParaRPr/>
            </a:p>
          </p:txBody>
        </p:sp>
      </p:grpSp>
      <p:sp>
        <p:nvSpPr>
          <p:cNvPr id="116" name="Google Shape;116;p4"/>
          <p:cNvSpPr/>
          <p:nvPr/>
        </p:nvSpPr>
        <p:spPr>
          <a:xfrm rot="-5146152">
            <a:off x="9683427" y="-5370386"/>
            <a:ext cx="9438759" cy="9721568"/>
          </a:xfrm>
          <a:custGeom>
            <a:rect b="b" l="l" r="r" t="t"/>
            <a:pathLst>
              <a:path extrusionOk="0" h="9721568" w="9438759">
                <a:moveTo>
                  <a:pt x="0" y="0"/>
                </a:moveTo>
                <a:lnTo>
                  <a:pt x="9438759" y="0"/>
                </a:lnTo>
                <a:lnTo>
                  <a:pt x="9438759" y="9721568"/>
                </a:lnTo>
                <a:lnTo>
                  <a:pt x="0" y="9721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4"/>
          <p:cNvSpPr/>
          <p:nvPr/>
        </p:nvSpPr>
        <p:spPr>
          <a:xfrm flipH="1" rot="-5842389">
            <a:off x="14363315" y="-710703"/>
            <a:ext cx="8664654" cy="8924269"/>
          </a:xfrm>
          <a:custGeom>
            <a:rect b="b" l="l" r="r" t="t"/>
            <a:pathLst>
              <a:path extrusionOk="0" h="8924269" w="8664654">
                <a:moveTo>
                  <a:pt x="8664654" y="0"/>
                </a:moveTo>
                <a:lnTo>
                  <a:pt x="0" y="0"/>
                </a:lnTo>
                <a:lnTo>
                  <a:pt x="0" y="8924268"/>
                </a:lnTo>
                <a:lnTo>
                  <a:pt x="8664654" y="8924268"/>
                </a:lnTo>
                <a:lnTo>
                  <a:pt x="866465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 flipH="1" rot="2430232">
            <a:off x="-1104371" y="5602751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2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2" y="12393336"/>
                </a:lnTo>
                <a:lnTo>
                  <a:pt x="120328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5"/>
          <p:cNvSpPr/>
          <p:nvPr/>
        </p:nvSpPr>
        <p:spPr>
          <a:xfrm rot="4808220">
            <a:off x="-6224370" y="7270168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5"/>
          <p:cNvSpPr/>
          <p:nvPr/>
        </p:nvSpPr>
        <p:spPr>
          <a:xfrm>
            <a:off x="1464348" y="5740258"/>
            <a:ext cx="6735617" cy="1960813"/>
          </a:xfrm>
          <a:custGeom>
            <a:rect b="b" l="l" r="r" t="t"/>
            <a:pathLst>
              <a:path extrusionOk="0" h="1960813" w="6735617">
                <a:moveTo>
                  <a:pt x="0" y="0"/>
                </a:moveTo>
                <a:lnTo>
                  <a:pt x="6735617" y="0"/>
                </a:lnTo>
                <a:lnTo>
                  <a:pt x="6735617" y="1960813"/>
                </a:lnTo>
                <a:lnTo>
                  <a:pt x="0" y="19608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5"/>
          <p:cNvSpPr txBox="1"/>
          <p:nvPr/>
        </p:nvSpPr>
        <p:spPr>
          <a:xfrm>
            <a:off x="9466937" y="1777167"/>
            <a:ext cx="925320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9466937" y="3676356"/>
            <a:ext cx="925320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9466937" y="7293173"/>
            <a:ext cx="925320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9466937" y="5428288"/>
            <a:ext cx="773162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0531020" y="1815267"/>
            <a:ext cx="5960770" cy="826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Posee un nodo inicial, también llamado nodo “cabeza” el cual se encarga de identificar el inicio de toda la secuencia de nodos que conforman a la lista enlazada.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10531020" y="3714456"/>
            <a:ext cx="5960770" cy="5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último nodo de la lista enlazada tiene un puntero hacia un valor </a:t>
            </a:r>
            <a:r>
              <a:rPr b="1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null.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10531020" y="7331273"/>
            <a:ext cx="5960770" cy="549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Algunas implementaciones de las listas enlazadas poseen punteros hacia el último nodo de la lista.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10531020" y="5466388"/>
            <a:ext cx="5960770" cy="826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Cada nodo posee un único enlace, el cual se encarga de almacenar el puntero hacia el nodo siguiente en la secuencia.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1464348" y="1647309"/>
            <a:ext cx="6735617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LISTA SIMPLEMENTE ENLAZADA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1464348" y="3156507"/>
            <a:ext cx="6537170" cy="2209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lista enlazada es un conjunto de elementos </a:t>
            </a:r>
            <a:endParaRPr/>
          </a:p>
          <a:p>
            <a:pPr indent="0" lvl="0" marL="0" marR="0" rtl="0" algn="l">
              <a:lnSpc>
                <a:spcPct val="159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llamados nodos en los que cada uno de ellos contiene un dato y también la dirección del siguiente nodo,donde el orden de los mismos se establece mediante punteros</a:t>
            </a:r>
            <a:endParaRPr/>
          </a:p>
          <a:p>
            <a:pPr indent="0" lvl="0" marL="0" marR="0" rtl="0" algn="l">
              <a:lnSpc>
                <a:spcPct val="159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 rot="-5563495">
            <a:off x="11139133" y="85653"/>
            <a:ext cx="6660806" cy="6860381"/>
          </a:xfrm>
          <a:custGeom>
            <a:rect b="b" l="l" r="r" t="t"/>
            <a:pathLst>
              <a:path extrusionOk="0" h="6860381" w="6660806">
                <a:moveTo>
                  <a:pt x="0" y="0"/>
                </a:moveTo>
                <a:lnTo>
                  <a:pt x="6660806" y="0"/>
                </a:lnTo>
                <a:lnTo>
                  <a:pt x="6660806" y="6860381"/>
                </a:lnTo>
                <a:lnTo>
                  <a:pt x="0" y="6860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0" name="Google Shape;140;p6"/>
          <p:cNvGrpSpPr/>
          <p:nvPr/>
        </p:nvGrpSpPr>
        <p:grpSpPr>
          <a:xfrm>
            <a:off x="1736531" y="5659069"/>
            <a:ext cx="13052829" cy="2369815"/>
            <a:chOff x="0" y="9525"/>
            <a:chExt cx="17403772" cy="3159754"/>
          </a:xfrm>
        </p:grpSpPr>
        <p:sp>
          <p:nvSpPr>
            <p:cNvPr id="141" name="Google Shape;141;p6"/>
            <p:cNvSpPr txBox="1"/>
            <p:nvPr/>
          </p:nvSpPr>
          <p:spPr>
            <a:xfrm>
              <a:off x="0" y="1342384"/>
              <a:ext cx="17403772" cy="18268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 ACCESO ESPECIAL</a:t>
              </a:r>
              <a:endParaRPr/>
            </a:p>
          </p:txBody>
        </p:sp>
        <p:sp>
          <p:nvSpPr>
            <p:cNvPr id="142" name="Google Shape;142;p6"/>
            <p:cNvSpPr txBox="1"/>
            <p:nvPr/>
          </p:nvSpPr>
          <p:spPr>
            <a:xfrm>
              <a:off x="0" y="9525"/>
              <a:ext cx="17403772" cy="967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5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ESTRUCTURAS CON POLÍTICAS</a:t>
              </a:r>
              <a:endParaRPr/>
            </a:p>
          </p:txBody>
        </p:sp>
      </p:grpSp>
      <p:sp>
        <p:nvSpPr>
          <p:cNvPr id="143" name="Google Shape;143;p6"/>
          <p:cNvSpPr/>
          <p:nvPr/>
        </p:nvSpPr>
        <p:spPr>
          <a:xfrm rot="-5146152">
            <a:off x="9683427" y="-5370386"/>
            <a:ext cx="9438759" cy="9721568"/>
          </a:xfrm>
          <a:custGeom>
            <a:rect b="b" l="l" r="r" t="t"/>
            <a:pathLst>
              <a:path extrusionOk="0" h="9721568" w="9438759">
                <a:moveTo>
                  <a:pt x="0" y="0"/>
                </a:moveTo>
                <a:lnTo>
                  <a:pt x="9438759" y="0"/>
                </a:lnTo>
                <a:lnTo>
                  <a:pt x="9438759" y="9721568"/>
                </a:lnTo>
                <a:lnTo>
                  <a:pt x="0" y="9721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6"/>
          <p:cNvSpPr/>
          <p:nvPr/>
        </p:nvSpPr>
        <p:spPr>
          <a:xfrm flipH="1" rot="-5842389">
            <a:off x="14363315" y="-710703"/>
            <a:ext cx="8664654" cy="8924269"/>
          </a:xfrm>
          <a:custGeom>
            <a:rect b="b" l="l" r="r" t="t"/>
            <a:pathLst>
              <a:path extrusionOk="0" h="8924269" w="8664654">
                <a:moveTo>
                  <a:pt x="8664654" y="0"/>
                </a:moveTo>
                <a:lnTo>
                  <a:pt x="0" y="0"/>
                </a:lnTo>
                <a:lnTo>
                  <a:pt x="0" y="8924268"/>
                </a:lnTo>
                <a:lnTo>
                  <a:pt x="8664654" y="8924268"/>
                </a:lnTo>
                <a:lnTo>
                  <a:pt x="866465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 rot="-5563495">
            <a:off x="11139133" y="85653"/>
            <a:ext cx="6660806" cy="6860381"/>
          </a:xfrm>
          <a:custGeom>
            <a:rect b="b" l="l" r="r" t="t"/>
            <a:pathLst>
              <a:path extrusionOk="0" h="6860381" w="6660806">
                <a:moveTo>
                  <a:pt x="0" y="0"/>
                </a:moveTo>
                <a:lnTo>
                  <a:pt x="6660806" y="0"/>
                </a:lnTo>
                <a:lnTo>
                  <a:pt x="6660806" y="6860381"/>
                </a:lnTo>
                <a:lnTo>
                  <a:pt x="0" y="6860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0" name="Google Shape;150;p7"/>
          <p:cNvGrpSpPr/>
          <p:nvPr/>
        </p:nvGrpSpPr>
        <p:grpSpPr>
          <a:xfrm>
            <a:off x="1736531" y="5659069"/>
            <a:ext cx="11772960" cy="2369815"/>
            <a:chOff x="0" y="9525"/>
            <a:chExt cx="15697279" cy="3159754"/>
          </a:xfrm>
        </p:grpSpPr>
        <p:sp>
          <p:nvSpPr>
            <p:cNvPr id="151" name="Google Shape;151;p7"/>
            <p:cNvSpPr txBox="1"/>
            <p:nvPr/>
          </p:nvSpPr>
          <p:spPr>
            <a:xfrm>
              <a:off x="0" y="1342384"/>
              <a:ext cx="15697279" cy="18268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</a:t>
              </a:r>
              <a:endParaRPr/>
            </a:p>
          </p:txBody>
        </p:sp>
        <p:sp>
          <p:nvSpPr>
            <p:cNvPr id="152" name="Google Shape;152;p7"/>
            <p:cNvSpPr txBox="1"/>
            <p:nvPr/>
          </p:nvSpPr>
          <p:spPr>
            <a:xfrm>
              <a:off x="0" y="9525"/>
              <a:ext cx="15697279" cy="967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315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7"/>
          <p:cNvSpPr/>
          <p:nvPr/>
        </p:nvSpPr>
        <p:spPr>
          <a:xfrm rot="-5146152">
            <a:off x="9683427" y="-5370386"/>
            <a:ext cx="9438759" cy="9721568"/>
          </a:xfrm>
          <a:custGeom>
            <a:rect b="b" l="l" r="r" t="t"/>
            <a:pathLst>
              <a:path extrusionOk="0" h="9721568" w="9438759">
                <a:moveTo>
                  <a:pt x="0" y="0"/>
                </a:moveTo>
                <a:lnTo>
                  <a:pt x="9438759" y="0"/>
                </a:lnTo>
                <a:lnTo>
                  <a:pt x="9438759" y="9721568"/>
                </a:lnTo>
                <a:lnTo>
                  <a:pt x="0" y="9721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7"/>
          <p:cNvSpPr/>
          <p:nvPr/>
        </p:nvSpPr>
        <p:spPr>
          <a:xfrm flipH="1" rot="-5842389">
            <a:off x="14363315" y="-710703"/>
            <a:ext cx="8664654" cy="8924269"/>
          </a:xfrm>
          <a:custGeom>
            <a:rect b="b" l="l" r="r" t="t"/>
            <a:pathLst>
              <a:path extrusionOk="0" h="8924269" w="8664654">
                <a:moveTo>
                  <a:pt x="8664654" y="0"/>
                </a:moveTo>
                <a:lnTo>
                  <a:pt x="0" y="0"/>
                </a:lnTo>
                <a:lnTo>
                  <a:pt x="0" y="8924268"/>
                </a:lnTo>
                <a:lnTo>
                  <a:pt x="8664654" y="8924268"/>
                </a:lnTo>
                <a:lnTo>
                  <a:pt x="866465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 flipH="1" rot="2430232">
            <a:off x="8982282" y="6435911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2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2" y="12393336"/>
                </a:lnTo>
                <a:lnTo>
                  <a:pt x="120328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8"/>
          <p:cNvSpPr/>
          <p:nvPr/>
        </p:nvSpPr>
        <p:spPr>
          <a:xfrm rot="4808220">
            <a:off x="3862283" y="8103328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8"/>
          <p:cNvSpPr/>
          <p:nvPr/>
        </p:nvSpPr>
        <p:spPr>
          <a:xfrm>
            <a:off x="7978048" y="2439980"/>
            <a:ext cx="9581982" cy="6640824"/>
          </a:xfrm>
          <a:custGeom>
            <a:rect b="b" l="l" r="r" t="t"/>
            <a:pathLst>
              <a:path extrusionOk="0" h="6640824" w="9581982">
                <a:moveTo>
                  <a:pt x="0" y="0"/>
                </a:moveTo>
                <a:lnTo>
                  <a:pt x="9581982" y="0"/>
                </a:lnTo>
                <a:lnTo>
                  <a:pt x="9581982" y="6640825"/>
                </a:lnTo>
                <a:lnTo>
                  <a:pt x="0" y="66408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8"/>
          <p:cNvSpPr txBox="1"/>
          <p:nvPr/>
        </p:nvSpPr>
        <p:spPr>
          <a:xfrm>
            <a:off x="1028700" y="1047750"/>
            <a:ext cx="7669274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ES?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1197848" y="2335205"/>
            <a:ext cx="6780200" cy="7702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pila es una estructura de</a:t>
            </a:r>
            <a:endParaRPr/>
          </a:p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datos de entradas ordenadas</a:t>
            </a:r>
            <a:endParaRPr/>
          </a:p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tales que solo se introduce y</a:t>
            </a:r>
            <a:endParaRPr/>
          </a:p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elimina por un extremo, llamado</a:t>
            </a:r>
            <a:endParaRPr/>
          </a:p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cima o tope.</a:t>
            </a:r>
            <a:endParaRPr/>
          </a:p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permite agregar nodos a la pila y</a:t>
            </a:r>
            <a:endParaRPr/>
          </a:p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eliminarlos de esta sólo desde su</a:t>
            </a:r>
            <a:endParaRPr/>
          </a:p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parte superior.</a:t>
            </a:r>
            <a:endParaRPr/>
          </a:p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esta razón, a una pila se le</a:t>
            </a:r>
            <a:endParaRPr/>
          </a:p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conoce como estructura de datos</a:t>
            </a:r>
            <a:endParaRPr/>
          </a:p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UEPS (último en entrar, primero en</a:t>
            </a:r>
            <a:endParaRPr/>
          </a:p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salir) o LIFO (Last-Input, First-</a:t>
            </a:r>
            <a:endParaRPr/>
          </a:p>
          <a:p>
            <a:pPr indent="0" lvl="0" marL="0" marR="0" rtl="0" algn="just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Output).</a:t>
            </a:r>
            <a:endParaRPr/>
          </a:p>
          <a:p>
            <a:pPr indent="0" lvl="0" marL="0" marR="0" rtl="0" algn="l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58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9"/>
          <p:cNvGrpSpPr/>
          <p:nvPr/>
        </p:nvGrpSpPr>
        <p:grpSpPr>
          <a:xfrm>
            <a:off x="1028700" y="2805173"/>
            <a:ext cx="4714980" cy="2168194"/>
            <a:chOff x="0" y="-95250"/>
            <a:chExt cx="6286640" cy="2890924"/>
          </a:xfrm>
        </p:grpSpPr>
        <p:sp>
          <p:nvSpPr>
            <p:cNvPr id="169" name="Google Shape;169;p9"/>
            <p:cNvSpPr txBox="1"/>
            <p:nvPr/>
          </p:nvSpPr>
          <p:spPr>
            <a:xfrm>
              <a:off x="0" y="-95250"/>
              <a:ext cx="6099961" cy="986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170" name="Google Shape;170;p9"/>
            <p:cNvSpPr txBox="1"/>
            <p:nvPr/>
          </p:nvSpPr>
          <p:spPr>
            <a:xfrm>
              <a:off x="0" y="1101021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PUSH</a:t>
              </a:r>
              <a:endParaRPr/>
            </a:p>
          </p:txBody>
        </p:sp>
        <p:sp>
          <p:nvSpPr>
            <p:cNvPr id="171" name="Google Shape;171;p9"/>
            <p:cNvSpPr txBox="1"/>
            <p:nvPr/>
          </p:nvSpPr>
          <p:spPr>
            <a:xfrm>
              <a:off x="0" y="1661056"/>
              <a:ext cx="6286640" cy="1134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Este método se encarga de agregar un nuevo elemento a la pila.</a:t>
              </a: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3793875" y="6231394"/>
            <a:ext cx="4714980" cy="1868443"/>
            <a:chOff x="0" y="-95250"/>
            <a:chExt cx="6286640" cy="2491256"/>
          </a:xfrm>
        </p:grpSpPr>
        <p:sp>
          <p:nvSpPr>
            <p:cNvPr id="173" name="Google Shape;173;p9"/>
            <p:cNvSpPr txBox="1"/>
            <p:nvPr/>
          </p:nvSpPr>
          <p:spPr>
            <a:xfrm>
              <a:off x="0" y="-95250"/>
              <a:ext cx="6099961" cy="986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/>
            </a:p>
          </p:txBody>
        </p:sp>
        <p:sp>
          <p:nvSpPr>
            <p:cNvPr id="174" name="Google Shape;174;p9"/>
            <p:cNvSpPr txBox="1"/>
            <p:nvPr/>
          </p:nvSpPr>
          <p:spPr>
            <a:xfrm>
              <a:off x="0" y="1082353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EMPTY</a:t>
              </a:r>
              <a:endParaRPr/>
            </a:p>
          </p:txBody>
        </p:sp>
        <p:sp>
          <p:nvSpPr>
            <p:cNvPr id="175" name="Google Shape;175;p9"/>
            <p:cNvSpPr txBox="1"/>
            <p:nvPr/>
          </p:nvSpPr>
          <p:spPr>
            <a:xfrm>
              <a:off x="0" y="1642388"/>
              <a:ext cx="6286640" cy="753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Retorna un valor que indica si la pila se encuentra vacía o no.</a:t>
              </a:r>
              <a:endParaRPr/>
            </a:p>
          </p:txBody>
        </p:sp>
      </p:grpSp>
      <p:sp>
        <p:nvSpPr>
          <p:cNvPr id="176" name="Google Shape;176;p9"/>
          <p:cNvSpPr/>
          <p:nvPr/>
        </p:nvSpPr>
        <p:spPr>
          <a:xfrm flipH="1" rot="-7226782">
            <a:off x="9321807" y="-7385684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3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3" y="12393336"/>
                </a:lnTo>
                <a:lnTo>
                  <a:pt x="1203280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9"/>
          <p:cNvSpPr/>
          <p:nvPr/>
        </p:nvSpPr>
        <p:spPr>
          <a:xfrm rot="-4848794">
            <a:off x="14525326" y="-7551765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8" name="Google Shape;178;p9"/>
          <p:cNvGrpSpPr/>
          <p:nvPr/>
        </p:nvGrpSpPr>
        <p:grpSpPr>
          <a:xfrm>
            <a:off x="6559050" y="2805173"/>
            <a:ext cx="4714980" cy="2168194"/>
            <a:chOff x="0" y="-95250"/>
            <a:chExt cx="6286640" cy="2890924"/>
          </a:xfrm>
        </p:grpSpPr>
        <p:sp>
          <p:nvSpPr>
            <p:cNvPr id="179" name="Google Shape;179;p9"/>
            <p:cNvSpPr txBox="1"/>
            <p:nvPr/>
          </p:nvSpPr>
          <p:spPr>
            <a:xfrm>
              <a:off x="0" y="-95250"/>
              <a:ext cx="6099961" cy="986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180" name="Google Shape;180;p9"/>
            <p:cNvSpPr txBox="1"/>
            <p:nvPr/>
          </p:nvSpPr>
          <p:spPr>
            <a:xfrm>
              <a:off x="0" y="1101021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POP</a:t>
              </a:r>
              <a:endParaRPr/>
            </a:p>
          </p:txBody>
        </p:sp>
        <p:sp>
          <p:nvSpPr>
            <p:cNvPr id="181" name="Google Shape;181;p9"/>
            <p:cNvSpPr txBox="1"/>
            <p:nvPr/>
          </p:nvSpPr>
          <p:spPr>
            <a:xfrm>
              <a:off x="0" y="1661056"/>
              <a:ext cx="6286640" cy="1134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 encarga de remover el elemento que se encuentre hasta arriba en la pila y retornarlo.</a:t>
              </a:r>
              <a:endParaRPr/>
            </a:p>
          </p:txBody>
        </p:sp>
      </p:grpSp>
      <p:grpSp>
        <p:nvGrpSpPr>
          <p:cNvPr id="182" name="Google Shape;182;p9"/>
          <p:cNvGrpSpPr/>
          <p:nvPr/>
        </p:nvGrpSpPr>
        <p:grpSpPr>
          <a:xfrm>
            <a:off x="9324224" y="6231394"/>
            <a:ext cx="4714980" cy="1582693"/>
            <a:chOff x="0" y="-95250"/>
            <a:chExt cx="6286640" cy="2110256"/>
          </a:xfrm>
        </p:grpSpPr>
        <p:sp>
          <p:nvSpPr>
            <p:cNvPr id="183" name="Google Shape;183;p9"/>
            <p:cNvSpPr txBox="1"/>
            <p:nvPr/>
          </p:nvSpPr>
          <p:spPr>
            <a:xfrm>
              <a:off x="0" y="-95250"/>
              <a:ext cx="6099961" cy="986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/>
            </a:p>
          </p:txBody>
        </p:sp>
        <p:sp>
          <p:nvSpPr>
            <p:cNvPr id="184" name="Google Shape;184;p9"/>
            <p:cNvSpPr txBox="1"/>
            <p:nvPr/>
          </p:nvSpPr>
          <p:spPr>
            <a:xfrm>
              <a:off x="0" y="1082353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SIZE</a:t>
              </a:r>
              <a:endParaRPr/>
            </a:p>
          </p:txBody>
        </p:sp>
        <p:sp>
          <p:nvSpPr>
            <p:cNvPr id="185" name="Google Shape;185;p9"/>
            <p:cNvSpPr txBox="1"/>
            <p:nvPr/>
          </p:nvSpPr>
          <p:spPr>
            <a:xfrm>
              <a:off x="0" y="1642388"/>
              <a:ext cx="6286640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Retorna el tamaño de la pila.</a:t>
              </a:r>
              <a:endParaRPr/>
            </a:p>
          </p:txBody>
        </p:sp>
      </p:grpSp>
      <p:grpSp>
        <p:nvGrpSpPr>
          <p:cNvPr id="186" name="Google Shape;186;p9"/>
          <p:cNvGrpSpPr/>
          <p:nvPr/>
        </p:nvGrpSpPr>
        <p:grpSpPr>
          <a:xfrm>
            <a:off x="12187406" y="2805173"/>
            <a:ext cx="4714980" cy="2168194"/>
            <a:chOff x="0" y="-95250"/>
            <a:chExt cx="6286640" cy="2890924"/>
          </a:xfrm>
        </p:grpSpPr>
        <p:sp>
          <p:nvSpPr>
            <p:cNvPr id="187" name="Google Shape;187;p9"/>
            <p:cNvSpPr txBox="1"/>
            <p:nvPr/>
          </p:nvSpPr>
          <p:spPr>
            <a:xfrm>
              <a:off x="0" y="-95250"/>
              <a:ext cx="6099961" cy="986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  <p:sp>
          <p:nvSpPr>
            <p:cNvPr id="188" name="Google Shape;188;p9"/>
            <p:cNvSpPr txBox="1"/>
            <p:nvPr/>
          </p:nvSpPr>
          <p:spPr>
            <a:xfrm>
              <a:off x="0" y="1101021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PEEK</a:t>
              </a:r>
              <a:endParaRPr/>
            </a:p>
          </p:txBody>
        </p:sp>
        <p:sp>
          <p:nvSpPr>
            <p:cNvPr id="189" name="Google Shape;189;p9"/>
            <p:cNvSpPr txBox="1"/>
            <p:nvPr/>
          </p:nvSpPr>
          <p:spPr>
            <a:xfrm>
              <a:off x="0" y="1661056"/>
              <a:ext cx="6286640" cy="1134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También es conocido como “Top” y se encarga de retornar el elemento superior en la pila, sin eliminarlo.</a:t>
              </a:r>
              <a:endParaRPr/>
            </a:p>
          </p:txBody>
        </p:sp>
      </p:grpSp>
      <p:sp>
        <p:nvSpPr>
          <p:cNvPr id="190" name="Google Shape;190;p9"/>
          <p:cNvSpPr txBox="1"/>
          <p:nvPr/>
        </p:nvSpPr>
        <p:spPr>
          <a:xfrm>
            <a:off x="1028700" y="1047750"/>
            <a:ext cx="8991387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 PRINCIPALES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