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jZIW52WDboiBUFHEZNz2de2mzI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0932B7-4B35-43AC-B761-F35278815190}">
  <a:tblStyle styleId="{1F0932B7-4B35-43AC-B761-F3527881519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9050" y="0"/>
            <a:ext cx="18249900" cy="10287000"/>
          </a:xfrm>
          <a:custGeom>
            <a:rect b="b" l="l" r="r" t="t"/>
            <a:pathLst>
              <a:path extrusionOk="0" h="10287000" w="18249900">
                <a:moveTo>
                  <a:pt x="0" y="0"/>
                </a:moveTo>
                <a:lnTo>
                  <a:pt x="18249900" y="0"/>
                </a:lnTo>
                <a:lnTo>
                  <a:pt x="182499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85" name="Google Shape;85;p1"/>
          <p:cNvGraphicFramePr/>
          <p:nvPr/>
        </p:nvGraphicFramePr>
        <p:xfrm>
          <a:off x="10576243" y="2111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{1F0932B7-4B35-43AC-B761-F35278815190}</a:tableStyleId>
              </a:tblPr>
              <a:tblGrid>
                <a:gridCol w="3657600"/>
                <a:gridCol w="3657600"/>
              </a:tblGrid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Día, Fecha: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Martes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, </a:t>
                      </a:r>
                      <a:r>
                        <a:rPr lang="en-US" sz="20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11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/0</a:t>
                      </a:r>
                      <a:r>
                        <a:rPr lang="en-US" sz="20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/2</a:t>
                      </a:r>
                      <a:r>
                        <a:rPr lang="en-US" sz="20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Hora de inicio: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10:40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3326088" y="4546541"/>
            <a:ext cx="12426804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Estructuras De Datos Sección A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3326088" y="5627088"/>
            <a:ext cx="124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latin typeface="Calibri"/>
                <a:ea typeface="Calibri"/>
                <a:cs typeface="Calibri"/>
                <a:sym typeface="Calibri"/>
              </a:rPr>
              <a:t>Aux. Steven Facundo Mejía Xolop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/>
          <p:nvPr/>
        </p:nvSpPr>
        <p:spPr>
          <a:xfrm flipH="1" rot="2430232">
            <a:off x="8982282" y="6435911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2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2" y="12393336"/>
                </a:lnTo>
                <a:lnTo>
                  <a:pt x="120328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10"/>
          <p:cNvSpPr/>
          <p:nvPr/>
        </p:nvSpPr>
        <p:spPr>
          <a:xfrm rot="4808220">
            <a:off x="3862283" y="8103328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10"/>
          <p:cNvSpPr/>
          <p:nvPr/>
        </p:nvSpPr>
        <p:spPr>
          <a:xfrm>
            <a:off x="9990745" y="4293249"/>
            <a:ext cx="7110540" cy="1935328"/>
          </a:xfrm>
          <a:custGeom>
            <a:rect b="b" l="l" r="r" t="t"/>
            <a:pathLst>
              <a:path extrusionOk="0" h="1935328" w="7110540">
                <a:moveTo>
                  <a:pt x="0" y="0"/>
                </a:moveTo>
                <a:lnTo>
                  <a:pt x="7110540" y="0"/>
                </a:lnTo>
                <a:lnTo>
                  <a:pt x="7110540" y="1935328"/>
                </a:lnTo>
                <a:lnTo>
                  <a:pt x="0" y="19353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10"/>
          <p:cNvSpPr txBox="1"/>
          <p:nvPr/>
        </p:nvSpPr>
        <p:spPr>
          <a:xfrm>
            <a:off x="1028700" y="1047750"/>
            <a:ext cx="7669274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ES?</a:t>
            </a:r>
            <a:endParaRPr/>
          </a:p>
        </p:txBody>
      </p:sp>
      <p:sp>
        <p:nvSpPr>
          <p:cNvPr id="201" name="Google Shape;201;p10"/>
          <p:cNvSpPr txBox="1"/>
          <p:nvPr/>
        </p:nvSpPr>
        <p:spPr>
          <a:xfrm>
            <a:off x="1613806" y="3079998"/>
            <a:ext cx="7084169" cy="48942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lista circular es una lista lineal en la que el último nodo a punta al primero.</a:t>
            </a:r>
            <a:endParaRPr/>
          </a:p>
          <a:p>
            <a:pPr indent="0" lvl="0" marL="0" marR="0" rtl="0" algn="l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Las listas circulares evitan excepciones en la operaciones que se realicen sobre ellas. No existen casos especiales, cada nodo siempre tiene uno anterior y uno siguiente</a:t>
            </a:r>
            <a:endParaRPr/>
          </a:p>
          <a:p>
            <a:pPr indent="0" lvl="0" marL="0" marR="0" rtl="0" algn="l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758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0"/>
          <p:cNvSpPr txBox="1"/>
          <p:nvPr/>
        </p:nvSpPr>
        <p:spPr>
          <a:xfrm>
            <a:off x="0" y="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Cuando se necesita recorrer continuamente los elementos sin un punto final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 txBox="1"/>
          <p:nvPr/>
        </p:nvSpPr>
        <p:spPr>
          <a:xfrm>
            <a:off x="9466937" y="1777167"/>
            <a:ext cx="925320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208" name="Google Shape;208;p11"/>
          <p:cNvSpPr/>
          <p:nvPr/>
        </p:nvSpPr>
        <p:spPr>
          <a:xfrm flipH="1" rot="2430232">
            <a:off x="-1104371" y="5602751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2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2" y="12393336"/>
                </a:lnTo>
                <a:lnTo>
                  <a:pt x="120328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p11"/>
          <p:cNvSpPr/>
          <p:nvPr/>
        </p:nvSpPr>
        <p:spPr>
          <a:xfrm rot="4808220">
            <a:off x="-6224370" y="7270168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11"/>
          <p:cNvSpPr txBox="1"/>
          <p:nvPr/>
        </p:nvSpPr>
        <p:spPr>
          <a:xfrm>
            <a:off x="9466937" y="3676356"/>
            <a:ext cx="925320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211" name="Google Shape;211;p11"/>
          <p:cNvSpPr txBox="1"/>
          <p:nvPr/>
        </p:nvSpPr>
        <p:spPr>
          <a:xfrm>
            <a:off x="9466937" y="7293173"/>
            <a:ext cx="925320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212" name="Google Shape;212;p11"/>
          <p:cNvSpPr txBox="1"/>
          <p:nvPr/>
        </p:nvSpPr>
        <p:spPr>
          <a:xfrm>
            <a:off x="9466937" y="5428288"/>
            <a:ext cx="773162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213" name="Google Shape;213;p11"/>
          <p:cNvSpPr txBox="1"/>
          <p:nvPr/>
        </p:nvSpPr>
        <p:spPr>
          <a:xfrm>
            <a:off x="10531020" y="1815267"/>
            <a:ext cx="5960770" cy="110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 implementación puede ser más compleja en comparación con una lista enlazada simple, ya que se deben manejar los casos especiales para el último nodo que apunta al primero.</a:t>
            </a:r>
            <a:endParaRPr/>
          </a:p>
        </p:txBody>
      </p:sp>
      <p:sp>
        <p:nvSpPr>
          <p:cNvPr id="214" name="Google Shape;214;p11"/>
          <p:cNvSpPr txBox="1"/>
          <p:nvPr/>
        </p:nvSpPr>
        <p:spPr>
          <a:xfrm>
            <a:off x="10531020" y="3714456"/>
            <a:ext cx="5960770" cy="826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Puede requerir menos espacio de memoria que una lista doblemente enlazada, ya que solo necesita un puntero por nodo.</a:t>
            </a:r>
            <a:endParaRPr/>
          </a:p>
        </p:txBody>
      </p:sp>
      <p:sp>
        <p:nvSpPr>
          <p:cNvPr id="215" name="Google Shape;215;p11"/>
          <p:cNvSpPr txBox="1"/>
          <p:nvPr/>
        </p:nvSpPr>
        <p:spPr>
          <a:xfrm>
            <a:off x="10531020" y="7331273"/>
            <a:ext cx="5960770" cy="549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último nodo de la lista apunta al primer nodo, creando así una conexión circular.</a:t>
            </a:r>
            <a:endParaRPr/>
          </a:p>
        </p:txBody>
      </p:sp>
      <p:sp>
        <p:nvSpPr>
          <p:cNvPr id="216" name="Google Shape;216;p11"/>
          <p:cNvSpPr txBox="1"/>
          <p:nvPr/>
        </p:nvSpPr>
        <p:spPr>
          <a:xfrm>
            <a:off x="10531020" y="5466388"/>
            <a:ext cx="5960770" cy="110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Aunque no hay un nodo específico designado como "inicio" o "fin", cualquier nodo puede ser considerado como inicio dependiendo de la referencia que se utilice para acceder a la lista.</a:t>
            </a:r>
            <a:endParaRPr/>
          </a:p>
        </p:txBody>
      </p:sp>
      <p:sp>
        <p:nvSpPr>
          <p:cNvPr id="217" name="Google Shape;217;p11"/>
          <p:cNvSpPr txBox="1"/>
          <p:nvPr/>
        </p:nvSpPr>
        <p:spPr>
          <a:xfrm>
            <a:off x="1028700" y="4539783"/>
            <a:ext cx="6735617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CARACTERÍSTICAS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"/>
          <p:cNvSpPr/>
          <p:nvPr/>
        </p:nvSpPr>
        <p:spPr>
          <a:xfrm rot="-5337593">
            <a:off x="7565348" y="-10535986"/>
            <a:ext cx="13107820" cy="13500564"/>
          </a:xfrm>
          <a:custGeom>
            <a:rect b="b" l="l" r="r" t="t"/>
            <a:pathLst>
              <a:path extrusionOk="0" h="13500564" w="13107820">
                <a:moveTo>
                  <a:pt x="0" y="0"/>
                </a:moveTo>
                <a:lnTo>
                  <a:pt x="13107821" y="0"/>
                </a:lnTo>
                <a:lnTo>
                  <a:pt x="13107821" y="13500564"/>
                </a:lnTo>
                <a:lnTo>
                  <a:pt x="0" y="13500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12"/>
          <p:cNvSpPr/>
          <p:nvPr/>
        </p:nvSpPr>
        <p:spPr>
          <a:xfrm flipH="1" rot="-6033831">
            <a:off x="14384532" y="-4405968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3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3" y="12393336"/>
                </a:lnTo>
                <a:lnTo>
                  <a:pt x="12032803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12"/>
          <p:cNvSpPr txBox="1"/>
          <p:nvPr/>
        </p:nvSpPr>
        <p:spPr>
          <a:xfrm>
            <a:off x="1028700" y="1047750"/>
            <a:ext cx="6735617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VENTAJAS</a:t>
            </a:r>
            <a:endParaRPr/>
          </a:p>
        </p:txBody>
      </p:sp>
      <p:grpSp>
        <p:nvGrpSpPr>
          <p:cNvPr id="225" name="Google Shape;225;p12"/>
          <p:cNvGrpSpPr/>
          <p:nvPr/>
        </p:nvGrpSpPr>
        <p:grpSpPr>
          <a:xfrm>
            <a:off x="3124812" y="2896803"/>
            <a:ext cx="3653926" cy="4043254"/>
            <a:chOff x="0" y="9525"/>
            <a:chExt cx="4871901" cy="5391006"/>
          </a:xfrm>
        </p:grpSpPr>
        <p:sp>
          <p:nvSpPr>
            <p:cNvPr id="226" name="Google Shape;226;p12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27" name="Google Shape;227;p12"/>
            <p:cNvSpPr txBox="1"/>
            <p:nvPr/>
          </p:nvSpPr>
          <p:spPr>
            <a:xfrm>
              <a:off x="0" y="2086543"/>
              <a:ext cx="4871901" cy="1382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MODELADO DE PROCESOS CIRCULARES</a:t>
              </a:r>
              <a:endParaRPr/>
            </a:p>
          </p:txBody>
        </p:sp>
        <p:sp>
          <p:nvSpPr>
            <p:cNvPr id="228" name="Google Shape;228;p12"/>
            <p:cNvSpPr txBox="1"/>
            <p:nvPr/>
          </p:nvSpPr>
          <p:spPr>
            <a:xfrm>
              <a:off x="0" y="3563984"/>
              <a:ext cx="4871901" cy="18365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Útil para modelar y simular procesos cíclicos o sistemas donde ciertos eventos se repiten de manera continua.</a:t>
              </a:r>
              <a:endParaRPr/>
            </a:p>
          </p:txBody>
        </p:sp>
      </p:grpSp>
      <p:grpSp>
        <p:nvGrpSpPr>
          <p:cNvPr id="229" name="Google Shape;229;p12"/>
          <p:cNvGrpSpPr/>
          <p:nvPr/>
        </p:nvGrpSpPr>
        <p:grpSpPr>
          <a:xfrm>
            <a:off x="7317037" y="2896803"/>
            <a:ext cx="3653926" cy="4748104"/>
            <a:chOff x="0" y="9525"/>
            <a:chExt cx="4871901" cy="6330806"/>
          </a:xfrm>
        </p:grpSpPr>
        <p:sp>
          <p:nvSpPr>
            <p:cNvPr id="230" name="Google Shape;230;p12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31" name="Google Shape;231;p12"/>
            <p:cNvSpPr txBox="1"/>
            <p:nvPr/>
          </p:nvSpPr>
          <p:spPr>
            <a:xfrm>
              <a:off x="0" y="2086543"/>
              <a:ext cx="4871901" cy="1382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MENOS CONDICIONALES ESPECIALES</a:t>
              </a:r>
              <a:endParaRPr/>
            </a:p>
          </p:txBody>
        </p:sp>
        <p:sp>
          <p:nvSpPr>
            <p:cNvPr id="232" name="Google Shape;232;p12"/>
            <p:cNvSpPr txBox="1"/>
            <p:nvPr/>
          </p:nvSpPr>
          <p:spPr>
            <a:xfrm>
              <a:off x="0" y="3563984"/>
              <a:ext cx="4871901" cy="27763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 algunas implementaciones, la lógica de manejar el final de la lista puede simplificarse, ya que no hay nodos que apunten a un valor nulo, evitando así condicionales adicionales.</a:t>
              </a:r>
              <a:endParaRPr/>
            </a:p>
          </p:txBody>
        </p:sp>
      </p:grpSp>
      <p:grpSp>
        <p:nvGrpSpPr>
          <p:cNvPr id="233" name="Google Shape;233;p12"/>
          <p:cNvGrpSpPr/>
          <p:nvPr/>
        </p:nvGrpSpPr>
        <p:grpSpPr>
          <a:xfrm>
            <a:off x="11509262" y="2896803"/>
            <a:ext cx="3653926" cy="4405204"/>
            <a:chOff x="0" y="9525"/>
            <a:chExt cx="4871901" cy="5873606"/>
          </a:xfrm>
        </p:grpSpPr>
        <p:sp>
          <p:nvSpPr>
            <p:cNvPr id="234" name="Google Shape;234;p12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35" name="Google Shape;235;p12"/>
            <p:cNvSpPr txBox="1"/>
            <p:nvPr/>
          </p:nvSpPr>
          <p:spPr>
            <a:xfrm>
              <a:off x="0" y="2086543"/>
              <a:ext cx="4871901" cy="925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RECORRIDO CONTINUO</a:t>
              </a:r>
              <a:endParaRPr/>
            </a:p>
          </p:txBody>
        </p:sp>
        <p:sp>
          <p:nvSpPr>
            <p:cNvPr id="236" name="Google Shape;236;p12"/>
            <p:cNvSpPr txBox="1"/>
            <p:nvPr/>
          </p:nvSpPr>
          <p:spPr>
            <a:xfrm>
              <a:off x="0" y="3106784"/>
              <a:ext cx="4871901" cy="27763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Al ser circular, puedes recorrer la lista de forma continua sin llegar a un final. Esto es útil en situaciones donde se requiere un acceso cíclico a los elementos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/>
          <p:nvPr/>
        </p:nvSpPr>
        <p:spPr>
          <a:xfrm rot="-5337593">
            <a:off x="7565348" y="-10535986"/>
            <a:ext cx="13107820" cy="13500564"/>
          </a:xfrm>
          <a:custGeom>
            <a:rect b="b" l="l" r="r" t="t"/>
            <a:pathLst>
              <a:path extrusionOk="0" h="13500564" w="13107820">
                <a:moveTo>
                  <a:pt x="0" y="0"/>
                </a:moveTo>
                <a:lnTo>
                  <a:pt x="13107821" y="0"/>
                </a:lnTo>
                <a:lnTo>
                  <a:pt x="13107821" y="13500564"/>
                </a:lnTo>
                <a:lnTo>
                  <a:pt x="0" y="13500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13"/>
          <p:cNvSpPr/>
          <p:nvPr/>
        </p:nvSpPr>
        <p:spPr>
          <a:xfrm flipH="1" rot="-6033831">
            <a:off x="14384532" y="-4405968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3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3" y="12393336"/>
                </a:lnTo>
                <a:lnTo>
                  <a:pt x="12032803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13"/>
          <p:cNvSpPr txBox="1"/>
          <p:nvPr/>
        </p:nvSpPr>
        <p:spPr>
          <a:xfrm>
            <a:off x="1028700" y="1047750"/>
            <a:ext cx="6735617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DESVENTAJAS</a:t>
            </a:r>
            <a:endParaRPr/>
          </a:p>
        </p:txBody>
      </p:sp>
      <p:grpSp>
        <p:nvGrpSpPr>
          <p:cNvPr id="244" name="Google Shape;244;p13"/>
          <p:cNvGrpSpPr/>
          <p:nvPr/>
        </p:nvGrpSpPr>
        <p:grpSpPr>
          <a:xfrm>
            <a:off x="1028700" y="3044032"/>
            <a:ext cx="3653926" cy="4414729"/>
            <a:chOff x="0" y="9525"/>
            <a:chExt cx="4871901" cy="5886306"/>
          </a:xfrm>
        </p:grpSpPr>
        <p:sp>
          <p:nvSpPr>
            <p:cNvPr id="245" name="Google Shape;245;p13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46" name="Google Shape;246;p13"/>
            <p:cNvSpPr txBox="1"/>
            <p:nvPr/>
          </p:nvSpPr>
          <p:spPr>
            <a:xfrm>
              <a:off x="0" y="2086543"/>
              <a:ext cx="4871901" cy="467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RECORRIDO INFINITO</a:t>
              </a:r>
              <a:endParaRPr/>
            </a:p>
          </p:txBody>
        </p:sp>
        <p:sp>
          <p:nvSpPr>
            <p:cNvPr id="247" name="Google Shape;247;p13"/>
            <p:cNvSpPr txBox="1"/>
            <p:nvPr/>
          </p:nvSpPr>
          <p:spPr>
            <a:xfrm>
              <a:off x="0" y="2649584"/>
              <a:ext cx="4871901" cy="3246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Si no se implementa correctamente el manejo del bucle circular, podría conducir a un bucle infinito durante el recorrido de la lista, lo que puede resultar en un problema difícil de depurar</a:t>
              </a:r>
              <a:endParaRPr/>
            </a:p>
          </p:txBody>
        </p:sp>
      </p:grpSp>
      <p:grpSp>
        <p:nvGrpSpPr>
          <p:cNvPr id="248" name="Google Shape;248;p13"/>
          <p:cNvGrpSpPr/>
          <p:nvPr/>
        </p:nvGrpSpPr>
        <p:grpSpPr>
          <a:xfrm>
            <a:off x="5220925" y="3044032"/>
            <a:ext cx="3653926" cy="4405204"/>
            <a:chOff x="0" y="9525"/>
            <a:chExt cx="4871901" cy="5873606"/>
          </a:xfrm>
        </p:grpSpPr>
        <p:sp>
          <p:nvSpPr>
            <p:cNvPr id="249" name="Google Shape;249;p13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250" name="Google Shape;250;p13"/>
            <p:cNvSpPr txBox="1"/>
            <p:nvPr/>
          </p:nvSpPr>
          <p:spPr>
            <a:xfrm>
              <a:off x="0" y="2086543"/>
              <a:ext cx="4871901" cy="925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DIFICULTAD EN LA IMPLEMENTACIÓN</a:t>
              </a:r>
              <a:endParaRPr/>
            </a:p>
          </p:txBody>
        </p:sp>
        <p:sp>
          <p:nvSpPr>
            <p:cNvPr id="251" name="Google Shape;251;p13"/>
            <p:cNvSpPr txBox="1"/>
            <p:nvPr/>
          </p:nvSpPr>
          <p:spPr>
            <a:xfrm>
              <a:off x="0" y="3106784"/>
              <a:ext cx="4871901" cy="27763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 implementación y manipulación de punteros adicionales pueden aumentar la complejidad del código en comparación con estructuras de datos más simples.</a:t>
              </a:r>
              <a:endParaRPr/>
            </a:p>
          </p:txBody>
        </p:sp>
      </p:grpSp>
      <p:grpSp>
        <p:nvGrpSpPr>
          <p:cNvPr id="252" name="Google Shape;252;p13"/>
          <p:cNvGrpSpPr/>
          <p:nvPr/>
        </p:nvGrpSpPr>
        <p:grpSpPr>
          <a:xfrm>
            <a:off x="9413150" y="3044032"/>
            <a:ext cx="3653926" cy="5100529"/>
            <a:chOff x="0" y="9525"/>
            <a:chExt cx="4871901" cy="6800706"/>
          </a:xfrm>
        </p:grpSpPr>
        <p:sp>
          <p:nvSpPr>
            <p:cNvPr id="253" name="Google Shape;253;p13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254" name="Google Shape;254;p13"/>
            <p:cNvSpPr txBox="1"/>
            <p:nvPr/>
          </p:nvSpPr>
          <p:spPr>
            <a:xfrm>
              <a:off x="0" y="2086543"/>
              <a:ext cx="4871901" cy="1382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PROBLEMAS CON LA ELIMINACIÓN DE NODOS</a:t>
              </a:r>
              <a:endParaRPr/>
            </a:p>
          </p:txBody>
        </p:sp>
        <p:sp>
          <p:nvSpPr>
            <p:cNvPr id="255" name="Google Shape;255;p13"/>
            <p:cNvSpPr txBox="1"/>
            <p:nvPr/>
          </p:nvSpPr>
          <p:spPr>
            <a:xfrm>
              <a:off x="0" y="3563984"/>
              <a:ext cx="4871901" cy="3246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 eliminación de nodos puede ser más complicada, especialmente cuando se trata del último nodo. Se debe tener cuidado para evitar posibles ciclos infinitos o problemas con los punteros.</a:t>
              </a:r>
              <a:endParaRPr/>
            </a:p>
          </p:txBody>
        </p:sp>
      </p:grpSp>
      <p:grpSp>
        <p:nvGrpSpPr>
          <p:cNvPr id="256" name="Google Shape;256;p13"/>
          <p:cNvGrpSpPr/>
          <p:nvPr/>
        </p:nvGrpSpPr>
        <p:grpSpPr>
          <a:xfrm>
            <a:off x="13605374" y="3044032"/>
            <a:ext cx="3653926" cy="4052779"/>
            <a:chOff x="0" y="9525"/>
            <a:chExt cx="4871901" cy="5403706"/>
          </a:xfrm>
        </p:grpSpPr>
        <p:sp>
          <p:nvSpPr>
            <p:cNvPr id="257" name="Google Shape;257;p13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258" name="Google Shape;258;p13"/>
            <p:cNvSpPr txBox="1"/>
            <p:nvPr/>
          </p:nvSpPr>
          <p:spPr>
            <a:xfrm>
              <a:off x="0" y="2086543"/>
              <a:ext cx="4871901" cy="925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MENOR CLARIDAD EN CIERTOS CONTEXTOS</a:t>
              </a:r>
              <a:endParaRPr/>
            </a:p>
          </p:txBody>
        </p:sp>
        <p:sp>
          <p:nvSpPr>
            <p:cNvPr id="259" name="Google Shape;259;p13"/>
            <p:cNvSpPr txBox="1"/>
            <p:nvPr/>
          </p:nvSpPr>
          <p:spPr>
            <a:xfrm>
              <a:off x="0" y="3106784"/>
              <a:ext cx="4871901" cy="2306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 algunos casos, la naturaleza circular puede complicar la lógica del programa y hacer que el código sea menos claro y más propenso a errores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"/>
          <p:cNvSpPr txBox="1"/>
          <p:nvPr/>
        </p:nvSpPr>
        <p:spPr>
          <a:xfrm>
            <a:off x="1534677" y="3694473"/>
            <a:ext cx="11772960" cy="13677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¿DUDAS?</a:t>
            </a:r>
            <a:endParaRPr/>
          </a:p>
        </p:txBody>
      </p:sp>
      <p:sp>
        <p:nvSpPr>
          <p:cNvPr id="265" name="Google Shape;265;p14"/>
          <p:cNvSpPr/>
          <p:nvPr/>
        </p:nvSpPr>
        <p:spPr>
          <a:xfrm rot="-227277">
            <a:off x="11786278" y="3397479"/>
            <a:ext cx="6660806" cy="6860381"/>
          </a:xfrm>
          <a:custGeom>
            <a:rect b="b" l="l" r="r" t="t"/>
            <a:pathLst>
              <a:path extrusionOk="0" h="6860381" w="6660806">
                <a:moveTo>
                  <a:pt x="0" y="0"/>
                </a:moveTo>
                <a:lnTo>
                  <a:pt x="6660806" y="0"/>
                </a:lnTo>
                <a:lnTo>
                  <a:pt x="6660806" y="6860381"/>
                </a:lnTo>
                <a:lnTo>
                  <a:pt x="0" y="6860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6" name="Google Shape;266;p14"/>
          <p:cNvSpPr/>
          <p:nvPr/>
        </p:nvSpPr>
        <p:spPr>
          <a:xfrm rot="190065">
            <a:off x="14420816" y="1825485"/>
            <a:ext cx="9438759" cy="9721568"/>
          </a:xfrm>
          <a:custGeom>
            <a:rect b="b" l="l" r="r" t="t"/>
            <a:pathLst>
              <a:path extrusionOk="0" h="9721568" w="9438759">
                <a:moveTo>
                  <a:pt x="0" y="0"/>
                </a:moveTo>
                <a:lnTo>
                  <a:pt x="9438759" y="0"/>
                </a:lnTo>
                <a:lnTo>
                  <a:pt x="9438759" y="9721569"/>
                </a:lnTo>
                <a:lnTo>
                  <a:pt x="0" y="9721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7" name="Google Shape;267;p14"/>
          <p:cNvSpPr/>
          <p:nvPr/>
        </p:nvSpPr>
        <p:spPr>
          <a:xfrm flipH="1" rot="-506172">
            <a:off x="10627212" y="6595285"/>
            <a:ext cx="8664654" cy="8924269"/>
          </a:xfrm>
          <a:custGeom>
            <a:rect b="b" l="l" r="r" t="t"/>
            <a:pathLst>
              <a:path extrusionOk="0" h="8924269" w="8664654">
                <a:moveTo>
                  <a:pt x="8664654" y="0"/>
                </a:moveTo>
                <a:lnTo>
                  <a:pt x="0" y="0"/>
                </a:lnTo>
                <a:lnTo>
                  <a:pt x="0" y="8924269"/>
                </a:lnTo>
                <a:lnTo>
                  <a:pt x="8664654" y="8924269"/>
                </a:lnTo>
                <a:lnTo>
                  <a:pt x="866465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 rot="-5754936">
            <a:off x="9757902" y="3382892"/>
            <a:ext cx="6480330" cy="6674498"/>
          </a:xfrm>
          <a:custGeom>
            <a:rect b="b" l="l" r="r" t="t"/>
            <a:pathLst>
              <a:path extrusionOk="0" h="6674498" w="6480330">
                <a:moveTo>
                  <a:pt x="0" y="0"/>
                </a:moveTo>
                <a:lnTo>
                  <a:pt x="6480330" y="0"/>
                </a:lnTo>
                <a:lnTo>
                  <a:pt x="6480330" y="6674497"/>
                </a:lnTo>
                <a:lnTo>
                  <a:pt x="0" y="6674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 flipH="1" rot="2432349">
            <a:off x="11778280" y="2146742"/>
            <a:ext cx="6480654" cy="6674832"/>
          </a:xfrm>
          <a:custGeom>
            <a:rect b="b" l="l" r="r" t="t"/>
            <a:pathLst>
              <a:path extrusionOk="0" h="6674498" w="6480330">
                <a:moveTo>
                  <a:pt x="6480331" y="0"/>
                </a:moveTo>
                <a:lnTo>
                  <a:pt x="0" y="0"/>
                </a:lnTo>
                <a:lnTo>
                  <a:pt x="0" y="6674497"/>
                </a:lnTo>
                <a:lnTo>
                  <a:pt x="6480331" y="6674497"/>
                </a:lnTo>
                <a:lnTo>
                  <a:pt x="648033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2"/>
          <p:cNvSpPr/>
          <p:nvPr/>
        </p:nvSpPr>
        <p:spPr>
          <a:xfrm rot="-557592">
            <a:off x="9495627" y="479442"/>
            <a:ext cx="6480330" cy="6674498"/>
          </a:xfrm>
          <a:custGeom>
            <a:rect b="b" l="l" r="r" t="t"/>
            <a:pathLst>
              <a:path extrusionOk="0" h="6674498" w="6480330">
                <a:moveTo>
                  <a:pt x="0" y="0"/>
                </a:moveTo>
                <a:lnTo>
                  <a:pt x="6480330" y="0"/>
                </a:lnTo>
                <a:lnTo>
                  <a:pt x="6480330" y="6674498"/>
                </a:lnTo>
                <a:lnTo>
                  <a:pt x="0" y="6674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5" name="Google Shape;95;p2"/>
          <p:cNvGrpSpPr/>
          <p:nvPr/>
        </p:nvGrpSpPr>
        <p:grpSpPr>
          <a:xfrm>
            <a:off x="770891" y="769007"/>
            <a:ext cx="14424090" cy="5532818"/>
            <a:chOff x="0" y="-3111067"/>
            <a:chExt cx="19232121" cy="7377091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21" y="934824"/>
              <a:ext cx="19232100" cy="3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8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412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LABORATORIO DE ESTRUCTURAS DE DATOS</a:t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0" y="-3111067"/>
              <a:ext cx="10569000" cy="72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57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CLASE </a:t>
              </a:r>
              <a:r>
                <a:rPr lang="en-US" sz="3557">
                  <a:solidFill>
                    <a:srgbClr val="05B4F7"/>
                  </a:solidFill>
                </a:rPr>
                <a:t>3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/>
          <p:nvPr/>
        </p:nvSpPr>
        <p:spPr>
          <a:xfrm rot="3254186">
            <a:off x="12372262" y="5113834"/>
            <a:ext cx="13107820" cy="13500564"/>
          </a:xfrm>
          <a:custGeom>
            <a:rect b="b" l="l" r="r" t="t"/>
            <a:pathLst>
              <a:path extrusionOk="0" h="13500564" w="13107820">
                <a:moveTo>
                  <a:pt x="0" y="0"/>
                </a:moveTo>
                <a:lnTo>
                  <a:pt x="13107820" y="0"/>
                </a:lnTo>
                <a:lnTo>
                  <a:pt x="13107820" y="13500564"/>
                </a:lnTo>
                <a:lnTo>
                  <a:pt x="0" y="13500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3" name="Google Shape;103;p3"/>
          <p:cNvSpPr txBox="1"/>
          <p:nvPr/>
        </p:nvSpPr>
        <p:spPr>
          <a:xfrm>
            <a:off x="10109636" y="2665034"/>
            <a:ext cx="7149600" cy="4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Asignación DTT</a:t>
            </a:r>
            <a:endParaRPr/>
          </a:p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Foro #</a:t>
            </a:r>
            <a:r>
              <a:rPr b="1" lang="en-US" sz="4431">
                <a:solidFill>
                  <a:srgbClr val="FFFFFF"/>
                </a:solidFill>
              </a:rPr>
              <a:t>3</a:t>
            </a:r>
            <a:endParaRPr b="1" sz="4431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Ejemplo práctico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8425650" y="2691297"/>
            <a:ext cx="1444428" cy="75957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93" u="none" cap="none" strike="noStrike">
              <a:solidFill>
                <a:srgbClr val="05B4F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93" u="none" cap="none" strike="noStrike">
              <a:solidFill>
                <a:srgbClr val="05B4F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93" u="none" cap="none" strike="noStrike">
              <a:solidFill>
                <a:srgbClr val="05B4F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028700" y="4539783"/>
            <a:ext cx="6735617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CONTENIDOS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 rot="-4799079">
            <a:off x="-4857181" y="-6292215"/>
            <a:ext cx="9714362" cy="10005429"/>
          </a:xfrm>
          <a:custGeom>
            <a:rect b="b" l="l" r="r" t="t"/>
            <a:pathLst>
              <a:path extrusionOk="0" h="10005429" w="9714362">
                <a:moveTo>
                  <a:pt x="0" y="0"/>
                </a:moveTo>
                <a:lnTo>
                  <a:pt x="9714362" y="0"/>
                </a:lnTo>
                <a:lnTo>
                  <a:pt x="9714362" y="10005429"/>
                </a:lnTo>
                <a:lnTo>
                  <a:pt x="0" y="10005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 rot="-5563495">
            <a:off x="11139133" y="85653"/>
            <a:ext cx="6660806" cy="6860381"/>
          </a:xfrm>
          <a:custGeom>
            <a:rect b="b" l="l" r="r" t="t"/>
            <a:pathLst>
              <a:path extrusionOk="0" h="6860381" w="6660806">
                <a:moveTo>
                  <a:pt x="0" y="0"/>
                </a:moveTo>
                <a:lnTo>
                  <a:pt x="6660806" y="0"/>
                </a:lnTo>
                <a:lnTo>
                  <a:pt x="6660806" y="6860381"/>
                </a:lnTo>
                <a:lnTo>
                  <a:pt x="0" y="6860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2" name="Google Shape;112;p4"/>
          <p:cNvGrpSpPr/>
          <p:nvPr/>
        </p:nvGrpSpPr>
        <p:grpSpPr>
          <a:xfrm>
            <a:off x="1736531" y="5659069"/>
            <a:ext cx="11772960" cy="2369815"/>
            <a:chOff x="0" y="9525"/>
            <a:chExt cx="15697279" cy="3159754"/>
          </a:xfrm>
        </p:grpSpPr>
        <p:sp>
          <p:nvSpPr>
            <p:cNvPr id="113" name="Google Shape;113;p4"/>
            <p:cNvSpPr txBox="1"/>
            <p:nvPr/>
          </p:nvSpPr>
          <p:spPr>
            <a:xfrm>
              <a:off x="0" y="1342384"/>
              <a:ext cx="15697279" cy="18268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ENLAZADA</a:t>
              </a:r>
              <a:endParaRPr/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0" y="9525"/>
              <a:ext cx="15697279" cy="967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5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LISTA DOBLEMENTE</a:t>
              </a:r>
              <a:endParaRPr/>
            </a:p>
          </p:txBody>
        </p:sp>
      </p:grpSp>
      <p:sp>
        <p:nvSpPr>
          <p:cNvPr id="115" name="Google Shape;115;p4"/>
          <p:cNvSpPr/>
          <p:nvPr/>
        </p:nvSpPr>
        <p:spPr>
          <a:xfrm rot="-5146152">
            <a:off x="9683427" y="-5370386"/>
            <a:ext cx="9438759" cy="9721568"/>
          </a:xfrm>
          <a:custGeom>
            <a:rect b="b" l="l" r="r" t="t"/>
            <a:pathLst>
              <a:path extrusionOk="0" h="9721568" w="9438759">
                <a:moveTo>
                  <a:pt x="0" y="0"/>
                </a:moveTo>
                <a:lnTo>
                  <a:pt x="9438759" y="0"/>
                </a:lnTo>
                <a:lnTo>
                  <a:pt x="9438759" y="9721568"/>
                </a:lnTo>
                <a:lnTo>
                  <a:pt x="0" y="9721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4"/>
          <p:cNvSpPr/>
          <p:nvPr/>
        </p:nvSpPr>
        <p:spPr>
          <a:xfrm flipH="1" rot="-5842389">
            <a:off x="14363315" y="-710703"/>
            <a:ext cx="8664654" cy="8924269"/>
          </a:xfrm>
          <a:custGeom>
            <a:rect b="b" l="l" r="r" t="t"/>
            <a:pathLst>
              <a:path extrusionOk="0" h="8924269" w="8664654">
                <a:moveTo>
                  <a:pt x="8664654" y="0"/>
                </a:moveTo>
                <a:lnTo>
                  <a:pt x="0" y="0"/>
                </a:lnTo>
                <a:lnTo>
                  <a:pt x="0" y="8924268"/>
                </a:lnTo>
                <a:lnTo>
                  <a:pt x="8664654" y="8924268"/>
                </a:lnTo>
                <a:lnTo>
                  <a:pt x="866465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/>
          <p:nvPr/>
        </p:nvSpPr>
        <p:spPr>
          <a:xfrm flipH="1" rot="2430232">
            <a:off x="8982282" y="6435911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2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2" y="12393336"/>
                </a:lnTo>
                <a:lnTo>
                  <a:pt x="120328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5"/>
          <p:cNvSpPr/>
          <p:nvPr/>
        </p:nvSpPr>
        <p:spPr>
          <a:xfrm rot="4808220">
            <a:off x="3862283" y="8103328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5"/>
          <p:cNvSpPr/>
          <p:nvPr/>
        </p:nvSpPr>
        <p:spPr>
          <a:xfrm>
            <a:off x="9990745" y="4156267"/>
            <a:ext cx="7575788" cy="1974466"/>
          </a:xfrm>
          <a:custGeom>
            <a:rect b="b" l="l" r="r" t="t"/>
            <a:pathLst>
              <a:path extrusionOk="0" h="1974466" w="7575788">
                <a:moveTo>
                  <a:pt x="0" y="0"/>
                </a:moveTo>
                <a:lnTo>
                  <a:pt x="7575788" y="0"/>
                </a:lnTo>
                <a:lnTo>
                  <a:pt x="7575788" y="1974466"/>
                </a:lnTo>
                <a:lnTo>
                  <a:pt x="0" y="19744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5"/>
          <p:cNvSpPr txBox="1"/>
          <p:nvPr/>
        </p:nvSpPr>
        <p:spPr>
          <a:xfrm>
            <a:off x="1028700" y="1047750"/>
            <a:ext cx="7669274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¿QUÉ ES?</a:t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1613806" y="3079998"/>
            <a:ext cx="7084169" cy="37995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8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58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Una lista doblemente enlazada puede estar vacía o consistir de una secuencia de nodos, donde cada nodo contiene un dato y sabe dónde están tanto el siguiente como el anterior nodo o, alternativamente, que no hay siguiente o anterior.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/>
        </p:nvSpPr>
        <p:spPr>
          <a:xfrm>
            <a:off x="9466937" y="1777167"/>
            <a:ext cx="925320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31" name="Google Shape;131;p6"/>
          <p:cNvSpPr/>
          <p:nvPr/>
        </p:nvSpPr>
        <p:spPr>
          <a:xfrm flipH="1" rot="2430232">
            <a:off x="-1104371" y="5602751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2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2" y="12393336"/>
                </a:lnTo>
                <a:lnTo>
                  <a:pt x="120328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6"/>
          <p:cNvSpPr/>
          <p:nvPr/>
        </p:nvSpPr>
        <p:spPr>
          <a:xfrm rot="4808220">
            <a:off x="-6224370" y="7270168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6"/>
          <p:cNvSpPr txBox="1"/>
          <p:nvPr/>
        </p:nvSpPr>
        <p:spPr>
          <a:xfrm>
            <a:off x="9466937" y="3676356"/>
            <a:ext cx="925320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34" name="Google Shape;134;p6"/>
          <p:cNvSpPr txBox="1"/>
          <p:nvPr/>
        </p:nvSpPr>
        <p:spPr>
          <a:xfrm>
            <a:off x="9466937" y="7293173"/>
            <a:ext cx="925320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9466937" y="5428288"/>
            <a:ext cx="773162" cy="6229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36" name="Google Shape;136;p6"/>
          <p:cNvSpPr txBox="1"/>
          <p:nvPr/>
        </p:nvSpPr>
        <p:spPr>
          <a:xfrm>
            <a:off x="10531020" y="1815267"/>
            <a:ext cx="5960770" cy="826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Los nodos de una lista doblemente enlazada poseen un dato a almacenar y dos punteros para apuntar al nodo siguiente y al nodo anterior.</a:t>
            </a:r>
            <a:endParaRPr/>
          </a:p>
        </p:txBody>
      </p:sp>
      <p:sp>
        <p:nvSpPr>
          <p:cNvPr id="137" name="Google Shape;137;p6"/>
          <p:cNvSpPr txBox="1"/>
          <p:nvPr/>
        </p:nvSpPr>
        <p:spPr>
          <a:xfrm>
            <a:off x="10531020" y="3714456"/>
            <a:ext cx="5960770" cy="826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 primer nodo de la lista siempre tendrá su puntero anterior apuntando a null y el último nodo de la lista siempre tendrá su puntero siguiente apuntando a null.</a:t>
            </a:r>
            <a:endParaRPr/>
          </a:p>
        </p:txBody>
      </p:sp>
      <p:sp>
        <p:nvSpPr>
          <p:cNvPr id="138" name="Google Shape;138;p6"/>
          <p:cNvSpPr txBox="1"/>
          <p:nvPr/>
        </p:nvSpPr>
        <p:spPr>
          <a:xfrm>
            <a:off x="10531020" y="7331273"/>
            <a:ext cx="5960770" cy="110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Aunque requiere más memoria que una lista enlazada simple debido a los punteros adicionales, proporciona mayor flexibilidad y operaciones más eficientes en algunos casos.</a:t>
            </a:r>
            <a:endParaRPr/>
          </a:p>
        </p:txBody>
      </p:sp>
      <p:sp>
        <p:nvSpPr>
          <p:cNvPr id="139" name="Google Shape;139;p6"/>
          <p:cNvSpPr txBox="1"/>
          <p:nvPr/>
        </p:nvSpPr>
        <p:spPr>
          <a:xfrm>
            <a:off x="10531020" y="5466388"/>
            <a:ext cx="5960770" cy="549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puede recorrer la lista en ambas direcciones: desde el inicio hasta el final y viceversa.</a:t>
            </a:r>
            <a:endParaRPr/>
          </a:p>
        </p:txBody>
      </p:sp>
      <p:sp>
        <p:nvSpPr>
          <p:cNvPr id="140" name="Google Shape;140;p6"/>
          <p:cNvSpPr txBox="1"/>
          <p:nvPr/>
        </p:nvSpPr>
        <p:spPr>
          <a:xfrm>
            <a:off x="1028700" y="4539783"/>
            <a:ext cx="6735617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CARACTERÍSTICAS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/>
          <p:nvPr/>
        </p:nvSpPr>
        <p:spPr>
          <a:xfrm rot="-5337593">
            <a:off x="7565348" y="-10535986"/>
            <a:ext cx="13107820" cy="13500564"/>
          </a:xfrm>
          <a:custGeom>
            <a:rect b="b" l="l" r="r" t="t"/>
            <a:pathLst>
              <a:path extrusionOk="0" h="13500564" w="13107820">
                <a:moveTo>
                  <a:pt x="0" y="0"/>
                </a:moveTo>
                <a:lnTo>
                  <a:pt x="13107821" y="0"/>
                </a:lnTo>
                <a:lnTo>
                  <a:pt x="13107821" y="13500564"/>
                </a:lnTo>
                <a:lnTo>
                  <a:pt x="0" y="13500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7"/>
          <p:cNvSpPr/>
          <p:nvPr/>
        </p:nvSpPr>
        <p:spPr>
          <a:xfrm flipH="1" rot="-6033831">
            <a:off x="14384532" y="-4405968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3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3" y="12393336"/>
                </a:lnTo>
                <a:lnTo>
                  <a:pt x="12032803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7"/>
          <p:cNvSpPr txBox="1"/>
          <p:nvPr/>
        </p:nvSpPr>
        <p:spPr>
          <a:xfrm>
            <a:off x="1028700" y="1047750"/>
            <a:ext cx="6735617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VENTAJAS</a:t>
            </a:r>
            <a:endParaRPr/>
          </a:p>
        </p:txBody>
      </p:sp>
      <p:grpSp>
        <p:nvGrpSpPr>
          <p:cNvPr id="148" name="Google Shape;148;p7"/>
          <p:cNvGrpSpPr/>
          <p:nvPr/>
        </p:nvGrpSpPr>
        <p:grpSpPr>
          <a:xfrm>
            <a:off x="3124812" y="2896803"/>
            <a:ext cx="3653926" cy="5805379"/>
            <a:chOff x="0" y="9525"/>
            <a:chExt cx="4871901" cy="7740506"/>
          </a:xfrm>
        </p:grpSpPr>
        <p:sp>
          <p:nvSpPr>
            <p:cNvPr id="149" name="Google Shape;149;p7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0" name="Google Shape;150;p7"/>
            <p:cNvSpPr txBox="1"/>
            <p:nvPr/>
          </p:nvSpPr>
          <p:spPr>
            <a:xfrm>
              <a:off x="0" y="2086543"/>
              <a:ext cx="4871901" cy="1382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INSERCIÓN Y ELIMINACIÓN EFICIENTES</a:t>
              </a:r>
              <a:endParaRPr/>
            </a:p>
          </p:txBody>
        </p:sp>
        <p:sp>
          <p:nvSpPr>
            <p:cNvPr id="151" name="Google Shape;151;p7"/>
            <p:cNvSpPr txBox="1"/>
            <p:nvPr/>
          </p:nvSpPr>
          <p:spPr>
            <a:xfrm>
              <a:off x="0" y="3563984"/>
              <a:ext cx="4871901" cy="41860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Las operaciones de inserción y eliminación son eficientes en comparación con otras estructuras de datos como las listas enlazadas simples, especialmente cuando se trabaja con nodos en posiciones intermedias de la lista.</a:t>
              </a:r>
              <a:endParaRPr/>
            </a:p>
          </p:txBody>
        </p:sp>
      </p:grpSp>
      <p:grpSp>
        <p:nvGrpSpPr>
          <p:cNvPr id="152" name="Google Shape;152;p7"/>
          <p:cNvGrpSpPr/>
          <p:nvPr/>
        </p:nvGrpSpPr>
        <p:grpSpPr>
          <a:xfrm>
            <a:off x="7317037" y="2896803"/>
            <a:ext cx="3653926" cy="4748104"/>
            <a:chOff x="0" y="9525"/>
            <a:chExt cx="4871901" cy="6330806"/>
          </a:xfrm>
        </p:grpSpPr>
        <p:sp>
          <p:nvSpPr>
            <p:cNvPr id="153" name="Google Shape;153;p7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54" name="Google Shape;154;p7"/>
            <p:cNvSpPr txBox="1"/>
            <p:nvPr/>
          </p:nvSpPr>
          <p:spPr>
            <a:xfrm>
              <a:off x="0" y="2086543"/>
              <a:ext cx="4871901" cy="1382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IMPLEMENTACIÓN DE ALGORITMOS ESPECÍFICOS</a:t>
              </a:r>
              <a:endParaRPr/>
            </a:p>
          </p:txBody>
        </p:sp>
        <p:sp>
          <p:nvSpPr>
            <p:cNvPr id="155" name="Google Shape;155;p7"/>
            <p:cNvSpPr txBox="1"/>
            <p:nvPr/>
          </p:nvSpPr>
          <p:spPr>
            <a:xfrm>
              <a:off x="0" y="3563984"/>
              <a:ext cx="4871901" cy="27763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Puede ser la elección preferida para algoritmos específicos que requieran acceso bidireccional, como algunos algoritmos de búsqueda y ordenación.</a:t>
              </a:r>
              <a:endParaRPr/>
            </a:p>
          </p:txBody>
        </p:sp>
      </p:grpSp>
      <p:grpSp>
        <p:nvGrpSpPr>
          <p:cNvPr id="156" name="Google Shape;156;p7"/>
          <p:cNvGrpSpPr/>
          <p:nvPr/>
        </p:nvGrpSpPr>
        <p:grpSpPr>
          <a:xfrm>
            <a:off x="11509262" y="2896803"/>
            <a:ext cx="3653926" cy="5100529"/>
            <a:chOff x="0" y="9525"/>
            <a:chExt cx="4871901" cy="6800706"/>
          </a:xfrm>
        </p:grpSpPr>
        <p:sp>
          <p:nvSpPr>
            <p:cNvPr id="157" name="Google Shape;157;p7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58" name="Google Shape;158;p7"/>
            <p:cNvSpPr txBox="1"/>
            <p:nvPr/>
          </p:nvSpPr>
          <p:spPr>
            <a:xfrm>
              <a:off x="0" y="2086543"/>
              <a:ext cx="4871901" cy="1382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OPERACIONES DE BÚSQUEDA MEJORADAS</a:t>
              </a:r>
              <a:endParaRPr/>
            </a:p>
          </p:txBody>
        </p:sp>
        <p:sp>
          <p:nvSpPr>
            <p:cNvPr id="159" name="Google Shape;159;p7"/>
            <p:cNvSpPr txBox="1"/>
            <p:nvPr/>
          </p:nvSpPr>
          <p:spPr>
            <a:xfrm>
              <a:off x="0" y="3563984"/>
              <a:ext cx="4871901" cy="3246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 algunas situaciones, las operaciones de búsqueda pueden ser más eficientes que en otras estructuras de datos, ya que se puede iniciar la búsqueda desde el inicio o el final según la situación.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/>
          <p:nvPr/>
        </p:nvSpPr>
        <p:spPr>
          <a:xfrm rot="-5337593">
            <a:off x="7565348" y="-10535986"/>
            <a:ext cx="13107820" cy="13500564"/>
          </a:xfrm>
          <a:custGeom>
            <a:rect b="b" l="l" r="r" t="t"/>
            <a:pathLst>
              <a:path extrusionOk="0" h="13500564" w="13107820">
                <a:moveTo>
                  <a:pt x="0" y="0"/>
                </a:moveTo>
                <a:lnTo>
                  <a:pt x="13107821" y="0"/>
                </a:lnTo>
                <a:lnTo>
                  <a:pt x="13107821" y="13500564"/>
                </a:lnTo>
                <a:lnTo>
                  <a:pt x="0" y="13500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8"/>
          <p:cNvSpPr/>
          <p:nvPr/>
        </p:nvSpPr>
        <p:spPr>
          <a:xfrm flipH="1" rot="-6033831">
            <a:off x="14384532" y="-4405968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3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3" y="12393336"/>
                </a:lnTo>
                <a:lnTo>
                  <a:pt x="12032803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8"/>
          <p:cNvSpPr txBox="1"/>
          <p:nvPr/>
        </p:nvSpPr>
        <p:spPr>
          <a:xfrm>
            <a:off x="1028700" y="1047750"/>
            <a:ext cx="6735617" cy="747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DESVENTAJAS</a:t>
            </a:r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>
            <a:off x="1028700" y="3044032"/>
            <a:ext cx="3653926" cy="4052779"/>
            <a:chOff x="0" y="9525"/>
            <a:chExt cx="4871901" cy="5403706"/>
          </a:xfrm>
        </p:grpSpPr>
        <p:sp>
          <p:nvSpPr>
            <p:cNvPr id="168" name="Google Shape;168;p8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69" name="Google Shape;169;p8"/>
            <p:cNvSpPr txBox="1"/>
            <p:nvPr/>
          </p:nvSpPr>
          <p:spPr>
            <a:xfrm>
              <a:off x="0" y="2086543"/>
              <a:ext cx="4871901" cy="925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USO DE MEMORIA ADICIONAL</a:t>
              </a:r>
              <a:endParaRPr/>
            </a:p>
          </p:txBody>
        </p:sp>
        <p:sp>
          <p:nvSpPr>
            <p:cNvPr id="170" name="Google Shape;170;p8"/>
            <p:cNvSpPr txBox="1"/>
            <p:nvPr/>
          </p:nvSpPr>
          <p:spPr>
            <a:xfrm>
              <a:off x="0" y="3106784"/>
              <a:ext cx="4871901" cy="2306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Requiere más memoria que las listas enlazadas simples debido a la necesidad de almacenar punteros adicionales para los nodos anteriores.</a:t>
              </a: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20925" y="3044032"/>
            <a:ext cx="3653926" cy="4405204"/>
            <a:chOff x="0" y="9525"/>
            <a:chExt cx="4871901" cy="5873606"/>
          </a:xfrm>
        </p:grpSpPr>
        <p:sp>
          <p:nvSpPr>
            <p:cNvPr id="172" name="Google Shape;172;p8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73" name="Google Shape;173;p8"/>
            <p:cNvSpPr txBox="1"/>
            <p:nvPr/>
          </p:nvSpPr>
          <p:spPr>
            <a:xfrm>
              <a:off x="0" y="2086543"/>
              <a:ext cx="4871901" cy="925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COMPLEJIDAD EN LA IMPLEMENTACIÓN</a:t>
              </a:r>
              <a:endParaRPr/>
            </a:p>
          </p:txBody>
        </p:sp>
        <p:sp>
          <p:nvSpPr>
            <p:cNvPr id="174" name="Google Shape;174;p8"/>
            <p:cNvSpPr txBox="1"/>
            <p:nvPr/>
          </p:nvSpPr>
          <p:spPr>
            <a:xfrm>
              <a:off x="0" y="3106784"/>
              <a:ext cx="4871901" cy="27763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 implementación y manipulación de punteros adicionales pueden aumentar la complejidad del código en comparación con estructuras de datos más simples.</a:t>
              </a:r>
              <a:endParaRPr/>
            </a:p>
          </p:txBody>
        </p:sp>
      </p:grpSp>
      <p:grpSp>
        <p:nvGrpSpPr>
          <p:cNvPr id="175" name="Google Shape;175;p8"/>
          <p:cNvGrpSpPr/>
          <p:nvPr/>
        </p:nvGrpSpPr>
        <p:grpSpPr>
          <a:xfrm>
            <a:off x="9413150" y="3044032"/>
            <a:ext cx="3653926" cy="4757629"/>
            <a:chOff x="0" y="9525"/>
            <a:chExt cx="4871901" cy="6343506"/>
          </a:xfrm>
        </p:grpSpPr>
        <p:sp>
          <p:nvSpPr>
            <p:cNvPr id="176" name="Google Shape;176;p8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0" y="2086543"/>
              <a:ext cx="4871901" cy="925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MÁS DIFÍCIL DE MANTENER</a:t>
              </a:r>
              <a:endParaRPr/>
            </a:p>
          </p:txBody>
        </p:sp>
        <p:sp>
          <p:nvSpPr>
            <p:cNvPr id="178" name="Google Shape;178;p8"/>
            <p:cNvSpPr txBox="1"/>
            <p:nvPr/>
          </p:nvSpPr>
          <p:spPr>
            <a:xfrm>
              <a:off x="0" y="3106784"/>
              <a:ext cx="4871901" cy="3246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 manipulación de punteros adicionales puede hacer que sea más propenso a errores si no se maneja adecuadamente, especialmente durante la inserción y eliminación de nodos.</a:t>
              </a:r>
              <a:endParaRPr/>
            </a:p>
          </p:txBody>
        </p:sp>
      </p:grpSp>
      <p:grpSp>
        <p:nvGrpSpPr>
          <p:cNvPr id="179" name="Google Shape;179;p8"/>
          <p:cNvGrpSpPr/>
          <p:nvPr/>
        </p:nvGrpSpPr>
        <p:grpSpPr>
          <a:xfrm>
            <a:off x="13605374" y="3044032"/>
            <a:ext cx="3653926" cy="5100529"/>
            <a:chOff x="0" y="9525"/>
            <a:chExt cx="4871901" cy="6800706"/>
          </a:xfrm>
        </p:grpSpPr>
        <p:sp>
          <p:nvSpPr>
            <p:cNvPr id="180" name="Google Shape;180;p8"/>
            <p:cNvSpPr txBox="1"/>
            <p:nvPr/>
          </p:nvSpPr>
          <p:spPr>
            <a:xfrm>
              <a:off x="0" y="9525"/>
              <a:ext cx="1838015" cy="1814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0" y="2086543"/>
              <a:ext cx="4871901" cy="13823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MENOS EFICIENTE PARA ALGUNAS OPERACIONES</a:t>
              </a:r>
              <a:endParaRPr/>
            </a:p>
          </p:txBody>
        </p:sp>
        <p:sp>
          <p:nvSpPr>
            <p:cNvPr id="182" name="Google Shape;182;p8"/>
            <p:cNvSpPr txBox="1"/>
            <p:nvPr/>
          </p:nvSpPr>
          <p:spPr>
            <a:xfrm>
              <a:off x="0" y="3563984"/>
              <a:ext cx="4871901" cy="3246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En algunas operaciones específicas, como el acceso secuencial, una lista doblemente enlazada puede ser menos eficiente que otras estructuras de datos como los arrays.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/>
          <p:nvPr/>
        </p:nvSpPr>
        <p:spPr>
          <a:xfrm rot="-5563495">
            <a:off x="11139133" y="85653"/>
            <a:ext cx="6660806" cy="6860381"/>
          </a:xfrm>
          <a:custGeom>
            <a:rect b="b" l="l" r="r" t="t"/>
            <a:pathLst>
              <a:path extrusionOk="0" h="6860381" w="6660806">
                <a:moveTo>
                  <a:pt x="0" y="0"/>
                </a:moveTo>
                <a:lnTo>
                  <a:pt x="6660806" y="0"/>
                </a:lnTo>
                <a:lnTo>
                  <a:pt x="6660806" y="6860381"/>
                </a:lnTo>
                <a:lnTo>
                  <a:pt x="0" y="6860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8" name="Google Shape;188;p9"/>
          <p:cNvGrpSpPr/>
          <p:nvPr/>
        </p:nvGrpSpPr>
        <p:grpSpPr>
          <a:xfrm>
            <a:off x="1736531" y="5659069"/>
            <a:ext cx="11772960" cy="2369815"/>
            <a:chOff x="0" y="9525"/>
            <a:chExt cx="15697279" cy="3159754"/>
          </a:xfrm>
        </p:grpSpPr>
        <p:sp>
          <p:nvSpPr>
            <p:cNvPr id="189" name="Google Shape;189;p9"/>
            <p:cNvSpPr txBox="1"/>
            <p:nvPr/>
          </p:nvSpPr>
          <p:spPr>
            <a:xfrm>
              <a:off x="0" y="1342384"/>
              <a:ext cx="15697279" cy="18268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CIRCULAR</a:t>
              </a:r>
              <a:endParaRPr/>
            </a:p>
          </p:txBody>
        </p:sp>
        <p:sp>
          <p:nvSpPr>
            <p:cNvPr id="190" name="Google Shape;190;p9"/>
            <p:cNvSpPr txBox="1"/>
            <p:nvPr/>
          </p:nvSpPr>
          <p:spPr>
            <a:xfrm>
              <a:off x="0" y="9525"/>
              <a:ext cx="15697279" cy="967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5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LISTA ENLAZADA</a:t>
              </a:r>
              <a:endParaRPr/>
            </a:p>
          </p:txBody>
        </p:sp>
      </p:grpSp>
      <p:sp>
        <p:nvSpPr>
          <p:cNvPr id="191" name="Google Shape;191;p9"/>
          <p:cNvSpPr/>
          <p:nvPr/>
        </p:nvSpPr>
        <p:spPr>
          <a:xfrm rot="-5146152">
            <a:off x="9683427" y="-5370386"/>
            <a:ext cx="9438759" cy="9721568"/>
          </a:xfrm>
          <a:custGeom>
            <a:rect b="b" l="l" r="r" t="t"/>
            <a:pathLst>
              <a:path extrusionOk="0" h="9721568" w="9438759">
                <a:moveTo>
                  <a:pt x="0" y="0"/>
                </a:moveTo>
                <a:lnTo>
                  <a:pt x="9438759" y="0"/>
                </a:lnTo>
                <a:lnTo>
                  <a:pt x="9438759" y="9721568"/>
                </a:lnTo>
                <a:lnTo>
                  <a:pt x="0" y="9721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9"/>
          <p:cNvSpPr/>
          <p:nvPr/>
        </p:nvSpPr>
        <p:spPr>
          <a:xfrm flipH="1" rot="-5842389">
            <a:off x="14363315" y="-710703"/>
            <a:ext cx="8664654" cy="8924269"/>
          </a:xfrm>
          <a:custGeom>
            <a:rect b="b" l="l" r="r" t="t"/>
            <a:pathLst>
              <a:path extrusionOk="0" h="8924269" w="8664654">
                <a:moveTo>
                  <a:pt x="8664654" y="0"/>
                </a:moveTo>
                <a:lnTo>
                  <a:pt x="0" y="0"/>
                </a:lnTo>
                <a:lnTo>
                  <a:pt x="0" y="8924268"/>
                </a:lnTo>
                <a:lnTo>
                  <a:pt x="8664654" y="8924268"/>
                </a:lnTo>
                <a:lnTo>
                  <a:pt x="866465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