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9" roundtripDataSignature="AMtx7mhxXmJMhqmri4hiahgvy74mMGgd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949246-3939-4C11-9F40-6FB349122E40}">
  <a:tblStyle styleId="{7F949246-3939-4C11-9F40-6FB349122E4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9.png"/><Relationship Id="rId7" Type="http://schemas.openxmlformats.org/officeDocument/2006/relationships/image" Target="../media/image12.png"/><Relationship Id="rId8"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3" name="Shape 83"/>
        <p:cNvGrpSpPr/>
        <p:nvPr/>
      </p:nvGrpSpPr>
      <p:grpSpPr>
        <a:xfrm>
          <a:off x="0" y="0"/>
          <a:ext cx="0" cy="0"/>
          <a:chOff x="0" y="0"/>
          <a:chExt cx="0" cy="0"/>
        </a:xfrm>
      </p:grpSpPr>
      <p:sp>
        <p:nvSpPr>
          <p:cNvPr id="84" name="Google Shape;84;p1"/>
          <p:cNvSpPr/>
          <p:nvPr/>
        </p:nvSpPr>
        <p:spPr>
          <a:xfrm rot="-5754936">
            <a:off x="9757902" y="3382892"/>
            <a:ext cx="6480330" cy="6674498"/>
          </a:xfrm>
          <a:custGeom>
            <a:rect b="b" l="l" r="r" t="t"/>
            <a:pathLst>
              <a:path extrusionOk="0" h="6674498" w="6480330">
                <a:moveTo>
                  <a:pt x="0" y="0"/>
                </a:moveTo>
                <a:lnTo>
                  <a:pt x="6480330" y="0"/>
                </a:lnTo>
                <a:lnTo>
                  <a:pt x="6480330" y="6674497"/>
                </a:lnTo>
                <a:lnTo>
                  <a:pt x="0" y="6674497"/>
                </a:lnTo>
                <a:lnTo>
                  <a:pt x="0" y="0"/>
                </a:lnTo>
                <a:close/>
              </a:path>
            </a:pathLst>
          </a:custGeom>
          <a:blipFill rotWithShape="1">
            <a:blip r:embed="rId3">
              <a:alphaModFix/>
            </a:blip>
            <a:stretch>
              <a:fillRect b="0" l="0" r="0" t="0"/>
            </a:stretch>
          </a:blipFill>
          <a:ln>
            <a:noFill/>
          </a:ln>
        </p:spPr>
      </p:sp>
      <p:sp>
        <p:nvSpPr>
          <p:cNvPr id="85" name="Google Shape;85;p1"/>
          <p:cNvSpPr/>
          <p:nvPr/>
        </p:nvSpPr>
        <p:spPr>
          <a:xfrm flipH="1" rot="2430232">
            <a:off x="11368664" y="2073765"/>
            <a:ext cx="6480330" cy="6674498"/>
          </a:xfrm>
          <a:custGeom>
            <a:rect b="b" l="l" r="r" t="t"/>
            <a:pathLst>
              <a:path extrusionOk="0" h="6674498" w="6480330">
                <a:moveTo>
                  <a:pt x="6480331" y="0"/>
                </a:moveTo>
                <a:lnTo>
                  <a:pt x="0" y="0"/>
                </a:lnTo>
                <a:lnTo>
                  <a:pt x="0" y="6674497"/>
                </a:lnTo>
                <a:lnTo>
                  <a:pt x="6480331" y="6674497"/>
                </a:lnTo>
                <a:lnTo>
                  <a:pt x="6480331" y="0"/>
                </a:lnTo>
                <a:close/>
              </a:path>
            </a:pathLst>
          </a:custGeom>
          <a:blipFill rotWithShape="1">
            <a:blip r:embed="rId4">
              <a:alphaModFix/>
            </a:blip>
            <a:stretch>
              <a:fillRect b="0" l="0" r="0" t="0"/>
            </a:stretch>
          </a:blipFill>
          <a:ln>
            <a:noFill/>
          </a:ln>
        </p:spPr>
      </p:sp>
      <p:sp>
        <p:nvSpPr>
          <p:cNvPr id="86" name="Google Shape;86;p1"/>
          <p:cNvSpPr/>
          <p:nvPr/>
        </p:nvSpPr>
        <p:spPr>
          <a:xfrm rot="-557592">
            <a:off x="9495627" y="479442"/>
            <a:ext cx="6480330" cy="6674498"/>
          </a:xfrm>
          <a:custGeom>
            <a:rect b="b" l="l" r="r" t="t"/>
            <a:pathLst>
              <a:path extrusionOk="0" h="6674498" w="6480330">
                <a:moveTo>
                  <a:pt x="0" y="0"/>
                </a:moveTo>
                <a:lnTo>
                  <a:pt x="6480330" y="0"/>
                </a:lnTo>
                <a:lnTo>
                  <a:pt x="6480330" y="6674498"/>
                </a:lnTo>
                <a:lnTo>
                  <a:pt x="0" y="6674498"/>
                </a:lnTo>
                <a:lnTo>
                  <a:pt x="0" y="0"/>
                </a:lnTo>
                <a:close/>
              </a:path>
            </a:pathLst>
          </a:custGeom>
          <a:blipFill rotWithShape="1">
            <a:blip r:embed="rId5">
              <a:alphaModFix/>
            </a:blip>
            <a:stretch>
              <a:fillRect b="0" l="0" r="0" t="0"/>
            </a:stretch>
          </a:blipFill>
          <a:ln>
            <a:noFill/>
          </a:ln>
        </p:spPr>
      </p:sp>
      <p:grpSp>
        <p:nvGrpSpPr>
          <p:cNvPr id="87" name="Google Shape;87;p1"/>
          <p:cNvGrpSpPr/>
          <p:nvPr/>
        </p:nvGrpSpPr>
        <p:grpSpPr>
          <a:xfrm>
            <a:off x="770891" y="3102307"/>
            <a:ext cx="8442424" cy="4082386"/>
            <a:chOff x="0" y="0"/>
            <a:chExt cx="11256566" cy="5443181"/>
          </a:xfrm>
        </p:grpSpPr>
        <p:sp>
          <p:nvSpPr>
            <p:cNvPr id="88" name="Google Shape;88;p1"/>
            <p:cNvSpPr txBox="1"/>
            <p:nvPr/>
          </p:nvSpPr>
          <p:spPr>
            <a:xfrm>
              <a:off x="0" y="934829"/>
              <a:ext cx="11256566" cy="4508352"/>
            </a:xfrm>
            <a:prstGeom prst="rect">
              <a:avLst/>
            </a:prstGeom>
            <a:noFill/>
            <a:ln>
              <a:noFill/>
            </a:ln>
          </p:spPr>
          <p:txBody>
            <a:bodyPr anchorCtr="0" anchor="t" bIns="0" lIns="0" spcFirstLastPara="1" rIns="0" wrap="square" tIns="0">
              <a:spAutoFit/>
            </a:bodyPr>
            <a:lstStyle/>
            <a:p>
              <a:pPr indent="0" lvl="0" marL="0" marR="0" rtl="0" algn="l">
                <a:lnSpc>
                  <a:spcPct val="118996"/>
                </a:lnSpc>
                <a:spcBef>
                  <a:spcPts val="0"/>
                </a:spcBef>
                <a:spcAft>
                  <a:spcPts val="0"/>
                </a:spcAft>
                <a:buNone/>
              </a:pPr>
              <a:r>
                <a:rPr b="1" i="0" lang="en-US" sz="7412" u="none" cap="none" strike="noStrike">
                  <a:solidFill>
                    <a:srgbClr val="FFFFFF"/>
                  </a:solidFill>
                  <a:latin typeface="Arial"/>
                  <a:ea typeface="Arial"/>
                  <a:cs typeface="Arial"/>
                  <a:sym typeface="Arial"/>
                </a:rPr>
                <a:t>LABORATORIO DE ESTRUCTURAS DE DATOS</a:t>
              </a:r>
              <a:endParaRPr/>
            </a:p>
          </p:txBody>
        </p:sp>
        <p:sp>
          <p:nvSpPr>
            <p:cNvPr id="89" name="Google Shape;89;p1"/>
            <p:cNvSpPr txBox="1"/>
            <p:nvPr/>
          </p:nvSpPr>
          <p:spPr>
            <a:xfrm>
              <a:off x="0" y="0"/>
              <a:ext cx="10569074" cy="717224"/>
            </a:xfrm>
            <a:prstGeom prst="rect">
              <a:avLst/>
            </a:prstGeom>
            <a:noFill/>
            <a:ln>
              <a:noFill/>
            </a:ln>
          </p:spPr>
          <p:txBody>
            <a:bodyPr anchorCtr="0" anchor="t" bIns="0" lIns="0" spcFirstLastPara="1" rIns="0" wrap="square" tIns="0">
              <a:spAutoFit/>
            </a:bodyPr>
            <a:lstStyle/>
            <a:p>
              <a:pPr indent="0" lvl="0" marL="0" marR="0" rtl="0" algn="l">
                <a:lnSpc>
                  <a:spcPct val="119004"/>
                </a:lnSpc>
                <a:spcBef>
                  <a:spcPts val="0"/>
                </a:spcBef>
                <a:spcAft>
                  <a:spcPts val="0"/>
                </a:spcAft>
                <a:buNone/>
              </a:pPr>
              <a:r>
                <a:rPr b="0" i="0" lang="en-US" sz="3557" u="none" cap="none" strike="noStrike">
                  <a:solidFill>
                    <a:srgbClr val="05B4F7"/>
                  </a:solidFill>
                  <a:latin typeface="Arial"/>
                  <a:ea typeface="Arial"/>
                  <a:cs typeface="Arial"/>
                  <a:sym typeface="Arial"/>
                </a:rPr>
                <a:t>CLASE 5</a:t>
              </a:r>
              <a:endParaRPr/>
            </a:p>
          </p:txBody>
        </p:sp>
      </p:grpSp>
      <p:sp>
        <p:nvSpPr>
          <p:cNvPr id="90" name="Google Shape;90;p1"/>
          <p:cNvSpPr txBox="1"/>
          <p:nvPr/>
        </p:nvSpPr>
        <p:spPr>
          <a:xfrm>
            <a:off x="1028700" y="1028700"/>
            <a:ext cx="8184615" cy="268986"/>
          </a:xfrm>
          <a:prstGeom prst="rect">
            <a:avLst/>
          </a:prstGeom>
          <a:noFill/>
          <a:ln>
            <a:noFill/>
          </a:ln>
        </p:spPr>
        <p:txBody>
          <a:bodyPr anchorCtr="0" anchor="t" bIns="0" lIns="0" spcFirstLastPara="1" rIns="0" wrap="square" tIns="0">
            <a:spAutoFit/>
          </a:bodyPr>
          <a:lstStyle/>
          <a:p>
            <a:pPr indent="0" lvl="0" marL="0" marR="0" rtl="0" algn="l">
              <a:lnSpc>
                <a:spcPct val="119000"/>
              </a:lnSpc>
              <a:spcBef>
                <a:spcPts val="0"/>
              </a:spcBef>
              <a:spcAft>
                <a:spcPts val="0"/>
              </a:spcAft>
              <a:buNone/>
            </a:pPr>
            <a:r>
              <a:rPr b="0" i="0" lang="en-US" sz="1800" u="none" cap="none" strike="noStrike">
                <a:solidFill>
                  <a:srgbClr val="05B4F7"/>
                </a:solidFill>
                <a:latin typeface="Arial"/>
                <a:ea typeface="Arial"/>
                <a:cs typeface="Arial"/>
                <a:sym typeface="Arial"/>
              </a:rPr>
              <a:t>TUTOR: JOSÉ ANDRÉS MONTENEGRO SANTOS</a:t>
            </a:r>
            <a:endParaRPr/>
          </a:p>
        </p:txBody>
      </p:sp>
      <p:sp>
        <p:nvSpPr>
          <p:cNvPr id="91" name="Google Shape;91;p1"/>
          <p:cNvSpPr/>
          <p:nvPr/>
        </p:nvSpPr>
        <p:spPr>
          <a:xfrm>
            <a:off x="19050" y="0"/>
            <a:ext cx="18249900" cy="10287000"/>
          </a:xfrm>
          <a:custGeom>
            <a:rect b="b" l="l" r="r" t="t"/>
            <a:pathLst>
              <a:path extrusionOk="0" h="10287000" w="18249900">
                <a:moveTo>
                  <a:pt x="0" y="0"/>
                </a:moveTo>
                <a:lnTo>
                  <a:pt x="18249900" y="0"/>
                </a:lnTo>
                <a:lnTo>
                  <a:pt x="18249900" y="10287000"/>
                </a:lnTo>
                <a:lnTo>
                  <a:pt x="0" y="10287000"/>
                </a:lnTo>
                <a:lnTo>
                  <a:pt x="0" y="0"/>
                </a:lnTo>
                <a:close/>
              </a:path>
            </a:pathLst>
          </a:custGeom>
          <a:blipFill rotWithShape="1">
            <a:blip r:embed="rId6">
              <a:alphaModFix/>
            </a:blip>
            <a:stretch>
              <a:fillRect b="0" l="0" r="0" t="0"/>
            </a:stretch>
          </a:blipFill>
          <a:ln>
            <a:noFill/>
          </a:ln>
        </p:spPr>
      </p:sp>
      <p:graphicFrame>
        <p:nvGraphicFramePr>
          <p:cNvPr id="92" name="Google Shape;92;p1"/>
          <p:cNvGraphicFramePr/>
          <p:nvPr/>
        </p:nvGraphicFramePr>
        <p:xfrm>
          <a:off x="10576243" y="2111999"/>
          <a:ext cx="3000000" cy="3000000"/>
        </p:xfrm>
        <a:graphic>
          <a:graphicData uri="http://schemas.openxmlformats.org/drawingml/2006/table">
            <a:tbl>
              <a:tblPr>
                <a:noFill/>
                <a:tableStyleId>{7F949246-3939-4C11-9F40-6FB349122E40}</a:tableStyleId>
              </a:tblPr>
              <a:tblGrid>
                <a:gridCol w="3657600"/>
                <a:gridCol w="3657600"/>
              </a:tblGrid>
              <a:tr h="828675">
                <a:tc>
                  <a:txBody>
                    <a:bodyPr/>
                    <a:lstStyle/>
                    <a:p>
                      <a:pPr indent="0" lvl="0" marL="0" marR="0" rtl="0" algn="l">
                        <a:lnSpc>
                          <a:spcPct val="140000"/>
                        </a:lnSpc>
                        <a:spcBef>
                          <a:spcPts val="0"/>
                        </a:spcBef>
                        <a:spcAft>
                          <a:spcPts val="0"/>
                        </a:spcAft>
                        <a:buNone/>
                      </a:pPr>
                      <a:r>
                        <a:rPr b="1" lang="en-US" sz="2000" u="none" cap="none" strike="noStrike">
                          <a:solidFill>
                            <a:srgbClr val="000000"/>
                          </a:solidFill>
                          <a:latin typeface="Questrial"/>
                          <a:ea typeface="Questrial"/>
                          <a:cs typeface="Questrial"/>
                          <a:sym typeface="Questrial"/>
                        </a:rPr>
                        <a:t>Día, Fecha:</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2000">
                          <a:latin typeface="Questrial"/>
                          <a:ea typeface="Questrial"/>
                          <a:cs typeface="Questrial"/>
                          <a:sym typeface="Questrial"/>
                        </a:rPr>
                        <a:t>Martes</a:t>
                      </a:r>
                      <a:r>
                        <a:rPr lang="en-US" sz="2000" u="none" cap="none" strike="noStrike">
                          <a:solidFill>
                            <a:srgbClr val="000000"/>
                          </a:solidFill>
                          <a:latin typeface="Questrial"/>
                          <a:ea typeface="Questrial"/>
                          <a:cs typeface="Questrial"/>
                          <a:sym typeface="Questrial"/>
                        </a:rPr>
                        <a:t>, </a:t>
                      </a:r>
                      <a:r>
                        <a:rPr lang="en-US" sz="2000">
                          <a:latin typeface="Questrial"/>
                          <a:ea typeface="Questrial"/>
                          <a:cs typeface="Questrial"/>
                          <a:sym typeface="Questrial"/>
                        </a:rPr>
                        <a:t>25</a:t>
                      </a:r>
                      <a:r>
                        <a:rPr lang="en-US" sz="2000" u="none" cap="none" strike="noStrike">
                          <a:solidFill>
                            <a:srgbClr val="000000"/>
                          </a:solidFill>
                          <a:latin typeface="Questrial"/>
                          <a:ea typeface="Questrial"/>
                          <a:cs typeface="Questrial"/>
                          <a:sym typeface="Questrial"/>
                        </a:rPr>
                        <a:t>/0</a:t>
                      </a:r>
                      <a:r>
                        <a:rPr lang="en-US" sz="2000">
                          <a:latin typeface="Questrial"/>
                          <a:ea typeface="Questrial"/>
                          <a:cs typeface="Questrial"/>
                          <a:sym typeface="Questrial"/>
                        </a:rPr>
                        <a:t>2</a:t>
                      </a:r>
                      <a:r>
                        <a:rPr lang="en-US" sz="2000" u="none" cap="none" strike="noStrike">
                          <a:solidFill>
                            <a:srgbClr val="000000"/>
                          </a:solidFill>
                          <a:latin typeface="Questrial"/>
                          <a:ea typeface="Questrial"/>
                          <a:cs typeface="Questrial"/>
                          <a:sym typeface="Questrial"/>
                        </a:rPr>
                        <a:t>/2</a:t>
                      </a:r>
                      <a:r>
                        <a:rPr lang="en-US" sz="2000">
                          <a:latin typeface="Questrial"/>
                          <a:ea typeface="Questrial"/>
                          <a:cs typeface="Questrial"/>
                          <a:sym typeface="Questrial"/>
                        </a:rPr>
                        <a:t>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28675">
                <a:tc>
                  <a:txBody>
                    <a:bodyPr/>
                    <a:lstStyle/>
                    <a:p>
                      <a:pPr indent="0" lvl="0" marL="0" marR="0" rtl="0" algn="l">
                        <a:lnSpc>
                          <a:spcPct val="140000"/>
                        </a:lnSpc>
                        <a:spcBef>
                          <a:spcPts val="0"/>
                        </a:spcBef>
                        <a:spcAft>
                          <a:spcPts val="0"/>
                        </a:spcAft>
                        <a:buNone/>
                      </a:pPr>
                      <a:r>
                        <a:rPr b="1" lang="en-US" sz="2000" u="none" cap="none" strike="noStrike">
                          <a:solidFill>
                            <a:srgbClr val="000000"/>
                          </a:solidFill>
                          <a:latin typeface="Questrial"/>
                          <a:ea typeface="Questrial"/>
                          <a:cs typeface="Questrial"/>
                          <a:sym typeface="Questrial"/>
                        </a:rPr>
                        <a:t>Hora de inicio:</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2000" u="none" cap="none" strike="noStrike">
                          <a:solidFill>
                            <a:srgbClr val="000000"/>
                          </a:solidFill>
                          <a:latin typeface="Questrial"/>
                          <a:ea typeface="Questrial"/>
                          <a:cs typeface="Questrial"/>
                          <a:sym typeface="Questrial"/>
                        </a:rPr>
                        <a:t>10:40</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93" name="Google Shape;93;p1"/>
          <p:cNvSpPr txBox="1"/>
          <p:nvPr/>
        </p:nvSpPr>
        <p:spPr>
          <a:xfrm>
            <a:off x="3326088" y="4546541"/>
            <a:ext cx="12426804" cy="9683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5000" u="none" cap="none" strike="noStrike">
                <a:solidFill>
                  <a:srgbClr val="000000"/>
                </a:solidFill>
                <a:latin typeface="Calibri"/>
                <a:ea typeface="Calibri"/>
                <a:cs typeface="Calibri"/>
                <a:sym typeface="Calibri"/>
              </a:rPr>
              <a:t>Estructuras De Datos Sección A</a:t>
            </a:r>
            <a:endParaRPr/>
          </a:p>
        </p:txBody>
      </p:sp>
      <p:sp>
        <p:nvSpPr>
          <p:cNvPr id="94" name="Google Shape;94;p1"/>
          <p:cNvSpPr txBox="1"/>
          <p:nvPr/>
        </p:nvSpPr>
        <p:spPr>
          <a:xfrm>
            <a:off x="3326088" y="5627088"/>
            <a:ext cx="124269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lang="en-US" sz="3999">
                <a:latin typeface="Calibri"/>
                <a:ea typeface="Calibri"/>
                <a:cs typeface="Calibri"/>
                <a:sym typeface="Calibri"/>
              </a:rPr>
              <a:t>Aux. Steven Facundo Mejía Xolop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6" name="Shape 186"/>
        <p:cNvGrpSpPr/>
        <p:nvPr/>
      </p:nvGrpSpPr>
      <p:grpSpPr>
        <a:xfrm>
          <a:off x="0" y="0"/>
          <a:ext cx="0" cy="0"/>
          <a:chOff x="0" y="0"/>
          <a:chExt cx="0" cy="0"/>
        </a:xfrm>
      </p:grpSpPr>
      <p:sp>
        <p:nvSpPr>
          <p:cNvPr id="187" name="Google Shape;187;p10"/>
          <p:cNvSpPr/>
          <p:nvPr/>
        </p:nvSpPr>
        <p:spPr>
          <a:xfrm rot="-5337593">
            <a:off x="7565348" y="-10535986"/>
            <a:ext cx="13107820" cy="13500564"/>
          </a:xfrm>
          <a:custGeom>
            <a:rect b="b" l="l" r="r" t="t"/>
            <a:pathLst>
              <a:path extrusionOk="0" h="13500564" w="13107820">
                <a:moveTo>
                  <a:pt x="0" y="0"/>
                </a:moveTo>
                <a:lnTo>
                  <a:pt x="13107821" y="0"/>
                </a:lnTo>
                <a:lnTo>
                  <a:pt x="13107821" y="13500564"/>
                </a:lnTo>
                <a:lnTo>
                  <a:pt x="0" y="13500564"/>
                </a:lnTo>
                <a:lnTo>
                  <a:pt x="0" y="0"/>
                </a:lnTo>
                <a:close/>
              </a:path>
            </a:pathLst>
          </a:custGeom>
          <a:blipFill rotWithShape="1">
            <a:blip r:embed="rId3">
              <a:alphaModFix/>
            </a:blip>
            <a:stretch>
              <a:fillRect b="0" l="0" r="0" t="0"/>
            </a:stretch>
          </a:blipFill>
          <a:ln>
            <a:noFill/>
          </a:ln>
        </p:spPr>
      </p:sp>
      <p:sp>
        <p:nvSpPr>
          <p:cNvPr id="188" name="Google Shape;188;p10"/>
          <p:cNvSpPr/>
          <p:nvPr/>
        </p:nvSpPr>
        <p:spPr>
          <a:xfrm flipH="1" rot="-6033831">
            <a:off x="14384532" y="-4405968"/>
            <a:ext cx="12032802" cy="12393336"/>
          </a:xfrm>
          <a:custGeom>
            <a:rect b="b" l="l" r="r" t="t"/>
            <a:pathLst>
              <a:path extrusionOk="0" h="12393336" w="12032802">
                <a:moveTo>
                  <a:pt x="12032803" y="0"/>
                </a:moveTo>
                <a:lnTo>
                  <a:pt x="0" y="0"/>
                </a:lnTo>
                <a:lnTo>
                  <a:pt x="0" y="12393336"/>
                </a:lnTo>
                <a:lnTo>
                  <a:pt x="12032803" y="12393336"/>
                </a:lnTo>
                <a:lnTo>
                  <a:pt x="12032803" y="0"/>
                </a:lnTo>
                <a:close/>
              </a:path>
            </a:pathLst>
          </a:custGeom>
          <a:blipFill rotWithShape="1">
            <a:blip r:embed="rId4">
              <a:alphaModFix/>
            </a:blip>
            <a:stretch>
              <a:fillRect b="0" l="0" r="0" t="0"/>
            </a:stretch>
          </a:blipFill>
          <a:ln>
            <a:noFill/>
          </a:ln>
        </p:spPr>
      </p:sp>
      <p:grpSp>
        <p:nvGrpSpPr>
          <p:cNvPr id="189" name="Google Shape;189;p10"/>
          <p:cNvGrpSpPr/>
          <p:nvPr/>
        </p:nvGrpSpPr>
        <p:grpSpPr>
          <a:xfrm>
            <a:off x="1028700" y="1035844"/>
            <a:ext cx="7509532" cy="3014554"/>
            <a:chOff x="0" y="9525"/>
            <a:chExt cx="10012709" cy="4019406"/>
          </a:xfrm>
        </p:grpSpPr>
        <p:sp>
          <p:nvSpPr>
            <p:cNvPr id="190" name="Google Shape;190;p10"/>
            <p:cNvSpPr txBox="1"/>
            <p:nvPr/>
          </p:nvSpPr>
          <p:spPr>
            <a:xfrm>
              <a:off x="0" y="9525"/>
              <a:ext cx="3777481" cy="1826895"/>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9000" u="none" cap="none" strike="noStrike">
                  <a:solidFill>
                    <a:srgbClr val="05B4F7"/>
                  </a:solidFill>
                  <a:latin typeface="Arial"/>
                  <a:ea typeface="Arial"/>
                  <a:cs typeface="Arial"/>
                  <a:sym typeface="Arial"/>
                </a:rPr>
                <a:t>1</a:t>
              </a:r>
              <a:endParaRPr/>
            </a:p>
          </p:txBody>
        </p:sp>
        <p:sp>
          <p:nvSpPr>
            <p:cNvPr id="191" name="Google Shape;191;p10"/>
            <p:cNvSpPr txBox="1"/>
            <p:nvPr/>
          </p:nvSpPr>
          <p:spPr>
            <a:xfrm>
              <a:off x="0" y="2099243"/>
              <a:ext cx="10012709" cy="467995"/>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2400" u="none" cap="none" strike="noStrike">
                  <a:solidFill>
                    <a:srgbClr val="FFFFFF"/>
                  </a:solidFill>
                  <a:latin typeface="Arial"/>
                  <a:ea typeface="Arial"/>
                  <a:cs typeface="Arial"/>
                  <a:sym typeface="Arial"/>
                </a:rPr>
                <a:t>ROW-MAJOR</a:t>
              </a:r>
              <a:endParaRPr/>
            </a:p>
          </p:txBody>
        </p:sp>
        <p:sp>
          <p:nvSpPr>
            <p:cNvPr id="192" name="Google Shape;192;p10"/>
            <p:cNvSpPr txBox="1"/>
            <p:nvPr/>
          </p:nvSpPr>
          <p:spPr>
            <a:xfrm>
              <a:off x="0" y="2662284"/>
              <a:ext cx="10012709" cy="1366647"/>
            </a:xfrm>
            <a:prstGeom prst="rect">
              <a:avLst/>
            </a:prstGeom>
            <a:noFill/>
            <a:ln>
              <a:noFill/>
            </a:ln>
          </p:spPr>
          <p:txBody>
            <a:bodyPr anchorCtr="0" anchor="t" bIns="0" lIns="0" spcFirstLastPara="1" rIns="0" wrap="square" tIns="0">
              <a:spAutoFit/>
            </a:bodyPr>
            <a:lstStyle/>
            <a:p>
              <a:pPr indent="0" lvl="0" marL="0" marR="0" rtl="0" algn="l">
                <a:lnSpc>
                  <a:spcPct val="156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6000"/>
                </a:lnSpc>
                <a:spcBef>
                  <a:spcPts val="0"/>
                </a:spcBef>
                <a:spcAft>
                  <a:spcPts val="0"/>
                </a:spcAft>
                <a:buNone/>
              </a:pPr>
              <a:r>
                <a:rPr b="0" i="0" lang="en-US" sz="1800" u="none" cap="none" strike="noStrike">
                  <a:solidFill>
                    <a:srgbClr val="FFFFFF"/>
                  </a:solidFill>
                  <a:latin typeface="Arial"/>
                  <a:ea typeface="Arial"/>
                  <a:cs typeface="Arial"/>
                  <a:sym typeface="Arial"/>
                </a:rPr>
                <a:t>Loc(i,j) = i*noCols+ j</a:t>
              </a:r>
              <a:endParaRPr/>
            </a:p>
            <a:p>
              <a:pPr indent="0" lvl="0" marL="0" marR="0" rtl="0" algn="l">
                <a:lnSpc>
                  <a:spcPct val="156000"/>
                </a:lnSpc>
                <a:spcBef>
                  <a:spcPts val="0"/>
                </a:spcBef>
                <a:spcAft>
                  <a:spcPts val="0"/>
                </a:spcAft>
                <a:buNone/>
              </a:pPr>
              <a:r>
                <a:rPr b="0" i="0" lang="en-US" sz="1800" u="none" cap="none" strike="noStrike">
                  <a:solidFill>
                    <a:srgbClr val="FFFFFF"/>
                  </a:solidFill>
                  <a:latin typeface="Arial"/>
                  <a:ea typeface="Arial"/>
                  <a:cs typeface="Arial"/>
                  <a:sym typeface="Arial"/>
                </a:rPr>
                <a:t>noCols = Número de columnas</a:t>
              </a:r>
              <a:endParaRPr/>
            </a:p>
          </p:txBody>
        </p:sp>
      </p:grpSp>
      <p:grpSp>
        <p:nvGrpSpPr>
          <p:cNvPr id="193" name="Google Shape;193;p10"/>
          <p:cNvGrpSpPr/>
          <p:nvPr/>
        </p:nvGrpSpPr>
        <p:grpSpPr>
          <a:xfrm>
            <a:off x="1028700" y="5150644"/>
            <a:ext cx="7637519" cy="3014554"/>
            <a:chOff x="0" y="9525"/>
            <a:chExt cx="10183359" cy="4019406"/>
          </a:xfrm>
        </p:grpSpPr>
        <p:sp>
          <p:nvSpPr>
            <p:cNvPr id="194" name="Google Shape;194;p10"/>
            <p:cNvSpPr txBox="1"/>
            <p:nvPr/>
          </p:nvSpPr>
          <p:spPr>
            <a:xfrm>
              <a:off x="0" y="9525"/>
              <a:ext cx="3841861" cy="1826895"/>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9000" u="none" cap="none" strike="noStrike">
                  <a:solidFill>
                    <a:srgbClr val="05B4F7"/>
                  </a:solidFill>
                  <a:latin typeface="Arial"/>
                  <a:ea typeface="Arial"/>
                  <a:cs typeface="Arial"/>
                  <a:sym typeface="Arial"/>
                </a:rPr>
                <a:t>2</a:t>
              </a:r>
              <a:endParaRPr/>
            </a:p>
          </p:txBody>
        </p:sp>
        <p:sp>
          <p:nvSpPr>
            <p:cNvPr id="195" name="Google Shape;195;p10"/>
            <p:cNvSpPr txBox="1"/>
            <p:nvPr/>
          </p:nvSpPr>
          <p:spPr>
            <a:xfrm>
              <a:off x="0" y="2099243"/>
              <a:ext cx="10183359" cy="467995"/>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2400" u="none" cap="none" strike="noStrike">
                  <a:solidFill>
                    <a:srgbClr val="FFFFFF"/>
                  </a:solidFill>
                  <a:latin typeface="Arial"/>
                  <a:ea typeface="Arial"/>
                  <a:cs typeface="Arial"/>
                  <a:sym typeface="Arial"/>
                </a:rPr>
                <a:t>COLUMN-MAJOR</a:t>
              </a:r>
              <a:endParaRPr/>
            </a:p>
          </p:txBody>
        </p:sp>
        <p:sp>
          <p:nvSpPr>
            <p:cNvPr id="196" name="Google Shape;196;p10"/>
            <p:cNvSpPr txBox="1"/>
            <p:nvPr/>
          </p:nvSpPr>
          <p:spPr>
            <a:xfrm>
              <a:off x="0" y="2662284"/>
              <a:ext cx="10183359" cy="1366647"/>
            </a:xfrm>
            <a:prstGeom prst="rect">
              <a:avLst/>
            </a:prstGeom>
            <a:noFill/>
            <a:ln>
              <a:noFill/>
            </a:ln>
          </p:spPr>
          <p:txBody>
            <a:bodyPr anchorCtr="0" anchor="t" bIns="0" lIns="0" spcFirstLastPara="1" rIns="0" wrap="square" tIns="0">
              <a:spAutoFit/>
            </a:bodyPr>
            <a:lstStyle/>
            <a:p>
              <a:pPr indent="0" lvl="0" marL="0" marR="0" rtl="0" algn="l">
                <a:lnSpc>
                  <a:spcPct val="156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6000"/>
                </a:lnSpc>
                <a:spcBef>
                  <a:spcPts val="0"/>
                </a:spcBef>
                <a:spcAft>
                  <a:spcPts val="0"/>
                </a:spcAft>
                <a:buNone/>
              </a:pPr>
              <a:r>
                <a:rPr b="0" i="0" lang="en-US" sz="1800" u="none" cap="none" strike="noStrike">
                  <a:solidFill>
                    <a:srgbClr val="FFFFFF"/>
                  </a:solidFill>
                  <a:latin typeface="Arial"/>
                  <a:ea typeface="Arial"/>
                  <a:cs typeface="Arial"/>
                  <a:sym typeface="Arial"/>
                </a:rPr>
                <a:t>Loc(i,j) = i*nRows+ j</a:t>
              </a:r>
              <a:endParaRPr/>
            </a:p>
            <a:p>
              <a:pPr indent="0" lvl="1" marL="0" marR="0" rtl="0" algn="l">
                <a:lnSpc>
                  <a:spcPct val="156000"/>
                </a:lnSpc>
                <a:spcBef>
                  <a:spcPts val="0"/>
                </a:spcBef>
                <a:spcAft>
                  <a:spcPts val="0"/>
                </a:spcAft>
                <a:buNone/>
              </a:pPr>
              <a:r>
                <a:rPr b="0" i="0" lang="en-US" sz="1800" u="none" cap="none" strike="noStrike">
                  <a:solidFill>
                    <a:srgbClr val="FFFFFF"/>
                  </a:solidFill>
                  <a:latin typeface="Arial"/>
                  <a:ea typeface="Arial"/>
                  <a:cs typeface="Arial"/>
                  <a:sym typeface="Arial"/>
                </a:rPr>
                <a:t>nRows = Número de filas</a:t>
              </a:r>
              <a:endParaRPr/>
            </a:p>
          </p:txBody>
        </p:sp>
      </p:grpSp>
      <p:sp>
        <p:nvSpPr>
          <p:cNvPr id="197" name="Google Shape;197;p10"/>
          <p:cNvSpPr/>
          <p:nvPr/>
        </p:nvSpPr>
        <p:spPr>
          <a:xfrm>
            <a:off x="6031307" y="2099277"/>
            <a:ext cx="9978544" cy="5722071"/>
          </a:xfrm>
          <a:custGeom>
            <a:rect b="b" l="l" r="r" t="t"/>
            <a:pathLst>
              <a:path extrusionOk="0" h="5722071" w="9978544">
                <a:moveTo>
                  <a:pt x="0" y="0"/>
                </a:moveTo>
                <a:lnTo>
                  <a:pt x="9978543" y="0"/>
                </a:lnTo>
                <a:lnTo>
                  <a:pt x="9978543" y="5722071"/>
                </a:lnTo>
                <a:lnTo>
                  <a:pt x="0" y="5722071"/>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1" name="Shape 201"/>
        <p:cNvGrpSpPr/>
        <p:nvPr/>
      </p:nvGrpSpPr>
      <p:grpSpPr>
        <a:xfrm>
          <a:off x="0" y="0"/>
          <a:ext cx="0" cy="0"/>
          <a:chOff x="0" y="0"/>
          <a:chExt cx="0" cy="0"/>
        </a:xfrm>
      </p:grpSpPr>
      <p:sp>
        <p:nvSpPr>
          <p:cNvPr id="202" name="Google Shape;202;p11"/>
          <p:cNvSpPr/>
          <p:nvPr/>
        </p:nvSpPr>
        <p:spPr>
          <a:xfrm flipH="1" rot="2430232">
            <a:off x="8982282" y="6435911"/>
            <a:ext cx="12032802" cy="12393336"/>
          </a:xfrm>
          <a:custGeom>
            <a:rect b="b" l="l" r="r" t="t"/>
            <a:pathLst>
              <a:path extrusionOk="0" h="12393336" w="12032802">
                <a:moveTo>
                  <a:pt x="12032802" y="0"/>
                </a:moveTo>
                <a:lnTo>
                  <a:pt x="0" y="0"/>
                </a:lnTo>
                <a:lnTo>
                  <a:pt x="0" y="12393336"/>
                </a:lnTo>
                <a:lnTo>
                  <a:pt x="12032802" y="12393336"/>
                </a:lnTo>
                <a:lnTo>
                  <a:pt x="12032802" y="0"/>
                </a:lnTo>
                <a:close/>
              </a:path>
            </a:pathLst>
          </a:custGeom>
          <a:blipFill rotWithShape="1">
            <a:blip r:embed="rId3">
              <a:alphaModFix/>
            </a:blip>
            <a:stretch>
              <a:fillRect b="0" l="0" r="0" t="0"/>
            </a:stretch>
          </a:blipFill>
          <a:ln>
            <a:noFill/>
          </a:ln>
        </p:spPr>
      </p:sp>
      <p:sp>
        <p:nvSpPr>
          <p:cNvPr id="203" name="Google Shape;203;p11"/>
          <p:cNvSpPr/>
          <p:nvPr/>
        </p:nvSpPr>
        <p:spPr>
          <a:xfrm rot="4808220">
            <a:off x="3862283" y="8103328"/>
            <a:ext cx="12256923" cy="12624172"/>
          </a:xfrm>
          <a:custGeom>
            <a:rect b="b" l="l" r="r" t="t"/>
            <a:pathLst>
              <a:path extrusionOk="0" h="12624172" w="12256923">
                <a:moveTo>
                  <a:pt x="0" y="0"/>
                </a:moveTo>
                <a:lnTo>
                  <a:pt x="12256923" y="0"/>
                </a:lnTo>
                <a:lnTo>
                  <a:pt x="12256923" y="12624172"/>
                </a:lnTo>
                <a:lnTo>
                  <a:pt x="0" y="12624172"/>
                </a:lnTo>
                <a:lnTo>
                  <a:pt x="0" y="0"/>
                </a:lnTo>
                <a:close/>
              </a:path>
            </a:pathLst>
          </a:custGeom>
          <a:blipFill rotWithShape="1">
            <a:blip r:embed="rId4">
              <a:alphaModFix/>
            </a:blip>
            <a:stretch>
              <a:fillRect b="0" l="0" r="0" t="0"/>
            </a:stretch>
          </a:blipFill>
          <a:ln>
            <a:noFill/>
          </a:ln>
        </p:spPr>
      </p:sp>
      <p:sp>
        <p:nvSpPr>
          <p:cNvPr id="204" name="Google Shape;204;p11"/>
          <p:cNvSpPr/>
          <p:nvPr/>
        </p:nvSpPr>
        <p:spPr>
          <a:xfrm>
            <a:off x="1028700" y="3448538"/>
            <a:ext cx="7440481" cy="989197"/>
          </a:xfrm>
          <a:custGeom>
            <a:rect b="b" l="l" r="r" t="t"/>
            <a:pathLst>
              <a:path extrusionOk="0" h="989197" w="7440481">
                <a:moveTo>
                  <a:pt x="0" y="0"/>
                </a:moveTo>
                <a:lnTo>
                  <a:pt x="7440481" y="0"/>
                </a:lnTo>
                <a:lnTo>
                  <a:pt x="7440481" y="989197"/>
                </a:lnTo>
                <a:lnTo>
                  <a:pt x="0" y="989197"/>
                </a:lnTo>
                <a:lnTo>
                  <a:pt x="0" y="0"/>
                </a:lnTo>
                <a:close/>
              </a:path>
            </a:pathLst>
          </a:custGeom>
          <a:blipFill rotWithShape="1">
            <a:blip r:embed="rId5">
              <a:alphaModFix/>
            </a:blip>
            <a:stretch>
              <a:fillRect b="0" l="0" r="0" t="0"/>
            </a:stretch>
          </a:blipFill>
          <a:ln>
            <a:noFill/>
          </a:ln>
        </p:spPr>
      </p:sp>
      <p:sp>
        <p:nvSpPr>
          <p:cNvPr id="205" name="Google Shape;205;p11"/>
          <p:cNvSpPr/>
          <p:nvPr/>
        </p:nvSpPr>
        <p:spPr>
          <a:xfrm>
            <a:off x="8871851" y="2859464"/>
            <a:ext cx="8732610" cy="2307509"/>
          </a:xfrm>
          <a:custGeom>
            <a:rect b="b" l="l" r="r" t="t"/>
            <a:pathLst>
              <a:path extrusionOk="0" h="2307509" w="8732610">
                <a:moveTo>
                  <a:pt x="0" y="0"/>
                </a:moveTo>
                <a:lnTo>
                  <a:pt x="8732610" y="0"/>
                </a:lnTo>
                <a:lnTo>
                  <a:pt x="8732610" y="2307509"/>
                </a:lnTo>
                <a:lnTo>
                  <a:pt x="0" y="2307509"/>
                </a:lnTo>
                <a:lnTo>
                  <a:pt x="0" y="0"/>
                </a:lnTo>
                <a:close/>
              </a:path>
            </a:pathLst>
          </a:custGeom>
          <a:blipFill rotWithShape="1">
            <a:blip r:embed="rId6">
              <a:alphaModFix/>
            </a:blip>
            <a:stretch>
              <a:fillRect b="0" l="0" r="0" t="0"/>
            </a:stretch>
          </a:blipFill>
          <a:ln>
            <a:noFill/>
          </a:ln>
        </p:spPr>
      </p:sp>
      <p:sp>
        <p:nvSpPr>
          <p:cNvPr id="206" name="Google Shape;206;p11"/>
          <p:cNvSpPr/>
          <p:nvPr/>
        </p:nvSpPr>
        <p:spPr>
          <a:xfrm>
            <a:off x="1028700" y="7624947"/>
            <a:ext cx="7440481" cy="905455"/>
          </a:xfrm>
          <a:custGeom>
            <a:rect b="b" l="l" r="r" t="t"/>
            <a:pathLst>
              <a:path extrusionOk="0" h="905455" w="7440481">
                <a:moveTo>
                  <a:pt x="0" y="0"/>
                </a:moveTo>
                <a:lnTo>
                  <a:pt x="7440481" y="0"/>
                </a:lnTo>
                <a:lnTo>
                  <a:pt x="7440481" y="905456"/>
                </a:lnTo>
                <a:lnTo>
                  <a:pt x="0" y="905456"/>
                </a:lnTo>
                <a:lnTo>
                  <a:pt x="0" y="0"/>
                </a:lnTo>
                <a:close/>
              </a:path>
            </a:pathLst>
          </a:custGeom>
          <a:blipFill rotWithShape="1">
            <a:blip r:embed="rId7">
              <a:alphaModFix/>
            </a:blip>
            <a:stretch>
              <a:fillRect b="0" l="0" r="0" t="0"/>
            </a:stretch>
          </a:blipFill>
          <a:ln>
            <a:noFill/>
          </a:ln>
        </p:spPr>
      </p:sp>
      <p:sp>
        <p:nvSpPr>
          <p:cNvPr id="207" name="Google Shape;207;p11"/>
          <p:cNvSpPr/>
          <p:nvPr/>
        </p:nvSpPr>
        <p:spPr>
          <a:xfrm>
            <a:off x="8871851" y="7081581"/>
            <a:ext cx="8732610" cy="2456842"/>
          </a:xfrm>
          <a:custGeom>
            <a:rect b="b" l="l" r="r" t="t"/>
            <a:pathLst>
              <a:path extrusionOk="0" h="2456842" w="8732610">
                <a:moveTo>
                  <a:pt x="0" y="0"/>
                </a:moveTo>
                <a:lnTo>
                  <a:pt x="8732610" y="0"/>
                </a:lnTo>
                <a:lnTo>
                  <a:pt x="8732610" y="2456842"/>
                </a:lnTo>
                <a:lnTo>
                  <a:pt x="0" y="2456842"/>
                </a:lnTo>
                <a:lnTo>
                  <a:pt x="0" y="0"/>
                </a:lnTo>
                <a:close/>
              </a:path>
            </a:pathLst>
          </a:custGeom>
          <a:blipFill rotWithShape="1">
            <a:blip r:embed="rId8">
              <a:alphaModFix/>
            </a:blip>
            <a:stretch>
              <a:fillRect b="0" l="0" r="0" t="0"/>
            </a:stretch>
          </a:blipFill>
          <a:ln>
            <a:noFill/>
          </a:ln>
        </p:spPr>
      </p:sp>
      <p:sp>
        <p:nvSpPr>
          <p:cNvPr id="208" name="Google Shape;208;p11"/>
          <p:cNvSpPr txBox="1"/>
          <p:nvPr/>
        </p:nvSpPr>
        <p:spPr>
          <a:xfrm>
            <a:off x="1028700" y="1047750"/>
            <a:ext cx="12399039" cy="747713"/>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5000" u="none" cap="none" strike="noStrike">
                <a:solidFill>
                  <a:srgbClr val="FFFFFF"/>
                </a:solidFill>
                <a:latin typeface="Arial"/>
                <a:ea typeface="Arial"/>
                <a:cs typeface="Arial"/>
                <a:sym typeface="Arial"/>
              </a:rPr>
              <a:t>PARA ARREGLOS DE N DIMENSIONES</a:t>
            </a:r>
            <a:endParaRPr/>
          </a:p>
        </p:txBody>
      </p:sp>
      <p:sp>
        <p:nvSpPr>
          <p:cNvPr id="209" name="Google Shape;209;p11"/>
          <p:cNvSpPr txBox="1"/>
          <p:nvPr/>
        </p:nvSpPr>
        <p:spPr>
          <a:xfrm>
            <a:off x="470226" y="2293624"/>
            <a:ext cx="14371121" cy="1433703"/>
          </a:xfrm>
          <a:prstGeom prst="rect">
            <a:avLst/>
          </a:prstGeom>
          <a:noFill/>
          <a:ln>
            <a:noFill/>
          </a:ln>
        </p:spPr>
        <p:txBody>
          <a:bodyPr anchorCtr="0" anchor="t" bIns="0" lIns="0" spcFirstLastPara="1" rIns="0" wrap="square" tIns="0">
            <a:spAutoFit/>
          </a:bodyPr>
          <a:lstStyle/>
          <a:p>
            <a:pPr indent="-259079" lvl="1" marL="518160" marR="0" rtl="0" algn="l">
              <a:lnSpc>
                <a:spcPct val="159000"/>
              </a:lnSpc>
              <a:spcBef>
                <a:spcPts val="0"/>
              </a:spcBef>
              <a:spcAft>
                <a:spcPts val="0"/>
              </a:spcAft>
              <a:buClr>
                <a:srgbClr val="FFFFFF"/>
              </a:buClr>
              <a:buSzPts val="2400"/>
              <a:buFont typeface="Arial"/>
              <a:buChar char="•"/>
            </a:pPr>
            <a:r>
              <a:rPr b="1" i="0" lang="en-US" sz="2400" u="none" cap="none" strike="noStrike">
                <a:solidFill>
                  <a:srgbClr val="FFFFFF"/>
                </a:solidFill>
                <a:latin typeface="Arial"/>
                <a:ea typeface="Arial"/>
                <a:cs typeface="Arial"/>
                <a:sym typeface="Arial"/>
              </a:rPr>
              <a:t>ROW MAJOR</a:t>
            </a:r>
            <a:endParaRPr/>
          </a:p>
          <a:p>
            <a:pPr indent="0" lvl="0" marL="0" marR="0" rtl="0" algn="l">
              <a:lnSpc>
                <a:spcPct val="159000"/>
              </a:lnSpc>
              <a:spcBef>
                <a:spcPts val="0"/>
              </a:spcBef>
              <a:spcAft>
                <a:spcPts val="0"/>
              </a:spcAft>
              <a:buNone/>
            </a:pPr>
            <a:r>
              <a:t/>
            </a:r>
            <a:endParaRPr b="1" i="0" sz="2400" u="none" cap="none" strike="noStrike">
              <a:solidFill>
                <a:srgbClr val="FFFFFF"/>
              </a:solidFill>
              <a:latin typeface="Arial"/>
              <a:ea typeface="Arial"/>
              <a:cs typeface="Arial"/>
              <a:sym typeface="Arial"/>
            </a:endParaRPr>
          </a:p>
          <a:p>
            <a:pPr indent="0" lvl="0" marL="0" marR="0" rtl="0" algn="l">
              <a:lnSpc>
                <a:spcPct val="159000"/>
              </a:lnSpc>
              <a:spcBef>
                <a:spcPts val="0"/>
              </a:spcBef>
              <a:spcAft>
                <a:spcPts val="0"/>
              </a:spcAft>
              <a:buNone/>
            </a:pPr>
            <a:r>
              <a:t/>
            </a:r>
            <a:endParaRPr b="1" i="0" sz="2400" u="none" cap="none" strike="noStrike">
              <a:solidFill>
                <a:srgbClr val="FFFFFF"/>
              </a:solidFill>
              <a:latin typeface="Arial"/>
              <a:ea typeface="Arial"/>
              <a:cs typeface="Arial"/>
              <a:sym typeface="Arial"/>
            </a:endParaRPr>
          </a:p>
        </p:txBody>
      </p:sp>
      <p:sp>
        <p:nvSpPr>
          <p:cNvPr id="210" name="Google Shape;210;p11"/>
          <p:cNvSpPr txBox="1"/>
          <p:nvPr/>
        </p:nvSpPr>
        <p:spPr>
          <a:xfrm>
            <a:off x="470226" y="5862612"/>
            <a:ext cx="14371121" cy="1433703"/>
          </a:xfrm>
          <a:prstGeom prst="rect">
            <a:avLst/>
          </a:prstGeom>
          <a:noFill/>
          <a:ln>
            <a:noFill/>
          </a:ln>
        </p:spPr>
        <p:txBody>
          <a:bodyPr anchorCtr="0" anchor="t" bIns="0" lIns="0" spcFirstLastPara="1" rIns="0" wrap="square" tIns="0">
            <a:spAutoFit/>
          </a:bodyPr>
          <a:lstStyle/>
          <a:p>
            <a:pPr indent="-259079" lvl="1" marL="518160" marR="0" rtl="0" algn="l">
              <a:lnSpc>
                <a:spcPct val="159000"/>
              </a:lnSpc>
              <a:spcBef>
                <a:spcPts val="0"/>
              </a:spcBef>
              <a:spcAft>
                <a:spcPts val="0"/>
              </a:spcAft>
              <a:buClr>
                <a:srgbClr val="FFFFFF"/>
              </a:buClr>
              <a:buSzPts val="2400"/>
              <a:buFont typeface="Arial"/>
              <a:buChar char="•"/>
            </a:pPr>
            <a:r>
              <a:rPr b="1" i="0" lang="en-US" sz="2400" u="none" cap="none" strike="noStrike">
                <a:solidFill>
                  <a:srgbClr val="FFFFFF"/>
                </a:solidFill>
                <a:latin typeface="Arial"/>
                <a:ea typeface="Arial"/>
                <a:cs typeface="Arial"/>
                <a:sym typeface="Arial"/>
              </a:rPr>
              <a:t>COLUMN MAJOR</a:t>
            </a:r>
            <a:endParaRPr/>
          </a:p>
          <a:p>
            <a:pPr indent="0" lvl="0" marL="0" marR="0" rtl="0" algn="l">
              <a:lnSpc>
                <a:spcPct val="159000"/>
              </a:lnSpc>
              <a:spcBef>
                <a:spcPts val="0"/>
              </a:spcBef>
              <a:spcAft>
                <a:spcPts val="0"/>
              </a:spcAft>
              <a:buNone/>
            </a:pPr>
            <a:r>
              <a:t/>
            </a:r>
            <a:endParaRPr b="1" i="0" sz="2400" u="none" cap="none" strike="noStrike">
              <a:solidFill>
                <a:srgbClr val="FFFFFF"/>
              </a:solidFill>
              <a:latin typeface="Arial"/>
              <a:ea typeface="Arial"/>
              <a:cs typeface="Arial"/>
              <a:sym typeface="Arial"/>
            </a:endParaRPr>
          </a:p>
          <a:p>
            <a:pPr indent="0" lvl="0" marL="0" marR="0" rtl="0" algn="l">
              <a:lnSpc>
                <a:spcPct val="159000"/>
              </a:lnSpc>
              <a:spcBef>
                <a:spcPts val="0"/>
              </a:spcBef>
              <a:spcAft>
                <a:spcPts val="0"/>
              </a:spcAft>
              <a:buNone/>
            </a:pPr>
            <a:r>
              <a:t/>
            </a:r>
            <a:endParaRPr b="1" i="0" sz="2400" u="none" cap="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4" name="Shape 214"/>
        <p:cNvGrpSpPr/>
        <p:nvPr/>
      </p:nvGrpSpPr>
      <p:grpSpPr>
        <a:xfrm>
          <a:off x="0" y="0"/>
          <a:ext cx="0" cy="0"/>
          <a:chOff x="0" y="0"/>
          <a:chExt cx="0" cy="0"/>
        </a:xfrm>
      </p:grpSpPr>
      <p:sp>
        <p:nvSpPr>
          <p:cNvPr id="215" name="Google Shape;215;p12"/>
          <p:cNvSpPr txBox="1"/>
          <p:nvPr/>
        </p:nvSpPr>
        <p:spPr>
          <a:xfrm>
            <a:off x="1534677" y="3694473"/>
            <a:ext cx="11772960" cy="1367790"/>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9000" u="none" cap="none" strike="noStrike">
                <a:solidFill>
                  <a:srgbClr val="FFFFFF"/>
                </a:solidFill>
                <a:latin typeface="Arial"/>
                <a:ea typeface="Arial"/>
                <a:cs typeface="Arial"/>
                <a:sym typeface="Arial"/>
              </a:rPr>
              <a:t>¿DUDAS?</a:t>
            </a:r>
            <a:endParaRPr/>
          </a:p>
        </p:txBody>
      </p:sp>
      <p:sp>
        <p:nvSpPr>
          <p:cNvPr id="216" name="Google Shape;216;p12"/>
          <p:cNvSpPr/>
          <p:nvPr/>
        </p:nvSpPr>
        <p:spPr>
          <a:xfrm rot="-227277">
            <a:off x="11786278" y="3397479"/>
            <a:ext cx="6660806" cy="6860381"/>
          </a:xfrm>
          <a:custGeom>
            <a:rect b="b" l="l" r="r" t="t"/>
            <a:pathLst>
              <a:path extrusionOk="0" h="6860381" w="6660806">
                <a:moveTo>
                  <a:pt x="0" y="0"/>
                </a:moveTo>
                <a:lnTo>
                  <a:pt x="6660806" y="0"/>
                </a:lnTo>
                <a:lnTo>
                  <a:pt x="6660806" y="6860381"/>
                </a:lnTo>
                <a:lnTo>
                  <a:pt x="0" y="6860381"/>
                </a:lnTo>
                <a:lnTo>
                  <a:pt x="0" y="0"/>
                </a:lnTo>
                <a:close/>
              </a:path>
            </a:pathLst>
          </a:custGeom>
          <a:blipFill rotWithShape="1">
            <a:blip r:embed="rId3">
              <a:alphaModFix/>
            </a:blip>
            <a:stretch>
              <a:fillRect b="0" l="0" r="0" t="0"/>
            </a:stretch>
          </a:blipFill>
          <a:ln>
            <a:noFill/>
          </a:ln>
        </p:spPr>
      </p:sp>
      <p:sp>
        <p:nvSpPr>
          <p:cNvPr id="217" name="Google Shape;217;p12"/>
          <p:cNvSpPr/>
          <p:nvPr/>
        </p:nvSpPr>
        <p:spPr>
          <a:xfrm rot="190065">
            <a:off x="14420816" y="1825485"/>
            <a:ext cx="9438759" cy="9721568"/>
          </a:xfrm>
          <a:custGeom>
            <a:rect b="b" l="l" r="r" t="t"/>
            <a:pathLst>
              <a:path extrusionOk="0" h="9721568" w="9438759">
                <a:moveTo>
                  <a:pt x="0" y="0"/>
                </a:moveTo>
                <a:lnTo>
                  <a:pt x="9438759" y="0"/>
                </a:lnTo>
                <a:lnTo>
                  <a:pt x="9438759" y="9721569"/>
                </a:lnTo>
                <a:lnTo>
                  <a:pt x="0" y="9721569"/>
                </a:lnTo>
                <a:lnTo>
                  <a:pt x="0" y="0"/>
                </a:lnTo>
                <a:close/>
              </a:path>
            </a:pathLst>
          </a:custGeom>
          <a:blipFill rotWithShape="1">
            <a:blip r:embed="rId4">
              <a:alphaModFix/>
            </a:blip>
            <a:stretch>
              <a:fillRect b="0" l="0" r="0" t="0"/>
            </a:stretch>
          </a:blipFill>
          <a:ln>
            <a:noFill/>
          </a:ln>
        </p:spPr>
      </p:sp>
      <p:sp>
        <p:nvSpPr>
          <p:cNvPr id="218" name="Google Shape;218;p12"/>
          <p:cNvSpPr/>
          <p:nvPr/>
        </p:nvSpPr>
        <p:spPr>
          <a:xfrm flipH="1" rot="-506172">
            <a:off x="10627212" y="6595285"/>
            <a:ext cx="8664654" cy="8924269"/>
          </a:xfrm>
          <a:custGeom>
            <a:rect b="b" l="l" r="r" t="t"/>
            <a:pathLst>
              <a:path extrusionOk="0" h="8924269" w="8664654">
                <a:moveTo>
                  <a:pt x="8664654" y="0"/>
                </a:moveTo>
                <a:lnTo>
                  <a:pt x="0" y="0"/>
                </a:lnTo>
                <a:lnTo>
                  <a:pt x="0" y="8924269"/>
                </a:lnTo>
                <a:lnTo>
                  <a:pt x="8664654" y="8924269"/>
                </a:lnTo>
                <a:lnTo>
                  <a:pt x="8664654" y="0"/>
                </a:lnTo>
                <a:close/>
              </a:path>
            </a:pathLst>
          </a:custGeom>
          <a:blipFill rotWithShape="1">
            <a:blip r:embed="rId5">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8" name="Shape 98"/>
        <p:cNvGrpSpPr/>
        <p:nvPr/>
      </p:nvGrpSpPr>
      <p:grpSpPr>
        <a:xfrm>
          <a:off x="0" y="0"/>
          <a:ext cx="0" cy="0"/>
          <a:chOff x="0" y="0"/>
          <a:chExt cx="0" cy="0"/>
        </a:xfrm>
      </p:grpSpPr>
      <p:sp>
        <p:nvSpPr>
          <p:cNvPr id="99" name="Google Shape;99;p2"/>
          <p:cNvSpPr/>
          <p:nvPr/>
        </p:nvSpPr>
        <p:spPr>
          <a:xfrm rot="-5754936">
            <a:off x="9757902" y="3382892"/>
            <a:ext cx="6480330" cy="6674498"/>
          </a:xfrm>
          <a:custGeom>
            <a:rect b="b" l="l" r="r" t="t"/>
            <a:pathLst>
              <a:path extrusionOk="0" h="6674498" w="6480330">
                <a:moveTo>
                  <a:pt x="0" y="0"/>
                </a:moveTo>
                <a:lnTo>
                  <a:pt x="6480330" y="0"/>
                </a:lnTo>
                <a:lnTo>
                  <a:pt x="6480330" y="6674497"/>
                </a:lnTo>
                <a:lnTo>
                  <a:pt x="0" y="6674497"/>
                </a:lnTo>
                <a:lnTo>
                  <a:pt x="0" y="0"/>
                </a:lnTo>
                <a:close/>
              </a:path>
            </a:pathLst>
          </a:custGeom>
          <a:blipFill rotWithShape="1">
            <a:blip r:embed="rId3">
              <a:alphaModFix/>
            </a:blip>
            <a:stretch>
              <a:fillRect b="0" l="0" r="0" t="0"/>
            </a:stretch>
          </a:blipFill>
          <a:ln>
            <a:noFill/>
          </a:ln>
        </p:spPr>
      </p:sp>
      <p:sp>
        <p:nvSpPr>
          <p:cNvPr id="100" name="Google Shape;100;p2"/>
          <p:cNvSpPr/>
          <p:nvPr/>
        </p:nvSpPr>
        <p:spPr>
          <a:xfrm flipH="1" rot="2430232">
            <a:off x="11368664" y="2073765"/>
            <a:ext cx="6480330" cy="6674498"/>
          </a:xfrm>
          <a:custGeom>
            <a:rect b="b" l="l" r="r" t="t"/>
            <a:pathLst>
              <a:path extrusionOk="0" h="6674498" w="6480330">
                <a:moveTo>
                  <a:pt x="6480331" y="0"/>
                </a:moveTo>
                <a:lnTo>
                  <a:pt x="0" y="0"/>
                </a:lnTo>
                <a:lnTo>
                  <a:pt x="0" y="6674497"/>
                </a:lnTo>
                <a:lnTo>
                  <a:pt x="6480331" y="6674497"/>
                </a:lnTo>
                <a:lnTo>
                  <a:pt x="6480331" y="0"/>
                </a:lnTo>
                <a:close/>
              </a:path>
            </a:pathLst>
          </a:custGeom>
          <a:blipFill rotWithShape="1">
            <a:blip r:embed="rId4">
              <a:alphaModFix/>
            </a:blip>
            <a:stretch>
              <a:fillRect b="0" l="0" r="0" t="0"/>
            </a:stretch>
          </a:blipFill>
          <a:ln>
            <a:noFill/>
          </a:ln>
        </p:spPr>
      </p:sp>
      <p:sp>
        <p:nvSpPr>
          <p:cNvPr id="101" name="Google Shape;101;p2"/>
          <p:cNvSpPr/>
          <p:nvPr/>
        </p:nvSpPr>
        <p:spPr>
          <a:xfrm rot="-557592">
            <a:off x="9495627" y="479442"/>
            <a:ext cx="6480330" cy="6674498"/>
          </a:xfrm>
          <a:custGeom>
            <a:rect b="b" l="l" r="r" t="t"/>
            <a:pathLst>
              <a:path extrusionOk="0" h="6674498" w="6480330">
                <a:moveTo>
                  <a:pt x="0" y="0"/>
                </a:moveTo>
                <a:lnTo>
                  <a:pt x="6480330" y="0"/>
                </a:lnTo>
                <a:lnTo>
                  <a:pt x="6480330" y="6674498"/>
                </a:lnTo>
                <a:lnTo>
                  <a:pt x="0" y="6674498"/>
                </a:lnTo>
                <a:lnTo>
                  <a:pt x="0" y="0"/>
                </a:lnTo>
                <a:close/>
              </a:path>
            </a:pathLst>
          </a:custGeom>
          <a:blipFill rotWithShape="1">
            <a:blip r:embed="rId5">
              <a:alphaModFix/>
            </a:blip>
            <a:stretch>
              <a:fillRect b="0" l="0" r="0" t="0"/>
            </a:stretch>
          </a:blipFill>
          <a:ln>
            <a:noFill/>
          </a:ln>
        </p:spPr>
      </p:sp>
      <p:grpSp>
        <p:nvGrpSpPr>
          <p:cNvPr id="102" name="Google Shape;102;p2"/>
          <p:cNvGrpSpPr/>
          <p:nvPr/>
        </p:nvGrpSpPr>
        <p:grpSpPr>
          <a:xfrm>
            <a:off x="684041" y="1439507"/>
            <a:ext cx="8485874" cy="6845497"/>
            <a:chOff x="-115800" y="-2217067"/>
            <a:chExt cx="11314500" cy="9127329"/>
          </a:xfrm>
        </p:grpSpPr>
        <p:sp>
          <p:nvSpPr>
            <p:cNvPr id="103" name="Google Shape;103;p2"/>
            <p:cNvSpPr txBox="1"/>
            <p:nvPr/>
          </p:nvSpPr>
          <p:spPr>
            <a:xfrm>
              <a:off x="-57900" y="-41338"/>
              <a:ext cx="11256600" cy="6951600"/>
            </a:xfrm>
            <a:prstGeom prst="rect">
              <a:avLst/>
            </a:prstGeom>
            <a:noFill/>
            <a:ln>
              <a:noFill/>
            </a:ln>
          </p:spPr>
          <p:txBody>
            <a:bodyPr anchorCtr="0" anchor="t" bIns="0" lIns="0" spcFirstLastPara="1" rIns="0" wrap="square" tIns="0">
              <a:spAutoFit/>
            </a:bodyPr>
            <a:lstStyle/>
            <a:p>
              <a:pPr indent="0" lvl="0" marL="0" marR="0" rtl="0" algn="l">
                <a:lnSpc>
                  <a:spcPct val="118996"/>
                </a:lnSpc>
                <a:spcBef>
                  <a:spcPts val="0"/>
                </a:spcBef>
                <a:spcAft>
                  <a:spcPts val="0"/>
                </a:spcAft>
                <a:buNone/>
              </a:pPr>
              <a:r>
                <a:rPr b="1" i="0" lang="en-US" sz="7412" u="none" cap="none" strike="noStrike">
                  <a:solidFill>
                    <a:srgbClr val="FFFFFF"/>
                  </a:solidFill>
                  <a:latin typeface="Arial"/>
                  <a:ea typeface="Arial"/>
                  <a:cs typeface="Arial"/>
                  <a:sym typeface="Arial"/>
                </a:rPr>
                <a:t>LABORATORIO DE ESTRUCTURAS DE DATOS</a:t>
              </a:r>
              <a:endParaRPr/>
            </a:p>
          </p:txBody>
        </p:sp>
        <p:sp>
          <p:nvSpPr>
            <p:cNvPr id="104" name="Google Shape;104;p2"/>
            <p:cNvSpPr txBox="1"/>
            <p:nvPr/>
          </p:nvSpPr>
          <p:spPr>
            <a:xfrm>
              <a:off x="-115800" y="-2217067"/>
              <a:ext cx="10569000" cy="729900"/>
            </a:xfrm>
            <a:prstGeom prst="rect">
              <a:avLst/>
            </a:prstGeom>
            <a:noFill/>
            <a:ln>
              <a:noFill/>
            </a:ln>
          </p:spPr>
          <p:txBody>
            <a:bodyPr anchorCtr="0" anchor="t" bIns="0" lIns="0" spcFirstLastPara="1" rIns="0" wrap="square" tIns="0">
              <a:spAutoFit/>
            </a:bodyPr>
            <a:lstStyle/>
            <a:p>
              <a:pPr indent="0" lvl="0" marL="0" marR="0" rtl="0" algn="l">
                <a:lnSpc>
                  <a:spcPct val="119004"/>
                </a:lnSpc>
                <a:spcBef>
                  <a:spcPts val="0"/>
                </a:spcBef>
                <a:spcAft>
                  <a:spcPts val="0"/>
                </a:spcAft>
                <a:buNone/>
              </a:pPr>
              <a:r>
                <a:rPr b="0" i="0" lang="en-US" sz="3557" u="none" cap="none" strike="noStrike">
                  <a:solidFill>
                    <a:srgbClr val="05B4F7"/>
                  </a:solidFill>
                  <a:latin typeface="Arial"/>
                  <a:ea typeface="Arial"/>
                  <a:cs typeface="Arial"/>
                  <a:sym typeface="Arial"/>
                </a:rPr>
                <a:t>CLASE 5</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8" name="Shape 108"/>
        <p:cNvGrpSpPr/>
        <p:nvPr/>
      </p:nvGrpSpPr>
      <p:grpSpPr>
        <a:xfrm>
          <a:off x="0" y="0"/>
          <a:ext cx="0" cy="0"/>
          <a:chOff x="0" y="0"/>
          <a:chExt cx="0" cy="0"/>
        </a:xfrm>
      </p:grpSpPr>
      <p:sp>
        <p:nvSpPr>
          <p:cNvPr id="109" name="Google Shape;109;p3"/>
          <p:cNvSpPr/>
          <p:nvPr/>
        </p:nvSpPr>
        <p:spPr>
          <a:xfrm rot="3254186">
            <a:off x="12372262" y="5113834"/>
            <a:ext cx="13107820" cy="13500564"/>
          </a:xfrm>
          <a:custGeom>
            <a:rect b="b" l="l" r="r" t="t"/>
            <a:pathLst>
              <a:path extrusionOk="0" h="13500564" w="13107820">
                <a:moveTo>
                  <a:pt x="0" y="0"/>
                </a:moveTo>
                <a:lnTo>
                  <a:pt x="13107820" y="0"/>
                </a:lnTo>
                <a:lnTo>
                  <a:pt x="13107820" y="13500564"/>
                </a:lnTo>
                <a:lnTo>
                  <a:pt x="0" y="13500564"/>
                </a:lnTo>
                <a:lnTo>
                  <a:pt x="0" y="0"/>
                </a:lnTo>
                <a:close/>
              </a:path>
            </a:pathLst>
          </a:custGeom>
          <a:blipFill rotWithShape="1">
            <a:blip r:embed="rId3">
              <a:alphaModFix/>
            </a:blip>
            <a:stretch>
              <a:fillRect b="0" l="0" r="0" t="0"/>
            </a:stretch>
          </a:blipFill>
          <a:ln>
            <a:noFill/>
          </a:ln>
        </p:spPr>
      </p:sp>
      <p:sp>
        <p:nvSpPr>
          <p:cNvPr id="110" name="Google Shape;110;p3"/>
          <p:cNvSpPr txBox="1"/>
          <p:nvPr/>
        </p:nvSpPr>
        <p:spPr>
          <a:xfrm>
            <a:off x="9448303" y="2494909"/>
            <a:ext cx="7149664" cy="4438276"/>
          </a:xfrm>
          <a:prstGeom prst="rect">
            <a:avLst/>
          </a:prstGeom>
          <a:noFill/>
          <a:ln>
            <a:noFill/>
          </a:ln>
        </p:spPr>
        <p:txBody>
          <a:bodyPr anchorCtr="0" anchor="t" bIns="0" lIns="0" spcFirstLastPara="1" rIns="0" wrap="square" tIns="0">
            <a:spAutoFit/>
          </a:bodyPr>
          <a:lstStyle/>
          <a:p>
            <a:pPr indent="0" lvl="0" marL="0" marR="0" rtl="0" algn="l">
              <a:lnSpc>
                <a:spcPct val="203001"/>
              </a:lnSpc>
              <a:spcBef>
                <a:spcPts val="0"/>
              </a:spcBef>
              <a:spcAft>
                <a:spcPts val="0"/>
              </a:spcAft>
              <a:buNone/>
            </a:pPr>
            <a:r>
              <a:rPr b="1" i="0" lang="en-US" sz="4431" u="none" cap="none" strike="noStrike">
                <a:solidFill>
                  <a:srgbClr val="FFFFFF"/>
                </a:solidFill>
                <a:latin typeface="Arial"/>
                <a:ea typeface="Arial"/>
                <a:cs typeface="Arial"/>
                <a:sym typeface="Arial"/>
              </a:rPr>
              <a:t>Dudas del proyecto</a:t>
            </a:r>
            <a:endParaRPr/>
          </a:p>
          <a:p>
            <a:pPr indent="0" lvl="0" marL="0" marR="0" rtl="0" algn="l">
              <a:lnSpc>
                <a:spcPct val="203001"/>
              </a:lnSpc>
              <a:spcBef>
                <a:spcPts val="0"/>
              </a:spcBef>
              <a:spcAft>
                <a:spcPts val="0"/>
              </a:spcAft>
              <a:buNone/>
            </a:pPr>
            <a:r>
              <a:rPr b="1" i="0" lang="en-US" sz="4431" u="none" cap="none" strike="noStrike">
                <a:solidFill>
                  <a:srgbClr val="FFFFFF"/>
                </a:solidFill>
                <a:latin typeface="Arial"/>
                <a:ea typeface="Arial"/>
                <a:cs typeface="Arial"/>
                <a:sym typeface="Arial"/>
              </a:rPr>
              <a:t>Foro #5</a:t>
            </a:r>
            <a:endParaRPr/>
          </a:p>
          <a:p>
            <a:pPr indent="0" lvl="0" marL="0" marR="0" rtl="0" algn="l">
              <a:lnSpc>
                <a:spcPct val="203001"/>
              </a:lnSpc>
              <a:spcBef>
                <a:spcPts val="0"/>
              </a:spcBef>
              <a:spcAft>
                <a:spcPts val="0"/>
              </a:spcAft>
              <a:buNone/>
            </a:pPr>
            <a:r>
              <a:rPr b="1" i="0" lang="en-US" sz="4431" u="none" cap="none" strike="noStrike">
                <a:solidFill>
                  <a:srgbClr val="FFFFFF"/>
                </a:solidFill>
                <a:latin typeface="Arial"/>
                <a:ea typeface="Arial"/>
                <a:cs typeface="Arial"/>
                <a:sym typeface="Arial"/>
              </a:rPr>
              <a:t>Contenido</a:t>
            </a:r>
            <a:endParaRPr/>
          </a:p>
          <a:p>
            <a:pPr indent="0" lvl="0" marL="0" marR="0" rtl="0" algn="l">
              <a:lnSpc>
                <a:spcPct val="203001"/>
              </a:lnSpc>
              <a:spcBef>
                <a:spcPts val="0"/>
              </a:spcBef>
              <a:spcAft>
                <a:spcPts val="0"/>
              </a:spcAft>
              <a:buNone/>
            </a:pPr>
            <a:r>
              <a:rPr b="1" i="0" lang="en-US" sz="4431" u="none" cap="none" strike="noStrike">
                <a:solidFill>
                  <a:srgbClr val="FFFFFF"/>
                </a:solidFill>
                <a:latin typeface="Arial"/>
                <a:ea typeface="Arial"/>
                <a:cs typeface="Arial"/>
                <a:sym typeface="Arial"/>
              </a:rPr>
              <a:t>Ejemplos prácticos</a:t>
            </a:r>
            <a:endParaRPr/>
          </a:p>
        </p:txBody>
      </p:sp>
      <p:sp>
        <p:nvSpPr>
          <p:cNvPr id="111" name="Google Shape;111;p3"/>
          <p:cNvSpPr txBox="1"/>
          <p:nvPr/>
        </p:nvSpPr>
        <p:spPr>
          <a:xfrm>
            <a:off x="7764317" y="2521172"/>
            <a:ext cx="1444428" cy="7595703"/>
          </a:xfrm>
          <a:prstGeom prst="rect">
            <a:avLst/>
          </a:prstGeom>
          <a:noFill/>
          <a:ln>
            <a:noFill/>
          </a:ln>
        </p:spPr>
        <p:txBody>
          <a:bodyPr anchorCtr="0" anchor="t" bIns="0" lIns="0" spcFirstLastPara="1" rIns="0" wrap="square" tIns="0">
            <a:spAutoFit/>
          </a:bodyPr>
          <a:lstStyle/>
          <a:p>
            <a:pPr indent="0" lvl="0" marL="0" marR="0" rtl="0" algn="r">
              <a:lnSpc>
                <a:spcPct val="250014"/>
              </a:lnSpc>
              <a:spcBef>
                <a:spcPts val="0"/>
              </a:spcBef>
              <a:spcAft>
                <a:spcPts val="0"/>
              </a:spcAft>
              <a:buNone/>
            </a:pPr>
            <a:r>
              <a:rPr b="0" i="0" lang="en-US" sz="3493" u="none" cap="none" strike="noStrike">
                <a:solidFill>
                  <a:srgbClr val="05B4F7"/>
                </a:solidFill>
                <a:latin typeface="Arial"/>
                <a:ea typeface="Arial"/>
                <a:cs typeface="Arial"/>
                <a:sym typeface="Arial"/>
              </a:rPr>
              <a:t>01</a:t>
            </a:r>
            <a:endParaRPr/>
          </a:p>
          <a:p>
            <a:pPr indent="0" lvl="0" marL="0" marR="0" rtl="0" algn="r">
              <a:lnSpc>
                <a:spcPct val="250014"/>
              </a:lnSpc>
              <a:spcBef>
                <a:spcPts val="0"/>
              </a:spcBef>
              <a:spcAft>
                <a:spcPts val="0"/>
              </a:spcAft>
              <a:buNone/>
            </a:pPr>
            <a:r>
              <a:rPr b="0" i="0" lang="en-US" sz="3493" u="none" cap="none" strike="noStrike">
                <a:solidFill>
                  <a:srgbClr val="05B4F7"/>
                </a:solidFill>
                <a:latin typeface="Arial"/>
                <a:ea typeface="Arial"/>
                <a:cs typeface="Arial"/>
                <a:sym typeface="Arial"/>
              </a:rPr>
              <a:t>02</a:t>
            </a:r>
            <a:endParaRPr/>
          </a:p>
          <a:p>
            <a:pPr indent="0" lvl="0" marL="0" marR="0" rtl="0" algn="r">
              <a:lnSpc>
                <a:spcPct val="250014"/>
              </a:lnSpc>
              <a:spcBef>
                <a:spcPts val="0"/>
              </a:spcBef>
              <a:spcAft>
                <a:spcPts val="0"/>
              </a:spcAft>
              <a:buNone/>
            </a:pPr>
            <a:r>
              <a:rPr b="0" i="0" lang="en-US" sz="3493" u="none" cap="none" strike="noStrike">
                <a:solidFill>
                  <a:srgbClr val="05B4F7"/>
                </a:solidFill>
                <a:latin typeface="Arial"/>
                <a:ea typeface="Arial"/>
                <a:cs typeface="Arial"/>
                <a:sym typeface="Arial"/>
              </a:rPr>
              <a:t>03</a:t>
            </a:r>
            <a:endParaRPr/>
          </a:p>
          <a:p>
            <a:pPr indent="0" lvl="0" marL="0" marR="0" rtl="0" algn="r">
              <a:lnSpc>
                <a:spcPct val="250014"/>
              </a:lnSpc>
              <a:spcBef>
                <a:spcPts val="0"/>
              </a:spcBef>
              <a:spcAft>
                <a:spcPts val="0"/>
              </a:spcAft>
              <a:buNone/>
            </a:pPr>
            <a:r>
              <a:rPr b="0" i="0" lang="en-US" sz="3493" u="none" cap="none" strike="noStrike">
                <a:solidFill>
                  <a:srgbClr val="05B4F7"/>
                </a:solidFill>
                <a:latin typeface="Arial"/>
                <a:ea typeface="Arial"/>
                <a:cs typeface="Arial"/>
                <a:sym typeface="Arial"/>
              </a:rPr>
              <a:t>04</a:t>
            </a:r>
            <a:endParaRPr/>
          </a:p>
          <a:p>
            <a:pPr indent="0" lvl="0" marL="0" marR="0" rtl="0" algn="r">
              <a:lnSpc>
                <a:spcPct val="250014"/>
              </a:lnSpc>
              <a:spcBef>
                <a:spcPts val="0"/>
              </a:spcBef>
              <a:spcAft>
                <a:spcPts val="0"/>
              </a:spcAft>
              <a:buNone/>
            </a:pPr>
            <a:r>
              <a:t/>
            </a:r>
            <a:endParaRPr b="0" i="0" sz="3493" u="none" cap="none" strike="noStrike">
              <a:solidFill>
                <a:srgbClr val="05B4F7"/>
              </a:solidFill>
              <a:latin typeface="Arial"/>
              <a:ea typeface="Arial"/>
              <a:cs typeface="Arial"/>
              <a:sym typeface="Arial"/>
            </a:endParaRPr>
          </a:p>
          <a:p>
            <a:pPr indent="0" lvl="0" marL="0" marR="0" rtl="0" algn="r">
              <a:lnSpc>
                <a:spcPct val="250014"/>
              </a:lnSpc>
              <a:spcBef>
                <a:spcPts val="0"/>
              </a:spcBef>
              <a:spcAft>
                <a:spcPts val="0"/>
              </a:spcAft>
              <a:buNone/>
            </a:pPr>
            <a:r>
              <a:t/>
            </a:r>
            <a:endParaRPr b="0" i="0" sz="3493" u="none" cap="none" strike="noStrike">
              <a:solidFill>
                <a:srgbClr val="05B4F7"/>
              </a:solidFill>
              <a:latin typeface="Arial"/>
              <a:ea typeface="Arial"/>
              <a:cs typeface="Arial"/>
              <a:sym typeface="Arial"/>
            </a:endParaRPr>
          </a:p>
          <a:p>
            <a:pPr indent="0" lvl="0" marL="0" marR="0" rtl="0" algn="r">
              <a:lnSpc>
                <a:spcPct val="250014"/>
              </a:lnSpc>
              <a:spcBef>
                <a:spcPts val="0"/>
              </a:spcBef>
              <a:spcAft>
                <a:spcPts val="0"/>
              </a:spcAft>
              <a:buNone/>
            </a:pPr>
            <a:r>
              <a:t/>
            </a:r>
            <a:endParaRPr b="0" i="0" sz="3493" u="none" cap="none" strike="noStrike">
              <a:solidFill>
                <a:srgbClr val="05B4F7"/>
              </a:solidFill>
              <a:latin typeface="Arial"/>
              <a:ea typeface="Arial"/>
              <a:cs typeface="Arial"/>
              <a:sym typeface="Arial"/>
            </a:endParaRPr>
          </a:p>
        </p:txBody>
      </p:sp>
      <p:sp>
        <p:nvSpPr>
          <p:cNvPr id="112" name="Google Shape;112;p3"/>
          <p:cNvSpPr txBox="1"/>
          <p:nvPr/>
        </p:nvSpPr>
        <p:spPr>
          <a:xfrm>
            <a:off x="1028700" y="4539783"/>
            <a:ext cx="6735617" cy="747713"/>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5000" u="none" cap="none" strike="noStrike">
                <a:solidFill>
                  <a:srgbClr val="FFFFFF"/>
                </a:solidFill>
                <a:latin typeface="Arial"/>
                <a:ea typeface="Arial"/>
                <a:cs typeface="Arial"/>
                <a:sym typeface="Arial"/>
              </a:rPr>
              <a:t>CONTENIDOS</a:t>
            </a:r>
            <a:endParaRPr/>
          </a:p>
        </p:txBody>
      </p:sp>
      <p:sp>
        <p:nvSpPr>
          <p:cNvPr id="113" name="Google Shape;113;p3"/>
          <p:cNvSpPr/>
          <p:nvPr/>
        </p:nvSpPr>
        <p:spPr>
          <a:xfrm rot="-4799079">
            <a:off x="-4857181" y="-6292215"/>
            <a:ext cx="9714362" cy="10005429"/>
          </a:xfrm>
          <a:custGeom>
            <a:rect b="b" l="l" r="r" t="t"/>
            <a:pathLst>
              <a:path extrusionOk="0" h="10005429" w="9714362">
                <a:moveTo>
                  <a:pt x="0" y="0"/>
                </a:moveTo>
                <a:lnTo>
                  <a:pt x="9714362" y="0"/>
                </a:lnTo>
                <a:lnTo>
                  <a:pt x="9714362" y="10005429"/>
                </a:lnTo>
                <a:lnTo>
                  <a:pt x="0" y="10005429"/>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7" name="Shape 117"/>
        <p:cNvGrpSpPr/>
        <p:nvPr/>
      </p:nvGrpSpPr>
      <p:grpSpPr>
        <a:xfrm>
          <a:off x="0" y="0"/>
          <a:ext cx="0" cy="0"/>
          <a:chOff x="0" y="0"/>
          <a:chExt cx="0" cy="0"/>
        </a:xfrm>
      </p:grpSpPr>
      <p:sp>
        <p:nvSpPr>
          <p:cNvPr id="118" name="Google Shape;118;p4"/>
          <p:cNvSpPr/>
          <p:nvPr/>
        </p:nvSpPr>
        <p:spPr>
          <a:xfrm rot="-5563495">
            <a:off x="11139133" y="85653"/>
            <a:ext cx="6660806" cy="6860381"/>
          </a:xfrm>
          <a:custGeom>
            <a:rect b="b" l="l" r="r" t="t"/>
            <a:pathLst>
              <a:path extrusionOk="0" h="6860381" w="6660806">
                <a:moveTo>
                  <a:pt x="0" y="0"/>
                </a:moveTo>
                <a:lnTo>
                  <a:pt x="6660806" y="0"/>
                </a:lnTo>
                <a:lnTo>
                  <a:pt x="6660806" y="6860381"/>
                </a:lnTo>
                <a:lnTo>
                  <a:pt x="0" y="6860381"/>
                </a:lnTo>
                <a:lnTo>
                  <a:pt x="0" y="0"/>
                </a:lnTo>
                <a:close/>
              </a:path>
            </a:pathLst>
          </a:custGeom>
          <a:blipFill rotWithShape="1">
            <a:blip r:embed="rId3">
              <a:alphaModFix/>
            </a:blip>
            <a:stretch>
              <a:fillRect b="0" l="0" r="0" t="0"/>
            </a:stretch>
          </a:blipFill>
          <a:ln>
            <a:noFill/>
          </a:ln>
        </p:spPr>
      </p:sp>
      <p:grpSp>
        <p:nvGrpSpPr>
          <p:cNvPr id="119" name="Google Shape;119;p4"/>
          <p:cNvGrpSpPr/>
          <p:nvPr/>
        </p:nvGrpSpPr>
        <p:grpSpPr>
          <a:xfrm>
            <a:off x="1736531" y="5659069"/>
            <a:ext cx="11772960" cy="2369815"/>
            <a:chOff x="0" y="9525"/>
            <a:chExt cx="15697279" cy="3159754"/>
          </a:xfrm>
        </p:grpSpPr>
        <p:sp>
          <p:nvSpPr>
            <p:cNvPr id="120" name="Google Shape;120;p4"/>
            <p:cNvSpPr txBox="1"/>
            <p:nvPr/>
          </p:nvSpPr>
          <p:spPr>
            <a:xfrm>
              <a:off x="0" y="1342384"/>
              <a:ext cx="15697279" cy="1826895"/>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9000" u="none" cap="none" strike="noStrike">
                  <a:solidFill>
                    <a:srgbClr val="FFFFFF"/>
                  </a:solidFill>
                  <a:latin typeface="Arial"/>
                  <a:ea typeface="Arial"/>
                  <a:cs typeface="Arial"/>
                  <a:sym typeface="Arial"/>
                </a:rPr>
                <a:t>LISTAS</a:t>
              </a:r>
              <a:endParaRPr/>
            </a:p>
          </p:txBody>
        </p:sp>
        <p:sp>
          <p:nvSpPr>
            <p:cNvPr id="121" name="Google Shape;121;p4"/>
            <p:cNvSpPr txBox="1"/>
            <p:nvPr/>
          </p:nvSpPr>
          <p:spPr>
            <a:xfrm>
              <a:off x="0" y="9525"/>
              <a:ext cx="15697200" cy="967800"/>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4859" u="none" cap="none" strike="noStrike">
                  <a:solidFill>
                    <a:srgbClr val="FFFFFF"/>
                  </a:solidFill>
                  <a:latin typeface="Arial"/>
                  <a:ea typeface="Arial"/>
                  <a:cs typeface="Arial"/>
                  <a:sym typeface="Arial"/>
                </a:rPr>
                <a:t>LISTA DE</a:t>
              </a:r>
              <a:endParaRPr/>
            </a:p>
          </p:txBody>
        </p:sp>
      </p:grpSp>
      <p:sp>
        <p:nvSpPr>
          <p:cNvPr id="122" name="Google Shape;122;p4"/>
          <p:cNvSpPr/>
          <p:nvPr/>
        </p:nvSpPr>
        <p:spPr>
          <a:xfrm rot="-5146152">
            <a:off x="9683427" y="-5370386"/>
            <a:ext cx="9438759" cy="9721568"/>
          </a:xfrm>
          <a:custGeom>
            <a:rect b="b" l="l" r="r" t="t"/>
            <a:pathLst>
              <a:path extrusionOk="0" h="9721568" w="9438759">
                <a:moveTo>
                  <a:pt x="0" y="0"/>
                </a:moveTo>
                <a:lnTo>
                  <a:pt x="9438759" y="0"/>
                </a:lnTo>
                <a:lnTo>
                  <a:pt x="9438759" y="9721568"/>
                </a:lnTo>
                <a:lnTo>
                  <a:pt x="0" y="9721568"/>
                </a:lnTo>
                <a:lnTo>
                  <a:pt x="0" y="0"/>
                </a:lnTo>
                <a:close/>
              </a:path>
            </a:pathLst>
          </a:custGeom>
          <a:blipFill rotWithShape="1">
            <a:blip r:embed="rId4">
              <a:alphaModFix/>
            </a:blip>
            <a:stretch>
              <a:fillRect b="0" l="0" r="0" t="0"/>
            </a:stretch>
          </a:blipFill>
          <a:ln>
            <a:noFill/>
          </a:ln>
        </p:spPr>
      </p:sp>
      <p:sp>
        <p:nvSpPr>
          <p:cNvPr id="123" name="Google Shape;123;p4"/>
          <p:cNvSpPr/>
          <p:nvPr/>
        </p:nvSpPr>
        <p:spPr>
          <a:xfrm flipH="1" rot="-5842389">
            <a:off x="14363315" y="-710703"/>
            <a:ext cx="8664654" cy="8924269"/>
          </a:xfrm>
          <a:custGeom>
            <a:rect b="b" l="l" r="r" t="t"/>
            <a:pathLst>
              <a:path extrusionOk="0" h="8924269" w="8664654">
                <a:moveTo>
                  <a:pt x="8664654" y="0"/>
                </a:moveTo>
                <a:lnTo>
                  <a:pt x="0" y="0"/>
                </a:lnTo>
                <a:lnTo>
                  <a:pt x="0" y="8924268"/>
                </a:lnTo>
                <a:lnTo>
                  <a:pt x="8664654" y="8924268"/>
                </a:lnTo>
                <a:lnTo>
                  <a:pt x="8664654" y="0"/>
                </a:lnTo>
                <a:close/>
              </a:path>
            </a:pathLst>
          </a:custGeom>
          <a:blipFill rotWithShape="1">
            <a:blip r:embed="rId5">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7" name="Shape 127"/>
        <p:cNvGrpSpPr/>
        <p:nvPr/>
      </p:nvGrpSpPr>
      <p:grpSpPr>
        <a:xfrm>
          <a:off x="0" y="0"/>
          <a:ext cx="0" cy="0"/>
          <a:chOff x="0" y="0"/>
          <a:chExt cx="0" cy="0"/>
        </a:xfrm>
      </p:grpSpPr>
      <p:sp>
        <p:nvSpPr>
          <p:cNvPr id="128" name="Google Shape;128;p5"/>
          <p:cNvSpPr/>
          <p:nvPr/>
        </p:nvSpPr>
        <p:spPr>
          <a:xfrm flipH="1" rot="2430232">
            <a:off x="8982282" y="6435911"/>
            <a:ext cx="12032802" cy="12393336"/>
          </a:xfrm>
          <a:custGeom>
            <a:rect b="b" l="l" r="r" t="t"/>
            <a:pathLst>
              <a:path extrusionOk="0" h="12393336" w="12032802">
                <a:moveTo>
                  <a:pt x="12032802" y="0"/>
                </a:moveTo>
                <a:lnTo>
                  <a:pt x="0" y="0"/>
                </a:lnTo>
                <a:lnTo>
                  <a:pt x="0" y="12393336"/>
                </a:lnTo>
                <a:lnTo>
                  <a:pt x="12032802" y="12393336"/>
                </a:lnTo>
                <a:lnTo>
                  <a:pt x="12032802" y="0"/>
                </a:lnTo>
                <a:close/>
              </a:path>
            </a:pathLst>
          </a:custGeom>
          <a:blipFill rotWithShape="1">
            <a:blip r:embed="rId3">
              <a:alphaModFix/>
            </a:blip>
            <a:stretch>
              <a:fillRect b="0" l="0" r="0" t="0"/>
            </a:stretch>
          </a:blipFill>
          <a:ln>
            <a:noFill/>
          </a:ln>
        </p:spPr>
      </p:sp>
      <p:sp>
        <p:nvSpPr>
          <p:cNvPr id="129" name="Google Shape;129;p5"/>
          <p:cNvSpPr/>
          <p:nvPr/>
        </p:nvSpPr>
        <p:spPr>
          <a:xfrm rot="4808220">
            <a:off x="3862283" y="8103328"/>
            <a:ext cx="12256923" cy="12624172"/>
          </a:xfrm>
          <a:custGeom>
            <a:rect b="b" l="l" r="r" t="t"/>
            <a:pathLst>
              <a:path extrusionOk="0" h="12624172" w="12256923">
                <a:moveTo>
                  <a:pt x="0" y="0"/>
                </a:moveTo>
                <a:lnTo>
                  <a:pt x="12256923" y="0"/>
                </a:lnTo>
                <a:lnTo>
                  <a:pt x="12256923" y="12624172"/>
                </a:lnTo>
                <a:lnTo>
                  <a:pt x="0" y="12624172"/>
                </a:lnTo>
                <a:lnTo>
                  <a:pt x="0" y="0"/>
                </a:lnTo>
                <a:close/>
              </a:path>
            </a:pathLst>
          </a:custGeom>
          <a:blipFill rotWithShape="1">
            <a:blip r:embed="rId4">
              <a:alphaModFix/>
            </a:blip>
            <a:stretch>
              <a:fillRect b="0" l="0" r="0" t="0"/>
            </a:stretch>
          </a:blipFill>
          <a:ln>
            <a:noFill/>
          </a:ln>
        </p:spPr>
      </p:sp>
      <p:sp>
        <p:nvSpPr>
          <p:cNvPr id="130" name="Google Shape;130;p5"/>
          <p:cNvSpPr/>
          <p:nvPr/>
        </p:nvSpPr>
        <p:spPr>
          <a:xfrm>
            <a:off x="9990745" y="2439980"/>
            <a:ext cx="7209386" cy="5407039"/>
          </a:xfrm>
          <a:custGeom>
            <a:rect b="b" l="l" r="r" t="t"/>
            <a:pathLst>
              <a:path extrusionOk="0" h="5407039" w="7209386">
                <a:moveTo>
                  <a:pt x="0" y="0"/>
                </a:moveTo>
                <a:lnTo>
                  <a:pt x="7209385" y="0"/>
                </a:lnTo>
                <a:lnTo>
                  <a:pt x="7209385" y="5407040"/>
                </a:lnTo>
                <a:lnTo>
                  <a:pt x="0" y="5407040"/>
                </a:lnTo>
                <a:lnTo>
                  <a:pt x="0" y="0"/>
                </a:lnTo>
                <a:close/>
              </a:path>
            </a:pathLst>
          </a:custGeom>
          <a:blipFill rotWithShape="1">
            <a:blip r:embed="rId5">
              <a:alphaModFix/>
            </a:blip>
            <a:stretch>
              <a:fillRect b="0" l="0" r="0" t="0"/>
            </a:stretch>
          </a:blipFill>
          <a:ln>
            <a:noFill/>
          </a:ln>
        </p:spPr>
      </p:sp>
      <p:sp>
        <p:nvSpPr>
          <p:cNvPr id="131" name="Google Shape;131;p5"/>
          <p:cNvSpPr txBox="1"/>
          <p:nvPr/>
        </p:nvSpPr>
        <p:spPr>
          <a:xfrm>
            <a:off x="1028700" y="1047750"/>
            <a:ext cx="7669274" cy="747713"/>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5000" u="none" cap="none" strike="noStrike">
                <a:solidFill>
                  <a:srgbClr val="FFFFFF"/>
                </a:solidFill>
                <a:latin typeface="Arial"/>
                <a:ea typeface="Arial"/>
                <a:cs typeface="Arial"/>
                <a:sym typeface="Arial"/>
              </a:rPr>
              <a:t>¿QUÉ ES?</a:t>
            </a:r>
            <a:endParaRPr/>
          </a:p>
        </p:txBody>
      </p:sp>
      <p:sp>
        <p:nvSpPr>
          <p:cNvPr id="132" name="Google Shape;132;p5"/>
          <p:cNvSpPr txBox="1"/>
          <p:nvPr/>
        </p:nvSpPr>
        <p:spPr>
          <a:xfrm>
            <a:off x="1613806" y="3079998"/>
            <a:ext cx="7084169" cy="4894296"/>
          </a:xfrm>
          <a:prstGeom prst="rect">
            <a:avLst/>
          </a:prstGeom>
          <a:noFill/>
          <a:ln>
            <a:noFill/>
          </a:ln>
        </p:spPr>
        <p:txBody>
          <a:bodyPr anchorCtr="0" anchor="t" bIns="0" lIns="0" spcFirstLastPara="1" rIns="0" wrap="square" tIns="0">
            <a:spAutoFit/>
          </a:bodyPr>
          <a:lstStyle/>
          <a:p>
            <a:pPr indent="0" lvl="0" marL="0" marR="0" rtl="0" algn="l">
              <a:lnSpc>
                <a:spcPct val="158992"/>
              </a:lnSpc>
              <a:spcBef>
                <a:spcPts val="0"/>
              </a:spcBef>
              <a:spcAft>
                <a:spcPts val="0"/>
              </a:spcAft>
              <a:buNone/>
            </a:pPr>
            <a:r>
              <a:rPr b="0" i="0" lang="en-US" sz="2758" u="none" cap="none" strike="noStrike">
                <a:solidFill>
                  <a:srgbClr val="FFFFFF"/>
                </a:solidFill>
                <a:latin typeface="Arial"/>
                <a:ea typeface="Arial"/>
                <a:cs typeface="Arial"/>
                <a:sym typeface="Arial"/>
              </a:rPr>
              <a:t>Una lista enlazada de listas enlazadas combina estas dos ideas. Cada nodo de la lista enlazada principal contiene una referencia a una lista enlazada secundaria. Cada nodo de la lista secundaria contiene un valor y una referencia al siguiente nodo en esa lista.</a:t>
            </a:r>
            <a:endParaRPr/>
          </a:p>
          <a:p>
            <a:pPr indent="0" lvl="0" marL="0" marR="0" rtl="0" algn="l">
              <a:lnSpc>
                <a:spcPct val="158992"/>
              </a:lnSpc>
              <a:spcBef>
                <a:spcPts val="0"/>
              </a:spcBef>
              <a:spcAft>
                <a:spcPts val="0"/>
              </a:spcAft>
              <a:buNone/>
            </a:pPr>
            <a:r>
              <a:t/>
            </a:r>
            <a:endParaRPr b="0" i="0" sz="2758"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6" name="Shape 136"/>
        <p:cNvGrpSpPr/>
        <p:nvPr/>
      </p:nvGrpSpPr>
      <p:grpSpPr>
        <a:xfrm>
          <a:off x="0" y="0"/>
          <a:ext cx="0" cy="0"/>
          <a:chOff x="0" y="0"/>
          <a:chExt cx="0" cy="0"/>
        </a:xfrm>
      </p:grpSpPr>
      <p:sp>
        <p:nvSpPr>
          <p:cNvPr id="137" name="Google Shape;137;p6"/>
          <p:cNvSpPr txBox="1"/>
          <p:nvPr/>
        </p:nvSpPr>
        <p:spPr>
          <a:xfrm>
            <a:off x="9610922" y="2470224"/>
            <a:ext cx="925320"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FFFFFF"/>
                </a:solidFill>
                <a:latin typeface="Arial"/>
                <a:ea typeface="Arial"/>
                <a:cs typeface="Arial"/>
                <a:sym typeface="Arial"/>
              </a:rPr>
              <a:t>01</a:t>
            </a:r>
            <a:endParaRPr/>
          </a:p>
        </p:txBody>
      </p:sp>
      <p:sp>
        <p:nvSpPr>
          <p:cNvPr id="138" name="Google Shape;138;p6"/>
          <p:cNvSpPr/>
          <p:nvPr/>
        </p:nvSpPr>
        <p:spPr>
          <a:xfrm flipH="1" rot="2430232">
            <a:off x="-1104371" y="5602751"/>
            <a:ext cx="12032802" cy="12393336"/>
          </a:xfrm>
          <a:custGeom>
            <a:rect b="b" l="l" r="r" t="t"/>
            <a:pathLst>
              <a:path extrusionOk="0" h="12393336" w="12032802">
                <a:moveTo>
                  <a:pt x="12032802" y="0"/>
                </a:moveTo>
                <a:lnTo>
                  <a:pt x="0" y="0"/>
                </a:lnTo>
                <a:lnTo>
                  <a:pt x="0" y="12393336"/>
                </a:lnTo>
                <a:lnTo>
                  <a:pt x="12032802" y="12393336"/>
                </a:lnTo>
                <a:lnTo>
                  <a:pt x="12032802" y="0"/>
                </a:lnTo>
                <a:close/>
              </a:path>
            </a:pathLst>
          </a:custGeom>
          <a:blipFill rotWithShape="1">
            <a:blip r:embed="rId3">
              <a:alphaModFix/>
            </a:blip>
            <a:stretch>
              <a:fillRect b="0" l="0" r="0" t="0"/>
            </a:stretch>
          </a:blipFill>
          <a:ln>
            <a:noFill/>
          </a:ln>
        </p:spPr>
      </p:sp>
      <p:sp>
        <p:nvSpPr>
          <p:cNvPr id="139" name="Google Shape;139;p6"/>
          <p:cNvSpPr/>
          <p:nvPr/>
        </p:nvSpPr>
        <p:spPr>
          <a:xfrm rot="4808220">
            <a:off x="-6224370" y="7270168"/>
            <a:ext cx="12256923" cy="12624172"/>
          </a:xfrm>
          <a:custGeom>
            <a:rect b="b" l="l" r="r" t="t"/>
            <a:pathLst>
              <a:path extrusionOk="0" h="12624172" w="12256923">
                <a:moveTo>
                  <a:pt x="0" y="0"/>
                </a:moveTo>
                <a:lnTo>
                  <a:pt x="12256923" y="0"/>
                </a:lnTo>
                <a:lnTo>
                  <a:pt x="12256923" y="12624172"/>
                </a:lnTo>
                <a:lnTo>
                  <a:pt x="0" y="12624172"/>
                </a:lnTo>
                <a:lnTo>
                  <a:pt x="0" y="0"/>
                </a:lnTo>
                <a:close/>
              </a:path>
            </a:pathLst>
          </a:custGeom>
          <a:blipFill rotWithShape="1">
            <a:blip r:embed="rId4">
              <a:alphaModFix/>
            </a:blip>
            <a:stretch>
              <a:fillRect b="0" l="0" r="0" t="0"/>
            </a:stretch>
          </a:blipFill>
          <a:ln>
            <a:noFill/>
          </a:ln>
        </p:spPr>
      </p:sp>
      <p:sp>
        <p:nvSpPr>
          <p:cNvPr id="140" name="Google Shape;140;p6"/>
          <p:cNvSpPr txBox="1"/>
          <p:nvPr/>
        </p:nvSpPr>
        <p:spPr>
          <a:xfrm>
            <a:off x="9610922" y="4369413"/>
            <a:ext cx="925320"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FFFFFF"/>
                </a:solidFill>
                <a:latin typeface="Arial"/>
                <a:ea typeface="Arial"/>
                <a:cs typeface="Arial"/>
                <a:sym typeface="Arial"/>
              </a:rPr>
              <a:t>02</a:t>
            </a:r>
            <a:endParaRPr/>
          </a:p>
        </p:txBody>
      </p:sp>
      <p:sp>
        <p:nvSpPr>
          <p:cNvPr id="141" name="Google Shape;141;p6"/>
          <p:cNvSpPr txBox="1"/>
          <p:nvPr/>
        </p:nvSpPr>
        <p:spPr>
          <a:xfrm>
            <a:off x="9610922" y="6121345"/>
            <a:ext cx="773162"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FFFFFF"/>
                </a:solidFill>
                <a:latin typeface="Arial"/>
                <a:ea typeface="Arial"/>
                <a:cs typeface="Arial"/>
                <a:sym typeface="Arial"/>
              </a:rPr>
              <a:t>03</a:t>
            </a:r>
            <a:endParaRPr/>
          </a:p>
        </p:txBody>
      </p:sp>
      <p:sp>
        <p:nvSpPr>
          <p:cNvPr id="142" name="Google Shape;142;p6"/>
          <p:cNvSpPr txBox="1"/>
          <p:nvPr/>
        </p:nvSpPr>
        <p:spPr>
          <a:xfrm>
            <a:off x="10675006" y="2508324"/>
            <a:ext cx="5960770" cy="1102360"/>
          </a:xfrm>
          <a:prstGeom prst="rect">
            <a:avLst/>
          </a:prstGeom>
          <a:noFill/>
          <a:ln>
            <a:noFill/>
          </a:ln>
        </p:spPr>
        <p:txBody>
          <a:bodyPr anchorCtr="0" anchor="t" bIns="0" lIns="0" spcFirstLastPara="1" rIns="0" wrap="square" tIns="0">
            <a:spAutoFit/>
          </a:bodyPr>
          <a:lstStyle/>
          <a:p>
            <a:pPr indent="0" lvl="0" marL="0" marR="0" rtl="0" algn="l">
              <a:lnSpc>
                <a:spcPct val="140025"/>
              </a:lnSpc>
              <a:spcBef>
                <a:spcPts val="0"/>
              </a:spcBef>
              <a:spcAft>
                <a:spcPts val="0"/>
              </a:spcAft>
              <a:buNone/>
            </a:pPr>
            <a:r>
              <a:rPr b="0" i="0" lang="en-US" sz="1599" u="none" cap="none" strike="noStrike">
                <a:solidFill>
                  <a:srgbClr val="FFFFFF"/>
                </a:solidFill>
                <a:latin typeface="Arial"/>
                <a:ea typeface="Arial"/>
                <a:cs typeface="Arial"/>
                <a:sym typeface="Arial"/>
              </a:rPr>
              <a:t>Permiten representar estructuras de datos jerárquicas, donde cada nodo de la lista principal puede apuntar a una lista enlazada secundaria, creando niveles de jerarquía dentro de la estructura.</a:t>
            </a:r>
            <a:endParaRPr/>
          </a:p>
        </p:txBody>
      </p:sp>
      <p:sp>
        <p:nvSpPr>
          <p:cNvPr id="143" name="Google Shape;143;p6"/>
          <p:cNvSpPr txBox="1"/>
          <p:nvPr/>
        </p:nvSpPr>
        <p:spPr>
          <a:xfrm>
            <a:off x="10675006" y="4407513"/>
            <a:ext cx="5960770" cy="1102360"/>
          </a:xfrm>
          <a:prstGeom prst="rect">
            <a:avLst/>
          </a:prstGeom>
          <a:noFill/>
          <a:ln>
            <a:noFill/>
          </a:ln>
        </p:spPr>
        <p:txBody>
          <a:bodyPr anchorCtr="0" anchor="t" bIns="0" lIns="0" spcFirstLastPara="1" rIns="0" wrap="square" tIns="0">
            <a:spAutoFit/>
          </a:bodyPr>
          <a:lstStyle/>
          <a:p>
            <a:pPr indent="0" lvl="0" marL="0" marR="0" rtl="0" algn="l">
              <a:lnSpc>
                <a:spcPct val="140025"/>
              </a:lnSpc>
              <a:spcBef>
                <a:spcPts val="0"/>
              </a:spcBef>
              <a:spcAft>
                <a:spcPts val="0"/>
              </a:spcAft>
              <a:buNone/>
            </a:pPr>
            <a:r>
              <a:rPr b="0" i="0" lang="en-US" sz="1599" u="none" cap="none" strike="noStrike">
                <a:solidFill>
                  <a:srgbClr val="FFFFFF"/>
                </a:solidFill>
                <a:latin typeface="Arial"/>
                <a:ea typeface="Arial"/>
                <a:cs typeface="Arial"/>
                <a:sym typeface="Arial"/>
              </a:rPr>
              <a:t>El acceso a los datos puede ser más complejo en comparación con otras estructuras de datos, ya que puede requerir navegación a través de múltiples niveles de la jerarquía para llegar a un elemento específico.</a:t>
            </a:r>
            <a:endParaRPr/>
          </a:p>
        </p:txBody>
      </p:sp>
      <p:sp>
        <p:nvSpPr>
          <p:cNvPr id="144" name="Google Shape;144;p6"/>
          <p:cNvSpPr txBox="1"/>
          <p:nvPr/>
        </p:nvSpPr>
        <p:spPr>
          <a:xfrm>
            <a:off x="10675006" y="6159445"/>
            <a:ext cx="5960770" cy="1102360"/>
          </a:xfrm>
          <a:prstGeom prst="rect">
            <a:avLst/>
          </a:prstGeom>
          <a:noFill/>
          <a:ln>
            <a:noFill/>
          </a:ln>
        </p:spPr>
        <p:txBody>
          <a:bodyPr anchorCtr="0" anchor="t" bIns="0" lIns="0" spcFirstLastPara="1" rIns="0" wrap="square" tIns="0">
            <a:spAutoFit/>
          </a:bodyPr>
          <a:lstStyle/>
          <a:p>
            <a:pPr indent="0" lvl="0" marL="0" marR="0" rtl="0" algn="l">
              <a:lnSpc>
                <a:spcPct val="140025"/>
              </a:lnSpc>
              <a:spcBef>
                <a:spcPts val="0"/>
              </a:spcBef>
              <a:spcAft>
                <a:spcPts val="0"/>
              </a:spcAft>
              <a:buNone/>
            </a:pPr>
            <a:r>
              <a:rPr b="0" i="0" lang="en-US" sz="1599" u="none" cap="none" strike="noStrike">
                <a:solidFill>
                  <a:srgbClr val="FFFFFF"/>
                </a:solidFill>
                <a:latin typeface="Arial"/>
                <a:ea typeface="Arial"/>
                <a:cs typeface="Arial"/>
                <a:sym typeface="Arial"/>
              </a:rPr>
              <a:t>Si se necesita un cierto grado de orden dentro de la estructura de datos, las listas enlazadas de listas enlazadas pueden adaptarse para permitir el ordenamiento parcial, por ejemplo, dentro de cada lista secundaria</a:t>
            </a:r>
            <a:endParaRPr/>
          </a:p>
        </p:txBody>
      </p:sp>
      <p:sp>
        <p:nvSpPr>
          <p:cNvPr id="145" name="Google Shape;145;p6"/>
          <p:cNvSpPr txBox="1"/>
          <p:nvPr/>
        </p:nvSpPr>
        <p:spPr>
          <a:xfrm>
            <a:off x="1028700" y="4539783"/>
            <a:ext cx="6735617" cy="747713"/>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5000" u="none" cap="none" strike="noStrike">
                <a:solidFill>
                  <a:srgbClr val="FFFFFF"/>
                </a:solidFill>
                <a:latin typeface="Arial"/>
                <a:ea typeface="Arial"/>
                <a:cs typeface="Arial"/>
                <a:sym typeface="Arial"/>
              </a:rPr>
              <a:t>CARACTERÍSTICAS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9" name="Shape 149"/>
        <p:cNvGrpSpPr/>
        <p:nvPr/>
      </p:nvGrpSpPr>
      <p:grpSpPr>
        <a:xfrm>
          <a:off x="0" y="0"/>
          <a:ext cx="0" cy="0"/>
          <a:chOff x="0" y="0"/>
          <a:chExt cx="0" cy="0"/>
        </a:xfrm>
      </p:grpSpPr>
      <p:sp>
        <p:nvSpPr>
          <p:cNvPr id="150" name="Google Shape;150;p7"/>
          <p:cNvSpPr/>
          <p:nvPr/>
        </p:nvSpPr>
        <p:spPr>
          <a:xfrm rot="-5337593">
            <a:off x="7565348" y="-10535986"/>
            <a:ext cx="13107820" cy="13500564"/>
          </a:xfrm>
          <a:custGeom>
            <a:rect b="b" l="l" r="r" t="t"/>
            <a:pathLst>
              <a:path extrusionOk="0" h="13500564" w="13107820">
                <a:moveTo>
                  <a:pt x="0" y="0"/>
                </a:moveTo>
                <a:lnTo>
                  <a:pt x="13107821" y="0"/>
                </a:lnTo>
                <a:lnTo>
                  <a:pt x="13107821" y="13500564"/>
                </a:lnTo>
                <a:lnTo>
                  <a:pt x="0" y="13500564"/>
                </a:lnTo>
                <a:lnTo>
                  <a:pt x="0" y="0"/>
                </a:lnTo>
                <a:close/>
              </a:path>
            </a:pathLst>
          </a:custGeom>
          <a:blipFill rotWithShape="1">
            <a:blip r:embed="rId3">
              <a:alphaModFix/>
            </a:blip>
            <a:stretch>
              <a:fillRect b="0" l="0" r="0" t="0"/>
            </a:stretch>
          </a:blipFill>
          <a:ln>
            <a:noFill/>
          </a:ln>
        </p:spPr>
      </p:sp>
      <p:sp>
        <p:nvSpPr>
          <p:cNvPr id="151" name="Google Shape;151;p7"/>
          <p:cNvSpPr/>
          <p:nvPr/>
        </p:nvSpPr>
        <p:spPr>
          <a:xfrm flipH="1" rot="-6033831">
            <a:off x="14384532" y="-4405968"/>
            <a:ext cx="12032802" cy="12393336"/>
          </a:xfrm>
          <a:custGeom>
            <a:rect b="b" l="l" r="r" t="t"/>
            <a:pathLst>
              <a:path extrusionOk="0" h="12393336" w="12032802">
                <a:moveTo>
                  <a:pt x="12032803" y="0"/>
                </a:moveTo>
                <a:lnTo>
                  <a:pt x="0" y="0"/>
                </a:lnTo>
                <a:lnTo>
                  <a:pt x="0" y="12393336"/>
                </a:lnTo>
                <a:lnTo>
                  <a:pt x="12032803" y="12393336"/>
                </a:lnTo>
                <a:lnTo>
                  <a:pt x="12032803" y="0"/>
                </a:lnTo>
                <a:close/>
              </a:path>
            </a:pathLst>
          </a:custGeom>
          <a:blipFill rotWithShape="1">
            <a:blip r:embed="rId4">
              <a:alphaModFix/>
            </a:blip>
            <a:stretch>
              <a:fillRect b="0" l="0" r="0" t="0"/>
            </a:stretch>
          </a:blipFill>
          <a:ln>
            <a:noFill/>
          </a:ln>
        </p:spPr>
      </p:sp>
      <p:sp>
        <p:nvSpPr>
          <p:cNvPr id="152" name="Google Shape;152;p7"/>
          <p:cNvSpPr txBox="1"/>
          <p:nvPr/>
        </p:nvSpPr>
        <p:spPr>
          <a:xfrm>
            <a:off x="1028700" y="1047750"/>
            <a:ext cx="6735617" cy="747713"/>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5000" u="none" cap="none" strike="noStrike">
                <a:solidFill>
                  <a:srgbClr val="FFFFFF"/>
                </a:solidFill>
                <a:latin typeface="Arial"/>
                <a:ea typeface="Arial"/>
                <a:cs typeface="Arial"/>
                <a:sym typeface="Arial"/>
              </a:rPr>
              <a:t>DESVENTAJAS</a:t>
            </a:r>
            <a:endParaRPr/>
          </a:p>
        </p:txBody>
      </p:sp>
      <p:grpSp>
        <p:nvGrpSpPr>
          <p:cNvPr id="153" name="Google Shape;153;p7"/>
          <p:cNvGrpSpPr/>
          <p:nvPr/>
        </p:nvGrpSpPr>
        <p:grpSpPr>
          <a:xfrm>
            <a:off x="3124812" y="2896803"/>
            <a:ext cx="3653926" cy="5119579"/>
            <a:chOff x="0" y="9525"/>
            <a:chExt cx="4871901" cy="6826106"/>
          </a:xfrm>
        </p:grpSpPr>
        <p:sp>
          <p:nvSpPr>
            <p:cNvPr id="154" name="Google Shape;154;p7"/>
            <p:cNvSpPr txBox="1"/>
            <p:nvPr/>
          </p:nvSpPr>
          <p:spPr>
            <a:xfrm>
              <a:off x="0" y="9525"/>
              <a:ext cx="1838015" cy="1814195"/>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9000" u="none" cap="none" strike="noStrike">
                  <a:solidFill>
                    <a:srgbClr val="05B4F7"/>
                  </a:solidFill>
                  <a:latin typeface="Arial"/>
                  <a:ea typeface="Arial"/>
                  <a:cs typeface="Arial"/>
                  <a:sym typeface="Arial"/>
                </a:rPr>
                <a:t>1</a:t>
              </a:r>
              <a:endParaRPr/>
            </a:p>
          </p:txBody>
        </p:sp>
        <p:sp>
          <p:nvSpPr>
            <p:cNvPr id="155" name="Google Shape;155;p7"/>
            <p:cNvSpPr txBox="1"/>
            <p:nvPr/>
          </p:nvSpPr>
          <p:spPr>
            <a:xfrm>
              <a:off x="0" y="2086543"/>
              <a:ext cx="4871901" cy="467995"/>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2400" u="none" cap="none" strike="noStrike">
                  <a:solidFill>
                    <a:srgbClr val="FFFFFF"/>
                  </a:solidFill>
                  <a:latin typeface="Arial"/>
                  <a:ea typeface="Arial"/>
                  <a:cs typeface="Arial"/>
                  <a:sym typeface="Arial"/>
                </a:rPr>
                <a:t>COMPLEJIDAD</a:t>
              </a:r>
              <a:endParaRPr/>
            </a:p>
          </p:txBody>
        </p:sp>
        <p:sp>
          <p:nvSpPr>
            <p:cNvPr id="156" name="Google Shape;156;p7"/>
            <p:cNvSpPr txBox="1"/>
            <p:nvPr/>
          </p:nvSpPr>
          <p:spPr>
            <a:xfrm>
              <a:off x="0" y="2649584"/>
              <a:ext cx="4871901" cy="4186047"/>
            </a:xfrm>
            <a:prstGeom prst="rect">
              <a:avLst/>
            </a:prstGeom>
            <a:noFill/>
            <a:ln>
              <a:noFill/>
            </a:ln>
          </p:spPr>
          <p:txBody>
            <a:bodyPr anchorCtr="0" anchor="t" bIns="0" lIns="0" spcFirstLastPara="1" rIns="0" wrap="square" tIns="0">
              <a:spAutoFit/>
            </a:bodyPr>
            <a:lstStyle/>
            <a:p>
              <a:pPr indent="0" lvl="0" marL="0" marR="0" rtl="0" algn="l">
                <a:lnSpc>
                  <a:spcPct val="156000"/>
                </a:lnSpc>
                <a:spcBef>
                  <a:spcPts val="0"/>
                </a:spcBef>
                <a:spcAft>
                  <a:spcPts val="0"/>
                </a:spcAft>
                <a:buNone/>
              </a:pPr>
              <a:r>
                <a:rPr b="0" i="0" lang="en-US" sz="1800" u="none" cap="none" strike="noStrike">
                  <a:solidFill>
                    <a:srgbClr val="FFFFFF"/>
                  </a:solidFill>
                  <a:latin typeface="Arial"/>
                  <a:ea typeface="Arial"/>
                  <a:cs typeface="Arial"/>
                  <a:sym typeface="Arial"/>
                </a:rPr>
                <a:t>Trabajar con múltiples niveles de listas enlazadas puede introducir complejidad adicional en el código, lo que puede dificultar la depuración y el mantenimiento, especialmente para estructuras de datos más grandes y complejas</a:t>
              </a:r>
              <a:endParaRPr/>
            </a:p>
          </p:txBody>
        </p:sp>
      </p:grpSp>
      <p:grpSp>
        <p:nvGrpSpPr>
          <p:cNvPr id="157" name="Google Shape;157;p7"/>
          <p:cNvGrpSpPr/>
          <p:nvPr/>
        </p:nvGrpSpPr>
        <p:grpSpPr>
          <a:xfrm>
            <a:off x="7317037" y="2896803"/>
            <a:ext cx="3653926" cy="5472004"/>
            <a:chOff x="0" y="9525"/>
            <a:chExt cx="4871901" cy="7296006"/>
          </a:xfrm>
        </p:grpSpPr>
        <p:sp>
          <p:nvSpPr>
            <p:cNvPr id="158" name="Google Shape;158;p7"/>
            <p:cNvSpPr txBox="1"/>
            <p:nvPr/>
          </p:nvSpPr>
          <p:spPr>
            <a:xfrm>
              <a:off x="0" y="9525"/>
              <a:ext cx="1838015" cy="1814195"/>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9000" u="none" cap="none" strike="noStrike">
                  <a:solidFill>
                    <a:srgbClr val="05B4F7"/>
                  </a:solidFill>
                  <a:latin typeface="Arial"/>
                  <a:ea typeface="Arial"/>
                  <a:cs typeface="Arial"/>
                  <a:sym typeface="Arial"/>
                </a:rPr>
                <a:t>2</a:t>
              </a:r>
              <a:endParaRPr/>
            </a:p>
          </p:txBody>
        </p:sp>
        <p:sp>
          <p:nvSpPr>
            <p:cNvPr id="159" name="Google Shape;159;p7"/>
            <p:cNvSpPr txBox="1"/>
            <p:nvPr/>
          </p:nvSpPr>
          <p:spPr>
            <a:xfrm>
              <a:off x="0" y="2086543"/>
              <a:ext cx="4871901" cy="467995"/>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2400" u="none" cap="none" strike="noStrike">
                  <a:solidFill>
                    <a:srgbClr val="FFFFFF"/>
                  </a:solidFill>
                  <a:latin typeface="Arial"/>
                  <a:ea typeface="Arial"/>
                  <a:cs typeface="Arial"/>
                  <a:sym typeface="Arial"/>
                </a:rPr>
                <a:t>EFICIENCIA</a:t>
              </a:r>
              <a:endParaRPr/>
            </a:p>
          </p:txBody>
        </p:sp>
        <p:sp>
          <p:nvSpPr>
            <p:cNvPr id="160" name="Google Shape;160;p7"/>
            <p:cNvSpPr txBox="1"/>
            <p:nvPr/>
          </p:nvSpPr>
          <p:spPr>
            <a:xfrm>
              <a:off x="0" y="2649584"/>
              <a:ext cx="4871901" cy="4655947"/>
            </a:xfrm>
            <a:prstGeom prst="rect">
              <a:avLst/>
            </a:prstGeom>
            <a:noFill/>
            <a:ln>
              <a:noFill/>
            </a:ln>
          </p:spPr>
          <p:txBody>
            <a:bodyPr anchorCtr="0" anchor="t" bIns="0" lIns="0" spcFirstLastPara="1" rIns="0" wrap="square" tIns="0">
              <a:spAutoFit/>
            </a:bodyPr>
            <a:lstStyle/>
            <a:p>
              <a:pPr indent="0" lvl="1" marL="0" marR="0" rtl="0" algn="l">
                <a:lnSpc>
                  <a:spcPct val="156000"/>
                </a:lnSpc>
                <a:spcBef>
                  <a:spcPts val="0"/>
                </a:spcBef>
                <a:spcAft>
                  <a:spcPts val="0"/>
                </a:spcAft>
                <a:buNone/>
              </a:pPr>
              <a:r>
                <a:rPr b="0" i="0" lang="en-US" sz="1800" u="none" cap="none" strike="noStrike">
                  <a:solidFill>
                    <a:srgbClr val="FFFFFF"/>
                  </a:solidFill>
                  <a:latin typeface="Arial"/>
                  <a:ea typeface="Arial"/>
                  <a:cs typeface="Arial"/>
                  <a:sym typeface="Arial"/>
                </a:rPr>
                <a:t>Si bien la inserción y eliminación de elementos pueden ser eficientes en ciertos casos, otras operaciones, como la búsqueda o el acceso a elementos específicos, pueden ser menos eficientes en comparación con otras estructuras de datos como arrays o tablas hash.</a:t>
              </a:r>
              <a:endParaRPr/>
            </a:p>
          </p:txBody>
        </p:sp>
      </p:grpSp>
      <p:grpSp>
        <p:nvGrpSpPr>
          <p:cNvPr id="161" name="Google Shape;161;p7"/>
          <p:cNvGrpSpPr/>
          <p:nvPr/>
        </p:nvGrpSpPr>
        <p:grpSpPr>
          <a:xfrm>
            <a:off x="11509262" y="2896803"/>
            <a:ext cx="3653926" cy="5472004"/>
            <a:chOff x="0" y="9525"/>
            <a:chExt cx="4871901" cy="7296006"/>
          </a:xfrm>
        </p:grpSpPr>
        <p:sp>
          <p:nvSpPr>
            <p:cNvPr id="162" name="Google Shape;162;p7"/>
            <p:cNvSpPr txBox="1"/>
            <p:nvPr/>
          </p:nvSpPr>
          <p:spPr>
            <a:xfrm>
              <a:off x="0" y="9525"/>
              <a:ext cx="1838015" cy="1814195"/>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9000" u="none" cap="none" strike="noStrike">
                  <a:solidFill>
                    <a:srgbClr val="05B4F7"/>
                  </a:solidFill>
                  <a:latin typeface="Arial"/>
                  <a:ea typeface="Arial"/>
                  <a:cs typeface="Arial"/>
                  <a:sym typeface="Arial"/>
                </a:rPr>
                <a:t>3</a:t>
              </a:r>
              <a:endParaRPr/>
            </a:p>
          </p:txBody>
        </p:sp>
        <p:sp>
          <p:nvSpPr>
            <p:cNvPr id="163" name="Google Shape;163;p7"/>
            <p:cNvSpPr txBox="1"/>
            <p:nvPr/>
          </p:nvSpPr>
          <p:spPr>
            <a:xfrm>
              <a:off x="0" y="2086543"/>
              <a:ext cx="4871901" cy="467995"/>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2400" u="none" cap="none" strike="noStrike">
                  <a:solidFill>
                    <a:srgbClr val="FFFFFF"/>
                  </a:solidFill>
                  <a:latin typeface="Arial"/>
                  <a:ea typeface="Arial"/>
                  <a:cs typeface="Arial"/>
                  <a:sym typeface="Arial"/>
                </a:rPr>
                <a:t>RENDIMIENTO</a:t>
              </a:r>
              <a:endParaRPr/>
            </a:p>
          </p:txBody>
        </p:sp>
        <p:sp>
          <p:nvSpPr>
            <p:cNvPr id="164" name="Google Shape;164;p7"/>
            <p:cNvSpPr txBox="1"/>
            <p:nvPr/>
          </p:nvSpPr>
          <p:spPr>
            <a:xfrm>
              <a:off x="0" y="2649584"/>
              <a:ext cx="4871901" cy="4655947"/>
            </a:xfrm>
            <a:prstGeom prst="rect">
              <a:avLst/>
            </a:prstGeom>
            <a:noFill/>
            <a:ln>
              <a:noFill/>
            </a:ln>
          </p:spPr>
          <p:txBody>
            <a:bodyPr anchorCtr="0" anchor="t" bIns="0" lIns="0" spcFirstLastPara="1" rIns="0" wrap="square" tIns="0">
              <a:spAutoFit/>
            </a:bodyPr>
            <a:lstStyle/>
            <a:p>
              <a:pPr indent="0" lvl="1" marL="0" marR="0" rtl="0" algn="l">
                <a:lnSpc>
                  <a:spcPct val="156000"/>
                </a:lnSpc>
                <a:spcBef>
                  <a:spcPts val="0"/>
                </a:spcBef>
                <a:spcAft>
                  <a:spcPts val="0"/>
                </a:spcAft>
                <a:buNone/>
              </a:pPr>
              <a:r>
                <a:rPr b="0" i="0" lang="en-US" sz="1800" u="none" cap="none" strike="noStrike">
                  <a:solidFill>
                    <a:srgbClr val="FFFFFF"/>
                  </a:solidFill>
                  <a:latin typeface="Arial"/>
                  <a:ea typeface="Arial"/>
                  <a:cs typeface="Arial"/>
                  <a:sym typeface="Arial"/>
                </a:rPr>
                <a:t>Algunos algoritmos pueden tener un rendimiento subóptimo cuando se implementan utilizando listas enlazadas de listas enlazadas en comparación con otras estructuras de datos optimizadas para operaciones específicas, como matrices o grafos.</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8" name="Shape 168"/>
        <p:cNvGrpSpPr/>
        <p:nvPr/>
      </p:nvGrpSpPr>
      <p:grpSpPr>
        <a:xfrm>
          <a:off x="0" y="0"/>
          <a:ext cx="0" cy="0"/>
          <a:chOff x="0" y="0"/>
          <a:chExt cx="0" cy="0"/>
        </a:xfrm>
      </p:grpSpPr>
      <p:sp>
        <p:nvSpPr>
          <p:cNvPr id="169" name="Google Shape;169;p8"/>
          <p:cNvSpPr/>
          <p:nvPr/>
        </p:nvSpPr>
        <p:spPr>
          <a:xfrm rot="-5563495">
            <a:off x="11139133" y="85653"/>
            <a:ext cx="6660806" cy="6860381"/>
          </a:xfrm>
          <a:custGeom>
            <a:rect b="b" l="l" r="r" t="t"/>
            <a:pathLst>
              <a:path extrusionOk="0" h="6860381" w="6660806">
                <a:moveTo>
                  <a:pt x="0" y="0"/>
                </a:moveTo>
                <a:lnTo>
                  <a:pt x="6660806" y="0"/>
                </a:lnTo>
                <a:lnTo>
                  <a:pt x="6660806" y="6860381"/>
                </a:lnTo>
                <a:lnTo>
                  <a:pt x="0" y="6860381"/>
                </a:lnTo>
                <a:lnTo>
                  <a:pt x="0" y="0"/>
                </a:lnTo>
                <a:close/>
              </a:path>
            </a:pathLst>
          </a:custGeom>
          <a:blipFill rotWithShape="1">
            <a:blip r:embed="rId3">
              <a:alphaModFix/>
            </a:blip>
            <a:stretch>
              <a:fillRect b="0" l="0" r="0" t="0"/>
            </a:stretch>
          </a:blipFill>
          <a:ln>
            <a:noFill/>
          </a:ln>
        </p:spPr>
      </p:sp>
      <p:grpSp>
        <p:nvGrpSpPr>
          <p:cNvPr id="170" name="Google Shape;170;p8"/>
          <p:cNvGrpSpPr/>
          <p:nvPr/>
        </p:nvGrpSpPr>
        <p:grpSpPr>
          <a:xfrm>
            <a:off x="1736531" y="5659069"/>
            <a:ext cx="11772960" cy="2369815"/>
            <a:chOff x="0" y="9525"/>
            <a:chExt cx="15697279" cy="3159754"/>
          </a:xfrm>
        </p:grpSpPr>
        <p:sp>
          <p:nvSpPr>
            <p:cNvPr id="171" name="Google Shape;171;p8"/>
            <p:cNvSpPr txBox="1"/>
            <p:nvPr/>
          </p:nvSpPr>
          <p:spPr>
            <a:xfrm>
              <a:off x="0" y="1342384"/>
              <a:ext cx="15697279" cy="1826895"/>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9000" u="none" cap="none" strike="noStrike">
                  <a:solidFill>
                    <a:srgbClr val="FFFFFF"/>
                  </a:solidFill>
                  <a:latin typeface="Arial"/>
                  <a:ea typeface="Arial"/>
                  <a:cs typeface="Arial"/>
                  <a:sym typeface="Arial"/>
                </a:rPr>
                <a:t>LEXICOGRÁFICO</a:t>
              </a:r>
              <a:endParaRPr/>
            </a:p>
          </p:txBody>
        </p:sp>
        <p:sp>
          <p:nvSpPr>
            <p:cNvPr id="172" name="Google Shape;172;p8"/>
            <p:cNvSpPr txBox="1"/>
            <p:nvPr/>
          </p:nvSpPr>
          <p:spPr>
            <a:xfrm>
              <a:off x="0" y="9525"/>
              <a:ext cx="15697279" cy="967660"/>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4859" u="none" cap="none" strike="noStrike">
                  <a:solidFill>
                    <a:srgbClr val="FFFFFF"/>
                  </a:solidFill>
                  <a:latin typeface="Arial"/>
                  <a:ea typeface="Arial"/>
                  <a:cs typeface="Arial"/>
                  <a:sym typeface="Arial"/>
                </a:rPr>
                <a:t>MAPEO</a:t>
              </a:r>
              <a:endParaRPr/>
            </a:p>
          </p:txBody>
        </p:sp>
      </p:grpSp>
      <p:sp>
        <p:nvSpPr>
          <p:cNvPr id="173" name="Google Shape;173;p8"/>
          <p:cNvSpPr/>
          <p:nvPr/>
        </p:nvSpPr>
        <p:spPr>
          <a:xfrm rot="-5146152">
            <a:off x="9683427" y="-5370386"/>
            <a:ext cx="9438759" cy="9721568"/>
          </a:xfrm>
          <a:custGeom>
            <a:rect b="b" l="l" r="r" t="t"/>
            <a:pathLst>
              <a:path extrusionOk="0" h="9721568" w="9438759">
                <a:moveTo>
                  <a:pt x="0" y="0"/>
                </a:moveTo>
                <a:lnTo>
                  <a:pt x="9438759" y="0"/>
                </a:lnTo>
                <a:lnTo>
                  <a:pt x="9438759" y="9721568"/>
                </a:lnTo>
                <a:lnTo>
                  <a:pt x="0" y="9721568"/>
                </a:lnTo>
                <a:lnTo>
                  <a:pt x="0" y="0"/>
                </a:lnTo>
                <a:close/>
              </a:path>
            </a:pathLst>
          </a:custGeom>
          <a:blipFill rotWithShape="1">
            <a:blip r:embed="rId4">
              <a:alphaModFix/>
            </a:blip>
            <a:stretch>
              <a:fillRect b="0" l="0" r="0" t="0"/>
            </a:stretch>
          </a:blipFill>
          <a:ln>
            <a:noFill/>
          </a:ln>
        </p:spPr>
      </p:sp>
      <p:sp>
        <p:nvSpPr>
          <p:cNvPr id="174" name="Google Shape;174;p8"/>
          <p:cNvSpPr/>
          <p:nvPr/>
        </p:nvSpPr>
        <p:spPr>
          <a:xfrm flipH="1" rot="-5842389">
            <a:off x="14363315" y="-710703"/>
            <a:ext cx="8664654" cy="8924269"/>
          </a:xfrm>
          <a:custGeom>
            <a:rect b="b" l="l" r="r" t="t"/>
            <a:pathLst>
              <a:path extrusionOk="0" h="8924269" w="8664654">
                <a:moveTo>
                  <a:pt x="8664654" y="0"/>
                </a:moveTo>
                <a:lnTo>
                  <a:pt x="0" y="0"/>
                </a:lnTo>
                <a:lnTo>
                  <a:pt x="0" y="8924268"/>
                </a:lnTo>
                <a:lnTo>
                  <a:pt x="8664654" y="8924268"/>
                </a:lnTo>
                <a:lnTo>
                  <a:pt x="8664654" y="0"/>
                </a:lnTo>
                <a:close/>
              </a:path>
            </a:pathLst>
          </a:custGeom>
          <a:blipFill rotWithShape="1">
            <a:blip r:embed="rId5">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8" name="Shape 178"/>
        <p:cNvGrpSpPr/>
        <p:nvPr/>
      </p:nvGrpSpPr>
      <p:grpSpPr>
        <a:xfrm>
          <a:off x="0" y="0"/>
          <a:ext cx="0" cy="0"/>
          <a:chOff x="0" y="0"/>
          <a:chExt cx="0" cy="0"/>
        </a:xfrm>
      </p:grpSpPr>
      <p:sp>
        <p:nvSpPr>
          <p:cNvPr id="179" name="Google Shape;179;p9"/>
          <p:cNvSpPr/>
          <p:nvPr/>
        </p:nvSpPr>
        <p:spPr>
          <a:xfrm flipH="1" rot="2430232">
            <a:off x="8982282" y="6435911"/>
            <a:ext cx="12032802" cy="12393336"/>
          </a:xfrm>
          <a:custGeom>
            <a:rect b="b" l="l" r="r" t="t"/>
            <a:pathLst>
              <a:path extrusionOk="0" h="12393336" w="12032802">
                <a:moveTo>
                  <a:pt x="12032802" y="0"/>
                </a:moveTo>
                <a:lnTo>
                  <a:pt x="0" y="0"/>
                </a:lnTo>
                <a:lnTo>
                  <a:pt x="0" y="12393336"/>
                </a:lnTo>
                <a:lnTo>
                  <a:pt x="12032802" y="12393336"/>
                </a:lnTo>
                <a:lnTo>
                  <a:pt x="12032802" y="0"/>
                </a:lnTo>
                <a:close/>
              </a:path>
            </a:pathLst>
          </a:custGeom>
          <a:blipFill rotWithShape="1">
            <a:blip r:embed="rId3">
              <a:alphaModFix/>
            </a:blip>
            <a:stretch>
              <a:fillRect b="0" l="0" r="0" t="0"/>
            </a:stretch>
          </a:blipFill>
          <a:ln>
            <a:noFill/>
          </a:ln>
        </p:spPr>
      </p:sp>
      <p:sp>
        <p:nvSpPr>
          <p:cNvPr id="180" name="Google Shape;180;p9"/>
          <p:cNvSpPr/>
          <p:nvPr/>
        </p:nvSpPr>
        <p:spPr>
          <a:xfrm rot="4808220">
            <a:off x="3862283" y="8103328"/>
            <a:ext cx="12256923" cy="12624172"/>
          </a:xfrm>
          <a:custGeom>
            <a:rect b="b" l="l" r="r" t="t"/>
            <a:pathLst>
              <a:path extrusionOk="0" h="12624172" w="12256923">
                <a:moveTo>
                  <a:pt x="0" y="0"/>
                </a:moveTo>
                <a:lnTo>
                  <a:pt x="12256923" y="0"/>
                </a:lnTo>
                <a:lnTo>
                  <a:pt x="12256923" y="12624172"/>
                </a:lnTo>
                <a:lnTo>
                  <a:pt x="0" y="12624172"/>
                </a:lnTo>
                <a:lnTo>
                  <a:pt x="0" y="0"/>
                </a:lnTo>
                <a:close/>
              </a:path>
            </a:pathLst>
          </a:custGeom>
          <a:blipFill rotWithShape="1">
            <a:blip r:embed="rId4">
              <a:alphaModFix/>
            </a:blip>
            <a:stretch>
              <a:fillRect b="0" l="0" r="0" t="0"/>
            </a:stretch>
          </a:blipFill>
          <a:ln>
            <a:noFill/>
          </a:ln>
        </p:spPr>
      </p:sp>
      <p:sp>
        <p:nvSpPr>
          <p:cNvPr id="181" name="Google Shape;181;p9"/>
          <p:cNvSpPr/>
          <p:nvPr/>
        </p:nvSpPr>
        <p:spPr>
          <a:xfrm>
            <a:off x="4089057" y="2390777"/>
            <a:ext cx="10109886" cy="5797388"/>
          </a:xfrm>
          <a:custGeom>
            <a:rect b="b" l="l" r="r" t="t"/>
            <a:pathLst>
              <a:path extrusionOk="0" h="5797388" w="10109886">
                <a:moveTo>
                  <a:pt x="0" y="0"/>
                </a:moveTo>
                <a:lnTo>
                  <a:pt x="10109886" y="0"/>
                </a:lnTo>
                <a:lnTo>
                  <a:pt x="10109886" y="5797388"/>
                </a:lnTo>
                <a:lnTo>
                  <a:pt x="0" y="5797388"/>
                </a:lnTo>
                <a:lnTo>
                  <a:pt x="0" y="0"/>
                </a:lnTo>
                <a:close/>
              </a:path>
            </a:pathLst>
          </a:custGeom>
          <a:blipFill rotWithShape="1">
            <a:blip r:embed="rId5">
              <a:alphaModFix/>
            </a:blip>
            <a:stretch>
              <a:fillRect b="0" l="0" r="0" t="0"/>
            </a:stretch>
          </a:blipFill>
          <a:ln>
            <a:noFill/>
          </a:ln>
        </p:spPr>
      </p:sp>
      <p:sp>
        <p:nvSpPr>
          <p:cNvPr id="182" name="Google Shape;182;p9"/>
          <p:cNvSpPr txBox="1"/>
          <p:nvPr/>
        </p:nvSpPr>
        <p:spPr>
          <a:xfrm>
            <a:off x="1028700" y="1047750"/>
            <a:ext cx="6735617" cy="747713"/>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1" i="0" lang="en-US" sz="5000" u="none" cap="none" strike="noStrike">
                <a:solidFill>
                  <a:srgbClr val="FFFFFF"/>
                </a:solidFill>
                <a:latin typeface="Arial"/>
                <a:ea typeface="Arial"/>
                <a:cs typeface="Arial"/>
                <a:sym typeface="Arial"/>
              </a:rPr>
              <a:t>¿QUÉ 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