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38" r:id="rId3"/>
    <p:sldId id="339"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269" r:id="rId18"/>
    <p:sldId id="277" r:id="rId19"/>
    <p:sldId id="283" r:id="rId20"/>
    <p:sldId id="297" r:id="rId21"/>
    <p:sldId id="298" r:id="rId22"/>
    <p:sldId id="307" r:id="rId23"/>
    <p:sldId id="29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72" d="100"/>
          <a:sy n="72" d="100"/>
        </p:scale>
        <p:origin x="45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9DB76AD-CB8B-45E5-BDDF-E9A6A73537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5B37BD-AA77-4F3E-9922-28048CDFEDF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9DB76AD-CB8B-45E5-BDDF-E9A6A73537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5B37BD-AA77-4F3E-9922-28048CDFEDF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9DB76AD-CB8B-45E5-BDDF-E9A6A73537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5B37BD-AA77-4F3E-9922-28048CDFEDF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9DB76AD-CB8B-45E5-BDDF-E9A6A73537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5B37BD-AA77-4F3E-9922-28048CDFEDF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9DB76AD-CB8B-45E5-BDDF-E9A6A73537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5B37BD-AA77-4F3E-9922-28048CDFEDF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9DB76AD-CB8B-45E5-BDDF-E9A6A735372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5B37BD-AA77-4F3E-9922-28048CDFEDF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9DB76AD-CB8B-45E5-BDDF-E9A6A735372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5B37BD-AA77-4F3E-9922-28048CDFEDF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9DB76AD-CB8B-45E5-BDDF-E9A6A735372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5B37BD-AA77-4F3E-9922-28048CDFEDF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DB76AD-CB8B-45E5-BDDF-E9A6A735372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5B37BD-AA77-4F3E-9922-28048CDFEDF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9DB76AD-CB8B-45E5-BDDF-E9A6A735372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5B37BD-AA77-4F3E-9922-28048CDFEDF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9DB76AD-CB8B-45E5-BDDF-E9A6A735372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5B37BD-AA77-4F3E-9922-28048CDFEDF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B76AD-CB8B-45E5-BDDF-E9A6A735372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B37BD-AA77-4F3E-9922-28048CDFEDF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HTTP</a:t>
            </a:r>
            <a:r>
              <a:rPr lang="zh-CN" altLang="en-US" b="1"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的设计与实现</a:t>
            </a:r>
            <a:endParaRPr lang="zh-CN" altLang="en-US" b="1"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副标题 2"/>
          <p:cNvSpPr>
            <a:spLocks noGrp="1"/>
          </p:cNvSpPr>
          <p:nvPr>
            <p:ph type="subTitle" idx="1"/>
          </p:nvPr>
        </p:nvSpPr>
        <p:spPr>
          <a:xfrm>
            <a:off x="4812631" y="3766635"/>
            <a:ext cx="2566737" cy="536825"/>
          </a:xfrm>
        </p:spPr>
        <p:txBody>
          <a:bodyPr/>
          <a:lstStyle/>
          <a:p>
            <a:r>
              <a:rPr lang="zh-CN" altLang="en-US" dirty="0">
                <a:latin typeface="宋体" panose="02010600030101010101" pitchFamily="2" charset="-122"/>
                <a:ea typeface="宋体" panose="02010600030101010101" pitchFamily="2" charset="-122"/>
              </a:rPr>
              <a:t>李自安  彭恺宁</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44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协议设计</a:t>
            </a:r>
            <a:r>
              <a:rPr lang="en-US" altLang="zh-CN" b="1" dirty="0">
                <a:solidFill>
                  <a:schemeClr val="accent1">
                    <a:lumMod val="75000"/>
                  </a:schemeClr>
                </a:solidFill>
                <a:latin typeface="黑体" panose="02010609060101010101" pitchFamily="49" charset="-122"/>
                <a:ea typeface="黑体" panose="02010609060101010101" pitchFamily="49" charset="-122"/>
              </a:rPr>
              <a:t>(</a:t>
            </a:r>
            <a:r>
              <a:rPr lang="en-US" altLang="zh-CN" b="1"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Cont’d</a:t>
            </a:r>
            <a:r>
              <a:rPr lang="en-US" altLang="zh-CN" b="1"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918972"/>
            <a:ext cx="10515600" cy="4144477"/>
          </a:xfrm>
        </p:spPr>
        <p:txBody>
          <a:bodyPr>
            <a:normAutofit/>
          </a:bodyPr>
          <a:lstStyle/>
          <a:p>
            <a:pPr marL="0" indent="0" algn="just">
              <a:lnSpc>
                <a:spcPct val="150000"/>
              </a:lnSpc>
              <a:spcBef>
                <a:spcPts val="600"/>
              </a:spcBef>
              <a:buNone/>
            </a:pPr>
            <a:r>
              <a:rPr lang="zh-CN" altLang="en-US" sz="2000" b="1" kern="100" dirty="0">
                <a:solidFill>
                  <a:schemeClr val="accent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响应状态码设计</a:t>
            </a:r>
            <a:endParaRPr lang="en-US" altLang="zh-CN" sz="2000" b="1" kern="100" dirty="0">
              <a:solidFill>
                <a:schemeClr val="accent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gn="l">
              <a:lnSpc>
                <a:spcPct val="150000"/>
              </a:lnSpc>
              <a:spcBef>
                <a:spcPts val="600"/>
              </a:spcBef>
              <a:buNone/>
            </a:pPr>
            <a:r>
              <a:rPr lang="zh-CN"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当客户端发送请求后，服务端应当进行相应的回应。这一回应是通过状态码来完成的。</a:t>
            </a:r>
            <a:endPar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l">
              <a:lnSpc>
                <a:spcPct val="150000"/>
              </a:lnSpc>
              <a:spcBef>
                <a:spcPts val="600"/>
              </a:spcBef>
              <a:buNone/>
            </a:pPr>
            <a:r>
              <a:rPr lang="zh-CN"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状态码应当包括以下几类：</a:t>
            </a:r>
            <a:endPar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l">
              <a:lnSpc>
                <a:spcPct val="150000"/>
              </a:lnSpc>
              <a:spcBef>
                <a:spcPts val="600"/>
              </a:spcBef>
              <a:buNone/>
            </a:pPr>
            <a:r>
              <a:rPr lang="en-US"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1. 1**</a:t>
            </a:r>
            <a:r>
              <a:rPr lang="zh-CN"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：信息，服务器收到请求，需要客户端继续进行信息的传递；</a:t>
            </a:r>
            <a:endPar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l">
              <a:lnSpc>
                <a:spcPct val="150000"/>
              </a:lnSpc>
              <a:spcBef>
                <a:spcPts val="600"/>
              </a:spcBef>
              <a:buNone/>
            </a:pPr>
            <a:r>
              <a:rPr lang="en-US"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2. 2**</a:t>
            </a:r>
            <a:r>
              <a:rPr lang="zh-CN"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：操作被成功接收并处理；</a:t>
            </a:r>
            <a:endPar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l">
              <a:lnSpc>
                <a:spcPct val="150000"/>
              </a:lnSpc>
              <a:spcBef>
                <a:spcPts val="600"/>
              </a:spcBef>
              <a:buNone/>
            </a:pPr>
            <a:r>
              <a:rPr lang="en-US"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3. 3**</a:t>
            </a:r>
            <a:r>
              <a:rPr lang="zh-CN"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：重定向，需要进一步操作并完成请求；</a:t>
            </a:r>
            <a:endPar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l">
              <a:lnSpc>
                <a:spcPct val="150000"/>
              </a:lnSpc>
              <a:spcBef>
                <a:spcPts val="600"/>
              </a:spcBef>
              <a:buNone/>
            </a:pPr>
            <a:r>
              <a:rPr lang="en-US"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4. 4**</a:t>
            </a:r>
            <a:r>
              <a:rPr lang="zh-CN"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：客户端错误（语法错误或无法完成请求）；</a:t>
            </a:r>
            <a:endPar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l">
              <a:lnSpc>
                <a:spcPct val="150000"/>
              </a:lnSpc>
              <a:spcBef>
                <a:spcPts val="600"/>
              </a:spcBef>
              <a:buNone/>
            </a:pPr>
            <a:r>
              <a:rPr lang="en-US"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5. 5**</a:t>
            </a:r>
            <a:r>
              <a:rPr lang="zh-CN"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：服务器错误（服务器在处理请求时发生了错误）。</a:t>
            </a:r>
            <a:endPar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44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实现方法</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591892"/>
            <a:ext cx="10515600" cy="886372"/>
          </a:xfrm>
        </p:spPr>
        <p:txBody>
          <a:bodyPr>
            <a:normAutofit/>
          </a:bodyPr>
          <a:lstStyle/>
          <a:p>
            <a:pPr marL="0" indent="0" algn="just">
              <a:lnSpc>
                <a:spcPct val="150000"/>
              </a:lnSpc>
              <a:spcBef>
                <a:spcPts val="0"/>
              </a:spcBef>
              <a:buNone/>
            </a:pPr>
            <a:r>
              <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为了正确解析客户端处发来的协议，我们在</a:t>
            </a:r>
            <a:r>
              <a:rPr lang="en-US" altLang="zh-CN" sz="1800" kern="100" dirty="0" err="1">
                <a:effectLst/>
                <a:latin typeface="Times New Roman" panose="02020603050405020304" pitchFamily="18" charset="0"/>
                <a:ea typeface="微软雅黑" panose="020B0503020204020204" pitchFamily="34" charset="-122"/>
                <a:cs typeface="Times New Roman" panose="02020603050405020304" pitchFamily="18" charset="0"/>
              </a:rPr>
              <a:t>echo_server.c</a:t>
            </a:r>
            <a:r>
              <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中进行了接收信息的词法、句法分析，并声明了</a:t>
            </a:r>
            <a:r>
              <a:rPr lang="en-US"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request</a:t>
            </a:r>
            <a:r>
              <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结构体以获取到读取信息的</a:t>
            </a:r>
            <a:r>
              <a:rPr lang="en-US"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info</a:t>
            </a:r>
            <a:r>
              <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p:cNvPicPr/>
          <p:nvPr/>
        </p:nvPicPr>
        <p:blipFill>
          <a:blip r:embed="rId1"/>
          <a:stretch>
            <a:fillRect/>
          </a:stretch>
        </p:blipFill>
        <p:spPr>
          <a:xfrm>
            <a:off x="1614373" y="2549288"/>
            <a:ext cx="8963253" cy="1229425"/>
          </a:xfrm>
          <a:prstGeom prst="rect">
            <a:avLst/>
          </a:prstGeom>
          <a:noFill/>
          <a:ln w="9525">
            <a:noFill/>
          </a:ln>
        </p:spPr>
      </p:pic>
      <p:sp>
        <p:nvSpPr>
          <p:cNvPr id="5" name="内容占位符 2"/>
          <p:cNvSpPr txBox="1"/>
          <p:nvPr/>
        </p:nvSpPr>
        <p:spPr>
          <a:xfrm>
            <a:off x="838200" y="3849737"/>
            <a:ext cx="10515600" cy="8863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此后，通过对返回</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request</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进行判断，若返回的</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request</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header</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数目为</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，则句法解析失败（这里我们修改了</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parse</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函数的实现形式，具体后文进行阐述），返回</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400</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状态码。</a:t>
            </a:r>
            <a:endPar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p:cNvPicPr/>
          <p:nvPr/>
        </p:nvPicPr>
        <p:blipFill>
          <a:blip r:embed="rId2"/>
          <a:stretch>
            <a:fillRect/>
          </a:stretch>
        </p:blipFill>
        <p:spPr>
          <a:xfrm>
            <a:off x="3711151" y="4807133"/>
            <a:ext cx="4769698" cy="162729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44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实现方法</a:t>
            </a:r>
            <a:r>
              <a:rPr lang="en-US" altLang="zh-CN" b="1" dirty="0">
                <a:solidFill>
                  <a:schemeClr val="accent1">
                    <a:lumMod val="75000"/>
                  </a:schemeClr>
                </a:solidFill>
                <a:latin typeface="黑体" panose="02010609060101010101" pitchFamily="49" charset="-122"/>
                <a:ea typeface="黑体" panose="02010609060101010101" pitchFamily="49" charset="-122"/>
              </a:rPr>
              <a:t>(</a:t>
            </a:r>
            <a:r>
              <a:rPr lang="en-US" altLang="zh-CN" b="1"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Cont’d</a:t>
            </a:r>
            <a:r>
              <a:rPr lang="en-US" altLang="zh-CN" b="1"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485356"/>
            <a:ext cx="10515600" cy="461512"/>
          </a:xfrm>
        </p:spPr>
        <p:txBody>
          <a:bodyPr>
            <a:normAutofit/>
          </a:bodyPr>
          <a:lstStyle/>
          <a:p>
            <a:pPr marL="0" indent="0" algn="just">
              <a:lnSpc>
                <a:spcPct val="150000"/>
              </a:lnSpc>
              <a:spcBef>
                <a:spcPts val="0"/>
              </a:spcBef>
              <a:spcAft>
                <a:spcPts val="600"/>
              </a:spcAft>
              <a:buNone/>
            </a:pP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另外，倘若</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request-&gt;</a:t>
            </a:r>
            <a:r>
              <a:rPr lang="en-US" altLang="zh-CN" sz="1800" kern="100" dirty="0" err="1">
                <a:latin typeface="Times New Roman" panose="02020603050405020304" pitchFamily="18" charset="0"/>
                <a:ea typeface="微软雅黑" panose="020B0503020204020204" pitchFamily="34" charset="-122"/>
                <a:cs typeface="Times New Roman" panose="02020603050405020304" pitchFamily="18" charset="0"/>
              </a:rPr>
              <a:t>http_method</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不为</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GET</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POST</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HEAD</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方法中的一个，则返回</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501</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状态码。</a:t>
            </a:r>
            <a:endPar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内容占位符 2"/>
          <p:cNvSpPr txBox="1"/>
          <p:nvPr/>
        </p:nvSpPr>
        <p:spPr>
          <a:xfrm>
            <a:off x="838200" y="3743201"/>
            <a:ext cx="10515600" cy="461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just">
              <a:lnSpc>
                <a:spcPct val="150000"/>
              </a:lnSpc>
              <a:spcBef>
                <a:spcPts val="0"/>
              </a:spcBef>
              <a:spcAft>
                <a:spcPts val="600"/>
              </a:spcAft>
              <a:buNone/>
            </a:pP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若二者均满足，则将所获信息</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echo</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回客户端，即如下：</a:t>
            </a:r>
            <a:endPar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p:cNvPicPr/>
          <p:nvPr/>
        </p:nvPicPr>
        <p:blipFill>
          <a:blip r:embed="rId1"/>
          <a:stretch>
            <a:fillRect/>
          </a:stretch>
        </p:blipFill>
        <p:spPr>
          <a:xfrm>
            <a:off x="3531306" y="2140875"/>
            <a:ext cx="5289185" cy="1340087"/>
          </a:xfrm>
          <a:prstGeom prst="rect">
            <a:avLst/>
          </a:prstGeom>
          <a:noFill/>
          <a:ln w="9525">
            <a:noFill/>
          </a:ln>
        </p:spPr>
      </p:pic>
      <p:pic>
        <p:nvPicPr>
          <p:cNvPr id="8" name="图片 7"/>
          <p:cNvPicPr/>
          <p:nvPr/>
        </p:nvPicPr>
        <p:blipFill>
          <a:blip r:embed="rId2"/>
          <a:stretch>
            <a:fillRect/>
          </a:stretch>
        </p:blipFill>
        <p:spPr>
          <a:xfrm>
            <a:off x="3531306" y="4466952"/>
            <a:ext cx="5289185" cy="2121977"/>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44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实现方法</a:t>
            </a:r>
            <a:r>
              <a:rPr lang="en-US" altLang="zh-CN" b="1" dirty="0">
                <a:solidFill>
                  <a:schemeClr val="accent1">
                    <a:lumMod val="75000"/>
                  </a:schemeClr>
                </a:solidFill>
                <a:latin typeface="黑体" panose="02010609060101010101" pitchFamily="49" charset="-122"/>
                <a:ea typeface="黑体" panose="02010609060101010101" pitchFamily="49" charset="-122"/>
              </a:rPr>
              <a:t>(</a:t>
            </a:r>
            <a:r>
              <a:rPr lang="en-US" altLang="zh-CN" b="1"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Cont’d</a:t>
            </a:r>
            <a:r>
              <a:rPr lang="en-US" altLang="zh-CN" b="1"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2242025"/>
            <a:ext cx="10515600" cy="1325563"/>
          </a:xfrm>
        </p:spPr>
        <p:txBody>
          <a:bodyPr>
            <a:normAutofit/>
          </a:bodyPr>
          <a:lstStyle/>
          <a:p>
            <a:pPr marL="0" indent="0" algn="just">
              <a:lnSpc>
                <a:spcPct val="150000"/>
              </a:lnSpc>
              <a:spcBef>
                <a:spcPts val="0"/>
              </a:spcBef>
              <a:spcAft>
                <a:spcPts val="600"/>
              </a:spcAft>
              <a:buNone/>
            </a:pP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关于对第一个判断条件的说明如下：在</a:t>
            </a:r>
            <a:r>
              <a:rPr lang="en-US" altLang="zh-CN" sz="1800" kern="100" dirty="0" err="1">
                <a:latin typeface="Times New Roman" panose="02020603050405020304" pitchFamily="18" charset="0"/>
                <a:ea typeface="微软雅黑" panose="020B0503020204020204" pitchFamily="34" charset="-122"/>
                <a:cs typeface="Times New Roman" panose="02020603050405020304" pitchFamily="18" charset="0"/>
              </a:rPr>
              <a:t>parse.c</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函数中，若句法解析失败，则进入到下图的内容。这里，我们返回的是一个</a:t>
            </a:r>
            <a:r>
              <a:rPr lang="en-US" altLang="zh-CN" sz="1800" kern="100" dirty="0" err="1">
                <a:latin typeface="Times New Roman" panose="02020603050405020304" pitchFamily="18" charset="0"/>
                <a:ea typeface="微软雅黑" panose="020B0503020204020204" pitchFamily="34" charset="-122"/>
                <a:cs typeface="Times New Roman" panose="02020603050405020304" pitchFamily="18" charset="0"/>
              </a:rPr>
              <a:t>header_count</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request</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。因此可以通过判断</a:t>
            </a:r>
            <a:r>
              <a:rPr lang="en-US" altLang="zh-CN" sz="1800" kern="100" dirty="0" err="1">
                <a:latin typeface="Times New Roman" panose="02020603050405020304" pitchFamily="18" charset="0"/>
                <a:ea typeface="微软雅黑" panose="020B0503020204020204" pitchFamily="34" charset="-122"/>
                <a:cs typeface="Times New Roman" panose="02020603050405020304" pitchFamily="18" charset="0"/>
              </a:rPr>
              <a:t>header_count</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是否为</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进行句法是否解析失败的判断。（事实上，若句法解析成功，则</a:t>
            </a:r>
            <a:r>
              <a:rPr lang="en-US" altLang="zh-CN" sz="1800" kern="100" dirty="0" err="1">
                <a:latin typeface="Times New Roman" panose="02020603050405020304" pitchFamily="18" charset="0"/>
                <a:ea typeface="微软雅黑" panose="020B0503020204020204" pitchFamily="34" charset="-122"/>
                <a:cs typeface="Times New Roman" panose="02020603050405020304" pitchFamily="18" charset="0"/>
              </a:rPr>
              <a:t>header_count</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必定为大于</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的数）。</a:t>
            </a:r>
            <a:endPar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p:cNvPicPr/>
          <p:nvPr/>
        </p:nvPicPr>
        <p:blipFill>
          <a:blip r:embed="rId1"/>
          <a:stretch>
            <a:fillRect/>
          </a:stretch>
        </p:blipFill>
        <p:spPr>
          <a:xfrm>
            <a:off x="2531670" y="4059314"/>
            <a:ext cx="7128660" cy="1325563"/>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44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实现方法</a:t>
            </a:r>
            <a:r>
              <a:rPr lang="en-US" altLang="zh-CN" b="1" dirty="0">
                <a:solidFill>
                  <a:schemeClr val="accent1">
                    <a:lumMod val="75000"/>
                  </a:schemeClr>
                </a:solidFill>
                <a:latin typeface="黑体" panose="02010609060101010101" pitchFamily="49" charset="-122"/>
                <a:ea typeface="黑体" panose="02010609060101010101" pitchFamily="49" charset="-122"/>
              </a:rPr>
              <a:t>(</a:t>
            </a:r>
            <a:r>
              <a:rPr lang="en-US" altLang="zh-CN" b="1"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Cont’d</a:t>
            </a:r>
            <a:r>
              <a:rPr lang="en-US" altLang="zh-CN" b="1"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11" name="内容占位符 2"/>
          <p:cNvSpPr txBox="1"/>
          <p:nvPr/>
        </p:nvSpPr>
        <p:spPr>
          <a:xfrm>
            <a:off x="838200" y="2292039"/>
            <a:ext cx="10515600" cy="461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为了能够读取到多个</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header</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行，我们在</a:t>
            </a:r>
            <a:r>
              <a:rPr lang="en-US" altLang="zh-CN" sz="1800" kern="100" dirty="0" err="1">
                <a:latin typeface="Times New Roman" panose="02020603050405020304" pitchFamily="18" charset="0"/>
                <a:ea typeface="微软雅黑" panose="020B0503020204020204" pitchFamily="34" charset="-122"/>
                <a:cs typeface="Times New Roman" panose="02020603050405020304" pitchFamily="18" charset="0"/>
              </a:rPr>
              <a:t>parse.y</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文件中进行了</a:t>
            </a:r>
            <a:r>
              <a:rPr lang="en-US" altLang="zh-CN" sz="1800" kern="100" dirty="0" err="1">
                <a:latin typeface="Times New Roman" panose="02020603050405020304" pitchFamily="18" charset="0"/>
                <a:ea typeface="微软雅黑" panose="020B0503020204020204" pitchFamily="34" charset="-122"/>
                <a:cs typeface="Times New Roman" panose="02020603050405020304" pitchFamily="18" charset="0"/>
              </a:rPr>
              <a:t>request_header</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的递归定义，具体如下：</a:t>
            </a:r>
            <a:endPar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图片 11"/>
          <p:cNvPicPr/>
          <p:nvPr/>
        </p:nvPicPr>
        <p:blipFill>
          <a:blip r:embed="rId1"/>
          <a:stretch>
            <a:fillRect/>
          </a:stretch>
        </p:blipFill>
        <p:spPr>
          <a:xfrm>
            <a:off x="2531670" y="3019832"/>
            <a:ext cx="7128660" cy="2512863"/>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44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实现方法</a:t>
            </a:r>
            <a:r>
              <a:rPr lang="en-US" altLang="zh-CN" b="1" dirty="0">
                <a:solidFill>
                  <a:schemeClr val="accent1">
                    <a:lumMod val="75000"/>
                  </a:schemeClr>
                </a:solidFill>
                <a:latin typeface="黑体" panose="02010609060101010101" pitchFamily="49" charset="-122"/>
                <a:ea typeface="黑体" panose="02010609060101010101" pitchFamily="49" charset="-122"/>
              </a:rPr>
              <a:t>(</a:t>
            </a:r>
            <a:r>
              <a:rPr lang="en-US" altLang="zh-CN" b="1"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Cont’d</a:t>
            </a:r>
            <a:r>
              <a:rPr lang="en-US" altLang="zh-CN" b="1"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485355"/>
            <a:ext cx="10515600" cy="1035903"/>
          </a:xfrm>
        </p:spPr>
        <p:txBody>
          <a:bodyPr>
            <a:normAutofit/>
          </a:bodyPr>
          <a:lstStyle/>
          <a:p>
            <a:pPr marL="0" indent="0" algn="just">
              <a:lnSpc>
                <a:spcPct val="150000"/>
              </a:lnSpc>
              <a:spcBef>
                <a:spcPts val="0"/>
              </a:spcBef>
              <a:spcAft>
                <a:spcPts val="600"/>
              </a:spcAft>
              <a:buNone/>
            </a:pP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同时，我们修改了</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request-&gt;headers</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的声明，预先分配了</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个相应的空间（若</a:t>
            </a:r>
            <a:r>
              <a:rPr lang="en-US" altLang="zh-CN" sz="1800" kern="100" dirty="0">
                <a:latin typeface="Times New Roman" panose="02020603050405020304" pitchFamily="18" charset="0"/>
                <a:ea typeface="微软雅黑" panose="020B0503020204020204" pitchFamily="34" charset="-122"/>
                <a:cs typeface="Times New Roman" panose="02020603050405020304" pitchFamily="18" charset="0"/>
              </a:rPr>
              <a:t>header</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数目更多，则仅需修改声明空间的大小）：</a:t>
            </a:r>
            <a:endPar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内容占位符 2"/>
          <p:cNvSpPr txBox="1"/>
          <p:nvPr/>
        </p:nvSpPr>
        <p:spPr>
          <a:xfrm>
            <a:off x="838200" y="3111613"/>
            <a:ext cx="10515600" cy="953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最后，为了能更方便的进行客户端消息的发送，我们将</a:t>
            </a:r>
            <a:r>
              <a:rPr lang="en-US" altLang="zh-CN" sz="1800" kern="100" dirty="0" err="1">
                <a:latin typeface="Times New Roman" panose="02020603050405020304" pitchFamily="18" charset="0"/>
                <a:ea typeface="微软雅黑" panose="020B0503020204020204" pitchFamily="34" charset="-122"/>
                <a:cs typeface="Times New Roman" panose="02020603050405020304" pitchFamily="18" charset="0"/>
              </a:rPr>
              <a:t>echo_client.c</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中客户端获取请求信息的方式由</a:t>
            </a:r>
            <a:r>
              <a:rPr lang="en-US" altLang="zh-CN" sz="1800" kern="100" dirty="0" err="1">
                <a:latin typeface="Times New Roman" panose="02020603050405020304" pitchFamily="18" charset="0"/>
                <a:ea typeface="微软雅黑" panose="020B0503020204020204" pitchFamily="34" charset="-122"/>
                <a:cs typeface="Times New Roman" panose="02020603050405020304" pitchFamily="18" charset="0"/>
              </a:rPr>
              <a:t>fgets</a:t>
            </a:r>
            <a:r>
              <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rPr>
              <a:t>改为了从文本文件中读取的形式，并且将命令行的第三个参数设置为了该文本文件的路径。</a:t>
            </a:r>
            <a:endParaRPr lang="zh-CN" altLang="zh-CN" sz="1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p:cNvPicPr/>
          <p:nvPr/>
        </p:nvPicPr>
        <p:blipFill>
          <a:blip r:embed="rId1"/>
          <a:stretch>
            <a:fillRect/>
          </a:stretch>
        </p:blipFill>
        <p:spPr>
          <a:xfrm>
            <a:off x="1592843" y="2393663"/>
            <a:ext cx="9006309" cy="726578"/>
          </a:xfrm>
          <a:prstGeom prst="rect">
            <a:avLst/>
          </a:prstGeom>
          <a:noFill/>
          <a:ln w="9525">
            <a:noFill/>
          </a:ln>
        </p:spPr>
      </p:pic>
      <p:pic>
        <p:nvPicPr>
          <p:cNvPr id="10" name="图片 9"/>
          <p:cNvPicPr/>
          <p:nvPr/>
        </p:nvPicPr>
        <p:blipFill>
          <a:blip r:embed="rId2"/>
          <a:stretch>
            <a:fillRect/>
          </a:stretch>
        </p:blipFill>
        <p:spPr>
          <a:xfrm>
            <a:off x="3607304" y="4056078"/>
            <a:ext cx="4977385" cy="1879283"/>
          </a:xfrm>
          <a:prstGeom prst="rect">
            <a:avLst/>
          </a:prstGeom>
          <a:noFill/>
          <a:ln w="9525">
            <a:noFill/>
          </a:ln>
        </p:spPr>
      </p:pic>
      <p:sp>
        <p:nvSpPr>
          <p:cNvPr id="11" name="内容占位符 2"/>
          <p:cNvSpPr txBox="1"/>
          <p:nvPr/>
        </p:nvSpPr>
        <p:spPr>
          <a:xfrm>
            <a:off x="838196" y="5935362"/>
            <a:ext cx="10515600" cy="518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完成以上内容后，便可以实现要求中的若干功能。</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947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结果测试说明</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485356"/>
            <a:ext cx="10515600" cy="461512"/>
          </a:xfrm>
        </p:spPr>
        <p:txBody>
          <a:bodyPr>
            <a:normAutofit lnSpcReduction="20000"/>
          </a:bodyPr>
          <a:lstStyle/>
          <a:p>
            <a:pPr marL="0" indent="0" algn="just">
              <a:lnSpc>
                <a:spcPct val="150000"/>
              </a:lnSpc>
              <a:spcBef>
                <a:spcPts val="0"/>
              </a:spcBef>
              <a:spcAft>
                <a:spcPts val="600"/>
              </a:spcAft>
              <a:buNone/>
            </a:pPr>
            <a:r>
              <a:rPr altLang="zh-CN" sz="1800" b="1" kern="100">
                <a:latin typeface="Times New Roman" panose="02020603050405020304" pitchFamily="18" charset="0"/>
                <a:ea typeface="微软雅黑" panose="020B0503020204020204" pitchFamily="34" charset="-122"/>
                <a:cs typeface="Times New Roman" panose="02020603050405020304" pitchFamily="18" charset="0"/>
              </a:rPr>
              <a:t>1.  能够正确解析客户端消息，识别GET，HEAD，POST并返回给客户端</a:t>
            </a:r>
            <a:endParaRPr altLang="zh-CN" sz="1800" b="1" kern="1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内容占位符 2"/>
          <p:cNvSpPr>
            <a:spLocks noGrp="1"/>
          </p:cNvSpPr>
          <p:nvPr/>
        </p:nvSpPr>
        <p:spPr>
          <a:xfrm>
            <a:off x="908685" y="1946910"/>
            <a:ext cx="10515600" cy="13252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just">
              <a:lnSpc>
                <a:spcPct val="150000"/>
              </a:lnSpc>
              <a:spcBef>
                <a:spcPts val="0"/>
              </a:spcBef>
              <a:spcAft>
                <a:spcPts val="600"/>
              </a:spcAft>
              <a:buNone/>
            </a:pPr>
            <a:r>
              <a:rPr altLang="zh-CN" sz="1800" kern="100">
                <a:latin typeface="Times New Roman" panose="02020603050405020304" pitchFamily="18" charset="0"/>
                <a:ea typeface="微软雅黑" panose="020B0503020204020204" pitchFamily="34" charset="-122"/>
                <a:cs typeface="Times New Roman" panose="02020603050405020304" pitchFamily="18" charset="0"/>
              </a:rPr>
              <a:t>为验证服务器端是否能正确识别GET，HEAD，POST并返回给客户端，我们使用文件中提供的sample_request_example、sample_request_realistic并自己编写2条客户端消息进行验证，验证结果如下图所示，通过验证可以说明服务器端能正确识别给定方法并返回给客户端。</a:t>
            </a:r>
            <a:endParaRPr altLang="zh-CN" sz="1800" kern="10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 name="图片 7"/>
          <p:cNvPicPr>
            <a:picLocks noChangeAspect="1"/>
          </p:cNvPicPr>
          <p:nvPr/>
        </p:nvPicPr>
        <p:blipFill>
          <a:blip r:embed="rId1" cstate="print">
            <a:extLst>
              <a:ext uri="{28A0092B-C50C-407E-A947-70E740481C1C}">
                <a14:useLocalDpi xmlns:a14="http://schemas.microsoft.com/office/drawing/2010/main" val="0"/>
              </a:ext>
            </a:extLst>
          </a:blip>
          <a:srcRect t="2" b="74295"/>
          <a:stretch>
            <a:fillRect/>
          </a:stretch>
        </p:blipFill>
        <p:spPr>
          <a:xfrm>
            <a:off x="908685" y="3393440"/>
            <a:ext cx="11121390" cy="1365885"/>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0"/>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结果测试说明</a:t>
            </a:r>
            <a:r>
              <a:rPr lang="zh-CN" altLang="en-US" b="1"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rPr>
              <a:t>（</a:t>
            </a:r>
            <a:r>
              <a:rPr lang="en-US" altLang="zh-CN"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rPr>
              <a:t>Cont'd</a:t>
            </a:r>
            <a:r>
              <a:rPr lang="zh-CN" altLang="en-US" b="1"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rPr>
              <a:t>）</a:t>
            </a:r>
            <a:endParaRPr lang="zh-CN" altLang="en-US" b="1"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endParaRPr>
          </a:p>
        </p:txBody>
      </p:sp>
      <p:pic>
        <p:nvPicPr>
          <p:cNvPr id="8" name="图片 8"/>
          <p:cNvPicPr>
            <a:picLocks noChangeAspect="1"/>
          </p:cNvPicPr>
          <p:nvPr/>
        </p:nvPicPr>
        <p:blipFill>
          <a:blip r:embed="rId1" cstate="print">
            <a:extLst>
              <a:ext uri="{28A0092B-C50C-407E-A947-70E740481C1C}">
                <a14:useLocalDpi xmlns:a14="http://schemas.microsoft.com/office/drawing/2010/main" val="0"/>
              </a:ext>
            </a:extLst>
          </a:blip>
          <a:srcRect t="31999" b="6273"/>
          <a:stretch>
            <a:fillRect/>
          </a:stretch>
        </p:blipFill>
        <p:spPr>
          <a:xfrm>
            <a:off x="1332865" y="1170305"/>
            <a:ext cx="9525635" cy="2809875"/>
          </a:xfrm>
          <a:prstGeom prst="rect">
            <a:avLst/>
          </a:prstGeom>
          <a:ln>
            <a:noFill/>
          </a:ln>
        </p:spPr>
      </p:pic>
      <p:pic>
        <p:nvPicPr>
          <p:cNvPr id="5" name="图片 9"/>
          <p:cNvPicPr>
            <a:picLocks noChangeAspect="1"/>
          </p:cNvPicPr>
          <p:nvPr/>
        </p:nvPicPr>
        <p:blipFill>
          <a:blip r:embed="rId2" cstate="print">
            <a:extLst>
              <a:ext uri="{28A0092B-C50C-407E-A947-70E740481C1C}">
                <a14:useLocalDpi xmlns:a14="http://schemas.microsoft.com/office/drawing/2010/main" val="0"/>
              </a:ext>
            </a:extLst>
          </a:blip>
          <a:srcRect b="55711"/>
          <a:stretch>
            <a:fillRect/>
          </a:stretch>
        </p:blipFill>
        <p:spPr>
          <a:xfrm>
            <a:off x="1332230" y="4182745"/>
            <a:ext cx="9523095" cy="1009015"/>
          </a:xfrm>
          <a:prstGeom prst="rect">
            <a:avLst/>
          </a:prstGeom>
          <a:ln>
            <a:noFill/>
          </a:ln>
        </p:spPr>
      </p:pic>
      <p:pic>
        <p:nvPicPr>
          <p:cNvPr id="10" name="图片 10"/>
          <p:cNvPicPr>
            <a:picLocks noChangeAspect="1"/>
          </p:cNvPicPr>
          <p:nvPr/>
        </p:nvPicPr>
        <p:blipFill>
          <a:blip r:embed="rId2" cstate="print">
            <a:extLst>
              <a:ext uri="{28A0092B-C50C-407E-A947-70E740481C1C}">
                <a14:useLocalDpi xmlns:a14="http://schemas.microsoft.com/office/drawing/2010/main" val="0"/>
              </a:ext>
            </a:extLst>
          </a:blip>
          <a:srcRect t="48818" b="4378"/>
          <a:stretch>
            <a:fillRect/>
          </a:stretch>
        </p:blipFill>
        <p:spPr>
          <a:xfrm>
            <a:off x="1332230" y="5394325"/>
            <a:ext cx="9525635" cy="106680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947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结果测试说明</a:t>
            </a:r>
            <a:r>
              <a:rPr lang="zh-CN" altLang="en-US" b="1"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sym typeface="+mn-ea"/>
              </a:rPr>
              <a:t>（</a:t>
            </a:r>
            <a:r>
              <a:rPr lang="en-US" altLang="zh-CN"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sym typeface="+mn-ea"/>
              </a:rPr>
              <a:t>Cont'd</a:t>
            </a:r>
            <a:r>
              <a:rPr lang="zh-CN" altLang="en-US" b="1"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sym typeface="+mn-ea"/>
              </a:rPr>
              <a:t>）</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485356"/>
            <a:ext cx="10515600" cy="461512"/>
          </a:xfrm>
        </p:spPr>
        <p:txBody>
          <a:bodyPr>
            <a:noAutofit/>
          </a:bodyPr>
          <a:lstStyle/>
          <a:p>
            <a:pPr marL="0" indent="0" algn="just">
              <a:lnSpc>
                <a:spcPct val="150000"/>
              </a:lnSpc>
              <a:spcBef>
                <a:spcPts val="0"/>
              </a:spcBef>
              <a:spcAft>
                <a:spcPts val="600"/>
              </a:spcAft>
              <a:buNone/>
            </a:pPr>
            <a:r>
              <a:rPr altLang="zh-CN" sz="1800" b="1" kern="100">
                <a:latin typeface="Times New Roman" panose="02020603050405020304" pitchFamily="18" charset="0"/>
                <a:ea typeface="微软雅黑" panose="020B0503020204020204" pitchFamily="34" charset="-122"/>
                <a:cs typeface="Times New Roman" panose="02020603050405020304" pitchFamily="18" charset="0"/>
              </a:rPr>
              <a:t>2.  能够正确解析客户端消息，识别出不是GET，HEAD，POST的其他方法，并返回代码为501的响应消息</a:t>
            </a:r>
            <a:endParaRPr altLang="zh-CN" sz="1800" b="1" kern="1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内容占位符 2"/>
          <p:cNvSpPr>
            <a:spLocks noGrp="1"/>
          </p:cNvSpPr>
          <p:nvPr/>
        </p:nvSpPr>
        <p:spPr>
          <a:xfrm>
            <a:off x="838200" y="2448560"/>
            <a:ext cx="10515600" cy="13252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just">
              <a:lnSpc>
                <a:spcPct val="150000"/>
              </a:lnSpc>
              <a:spcBef>
                <a:spcPts val="0"/>
              </a:spcBef>
              <a:spcAft>
                <a:spcPts val="600"/>
              </a:spcAft>
              <a:buNone/>
            </a:pPr>
            <a:r>
              <a:rPr altLang="zh-CN" sz="1800" kern="100">
                <a:latin typeface="Times New Roman" panose="02020603050405020304" pitchFamily="18" charset="0"/>
                <a:ea typeface="微软雅黑" panose="020B0503020204020204" pitchFamily="34" charset="-122"/>
                <a:cs typeface="Times New Roman" panose="02020603050405020304" pitchFamily="18" charset="0"/>
              </a:rPr>
              <a:t>为验证服务器是否能正确识别出不是GET，HEAD，POST的其他方法并返回代码为501的响应信息，我们改写sample_request_example和sample_request_realistic中的请求方法并发送给服务器端进行验证，得到服务器返回的代码为501的响应消息，由此验证了服务器端识别其他方法并返回代码为501的响应消息的功能，验证结果如下所示。</a:t>
            </a:r>
            <a:endParaRPr altLang="zh-CN" sz="1800" kern="10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11"/>
          <p:cNvPicPr>
            <a:picLocks noChangeAspect="1"/>
          </p:cNvPicPr>
          <p:nvPr/>
        </p:nvPicPr>
        <p:blipFill>
          <a:blip r:embed="rId1" cstate="print">
            <a:extLst>
              <a:ext uri="{28A0092B-C50C-407E-A947-70E740481C1C}">
                <a14:useLocalDpi xmlns:a14="http://schemas.microsoft.com/office/drawing/2010/main" val="0"/>
              </a:ext>
            </a:extLst>
          </a:blip>
          <a:srcRect b="57190"/>
          <a:stretch>
            <a:fillRect/>
          </a:stretch>
        </p:blipFill>
        <p:spPr>
          <a:xfrm>
            <a:off x="838200" y="4275455"/>
            <a:ext cx="10521315" cy="148209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947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结果测试说明</a:t>
            </a:r>
            <a:r>
              <a:rPr lang="zh-CN" altLang="en-US" b="1"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sym typeface="+mn-ea"/>
              </a:rPr>
              <a:t>（</a:t>
            </a:r>
            <a:r>
              <a:rPr lang="en-US" altLang="zh-CN"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sym typeface="+mn-ea"/>
              </a:rPr>
              <a:t>Cont'd</a:t>
            </a:r>
            <a:r>
              <a:rPr lang="zh-CN" altLang="en-US" b="1"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sym typeface="+mn-ea"/>
              </a:rPr>
              <a:t>）</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pic>
        <p:nvPicPr>
          <p:cNvPr id="12" name="图片 12"/>
          <p:cNvPicPr>
            <a:picLocks noChangeAspect="1"/>
          </p:cNvPicPr>
          <p:nvPr>
            <p:ph idx="1"/>
          </p:nvPr>
        </p:nvPicPr>
        <p:blipFill>
          <a:blip r:embed="rId1" cstate="print">
            <a:extLst>
              <a:ext uri="{28A0092B-C50C-407E-A947-70E740481C1C}">
                <a14:useLocalDpi xmlns:a14="http://schemas.microsoft.com/office/drawing/2010/main" val="0"/>
              </a:ext>
            </a:extLst>
          </a:blip>
          <a:srcRect t="42363" b="1"/>
          <a:stretch>
            <a:fillRect/>
          </a:stretch>
        </p:blipFill>
        <p:spPr>
          <a:xfrm>
            <a:off x="520700" y="1765300"/>
            <a:ext cx="11171555" cy="309753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44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任务需求分析</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626008"/>
            <a:ext cx="10515600" cy="4687409"/>
          </a:xfrm>
        </p:spPr>
        <p:txBody>
          <a:bodyPr>
            <a:normAutofit/>
          </a:bodyPr>
          <a:lstStyle/>
          <a:p>
            <a:pPr marL="0" indent="0" algn="just">
              <a:lnSpc>
                <a:spcPct val="150000"/>
              </a:lnSpc>
              <a:spcBef>
                <a:spcPts val="600"/>
              </a:spcBef>
              <a:buNone/>
            </a:pPr>
            <a:r>
              <a:rPr lang="zh-CN" altLang="en-US" sz="2200" b="1" kern="100" dirty="0">
                <a:solidFill>
                  <a:schemeClr val="accent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数据传输需求</a:t>
            </a:r>
            <a:endParaRPr lang="en-US" altLang="zh-CN" sz="2200" b="1" kern="100" dirty="0">
              <a:solidFill>
                <a:schemeClr val="accent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50000"/>
              </a:lnSpc>
              <a:spcBef>
                <a:spcPts val="600"/>
              </a:spcBef>
              <a:buNone/>
            </a:pP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主要应用于</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WEB</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端内容的获取和传输，其定义了</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Web</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客户向</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Web</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服务器请求</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Web</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页面的方式，以及服务器向客户传送</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Web</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页面的方式。这意味着</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需要一种</a:t>
            </a:r>
            <a:r>
              <a:rPr lang="zh-CN"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可靠的数据传送服务</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，同时，数据的传输也需要</a:t>
            </a:r>
            <a:r>
              <a:rPr lang="zh-CN"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安全性</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的保证。而</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在进行</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Web</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数据传输时，对</a:t>
            </a:r>
            <a:r>
              <a:rPr lang="zh-CN"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时间是不敏感的</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。此外，在进行信息传输时，应当考虑到</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对</a:t>
            </a:r>
            <a:r>
              <a:rPr lang="zh-CN"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吞吐量、并发用户数目</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的需求，即应当在大量信息传输、多用户同时请求时保持服务器的稳定性。</a:t>
            </a:r>
            <a:endPar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50000"/>
              </a:lnSpc>
              <a:spcBef>
                <a:spcPts val="600"/>
              </a:spcBef>
              <a:buNone/>
            </a:pPr>
            <a:r>
              <a:rPr lang="zh-CN" altLang="zh-CN" sz="22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网络服务需求</a:t>
            </a:r>
            <a:endParaRPr lang="zh-CN" altLang="zh-CN" sz="22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60000"/>
              </a:lnSpc>
              <a:spcBef>
                <a:spcPts val="600"/>
              </a:spcBef>
              <a:buNone/>
            </a:pPr>
            <a:r>
              <a:rPr lang="zh-CN"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在进行数据传输时，</a:t>
            </a:r>
            <a:r>
              <a:rPr lang="en-US"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主要由客户端向服务端发起请求，建立连接。因此，</a:t>
            </a:r>
            <a:r>
              <a:rPr lang="en-US"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zh-CN" sz="18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需要一种</a:t>
            </a:r>
            <a:r>
              <a:rPr lang="zh-CN" altLang="zh-CN" sz="18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能够提供稳定连接的网络服务。</a:t>
            </a:r>
            <a:endPar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50000"/>
              </a:lnSpc>
              <a:spcBef>
                <a:spcPts val="600"/>
              </a:spcBef>
              <a:buNone/>
            </a:pPr>
            <a:endPar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947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结果测试说明</a:t>
            </a:r>
            <a:r>
              <a:rPr lang="zh-CN" altLang="en-US" b="1"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sym typeface="+mn-ea"/>
              </a:rPr>
              <a:t>（</a:t>
            </a:r>
            <a:r>
              <a:rPr lang="en-US" altLang="zh-CN"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sym typeface="+mn-ea"/>
              </a:rPr>
              <a:t>Cont'd</a:t>
            </a:r>
            <a:r>
              <a:rPr lang="zh-CN" altLang="en-US" b="1"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sym typeface="+mn-ea"/>
              </a:rPr>
              <a:t>）</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485356"/>
            <a:ext cx="10515600" cy="461512"/>
          </a:xfrm>
        </p:spPr>
        <p:txBody>
          <a:bodyPr>
            <a:noAutofit/>
          </a:bodyPr>
          <a:lstStyle/>
          <a:p>
            <a:pPr marL="0" indent="0" algn="just">
              <a:lnSpc>
                <a:spcPct val="150000"/>
              </a:lnSpc>
              <a:spcBef>
                <a:spcPts val="0"/>
              </a:spcBef>
              <a:spcAft>
                <a:spcPts val="600"/>
              </a:spcAft>
              <a:buNone/>
            </a:pPr>
            <a:r>
              <a:rPr altLang="zh-CN" sz="1800" b="1" kern="100">
                <a:latin typeface="Times New Roman" panose="02020603050405020304" pitchFamily="18" charset="0"/>
                <a:ea typeface="微软雅黑" panose="020B0503020204020204" pitchFamily="34" charset="-122"/>
                <a:cs typeface="Times New Roman" panose="02020603050405020304" pitchFamily="18" charset="0"/>
              </a:rPr>
              <a:t>3.  能够正确解析客户端消息，识别出5种以上格式错误，并返回代码为400的响应消息</a:t>
            </a:r>
            <a:endParaRPr altLang="zh-CN" sz="1800" b="1" kern="1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内容占位符 2"/>
          <p:cNvSpPr>
            <a:spLocks noGrp="1"/>
          </p:cNvSpPr>
          <p:nvPr/>
        </p:nvSpPr>
        <p:spPr>
          <a:xfrm>
            <a:off x="838200" y="2308225"/>
            <a:ext cx="10515600" cy="13252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just">
              <a:lnSpc>
                <a:spcPct val="150000"/>
              </a:lnSpc>
              <a:spcBef>
                <a:spcPts val="0"/>
              </a:spcBef>
              <a:spcAft>
                <a:spcPts val="600"/>
              </a:spcAft>
              <a:buNone/>
            </a:pPr>
            <a:r>
              <a:rPr altLang="zh-CN" sz="1800" kern="100">
                <a:latin typeface="Times New Roman" panose="02020603050405020304" pitchFamily="18" charset="0"/>
                <a:ea typeface="微软雅黑" panose="020B0503020204020204" pitchFamily="34" charset="-122"/>
                <a:cs typeface="Times New Roman" panose="02020603050405020304" pitchFamily="18" charset="0"/>
              </a:rPr>
              <a:t>为验证服务器端是否能正确识别格式错误并返回代码为400的响应消息，我们编写了6条带有不同格式错误的客户端消息并传送给服务器，得到服务器返回的代码为400的响应消息，由此验证了服务器端识别格式错误的功能。具体格式错误及截图如下所示。</a:t>
            </a:r>
            <a:endParaRPr altLang="zh-CN" sz="1800" kern="10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50000"/>
              </a:lnSpc>
              <a:spcBef>
                <a:spcPts val="0"/>
              </a:spcBef>
              <a:spcAft>
                <a:spcPts val="600"/>
              </a:spcAft>
              <a:buNone/>
            </a:pPr>
            <a:endParaRPr altLang="zh-CN" sz="1800" kern="1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947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结果测试说明</a:t>
            </a:r>
            <a:r>
              <a:rPr lang="zh-CN" altLang="en-US" b="1"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sym typeface="+mn-ea"/>
              </a:rPr>
              <a:t>（</a:t>
            </a:r>
            <a:r>
              <a:rPr lang="en-US" altLang="zh-CN"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sym typeface="+mn-ea"/>
              </a:rPr>
              <a:t>Cont'd</a:t>
            </a:r>
            <a:r>
              <a:rPr lang="zh-CN" altLang="en-US" b="1"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sym typeface="+mn-ea"/>
              </a:rPr>
              <a:t>）</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pic>
        <p:nvPicPr>
          <p:cNvPr id="6" name="图片 1"/>
          <p:cNvPicPr>
            <a:picLocks noChangeAspect="1"/>
          </p:cNvPicPr>
          <p:nvPr>
            <p:ph idx="1"/>
          </p:nvPr>
        </p:nvPicPr>
        <p:blipFill>
          <a:blip r:embed="rId1" cstate="print">
            <a:extLst>
              <a:ext uri="{28A0092B-C50C-407E-A947-70E740481C1C}">
                <a14:useLocalDpi xmlns:a14="http://schemas.microsoft.com/office/drawing/2010/main" val="0"/>
              </a:ext>
            </a:extLst>
          </a:blip>
          <a:srcRect t="4999" b="81485"/>
          <a:stretch>
            <a:fillRect/>
          </a:stretch>
        </p:blipFill>
        <p:spPr>
          <a:xfrm>
            <a:off x="643255" y="2426335"/>
            <a:ext cx="11228705" cy="1325880"/>
          </a:xfrm>
          <a:prstGeom prst="rect">
            <a:avLst/>
          </a:prstGeom>
          <a:ln>
            <a:noFill/>
          </a:ln>
        </p:spPr>
      </p:pic>
      <p:pic>
        <p:nvPicPr>
          <p:cNvPr id="7" name="图片 2"/>
          <p:cNvPicPr>
            <a:picLocks noChangeAspect="1"/>
          </p:cNvPicPr>
          <p:nvPr/>
        </p:nvPicPr>
        <p:blipFill>
          <a:blip r:embed="rId1" cstate="print">
            <a:extLst>
              <a:ext uri="{28A0092B-C50C-407E-A947-70E740481C1C}">
                <a14:useLocalDpi xmlns:a14="http://schemas.microsoft.com/office/drawing/2010/main" val="0"/>
              </a:ext>
            </a:extLst>
          </a:blip>
          <a:srcRect t="18058" b="55114"/>
          <a:stretch>
            <a:fillRect/>
          </a:stretch>
        </p:blipFill>
        <p:spPr>
          <a:xfrm>
            <a:off x="644525" y="4484370"/>
            <a:ext cx="11227435" cy="1958975"/>
          </a:xfrm>
          <a:prstGeom prst="rect">
            <a:avLst/>
          </a:prstGeom>
          <a:ln>
            <a:noFill/>
          </a:ln>
        </p:spPr>
      </p:pic>
      <p:sp>
        <p:nvSpPr>
          <p:cNvPr id="107" name="文本框 106"/>
          <p:cNvSpPr txBox="1"/>
          <p:nvPr/>
        </p:nvSpPr>
        <p:spPr>
          <a:xfrm>
            <a:off x="644525" y="1771650"/>
            <a:ext cx="5872480" cy="368300"/>
          </a:xfrm>
          <a:prstGeom prst="rect">
            <a:avLst/>
          </a:prstGeom>
          <a:noFill/>
          <a:ln w="9525">
            <a:noFill/>
          </a:ln>
        </p:spPr>
        <p:txBody>
          <a:bodyPr wrap="square">
            <a:spAutoFit/>
          </a:bodyPr>
          <a:p>
            <a:pPr marL="0" indent="0" algn="l"/>
            <a:r>
              <a:rPr lang="en-US" altLang="zh-CN" b="0">
                <a:latin typeface="黑体" charset="0"/>
                <a:ea typeface="黑体" charset="0"/>
                <a:cs typeface="黑体" charset="0"/>
              </a:rPr>
              <a:t>a)  test1</a:t>
            </a:r>
            <a:r>
              <a:rPr lang="zh-CN" altLang="en-US" b="0">
                <a:latin typeface="黑体" charset="0"/>
                <a:ea typeface="黑体" charset="0"/>
                <a:cs typeface="黑体" charset="0"/>
              </a:rPr>
              <a:t>：头部中使用“</a:t>
            </a:r>
            <a:r>
              <a:rPr lang="en-US" altLang="zh-CN" b="0">
                <a:latin typeface="黑体" charset="0"/>
                <a:ea typeface="黑体" charset="0"/>
                <a:cs typeface="黑体" charset="0"/>
              </a:rPr>
              <a:t>;”</a:t>
            </a:r>
            <a:r>
              <a:rPr lang="zh-CN" altLang="en-US" b="0">
                <a:latin typeface="黑体" charset="0"/>
                <a:ea typeface="黑体" charset="0"/>
                <a:cs typeface="黑体" charset="0"/>
              </a:rPr>
              <a:t>替代“</a:t>
            </a:r>
            <a:r>
              <a:rPr lang="en-US" altLang="zh-CN" b="0">
                <a:latin typeface="黑体" charset="0"/>
                <a:ea typeface="黑体" charset="0"/>
                <a:cs typeface="黑体" charset="0"/>
              </a:rPr>
              <a:t>:”</a:t>
            </a:r>
            <a:endParaRPr lang="en-US" altLang="zh-CN" b="0">
              <a:latin typeface="黑体" charset="0"/>
              <a:ea typeface="黑体" charset="0"/>
              <a:cs typeface="黑体" charset="0"/>
            </a:endParaRPr>
          </a:p>
        </p:txBody>
      </p:sp>
      <p:sp>
        <p:nvSpPr>
          <p:cNvPr id="8" name="文本框 7"/>
          <p:cNvSpPr txBox="1"/>
          <p:nvPr/>
        </p:nvSpPr>
        <p:spPr>
          <a:xfrm>
            <a:off x="644525" y="3994785"/>
            <a:ext cx="7634605" cy="368300"/>
          </a:xfrm>
          <a:prstGeom prst="rect">
            <a:avLst/>
          </a:prstGeom>
          <a:noFill/>
          <a:ln w="9525">
            <a:noFill/>
          </a:ln>
        </p:spPr>
        <p:txBody>
          <a:bodyPr wrap="square">
            <a:spAutoFit/>
          </a:bodyPr>
          <a:p>
            <a:pPr marL="0" indent="0" algn="l"/>
            <a:r>
              <a:rPr b="0">
                <a:latin typeface="黑体" charset="0"/>
                <a:ea typeface="黑体" charset="0"/>
                <a:cs typeface="黑体" charset="0"/>
              </a:rPr>
              <a:t>b)  test2：请求行中使用“。”替代“.”（出现中文字符）</a:t>
            </a:r>
            <a:endParaRPr b="0">
              <a:latin typeface="黑体" charset="0"/>
              <a:ea typeface="黑体" charset="0"/>
              <a:cs typeface="黑体"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947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结果测试说明</a:t>
            </a:r>
            <a:r>
              <a:rPr lang="zh-CN" altLang="en-US" b="1"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sym typeface="+mn-ea"/>
              </a:rPr>
              <a:t>（</a:t>
            </a:r>
            <a:r>
              <a:rPr lang="en-US" altLang="zh-CN"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sym typeface="+mn-ea"/>
              </a:rPr>
              <a:t>Cont'd</a:t>
            </a:r>
            <a:r>
              <a:rPr lang="zh-CN" altLang="en-US" b="1" dirty="0">
                <a:solidFill>
                  <a:schemeClr val="accent1">
                    <a:lumMod val="75000"/>
                  </a:schemeClr>
                </a:solidFill>
                <a:latin typeface="Times New Roman Regular" panose="02020603050405020304" charset="0"/>
                <a:ea typeface="黑体" panose="02010609060101010101" pitchFamily="49" charset="-122"/>
                <a:cs typeface="Times New Roman Regular" panose="02020603050405020304" charset="0"/>
                <a:sym typeface="+mn-ea"/>
              </a:rPr>
              <a:t>）</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pic>
        <p:nvPicPr>
          <p:cNvPr id="6" name="图片 3"/>
          <p:cNvPicPr>
            <a:picLocks noChangeAspect="1"/>
          </p:cNvPicPr>
          <p:nvPr>
            <p:ph idx="1"/>
          </p:nvPr>
        </p:nvPicPr>
        <p:blipFill>
          <a:blip r:embed="rId1" cstate="print">
            <a:extLst>
              <a:ext uri="{28A0092B-C50C-407E-A947-70E740481C1C}">
                <a14:useLocalDpi xmlns:a14="http://schemas.microsoft.com/office/drawing/2010/main" val="0"/>
              </a:ext>
            </a:extLst>
          </a:blip>
          <a:srcRect t="44381" b="28789"/>
          <a:stretch>
            <a:fillRect/>
          </a:stretch>
        </p:blipFill>
        <p:spPr>
          <a:xfrm>
            <a:off x="838200" y="2190115"/>
            <a:ext cx="10663555" cy="1644015"/>
          </a:xfrm>
          <a:prstGeom prst="rect">
            <a:avLst/>
          </a:prstGeom>
          <a:ln>
            <a:noFill/>
          </a:ln>
        </p:spPr>
      </p:pic>
      <p:pic>
        <p:nvPicPr>
          <p:cNvPr id="7" name="图片 4"/>
          <p:cNvPicPr>
            <a:picLocks noChangeAspect="1"/>
          </p:cNvPicPr>
          <p:nvPr/>
        </p:nvPicPr>
        <p:blipFill>
          <a:blip r:embed="rId1" cstate="print">
            <a:extLst>
              <a:ext uri="{28A0092B-C50C-407E-A947-70E740481C1C}">
                <a14:useLocalDpi xmlns:a14="http://schemas.microsoft.com/office/drawing/2010/main" val="0"/>
              </a:ext>
            </a:extLst>
          </a:blip>
          <a:srcRect t="70873"/>
          <a:stretch>
            <a:fillRect/>
          </a:stretch>
        </p:blipFill>
        <p:spPr>
          <a:xfrm>
            <a:off x="838200" y="4339590"/>
            <a:ext cx="10664190" cy="2019935"/>
          </a:xfrm>
          <a:prstGeom prst="rect">
            <a:avLst/>
          </a:prstGeom>
          <a:ln>
            <a:noFill/>
          </a:ln>
        </p:spPr>
      </p:pic>
      <p:sp>
        <p:nvSpPr>
          <p:cNvPr id="8" name="文本框 7"/>
          <p:cNvSpPr txBox="1"/>
          <p:nvPr/>
        </p:nvSpPr>
        <p:spPr>
          <a:xfrm>
            <a:off x="838200" y="1653540"/>
            <a:ext cx="5872480" cy="368300"/>
          </a:xfrm>
          <a:prstGeom prst="rect">
            <a:avLst/>
          </a:prstGeom>
          <a:noFill/>
          <a:ln w="9525">
            <a:noFill/>
          </a:ln>
        </p:spPr>
        <p:txBody>
          <a:bodyPr wrap="square">
            <a:spAutoFit/>
          </a:bodyPr>
          <a:p>
            <a:pPr marL="0" indent="0" algn="l"/>
            <a:r>
              <a:rPr b="0">
                <a:latin typeface="黑体" charset="0"/>
                <a:ea typeface="黑体" charset="0"/>
                <a:cs typeface="黑体" charset="0"/>
              </a:rPr>
              <a:t>c)  test3：请求行中在HTTP版本后出现多余文本</a:t>
            </a:r>
            <a:endParaRPr b="0">
              <a:latin typeface="黑体" charset="0"/>
              <a:ea typeface="黑体" charset="0"/>
              <a:cs typeface="黑体" charset="0"/>
            </a:endParaRPr>
          </a:p>
        </p:txBody>
      </p:sp>
      <p:sp>
        <p:nvSpPr>
          <p:cNvPr id="10" name="文本框 9"/>
          <p:cNvSpPr txBox="1"/>
          <p:nvPr/>
        </p:nvSpPr>
        <p:spPr>
          <a:xfrm>
            <a:off x="838200" y="3902710"/>
            <a:ext cx="5872480" cy="368300"/>
          </a:xfrm>
          <a:prstGeom prst="rect">
            <a:avLst/>
          </a:prstGeom>
          <a:noFill/>
          <a:ln w="9525">
            <a:noFill/>
          </a:ln>
        </p:spPr>
        <p:txBody>
          <a:bodyPr wrap="square">
            <a:spAutoFit/>
          </a:bodyPr>
          <a:p>
            <a:pPr marL="0" indent="0" algn="l"/>
            <a:r>
              <a:rPr b="0">
                <a:latin typeface="黑体" charset="0"/>
                <a:ea typeface="黑体" charset="0"/>
                <a:cs typeface="黑体" charset="0"/>
              </a:rPr>
              <a:t>d)  test4：头部中出现不符合格式的文本</a:t>
            </a:r>
            <a:endParaRPr b="0">
              <a:latin typeface="黑体" charset="0"/>
              <a:ea typeface="黑体" charset="0"/>
              <a:cs typeface="黑体"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44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设计目标：性能指标</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918972"/>
            <a:ext cx="10515600" cy="4162233"/>
          </a:xfrm>
        </p:spPr>
        <p:txBody>
          <a:bodyPr>
            <a:normAutofit/>
          </a:bodyPr>
          <a:lstStyle/>
          <a:p>
            <a:pPr marL="0" indent="0" algn="just">
              <a:lnSpc>
                <a:spcPct val="150000"/>
              </a:lnSpc>
              <a:spcBef>
                <a:spcPts val="0"/>
              </a:spcBef>
              <a:buNone/>
            </a:pP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协议的设计应当使得以下性能指标达到尽量的优化，具体指标包括以下几点：</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0"/>
              </a:spcBef>
              <a:buFont typeface="Wingdings" panose="05000000000000000000" pitchFamily="2" charset="2"/>
              <a:buChar char="n"/>
            </a:pP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900" b="1" kern="100"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请求时间</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：用户从三次握手到最后一次请求发出的这一段时间。</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0"/>
              </a:spcBef>
              <a:buFont typeface="Wingdings" panose="05000000000000000000" pitchFamily="2" charset="2"/>
              <a:buChar char="n"/>
            </a:pP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900" b="1" kern="100"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网络丢包率（</a:t>
            </a:r>
            <a:r>
              <a:rPr lang="en-US" altLang="zh-CN" sz="1900" b="1" kern="100"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loss</a:t>
            </a:r>
            <a:r>
              <a:rPr lang="zh-CN" altLang="zh-CN" sz="1900" b="1" kern="100"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：当前的网络丢包情况统计。</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0"/>
              </a:spcBef>
              <a:buFont typeface="Wingdings" panose="05000000000000000000" pitchFamily="2" charset="2"/>
              <a:buChar char="n"/>
            </a:pP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900" b="1" kern="100"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网络时延（</a:t>
            </a:r>
            <a:r>
              <a:rPr lang="en-US" altLang="zh-CN" sz="1900" b="1" kern="100"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delay</a:t>
            </a:r>
            <a:r>
              <a:rPr lang="zh-CN" altLang="zh-CN" sz="1900" b="1" kern="100"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：当前的网络时延，主要为</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RTT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的大小。</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0"/>
              </a:spcBef>
              <a:buFont typeface="Wingdings" panose="05000000000000000000" pitchFamily="2" charset="2"/>
              <a:buChar char="n"/>
            </a:pP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900" b="1" kern="100" dirty="0">
                <a:solidFill>
                  <a:schemeClr val="accent1">
                    <a:lumMod val="7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吞吐率（</a:t>
            </a:r>
            <a:r>
              <a:rPr lang="en-US" altLang="zh-CN" sz="1900" b="1" kern="100" dirty="0">
                <a:solidFill>
                  <a:schemeClr val="accent1">
                    <a:lumMod val="7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throughput</a:t>
            </a:r>
            <a:r>
              <a:rPr lang="zh-CN" altLang="zh-CN" sz="1900" b="1" kern="100" dirty="0">
                <a:solidFill>
                  <a:schemeClr val="accent1">
                    <a:lumMod val="7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：这里的吞吐率特指</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Web</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服务器单位时间内处理的请求数，也可以用来描述其并发处理能力。</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0"/>
              </a:spcBef>
              <a:buFont typeface="Wingdings" panose="05000000000000000000" pitchFamily="2" charset="2"/>
              <a:buChar char="n"/>
            </a:pP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900" b="1" kern="100" dirty="0">
                <a:solidFill>
                  <a:schemeClr val="accent1">
                    <a:lumMod val="7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并发用户数</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：严格意义上的并发为一定数目的用户在同一时刻做同一件事情或操作，广义上的并发可以指在线用户的数目（尽管实际上在线用户不一定会和其他用户发生并发）。</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44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协议设计</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918972"/>
            <a:ext cx="10515600" cy="4144477"/>
          </a:xfrm>
        </p:spPr>
        <p:txBody>
          <a:bodyPr>
            <a:normAutofit/>
          </a:bodyPr>
          <a:lstStyle/>
          <a:p>
            <a:pPr marL="0" indent="0" algn="just">
              <a:lnSpc>
                <a:spcPct val="150000"/>
              </a:lnSpc>
              <a:spcBef>
                <a:spcPts val="600"/>
              </a:spcBef>
              <a:buNone/>
            </a:pPr>
            <a:r>
              <a:rPr lang="zh-CN" altLang="en-US" sz="2000" b="1" kern="100" dirty="0">
                <a:solidFill>
                  <a:schemeClr val="accent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协议架构</a:t>
            </a:r>
            <a:endParaRPr lang="en-US" altLang="zh-CN" sz="20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50000"/>
              </a:lnSpc>
              <a:spcBef>
                <a:spcPts val="600"/>
              </a:spcBef>
              <a:buNone/>
            </a:pP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协议主要定义了</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Web</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客户向</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Web</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服务器请求</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Web</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页面的方式，以及服务器向客户传送</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Web</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页面的方式，数据与内容存储于服务器端，因此应当采用</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Client-Server(C/S)</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结构，由服务器负责数据的管理，客户机负责完成与用户的交互任务。</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50000"/>
              </a:lnSpc>
              <a:spcBef>
                <a:spcPts val="600"/>
              </a:spcBef>
              <a:buNone/>
            </a:pPr>
            <a:r>
              <a:rPr lang="zh-CN" altLang="en-US" sz="20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传输层协议</a:t>
            </a:r>
            <a:endParaRPr lang="en-US" altLang="zh-CN" sz="20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50000"/>
              </a:lnSpc>
              <a:spcBef>
                <a:spcPts val="600"/>
              </a:spcBef>
              <a:buNone/>
            </a:pP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由</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的需求分析可知，我们应当选择</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TCP</a:t>
            </a:r>
            <a:r>
              <a:rPr lang="zh-CN"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传输层协议</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，这是因为</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TCP</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传输可靠</a:t>
            </a:r>
            <a:r>
              <a:rPr lang="zh-CN" altLang="en-US"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丢包率低</a:t>
            </a:r>
            <a:r>
              <a:rPr lang="zh-CN" altLang="en-US" sz="19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传输数据量大</a:t>
            </a:r>
            <a:r>
              <a:rPr lang="zh-CN" altLang="en-US"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面向连接</a:t>
            </a:r>
            <a:r>
              <a:rPr lang="zh-CN" altLang="en-US" sz="19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而相比之下，</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对传输速度的要求并不是很高，因此</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TCP</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协议是十分合适的。</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50000"/>
              </a:lnSpc>
              <a:spcBef>
                <a:spcPts val="0"/>
              </a:spcBef>
              <a:buNone/>
            </a:pPr>
            <a:endPar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44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协议设计</a:t>
            </a:r>
            <a:r>
              <a:rPr lang="en-US" altLang="zh-CN" b="1" dirty="0">
                <a:solidFill>
                  <a:schemeClr val="accent1">
                    <a:lumMod val="75000"/>
                  </a:schemeClr>
                </a:solidFill>
                <a:latin typeface="黑体" panose="02010609060101010101" pitchFamily="49" charset="-122"/>
                <a:ea typeface="黑体" panose="02010609060101010101" pitchFamily="49" charset="-122"/>
              </a:rPr>
              <a:t>(</a:t>
            </a:r>
            <a:r>
              <a:rPr lang="en-US" altLang="zh-CN" b="1"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Cont’d</a:t>
            </a:r>
            <a:r>
              <a:rPr lang="en-US" altLang="zh-CN" b="1"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4" name="内容占位符 2"/>
          <p:cNvSpPr>
            <a:spLocks noGrp="1"/>
          </p:cNvSpPr>
          <p:nvPr>
            <p:ph idx="1"/>
          </p:nvPr>
        </p:nvSpPr>
        <p:spPr>
          <a:xfrm>
            <a:off x="838200" y="2561780"/>
            <a:ext cx="10515600" cy="3332993"/>
          </a:xfrm>
        </p:spPr>
        <p:txBody>
          <a:bodyPr numCol="2">
            <a:normAutofit/>
          </a:bodyPr>
          <a:lstStyle/>
          <a:p>
            <a:pPr indent="0" algn="l">
              <a:lnSpc>
                <a:spcPct val="150000"/>
              </a:lnSpc>
              <a:spcBef>
                <a:spcPts val="0"/>
              </a:spcBef>
              <a:buNone/>
            </a:pP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基本的解析结构如下设计：</a:t>
            </a:r>
            <a:endPar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gn="l">
              <a:lnSpc>
                <a:spcPct val="150000"/>
              </a:lnSpc>
              <a:spcBef>
                <a:spcPts val="0"/>
              </a:spcBef>
              <a:buNone/>
            </a:pP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OCTET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（字节）</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 &lt;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任意八比特的数据序列</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66700" indent="0" algn="l">
              <a:lnSpc>
                <a:spcPct val="150000"/>
              </a:lnSpc>
              <a:spcBef>
                <a:spcPts val="0"/>
              </a:spcBef>
              <a:buNone/>
            </a:pP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CHAR = &lt;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任意</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ASCII</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字符（</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ascii</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码值从</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127</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的字节）</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66700" indent="0" algn="l">
              <a:lnSpc>
                <a:spcPct val="150000"/>
              </a:lnSpc>
              <a:spcBef>
                <a:spcPts val="0"/>
              </a:spcBef>
              <a:buNone/>
            </a:pP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UPALPHA = &lt;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任意大写字母</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66700" indent="0" algn="l">
              <a:lnSpc>
                <a:spcPct val="150000"/>
              </a:lnSpc>
              <a:spcBef>
                <a:spcPts val="0"/>
              </a:spcBef>
              <a:buNone/>
            </a:pP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LOALPHA = &lt;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任意小写字母</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66700" indent="0" algn="l">
              <a:lnSpc>
                <a:spcPct val="150000"/>
              </a:lnSpc>
              <a:spcBef>
                <a:spcPts val="0"/>
              </a:spcBef>
              <a:buNone/>
            </a:pP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ALPHA = UPALPHA | LOWALPHA</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66700" indent="0" algn="l">
              <a:lnSpc>
                <a:spcPct val="150000"/>
              </a:lnSpc>
              <a:spcBef>
                <a:spcPts val="0"/>
              </a:spcBef>
              <a:buNone/>
            </a:pP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DIGIT = &lt;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任意数字</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9&gt;</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66700" indent="0" algn="l">
              <a:lnSpc>
                <a:spcPct val="150000"/>
              </a:lnSpc>
              <a:spcBef>
                <a:spcPts val="0"/>
              </a:spcBef>
              <a:buNone/>
            </a:pP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CTL = &lt;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任意控制字符（</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ascii</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码）</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66700" indent="0" algn="l">
              <a:lnSpc>
                <a:spcPct val="150000"/>
              </a:lnSpc>
              <a:spcBef>
                <a:spcPts val="0"/>
              </a:spcBef>
              <a:buNone/>
            </a:pP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LF = &lt;US-ASCII CR, </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回车</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66700" indent="0" algn="l">
              <a:lnSpc>
                <a:spcPct val="150000"/>
              </a:lnSpc>
              <a:spcBef>
                <a:spcPts val="0"/>
              </a:spcBef>
              <a:buNone/>
            </a:pP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SP = &lt;US-ASCII LF</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，换行符</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66700" indent="0" algn="l">
              <a:lnSpc>
                <a:spcPct val="150000"/>
              </a:lnSpc>
              <a:spcBef>
                <a:spcPts val="0"/>
              </a:spcBef>
              <a:buNone/>
            </a:pP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HT = &lt;US-ASCII HT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，水平制表符</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66700" indent="0" algn="l">
              <a:lnSpc>
                <a:spcPct val="150000"/>
              </a:lnSpc>
              <a:spcBef>
                <a:spcPts val="0"/>
              </a:spcBef>
              <a:buNone/>
            </a:pP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&lt;"&gt; = &lt;US-ASCII</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，双引号</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50000"/>
              </a:lnSpc>
              <a:spcBef>
                <a:spcPts val="0"/>
              </a:spcBef>
              <a:buNone/>
            </a:pP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nvSpPr>
        <p:spPr>
          <a:xfrm>
            <a:off x="838200" y="1844082"/>
            <a:ext cx="6094520" cy="499624"/>
          </a:xfrm>
          <a:prstGeom prst="rect">
            <a:avLst/>
          </a:prstGeom>
          <a:noFill/>
        </p:spPr>
        <p:txBody>
          <a:bodyPr wrap="square">
            <a:spAutoFit/>
          </a:bodyPr>
          <a:lstStyle/>
          <a:p>
            <a:pPr marL="0" indent="0" algn="just">
              <a:lnSpc>
                <a:spcPct val="150000"/>
              </a:lnSpc>
              <a:spcBef>
                <a:spcPts val="600"/>
              </a:spcBef>
              <a:buNone/>
            </a:pPr>
            <a:r>
              <a:rPr lang="zh-CN" altLang="en-US" sz="20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基本规则与数据结构设计</a:t>
            </a:r>
            <a:endParaRPr lang="en-US" altLang="zh-CN" sz="20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44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协议设计</a:t>
            </a:r>
            <a:r>
              <a:rPr lang="en-US" altLang="zh-CN" b="1" dirty="0">
                <a:solidFill>
                  <a:schemeClr val="accent1">
                    <a:lumMod val="75000"/>
                  </a:schemeClr>
                </a:solidFill>
                <a:latin typeface="黑体" panose="02010609060101010101" pitchFamily="49" charset="-122"/>
                <a:ea typeface="黑体" panose="02010609060101010101" pitchFamily="49" charset="-122"/>
              </a:rPr>
              <a:t>(</a:t>
            </a:r>
            <a:r>
              <a:rPr lang="en-US" altLang="zh-CN" b="1"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Cont’d</a:t>
            </a:r>
            <a:r>
              <a:rPr lang="en-US" altLang="zh-CN" b="1"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4" name="内容占位符 2"/>
          <p:cNvSpPr>
            <a:spLocks noGrp="1"/>
          </p:cNvSpPr>
          <p:nvPr>
            <p:ph idx="1"/>
          </p:nvPr>
        </p:nvSpPr>
        <p:spPr>
          <a:xfrm>
            <a:off x="838200" y="2561780"/>
            <a:ext cx="10515600" cy="3332993"/>
          </a:xfrm>
        </p:spPr>
        <p:txBody>
          <a:bodyPr numCol="2">
            <a:normAutofit/>
          </a:bodyPr>
          <a:lstStyle/>
          <a:p>
            <a:pPr indent="0" algn="l">
              <a:lnSpc>
                <a:spcPct val="150000"/>
              </a:lnSpc>
              <a:spcBef>
                <a:spcPts val="0"/>
              </a:spcBef>
              <a:buNone/>
            </a:pPr>
            <a:r>
              <a:rPr lang="zh-CN"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具体规则</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应当包括以下几种：</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51460" indent="0" algn="l">
              <a:lnSpc>
                <a:spcPct val="150000"/>
              </a:lnSpc>
              <a:spcBef>
                <a:spcPts val="0"/>
              </a:spcBef>
              <a:buNone/>
            </a:pP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Rule 1: Allowed characters in a token.</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51460" indent="0" algn="l">
              <a:lnSpc>
                <a:spcPct val="150000"/>
              </a:lnSpc>
              <a:spcBef>
                <a:spcPts val="0"/>
              </a:spcBef>
              <a:buNone/>
            </a:pP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token = 1*&lt;any CHAR except CTLs or separators&gt;</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51460" indent="0" algn="l">
              <a:lnSpc>
                <a:spcPct val="150000"/>
              </a:lnSpc>
              <a:spcBef>
                <a:spcPts val="0"/>
              </a:spcBef>
              <a:buNone/>
            </a:pP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Rule 2: A token is a sequence of all allowed token chars.</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51460" indent="0" algn="l">
              <a:lnSpc>
                <a:spcPct val="150000"/>
              </a:lnSpc>
              <a:spcBef>
                <a:spcPts val="0"/>
              </a:spcBef>
              <a:buNone/>
            </a:pP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Rule 3: Allowed characters in text.</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51460" indent="0" algn="l">
              <a:lnSpc>
                <a:spcPct val="150000"/>
              </a:lnSpc>
              <a:spcBef>
                <a:spcPts val="0"/>
              </a:spcBef>
              <a:buNone/>
            </a:pP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TEXT = &lt;any OCTET except CTLs, but including LWS&gt;</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51460" indent="0" algn="l">
              <a:lnSpc>
                <a:spcPct val="150000"/>
              </a:lnSpc>
              <a:spcBef>
                <a:spcPts val="0"/>
              </a:spcBef>
              <a:buNone/>
            </a:pP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Rule 4: Text is a sequence of characters allowed in text as per RFC. May also  contains spaces.</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251460" indent="0" algn="l">
              <a:lnSpc>
                <a:spcPct val="150000"/>
              </a:lnSpc>
              <a:spcBef>
                <a:spcPts val="0"/>
              </a:spcBef>
              <a:buNone/>
            </a:pP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Rule 5: Optional white spaces.</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50000"/>
              </a:lnSpc>
              <a:spcBef>
                <a:spcPts val="0"/>
              </a:spcBef>
              <a:buNone/>
            </a:pP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nvSpPr>
        <p:spPr>
          <a:xfrm>
            <a:off x="838200" y="1844082"/>
            <a:ext cx="6094520" cy="499624"/>
          </a:xfrm>
          <a:prstGeom prst="rect">
            <a:avLst/>
          </a:prstGeom>
          <a:noFill/>
        </p:spPr>
        <p:txBody>
          <a:bodyPr wrap="square">
            <a:spAutoFit/>
          </a:bodyPr>
          <a:lstStyle/>
          <a:p>
            <a:pPr marL="0" indent="0" algn="just">
              <a:lnSpc>
                <a:spcPct val="150000"/>
              </a:lnSpc>
              <a:spcBef>
                <a:spcPts val="600"/>
              </a:spcBef>
              <a:buNone/>
            </a:pPr>
            <a:r>
              <a:rPr lang="zh-CN" altLang="en-US" sz="20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基本规则与数据结构设计（</a:t>
            </a:r>
            <a:r>
              <a:rPr lang="en-US" altLang="zh-CN" sz="2000" b="1" kern="100"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Cont’d</a:t>
            </a:r>
            <a:r>
              <a:rPr lang="zh-CN" altLang="en-US" sz="20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445"/>
            <a:ext cx="10515600"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协议设计</a:t>
            </a:r>
            <a:r>
              <a:rPr lang="en-US" altLang="zh-CN" b="1" dirty="0">
                <a:solidFill>
                  <a:schemeClr val="accent1">
                    <a:lumMod val="75000"/>
                  </a:schemeClr>
                </a:solidFill>
                <a:latin typeface="黑体" panose="02010609060101010101" pitchFamily="49" charset="-122"/>
                <a:ea typeface="黑体" panose="02010609060101010101" pitchFamily="49" charset="-122"/>
              </a:rPr>
              <a:t>(</a:t>
            </a:r>
            <a:r>
              <a:rPr lang="en-US" altLang="zh-CN" b="1"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Cont’d</a:t>
            </a:r>
            <a:r>
              <a:rPr lang="en-US" altLang="zh-CN" b="1"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4" name="内容占位符 2"/>
          <p:cNvSpPr>
            <a:spLocks noGrp="1"/>
          </p:cNvSpPr>
          <p:nvPr>
            <p:ph idx="1"/>
          </p:nvPr>
        </p:nvSpPr>
        <p:spPr>
          <a:xfrm>
            <a:off x="838200" y="2561780"/>
            <a:ext cx="10515600" cy="3332993"/>
          </a:xfrm>
        </p:spPr>
        <p:txBody>
          <a:bodyPr numCol="1">
            <a:normAutofit/>
          </a:bodyPr>
          <a:lstStyle/>
          <a:p>
            <a:pPr marL="0" indent="0">
              <a:lnSpc>
                <a:spcPct val="150000"/>
              </a:lnSpc>
              <a:spcBef>
                <a:spcPts val="0"/>
              </a:spcBef>
              <a:buNone/>
            </a:pP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具体的请求如下规定：</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l">
              <a:lnSpc>
                <a:spcPct val="150000"/>
              </a:lnSpc>
              <a:spcBef>
                <a:spcPts val="0"/>
              </a:spcBef>
              <a:buNone/>
            </a:pP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request_line</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token </a:t>
            </a: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t_sp</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text </a:t>
            </a: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t_sp</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text </a:t>
            </a: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t_crlf</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l">
              <a:lnSpc>
                <a:spcPct val="150000"/>
              </a:lnSpc>
              <a:spcBef>
                <a:spcPts val="0"/>
              </a:spcBef>
              <a:buNone/>
            </a:pP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request_header</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token </a:t>
            </a: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ows</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t_colon</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ows</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text </a:t>
            </a: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ows</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t_crlf</a:t>
            </a:r>
            <a:r>
              <a:rPr lang="zh-CN"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l">
              <a:lnSpc>
                <a:spcPct val="150000"/>
              </a:lnSpc>
              <a:spcBef>
                <a:spcPts val="0"/>
              </a:spcBef>
              <a:buNone/>
            </a:pP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request_header</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token </a:t>
            </a: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ows</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t_colon</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ows</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text </a:t>
            </a: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ows</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t_crlf</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l">
              <a:lnSpc>
                <a:spcPct val="150000"/>
              </a:lnSpc>
              <a:spcBef>
                <a:spcPts val="0"/>
              </a:spcBef>
              <a:buNone/>
            </a:pP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request: </a:t>
            </a: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request_line</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request_header</a:t>
            </a:r>
            <a:r>
              <a:rPr lang="en-US" altLang="zh-CN" sz="19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900" b="1"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t_crlf</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nvSpPr>
        <p:spPr>
          <a:xfrm>
            <a:off x="838200" y="1844082"/>
            <a:ext cx="6094520" cy="499624"/>
          </a:xfrm>
          <a:prstGeom prst="rect">
            <a:avLst/>
          </a:prstGeom>
          <a:noFill/>
        </p:spPr>
        <p:txBody>
          <a:bodyPr wrap="square">
            <a:spAutoFit/>
          </a:bodyPr>
          <a:lstStyle/>
          <a:p>
            <a:pPr marL="0" indent="0" algn="just">
              <a:lnSpc>
                <a:spcPct val="150000"/>
              </a:lnSpc>
              <a:spcBef>
                <a:spcPts val="600"/>
              </a:spcBef>
              <a:buNone/>
            </a:pPr>
            <a:r>
              <a:rPr lang="zh-CN" altLang="en-US" sz="20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基本规则与数据结构设计（</a:t>
            </a:r>
            <a:r>
              <a:rPr lang="en-US" altLang="zh-CN" sz="2000" b="1" kern="100"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Cont’d</a:t>
            </a:r>
            <a:r>
              <a:rPr lang="zh-CN" altLang="en-US" sz="20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445"/>
            <a:ext cx="10515600" cy="1325563"/>
          </a:xfrm>
        </p:spPr>
        <p:txBody>
          <a:bodyPr/>
          <a:lstStyle/>
          <a:p>
            <a:r>
              <a:rPr lang="zh-CN" altLang="en-US" b="1"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协议</a:t>
            </a:r>
            <a:r>
              <a:rPr lang="zh-CN" altLang="en-US" b="1" dirty="0">
                <a:solidFill>
                  <a:schemeClr val="accent1">
                    <a:lumMod val="75000"/>
                  </a:schemeClr>
                </a:solidFill>
                <a:latin typeface="黑体" panose="02010609060101010101" pitchFamily="49" charset="-122"/>
                <a:ea typeface="黑体" panose="02010609060101010101" pitchFamily="49" charset="-122"/>
              </a:rPr>
              <a:t>设计</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626009"/>
            <a:ext cx="10515600" cy="4931546"/>
          </a:xfrm>
        </p:spPr>
        <p:txBody>
          <a:bodyPr>
            <a:normAutofit fontScale="92500" lnSpcReduction="20000"/>
          </a:bodyPr>
          <a:lstStyle/>
          <a:p>
            <a:pPr marL="0" indent="0">
              <a:lnSpc>
                <a:spcPct val="170000"/>
              </a:lnSpc>
              <a:spcBef>
                <a:spcPts val="0"/>
              </a:spcBef>
              <a:buNone/>
            </a:pPr>
            <a:r>
              <a:rPr lang="en-US" altLang="zh-CN" sz="2200" b="1" kern="100" dirty="0">
                <a:solidFill>
                  <a:schemeClr val="accent1">
                    <a:lumMod val="7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Header</a:t>
            </a:r>
            <a:r>
              <a:rPr lang="zh-CN" altLang="en-US" sz="2200" b="1" kern="100" dirty="0">
                <a:solidFill>
                  <a:schemeClr val="accent1">
                    <a:lumMod val="7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（首部）设计</a:t>
            </a:r>
            <a:endParaRPr lang="en-US" altLang="zh-CN" sz="2200" b="1" kern="100" dirty="0">
              <a:solidFill>
                <a:schemeClr val="accent1">
                  <a:lumMod val="75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70000"/>
              </a:lnSpc>
              <a:spcBef>
                <a:spcPts val="0"/>
              </a:spcBef>
              <a:buNone/>
            </a:pPr>
            <a:r>
              <a:rPr lang="zh-CN"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根据</a:t>
            </a:r>
            <a:r>
              <a:rPr lang="en-US"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数据交互的要求，应当在</a:t>
            </a:r>
            <a:r>
              <a:rPr lang="en-US"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HTTP Header</a:t>
            </a:r>
            <a:r>
              <a:rPr lang="zh-CN"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中进行</a:t>
            </a:r>
            <a:r>
              <a:rPr lang="en-US"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Request</a:t>
            </a:r>
            <a:r>
              <a:rPr lang="zh-CN"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Response</a:t>
            </a:r>
            <a:r>
              <a:rPr lang="zh-CN"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Entity</a:t>
            </a:r>
            <a:r>
              <a:rPr lang="zh-CN"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以及其他通用的设置的信息规定。主要类型包括有：常用头域、请求头域、响应头域、实体头域。</a:t>
            </a:r>
            <a:endParaRPr lang="zh-CN" altLang="zh-CN" sz="21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70000"/>
              </a:lnSpc>
              <a:spcBef>
                <a:spcPts val="0"/>
              </a:spcBef>
              <a:buNone/>
            </a:pPr>
            <a:r>
              <a:rPr lang="en-US"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Header</a:t>
            </a:r>
            <a:r>
              <a:rPr lang="zh-CN"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采用键值对的设计方式，具体格式规定为：</a:t>
            </a:r>
            <a:endParaRPr lang="en-US" altLang="zh-CN" sz="2100" kern="100" dirty="0">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70000"/>
              </a:lnSpc>
              <a:spcBef>
                <a:spcPts val="0"/>
              </a:spcBef>
              <a:buNone/>
            </a:pPr>
            <a:r>
              <a:rPr lang="en-US" altLang="zh-CN" sz="21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message-header = field-name ":" [field-value]</a:t>
            </a:r>
            <a:endParaRPr lang="zh-CN" altLang="zh-CN" sz="21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70000"/>
              </a:lnSpc>
              <a:spcBef>
                <a:spcPts val="0"/>
              </a:spcBef>
              <a:buNone/>
            </a:pPr>
            <a:r>
              <a:rPr lang="zh-CN"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“Host : example.com”</a:t>
            </a:r>
            <a:r>
              <a:rPr lang="zh-CN"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。在每一个键值对后用</a:t>
            </a:r>
            <a:r>
              <a:rPr lang="en-US"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CRLF</a:t>
            </a:r>
            <a:r>
              <a:rPr lang="zh-CN"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结束行，进行下一个</a:t>
            </a:r>
            <a:r>
              <a:rPr lang="en-US"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Header</a:t>
            </a:r>
            <a:r>
              <a:rPr lang="zh-CN"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行的定义。</a:t>
            </a:r>
            <a:endParaRPr lang="zh-CN" altLang="zh-CN" sz="21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70000"/>
              </a:lnSpc>
              <a:spcBef>
                <a:spcPts val="0"/>
              </a:spcBef>
              <a:buNone/>
            </a:pPr>
            <a:r>
              <a:rPr lang="zh-CN"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其中，具体的格式内容如下定义：</a:t>
            </a:r>
            <a:endParaRPr lang="zh-CN" altLang="zh-CN" sz="21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304800" indent="0">
              <a:lnSpc>
                <a:spcPct val="170000"/>
              </a:lnSpc>
              <a:spcBef>
                <a:spcPts val="0"/>
              </a:spcBef>
              <a:buNone/>
            </a:pPr>
            <a:r>
              <a:rPr lang="en-US"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field-name = token</a:t>
            </a:r>
            <a:endParaRPr lang="zh-CN" altLang="zh-CN" sz="21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304800" indent="0">
              <a:lnSpc>
                <a:spcPct val="170000"/>
              </a:lnSpc>
              <a:spcBef>
                <a:spcPts val="0"/>
              </a:spcBef>
              <a:buNone/>
            </a:pPr>
            <a:r>
              <a:rPr lang="en-US"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field-value = *(filed-content | LWS)</a:t>
            </a:r>
            <a:endParaRPr lang="zh-CN" altLang="zh-CN" sz="21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304800" indent="0">
              <a:lnSpc>
                <a:spcPct val="170000"/>
              </a:lnSpc>
              <a:spcBef>
                <a:spcPts val="0"/>
              </a:spcBef>
              <a:buNone/>
            </a:pPr>
            <a:r>
              <a:rPr lang="en-US"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field-content = &lt;the OCTETs making up the field-value</a:t>
            </a:r>
            <a:r>
              <a:rPr lang="en-US" altLang="zh-CN" sz="21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1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and consisting of either *TEXT or combinations of token, separators, and quoted-string&gt;</a:t>
            </a:r>
            <a:endParaRPr lang="zh-CN" altLang="zh-CN" sz="21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50000"/>
              </a:lnSpc>
              <a:spcBef>
                <a:spcPts val="0"/>
              </a:spcBef>
              <a:buNone/>
            </a:pPr>
            <a:endPar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445"/>
            <a:ext cx="3556247" cy="1325563"/>
          </a:xfrm>
        </p:spPr>
        <p:txBody>
          <a:bodyPr/>
          <a:lstStyle/>
          <a:p>
            <a:r>
              <a:rPr lang="zh-CN" altLang="en-US" b="1" dirty="0">
                <a:solidFill>
                  <a:schemeClr val="accent1">
                    <a:lumMod val="75000"/>
                  </a:schemeClr>
                </a:solidFill>
                <a:latin typeface="黑体" panose="02010609060101010101" pitchFamily="49" charset="-122"/>
                <a:ea typeface="黑体" panose="02010609060101010101" pitchFamily="49" charset="-122"/>
              </a:rPr>
              <a:t>协议设计</a:t>
            </a:r>
            <a:endParaRPr lang="zh-CN" altLang="en-US" b="1" dirty="0">
              <a:solidFill>
                <a:schemeClr val="accent1">
                  <a:lumMod val="7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918972"/>
            <a:ext cx="3556247" cy="3354364"/>
          </a:xfrm>
        </p:spPr>
        <p:txBody>
          <a:bodyPr numCol="1">
            <a:normAutofit/>
          </a:bodyPr>
          <a:lstStyle/>
          <a:p>
            <a:pPr marL="0" indent="0" algn="just">
              <a:lnSpc>
                <a:spcPct val="150000"/>
              </a:lnSpc>
              <a:spcBef>
                <a:spcPts val="600"/>
              </a:spcBef>
              <a:buNone/>
            </a:pPr>
            <a:r>
              <a:rPr lang="zh-CN" altLang="en-US" sz="2000" b="1" kern="100" dirty="0">
                <a:solidFill>
                  <a:schemeClr val="accent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方法设计</a:t>
            </a:r>
            <a:endParaRPr lang="en-US" altLang="zh-CN" sz="2000" b="1" kern="100" dirty="0">
              <a:solidFill>
                <a:schemeClr val="accent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a:lnSpc>
                <a:spcPct val="150000"/>
              </a:lnSpc>
              <a:spcBef>
                <a:spcPts val="600"/>
              </a:spcBef>
              <a:buNone/>
            </a:pPr>
            <a:r>
              <a:rPr lang="en-US" altLang="zh-CN" sz="1900" kern="100" dirty="0" err="1">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request_line</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中的请求方法部分应当包括</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GET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HEAD</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POST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PUT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DELETE</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TRACE</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CONNECT</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等，分别用以实现不同的请求功能。考虑到不同的功能，每一种方法如</a:t>
            </a:r>
            <a:r>
              <a:rPr lang="zh-CN" altLang="en-US"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右侧</a:t>
            </a:r>
            <a:r>
              <a:rPr lang="zh-CN" altLang="zh-CN" sz="1900"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设计：</a:t>
            </a:r>
            <a:endParaRPr lang="zh-CN" altLang="zh-CN" sz="19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内容占位符 2"/>
          <p:cNvSpPr txBox="1"/>
          <p:nvPr/>
        </p:nvSpPr>
        <p:spPr>
          <a:xfrm>
            <a:off x="5102441" y="963226"/>
            <a:ext cx="6251359" cy="5442011"/>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p"/>
            </a:pPr>
            <a:r>
              <a:rPr lang="en-US" altLang="zh-CN" sz="1800" dirty="0">
                <a:solidFill>
                  <a:srgbClr val="333333"/>
                </a:solidFill>
                <a:effectLst/>
                <a:latin typeface="微软雅黑" panose="020B0503020204020204" pitchFamily="34" charset="-122"/>
                <a:ea typeface="宋体" panose="02010600030101010101" pitchFamily="2" charset="-122"/>
              </a:rPr>
              <a:t> GET</a:t>
            </a:r>
            <a:r>
              <a:rPr lang="zh-CN" altLang="zh-CN" sz="1800" dirty="0">
                <a:solidFill>
                  <a:srgbClr val="333333"/>
                </a:solidFill>
                <a:effectLst/>
                <a:latin typeface="Times New Roman" panose="02020603050405020304" pitchFamily="18" charset="0"/>
                <a:ea typeface="微软雅黑" panose="020B0503020204020204" pitchFamily="34" charset="-122"/>
              </a:rPr>
              <a:t>：请求获取服务器上的相关资源。请求体中不包含请求数据，请求数据放在协议头。</a:t>
            </a:r>
            <a:endParaRPr lang="zh-CN" altLang="zh-CN" sz="1800" dirty="0">
              <a:effectLst/>
              <a:latin typeface="Times New Roman" panose="02020603050405020304" pitchFamily="18" charset="0"/>
              <a:ea typeface="宋体" panose="02010600030101010101" pitchFamily="2" charset="-122"/>
            </a:endParaRPr>
          </a:p>
          <a:p>
            <a:pPr lvl="0">
              <a:lnSpc>
                <a:spcPct val="150000"/>
              </a:lnSpc>
              <a:spcBef>
                <a:spcPts val="0"/>
              </a:spcBef>
              <a:buFont typeface="Wingdings" panose="05000000000000000000" pitchFamily="2" charset="2"/>
              <a:buChar char="p"/>
            </a:pPr>
            <a:r>
              <a:rPr lang="en-US" altLang="zh-CN" sz="1800" dirty="0">
                <a:solidFill>
                  <a:srgbClr val="333333"/>
                </a:solidFill>
                <a:effectLst/>
                <a:latin typeface="微软雅黑" panose="020B0503020204020204" pitchFamily="34" charset="-122"/>
                <a:ea typeface="宋体" panose="02010600030101010101" pitchFamily="2" charset="-122"/>
              </a:rPr>
              <a:t> POST</a:t>
            </a:r>
            <a:r>
              <a:rPr lang="zh-CN" altLang="zh-CN" sz="1800" dirty="0">
                <a:solidFill>
                  <a:srgbClr val="333333"/>
                </a:solidFill>
                <a:effectLst/>
                <a:latin typeface="Times New Roman" panose="02020603050405020304" pitchFamily="18" charset="0"/>
                <a:ea typeface="微软雅黑" panose="020B0503020204020204" pitchFamily="34" charset="-122"/>
              </a:rPr>
              <a:t>：向服务器提交资源以待处理。所提交的资源应当放在请求体内部。</a:t>
            </a:r>
            <a:endParaRPr lang="zh-CN" altLang="zh-CN" sz="1800" dirty="0">
              <a:effectLst/>
              <a:latin typeface="Times New Roman" panose="02020603050405020304" pitchFamily="18" charset="0"/>
              <a:ea typeface="宋体" panose="02010600030101010101" pitchFamily="2" charset="-122"/>
            </a:endParaRPr>
          </a:p>
          <a:p>
            <a:pPr lvl="0">
              <a:lnSpc>
                <a:spcPct val="150000"/>
              </a:lnSpc>
              <a:spcBef>
                <a:spcPts val="0"/>
              </a:spcBef>
              <a:buFont typeface="Wingdings" panose="05000000000000000000" pitchFamily="2" charset="2"/>
              <a:buChar char="p"/>
            </a:pPr>
            <a:r>
              <a:rPr lang="en-US" altLang="zh-CN" sz="1800" dirty="0">
                <a:solidFill>
                  <a:srgbClr val="333333"/>
                </a:solidFill>
                <a:effectLst/>
                <a:latin typeface="微软雅黑" panose="020B0503020204020204" pitchFamily="34" charset="-122"/>
                <a:ea typeface="宋体" panose="02010600030101010101" pitchFamily="2" charset="-122"/>
              </a:rPr>
              <a:t> HEAD</a:t>
            </a:r>
            <a:r>
              <a:rPr lang="zh-CN" altLang="zh-CN" sz="1800" dirty="0">
                <a:solidFill>
                  <a:srgbClr val="333333"/>
                </a:solidFill>
                <a:effectLst/>
                <a:latin typeface="Times New Roman" panose="02020603050405020304" pitchFamily="18" charset="0"/>
                <a:ea typeface="微软雅黑" panose="020B0503020204020204" pitchFamily="34" charset="-122"/>
              </a:rPr>
              <a:t>：用以检查资源或超链接的有效性以及可达性、获取头信息、检查网页是否被串改等；</a:t>
            </a:r>
            <a:endParaRPr lang="zh-CN" altLang="zh-CN" sz="1800" dirty="0">
              <a:effectLst/>
              <a:latin typeface="Times New Roman" panose="02020603050405020304" pitchFamily="18" charset="0"/>
              <a:ea typeface="宋体" panose="02010600030101010101" pitchFamily="2" charset="-122"/>
            </a:endParaRPr>
          </a:p>
          <a:p>
            <a:pPr lvl="0">
              <a:lnSpc>
                <a:spcPct val="150000"/>
              </a:lnSpc>
              <a:spcBef>
                <a:spcPts val="0"/>
              </a:spcBef>
              <a:buFont typeface="Wingdings" panose="05000000000000000000" pitchFamily="2" charset="2"/>
              <a:buChar char="p"/>
            </a:pPr>
            <a:r>
              <a:rPr lang="en-US" altLang="zh-CN" sz="1800" dirty="0">
                <a:solidFill>
                  <a:srgbClr val="333333"/>
                </a:solidFill>
                <a:effectLst/>
                <a:latin typeface="微软雅黑" panose="020B0503020204020204" pitchFamily="34" charset="-122"/>
                <a:ea typeface="宋体" panose="02010600030101010101" pitchFamily="2" charset="-122"/>
              </a:rPr>
              <a:t> PUT</a:t>
            </a:r>
            <a:r>
              <a:rPr lang="zh-CN" altLang="zh-CN" sz="1800" dirty="0">
                <a:solidFill>
                  <a:srgbClr val="333333"/>
                </a:solidFill>
                <a:effectLst/>
                <a:latin typeface="Times New Roman" panose="02020603050405020304" pitchFamily="18" charset="0"/>
                <a:ea typeface="微软雅黑" panose="020B0503020204020204" pitchFamily="34" charset="-122"/>
              </a:rPr>
              <a:t>：请求服务器更新或插入资源；</a:t>
            </a:r>
            <a:endParaRPr lang="zh-CN" altLang="zh-CN" sz="1800" dirty="0">
              <a:effectLst/>
              <a:latin typeface="Times New Roman" panose="02020603050405020304" pitchFamily="18" charset="0"/>
              <a:ea typeface="宋体" panose="02010600030101010101" pitchFamily="2" charset="-122"/>
            </a:endParaRPr>
          </a:p>
          <a:p>
            <a:pPr lvl="0">
              <a:lnSpc>
                <a:spcPct val="150000"/>
              </a:lnSpc>
              <a:spcBef>
                <a:spcPts val="0"/>
              </a:spcBef>
              <a:buFont typeface="Wingdings" panose="05000000000000000000" pitchFamily="2" charset="2"/>
              <a:buChar char="p"/>
            </a:pPr>
            <a:r>
              <a:rPr lang="en-US" altLang="zh-CN" sz="1800" dirty="0">
                <a:solidFill>
                  <a:srgbClr val="333333"/>
                </a:solidFill>
                <a:effectLst/>
                <a:latin typeface="微软雅黑" panose="020B0503020204020204" pitchFamily="34" charset="-122"/>
                <a:ea typeface="宋体" panose="02010600030101010101" pitchFamily="2" charset="-122"/>
              </a:rPr>
              <a:t> DELETE</a:t>
            </a:r>
            <a:r>
              <a:rPr lang="zh-CN" altLang="zh-CN" sz="1800" dirty="0">
                <a:solidFill>
                  <a:srgbClr val="333333"/>
                </a:solidFill>
                <a:effectLst/>
                <a:latin typeface="Times New Roman" panose="02020603050405020304" pitchFamily="18" charset="0"/>
                <a:ea typeface="微软雅黑" panose="020B0503020204020204" pitchFamily="34" charset="-122"/>
              </a:rPr>
              <a:t>：请求服务器删除某资源，具有破坏性；</a:t>
            </a:r>
            <a:endParaRPr lang="zh-CN" altLang="zh-CN" sz="1800" dirty="0">
              <a:effectLst/>
              <a:latin typeface="Times New Roman" panose="02020603050405020304" pitchFamily="18" charset="0"/>
              <a:ea typeface="宋体" panose="02010600030101010101" pitchFamily="2" charset="-122"/>
            </a:endParaRPr>
          </a:p>
          <a:p>
            <a:pPr lvl="0">
              <a:lnSpc>
                <a:spcPct val="150000"/>
              </a:lnSpc>
              <a:spcBef>
                <a:spcPts val="0"/>
              </a:spcBef>
              <a:buFont typeface="Wingdings" panose="05000000000000000000" pitchFamily="2" charset="2"/>
              <a:buChar char="p"/>
            </a:pPr>
            <a:r>
              <a:rPr lang="en-US" altLang="zh-CN" sz="1800" dirty="0">
                <a:solidFill>
                  <a:srgbClr val="333333"/>
                </a:solidFill>
                <a:effectLst/>
                <a:latin typeface="微软雅黑" panose="020B0503020204020204" pitchFamily="34" charset="-122"/>
                <a:ea typeface="宋体" panose="02010600030101010101" pitchFamily="2" charset="-122"/>
              </a:rPr>
              <a:t> CONNECT</a:t>
            </a:r>
            <a:r>
              <a:rPr lang="zh-CN" altLang="zh-CN" sz="1800" dirty="0">
                <a:solidFill>
                  <a:srgbClr val="333333"/>
                </a:solidFill>
                <a:effectLst/>
                <a:latin typeface="Times New Roman" panose="02020603050405020304" pitchFamily="18" charset="0"/>
                <a:ea typeface="微软雅黑" panose="020B0503020204020204" pitchFamily="34" charset="-122"/>
              </a:rPr>
              <a:t>：通过服务器，请求其他网页的数据内容；</a:t>
            </a:r>
            <a:endParaRPr lang="zh-CN" altLang="zh-CN" sz="1800" dirty="0">
              <a:effectLst/>
              <a:latin typeface="Times New Roman" panose="02020603050405020304" pitchFamily="18" charset="0"/>
              <a:ea typeface="宋体" panose="02010600030101010101" pitchFamily="2" charset="-122"/>
            </a:endParaRPr>
          </a:p>
          <a:p>
            <a:pPr lvl="0">
              <a:lnSpc>
                <a:spcPct val="150000"/>
              </a:lnSpc>
              <a:spcBef>
                <a:spcPts val="0"/>
              </a:spcBef>
              <a:buFont typeface="Wingdings" panose="05000000000000000000" pitchFamily="2" charset="2"/>
              <a:buChar char="p"/>
            </a:pPr>
            <a:r>
              <a:rPr lang="en-US" altLang="zh-CN" sz="1800" dirty="0">
                <a:solidFill>
                  <a:srgbClr val="333333"/>
                </a:solidFill>
                <a:effectLst/>
                <a:latin typeface="微软雅黑" panose="020B0503020204020204" pitchFamily="34" charset="-122"/>
                <a:ea typeface="宋体" panose="02010600030101010101" pitchFamily="2" charset="-122"/>
              </a:rPr>
              <a:t> OPTIONS</a:t>
            </a:r>
            <a:r>
              <a:rPr lang="zh-CN" altLang="zh-CN" sz="1800" dirty="0">
                <a:solidFill>
                  <a:srgbClr val="333333"/>
                </a:solidFill>
                <a:effectLst/>
                <a:latin typeface="Times New Roman" panose="02020603050405020304" pitchFamily="18" charset="0"/>
                <a:ea typeface="微软雅黑" panose="020B0503020204020204" pitchFamily="34" charset="-122"/>
              </a:rPr>
              <a:t>：获取</a:t>
            </a:r>
            <a:r>
              <a:rPr lang="en-US" altLang="zh-CN" sz="1800" dirty="0">
                <a:solidFill>
                  <a:srgbClr val="333333"/>
                </a:solidFill>
                <a:effectLst/>
                <a:latin typeface="微软雅黑" panose="020B0503020204020204" pitchFamily="34" charset="-122"/>
                <a:ea typeface="宋体" panose="02010600030101010101" pitchFamily="2" charset="-122"/>
              </a:rPr>
              <a:t>http</a:t>
            </a:r>
            <a:r>
              <a:rPr lang="zh-CN" altLang="zh-CN" sz="1800" dirty="0">
                <a:solidFill>
                  <a:srgbClr val="333333"/>
                </a:solidFill>
                <a:effectLst/>
                <a:latin typeface="Times New Roman" panose="02020603050405020304" pitchFamily="18" charset="0"/>
                <a:ea typeface="微软雅黑" panose="020B0503020204020204" pitchFamily="34" charset="-122"/>
              </a:rPr>
              <a:t>服务器支持的</a:t>
            </a:r>
            <a:r>
              <a:rPr lang="en-US" altLang="zh-CN" sz="1800" dirty="0">
                <a:solidFill>
                  <a:srgbClr val="333333"/>
                </a:solidFill>
                <a:effectLst/>
                <a:latin typeface="微软雅黑" panose="020B0503020204020204" pitchFamily="34" charset="-122"/>
                <a:ea typeface="宋体" panose="02010600030101010101" pitchFamily="2" charset="-122"/>
              </a:rPr>
              <a:t>http</a:t>
            </a:r>
            <a:r>
              <a:rPr lang="zh-CN" altLang="zh-CN" sz="1800" dirty="0">
                <a:solidFill>
                  <a:srgbClr val="333333"/>
                </a:solidFill>
                <a:effectLst/>
                <a:latin typeface="Times New Roman" panose="02020603050405020304" pitchFamily="18" charset="0"/>
                <a:ea typeface="微软雅黑" panose="020B0503020204020204" pitchFamily="34" charset="-122"/>
              </a:rPr>
              <a:t>请求方法，查看服务器的性能；</a:t>
            </a:r>
            <a:endParaRPr lang="zh-CN" altLang="zh-CN" sz="1800" dirty="0">
              <a:effectLst/>
              <a:latin typeface="Times New Roman" panose="02020603050405020304" pitchFamily="18" charset="0"/>
              <a:ea typeface="宋体" panose="02010600030101010101" pitchFamily="2" charset="-122"/>
            </a:endParaRPr>
          </a:p>
          <a:p>
            <a:pPr lvl="0">
              <a:lnSpc>
                <a:spcPct val="150000"/>
              </a:lnSpc>
              <a:spcBef>
                <a:spcPts val="0"/>
              </a:spcBef>
              <a:buFont typeface="Wingdings" panose="05000000000000000000" pitchFamily="2" charset="2"/>
              <a:buChar char="p"/>
            </a:pPr>
            <a:r>
              <a:rPr lang="en-US" altLang="zh-CN" sz="1800" dirty="0">
                <a:solidFill>
                  <a:srgbClr val="333333"/>
                </a:solidFill>
                <a:effectLst/>
                <a:latin typeface="微软雅黑" panose="020B0503020204020204" pitchFamily="34" charset="-122"/>
                <a:ea typeface="宋体" panose="02010600030101010101" pitchFamily="2" charset="-122"/>
              </a:rPr>
              <a:t> TRACE</a:t>
            </a:r>
            <a:r>
              <a:rPr lang="zh-CN" altLang="zh-CN" sz="1800" dirty="0">
                <a:solidFill>
                  <a:srgbClr val="333333"/>
                </a:solidFill>
                <a:effectLst/>
                <a:latin typeface="Times New Roman" panose="02020603050405020304" pitchFamily="18" charset="0"/>
                <a:ea typeface="微软雅黑" panose="020B0503020204020204" pitchFamily="34" charset="-122"/>
              </a:rPr>
              <a:t>：回显服务器收到的请求，主要用于测试或诊断。</a:t>
            </a:r>
            <a:endParaRPr lang="zh-CN" altLang="zh-CN" sz="1800" dirty="0">
              <a:effectLst/>
              <a:latin typeface="Times New Roman" panose="02020603050405020304" pitchFamily="18"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4198</Words>
  <Application>WPS 文字</Application>
  <PresentationFormat>宽屏</PresentationFormat>
  <Paragraphs>172</Paragraphs>
  <Slides>22</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22</vt:i4>
      </vt:variant>
    </vt:vector>
  </HeadingPairs>
  <TitlesOfParts>
    <vt:vector size="44" baseType="lpstr">
      <vt:lpstr>Arial</vt:lpstr>
      <vt:lpstr>方正书宋_GBK</vt:lpstr>
      <vt:lpstr>Wingdings</vt:lpstr>
      <vt:lpstr>Times New Roman</vt:lpstr>
      <vt:lpstr>黑体</vt:lpstr>
      <vt:lpstr>汉仪中黑KW</vt:lpstr>
      <vt:lpstr>宋体</vt:lpstr>
      <vt:lpstr>微软雅黑</vt:lpstr>
      <vt:lpstr>汉仪书宋二KW</vt:lpstr>
      <vt:lpstr>汉仪旗黑</vt:lpstr>
      <vt:lpstr>宋体</vt:lpstr>
      <vt:lpstr>Arial Unicode MS</vt:lpstr>
      <vt:lpstr>等线 Light</vt:lpstr>
      <vt:lpstr>汉仪中等线KW</vt:lpstr>
      <vt:lpstr>等线</vt:lpstr>
      <vt:lpstr>Calibri</vt:lpstr>
      <vt:lpstr>Helvetica Neue</vt:lpstr>
      <vt:lpstr>Times New Roman Regular</vt:lpstr>
      <vt:lpstr>黑提</vt:lpstr>
      <vt:lpstr>苹方-简</vt:lpstr>
      <vt:lpstr>黑体</vt:lpstr>
      <vt:lpstr>1_Office 主题​​</vt:lpstr>
      <vt:lpstr>HTTP的设计与实现</vt:lpstr>
      <vt:lpstr>任务需求分析</vt:lpstr>
      <vt:lpstr>设计目标：性能指标</vt:lpstr>
      <vt:lpstr>协议设计</vt:lpstr>
      <vt:lpstr>协议设计(Cont’d)</vt:lpstr>
      <vt:lpstr>协议设计(Cont’d)</vt:lpstr>
      <vt:lpstr>协议设计(Cont’d)</vt:lpstr>
      <vt:lpstr>协议设计</vt:lpstr>
      <vt:lpstr>协议设计</vt:lpstr>
      <vt:lpstr>协议设计(Cont’d)</vt:lpstr>
      <vt:lpstr>实现方法</vt:lpstr>
      <vt:lpstr>实现方法(Cont’d)</vt:lpstr>
      <vt:lpstr>实现方法(Cont’d)</vt:lpstr>
      <vt:lpstr>实现方法(Cont’d)</vt:lpstr>
      <vt:lpstr>实现方法(Cont’d)</vt:lpstr>
      <vt:lpstr>实现方法(Cont’d)</vt:lpstr>
      <vt:lpstr>结果测试说明</vt:lpstr>
      <vt:lpstr>结果测试说明</vt:lpstr>
      <vt:lpstr>结果测试说明（Cont'd）</vt:lpstr>
      <vt:lpstr>结果测试说明（Cont'd）</vt:lpstr>
      <vt:lpstr>结果测试说明（Cont'd）</vt:lpstr>
      <vt:lpstr>结果测试说明（Cont'd）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HTTP的设计与实现</dc:title>
  <dc:creator>彭 恺宁</dc:creator>
  <cp:lastModifiedBy>lizian</cp:lastModifiedBy>
  <cp:revision>15</cp:revision>
  <dcterms:created xsi:type="dcterms:W3CDTF">2021-09-29T15:45:06Z</dcterms:created>
  <dcterms:modified xsi:type="dcterms:W3CDTF">2021-09-29T15:45:06Z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2052-3.9.1.6204</vt:lpwstr>
  </property>
</Properties>
</file>