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1"/>
  </p:notesMasterIdLst>
  <p:sldIdLst>
    <p:sldId id="257" r:id="rId2"/>
    <p:sldId id="443" r:id="rId3"/>
    <p:sldId id="444" r:id="rId4"/>
    <p:sldId id="876" r:id="rId5"/>
    <p:sldId id="707" r:id="rId6"/>
    <p:sldId id="881" r:id="rId7"/>
    <p:sldId id="879" r:id="rId8"/>
    <p:sldId id="880" r:id="rId9"/>
    <p:sldId id="773" r:id="rId10"/>
    <p:sldId id="775" r:id="rId11"/>
    <p:sldId id="776" r:id="rId12"/>
    <p:sldId id="777" r:id="rId13"/>
    <p:sldId id="778" r:id="rId14"/>
    <p:sldId id="779" r:id="rId15"/>
    <p:sldId id="780" r:id="rId16"/>
    <p:sldId id="781" r:id="rId17"/>
    <p:sldId id="782" r:id="rId18"/>
    <p:sldId id="783" r:id="rId19"/>
    <p:sldId id="784" r:id="rId20"/>
    <p:sldId id="785" r:id="rId21"/>
    <p:sldId id="786" r:id="rId22"/>
    <p:sldId id="787" r:id="rId23"/>
    <p:sldId id="788" r:id="rId24"/>
    <p:sldId id="789" r:id="rId25"/>
    <p:sldId id="790" r:id="rId26"/>
    <p:sldId id="791" r:id="rId27"/>
    <p:sldId id="792" r:id="rId28"/>
    <p:sldId id="793" r:id="rId29"/>
    <p:sldId id="794" r:id="rId30"/>
    <p:sldId id="875" r:id="rId31"/>
    <p:sldId id="795" r:id="rId32"/>
    <p:sldId id="796" r:id="rId33"/>
    <p:sldId id="797" r:id="rId34"/>
    <p:sldId id="798" r:id="rId35"/>
    <p:sldId id="799" r:id="rId36"/>
    <p:sldId id="800" r:id="rId37"/>
    <p:sldId id="801" r:id="rId38"/>
    <p:sldId id="802" r:id="rId39"/>
    <p:sldId id="803" r:id="rId40"/>
    <p:sldId id="804" r:id="rId41"/>
    <p:sldId id="805" r:id="rId42"/>
    <p:sldId id="806" r:id="rId43"/>
    <p:sldId id="807" r:id="rId44"/>
    <p:sldId id="808" r:id="rId45"/>
    <p:sldId id="809" r:id="rId46"/>
    <p:sldId id="810" r:id="rId47"/>
    <p:sldId id="811" r:id="rId48"/>
    <p:sldId id="812" r:id="rId49"/>
    <p:sldId id="813" r:id="rId50"/>
    <p:sldId id="814" r:id="rId51"/>
    <p:sldId id="815" r:id="rId52"/>
    <p:sldId id="816" r:id="rId53"/>
    <p:sldId id="817" r:id="rId54"/>
    <p:sldId id="818" r:id="rId55"/>
    <p:sldId id="819" r:id="rId56"/>
    <p:sldId id="820" r:id="rId57"/>
    <p:sldId id="821" r:id="rId58"/>
    <p:sldId id="822" r:id="rId59"/>
    <p:sldId id="823" r:id="rId60"/>
    <p:sldId id="824" r:id="rId61"/>
    <p:sldId id="825" r:id="rId62"/>
    <p:sldId id="826" r:id="rId63"/>
    <p:sldId id="827" r:id="rId64"/>
    <p:sldId id="828" r:id="rId65"/>
    <p:sldId id="829" r:id="rId66"/>
    <p:sldId id="830" r:id="rId67"/>
    <p:sldId id="831" r:id="rId68"/>
    <p:sldId id="832" r:id="rId69"/>
    <p:sldId id="833" r:id="rId70"/>
    <p:sldId id="834" r:id="rId71"/>
    <p:sldId id="835" r:id="rId72"/>
    <p:sldId id="836" r:id="rId73"/>
    <p:sldId id="837" r:id="rId74"/>
    <p:sldId id="838" r:id="rId75"/>
    <p:sldId id="839" r:id="rId76"/>
    <p:sldId id="840" r:id="rId77"/>
    <p:sldId id="841" r:id="rId78"/>
    <p:sldId id="842" r:id="rId79"/>
    <p:sldId id="843" r:id="rId80"/>
    <p:sldId id="844" r:id="rId81"/>
    <p:sldId id="845" r:id="rId82"/>
    <p:sldId id="846" r:id="rId83"/>
    <p:sldId id="847" r:id="rId84"/>
    <p:sldId id="848" r:id="rId85"/>
    <p:sldId id="849" r:id="rId86"/>
    <p:sldId id="850" r:id="rId87"/>
    <p:sldId id="851" r:id="rId88"/>
    <p:sldId id="852" r:id="rId89"/>
    <p:sldId id="853" r:id="rId90"/>
    <p:sldId id="854" r:id="rId91"/>
    <p:sldId id="855" r:id="rId92"/>
    <p:sldId id="856" r:id="rId93"/>
    <p:sldId id="857" r:id="rId94"/>
    <p:sldId id="858" r:id="rId95"/>
    <p:sldId id="859" r:id="rId96"/>
    <p:sldId id="860" r:id="rId97"/>
    <p:sldId id="861" r:id="rId98"/>
    <p:sldId id="862" r:id="rId99"/>
    <p:sldId id="442" r:id="rId10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31" autoAdjust="0"/>
    <p:restoredTop sz="88253" autoAdjust="0"/>
  </p:normalViewPr>
  <p:slideViewPr>
    <p:cSldViewPr snapToGrid="0" showGuides="1">
      <p:cViewPr varScale="1">
        <p:scale>
          <a:sx n="49" d="100"/>
          <a:sy n="49" d="100"/>
        </p:scale>
        <p:origin x="184" y="40"/>
      </p:cViewPr>
      <p:guideLst>
        <p:guide orient="horz" pos="2160"/>
        <p:guide pos="3840"/>
      </p:guideLst>
    </p:cSldViewPr>
  </p:slideViewPr>
  <p:notesTextViewPr>
    <p:cViewPr>
      <p:scale>
        <a:sx n="3" d="2"/>
        <a:sy n="3" d="2"/>
      </p:scale>
      <p:origin x="0" y="0"/>
    </p:cViewPr>
  </p:notesTextViewPr>
  <p:sorterViewPr>
    <p:cViewPr>
      <p:scale>
        <a:sx n="100" d="100"/>
        <a:sy n="100" d="100"/>
      </p:scale>
      <p:origin x="0" y="-4116"/>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7BE723-8217-443A-89F0-0A8A8E404BB4}" type="datetimeFigureOut">
              <a:rPr lang="en-US" smtClean="0"/>
              <a:t>4/7/2021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0241C58-FDAC-4145-8666-BC5C04547E53}" type="slidenum">
              <a:rPr lang="en-US" smtClean="0"/>
              <a:t>‹#›</a:t>
            </a:fld>
            <a:endParaRPr lang="en-US"/>
          </a:p>
        </p:txBody>
      </p:sp>
    </p:spTree>
    <p:extLst>
      <p:ext uri="{BB962C8B-B14F-4D97-AF65-F5344CB8AC3E}">
        <p14:creationId xmlns:p14="http://schemas.microsoft.com/office/powerpoint/2010/main" val="7910986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Find four</a:t>
            </a:r>
            <a:r>
              <a:rPr lang="en-US" baseline="0" dirty="0" smtClean="0"/>
              <a:t> textbook examples to use as student activities, set aside time for students to do assignment; consider check sheet to reduce grading.</a:t>
            </a:r>
            <a:endParaRPr lang="en-US" dirty="0"/>
          </a:p>
        </p:txBody>
      </p:sp>
      <p:sp>
        <p:nvSpPr>
          <p:cNvPr id="4" name="Slide Number Placeholder 3"/>
          <p:cNvSpPr>
            <a:spLocks noGrp="1"/>
          </p:cNvSpPr>
          <p:nvPr>
            <p:ph type="sldNum" sz="quarter" idx="10"/>
          </p:nvPr>
        </p:nvSpPr>
        <p:spPr/>
        <p:txBody>
          <a:bodyPr/>
          <a:lstStyle/>
          <a:p>
            <a:fld id="{3379CD78-CC2D-4695-976E-0E86155A9470}" type="slidenum">
              <a:rPr lang="en-US" smtClean="0"/>
              <a:t>1</a:t>
            </a:fld>
            <a:endParaRPr lang="en-US"/>
          </a:p>
        </p:txBody>
      </p:sp>
    </p:spTree>
    <p:extLst>
      <p:ext uri="{BB962C8B-B14F-4D97-AF65-F5344CB8AC3E}">
        <p14:creationId xmlns:p14="http://schemas.microsoft.com/office/powerpoint/2010/main" val="6491888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4"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smtClean="0">
                <a:ea typeface="ＭＳ Ｐゴシック" panose="020B0600070205080204" pitchFamily="34" charset="-128"/>
              </a:rPr>
              <a:t>Thanks to John Sanders of Suffolk University for contributions to these slides!</a:t>
            </a:r>
          </a:p>
        </p:txBody>
      </p:sp>
      <p:sp>
        <p:nvSpPr>
          <p:cNvPr id="18435"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957CC6B6-126A-4C1B-855E-33D28C37A77E}" type="slidenum">
              <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ＭＳ Ｐゴシック" panose="020B0600070205080204" pitchFamily="34"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ＭＳ Ｐゴシック" panose="020B0600070205080204" pitchFamily="34" charset="-128"/>
              <a:cs typeface="+mn-cs"/>
            </a:endParaRPr>
          </a:p>
        </p:txBody>
      </p:sp>
    </p:spTree>
    <p:extLst>
      <p:ext uri="{BB962C8B-B14F-4D97-AF65-F5344CB8AC3E}">
        <p14:creationId xmlns:p14="http://schemas.microsoft.com/office/powerpoint/2010/main" val="6131906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Check code. Does not appear that it will put</a:t>
            </a:r>
            <a:r>
              <a:rPr lang="en-US" baseline="0" dirty="0" smtClean="0"/>
              <a:t> the sound in </a:t>
            </a:r>
            <a:r>
              <a:rPr lang="en-US" baseline="0" smtClean="0"/>
              <a:t>a picture.</a:t>
            </a:r>
            <a:endParaRPr lang="en-US"/>
          </a:p>
        </p:txBody>
      </p:sp>
      <p:sp>
        <p:nvSpPr>
          <p:cNvPr id="4" name="Slide Number Placeholder 3"/>
          <p:cNvSpPr>
            <a:spLocks noGrp="1"/>
          </p:cNvSpPr>
          <p:nvPr>
            <p:ph type="sldNum" sz="quarter" idx="10"/>
          </p:nvPr>
        </p:nvSpPr>
        <p:spPr/>
        <p:txBody>
          <a:bodyPr/>
          <a:lstStyle/>
          <a:p>
            <a:fld id="{40241C58-FDAC-4145-8666-BC5C04547E53}" type="slidenum">
              <a:rPr lang="en-US" smtClean="0"/>
              <a:t>7</a:t>
            </a:fld>
            <a:endParaRPr lang="en-US"/>
          </a:p>
        </p:txBody>
      </p:sp>
    </p:spTree>
    <p:extLst>
      <p:ext uri="{BB962C8B-B14F-4D97-AF65-F5344CB8AC3E}">
        <p14:creationId xmlns:p14="http://schemas.microsoft.com/office/powerpoint/2010/main" val="38499303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0"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smtClean="0"/>
              <a:t>Thanks to John Sanders of Suffolk University for contributions to these slides!</a:t>
            </a:r>
          </a:p>
        </p:txBody>
      </p:sp>
      <p:sp>
        <p:nvSpPr>
          <p:cNvPr id="17411"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E8A7E938-6901-43E8-A1E9-7F9530F330A4}" type="slidenum">
              <a:rPr lang="en-US" altLang="en-US" sz="1200">
                <a:latin typeface="Calibri" panose="020F0502020204030204" pitchFamily="34" charset="0"/>
              </a:rPr>
              <a:pPr eaLnBrk="1" hangingPunct="1"/>
              <a:t>9</a:t>
            </a:fld>
            <a:endParaRPr lang="en-US" altLang="en-US" sz="1200">
              <a:latin typeface="Calibri" panose="020F0502020204030204" pitchFamily="34" charset="0"/>
            </a:endParaRPr>
          </a:p>
        </p:txBody>
      </p:sp>
    </p:spTree>
    <p:extLst>
      <p:ext uri="{BB962C8B-B14F-4D97-AF65-F5344CB8AC3E}">
        <p14:creationId xmlns:p14="http://schemas.microsoft.com/office/powerpoint/2010/main" val="15007363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B74E204A-D795-4D33-A3F8-F0607E7C4C2F}" type="slidenum">
              <a:rPr lang="en-US" altLang="en-US" sz="1200">
                <a:latin typeface="Calibri" panose="020F0502020204030204" pitchFamily="34" charset="0"/>
              </a:rPr>
              <a:pPr eaLnBrk="1" hangingPunct="1"/>
              <a:t>24</a:t>
            </a:fld>
            <a:endParaRPr lang="en-US" altLang="en-US" sz="1200">
              <a:latin typeface="Calibri" panose="020F0502020204030204" pitchFamily="34" charset="0"/>
            </a:endParaRPr>
          </a:p>
        </p:txBody>
      </p:sp>
      <p:sp>
        <p:nvSpPr>
          <p:cNvPr id="34818"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smtClean="0"/>
              <a:t>Heuristics don</a:t>
            </a:r>
            <a:r>
              <a:rPr lang="fr-FR" altLang="ja-JP" smtClean="0"/>
              <a:t>'</a:t>
            </a:r>
            <a:r>
              <a:rPr lang="en-US" altLang="ja-JP" smtClean="0"/>
              <a:t>t always work, but often do.</a:t>
            </a:r>
            <a:endParaRPr lang="en-US" altLang="en-US" smtClean="0"/>
          </a:p>
        </p:txBody>
      </p:sp>
    </p:spTree>
    <p:extLst>
      <p:ext uri="{BB962C8B-B14F-4D97-AF65-F5344CB8AC3E}">
        <p14:creationId xmlns:p14="http://schemas.microsoft.com/office/powerpoint/2010/main" val="16844683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5"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9B7E09F6-0DF9-4356-82B0-CD8AD28BFBAB}" type="slidenum">
              <a:rPr lang="en-US" altLang="en-US" sz="1200">
                <a:latin typeface="Calibri" panose="020F0502020204030204" pitchFamily="34" charset="0"/>
              </a:rPr>
              <a:pPr eaLnBrk="1" hangingPunct="1"/>
              <a:t>91</a:t>
            </a:fld>
            <a:endParaRPr lang="en-US" altLang="en-US" sz="1200">
              <a:latin typeface="Calibri" panose="020F0502020204030204" pitchFamily="34" charset="0"/>
            </a:endParaRPr>
          </a:p>
        </p:txBody>
      </p:sp>
      <p:sp>
        <p:nvSpPr>
          <p:cNvPr id="10342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342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smtClean="0"/>
              <a:t>Let</a:t>
            </a:r>
            <a:r>
              <a:rPr lang="fr-FR" altLang="ja-JP" smtClean="0"/>
              <a:t>'</a:t>
            </a:r>
            <a:r>
              <a:rPr lang="en-US" altLang="ja-JP" smtClean="0"/>
              <a:t>s really do this!  Print out the instructions or leave them on the screen.  Use 3x5 cards to represent the input. </a:t>
            </a:r>
            <a:br>
              <a:rPr lang="en-US" altLang="ja-JP" smtClean="0"/>
            </a:br>
            <a:r>
              <a:rPr lang="en-US" altLang="ja-JP" smtClean="0"/>
              <a:t>Let the </a:t>
            </a:r>
            <a:r>
              <a:rPr lang="ja-JP" altLang="en-US" smtClean="0"/>
              <a:t>“</a:t>
            </a:r>
            <a:r>
              <a:rPr lang="en-US" altLang="ja-JP" smtClean="0"/>
              <a:t>screen</a:t>
            </a:r>
            <a:r>
              <a:rPr lang="ja-JP" altLang="en-US" smtClean="0"/>
              <a:t>”</a:t>
            </a:r>
            <a:r>
              <a:rPr lang="en-US" altLang="ja-JP" smtClean="0"/>
              <a:t> be another computer or the whiteboard. </a:t>
            </a:r>
            <a:r>
              <a:rPr lang="ja-JP" altLang="en-US" smtClean="0"/>
              <a:t>“</a:t>
            </a:r>
            <a:r>
              <a:rPr lang="en-US" altLang="ja-JP" smtClean="0"/>
              <a:t>Hire</a:t>
            </a:r>
            <a:r>
              <a:rPr lang="ja-JP" altLang="en-US" smtClean="0"/>
              <a:t>”</a:t>
            </a:r>
            <a:r>
              <a:rPr lang="en-US" altLang="ja-JP" smtClean="0"/>
              <a:t> someone from the audience.  </a:t>
            </a:r>
            <a:br>
              <a:rPr lang="en-US" altLang="ja-JP" smtClean="0"/>
            </a:br>
            <a:r>
              <a:rPr lang="en-US" altLang="ja-JP" smtClean="0"/>
              <a:t>Sit down when done.</a:t>
            </a:r>
            <a:endParaRPr lang="en-US" altLang="en-US" smtClean="0"/>
          </a:p>
        </p:txBody>
      </p:sp>
    </p:spTree>
    <p:extLst>
      <p:ext uri="{BB962C8B-B14F-4D97-AF65-F5344CB8AC3E}">
        <p14:creationId xmlns:p14="http://schemas.microsoft.com/office/powerpoint/2010/main" val="7186747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3"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4DD56B1A-A694-4AAC-A405-3545EA165099}" type="slidenum">
              <a:rPr lang="en-US" altLang="en-US" sz="1200">
                <a:latin typeface="Calibri" panose="020F0502020204030204" pitchFamily="34" charset="0"/>
              </a:rPr>
              <a:pPr eaLnBrk="1" hangingPunct="1"/>
              <a:t>92</a:t>
            </a:fld>
            <a:endParaRPr lang="en-US" altLang="en-US" sz="1200">
              <a:latin typeface="Calibri" panose="020F0502020204030204" pitchFamily="34" charset="0"/>
            </a:endParaRPr>
          </a:p>
        </p:txBody>
      </p:sp>
      <p:sp>
        <p:nvSpPr>
          <p:cNvPr id="105474"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5475"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Tree>
    <p:extLst>
      <p:ext uri="{BB962C8B-B14F-4D97-AF65-F5344CB8AC3E}">
        <p14:creationId xmlns:p14="http://schemas.microsoft.com/office/powerpoint/2010/main" val="14314850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p:spPr>
        <p:txBody>
          <a:bodyPr/>
          <a:lstStyle/>
          <a:p>
            <a:fld id="{05E40B9C-DB33-441A-B202-47E50FD30410}" type="slidenum">
              <a:rPr lang="en-US" altLang="en-US" smtClean="0"/>
              <a:pPr/>
              <a:t>99</a:t>
            </a:fld>
            <a:endParaRPr lang="en-US" altLang="en-US"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eaLnBrk="1" hangingPunct="1"/>
            <a:r>
              <a:rPr lang="en-US" altLang="en-US" dirty="0" smtClean="0"/>
              <a:t>Finished</a:t>
            </a:r>
            <a:r>
              <a:rPr lang="en-US" altLang="en-US" baseline="0" dirty="0" smtClean="0"/>
              <a:t> through Student Activity (slide 33) 12-8-20, 12/9/20 12/10/20</a:t>
            </a:r>
            <a:endParaRPr lang="en-US" altLang="en-US" dirty="0" smtClean="0"/>
          </a:p>
        </p:txBody>
      </p:sp>
    </p:spTree>
    <p:extLst>
      <p:ext uri="{BB962C8B-B14F-4D97-AF65-F5344CB8AC3E}">
        <p14:creationId xmlns:p14="http://schemas.microsoft.com/office/powerpoint/2010/main" val="14351876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A578A68-19C2-4300-AB93-09945C4F31A6}" type="datetimeFigureOut">
              <a:rPr lang="en-US" smtClean="0"/>
              <a:t>4/7/2021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EAC0F3-C0A3-48C5-B37F-E81912AE271C}" type="slidenum">
              <a:rPr lang="en-US" smtClean="0"/>
              <a:t>‹#›</a:t>
            </a:fld>
            <a:endParaRPr lang="en-US"/>
          </a:p>
        </p:txBody>
      </p:sp>
    </p:spTree>
    <p:extLst>
      <p:ext uri="{BB962C8B-B14F-4D97-AF65-F5344CB8AC3E}">
        <p14:creationId xmlns:p14="http://schemas.microsoft.com/office/powerpoint/2010/main" val="14711363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A578A68-19C2-4300-AB93-09945C4F31A6}" type="datetimeFigureOut">
              <a:rPr lang="en-US" smtClean="0"/>
              <a:t>4/7/2021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EAC0F3-C0A3-48C5-B37F-E81912AE271C}" type="slidenum">
              <a:rPr lang="en-US" smtClean="0"/>
              <a:t>‹#›</a:t>
            </a:fld>
            <a:endParaRPr lang="en-US"/>
          </a:p>
        </p:txBody>
      </p:sp>
    </p:spTree>
    <p:extLst>
      <p:ext uri="{BB962C8B-B14F-4D97-AF65-F5344CB8AC3E}">
        <p14:creationId xmlns:p14="http://schemas.microsoft.com/office/powerpoint/2010/main" val="6703082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A578A68-19C2-4300-AB93-09945C4F31A6}" type="datetimeFigureOut">
              <a:rPr lang="en-US" smtClean="0"/>
              <a:t>4/7/2021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EAC0F3-C0A3-48C5-B37F-E81912AE271C}" type="slidenum">
              <a:rPr lang="en-US" smtClean="0"/>
              <a:t>‹#›</a:t>
            </a:fld>
            <a:endParaRPr lang="en-US"/>
          </a:p>
        </p:txBody>
      </p:sp>
    </p:spTree>
    <p:extLst>
      <p:ext uri="{BB962C8B-B14F-4D97-AF65-F5344CB8AC3E}">
        <p14:creationId xmlns:p14="http://schemas.microsoft.com/office/powerpoint/2010/main" val="20959519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762000"/>
            <a:ext cx="109728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09600" y="1981200"/>
            <a:ext cx="5384800" cy="3886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981200"/>
            <a:ext cx="5384800" cy="3886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2"/>
          <p:cNvSpPr>
            <a:spLocks noGrp="1" noChangeArrowheads="1"/>
          </p:cNvSpPr>
          <p:nvPr>
            <p:ph type="ftr" sz="quarter" idx="10"/>
          </p:nvPr>
        </p:nvSpPr>
        <p:spPr/>
        <p:txBody>
          <a:bodyPr/>
          <a:lstStyle>
            <a:lvl1pPr>
              <a:defRPr/>
            </a:lvl1pPr>
          </a:lstStyle>
          <a:p>
            <a:r>
              <a:rPr lang="en-US" altLang="en-US"/>
              <a:t>© 2016 Pearson Education, Inc., Hoboken, NJ.  All rights reserved.</a:t>
            </a:r>
          </a:p>
        </p:txBody>
      </p:sp>
      <p:sp>
        <p:nvSpPr>
          <p:cNvPr id="6" name="Rectangle 3"/>
          <p:cNvSpPr>
            <a:spLocks noGrp="1" noChangeArrowheads="1"/>
          </p:cNvSpPr>
          <p:nvPr>
            <p:ph type="sldNum" sz="quarter" idx="11"/>
          </p:nvPr>
        </p:nvSpPr>
        <p:spPr/>
        <p:txBody>
          <a:bodyPr/>
          <a:lstStyle>
            <a:lvl1pPr>
              <a:defRPr/>
            </a:lvl1pPr>
          </a:lstStyle>
          <a:p>
            <a:fld id="{7C720D6C-DC25-4ACE-ABA3-055866F4C035}" type="slidenum">
              <a:rPr lang="en-US" altLang="en-US"/>
              <a:pPr/>
              <a:t>‹#›</a:t>
            </a:fld>
            <a:endParaRPr lang="en-US" altLang="en-US"/>
          </a:p>
        </p:txBody>
      </p:sp>
      <p:sp>
        <p:nvSpPr>
          <p:cNvPr id="7" name="Rectangle 16"/>
          <p:cNvSpPr>
            <a:spLocks noGrp="1" noChangeArrowheads="1"/>
          </p:cNvSpPr>
          <p:nvPr>
            <p:ph type="dt" sz="half" idx="12"/>
          </p:nvPr>
        </p:nvSpPr>
        <p:spPr/>
        <p:txBody>
          <a:bodyPr/>
          <a:lstStyle>
            <a:lvl1pPr>
              <a:defRPr/>
            </a:lvl1pPr>
          </a:lstStyle>
          <a:p>
            <a:fld id="{5284165C-6C59-4D24-93AA-1D88962E174D}" type="datetime1">
              <a:rPr lang="en-US" altLang="en-US"/>
              <a:pPr/>
              <a:t>4/7/2021</a:t>
            </a:fld>
            <a:endParaRPr lang="en-US" altLang="en-US"/>
          </a:p>
        </p:txBody>
      </p:sp>
    </p:spTree>
    <p:extLst>
      <p:ext uri="{BB962C8B-B14F-4D97-AF65-F5344CB8AC3E}">
        <p14:creationId xmlns:p14="http://schemas.microsoft.com/office/powerpoint/2010/main" val="14459026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dgm">
  <p:cSld name="Title and Diagram or Organization Chart">
    <p:spTree>
      <p:nvGrpSpPr>
        <p:cNvPr id="1" name=""/>
        <p:cNvGrpSpPr/>
        <p:nvPr/>
      </p:nvGrpSpPr>
      <p:grpSpPr>
        <a:xfrm>
          <a:off x="0" y="0"/>
          <a:ext cx="0" cy="0"/>
          <a:chOff x="0" y="0"/>
          <a:chExt cx="0" cy="0"/>
        </a:xfrm>
      </p:grpSpPr>
      <p:sp>
        <p:nvSpPr>
          <p:cNvPr id="2" name="Title 1"/>
          <p:cNvSpPr>
            <a:spLocks noGrp="1"/>
          </p:cNvSpPr>
          <p:nvPr>
            <p:ph type="title"/>
          </p:nvPr>
        </p:nvSpPr>
        <p:spPr>
          <a:xfrm>
            <a:off x="609600" y="762000"/>
            <a:ext cx="10972800" cy="1143000"/>
          </a:xfrm>
        </p:spPr>
        <p:txBody>
          <a:bodyPr/>
          <a:lstStyle/>
          <a:p>
            <a:r>
              <a:rPr lang="en-US" smtClean="0"/>
              <a:t>Click to edit Master title style</a:t>
            </a:r>
            <a:endParaRPr lang="en-US"/>
          </a:p>
        </p:txBody>
      </p:sp>
      <p:sp>
        <p:nvSpPr>
          <p:cNvPr id="3" name="SmartArt Placeholder 2"/>
          <p:cNvSpPr>
            <a:spLocks noGrp="1"/>
          </p:cNvSpPr>
          <p:nvPr>
            <p:ph type="dgm" idx="1"/>
          </p:nvPr>
        </p:nvSpPr>
        <p:spPr>
          <a:xfrm>
            <a:off x="609600" y="1981200"/>
            <a:ext cx="10972800" cy="3886200"/>
          </a:xfrm>
        </p:spPr>
        <p:txBody>
          <a:bodyPr>
            <a:normAutofit/>
          </a:bodyPr>
          <a:lstStyle/>
          <a:p>
            <a:pPr lvl="0"/>
            <a:endParaRPr lang="en-US" noProof="0"/>
          </a:p>
        </p:txBody>
      </p:sp>
      <p:sp>
        <p:nvSpPr>
          <p:cNvPr id="4" name="Footer Placeholder 3"/>
          <p:cNvSpPr>
            <a:spLocks noGrp="1"/>
          </p:cNvSpPr>
          <p:nvPr>
            <p:ph type="ftr" sz="quarter" idx="10"/>
          </p:nvPr>
        </p:nvSpPr>
        <p:spPr>
          <a:xfrm>
            <a:off x="4165600" y="6248400"/>
            <a:ext cx="3860800" cy="457200"/>
          </a:xfrm>
        </p:spPr>
        <p:txBody>
          <a:bodyPr/>
          <a:lstStyle>
            <a:lvl1pPr>
              <a:defRPr/>
            </a:lvl1pPr>
          </a:lstStyle>
          <a:p>
            <a:r>
              <a:rPr lang="en-US" altLang="en-US"/>
              <a:t>© 2016 Pearson Education, Inc., Hoboken, NJ.  All rights reserved. </a:t>
            </a:r>
          </a:p>
        </p:txBody>
      </p:sp>
      <p:sp>
        <p:nvSpPr>
          <p:cNvPr id="5" name="Slide Number Placeholder 4"/>
          <p:cNvSpPr>
            <a:spLocks noGrp="1"/>
          </p:cNvSpPr>
          <p:nvPr>
            <p:ph type="sldNum" sz="quarter" idx="11"/>
          </p:nvPr>
        </p:nvSpPr>
        <p:spPr>
          <a:xfrm>
            <a:off x="8737600" y="6248400"/>
            <a:ext cx="2844800" cy="457200"/>
          </a:xfrm>
        </p:spPr>
        <p:txBody>
          <a:bodyPr/>
          <a:lstStyle>
            <a:lvl1pPr>
              <a:defRPr/>
            </a:lvl1pPr>
          </a:lstStyle>
          <a:p>
            <a:fld id="{C6B7D1C3-11DF-459D-AE8F-36CD4330CB1F}" type="slidenum">
              <a:rPr lang="en-US" altLang="en-US"/>
              <a:pPr/>
              <a:t>‹#›</a:t>
            </a:fld>
            <a:endParaRPr lang="en-US" altLang="en-US"/>
          </a:p>
        </p:txBody>
      </p:sp>
      <p:sp>
        <p:nvSpPr>
          <p:cNvPr id="6" name="Date Placeholder 5"/>
          <p:cNvSpPr>
            <a:spLocks noGrp="1"/>
          </p:cNvSpPr>
          <p:nvPr>
            <p:ph type="dt" sz="half" idx="12"/>
          </p:nvPr>
        </p:nvSpPr>
        <p:spPr>
          <a:xfrm>
            <a:off x="609600" y="6245225"/>
            <a:ext cx="2844800" cy="476250"/>
          </a:xfrm>
        </p:spPr>
        <p:txBody>
          <a:bodyPr/>
          <a:lstStyle>
            <a:lvl1pPr>
              <a:defRPr/>
            </a:lvl1pPr>
          </a:lstStyle>
          <a:p>
            <a:fld id="{0676D957-80C2-4100-93B9-376B05F7D9F8}" type="datetime1">
              <a:rPr lang="en-US" altLang="en-US"/>
              <a:pPr/>
              <a:t>4/7/2021</a:t>
            </a:fld>
            <a:endParaRPr lang="en-US" altLang="en-US"/>
          </a:p>
        </p:txBody>
      </p:sp>
    </p:spTree>
    <p:extLst>
      <p:ext uri="{BB962C8B-B14F-4D97-AF65-F5344CB8AC3E}">
        <p14:creationId xmlns:p14="http://schemas.microsoft.com/office/powerpoint/2010/main" val="883461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A578A68-19C2-4300-AB93-09945C4F31A6}" type="datetimeFigureOut">
              <a:rPr lang="en-US" smtClean="0"/>
              <a:t>4/7/2021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EAC0F3-C0A3-48C5-B37F-E81912AE271C}" type="slidenum">
              <a:rPr lang="en-US" smtClean="0"/>
              <a:t>‹#›</a:t>
            </a:fld>
            <a:endParaRPr lang="en-US"/>
          </a:p>
        </p:txBody>
      </p:sp>
    </p:spTree>
    <p:extLst>
      <p:ext uri="{BB962C8B-B14F-4D97-AF65-F5344CB8AC3E}">
        <p14:creationId xmlns:p14="http://schemas.microsoft.com/office/powerpoint/2010/main" val="14516542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A578A68-19C2-4300-AB93-09945C4F31A6}" type="datetimeFigureOut">
              <a:rPr lang="en-US" smtClean="0"/>
              <a:t>4/7/2021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EAC0F3-C0A3-48C5-B37F-E81912AE271C}" type="slidenum">
              <a:rPr lang="en-US" smtClean="0"/>
              <a:t>‹#›</a:t>
            </a:fld>
            <a:endParaRPr lang="en-US"/>
          </a:p>
        </p:txBody>
      </p:sp>
    </p:spTree>
    <p:extLst>
      <p:ext uri="{BB962C8B-B14F-4D97-AF65-F5344CB8AC3E}">
        <p14:creationId xmlns:p14="http://schemas.microsoft.com/office/powerpoint/2010/main" val="30820283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A578A68-19C2-4300-AB93-09945C4F31A6}" type="datetimeFigureOut">
              <a:rPr lang="en-US" smtClean="0"/>
              <a:t>4/7/2021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EAC0F3-C0A3-48C5-B37F-E81912AE271C}" type="slidenum">
              <a:rPr lang="en-US" smtClean="0"/>
              <a:t>‹#›</a:t>
            </a:fld>
            <a:endParaRPr lang="en-US"/>
          </a:p>
        </p:txBody>
      </p:sp>
    </p:spTree>
    <p:extLst>
      <p:ext uri="{BB962C8B-B14F-4D97-AF65-F5344CB8AC3E}">
        <p14:creationId xmlns:p14="http://schemas.microsoft.com/office/powerpoint/2010/main" val="22712799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A578A68-19C2-4300-AB93-09945C4F31A6}" type="datetimeFigureOut">
              <a:rPr lang="en-US" smtClean="0"/>
              <a:t>4/7/2021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FEAC0F3-C0A3-48C5-B37F-E81912AE271C}" type="slidenum">
              <a:rPr lang="en-US" smtClean="0"/>
              <a:t>‹#›</a:t>
            </a:fld>
            <a:endParaRPr lang="en-US"/>
          </a:p>
        </p:txBody>
      </p:sp>
    </p:spTree>
    <p:extLst>
      <p:ext uri="{BB962C8B-B14F-4D97-AF65-F5344CB8AC3E}">
        <p14:creationId xmlns:p14="http://schemas.microsoft.com/office/powerpoint/2010/main" val="35291690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A578A68-19C2-4300-AB93-09945C4F31A6}" type="datetimeFigureOut">
              <a:rPr lang="en-US" smtClean="0"/>
              <a:t>4/7/2021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FEAC0F3-C0A3-48C5-B37F-E81912AE271C}" type="slidenum">
              <a:rPr lang="en-US" smtClean="0"/>
              <a:t>‹#›</a:t>
            </a:fld>
            <a:endParaRPr lang="en-US"/>
          </a:p>
        </p:txBody>
      </p:sp>
    </p:spTree>
    <p:extLst>
      <p:ext uri="{BB962C8B-B14F-4D97-AF65-F5344CB8AC3E}">
        <p14:creationId xmlns:p14="http://schemas.microsoft.com/office/powerpoint/2010/main" val="9626882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578A68-19C2-4300-AB93-09945C4F31A6}" type="datetimeFigureOut">
              <a:rPr lang="en-US" smtClean="0"/>
              <a:t>4/7/2021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FEAC0F3-C0A3-48C5-B37F-E81912AE271C}" type="slidenum">
              <a:rPr lang="en-US" smtClean="0"/>
              <a:t>‹#›</a:t>
            </a:fld>
            <a:endParaRPr lang="en-US"/>
          </a:p>
        </p:txBody>
      </p:sp>
    </p:spTree>
    <p:extLst>
      <p:ext uri="{BB962C8B-B14F-4D97-AF65-F5344CB8AC3E}">
        <p14:creationId xmlns:p14="http://schemas.microsoft.com/office/powerpoint/2010/main" val="39434412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A578A68-19C2-4300-AB93-09945C4F31A6}" type="datetimeFigureOut">
              <a:rPr lang="en-US" smtClean="0"/>
              <a:t>4/7/2021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EAC0F3-C0A3-48C5-B37F-E81912AE271C}" type="slidenum">
              <a:rPr lang="en-US" smtClean="0"/>
              <a:t>‹#›</a:t>
            </a:fld>
            <a:endParaRPr lang="en-US"/>
          </a:p>
        </p:txBody>
      </p:sp>
    </p:spTree>
    <p:extLst>
      <p:ext uri="{BB962C8B-B14F-4D97-AF65-F5344CB8AC3E}">
        <p14:creationId xmlns:p14="http://schemas.microsoft.com/office/powerpoint/2010/main" val="8429109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A578A68-19C2-4300-AB93-09945C4F31A6}" type="datetimeFigureOut">
              <a:rPr lang="en-US" smtClean="0"/>
              <a:t>4/7/2021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EAC0F3-C0A3-48C5-B37F-E81912AE271C}" type="slidenum">
              <a:rPr lang="en-US" smtClean="0"/>
              <a:t>‹#›</a:t>
            </a:fld>
            <a:endParaRPr lang="en-US"/>
          </a:p>
        </p:txBody>
      </p:sp>
    </p:spTree>
    <p:extLst>
      <p:ext uri="{BB962C8B-B14F-4D97-AF65-F5344CB8AC3E}">
        <p14:creationId xmlns:p14="http://schemas.microsoft.com/office/powerpoint/2010/main" val="41178099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578A68-19C2-4300-AB93-09945C4F31A6}" type="datetimeFigureOut">
              <a:rPr lang="en-US" smtClean="0"/>
              <a:t>4/7/2021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EAC0F3-C0A3-48C5-B37F-E81912AE271C}" type="slidenum">
              <a:rPr lang="en-US" smtClean="0"/>
              <a:t>‹#›</a:t>
            </a:fld>
            <a:endParaRPr lang="en-US"/>
          </a:p>
        </p:txBody>
      </p:sp>
    </p:spTree>
    <p:extLst>
      <p:ext uri="{BB962C8B-B14F-4D97-AF65-F5344CB8AC3E}">
        <p14:creationId xmlns:p14="http://schemas.microsoft.com/office/powerpoint/2010/main" val="25261556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3"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pinterest.com/pin/501307002277165351"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hyperlink" Target="https://click.email.gcu.edu/?qs=83e41f44f366cb8ef71775b5651c0e9b09b4a96f3a06c2f3e558121ea9be325f632fd4108a0dfc41dad58ce948c3530f8c4f3d27f4f04d60" TargetMode="External"/><Relationship Id="rId3" Type="http://schemas.openxmlformats.org/officeDocument/2006/relationships/hyperlink" Target="https://click.email.gcu.edu/?qs=83e41f44f366cb8e44065b7ff758d5220e4ff93c2eabbcb7450dafaef8ce77cda3da469ee23186c0e4590fa2cd708633c12b292b64872e2e" TargetMode="External"/><Relationship Id="rId7" Type="http://schemas.openxmlformats.org/officeDocument/2006/relationships/hyperlink" Target="https://click.email.gcu.edu/?qs=83e41f44f366cb8e8bdfb9873b8da04b94ef13382d5110ccf24f48ce0cc3a05ad99f2720b28b1afbf3a3fdd19821f33c2b943b92a440dbab" TargetMode="External"/><Relationship Id="rId2" Type="http://schemas.openxmlformats.org/officeDocument/2006/relationships/hyperlink" Target="https://click.email.gcu.edu/?qs=83e41f44f366cb8e950610f0173afc02c67365005214929a98dbb3ae360875777c4400f33fa0b0959e8dc9f47057ef2902939c31fbfbaf35" TargetMode="External"/><Relationship Id="rId1" Type="http://schemas.openxmlformats.org/officeDocument/2006/relationships/slideLayout" Target="../slideLayouts/slideLayout2.xml"/><Relationship Id="rId6" Type="http://schemas.openxmlformats.org/officeDocument/2006/relationships/hyperlink" Target="https://click.email.gcu.edu/?qs=83e41f44f366cb8e429b46f7df0ad3397a7fe56aa5853c5e5ccecc62fd69395cd01bd08491508f939b45f962e3b3c017add0cd45f2af92e4" TargetMode="External"/><Relationship Id="rId5" Type="http://schemas.openxmlformats.org/officeDocument/2006/relationships/hyperlink" Target="https://click.email.gcu.edu/?qs=83e41f44f366cb8e8263f811c5b03d9b81cba38688c19d8260765a09eb17a263b84cd4796576c371ac60ddd7ad85f6bced462458b22ec0df" TargetMode="External"/><Relationship Id="rId4" Type="http://schemas.openxmlformats.org/officeDocument/2006/relationships/hyperlink" Target="https://click.email.gcu.edu/?qs=83e41f44f366cb8e5e79c7f9329a398a5fd79b4a5bc6aaa68ac148004eead9c842e2fc4ae38123b1200c38a01fc95ce4150684a8faacc85b"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2"/>
            <a:ext cx="9144000" cy="4947931"/>
          </a:xfrm>
        </p:spPr>
        <p:txBody>
          <a:bodyPr>
            <a:normAutofit/>
          </a:bodyPr>
          <a:lstStyle/>
          <a:p>
            <a:r>
              <a:rPr lang="en-US" b="1" dirty="0" smtClean="0"/>
              <a:t>CST-111</a:t>
            </a:r>
            <a:r>
              <a:rPr lang="en-US" b="1" dirty="0"/>
              <a:t/>
            </a:r>
            <a:br>
              <a:rPr lang="en-US" b="1" dirty="0"/>
            </a:br>
            <a:r>
              <a:rPr lang="en-US" b="1" dirty="0"/>
              <a:t>Introduction to Computer Science and Information </a:t>
            </a:r>
            <a:r>
              <a:rPr lang="en-US" b="1" dirty="0" smtClean="0"/>
              <a:t>Technology</a:t>
            </a:r>
            <a:br>
              <a:rPr lang="en-US" b="1" dirty="0" smtClean="0"/>
            </a:br>
            <a:r>
              <a:rPr lang="en-US" b="1" dirty="0" smtClean="0"/>
              <a:t>Topic 7, Session 2</a:t>
            </a:r>
            <a:endParaRPr lang="en-US" dirty="0"/>
          </a:p>
        </p:txBody>
      </p:sp>
    </p:spTree>
    <p:extLst>
      <p:ext uri="{BB962C8B-B14F-4D97-AF65-F5344CB8AC3E}">
        <p14:creationId xmlns:p14="http://schemas.microsoft.com/office/powerpoint/2010/main" val="182567017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p:cNvSpPr>
            <a:spLocks noGrp="1" noChangeArrowheads="1"/>
          </p:cNvSpPr>
          <p:nvPr>
            <p:ph type="title"/>
          </p:nvPr>
        </p:nvSpPr>
        <p:spPr/>
        <p:txBody>
          <a:bodyPr/>
          <a:lstStyle/>
          <a:p>
            <a:pPr eaLnBrk="1" hangingPunct="1"/>
            <a:r>
              <a:rPr lang="en-US" altLang="en-US" smtClean="0"/>
              <a:t>Functions: What</a:t>
            </a:r>
            <a:r>
              <a:rPr lang="fr-FR" altLang="ja-JP" smtClean="0"/>
              <a:t>'</a:t>
            </a:r>
            <a:r>
              <a:rPr lang="en-US" altLang="ja-JP" smtClean="0"/>
              <a:t>s the point?</a:t>
            </a:r>
            <a:endParaRPr lang="en-US" altLang="en-US" smtClean="0"/>
          </a:p>
        </p:txBody>
      </p:sp>
      <p:sp>
        <p:nvSpPr>
          <p:cNvPr id="19458" name="Rectangle 3"/>
          <p:cNvSpPr>
            <a:spLocks noGrp="1" noChangeArrowheads="1"/>
          </p:cNvSpPr>
          <p:nvPr>
            <p:ph type="body" idx="1"/>
          </p:nvPr>
        </p:nvSpPr>
        <p:spPr/>
        <p:txBody>
          <a:bodyPr/>
          <a:lstStyle/>
          <a:p>
            <a:pPr eaLnBrk="1" hangingPunct="1"/>
            <a:r>
              <a:rPr lang="en-US" altLang="en-US" smtClean="0"/>
              <a:t>Why do we have functions?</a:t>
            </a:r>
          </a:p>
          <a:p>
            <a:pPr eaLnBrk="1" hangingPunct="1"/>
            <a:r>
              <a:rPr lang="en-US" altLang="en-US" smtClean="0"/>
              <a:t>More specifically, why have more than one?</a:t>
            </a:r>
          </a:p>
          <a:p>
            <a:pPr eaLnBrk="1" hangingPunct="1"/>
            <a:r>
              <a:rPr lang="en-US" altLang="en-US" smtClean="0"/>
              <a:t>And if you have more than one, which ones should you have?</a:t>
            </a:r>
          </a:p>
          <a:p>
            <a:pPr eaLnBrk="1" hangingPunct="1"/>
            <a:r>
              <a:rPr lang="en-US" altLang="en-US" smtClean="0"/>
              <a:t>Once I have functions, what can I use them for?</a:t>
            </a:r>
          </a:p>
        </p:txBody>
      </p:sp>
      <p:sp>
        <p:nvSpPr>
          <p:cNvPr id="2" name="Footer Placeholder 1"/>
          <p:cNvSpPr>
            <a:spLocks noGrp="1"/>
          </p:cNvSpPr>
          <p:nvPr>
            <p:ph type="ftr" sz="quarter" idx="11"/>
          </p:nvPr>
        </p:nvSpPr>
        <p:spPr>
          <a:xfrm>
            <a:off x="3505200" y="6356351"/>
            <a:ext cx="4953000" cy="365125"/>
          </a:xfrm>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200">
                <a:solidFill>
                  <a:srgbClr val="045C75"/>
                </a:solidFill>
                <a:latin typeface="Constantia" panose="02030602050306030303" pitchFamily="18" charset="0"/>
              </a:rPr>
              <a:t>© 2016 Pearson Education, Inc., Hoboken, NJ.  All rights reserved. </a:t>
            </a:r>
          </a:p>
        </p:txBody>
      </p:sp>
    </p:spTree>
    <p:extLst>
      <p:ext uri="{BB962C8B-B14F-4D97-AF65-F5344CB8AC3E}">
        <p14:creationId xmlns:p14="http://schemas.microsoft.com/office/powerpoint/2010/main" val="340649993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2"/>
          <p:cNvSpPr>
            <a:spLocks noGrp="1" noChangeArrowheads="1"/>
          </p:cNvSpPr>
          <p:nvPr>
            <p:ph type="title"/>
          </p:nvPr>
        </p:nvSpPr>
        <p:spPr/>
        <p:txBody>
          <a:bodyPr/>
          <a:lstStyle/>
          <a:p>
            <a:pPr eaLnBrk="1" hangingPunct="1"/>
            <a:r>
              <a:rPr lang="en-US" altLang="en-US" sz="3200"/>
              <a:t>Functions are for Managing Complexity</a:t>
            </a:r>
          </a:p>
        </p:txBody>
      </p:sp>
      <p:sp>
        <p:nvSpPr>
          <p:cNvPr id="20482" name="Rectangle 3"/>
          <p:cNvSpPr>
            <a:spLocks noGrp="1" noChangeArrowheads="1"/>
          </p:cNvSpPr>
          <p:nvPr>
            <p:ph type="body" idx="1"/>
          </p:nvPr>
        </p:nvSpPr>
        <p:spPr/>
        <p:txBody>
          <a:bodyPr/>
          <a:lstStyle/>
          <a:p>
            <a:pPr eaLnBrk="1" hangingPunct="1">
              <a:lnSpc>
                <a:spcPct val="80000"/>
              </a:lnSpc>
            </a:pPr>
            <a:r>
              <a:rPr lang="en-US" altLang="en-US" smtClean="0"/>
              <a:t>Can we write all our programs as one large function?  YES, but it gets </a:t>
            </a:r>
            <a:r>
              <a:rPr lang="en-US" altLang="en-US" i="1" smtClean="0"/>
              <a:t>HARD!</a:t>
            </a:r>
            <a:endParaRPr lang="en-US" altLang="en-US" smtClean="0"/>
          </a:p>
          <a:p>
            <a:pPr eaLnBrk="1" hangingPunct="1">
              <a:lnSpc>
                <a:spcPct val="80000"/>
              </a:lnSpc>
            </a:pPr>
            <a:r>
              <a:rPr lang="en-US" altLang="en-US" smtClean="0"/>
              <a:t>As programs grow in size, they grow in complexity.</a:t>
            </a:r>
          </a:p>
          <a:p>
            <a:pPr lvl="1" eaLnBrk="1" hangingPunct="1">
              <a:lnSpc>
                <a:spcPct val="80000"/>
              </a:lnSpc>
            </a:pPr>
            <a:r>
              <a:rPr lang="en-US" altLang="en-US" sz="1800"/>
              <a:t>How do you remember the details like inserting &lt;body&gt; and &lt;li&gt; tags?</a:t>
            </a:r>
          </a:p>
          <a:p>
            <a:pPr lvl="2" eaLnBrk="1" hangingPunct="1">
              <a:lnSpc>
                <a:spcPct val="80000"/>
              </a:lnSpc>
            </a:pPr>
            <a:r>
              <a:rPr lang="en-US" altLang="en-US"/>
              <a:t>Put them inside of functions</a:t>
            </a:r>
          </a:p>
          <a:p>
            <a:pPr lvl="1" eaLnBrk="1" hangingPunct="1">
              <a:lnSpc>
                <a:spcPct val="80000"/>
              </a:lnSpc>
            </a:pPr>
            <a:r>
              <a:rPr lang="en-US" altLang="en-US" sz="1800"/>
              <a:t>How do you change the function over time and find the right place to make the changes you want?</a:t>
            </a:r>
          </a:p>
          <a:p>
            <a:pPr lvl="2" eaLnBrk="1" hangingPunct="1">
              <a:lnSpc>
                <a:spcPct val="80000"/>
              </a:lnSpc>
            </a:pPr>
            <a:r>
              <a:rPr lang="en-US" altLang="en-US"/>
              <a:t>If the function performs a specific role, then if you have to change that role, you change that function.</a:t>
            </a:r>
          </a:p>
          <a:p>
            <a:pPr lvl="1" eaLnBrk="1" hangingPunct="1">
              <a:lnSpc>
                <a:spcPct val="80000"/>
              </a:lnSpc>
            </a:pPr>
            <a:r>
              <a:rPr lang="en-US" altLang="en-US" sz="1800"/>
              <a:t>How do you test and debug your program?</a:t>
            </a:r>
          </a:p>
          <a:p>
            <a:pPr lvl="2" eaLnBrk="1" hangingPunct="1">
              <a:lnSpc>
                <a:spcPct val="80000"/>
              </a:lnSpc>
            </a:pPr>
            <a:r>
              <a:rPr lang="en-US" altLang="en-US"/>
              <a:t>You can put print statements in the whole thing,</a:t>
            </a:r>
            <a:br>
              <a:rPr lang="en-US" altLang="en-US"/>
            </a:br>
            <a:r>
              <a:rPr lang="en-US" altLang="en-US"/>
              <a:t>or, you can test individual functions first.</a:t>
            </a:r>
          </a:p>
        </p:txBody>
      </p:sp>
      <p:sp>
        <p:nvSpPr>
          <p:cNvPr id="2" name="Footer Placeholder 1"/>
          <p:cNvSpPr>
            <a:spLocks noGrp="1"/>
          </p:cNvSpPr>
          <p:nvPr>
            <p:ph type="ftr" sz="quarter" idx="11"/>
          </p:nvPr>
        </p:nvSpPr>
        <p:spPr>
          <a:xfrm>
            <a:off x="3276600" y="6356351"/>
            <a:ext cx="5105400" cy="365125"/>
          </a:xfrm>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200">
                <a:solidFill>
                  <a:srgbClr val="045C75"/>
                </a:solidFill>
                <a:latin typeface="Constantia" panose="02030602050306030303" pitchFamily="18" charset="0"/>
              </a:rPr>
              <a:t>© 2016 Pearson Education, Inc., Hoboken, NJ.  All rights reserved. </a:t>
            </a:r>
          </a:p>
        </p:txBody>
      </p:sp>
    </p:spTree>
    <p:extLst>
      <p:ext uri="{BB962C8B-B14F-4D97-AF65-F5344CB8AC3E}">
        <p14:creationId xmlns:p14="http://schemas.microsoft.com/office/powerpoint/2010/main" val="419470137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eaLnBrk="1" hangingPunct="1"/>
            <a:r>
              <a:rPr lang="en-US" altLang="en-US" smtClean="0"/>
              <a:t>Advantages to using Functions</a:t>
            </a:r>
          </a:p>
        </p:txBody>
      </p:sp>
      <p:sp>
        <p:nvSpPr>
          <p:cNvPr id="21506" name="Rectangle 3"/>
          <p:cNvSpPr>
            <a:spLocks noGrp="1" noChangeArrowheads="1"/>
          </p:cNvSpPr>
          <p:nvPr>
            <p:ph type="body" idx="1"/>
          </p:nvPr>
        </p:nvSpPr>
        <p:spPr/>
        <p:txBody>
          <a:bodyPr/>
          <a:lstStyle/>
          <a:p>
            <a:pPr marL="571500" indent="-571500">
              <a:buFont typeface="Wingdings" panose="05000000000000000000" pitchFamily="2" charset="2"/>
              <a:buAutoNum type="arabicPeriod"/>
            </a:pPr>
            <a:r>
              <a:rPr lang="en-US" altLang="en-US" smtClean="0"/>
              <a:t>Hides details so that you can ignore them.</a:t>
            </a:r>
          </a:p>
          <a:p>
            <a:pPr marL="571500" indent="-571500">
              <a:buFont typeface="Wingdings" panose="05000000000000000000" pitchFamily="2" charset="2"/>
              <a:buAutoNum type="arabicPeriod"/>
            </a:pPr>
            <a:r>
              <a:rPr lang="en-US" altLang="en-US" smtClean="0"/>
              <a:t>Makes it clear where you should make changes.</a:t>
            </a:r>
          </a:p>
          <a:p>
            <a:pPr marL="936625" lvl="1" indent="-571500"/>
            <a:r>
              <a:rPr lang="en-US" altLang="en-US" smtClean="0"/>
              <a:t>If  you need to change the title, it</a:t>
            </a:r>
            <a:r>
              <a:rPr lang="fr-FR" altLang="ja-JP" smtClean="0"/>
              <a:t>'</a:t>
            </a:r>
            <a:r>
              <a:rPr lang="en-US" altLang="ja-JP" smtClean="0"/>
              <a:t>s probably in the title() function.</a:t>
            </a:r>
          </a:p>
          <a:p>
            <a:pPr marL="571500" indent="-571500">
              <a:buFont typeface="Wingdings" panose="05000000000000000000" pitchFamily="2" charset="2"/>
              <a:buAutoNum type="arabicPeriod"/>
            </a:pPr>
            <a:r>
              <a:rPr lang="en-US" altLang="en-US" smtClean="0"/>
              <a:t>Makes testing easier.</a:t>
            </a:r>
          </a:p>
          <a:p>
            <a:pPr marL="571500" indent="-571500">
              <a:buFont typeface="Wingdings" panose="05000000000000000000" pitchFamily="2" charset="2"/>
              <a:buAutoNum type="arabicPeriod"/>
            </a:pPr>
            <a:r>
              <a:rPr lang="en-US" altLang="en-US" smtClean="0"/>
              <a:t>Helps you in writing new programs because you can reuse trusted, useful functions.</a:t>
            </a:r>
          </a:p>
        </p:txBody>
      </p:sp>
      <p:sp>
        <p:nvSpPr>
          <p:cNvPr id="2" name="Footer Placeholder 1"/>
          <p:cNvSpPr>
            <a:spLocks noGrp="1"/>
          </p:cNvSpPr>
          <p:nvPr>
            <p:ph type="ftr" sz="quarter" idx="11"/>
          </p:nvPr>
        </p:nvSpPr>
        <p:spPr>
          <a:xfrm>
            <a:off x="3429000" y="6356351"/>
            <a:ext cx="5105400" cy="365125"/>
          </a:xfrm>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200">
                <a:solidFill>
                  <a:srgbClr val="045C75"/>
                </a:solidFill>
                <a:latin typeface="Constantia" panose="02030602050306030303" pitchFamily="18" charset="0"/>
              </a:rPr>
              <a:t>© 2016 Pearson Education, Inc., Hoboken, NJ.  All rights reserved. </a:t>
            </a:r>
          </a:p>
        </p:txBody>
      </p:sp>
    </p:spTree>
    <p:extLst>
      <p:ext uri="{BB962C8B-B14F-4D97-AF65-F5344CB8AC3E}">
        <p14:creationId xmlns:p14="http://schemas.microsoft.com/office/powerpoint/2010/main" val="312715920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4"/>
          <p:cNvSpPr>
            <a:spLocks noGrp="1" noChangeArrowheads="1"/>
          </p:cNvSpPr>
          <p:nvPr>
            <p:ph type="title"/>
          </p:nvPr>
        </p:nvSpPr>
        <p:spPr>
          <a:xfrm>
            <a:off x="1981200" y="704850"/>
            <a:ext cx="8229600" cy="1143000"/>
          </a:xfrm>
        </p:spPr>
        <p:txBody>
          <a:bodyPr/>
          <a:lstStyle/>
          <a:p>
            <a:pPr eaLnBrk="1" hangingPunct="1"/>
            <a:r>
              <a:rPr lang="en-US" altLang="en-US" sz="3200"/>
              <a:t>Example: Generating a Home Page</a:t>
            </a:r>
          </a:p>
        </p:txBody>
      </p:sp>
      <p:sp>
        <p:nvSpPr>
          <p:cNvPr id="9221" name="Rectangle 5"/>
          <p:cNvSpPr>
            <a:spLocks noGrp="1" noChangeArrowheads="1"/>
          </p:cNvSpPr>
          <p:nvPr>
            <p:ph type="body" sz="half" idx="1"/>
          </p:nvPr>
        </p:nvSpPr>
        <p:spPr>
          <a:xfrm>
            <a:off x="1981200" y="1920875"/>
            <a:ext cx="4038600" cy="4433888"/>
          </a:xfrm>
          <a:solidFill>
            <a:schemeClr val="accent2">
              <a:lumMod val="20000"/>
              <a:lumOff val="80000"/>
            </a:schemeClr>
          </a:solidFill>
        </p:spPr>
        <p:txBody>
          <a:bodyPr>
            <a:normAutofit/>
          </a:bodyPr>
          <a:lstStyle/>
          <a:p>
            <a:pPr marL="274320" indent="-274320">
              <a:lnSpc>
                <a:spcPct val="80000"/>
              </a:lnSpc>
              <a:buClr>
                <a:schemeClr val="accent3"/>
              </a:buClr>
              <a:buNone/>
              <a:defRPr/>
            </a:pPr>
            <a:r>
              <a:rPr lang="en-US" sz="1400" dirty="0"/>
              <a:t>def </a:t>
            </a:r>
            <a:r>
              <a:rPr lang="en-US" sz="1400" dirty="0" err="1"/>
              <a:t>makeHomePage</a:t>
            </a:r>
            <a:r>
              <a:rPr lang="en-US" sz="1400" dirty="0"/>
              <a:t>(name, interest):</a:t>
            </a:r>
          </a:p>
          <a:p>
            <a:pPr marL="274320" indent="-274320">
              <a:lnSpc>
                <a:spcPct val="80000"/>
              </a:lnSpc>
              <a:buClr>
                <a:schemeClr val="accent3"/>
              </a:buClr>
              <a:buNone/>
              <a:defRPr/>
            </a:pPr>
            <a:r>
              <a:rPr lang="en-US" sz="1400" dirty="0"/>
              <a:t>  file=open("</a:t>
            </a:r>
            <a:r>
              <a:rPr lang="en-US" sz="1400" dirty="0" err="1"/>
              <a:t>homepage.html","wt</a:t>
            </a:r>
            <a:r>
              <a:rPr lang="en-US" sz="1400" dirty="0"/>
              <a:t>")</a:t>
            </a:r>
          </a:p>
          <a:p>
            <a:pPr marL="274320" indent="-274320">
              <a:lnSpc>
                <a:spcPct val="80000"/>
              </a:lnSpc>
              <a:buClr>
                <a:schemeClr val="accent3"/>
              </a:buClr>
              <a:buNone/>
              <a:defRPr/>
            </a:pPr>
            <a:r>
              <a:rPr lang="en-US" sz="1400" dirty="0"/>
              <a:t>  </a:t>
            </a:r>
            <a:r>
              <a:rPr lang="en-US" sz="1400" dirty="0" err="1"/>
              <a:t>file.write</a:t>
            </a:r>
            <a:r>
              <a:rPr lang="en-US" sz="1400" dirty="0"/>
              <a:t>("""&lt;!DOCTYPE HTML"&gt;</a:t>
            </a:r>
          </a:p>
          <a:p>
            <a:pPr marL="274320" indent="-274320">
              <a:lnSpc>
                <a:spcPct val="80000"/>
              </a:lnSpc>
              <a:buClr>
                <a:schemeClr val="accent3"/>
              </a:buClr>
              <a:buNone/>
              <a:defRPr/>
            </a:pPr>
            <a:r>
              <a:rPr lang="en-US" sz="1400" dirty="0"/>
              <a:t>&lt;html&gt;</a:t>
            </a:r>
          </a:p>
          <a:p>
            <a:pPr marL="274320" indent="-274320">
              <a:lnSpc>
                <a:spcPct val="80000"/>
              </a:lnSpc>
              <a:buClr>
                <a:schemeClr val="accent3"/>
              </a:buClr>
              <a:buNone/>
              <a:defRPr/>
            </a:pPr>
            <a:r>
              <a:rPr lang="en-US" sz="1400" dirty="0"/>
              <a:t>&lt;head&gt;</a:t>
            </a:r>
          </a:p>
          <a:p>
            <a:pPr marL="274320" indent="-274320">
              <a:lnSpc>
                <a:spcPct val="80000"/>
              </a:lnSpc>
              <a:buClr>
                <a:schemeClr val="accent3"/>
              </a:buClr>
              <a:buNone/>
              <a:defRPr/>
            </a:pPr>
            <a:r>
              <a:rPr lang="en-US" sz="1400" dirty="0"/>
              <a:t>&lt;title&gt;"""+name+"""</a:t>
            </a:r>
            <a:r>
              <a:rPr lang="fr-FR" sz="1400" dirty="0"/>
              <a:t>'</a:t>
            </a:r>
            <a:r>
              <a:rPr lang="en-US" sz="1400" dirty="0"/>
              <a:t>s Home Page&lt;/title&gt;</a:t>
            </a:r>
          </a:p>
          <a:p>
            <a:pPr marL="274320" indent="-274320">
              <a:lnSpc>
                <a:spcPct val="80000"/>
              </a:lnSpc>
              <a:buClr>
                <a:schemeClr val="accent3"/>
              </a:buClr>
              <a:buNone/>
              <a:defRPr/>
            </a:pPr>
            <a:r>
              <a:rPr lang="en-US" sz="1400" dirty="0"/>
              <a:t>&lt;/head&gt;</a:t>
            </a:r>
          </a:p>
          <a:p>
            <a:pPr marL="274320" indent="-274320">
              <a:lnSpc>
                <a:spcPct val="80000"/>
              </a:lnSpc>
              <a:buClr>
                <a:schemeClr val="accent3"/>
              </a:buClr>
              <a:buNone/>
              <a:defRPr/>
            </a:pPr>
            <a:r>
              <a:rPr lang="en-US" sz="1400" dirty="0"/>
              <a:t>&lt;body&gt;</a:t>
            </a:r>
          </a:p>
          <a:p>
            <a:pPr marL="274320" indent="-274320">
              <a:lnSpc>
                <a:spcPct val="80000"/>
              </a:lnSpc>
              <a:buClr>
                <a:schemeClr val="accent3"/>
              </a:buClr>
              <a:buNone/>
              <a:defRPr/>
            </a:pPr>
            <a:r>
              <a:rPr lang="en-US" sz="1400" dirty="0"/>
              <a:t>&lt;h1&gt;Welcome to """+name+"""</a:t>
            </a:r>
            <a:r>
              <a:rPr lang="fr-FR" sz="1400" dirty="0"/>
              <a:t>'</a:t>
            </a:r>
            <a:r>
              <a:rPr lang="en-US" sz="1400" dirty="0"/>
              <a:t>s Home Page&lt;/h1&gt;</a:t>
            </a:r>
          </a:p>
          <a:p>
            <a:pPr marL="274320" indent="-274320">
              <a:lnSpc>
                <a:spcPct val="80000"/>
              </a:lnSpc>
              <a:buClr>
                <a:schemeClr val="accent3"/>
              </a:buClr>
              <a:buNone/>
              <a:defRPr/>
            </a:pPr>
            <a:r>
              <a:rPr lang="en-US" sz="1400" dirty="0"/>
              <a:t>&lt;p&gt;Hi!  I am """+name+""".  This is my home page!</a:t>
            </a:r>
          </a:p>
          <a:p>
            <a:pPr marL="274320" indent="-274320">
              <a:lnSpc>
                <a:spcPct val="80000"/>
              </a:lnSpc>
              <a:buClr>
                <a:schemeClr val="accent3"/>
              </a:buClr>
              <a:buNone/>
              <a:defRPr/>
            </a:pPr>
            <a:r>
              <a:rPr lang="en-US" sz="1400" dirty="0"/>
              <a:t>I am interested in """+interest+"""&lt;/p&gt;</a:t>
            </a:r>
          </a:p>
          <a:p>
            <a:pPr marL="274320" indent="-274320">
              <a:lnSpc>
                <a:spcPct val="80000"/>
              </a:lnSpc>
              <a:buClr>
                <a:schemeClr val="accent3"/>
              </a:buClr>
              <a:buNone/>
              <a:defRPr/>
            </a:pPr>
            <a:r>
              <a:rPr lang="en-US" sz="1400" dirty="0"/>
              <a:t>&lt;/body&gt;</a:t>
            </a:r>
          </a:p>
          <a:p>
            <a:pPr marL="274320" indent="-274320">
              <a:lnSpc>
                <a:spcPct val="80000"/>
              </a:lnSpc>
              <a:buClr>
                <a:schemeClr val="accent3"/>
              </a:buClr>
              <a:buNone/>
              <a:defRPr/>
            </a:pPr>
            <a:r>
              <a:rPr lang="en-US" sz="1400" dirty="0"/>
              <a:t>&lt;/html&gt;""")</a:t>
            </a:r>
          </a:p>
          <a:p>
            <a:pPr marL="274320" indent="-274320">
              <a:lnSpc>
                <a:spcPct val="80000"/>
              </a:lnSpc>
              <a:buClr>
                <a:schemeClr val="accent3"/>
              </a:buClr>
              <a:buNone/>
              <a:defRPr/>
            </a:pPr>
            <a:r>
              <a:rPr lang="en-US" sz="1400" dirty="0"/>
              <a:t>  </a:t>
            </a:r>
            <a:r>
              <a:rPr lang="en-US" sz="1400" dirty="0" err="1"/>
              <a:t>file.close</a:t>
            </a:r>
            <a:r>
              <a:rPr lang="en-US" sz="1400" dirty="0"/>
              <a:t>()</a:t>
            </a:r>
          </a:p>
          <a:p>
            <a:pPr marL="274320" indent="-274320">
              <a:lnSpc>
                <a:spcPct val="80000"/>
              </a:lnSpc>
              <a:buClr>
                <a:schemeClr val="accent3"/>
              </a:buClr>
              <a:buNone/>
              <a:defRPr/>
            </a:pPr>
            <a:endParaRPr lang="en-US" sz="1400" dirty="0"/>
          </a:p>
          <a:p>
            <a:pPr marL="274320" indent="-274320">
              <a:lnSpc>
                <a:spcPct val="80000"/>
              </a:lnSpc>
              <a:buClr>
                <a:schemeClr val="accent3"/>
              </a:buClr>
              <a:buNone/>
              <a:defRPr/>
            </a:pPr>
            <a:endParaRPr lang="en-US" sz="1400" dirty="0"/>
          </a:p>
        </p:txBody>
      </p:sp>
      <p:sp>
        <p:nvSpPr>
          <p:cNvPr id="9222" name="Rectangle 6"/>
          <p:cNvSpPr>
            <a:spLocks noGrp="1" noChangeArrowheads="1"/>
          </p:cNvSpPr>
          <p:nvPr>
            <p:ph type="body" sz="half" idx="2"/>
          </p:nvPr>
        </p:nvSpPr>
        <p:spPr>
          <a:xfrm>
            <a:off x="6172200" y="1920875"/>
            <a:ext cx="4038600" cy="4433888"/>
          </a:xfrm>
          <a:solidFill>
            <a:schemeClr val="accent2">
              <a:lumMod val="20000"/>
              <a:lumOff val="80000"/>
            </a:schemeClr>
          </a:solidFill>
        </p:spPr>
        <p:txBody>
          <a:bodyPr>
            <a:normAutofit fontScale="85000" lnSpcReduction="20000"/>
          </a:bodyPr>
          <a:lstStyle/>
          <a:p>
            <a:pPr marL="274320" indent="-274320">
              <a:lnSpc>
                <a:spcPct val="80000"/>
              </a:lnSpc>
              <a:buClr>
                <a:schemeClr val="accent3"/>
              </a:buClr>
              <a:buNone/>
              <a:defRPr/>
            </a:pPr>
            <a:r>
              <a:rPr lang="en-US" sz="1400" dirty="0"/>
              <a:t>def </a:t>
            </a:r>
            <a:r>
              <a:rPr lang="en-US" sz="1400" dirty="0" err="1"/>
              <a:t>makeHomePage</a:t>
            </a:r>
            <a:r>
              <a:rPr lang="en-US" sz="1400" dirty="0"/>
              <a:t>(name, interest):</a:t>
            </a:r>
          </a:p>
          <a:p>
            <a:pPr marL="274320" indent="-274320">
              <a:lnSpc>
                <a:spcPct val="80000"/>
              </a:lnSpc>
              <a:buClr>
                <a:schemeClr val="accent3"/>
              </a:buClr>
              <a:buNone/>
              <a:defRPr/>
            </a:pPr>
            <a:r>
              <a:rPr lang="en-US" sz="1400" dirty="0"/>
              <a:t>  file=open("</a:t>
            </a:r>
            <a:r>
              <a:rPr lang="en-US" sz="1400" dirty="0" err="1"/>
              <a:t>homepage.html","wt</a:t>
            </a:r>
            <a:r>
              <a:rPr lang="en-US" sz="1400" dirty="0"/>
              <a:t>")</a:t>
            </a:r>
          </a:p>
          <a:p>
            <a:pPr marL="274320" indent="-274320">
              <a:lnSpc>
                <a:spcPct val="80000"/>
              </a:lnSpc>
              <a:buClr>
                <a:schemeClr val="accent3"/>
              </a:buClr>
              <a:buNone/>
              <a:defRPr/>
            </a:pPr>
            <a:r>
              <a:rPr lang="en-US" sz="1400" dirty="0"/>
              <a:t>  </a:t>
            </a:r>
            <a:r>
              <a:rPr lang="en-US" sz="1400" dirty="0" err="1"/>
              <a:t>file.write</a:t>
            </a:r>
            <a:r>
              <a:rPr lang="en-US" sz="1400" dirty="0"/>
              <a:t>(</a:t>
            </a:r>
            <a:r>
              <a:rPr lang="en-US" sz="1400" dirty="0" err="1"/>
              <a:t>doctype</a:t>
            </a:r>
            <a:r>
              <a:rPr lang="en-US" sz="1400" dirty="0"/>
              <a:t>())</a:t>
            </a:r>
          </a:p>
          <a:p>
            <a:pPr marL="274320" indent="-274320">
              <a:lnSpc>
                <a:spcPct val="80000"/>
              </a:lnSpc>
              <a:buClr>
                <a:schemeClr val="accent3"/>
              </a:buClr>
              <a:buNone/>
              <a:defRPr/>
            </a:pPr>
            <a:r>
              <a:rPr lang="en-US" sz="1400" dirty="0"/>
              <a:t>  </a:t>
            </a:r>
            <a:r>
              <a:rPr lang="en-US" sz="1400" dirty="0" err="1"/>
              <a:t>file.write</a:t>
            </a:r>
            <a:r>
              <a:rPr lang="en-US" sz="1400" dirty="0"/>
              <a:t>(title(name+"</a:t>
            </a:r>
            <a:r>
              <a:rPr lang="fr-FR" sz="1400" dirty="0"/>
              <a:t>'</a:t>
            </a:r>
            <a:r>
              <a:rPr lang="en-US" sz="1400" dirty="0"/>
              <a:t>s Home Page"))</a:t>
            </a:r>
          </a:p>
          <a:p>
            <a:pPr marL="274320" indent="-274320">
              <a:lnSpc>
                <a:spcPct val="80000"/>
              </a:lnSpc>
              <a:buClr>
                <a:schemeClr val="accent3"/>
              </a:buClr>
              <a:buNone/>
              <a:defRPr/>
            </a:pPr>
            <a:r>
              <a:rPr lang="en-US" sz="1400" dirty="0"/>
              <a:t>  </a:t>
            </a:r>
            <a:r>
              <a:rPr lang="en-US" sz="1400" dirty="0" err="1"/>
              <a:t>file.write</a:t>
            </a:r>
            <a:r>
              <a:rPr lang="en-US" sz="1400" dirty="0"/>
              <a:t>(body("""</a:t>
            </a:r>
          </a:p>
          <a:p>
            <a:pPr marL="274320" indent="-274320">
              <a:lnSpc>
                <a:spcPct val="80000"/>
              </a:lnSpc>
              <a:buClr>
                <a:schemeClr val="accent3"/>
              </a:buClr>
              <a:buNone/>
              <a:defRPr/>
            </a:pPr>
            <a:r>
              <a:rPr lang="en-US" sz="1400" dirty="0"/>
              <a:t>&lt;h1&gt;Welcome to """+name+"""</a:t>
            </a:r>
            <a:r>
              <a:rPr lang="fr-FR" sz="1400" dirty="0"/>
              <a:t>'</a:t>
            </a:r>
            <a:r>
              <a:rPr lang="en-US" sz="1400" dirty="0"/>
              <a:t>s Home Page&lt;/h1&gt;</a:t>
            </a:r>
          </a:p>
          <a:p>
            <a:pPr marL="274320" indent="-274320">
              <a:lnSpc>
                <a:spcPct val="80000"/>
              </a:lnSpc>
              <a:buClr>
                <a:schemeClr val="accent3"/>
              </a:buClr>
              <a:buNone/>
              <a:defRPr/>
            </a:pPr>
            <a:r>
              <a:rPr lang="en-US" sz="1400" dirty="0"/>
              <a:t>&lt;p&gt;Hi!  I am """+name+""".  This is my home page!</a:t>
            </a:r>
          </a:p>
          <a:p>
            <a:pPr marL="274320" indent="-274320">
              <a:lnSpc>
                <a:spcPct val="80000"/>
              </a:lnSpc>
              <a:buClr>
                <a:schemeClr val="accent3"/>
              </a:buClr>
              <a:buNone/>
              <a:defRPr/>
            </a:pPr>
            <a:r>
              <a:rPr lang="en-US" sz="1400" dirty="0"/>
              <a:t>I am interested in """+interest+"""&lt;/p&gt;"""))</a:t>
            </a:r>
          </a:p>
          <a:p>
            <a:pPr marL="274320" indent="-274320">
              <a:lnSpc>
                <a:spcPct val="80000"/>
              </a:lnSpc>
              <a:buClr>
                <a:schemeClr val="accent3"/>
              </a:buClr>
              <a:buNone/>
              <a:defRPr/>
            </a:pPr>
            <a:r>
              <a:rPr lang="en-US" sz="1400" dirty="0"/>
              <a:t>  </a:t>
            </a:r>
            <a:r>
              <a:rPr lang="en-US" sz="1400" dirty="0" err="1"/>
              <a:t>file.close</a:t>
            </a:r>
            <a:r>
              <a:rPr lang="en-US" sz="1400" dirty="0"/>
              <a:t>()</a:t>
            </a:r>
          </a:p>
          <a:p>
            <a:pPr marL="274320" indent="-274320">
              <a:lnSpc>
                <a:spcPct val="80000"/>
              </a:lnSpc>
              <a:buClr>
                <a:schemeClr val="accent3"/>
              </a:buClr>
              <a:buNone/>
              <a:defRPr/>
            </a:pPr>
            <a:endParaRPr lang="en-US" sz="1400" dirty="0"/>
          </a:p>
          <a:p>
            <a:pPr marL="274320" indent="-274320">
              <a:lnSpc>
                <a:spcPct val="80000"/>
              </a:lnSpc>
              <a:buClr>
                <a:schemeClr val="accent3"/>
              </a:buClr>
              <a:buNone/>
              <a:defRPr/>
            </a:pPr>
            <a:r>
              <a:rPr lang="en-US" sz="1400" dirty="0"/>
              <a:t>def </a:t>
            </a:r>
            <a:r>
              <a:rPr lang="en-US" sz="1400" dirty="0" err="1"/>
              <a:t>doctype</a:t>
            </a:r>
            <a:r>
              <a:rPr lang="en-US" sz="1400" dirty="0"/>
              <a:t>():</a:t>
            </a:r>
          </a:p>
          <a:p>
            <a:pPr marL="274320" indent="-274320">
              <a:lnSpc>
                <a:spcPct val="80000"/>
              </a:lnSpc>
              <a:buClr>
                <a:schemeClr val="accent3"/>
              </a:buClr>
              <a:buNone/>
              <a:defRPr/>
            </a:pPr>
            <a:r>
              <a:rPr lang="en-US" sz="1400" dirty="0"/>
              <a:t>  return </a:t>
            </a:r>
            <a:r>
              <a:rPr lang="fr-FR" sz="1400" dirty="0"/>
              <a:t>'</a:t>
            </a:r>
            <a:r>
              <a:rPr lang="en-US" sz="1400" dirty="0"/>
              <a:t>&lt;!DOCTYPE HTML"&gt;</a:t>
            </a:r>
            <a:r>
              <a:rPr lang="fr-FR" sz="1400" dirty="0"/>
              <a:t>'</a:t>
            </a:r>
            <a:endParaRPr lang="en-US" sz="1400" dirty="0"/>
          </a:p>
          <a:p>
            <a:pPr marL="274320" indent="-274320">
              <a:lnSpc>
                <a:spcPct val="80000"/>
              </a:lnSpc>
              <a:buClr>
                <a:schemeClr val="accent3"/>
              </a:buClr>
              <a:buNone/>
              <a:defRPr/>
            </a:pPr>
            <a:endParaRPr lang="en-US" sz="1400" dirty="0"/>
          </a:p>
          <a:p>
            <a:pPr marL="274320" indent="-274320">
              <a:lnSpc>
                <a:spcPct val="80000"/>
              </a:lnSpc>
              <a:buClr>
                <a:schemeClr val="accent3"/>
              </a:buClr>
              <a:buNone/>
              <a:defRPr/>
            </a:pPr>
            <a:r>
              <a:rPr lang="en-US" sz="1400" dirty="0"/>
              <a:t>def title(</a:t>
            </a:r>
            <a:r>
              <a:rPr lang="en-US" sz="1400" dirty="0" err="1"/>
              <a:t>titlestring</a:t>
            </a:r>
            <a:r>
              <a:rPr lang="en-US" sz="1400" dirty="0"/>
              <a:t>):</a:t>
            </a:r>
          </a:p>
          <a:p>
            <a:pPr marL="274320" indent="-274320">
              <a:lnSpc>
                <a:spcPct val="80000"/>
              </a:lnSpc>
              <a:buClr>
                <a:schemeClr val="accent3"/>
              </a:buClr>
              <a:buNone/>
              <a:defRPr/>
            </a:pPr>
            <a:r>
              <a:rPr lang="en-US" sz="1400" dirty="0"/>
              <a:t>  return "&lt;html&gt;&lt;head&gt;&lt;title&gt;"+</a:t>
            </a:r>
            <a:r>
              <a:rPr lang="en-US" sz="1400" dirty="0" err="1"/>
              <a:t>titlestring</a:t>
            </a:r>
            <a:r>
              <a:rPr lang="en-US" sz="1400" dirty="0"/>
              <a:t>+"&lt;/title&gt;&lt;/head&gt;"</a:t>
            </a:r>
          </a:p>
          <a:p>
            <a:pPr marL="274320" indent="-274320">
              <a:lnSpc>
                <a:spcPct val="80000"/>
              </a:lnSpc>
              <a:buClr>
                <a:schemeClr val="accent3"/>
              </a:buClr>
              <a:buNone/>
              <a:defRPr/>
            </a:pPr>
            <a:endParaRPr lang="en-US" sz="1400" dirty="0"/>
          </a:p>
          <a:p>
            <a:pPr marL="274320" indent="-274320">
              <a:lnSpc>
                <a:spcPct val="80000"/>
              </a:lnSpc>
              <a:buClr>
                <a:schemeClr val="accent3"/>
              </a:buClr>
              <a:buNone/>
              <a:defRPr/>
            </a:pPr>
            <a:r>
              <a:rPr lang="en-US" sz="1400" dirty="0"/>
              <a:t>def body(</a:t>
            </a:r>
            <a:r>
              <a:rPr lang="en-US" sz="1400" dirty="0" err="1"/>
              <a:t>bodystring</a:t>
            </a:r>
            <a:r>
              <a:rPr lang="en-US" sz="1400" dirty="0"/>
              <a:t>):</a:t>
            </a:r>
          </a:p>
          <a:p>
            <a:pPr marL="274320" indent="-274320">
              <a:lnSpc>
                <a:spcPct val="80000"/>
              </a:lnSpc>
              <a:buClr>
                <a:schemeClr val="accent3"/>
              </a:buClr>
              <a:buNone/>
              <a:defRPr/>
            </a:pPr>
            <a:r>
              <a:rPr lang="en-US" sz="1400" dirty="0"/>
              <a:t>  return "&lt;body&gt;"+</a:t>
            </a:r>
            <a:r>
              <a:rPr lang="en-US" sz="1400" dirty="0" err="1"/>
              <a:t>bodystring</a:t>
            </a:r>
            <a:r>
              <a:rPr lang="en-US" sz="1400" dirty="0"/>
              <a:t>+"&lt;/body&gt;&lt;/html&gt;"</a:t>
            </a:r>
          </a:p>
          <a:p>
            <a:pPr marL="274320" indent="-274320">
              <a:lnSpc>
                <a:spcPct val="80000"/>
              </a:lnSpc>
              <a:buClr>
                <a:schemeClr val="accent3"/>
              </a:buClr>
              <a:buNone/>
              <a:defRPr/>
            </a:pPr>
            <a:endParaRPr lang="en-US" sz="1400" dirty="0"/>
          </a:p>
        </p:txBody>
      </p:sp>
      <p:sp>
        <p:nvSpPr>
          <p:cNvPr id="9223" name="Text Box 7"/>
          <p:cNvSpPr txBox="1">
            <a:spLocks noChangeArrowheads="1"/>
          </p:cNvSpPr>
          <p:nvPr/>
        </p:nvSpPr>
        <p:spPr bwMode="auto">
          <a:xfrm>
            <a:off x="1676400" y="6096000"/>
            <a:ext cx="4191000" cy="369332"/>
          </a:xfrm>
          <a:prstGeom prst="rect">
            <a:avLst/>
          </a:prstGeom>
          <a:solidFill>
            <a:schemeClr val="accent2">
              <a:lumMod val="60000"/>
              <a:lumOff val="40000"/>
            </a:schemeClr>
          </a:solidFill>
          <a:ln w="9525">
            <a:noFill/>
            <a:miter lim="800000"/>
            <a:headEnd/>
            <a:tailEnd/>
          </a:ln>
          <a:effectLst/>
        </p:spPr>
        <p:txBody>
          <a:bodyPr>
            <a:spAutoFit/>
          </a:bodyPr>
          <a:lstStyle/>
          <a:p>
            <a:pPr>
              <a:spcBef>
                <a:spcPct val="50000"/>
              </a:spcBef>
              <a:defRPr/>
            </a:pPr>
            <a:r>
              <a:rPr lang="en-US" dirty="0"/>
              <a:t>Which one of these is simpler?</a:t>
            </a:r>
          </a:p>
        </p:txBody>
      </p:sp>
      <p:sp>
        <p:nvSpPr>
          <p:cNvPr id="2" name="Footer Placeholder 1"/>
          <p:cNvSpPr>
            <a:spLocks noGrp="1"/>
          </p:cNvSpPr>
          <p:nvPr>
            <p:ph type="ftr" sz="quarter" idx="11"/>
          </p:nvPr>
        </p:nvSpPr>
        <p:spPr>
          <a:xfrm>
            <a:off x="3200400" y="6416676"/>
            <a:ext cx="4343400" cy="365125"/>
          </a:xfrm>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200">
                <a:solidFill>
                  <a:srgbClr val="045C75"/>
                </a:solidFill>
                <a:latin typeface="Constantia" panose="02030602050306030303" pitchFamily="18" charset="0"/>
              </a:rPr>
              <a:t>© 2016 Pearson Education, Inc., Hoboken, NJ.  All rights reserved. </a:t>
            </a:r>
          </a:p>
        </p:txBody>
      </p:sp>
    </p:spTree>
    <p:extLst>
      <p:ext uri="{BB962C8B-B14F-4D97-AF65-F5344CB8AC3E}">
        <p14:creationId xmlns:p14="http://schemas.microsoft.com/office/powerpoint/2010/main" val="398335231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4"/>
          <p:cNvSpPr>
            <a:spLocks noGrp="1" noChangeArrowheads="1"/>
          </p:cNvSpPr>
          <p:nvPr>
            <p:ph type="title"/>
          </p:nvPr>
        </p:nvSpPr>
        <p:spPr>
          <a:xfrm>
            <a:off x="1981200" y="704850"/>
            <a:ext cx="8229600" cy="1143000"/>
          </a:xfrm>
        </p:spPr>
        <p:txBody>
          <a:bodyPr/>
          <a:lstStyle/>
          <a:p>
            <a:pPr eaLnBrk="1" hangingPunct="1"/>
            <a:r>
              <a:rPr lang="en-US" altLang="en-US" sz="3200"/>
              <a:t>Focusing on the part that we would most likely change</a:t>
            </a:r>
          </a:p>
        </p:txBody>
      </p:sp>
      <p:sp>
        <p:nvSpPr>
          <p:cNvPr id="11269" name="Rectangle 5"/>
          <p:cNvSpPr>
            <a:spLocks noGrp="1" noChangeArrowheads="1"/>
          </p:cNvSpPr>
          <p:nvPr>
            <p:ph type="body" sz="half" idx="1"/>
          </p:nvPr>
        </p:nvSpPr>
        <p:spPr>
          <a:xfrm>
            <a:off x="1981200" y="1920875"/>
            <a:ext cx="4038600" cy="4433888"/>
          </a:xfrm>
          <a:solidFill>
            <a:schemeClr val="accent1">
              <a:lumMod val="20000"/>
              <a:lumOff val="80000"/>
            </a:schemeClr>
          </a:solidFill>
        </p:spPr>
        <p:txBody>
          <a:bodyPr>
            <a:normAutofit/>
          </a:bodyPr>
          <a:lstStyle/>
          <a:p>
            <a:pPr marL="274320" indent="-274320">
              <a:lnSpc>
                <a:spcPct val="80000"/>
              </a:lnSpc>
              <a:buClr>
                <a:schemeClr val="accent3"/>
              </a:buClr>
              <a:buNone/>
              <a:defRPr/>
            </a:pPr>
            <a:r>
              <a:rPr lang="en-US" sz="1400" dirty="0"/>
              <a:t>def </a:t>
            </a:r>
            <a:r>
              <a:rPr lang="en-US" sz="1400" dirty="0" err="1"/>
              <a:t>makeHomePage</a:t>
            </a:r>
            <a:r>
              <a:rPr lang="en-US" sz="1400" dirty="0"/>
              <a:t>(name, interest):</a:t>
            </a:r>
          </a:p>
          <a:p>
            <a:pPr marL="274320" indent="-274320">
              <a:lnSpc>
                <a:spcPct val="80000"/>
              </a:lnSpc>
              <a:buClr>
                <a:schemeClr val="accent3"/>
              </a:buClr>
              <a:buNone/>
              <a:defRPr/>
            </a:pPr>
            <a:r>
              <a:rPr lang="en-US" sz="1400" dirty="0"/>
              <a:t>  file=open("</a:t>
            </a:r>
            <a:r>
              <a:rPr lang="en-US" sz="1400" dirty="0" err="1"/>
              <a:t>homepage.html","wt</a:t>
            </a:r>
            <a:r>
              <a:rPr lang="en-US" sz="1400" dirty="0"/>
              <a:t>")</a:t>
            </a:r>
          </a:p>
          <a:p>
            <a:pPr marL="274320" indent="-274320">
              <a:lnSpc>
                <a:spcPct val="80000"/>
              </a:lnSpc>
              <a:buClr>
                <a:schemeClr val="accent3"/>
              </a:buClr>
              <a:buNone/>
              <a:defRPr/>
            </a:pPr>
            <a:r>
              <a:rPr lang="en-US" sz="1400" dirty="0"/>
              <a:t>  </a:t>
            </a:r>
            <a:r>
              <a:rPr lang="en-US" sz="1400" dirty="0" err="1"/>
              <a:t>file.write</a:t>
            </a:r>
            <a:r>
              <a:rPr lang="en-US" sz="1400" dirty="0"/>
              <a:t>("""&lt;!DOCTYPE html&gt;</a:t>
            </a:r>
          </a:p>
          <a:p>
            <a:pPr marL="274320" indent="-274320">
              <a:lnSpc>
                <a:spcPct val="80000"/>
              </a:lnSpc>
              <a:buClr>
                <a:schemeClr val="accent3"/>
              </a:buClr>
              <a:buNone/>
              <a:defRPr/>
            </a:pPr>
            <a:r>
              <a:rPr lang="en-US" sz="1400" dirty="0"/>
              <a:t>&lt;html&gt;</a:t>
            </a:r>
          </a:p>
          <a:p>
            <a:pPr marL="274320" indent="-274320">
              <a:lnSpc>
                <a:spcPct val="80000"/>
              </a:lnSpc>
              <a:buClr>
                <a:schemeClr val="accent3"/>
              </a:buClr>
              <a:buNone/>
              <a:defRPr/>
            </a:pPr>
            <a:r>
              <a:rPr lang="en-US" sz="1400" dirty="0"/>
              <a:t>&lt;head&gt;</a:t>
            </a:r>
          </a:p>
          <a:p>
            <a:pPr marL="274320" indent="-274320">
              <a:lnSpc>
                <a:spcPct val="80000"/>
              </a:lnSpc>
              <a:buClr>
                <a:schemeClr val="accent3"/>
              </a:buClr>
              <a:buNone/>
              <a:defRPr/>
            </a:pPr>
            <a:r>
              <a:rPr lang="en-US" sz="1400" dirty="0"/>
              <a:t>&lt;title&gt;"""+name+"""</a:t>
            </a:r>
            <a:r>
              <a:rPr lang="fr-FR" sz="1400" dirty="0"/>
              <a:t>'</a:t>
            </a:r>
            <a:r>
              <a:rPr lang="en-US" sz="1400" dirty="0"/>
              <a:t>s Home Page&lt;/title&gt;</a:t>
            </a:r>
          </a:p>
          <a:p>
            <a:pPr marL="274320" indent="-274320">
              <a:lnSpc>
                <a:spcPct val="80000"/>
              </a:lnSpc>
              <a:buClr>
                <a:schemeClr val="accent3"/>
              </a:buClr>
              <a:buNone/>
              <a:defRPr/>
            </a:pPr>
            <a:r>
              <a:rPr lang="en-US" sz="1400" dirty="0"/>
              <a:t>&lt;/head&gt;</a:t>
            </a:r>
          </a:p>
          <a:p>
            <a:pPr marL="274320" indent="-274320">
              <a:lnSpc>
                <a:spcPct val="80000"/>
              </a:lnSpc>
              <a:buClr>
                <a:schemeClr val="accent3"/>
              </a:buClr>
              <a:buNone/>
              <a:defRPr/>
            </a:pPr>
            <a:r>
              <a:rPr lang="en-US" sz="1400" dirty="0"/>
              <a:t>&lt;body&gt;</a:t>
            </a:r>
          </a:p>
          <a:p>
            <a:pPr marL="274320" indent="-274320">
              <a:lnSpc>
                <a:spcPct val="80000"/>
              </a:lnSpc>
              <a:buClr>
                <a:schemeClr val="accent3"/>
              </a:buClr>
              <a:buNone/>
              <a:defRPr/>
            </a:pPr>
            <a:r>
              <a:rPr lang="en-US" sz="1400" dirty="0"/>
              <a:t>&lt;h1&gt;Welcome to """+name+"""</a:t>
            </a:r>
            <a:r>
              <a:rPr lang="fr-FR" sz="1400" dirty="0"/>
              <a:t>'</a:t>
            </a:r>
            <a:r>
              <a:rPr lang="en-US" sz="1400" dirty="0"/>
              <a:t>s Home Page&lt;/h1&gt;</a:t>
            </a:r>
          </a:p>
          <a:p>
            <a:pPr marL="274320" indent="-274320">
              <a:lnSpc>
                <a:spcPct val="80000"/>
              </a:lnSpc>
              <a:buClr>
                <a:schemeClr val="accent3"/>
              </a:buClr>
              <a:buNone/>
              <a:defRPr/>
            </a:pPr>
            <a:r>
              <a:rPr lang="en-US" sz="1400" dirty="0"/>
              <a:t>&lt;p&gt;Hi!  I am """+name+""".  This is my home page!</a:t>
            </a:r>
          </a:p>
          <a:p>
            <a:pPr marL="274320" indent="-274320">
              <a:lnSpc>
                <a:spcPct val="80000"/>
              </a:lnSpc>
              <a:buClr>
                <a:schemeClr val="accent3"/>
              </a:buClr>
              <a:buNone/>
              <a:defRPr/>
            </a:pPr>
            <a:r>
              <a:rPr lang="en-US" sz="1400" dirty="0"/>
              <a:t>I am interested in """+interest+"""&lt;/p&gt;</a:t>
            </a:r>
          </a:p>
          <a:p>
            <a:pPr marL="274320" indent="-274320">
              <a:lnSpc>
                <a:spcPct val="80000"/>
              </a:lnSpc>
              <a:buClr>
                <a:schemeClr val="accent3"/>
              </a:buClr>
              <a:buNone/>
              <a:defRPr/>
            </a:pPr>
            <a:r>
              <a:rPr lang="en-US" sz="1400" dirty="0"/>
              <a:t>&lt;/body&gt;</a:t>
            </a:r>
          </a:p>
          <a:p>
            <a:pPr marL="274320" indent="-274320">
              <a:lnSpc>
                <a:spcPct val="80000"/>
              </a:lnSpc>
              <a:buClr>
                <a:schemeClr val="accent3"/>
              </a:buClr>
              <a:buNone/>
              <a:defRPr/>
            </a:pPr>
            <a:r>
              <a:rPr lang="en-US" sz="1400" dirty="0"/>
              <a:t>&lt;/html&gt;""")</a:t>
            </a:r>
          </a:p>
          <a:p>
            <a:pPr marL="274320" indent="-274320">
              <a:lnSpc>
                <a:spcPct val="80000"/>
              </a:lnSpc>
              <a:buClr>
                <a:schemeClr val="accent3"/>
              </a:buClr>
              <a:buNone/>
              <a:defRPr/>
            </a:pPr>
            <a:r>
              <a:rPr lang="en-US" sz="1400" dirty="0"/>
              <a:t>  </a:t>
            </a:r>
            <a:r>
              <a:rPr lang="en-US" sz="1400" dirty="0" err="1"/>
              <a:t>file.close</a:t>
            </a:r>
            <a:r>
              <a:rPr lang="en-US" sz="1400" dirty="0"/>
              <a:t>()</a:t>
            </a:r>
          </a:p>
          <a:p>
            <a:pPr marL="274320" indent="-274320">
              <a:lnSpc>
                <a:spcPct val="80000"/>
              </a:lnSpc>
              <a:buClr>
                <a:schemeClr val="accent3"/>
              </a:buClr>
              <a:buNone/>
              <a:defRPr/>
            </a:pPr>
            <a:endParaRPr lang="en-US" sz="1400" dirty="0"/>
          </a:p>
          <a:p>
            <a:pPr marL="274320" indent="-274320">
              <a:lnSpc>
                <a:spcPct val="80000"/>
              </a:lnSpc>
              <a:buClr>
                <a:schemeClr val="accent3"/>
              </a:buClr>
              <a:buNone/>
              <a:defRPr/>
            </a:pPr>
            <a:endParaRPr lang="en-US" sz="1400" dirty="0"/>
          </a:p>
          <a:p>
            <a:pPr marL="274320" indent="-274320">
              <a:lnSpc>
                <a:spcPct val="80000"/>
              </a:lnSpc>
              <a:buClr>
                <a:schemeClr val="accent3"/>
              </a:buClr>
              <a:buFont typeface="Wingdings 2"/>
              <a:buChar char=""/>
              <a:defRPr/>
            </a:pPr>
            <a:endParaRPr lang="en-US" sz="1100" dirty="0"/>
          </a:p>
        </p:txBody>
      </p:sp>
      <p:sp>
        <p:nvSpPr>
          <p:cNvPr id="11270" name="Rectangle 6"/>
          <p:cNvSpPr>
            <a:spLocks noGrp="1" noChangeArrowheads="1"/>
          </p:cNvSpPr>
          <p:nvPr>
            <p:ph type="body" sz="half" idx="2"/>
          </p:nvPr>
        </p:nvSpPr>
        <p:spPr>
          <a:xfrm>
            <a:off x="6172200" y="1920875"/>
            <a:ext cx="4038600" cy="4433888"/>
          </a:xfrm>
          <a:solidFill>
            <a:schemeClr val="accent1">
              <a:lumMod val="20000"/>
              <a:lumOff val="80000"/>
            </a:schemeClr>
          </a:solidFill>
        </p:spPr>
        <p:txBody>
          <a:bodyPr>
            <a:normAutofit/>
          </a:bodyPr>
          <a:lstStyle/>
          <a:p>
            <a:pPr marL="274320" indent="-274320">
              <a:lnSpc>
                <a:spcPct val="80000"/>
              </a:lnSpc>
              <a:buClr>
                <a:schemeClr val="accent3"/>
              </a:buClr>
              <a:buNone/>
              <a:defRPr/>
            </a:pPr>
            <a:r>
              <a:rPr lang="en-US" sz="1400" dirty="0" err="1"/>
              <a:t>def</a:t>
            </a:r>
            <a:r>
              <a:rPr lang="en-US" sz="1400" dirty="0"/>
              <a:t> </a:t>
            </a:r>
            <a:r>
              <a:rPr lang="en-US" sz="1400" dirty="0" err="1"/>
              <a:t>makeHomePage</a:t>
            </a:r>
            <a:r>
              <a:rPr lang="en-US" sz="1400" dirty="0"/>
              <a:t>(name, interest):</a:t>
            </a:r>
          </a:p>
          <a:p>
            <a:pPr marL="274320" indent="-274320">
              <a:lnSpc>
                <a:spcPct val="80000"/>
              </a:lnSpc>
              <a:buClr>
                <a:schemeClr val="accent3"/>
              </a:buClr>
              <a:buNone/>
              <a:defRPr/>
            </a:pPr>
            <a:r>
              <a:rPr lang="en-US" sz="1400" dirty="0"/>
              <a:t>  file=open("homepage.html","</a:t>
            </a:r>
            <a:r>
              <a:rPr lang="en-US" sz="1400" dirty="0" err="1"/>
              <a:t>wt</a:t>
            </a:r>
            <a:r>
              <a:rPr lang="en-US" sz="1400" dirty="0"/>
              <a:t>")</a:t>
            </a:r>
          </a:p>
          <a:p>
            <a:pPr marL="274320" indent="-274320">
              <a:lnSpc>
                <a:spcPct val="80000"/>
              </a:lnSpc>
              <a:buClr>
                <a:schemeClr val="accent3"/>
              </a:buClr>
              <a:buNone/>
              <a:defRPr/>
            </a:pPr>
            <a:r>
              <a:rPr lang="en-US" sz="1400" dirty="0"/>
              <a:t>  </a:t>
            </a:r>
            <a:r>
              <a:rPr lang="en-US" sz="1400" dirty="0" err="1"/>
              <a:t>file.write</a:t>
            </a:r>
            <a:r>
              <a:rPr lang="en-US" sz="1400" dirty="0"/>
              <a:t>(</a:t>
            </a:r>
            <a:r>
              <a:rPr lang="en-US" sz="1400" dirty="0" err="1"/>
              <a:t>doctype</a:t>
            </a:r>
            <a:r>
              <a:rPr lang="en-US" sz="1400" dirty="0"/>
              <a:t>())</a:t>
            </a:r>
          </a:p>
          <a:p>
            <a:pPr marL="274320" indent="-274320">
              <a:lnSpc>
                <a:spcPct val="80000"/>
              </a:lnSpc>
              <a:buClr>
                <a:schemeClr val="accent3"/>
              </a:buClr>
              <a:buNone/>
              <a:defRPr/>
            </a:pPr>
            <a:r>
              <a:rPr lang="en-US" sz="1400" dirty="0"/>
              <a:t>  </a:t>
            </a:r>
            <a:r>
              <a:rPr lang="en-US" sz="1400" dirty="0" err="1"/>
              <a:t>file.write</a:t>
            </a:r>
            <a:r>
              <a:rPr lang="en-US" sz="1400" dirty="0"/>
              <a:t>(title(name+"</a:t>
            </a:r>
            <a:r>
              <a:rPr lang="fr-FR" sz="1400" dirty="0"/>
              <a:t>'</a:t>
            </a:r>
            <a:r>
              <a:rPr lang="en-US" sz="1400" dirty="0"/>
              <a:t>s Home Page"))</a:t>
            </a:r>
          </a:p>
          <a:p>
            <a:pPr marL="274320" indent="-274320">
              <a:lnSpc>
                <a:spcPct val="80000"/>
              </a:lnSpc>
              <a:buClr>
                <a:schemeClr val="accent3"/>
              </a:buClr>
              <a:buNone/>
              <a:defRPr/>
            </a:pPr>
            <a:r>
              <a:rPr lang="en-US" sz="1400" dirty="0"/>
              <a:t>  </a:t>
            </a:r>
            <a:r>
              <a:rPr lang="en-US" sz="1400" dirty="0" err="1"/>
              <a:t>file.write</a:t>
            </a:r>
            <a:r>
              <a:rPr lang="en-US" sz="1400" dirty="0"/>
              <a:t>(body("""</a:t>
            </a:r>
          </a:p>
          <a:p>
            <a:pPr marL="274320" indent="-274320">
              <a:lnSpc>
                <a:spcPct val="80000"/>
              </a:lnSpc>
              <a:buClr>
                <a:schemeClr val="accent3"/>
              </a:buClr>
              <a:buNone/>
              <a:defRPr/>
            </a:pPr>
            <a:r>
              <a:rPr lang="en-US" sz="1400" dirty="0"/>
              <a:t>&lt;h1&gt;Welcome to """+name+"""</a:t>
            </a:r>
            <a:r>
              <a:rPr lang="fr-FR" sz="1400" dirty="0"/>
              <a:t>'</a:t>
            </a:r>
            <a:r>
              <a:rPr lang="en-US" sz="1400" dirty="0"/>
              <a:t>s Home Page&lt;/h1&gt;</a:t>
            </a:r>
          </a:p>
          <a:p>
            <a:pPr marL="274320" indent="-274320">
              <a:lnSpc>
                <a:spcPct val="80000"/>
              </a:lnSpc>
              <a:buClr>
                <a:schemeClr val="accent3"/>
              </a:buClr>
              <a:buNone/>
              <a:defRPr/>
            </a:pPr>
            <a:r>
              <a:rPr lang="en-US" sz="1400" dirty="0"/>
              <a:t>&lt;p&gt;Hi!  I am """+name+""".  This is my home page!</a:t>
            </a:r>
          </a:p>
          <a:p>
            <a:pPr marL="274320" indent="-274320">
              <a:lnSpc>
                <a:spcPct val="80000"/>
              </a:lnSpc>
              <a:buClr>
                <a:schemeClr val="accent3"/>
              </a:buClr>
              <a:buNone/>
              <a:defRPr/>
            </a:pPr>
            <a:r>
              <a:rPr lang="en-US" sz="1400" dirty="0"/>
              <a:t>I am interested in """+interest+"""&lt;/p&gt;"""))</a:t>
            </a:r>
          </a:p>
          <a:p>
            <a:pPr marL="274320" indent="-274320">
              <a:lnSpc>
                <a:spcPct val="80000"/>
              </a:lnSpc>
              <a:buClr>
                <a:schemeClr val="accent3"/>
              </a:buClr>
              <a:buNone/>
              <a:defRPr/>
            </a:pPr>
            <a:r>
              <a:rPr lang="en-US" sz="1400" dirty="0"/>
              <a:t>  </a:t>
            </a:r>
            <a:r>
              <a:rPr lang="en-US" sz="1400" dirty="0" err="1"/>
              <a:t>file.close</a:t>
            </a:r>
            <a:r>
              <a:rPr lang="en-US" sz="1400" dirty="0"/>
              <a:t>()</a:t>
            </a:r>
          </a:p>
          <a:p>
            <a:pPr marL="274320" indent="-274320">
              <a:lnSpc>
                <a:spcPct val="80000"/>
              </a:lnSpc>
              <a:buClr>
                <a:schemeClr val="accent3"/>
              </a:buClr>
              <a:buFont typeface="Wingdings 2"/>
              <a:buChar char=""/>
              <a:defRPr/>
            </a:pPr>
            <a:endParaRPr lang="en-US" sz="1400" dirty="0"/>
          </a:p>
        </p:txBody>
      </p:sp>
      <p:sp>
        <p:nvSpPr>
          <p:cNvPr id="11271" name="Text Box 7"/>
          <p:cNvSpPr txBox="1">
            <a:spLocks noChangeArrowheads="1"/>
          </p:cNvSpPr>
          <p:nvPr/>
        </p:nvSpPr>
        <p:spPr bwMode="auto">
          <a:xfrm>
            <a:off x="3200400" y="5562600"/>
            <a:ext cx="6172200" cy="784830"/>
          </a:xfrm>
          <a:prstGeom prst="rect">
            <a:avLst/>
          </a:prstGeom>
          <a:solidFill>
            <a:schemeClr val="accent1">
              <a:lumMod val="60000"/>
              <a:lumOff val="40000"/>
            </a:schemeClr>
          </a:solidFill>
          <a:ln w="9525">
            <a:noFill/>
            <a:miter lim="800000"/>
            <a:headEnd/>
            <a:tailEnd/>
          </a:ln>
          <a:effectLst/>
        </p:spPr>
        <p:txBody>
          <a:bodyPr>
            <a:spAutoFit/>
          </a:bodyPr>
          <a:lstStyle/>
          <a:p>
            <a:pPr algn="ctr">
              <a:spcBef>
                <a:spcPct val="50000"/>
              </a:spcBef>
              <a:defRPr/>
            </a:pPr>
            <a:r>
              <a:rPr lang="en-US" dirty="0"/>
              <a:t>Now which one is simpler?</a:t>
            </a:r>
          </a:p>
          <a:p>
            <a:pPr algn="ctr">
              <a:spcBef>
                <a:spcPct val="50000"/>
              </a:spcBef>
              <a:defRPr/>
            </a:pPr>
            <a:r>
              <a:rPr lang="en-US" dirty="0"/>
              <a:t>Simpler to change? Simpler to modify?</a:t>
            </a:r>
          </a:p>
        </p:txBody>
      </p:sp>
      <p:sp>
        <p:nvSpPr>
          <p:cNvPr id="2" name="Footer Placeholder 1"/>
          <p:cNvSpPr>
            <a:spLocks noGrp="1"/>
          </p:cNvSpPr>
          <p:nvPr>
            <p:ph type="ftr" sz="quarter" idx="11"/>
          </p:nvPr>
        </p:nvSpPr>
        <p:spPr>
          <a:xfrm>
            <a:off x="3048000" y="6416676"/>
            <a:ext cx="4495800" cy="365125"/>
          </a:xfrm>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200">
                <a:solidFill>
                  <a:srgbClr val="045C75"/>
                </a:solidFill>
                <a:latin typeface="Constantia" panose="02030602050306030303" pitchFamily="18" charset="0"/>
              </a:rPr>
              <a:t>© 2016 Pearson Education, Inc., Hoboken, NJ.  All rights reserved. </a:t>
            </a:r>
          </a:p>
        </p:txBody>
      </p:sp>
    </p:spTree>
    <p:extLst>
      <p:ext uri="{BB962C8B-B14F-4D97-AF65-F5344CB8AC3E}">
        <p14:creationId xmlns:p14="http://schemas.microsoft.com/office/powerpoint/2010/main" val="30457479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p:cNvSpPr>
            <a:spLocks noGrp="1" noChangeArrowheads="1"/>
          </p:cNvSpPr>
          <p:nvPr>
            <p:ph type="title"/>
          </p:nvPr>
        </p:nvSpPr>
        <p:spPr/>
        <p:txBody>
          <a:bodyPr/>
          <a:lstStyle/>
          <a:p>
            <a:pPr eaLnBrk="1" hangingPunct="1"/>
            <a:r>
              <a:rPr lang="en-US" altLang="en-US" smtClean="0"/>
              <a:t>Making testing simpler</a:t>
            </a:r>
          </a:p>
        </p:txBody>
      </p:sp>
      <p:sp>
        <p:nvSpPr>
          <p:cNvPr id="24578" name="Rectangle 3"/>
          <p:cNvSpPr>
            <a:spLocks noGrp="1" noChangeArrowheads="1"/>
          </p:cNvSpPr>
          <p:nvPr>
            <p:ph type="body" idx="1"/>
          </p:nvPr>
        </p:nvSpPr>
        <p:spPr/>
        <p:txBody>
          <a:bodyPr/>
          <a:lstStyle/>
          <a:p>
            <a:pPr eaLnBrk="1" hangingPunct="1"/>
            <a:r>
              <a:rPr lang="en-US" altLang="en-US" dirty="0" smtClean="0"/>
              <a:t>We can now check the individual pieces, rather than </a:t>
            </a:r>
            <a:r>
              <a:rPr lang="en-US" altLang="en-US" i="1" dirty="0" smtClean="0"/>
              <a:t>only</a:t>
            </a:r>
            <a:r>
              <a:rPr lang="en-US" altLang="en-US" dirty="0" smtClean="0"/>
              <a:t> the whole thing.</a:t>
            </a:r>
          </a:p>
          <a:p>
            <a:pPr eaLnBrk="1" hangingPunct="1"/>
            <a:r>
              <a:rPr lang="en-US" altLang="en-US" dirty="0" smtClean="0"/>
              <a:t>If the individual pieces work, it</a:t>
            </a:r>
            <a:r>
              <a:rPr lang="fr-FR" altLang="ja-JP" dirty="0" smtClean="0"/>
              <a:t>'</a:t>
            </a:r>
            <a:r>
              <a:rPr lang="en-US" altLang="ja-JP" dirty="0" smtClean="0"/>
              <a:t>s more likely that the whole thing works.</a:t>
            </a:r>
          </a:p>
          <a:p>
            <a:pPr lvl="1" eaLnBrk="1" hangingPunct="1"/>
            <a:r>
              <a:rPr lang="en-US" altLang="en-US" dirty="0" smtClean="0"/>
              <a:t>You still have to make sure that the pieces fit together well (called </a:t>
            </a:r>
            <a:r>
              <a:rPr lang="en-US" altLang="en-US" i="1" dirty="0" smtClean="0"/>
              <a:t>integration testing</a:t>
            </a:r>
            <a:r>
              <a:rPr lang="en-US" altLang="en-US" dirty="0" smtClean="0"/>
              <a:t>), but you already know what the pieces do and if the pieces work.</a:t>
            </a:r>
          </a:p>
        </p:txBody>
      </p:sp>
      <p:sp>
        <p:nvSpPr>
          <p:cNvPr id="2" name="Footer Placeholder 1"/>
          <p:cNvSpPr>
            <a:spLocks noGrp="1"/>
          </p:cNvSpPr>
          <p:nvPr>
            <p:ph type="ftr" sz="quarter" idx="11"/>
          </p:nvPr>
        </p:nvSpPr>
        <p:spPr>
          <a:xfrm>
            <a:off x="3429000" y="6356351"/>
            <a:ext cx="5715000" cy="365125"/>
          </a:xfrm>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200">
                <a:solidFill>
                  <a:srgbClr val="045C75"/>
                </a:solidFill>
                <a:latin typeface="Constantia" panose="02030602050306030303" pitchFamily="18" charset="0"/>
              </a:rPr>
              <a:t>© 2016 Pearson Education, Inc., Hoboken, NJ.  All rights reserved. </a:t>
            </a:r>
          </a:p>
        </p:txBody>
      </p:sp>
    </p:spTree>
    <p:extLst>
      <p:ext uri="{BB962C8B-B14F-4D97-AF65-F5344CB8AC3E}">
        <p14:creationId xmlns:p14="http://schemas.microsoft.com/office/powerpoint/2010/main" val="29374423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2"/>
          <p:cNvSpPr>
            <a:spLocks noGrp="1" noChangeArrowheads="1"/>
          </p:cNvSpPr>
          <p:nvPr>
            <p:ph type="title"/>
          </p:nvPr>
        </p:nvSpPr>
        <p:spPr/>
        <p:txBody>
          <a:bodyPr/>
          <a:lstStyle/>
          <a:p>
            <a:pPr eaLnBrk="1" hangingPunct="1"/>
            <a:r>
              <a:rPr lang="en-US" altLang="en-US" smtClean="0"/>
              <a:t>Example: Testing the pieces</a:t>
            </a:r>
          </a:p>
        </p:txBody>
      </p:sp>
      <p:sp>
        <p:nvSpPr>
          <p:cNvPr id="15363" name="Rectangle 3"/>
          <p:cNvSpPr>
            <a:spLocks noGrp="1" noChangeArrowheads="1"/>
          </p:cNvSpPr>
          <p:nvPr>
            <p:ph type="body" idx="1"/>
          </p:nvPr>
        </p:nvSpPr>
        <p:spPr>
          <a:solidFill>
            <a:schemeClr val="accent2">
              <a:lumMod val="20000"/>
              <a:lumOff val="80000"/>
            </a:schemeClr>
          </a:solidFill>
        </p:spPr>
        <p:txBody>
          <a:bodyPr>
            <a:normAutofit/>
          </a:bodyPr>
          <a:lstStyle/>
          <a:p>
            <a:pPr marL="274320" indent="-274320">
              <a:lnSpc>
                <a:spcPct val="80000"/>
              </a:lnSpc>
              <a:buClr>
                <a:schemeClr val="accent3"/>
              </a:buClr>
              <a:buNone/>
              <a:defRPr/>
            </a:pPr>
            <a:r>
              <a:rPr lang="en-US" dirty="0">
                <a:ea typeface="+mn-ea"/>
                <a:cs typeface="+mn-cs"/>
              </a:rPr>
              <a:t>&gt;&gt;&gt; print </a:t>
            </a:r>
            <a:r>
              <a:rPr lang="en-US" dirty="0" err="1">
                <a:ea typeface="+mn-ea"/>
                <a:cs typeface="+mn-cs"/>
              </a:rPr>
              <a:t>doctype</a:t>
            </a:r>
            <a:r>
              <a:rPr lang="en-US" dirty="0">
                <a:ea typeface="+mn-ea"/>
                <a:cs typeface="+mn-cs"/>
              </a:rPr>
              <a:t>()</a:t>
            </a:r>
          </a:p>
          <a:p>
            <a:pPr marL="274320" indent="-274320">
              <a:lnSpc>
                <a:spcPct val="80000"/>
              </a:lnSpc>
              <a:buClr>
                <a:schemeClr val="accent3"/>
              </a:buClr>
              <a:buNone/>
              <a:defRPr/>
            </a:pPr>
            <a:r>
              <a:rPr lang="en-US" dirty="0">
                <a:ea typeface="+mn-ea"/>
                <a:cs typeface="+mn-cs"/>
              </a:rPr>
              <a:t>&lt;!DOCTYPE </a:t>
            </a:r>
            <a:r>
              <a:rPr lang="en-US" dirty="0" smtClean="0">
                <a:ea typeface="+mn-ea"/>
                <a:cs typeface="+mn-cs"/>
              </a:rPr>
              <a:t>html&gt;</a:t>
            </a:r>
            <a:endParaRPr lang="en-US" dirty="0">
              <a:ea typeface="+mn-ea"/>
              <a:cs typeface="+mn-cs"/>
            </a:endParaRPr>
          </a:p>
          <a:p>
            <a:pPr marL="274320" indent="-274320">
              <a:lnSpc>
                <a:spcPct val="80000"/>
              </a:lnSpc>
              <a:buClr>
                <a:schemeClr val="accent3"/>
              </a:buClr>
              <a:buNone/>
              <a:defRPr/>
            </a:pPr>
            <a:r>
              <a:rPr lang="en-US" dirty="0">
                <a:ea typeface="+mn-ea"/>
                <a:cs typeface="+mn-cs"/>
              </a:rPr>
              <a:t>&gt;&gt;&gt; print title("My title string")</a:t>
            </a:r>
          </a:p>
          <a:p>
            <a:pPr marL="274320" indent="-274320">
              <a:lnSpc>
                <a:spcPct val="80000"/>
              </a:lnSpc>
              <a:buClr>
                <a:schemeClr val="accent3"/>
              </a:buClr>
              <a:buNone/>
              <a:defRPr/>
            </a:pPr>
            <a:r>
              <a:rPr lang="en-US" dirty="0">
                <a:ea typeface="+mn-ea"/>
                <a:cs typeface="+mn-cs"/>
              </a:rPr>
              <a:t>&lt;html&gt;&lt;head&gt;&lt;title&gt;My title string&lt;/title&gt;&lt;/head&gt;</a:t>
            </a:r>
          </a:p>
          <a:p>
            <a:pPr marL="274320" indent="-274320">
              <a:lnSpc>
                <a:spcPct val="80000"/>
              </a:lnSpc>
              <a:buClr>
                <a:schemeClr val="accent3"/>
              </a:buClr>
              <a:buNone/>
              <a:defRPr/>
            </a:pPr>
            <a:r>
              <a:rPr lang="en-US" dirty="0">
                <a:ea typeface="+mn-ea"/>
                <a:cs typeface="+mn-cs"/>
              </a:rPr>
              <a:t>&gt;&gt;&gt; print body("&lt;h1&gt;My heading&lt;/h1&gt;&lt;p&gt;My paragraph&lt;/p&gt;")</a:t>
            </a:r>
          </a:p>
          <a:p>
            <a:pPr marL="274320" indent="-274320">
              <a:lnSpc>
                <a:spcPct val="80000"/>
              </a:lnSpc>
              <a:buClr>
                <a:schemeClr val="accent3"/>
              </a:buClr>
              <a:buNone/>
              <a:defRPr/>
            </a:pPr>
            <a:r>
              <a:rPr lang="en-US" dirty="0">
                <a:ea typeface="+mn-ea"/>
                <a:cs typeface="+mn-cs"/>
              </a:rPr>
              <a:t>&lt;body&gt;&lt;h1&gt;My heading&lt;/h1&gt;&lt;p&gt;My paragraph&lt;/p&gt;&lt;/body&gt;&lt;/html&gt;</a:t>
            </a:r>
          </a:p>
          <a:p>
            <a:pPr marL="274320" indent="-274320">
              <a:lnSpc>
                <a:spcPct val="80000"/>
              </a:lnSpc>
              <a:buClr>
                <a:schemeClr val="accent3"/>
              </a:buClr>
              <a:buNone/>
              <a:defRPr/>
            </a:pPr>
            <a:endParaRPr lang="en-US" dirty="0">
              <a:ea typeface="+mn-ea"/>
              <a:cs typeface="+mn-cs"/>
            </a:endParaRPr>
          </a:p>
        </p:txBody>
      </p:sp>
      <p:sp>
        <p:nvSpPr>
          <p:cNvPr id="2" name="Footer Placeholder 1"/>
          <p:cNvSpPr>
            <a:spLocks noGrp="1"/>
          </p:cNvSpPr>
          <p:nvPr>
            <p:ph type="ftr" sz="quarter" idx="11"/>
          </p:nvPr>
        </p:nvSpPr>
        <p:spPr>
          <a:xfrm>
            <a:off x="3048000" y="6356351"/>
            <a:ext cx="4495800" cy="365125"/>
          </a:xfrm>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200">
                <a:solidFill>
                  <a:srgbClr val="045C75"/>
                </a:solidFill>
                <a:latin typeface="Constantia" panose="02030602050306030303" pitchFamily="18" charset="0"/>
              </a:rPr>
              <a:t>© 2016 Pearson Education, Inc., Hoboken, NJ.  All rights reserved. </a:t>
            </a:r>
          </a:p>
        </p:txBody>
      </p:sp>
    </p:spTree>
    <p:extLst>
      <p:ext uri="{BB962C8B-B14F-4D97-AF65-F5344CB8AC3E}">
        <p14:creationId xmlns:p14="http://schemas.microsoft.com/office/powerpoint/2010/main" val="237688383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2"/>
          <p:cNvSpPr>
            <a:spLocks noGrp="1" noChangeArrowheads="1"/>
          </p:cNvSpPr>
          <p:nvPr>
            <p:ph type="title"/>
          </p:nvPr>
        </p:nvSpPr>
        <p:spPr/>
        <p:txBody>
          <a:bodyPr/>
          <a:lstStyle/>
          <a:p>
            <a:pPr eaLnBrk="1" hangingPunct="1"/>
            <a:r>
              <a:rPr lang="en-US" altLang="en-US" sz="3200"/>
              <a:t>Adding functions makes it simpler if the functions are chosen well</a:t>
            </a:r>
          </a:p>
        </p:txBody>
      </p:sp>
      <p:sp>
        <p:nvSpPr>
          <p:cNvPr id="26626" name="Rectangle 3"/>
          <p:cNvSpPr>
            <a:spLocks noGrp="1" noChangeArrowheads="1"/>
          </p:cNvSpPr>
          <p:nvPr>
            <p:ph type="body" idx="1"/>
          </p:nvPr>
        </p:nvSpPr>
        <p:spPr/>
        <p:txBody>
          <a:bodyPr/>
          <a:lstStyle/>
          <a:p>
            <a:pPr eaLnBrk="1" hangingPunct="1"/>
            <a:r>
              <a:rPr lang="en-US" altLang="en-US" smtClean="0"/>
              <a:t>What if we had sub-functions that did smaller pieces of the overall task?</a:t>
            </a:r>
          </a:p>
          <a:p>
            <a:pPr lvl="1" eaLnBrk="1" hangingPunct="1"/>
            <a:r>
              <a:rPr lang="en-US" altLang="en-US" smtClean="0"/>
              <a:t>We call that changing the </a:t>
            </a:r>
            <a:r>
              <a:rPr lang="en-US" altLang="en-US" i="1" smtClean="0"/>
              <a:t>granularity</a:t>
            </a:r>
            <a:endParaRPr lang="en-US" altLang="en-US" smtClean="0"/>
          </a:p>
          <a:p>
            <a:pPr eaLnBrk="1" hangingPunct="1"/>
            <a:r>
              <a:rPr lang="en-US" altLang="en-US" smtClean="0"/>
              <a:t>Is that better or worse?</a:t>
            </a:r>
          </a:p>
          <a:p>
            <a:pPr lvl="1" eaLnBrk="1" hangingPunct="1"/>
            <a:r>
              <a:rPr lang="en-US" altLang="en-US" smtClean="0"/>
              <a:t>It</a:t>
            </a:r>
            <a:r>
              <a:rPr lang="fr-FR" altLang="ja-JP" smtClean="0"/>
              <a:t>'</a:t>
            </a:r>
            <a:r>
              <a:rPr lang="en-US" altLang="ja-JP" smtClean="0"/>
              <a:t>s better if it makes the overall program easier to understand and to change.</a:t>
            </a:r>
          </a:p>
          <a:p>
            <a:pPr lvl="1" eaLnBrk="1" hangingPunct="1"/>
            <a:r>
              <a:rPr lang="en-US" altLang="en-US" smtClean="0"/>
              <a:t>It</a:t>
            </a:r>
            <a:r>
              <a:rPr lang="fr-FR" altLang="ja-JP" smtClean="0"/>
              <a:t>'</a:t>
            </a:r>
            <a:r>
              <a:rPr lang="en-US" altLang="ja-JP" smtClean="0"/>
              <a:t>s worse if it simply swaps one kind of complexity for another.</a:t>
            </a:r>
            <a:endParaRPr lang="en-US" altLang="en-US" smtClean="0"/>
          </a:p>
        </p:txBody>
      </p:sp>
      <p:sp>
        <p:nvSpPr>
          <p:cNvPr id="2" name="Footer Placeholder 1"/>
          <p:cNvSpPr>
            <a:spLocks noGrp="1"/>
          </p:cNvSpPr>
          <p:nvPr>
            <p:ph type="ftr" sz="quarter" idx="11"/>
          </p:nvPr>
        </p:nvSpPr>
        <p:spPr>
          <a:xfrm>
            <a:off x="3352800" y="6356351"/>
            <a:ext cx="5105400" cy="365125"/>
          </a:xfrm>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200">
                <a:solidFill>
                  <a:srgbClr val="045C75"/>
                </a:solidFill>
                <a:latin typeface="Constantia" panose="02030602050306030303" pitchFamily="18" charset="0"/>
              </a:rPr>
              <a:t>© 2016 Pearson Education, Inc., Hoboken, NJ.  All rights reserved. </a:t>
            </a:r>
          </a:p>
        </p:txBody>
      </p:sp>
    </p:spTree>
    <p:extLst>
      <p:ext uri="{BB962C8B-B14F-4D97-AF65-F5344CB8AC3E}">
        <p14:creationId xmlns:p14="http://schemas.microsoft.com/office/powerpoint/2010/main" val="356088304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a:xfrm>
            <a:off x="1981200" y="704850"/>
            <a:ext cx="3505200" cy="1143000"/>
          </a:xfrm>
        </p:spPr>
        <p:txBody>
          <a:bodyPr/>
          <a:lstStyle/>
          <a:p>
            <a:pPr eaLnBrk="1" hangingPunct="1"/>
            <a:r>
              <a:rPr lang="en-US" altLang="en-US" sz="3200"/>
              <a:t>Changing the granularity smaller </a:t>
            </a:r>
          </a:p>
        </p:txBody>
      </p:sp>
      <p:sp>
        <p:nvSpPr>
          <p:cNvPr id="16388" name="Rectangle 4"/>
          <p:cNvSpPr>
            <a:spLocks noGrp="1" noChangeArrowheads="1"/>
          </p:cNvSpPr>
          <p:nvPr>
            <p:ph type="body" sz="half" idx="1"/>
          </p:nvPr>
        </p:nvSpPr>
        <p:spPr>
          <a:xfrm>
            <a:off x="1981200" y="1920875"/>
            <a:ext cx="4038600" cy="4433888"/>
          </a:xfrm>
          <a:solidFill>
            <a:schemeClr val="accent2">
              <a:lumMod val="20000"/>
              <a:lumOff val="80000"/>
            </a:schemeClr>
          </a:solidFill>
        </p:spPr>
        <p:txBody>
          <a:bodyPr>
            <a:normAutofit fontScale="92500" lnSpcReduction="20000"/>
          </a:bodyPr>
          <a:lstStyle/>
          <a:p>
            <a:pPr marL="274320" indent="-274320">
              <a:lnSpc>
                <a:spcPct val="80000"/>
              </a:lnSpc>
              <a:buClr>
                <a:schemeClr val="accent3"/>
              </a:buClr>
              <a:buNone/>
              <a:defRPr/>
            </a:pPr>
            <a:r>
              <a:rPr lang="en-US" sz="1800" dirty="0"/>
              <a:t>def </a:t>
            </a:r>
            <a:r>
              <a:rPr lang="en-US" sz="1800" dirty="0" err="1"/>
              <a:t>makeHomePage</a:t>
            </a:r>
            <a:r>
              <a:rPr lang="en-US" sz="1800" dirty="0"/>
              <a:t>(name, interest):</a:t>
            </a:r>
          </a:p>
          <a:p>
            <a:pPr marL="274320" indent="-274320">
              <a:lnSpc>
                <a:spcPct val="80000"/>
              </a:lnSpc>
              <a:buClr>
                <a:schemeClr val="accent3"/>
              </a:buClr>
              <a:buNone/>
              <a:defRPr/>
            </a:pPr>
            <a:r>
              <a:rPr lang="en-US" sz="1800" dirty="0"/>
              <a:t>  file=open("</a:t>
            </a:r>
            <a:r>
              <a:rPr lang="en-US" sz="1800" dirty="0" err="1"/>
              <a:t>homepage.html","wt</a:t>
            </a:r>
            <a:r>
              <a:rPr lang="en-US" sz="1800" dirty="0"/>
              <a:t>")</a:t>
            </a:r>
          </a:p>
          <a:p>
            <a:pPr marL="274320" indent="-274320">
              <a:lnSpc>
                <a:spcPct val="80000"/>
              </a:lnSpc>
              <a:buClr>
                <a:schemeClr val="accent3"/>
              </a:buClr>
              <a:buNone/>
              <a:defRPr/>
            </a:pPr>
            <a:r>
              <a:rPr lang="en-US" sz="1800" dirty="0"/>
              <a:t>  </a:t>
            </a:r>
            <a:r>
              <a:rPr lang="en-US" sz="1800" dirty="0" err="1"/>
              <a:t>file.write</a:t>
            </a:r>
            <a:r>
              <a:rPr lang="en-US" sz="1800" dirty="0"/>
              <a:t>(</a:t>
            </a:r>
            <a:r>
              <a:rPr lang="en-US" sz="1800" dirty="0" err="1"/>
              <a:t>doctype</a:t>
            </a:r>
            <a:r>
              <a:rPr lang="en-US" sz="1800" dirty="0"/>
              <a:t>())</a:t>
            </a:r>
          </a:p>
          <a:p>
            <a:pPr marL="274320" indent="-274320">
              <a:lnSpc>
                <a:spcPct val="80000"/>
              </a:lnSpc>
              <a:buClr>
                <a:schemeClr val="accent3"/>
              </a:buClr>
              <a:buNone/>
              <a:defRPr/>
            </a:pPr>
            <a:r>
              <a:rPr lang="en-US" sz="1800" dirty="0"/>
              <a:t>  </a:t>
            </a:r>
            <a:r>
              <a:rPr lang="en-US" sz="1800" dirty="0" err="1"/>
              <a:t>file.write</a:t>
            </a:r>
            <a:r>
              <a:rPr lang="en-US" sz="1800" dirty="0"/>
              <a:t>(</a:t>
            </a:r>
            <a:r>
              <a:rPr lang="en-US" sz="1800" dirty="0" err="1"/>
              <a:t>startHTML</a:t>
            </a:r>
            <a:r>
              <a:rPr lang="en-US" sz="1800" dirty="0"/>
              <a:t>())</a:t>
            </a:r>
          </a:p>
          <a:p>
            <a:pPr marL="274320" indent="-274320">
              <a:lnSpc>
                <a:spcPct val="80000"/>
              </a:lnSpc>
              <a:buClr>
                <a:schemeClr val="accent3"/>
              </a:buClr>
              <a:buNone/>
              <a:defRPr/>
            </a:pPr>
            <a:r>
              <a:rPr lang="en-US" sz="1800" dirty="0"/>
              <a:t>  </a:t>
            </a:r>
            <a:r>
              <a:rPr lang="en-US" sz="1800" dirty="0" err="1"/>
              <a:t>file.write</a:t>
            </a:r>
            <a:r>
              <a:rPr lang="en-US" sz="1800" dirty="0"/>
              <a:t>(</a:t>
            </a:r>
            <a:r>
              <a:rPr lang="en-US" sz="1800" dirty="0" err="1"/>
              <a:t>startHead</a:t>
            </a:r>
            <a:r>
              <a:rPr lang="en-US" sz="1800" dirty="0"/>
              <a:t>())</a:t>
            </a:r>
          </a:p>
          <a:p>
            <a:pPr marL="274320" indent="-274320">
              <a:lnSpc>
                <a:spcPct val="80000"/>
              </a:lnSpc>
              <a:buClr>
                <a:schemeClr val="accent3"/>
              </a:buClr>
              <a:buNone/>
              <a:defRPr/>
            </a:pPr>
            <a:r>
              <a:rPr lang="en-US" sz="1800" dirty="0"/>
              <a:t>  </a:t>
            </a:r>
            <a:r>
              <a:rPr lang="en-US" sz="1800" dirty="0" err="1"/>
              <a:t>file.write</a:t>
            </a:r>
            <a:r>
              <a:rPr lang="en-US" sz="1800" dirty="0"/>
              <a:t>(title(name+"</a:t>
            </a:r>
            <a:r>
              <a:rPr lang="fr-FR" sz="1800" dirty="0"/>
              <a:t>'</a:t>
            </a:r>
            <a:r>
              <a:rPr lang="en-US" sz="1800" dirty="0"/>
              <a:t>s Home Page"))</a:t>
            </a:r>
          </a:p>
          <a:p>
            <a:pPr marL="274320" indent="-274320">
              <a:lnSpc>
                <a:spcPct val="80000"/>
              </a:lnSpc>
              <a:buClr>
                <a:schemeClr val="accent3"/>
              </a:buClr>
              <a:buNone/>
              <a:defRPr/>
            </a:pPr>
            <a:r>
              <a:rPr lang="en-US" sz="1800" dirty="0"/>
              <a:t>  </a:t>
            </a:r>
            <a:r>
              <a:rPr lang="en-US" sz="1800" dirty="0" err="1"/>
              <a:t>file.write</a:t>
            </a:r>
            <a:r>
              <a:rPr lang="en-US" sz="1800" dirty="0"/>
              <a:t>(</a:t>
            </a:r>
            <a:r>
              <a:rPr lang="en-US" sz="1800" dirty="0" err="1"/>
              <a:t>endHead</a:t>
            </a:r>
            <a:r>
              <a:rPr lang="en-US" sz="1800" dirty="0"/>
              <a:t>())</a:t>
            </a:r>
          </a:p>
          <a:p>
            <a:pPr marL="274320" indent="-274320">
              <a:lnSpc>
                <a:spcPct val="80000"/>
              </a:lnSpc>
              <a:buClr>
                <a:schemeClr val="accent3"/>
              </a:buClr>
              <a:buNone/>
              <a:defRPr/>
            </a:pPr>
            <a:r>
              <a:rPr lang="en-US" sz="1800" dirty="0"/>
              <a:t>  </a:t>
            </a:r>
            <a:r>
              <a:rPr lang="en-US" sz="1800" dirty="0" err="1"/>
              <a:t>file.write</a:t>
            </a:r>
            <a:r>
              <a:rPr lang="en-US" sz="1800" dirty="0"/>
              <a:t>(</a:t>
            </a:r>
            <a:r>
              <a:rPr lang="en-US" sz="1800" dirty="0" err="1"/>
              <a:t>startBody</a:t>
            </a:r>
            <a:r>
              <a:rPr lang="en-US" sz="1800" dirty="0"/>
              <a:t>())</a:t>
            </a:r>
          </a:p>
          <a:p>
            <a:pPr marL="274320" indent="-274320">
              <a:lnSpc>
                <a:spcPct val="80000"/>
              </a:lnSpc>
              <a:buClr>
                <a:schemeClr val="accent3"/>
              </a:buClr>
              <a:buNone/>
              <a:defRPr/>
            </a:pPr>
            <a:r>
              <a:rPr lang="en-US" sz="1800" dirty="0"/>
              <a:t>  </a:t>
            </a:r>
            <a:r>
              <a:rPr lang="en-US" sz="1800" dirty="0" err="1"/>
              <a:t>file.write</a:t>
            </a:r>
            <a:r>
              <a:rPr lang="en-US" sz="1800" dirty="0"/>
              <a:t>(heading(1, "Welcome to " + name + "</a:t>
            </a:r>
            <a:r>
              <a:rPr lang="fr-FR" sz="1800" dirty="0"/>
              <a:t>'</a:t>
            </a:r>
            <a:r>
              <a:rPr lang="en-US" sz="1800" dirty="0"/>
              <a:t>s Home Page") )</a:t>
            </a:r>
          </a:p>
          <a:p>
            <a:pPr marL="274320" indent="-274320">
              <a:lnSpc>
                <a:spcPct val="80000"/>
              </a:lnSpc>
              <a:buClr>
                <a:schemeClr val="accent3"/>
              </a:buClr>
              <a:buNone/>
              <a:defRPr/>
            </a:pPr>
            <a:r>
              <a:rPr lang="en-US" sz="1800" dirty="0"/>
              <a:t>  </a:t>
            </a:r>
            <a:r>
              <a:rPr lang="en-US" sz="1800" dirty="0" err="1"/>
              <a:t>myparagraph</a:t>
            </a:r>
            <a:r>
              <a:rPr lang="en-US" sz="1800" dirty="0"/>
              <a:t> = paragraph( "Hi!  I am " + name + ".  This is my home page! I am interested in " + interest + "&lt;/p&gt;" )</a:t>
            </a:r>
          </a:p>
          <a:p>
            <a:pPr marL="274320" indent="-274320">
              <a:lnSpc>
                <a:spcPct val="80000"/>
              </a:lnSpc>
              <a:buClr>
                <a:schemeClr val="accent3"/>
              </a:buClr>
              <a:buNone/>
              <a:defRPr/>
            </a:pPr>
            <a:r>
              <a:rPr lang="en-US" sz="1800" dirty="0"/>
              <a:t>  </a:t>
            </a:r>
            <a:r>
              <a:rPr lang="en-US" sz="1800" dirty="0" err="1"/>
              <a:t>file.write</a:t>
            </a:r>
            <a:r>
              <a:rPr lang="en-US" sz="1800" dirty="0"/>
              <a:t>(</a:t>
            </a:r>
            <a:r>
              <a:rPr lang="en-US" sz="1800" dirty="0" err="1"/>
              <a:t>myparagraph</a:t>
            </a:r>
            <a:r>
              <a:rPr lang="en-US" sz="1800" dirty="0"/>
              <a:t>)</a:t>
            </a:r>
          </a:p>
          <a:p>
            <a:pPr marL="274320" indent="-274320">
              <a:lnSpc>
                <a:spcPct val="80000"/>
              </a:lnSpc>
              <a:buClr>
                <a:schemeClr val="accent3"/>
              </a:buClr>
              <a:buNone/>
              <a:defRPr/>
            </a:pPr>
            <a:r>
              <a:rPr lang="en-US" sz="1800" dirty="0"/>
              <a:t>  </a:t>
            </a:r>
            <a:r>
              <a:rPr lang="en-US" sz="1800" dirty="0" err="1"/>
              <a:t>file.write</a:t>
            </a:r>
            <a:r>
              <a:rPr lang="en-US" sz="1800" dirty="0"/>
              <a:t>(</a:t>
            </a:r>
            <a:r>
              <a:rPr lang="en-US" sz="1800" dirty="0" err="1"/>
              <a:t>endBody</a:t>
            </a:r>
            <a:r>
              <a:rPr lang="en-US" sz="1800" dirty="0"/>
              <a:t>())</a:t>
            </a:r>
          </a:p>
          <a:p>
            <a:pPr marL="274320" indent="-274320">
              <a:lnSpc>
                <a:spcPct val="80000"/>
              </a:lnSpc>
              <a:buClr>
                <a:schemeClr val="accent3"/>
              </a:buClr>
              <a:buNone/>
              <a:defRPr/>
            </a:pPr>
            <a:r>
              <a:rPr lang="en-US" sz="1800" dirty="0"/>
              <a:t>  </a:t>
            </a:r>
            <a:r>
              <a:rPr lang="en-US" sz="1800" dirty="0" err="1"/>
              <a:t>file.write</a:t>
            </a:r>
            <a:r>
              <a:rPr lang="en-US" sz="1800" dirty="0"/>
              <a:t>(</a:t>
            </a:r>
            <a:r>
              <a:rPr lang="en-US" sz="1800" dirty="0" err="1"/>
              <a:t>endHTML</a:t>
            </a:r>
            <a:r>
              <a:rPr lang="en-US" sz="1800" dirty="0"/>
              <a:t>())</a:t>
            </a:r>
          </a:p>
          <a:p>
            <a:pPr marL="274320" indent="-274320">
              <a:lnSpc>
                <a:spcPct val="80000"/>
              </a:lnSpc>
              <a:buClr>
                <a:schemeClr val="accent3"/>
              </a:buClr>
              <a:buNone/>
              <a:defRPr/>
            </a:pPr>
            <a:r>
              <a:rPr lang="en-US" sz="1800" dirty="0"/>
              <a:t>  </a:t>
            </a:r>
            <a:r>
              <a:rPr lang="en-US" sz="1800" dirty="0" err="1"/>
              <a:t>file.close</a:t>
            </a:r>
            <a:r>
              <a:rPr lang="en-US" sz="1800" dirty="0"/>
              <a:t>()</a:t>
            </a:r>
          </a:p>
        </p:txBody>
      </p:sp>
      <p:sp>
        <p:nvSpPr>
          <p:cNvPr id="16389" name="Rectangle 5"/>
          <p:cNvSpPr>
            <a:spLocks noGrp="1" noChangeArrowheads="1"/>
          </p:cNvSpPr>
          <p:nvPr>
            <p:ph type="body" sz="half" idx="2"/>
          </p:nvPr>
        </p:nvSpPr>
        <p:spPr>
          <a:xfrm>
            <a:off x="6172200" y="533400"/>
            <a:ext cx="4038600" cy="6324600"/>
          </a:xfrm>
          <a:solidFill>
            <a:schemeClr val="accent2">
              <a:lumMod val="20000"/>
              <a:lumOff val="80000"/>
            </a:schemeClr>
          </a:solidFill>
        </p:spPr>
        <p:txBody>
          <a:bodyPr>
            <a:noAutofit/>
          </a:bodyPr>
          <a:lstStyle/>
          <a:p>
            <a:pPr marL="274320" indent="-274320">
              <a:lnSpc>
                <a:spcPct val="80000"/>
              </a:lnSpc>
              <a:buClr>
                <a:schemeClr val="accent3"/>
              </a:buClr>
              <a:buNone/>
              <a:defRPr/>
            </a:pPr>
            <a:r>
              <a:rPr lang="en-US" sz="1200" dirty="0" err="1"/>
              <a:t>def</a:t>
            </a:r>
            <a:r>
              <a:rPr lang="en-US" sz="1200" dirty="0"/>
              <a:t> </a:t>
            </a:r>
            <a:r>
              <a:rPr lang="en-US" sz="1200" dirty="0" err="1"/>
              <a:t>doctype</a:t>
            </a:r>
            <a:r>
              <a:rPr lang="en-US" sz="1200" dirty="0"/>
              <a:t>():</a:t>
            </a:r>
          </a:p>
          <a:p>
            <a:pPr marL="274320" indent="-274320">
              <a:lnSpc>
                <a:spcPct val="80000"/>
              </a:lnSpc>
              <a:buClr>
                <a:schemeClr val="accent3"/>
              </a:buClr>
              <a:buNone/>
              <a:defRPr/>
            </a:pPr>
            <a:r>
              <a:rPr lang="en-US" sz="1200" dirty="0"/>
              <a:t>  return </a:t>
            </a:r>
            <a:r>
              <a:rPr lang="fr-FR" sz="1200" dirty="0"/>
              <a:t>'</a:t>
            </a:r>
            <a:r>
              <a:rPr lang="en-US" sz="1200" dirty="0"/>
              <a:t>&lt;!DOCTYPE HTML&gt;</a:t>
            </a:r>
            <a:r>
              <a:rPr lang="fr-FR" sz="1200" dirty="0"/>
              <a:t>'</a:t>
            </a:r>
            <a:endParaRPr lang="en-US" sz="1200" dirty="0"/>
          </a:p>
          <a:p>
            <a:pPr marL="274320" indent="-274320">
              <a:lnSpc>
                <a:spcPct val="80000"/>
              </a:lnSpc>
              <a:buClr>
                <a:schemeClr val="accent3"/>
              </a:buClr>
              <a:buNone/>
              <a:defRPr/>
            </a:pPr>
            <a:endParaRPr lang="en-US" sz="1200" dirty="0"/>
          </a:p>
          <a:p>
            <a:pPr marL="274320" indent="-274320">
              <a:lnSpc>
                <a:spcPct val="80000"/>
              </a:lnSpc>
              <a:buClr>
                <a:schemeClr val="accent3"/>
              </a:buClr>
              <a:buNone/>
              <a:defRPr/>
            </a:pPr>
            <a:r>
              <a:rPr lang="en-US" sz="1200" dirty="0" err="1"/>
              <a:t>def</a:t>
            </a:r>
            <a:r>
              <a:rPr lang="en-US" sz="1200" dirty="0"/>
              <a:t> </a:t>
            </a:r>
            <a:r>
              <a:rPr lang="en-US" sz="1200" dirty="0" err="1"/>
              <a:t>startHTML</a:t>
            </a:r>
            <a:r>
              <a:rPr lang="en-US" sz="1200" dirty="0"/>
              <a:t>():</a:t>
            </a:r>
          </a:p>
          <a:p>
            <a:pPr marL="274320" indent="-274320">
              <a:lnSpc>
                <a:spcPct val="80000"/>
              </a:lnSpc>
              <a:buClr>
                <a:schemeClr val="accent3"/>
              </a:buClr>
              <a:buNone/>
              <a:defRPr/>
            </a:pPr>
            <a:r>
              <a:rPr lang="en-US" sz="1200" dirty="0"/>
              <a:t>  return </a:t>
            </a:r>
            <a:r>
              <a:rPr lang="fr-FR" sz="1200" dirty="0"/>
              <a:t>'</a:t>
            </a:r>
            <a:r>
              <a:rPr lang="en-US" sz="1200" dirty="0"/>
              <a:t>&lt;html&gt;</a:t>
            </a:r>
            <a:r>
              <a:rPr lang="fr-FR" sz="1200" dirty="0"/>
              <a:t>'</a:t>
            </a:r>
            <a:endParaRPr lang="en-US" sz="1200" dirty="0"/>
          </a:p>
          <a:p>
            <a:pPr marL="274320" indent="-274320">
              <a:lnSpc>
                <a:spcPct val="80000"/>
              </a:lnSpc>
              <a:buClr>
                <a:schemeClr val="accent3"/>
              </a:buClr>
              <a:buNone/>
              <a:defRPr/>
            </a:pPr>
            <a:endParaRPr lang="en-US" sz="1200" dirty="0"/>
          </a:p>
          <a:p>
            <a:pPr marL="274320" indent="-274320">
              <a:lnSpc>
                <a:spcPct val="80000"/>
              </a:lnSpc>
              <a:buClr>
                <a:schemeClr val="accent3"/>
              </a:buClr>
              <a:buNone/>
              <a:defRPr/>
            </a:pPr>
            <a:r>
              <a:rPr lang="en-US" sz="1200" dirty="0" err="1"/>
              <a:t>def</a:t>
            </a:r>
            <a:r>
              <a:rPr lang="en-US" sz="1200" dirty="0"/>
              <a:t> </a:t>
            </a:r>
            <a:r>
              <a:rPr lang="en-US" sz="1200" dirty="0" err="1"/>
              <a:t>startHead</a:t>
            </a:r>
            <a:r>
              <a:rPr lang="en-US" sz="1200" dirty="0"/>
              <a:t>():</a:t>
            </a:r>
          </a:p>
          <a:p>
            <a:pPr marL="274320" indent="-274320">
              <a:lnSpc>
                <a:spcPct val="80000"/>
              </a:lnSpc>
              <a:buClr>
                <a:schemeClr val="accent3"/>
              </a:buClr>
              <a:buNone/>
              <a:defRPr/>
            </a:pPr>
            <a:r>
              <a:rPr lang="en-US" sz="1200" dirty="0"/>
              <a:t>  return </a:t>
            </a:r>
            <a:r>
              <a:rPr lang="fr-FR" sz="1200" dirty="0"/>
              <a:t>'</a:t>
            </a:r>
            <a:r>
              <a:rPr lang="en-US" sz="1200" dirty="0"/>
              <a:t>&lt;head&gt;</a:t>
            </a:r>
            <a:r>
              <a:rPr lang="fr-FR" sz="1200" dirty="0"/>
              <a:t>'</a:t>
            </a:r>
            <a:endParaRPr lang="en-US" sz="1200" dirty="0"/>
          </a:p>
          <a:p>
            <a:pPr marL="274320" indent="-274320">
              <a:lnSpc>
                <a:spcPct val="80000"/>
              </a:lnSpc>
              <a:buClr>
                <a:schemeClr val="accent3"/>
              </a:buClr>
              <a:buNone/>
              <a:defRPr/>
            </a:pPr>
            <a:endParaRPr lang="en-US" sz="1200" dirty="0"/>
          </a:p>
          <a:p>
            <a:pPr marL="274320" indent="-274320">
              <a:lnSpc>
                <a:spcPct val="80000"/>
              </a:lnSpc>
              <a:buClr>
                <a:schemeClr val="accent3"/>
              </a:buClr>
              <a:buNone/>
              <a:defRPr/>
            </a:pPr>
            <a:r>
              <a:rPr lang="en-US" sz="1200" dirty="0" err="1"/>
              <a:t>def</a:t>
            </a:r>
            <a:r>
              <a:rPr lang="en-US" sz="1200" dirty="0"/>
              <a:t> </a:t>
            </a:r>
            <a:r>
              <a:rPr lang="en-US" sz="1200" dirty="0" err="1"/>
              <a:t>endHead</a:t>
            </a:r>
            <a:r>
              <a:rPr lang="en-US" sz="1200" dirty="0"/>
              <a:t>():</a:t>
            </a:r>
          </a:p>
          <a:p>
            <a:pPr marL="274320" indent="-274320">
              <a:lnSpc>
                <a:spcPct val="80000"/>
              </a:lnSpc>
              <a:buClr>
                <a:schemeClr val="accent3"/>
              </a:buClr>
              <a:buNone/>
              <a:defRPr/>
            </a:pPr>
            <a:r>
              <a:rPr lang="en-US" sz="1200" dirty="0"/>
              <a:t>  return </a:t>
            </a:r>
            <a:r>
              <a:rPr lang="fr-FR" sz="1200" dirty="0"/>
              <a:t>'</a:t>
            </a:r>
            <a:r>
              <a:rPr lang="en-US" sz="1200" dirty="0"/>
              <a:t>&lt;/head&gt;</a:t>
            </a:r>
            <a:r>
              <a:rPr lang="fr-FR" sz="1200" dirty="0"/>
              <a:t>'</a:t>
            </a:r>
            <a:endParaRPr lang="en-US" sz="1200" dirty="0"/>
          </a:p>
          <a:p>
            <a:pPr marL="274320" indent="-274320">
              <a:lnSpc>
                <a:spcPct val="80000"/>
              </a:lnSpc>
              <a:buClr>
                <a:schemeClr val="accent3"/>
              </a:buClr>
              <a:buNone/>
              <a:defRPr/>
            </a:pPr>
            <a:endParaRPr lang="en-US" sz="1200" dirty="0"/>
          </a:p>
          <a:p>
            <a:pPr marL="274320" indent="-274320">
              <a:lnSpc>
                <a:spcPct val="80000"/>
              </a:lnSpc>
              <a:buClr>
                <a:schemeClr val="accent3"/>
              </a:buClr>
              <a:buNone/>
              <a:defRPr/>
            </a:pPr>
            <a:r>
              <a:rPr lang="en-US" sz="1200" dirty="0" err="1"/>
              <a:t>def</a:t>
            </a:r>
            <a:r>
              <a:rPr lang="en-US" sz="1200" dirty="0"/>
              <a:t> heading(</a:t>
            </a:r>
            <a:r>
              <a:rPr lang="en-US" sz="1200" dirty="0" err="1"/>
              <a:t>level,string</a:t>
            </a:r>
            <a:r>
              <a:rPr lang="en-US" sz="1200" dirty="0"/>
              <a:t>):</a:t>
            </a:r>
          </a:p>
          <a:p>
            <a:pPr marL="274320" indent="-274320">
              <a:lnSpc>
                <a:spcPct val="80000"/>
              </a:lnSpc>
              <a:buClr>
                <a:schemeClr val="accent3"/>
              </a:buClr>
              <a:buNone/>
              <a:defRPr/>
            </a:pPr>
            <a:r>
              <a:rPr lang="en-US" sz="1200" dirty="0"/>
              <a:t>  return "&lt;h"+</a:t>
            </a:r>
            <a:r>
              <a:rPr lang="en-US" sz="1200" dirty="0" err="1"/>
              <a:t>str</a:t>
            </a:r>
            <a:r>
              <a:rPr lang="en-US" sz="1200" dirty="0"/>
              <a:t>(level)+"&gt;"+string+"&lt;/h"+</a:t>
            </a:r>
            <a:r>
              <a:rPr lang="en-US" sz="1200" dirty="0" err="1"/>
              <a:t>str</a:t>
            </a:r>
            <a:r>
              <a:rPr lang="en-US" sz="1200" dirty="0"/>
              <a:t>(level)+"&gt;"</a:t>
            </a:r>
          </a:p>
          <a:p>
            <a:pPr marL="274320" indent="-274320">
              <a:lnSpc>
                <a:spcPct val="80000"/>
              </a:lnSpc>
              <a:buClr>
                <a:schemeClr val="accent3"/>
              </a:buClr>
              <a:buNone/>
              <a:defRPr/>
            </a:pPr>
            <a:endParaRPr lang="en-US" sz="1200" dirty="0"/>
          </a:p>
          <a:p>
            <a:pPr marL="274320" indent="-274320">
              <a:lnSpc>
                <a:spcPct val="80000"/>
              </a:lnSpc>
              <a:buClr>
                <a:schemeClr val="accent3"/>
              </a:buClr>
              <a:buNone/>
              <a:defRPr/>
            </a:pPr>
            <a:r>
              <a:rPr lang="en-US" sz="1200" dirty="0" err="1"/>
              <a:t>def</a:t>
            </a:r>
            <a:r>
              <a:rPr lang="en-US" sz="1200" dirty="0"/>
              <a:t> </a:t>
            </a:r>
            <a:r>
              <a:rPr lang="en-US" sz="1200" dirty="0" err="1"/>
              <a:t>startBody</a:t>
            </a:r>
            <a:r>
              <a:rPr lang="en-US" sz="1200" dirty="0"/>
              <a:t>():</a:t>
            </a:r>
          </a:p>
          <a:p>
            <a:pPr marL="274320" indent="-274320">
              <a:lnSpc>
                <a:spcPct val="80000"/>
              </a:lnSpc>
              <a:buClr>
                <a:schemeClr val="accent3"/>
              </a:buClr>
              <a:buNone/>
              <a:defRPr/>
            </a:pPr>
            <a:r>
              <a:rPr lang="en-US" sz="1200" dirty="0"/>
              <a:t>  return "&lt;body&gt;"</a:t>
            </a:r>
          </a:p>
          <a:p>
            <a:pPr marL="274320" indent="-274320">
              <a:lnSpc>
                <a:spcPct val="80000"/>
              </a:lnSpc>
              <a:buClr>
                <a:schemeClr val="accent3"/>
              </a:buClr>
              <a:buNone/>
              <a:defRPr/>
            </a:pPr>
            <a:endParaRPr lang="en-US" sz="1200" dirty="0"/>
          </a:p>
          <a:p>
            <a:pPr marL="274320" indent="-274320">
              <a:lnSpc>
                <a:spcPct val="80000"/>
              </a:lnSpc>
              <a:buClr>
                <a:schemeClr val="accent3"/>
              </a:buClr>
              <a:buNone/>
              <a:defRPr/>
            </a:pPr>
            <a:r>
              <a:rPr lang="en-US" sz="1200" dirty="0" err="1"/>
              <a:t>def</a:t>
            </a:r>
            <a:r>
              <a:rPr lang="en-US" sz="1200" dirty="0"/>
              <a:t> paragraph(string):</a:t>
            </a:r>
          </a:p>
          <a:p>
            <a:pPr marL="274320" indent="-274320">
              <a:lnSpc>
                <a:spcPct val="80000"/>
              </a:lnSpc>
              <a:buClr>
                <a:schemeClr val="accent3"/>
              </a:buClr>
              <a:buNone/>
              <a:defRPr/>
            </a:pPr>
            <a:r>
              <a:rPr lang="en-US" sz="1200" dirty="0"/>
              <a:t>  return "&lt;p&gt;"+string+"&lt;/p&gt;"</a:t>
            </a:r>
          </a:p>
          <a:p>
            <a:pPr marL="274320" indent="-274320">
              <a:lnSpc>
                <a:spcPct val="80000"/>
              </a:lnSpc>
              <a:buClr>
                <a:schemeClr val="accent3"/>
              </a:buClr>
              <a:buNone/>
              <a:defRPr/>
            </a:pPr>
            <a:endParaRPr lang="en-US" sz="1200" dirty="0"/>
          </a:p>
          <a:p>
            <a:pPr marL="274320" indent="-274320">
              <a:lnSpc>
                <a:spcPct val="80000"/>
              </a:lnSpc>
              <a:buClr>
                <a:schemeClr val="accent3"/>
              </a:buClr>
              <a:buNone/>
              <a:defRPr/>
            </a:pPr>
            <a:r>
              <a:rPr lang="en-US" sz="1200" dirty="0" err="1"/>
              <a:t>def</a:t>
            </a:r>
            <a:r>
              <a:rPr lang="en-US" sz="1200" dirty="0"/>
              <a:t> title(</a:t>
            </a:r>
            <a:r>
              <a:rPr lang="en-US" sz="1200" dirty="0" err="1"/>
              <a:t>titlestring</a:t>
            </a:r>
            <a:r>
              <a:rPr lang="en-US" sz="1200" dirty="0"/>
              <a:t>):</a:t>
            </a:r>
          </a:p>
          <a:p>
            <a:pPr marL="274320" indent="-274320">
              <a:lnSpc>
                <a:spcPct val="80000"/>
              </a:lnSpc>
              <a:buClr>
                <a:schemeClr val="accent3"/>
              </a:buClr>
              <a:buNone/>
              <a:defRPr/>
            </a:pPr>
            <a:r>
              <a:rPr lang="en-US" sz="1200" dirty="0"/>
              <a:t>  return "&lt;title&gt;"+</a:t>
            </a:r>
            <a:r>
              <a:rPr lang="en-US" sz="1200" dirty="0" err="1"/>
              <a:t>titlestring</a:t>
            </a:r>
            <a:r>
              <a:rPr lang="en-US" sz="1200" dirty="0"/>
              <a:t>+"&lt;/title&gt;"</a:t>
            </a:r>
          </a:p>
          <a:p>
            <a:pPr marL="274320" indent="-274320">
              <a:lnSpc>
                <a:spcPct val="80000"/>
              </a:lnSpc>
              <a:buClr>
                <a:schemeClr val="accent3"/>
              </a:buClr>
              <a:buNone/>
              <a:defRPr/>
            </a:pPr>
            <a:endParaRPr lang="en-US" sz="1200" dirty="0"/>
          </a:p>
          <a:p>
            <a:pPr marL="274320" indent="-274320">
              <a:lnSpc>
                <a:spcPct val="80000"/>
              </a:lnSpc>
              <a:buClr>
                <a:schemeClr val="accent3"/>
              </a:buClr>
              <a:buNone/>
              <a:defRPr/>
            </a:pPr>
            <a:r>
              <a:rPr lang="en-US" sz="1200" dirty="0" err="1"/>
              <a:t>def</a:t>
            </a:r>
            <a:r>
              <a:rPr lang="en-US" sz="1200" dirty="0"/>
              <a:t> </a:t>
            </a:r>
            <a:r>
              <a:rPr lang="en-US" sz="1200" dirty="0" err="1"/>
              <a:t>endBody</a:t>
            </a:r>
            <a:r>
              <a:rPr lang="en-US" sz="1200" dirty="0"/>
              <a:t>():</a:t>
            </a:r>
          </a:p>
          <a:p>
            <a:pPr marL="274320" indent="-274320">
              <a:lnSpc>
                <a:spcPct val="80000"/>
              </a:lnSpc>
              <a:buClr>
                <a:schemeClr val="accent3"/>
              </a:buClr>
              <a:buNone/>
              <a:defRPr/>
            </a:pPr>
            <a:r>
              <a:rPr lang="en-US" sz="1200" dirty="0"/>
              <a:t>  return "&lt;/body&gt;"</a:t>
            </a:r>
          </a:p>
          <a:p>
            <a:pPr marL="274320" indent="-274320">
              <a:lnSpc>
                <a:spcPct val="80000"/>
              </a:lnSpc>
              <a:buClr>
                <a:schemeClr val="accent3"/>
              </a:buClr>
              <a:buNone/>
              <a:defRPr/>
            </a:pPr>
            <a:endParaRPr lang="en-US" sz="1200" dirty="0"/>
          </a:p>
          <a:p>
            <a:pPr marL="274320" indent="-274320">
              <a:lnSpc>
                <a:spcPct val="80000"/>
              </a:lnSpc>
              <a:buClr>
                <a:schemeClr val="accent3"/>
              </a:buClr>
              <a:buNone/>
              <a:defRPr/>
            </a:pPr>
            <a:r>
              <a:rPr lang="en-US" sz="1200" dirty="0" err="1"/>
              <a:t>def</a:t>
            </a:r>
            <a:r>
              <a:rPr lang="en-US" sz="1200" dirty="0"/>
              <a:t> </a:t>
            </a:r>
            <a:r>
              <a:rPr lang="en-US" sz="1200" dirty="0" err="1"/>
              <a:t>endHTML</a:t>
            </a:r>
            <a:r>
              <a:rPr lang="en-US" sz="1200" dirty="0"/>
              <a:t>():</a:t>
            </a:r>
          </a:p>
          <a:p>
            <a:pPr marL="274320" indent="-274320">
              <a:lnSpc>
                <a:spcPct val="80000"/>
              </a:lnSpc>
              <a:buClr>
                <a:schemeClr val="accent3"/>
              </a:buClr>
              <a:buNone/>
              <a:defRPr/>
            </a:pPr>
            <a:r>
              <a:rPr lang="en-US" sz="1200" dirty="0"/>
              <a:t>  return "&lt;/html&gt;"</a:t>
            </a:r>
          </a:p>
          <a:p>
            <a:pPr marL="274320" indent="-274320">
              <a:lnSpc>
                <a:spcPct val="80000"/>
              </a:lnSpc>
              <a:buClr>
                <a:schemeClr val="accent3"/>
              </a:buClr>
              <a:buNone/>
              <a:defRPr/>
            </a:pPr>
            <a:endParaRPr lang="en-US" sz="1200" dirty="0"/>
          </a:p>
        </p:txBody>
      </p:sp>
      <p:sp>
        <p:nvSpPr>
          <p:cNvPr id="2" name="Footer Placeholder 1"/>
          <p:cNvSpPr>
            <a:spLocks noGrp="1"/>
          </p:cNvSpPr>
          <p:nvPr>
            <p:ph type="ftr" sz="quarter" idx="11"/>
          </p:nvPr>
        </p:nvSpPr>
        <p:spPr>
          <a:xfrm>
            <a:off x="1752600" y="6356351"/>
            <a:ext cx="4419600" cy="365125"/>
          </a:xfrm>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200">
                <a:solidFill>
                  <a:srgbClr val="045C75"/>
                </a:solidFill>
                <a:latin typeface="Constantia" panose="02030602050306030303" pitchFamily="18" charset="0"/>
              </a:rPr>
              <a:t>© 2016 Pearson Education, Inc., Hoboken, NJ.  All rights reserved. </a:t>
            </a:r>
          </a:p>
        </p:txBody>
      </p:sp>
    </p:spTree>
    <p:extLst>
      <p:ext uri="{BB962C8B-B14F-4D97-AF65-F5344CB8AC3E}">
        <p14:creationId xmlns:p14="http://schemas.microsoft.com/office/powerpoint/2010/main" val="278967047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p:cNvSpPr>
            <a:spLocks noGrp="1" noChangeArrowheads="1"/>
          </p:cNvSpPr>
          <p:nvPr>
            <p:ph type="title"/>
          </p:nvPr>
        </p:nvSpPr>
        <p:spPr/>
        <p:txBody>
          <a:bodyPr/>
          <a:lstStyle/>
          <a:p>
            <a:pPr eaLnBrk="1" hangingPunct="1"/>
            <a:r>
              <a:rPr lang="en-US" altLang="en-US" smtClean="0"/>
              <a:t>This is easy to test!</a:t>
            </a:r>
          </a:p>
        </p:txBody>
      </p:sp>
      <p:sp>
        <p:nvSpPr>
          <p:cNvPr id="18435" name="Rectangle 3"/>
          <p:cNvSpPr>
            <a:spLocks noGrp="1" noChangeArrowheads="1"/>
          </p:cNvSpPr>
          <p:nvPr>
            <p:ph type="body" idx="1"/>
          </p:nvPr>
        </p:nvSpPr>
        <p:spPr>
          <a:solidFill>
            <a:schemeClr val="accent2">
              <a:lumMod val="20000"/>
              <a:lumOff val="80000"/>
            </a:schemeClr>
          </a:solidFill>
        </p:spPr>
        <p:txBody>
          <a:bodyPr>
            <a:normAutofit lnSpcReduction="10000"/>
          </a:bodyPr>
          <a:lstStyle/>
          <a:p>
            <a:pPr marL="274320" indent="-274320">
              <a:lnSpc>
                <a:spcPct val="80000"/>
              </a:lnSpc>
              <a:buClr>
                <a:schemeClr val="accent3"/>
              </a:buClr>
              <a:buNone/>
              <a:defRPr/>
            </a:pPr>
            <a:r>
              <a:rPr lang="en-US" sz="2100" dirty="0"/>
              <a:t>&gt;&gt;&gt; print </a:t>
            </a:r>
            <a:r>
              <a:rPr lang="en-US" sz="2100" dirty="0" err="1"/>
              <a:t>startHTML</a:t>
            </a:r>
            <a:r>
              <a:rPr lang="en-US" sz="2100" dirty="0"/>
              <a:t>()</a:t>
            </a:r>
          </a:p>
          <a:p>
            <a:pPr marL="274320" indent="-274320">
              <a:lnSpc>
                <a:spcPct val="80000"/>
              </a:lnSpc>
              <a:buClr>
                <a:schemeClr val="accent3"/>
              </a:buClr>
              <a:buNone/>
              <a:defRPr/>
            </a:pPr>
            <a:r>
              <a:rPr lang="en-US" sz="2100" dirty="0"/>
              <a:t>&lt;html&gt;</a:t>
            </a:r>
          </a:p>
          <a:p>
            <a:pPr marL="274320" indent="-274320">
              <a:lnSpc>
                <a:spcPct val="80000"/>
              </a:lnSpc>
              <a:buClr>
                <a:schemeClr val="accent3"/>
              </a:buClr>
              <a:buNone/>
              <a:defRPr/>
            </a:pPr>
            <a:r>
              <a:rPr lang="en-US" sz="2100" dirty="0"/>
              <a:t>&gt;&gt;&gt; print </a:t>
            </a:r>
            <a:r>
              <a:rPr lang="en-US" sz="2100" dirty="0" err="1"/>
              <a:t>endHTML</a:t>
            </a:r>
            <a:r>
              <a:rPr lang="en-US" sz="2100" dirty="0"/>
              <a:t>()</a:t>
            </a:r>
          </a:p>
          <a:p>
            <a:pPr marL="274320" indent="-274320">
              <a:lnSpc>
                <a:spcPct val="80000"/>
              </a:lnSpc>
              <a:buClr>
                <a:schemeClr val="accent3"/>
              </a:buClr>
              <a:buNone/>
              <a:defRPr/>
            </a:pPr>
            <a:r>
              <a:rPr lang="en-US" sz="2100" dirty="0"/>
              <a:t>&lt;/html&gt;</a:t>
            </a:r>
          </a:p>
          <a:p>
            <a:pPr marL="274320" indent="-274320">
              <a:lnSpc>
                <a:spcPct val="80000"/>
              </a:lnSpc>
              <a:buClr>
                <a:schemeClr val="accent3"/>
              </a:buClr>
              <a:buNone/>
              <a:defRPr/>
            </a:pPr>
            <a:r>
              <a:rPr lang="en-US" sz="2100" dirty="0"/>
              <a:t>&gt;&gt;&gt; print title("My title")</a:t>
            </a:r>
          </a:p>
          <a:p>
            <a:pPr marL="274320" indent="-274320">
              <a:lnSpc>
                <a:spcPct val="80000"/>
              </a:lnSpc>
              <a:buClr>
                <a:schemeClr val="accent3"/>
              </a:buClr>
              <a:buNone/>
              <a:defRPr/>
            </a:pPr>
            <a:r>
              <a:rPr lang="en-US" sz="2100" dirty="0"/>
              <a:t>&lt;title&gt;My title&lt;/title&gt;</a:t>
            </a:r>
          </a:p>
          <a:p>
            <a:pPr marL="274320" indent="-274320">
              <a:lnSpc>
                <a:spcPct val="80000"/>
              </a:lnSpc>
              <a:buClr>
                <a:schemeClr val="accent3"/>
              </a:buClr>
              <a:buNone/>
              <a:defRPr/>
            </a:pPr>
            <a:r>
              <a:rPr lang="en-US" sz="2100" dirty="0"/>
              <a:t>&gt;&gt;&gt; print paragraph("My paragraph")</a:t>
            </a:r>
          </a:p>
          <a:p>
            <a:pPr marL="274320" indent="-274320">
              <a:lnSpc>
                <a:spcPct val="80000"/>
              </a:lnSpc>
              <a:buClr>
                <a:schemeClr val="accent3"/>
              </a:buClr>
              <a:buNone/>
              <a:defRPr/>
            </a:pPr>
            <a:r>
              <a:rPr lang="en-US" sz="2100" dirty="0"/>
              <a:t>&lt;p&gt;My paragraph&lt;/p&gt;</a:t>
            </a:r>
          </a:p>
          <a:p>
            <a:pPr marL="274320" indent="-274320">
              <a:lnSpc>
                <a:spcPct val="80000"/>
              </a:lnSpc>
              <a:buClr>
                <a:schemeClr val="accent3"/>
              </a:buClr>
              <a:buNone/>
              <a:defRPr/>
            </a:pPr>
            <a:r>
              <a:rPr lang="en-US" sz="2100" dirty="0"/>
              <a:t>&gt;&gt;&gt; print heading(1,"My heading")</a:t>
            </a:r>
          </a:p>
          <a:p>
            <a:pPr marL="274320" indent="-274320">
              <a:lnSpc>
                <a:spcPct val="80000"/>
              </a:lnSpc>
              <a:buClr>
                <a:schemeClr val="accent3"/>
              </a:buClr>
              <a:buNone/>
              <a:defRPr/>
            </a:pPr>
            <a:r>
              <a:rPr lang="en-US" sz="2100" dirty="0"/>
              <a:t>&lt;h1&gt;My heading&lt;/h1&gt;</a:t>
            </a:r>
          </a:p>
          <a:p>
            <a:pPr marL="274320" indent="-274320">
              <a:lnSpc>
                <a:spcPct val="80000"/>
              </a:lnSpc>
              <a:buClr>
                <a:schemeClr val="accent3"/>
              </a:buClr>
              <a:buNone/>
              <a:defRPr/>
            </a:pPr>
            <a:r>
              <a:rPr lang="en-US" sz="2100" dirty="0"/>
              <a:t>&gt;&gt;&gt; print heading(2,"My other heading")</a:t>
            </a:r>
          </a:p>
          <a:p>
            <a:pPr marL="274320" indent="-274320">
              <a:lnSpc>
                <a:spcPct val="80000"/>
              </a:lnSpc>
              <a:buClr>
                <a:schemeClr val="accent3"/>
              </a:buClr>
              <a:buNone/>
              <a:defRPr/>
            </a:pPr>
            <a:r>
              <a:rPr lang="en-US" sz="2100" dirty="0"/>
              <a:t>&lt;h2&gt;My other heading&lt;/h2&gt;</a:t>
            </a:r>
          </a:p>
        </p:txBody>
      </p:sp>
      <p:sp>
        <p:nvSpPr>
          <p:cNvPr id="2" name="Footer Placeholder 1"/>
          <p:cNvSpPr>
            <a:spLocks noGrp="1"/>
          </p:cNvSpPr>
          <p:nvPr>
            <p:ph type="ftr" sz="quarter" idx="11"/>
          </p:nvPr>
        </p:nvSpPr>
        <p:spPr>
          <a:xfrm>
            <a:off x="4191000" y="6356351"/>
            <a:ext cx="4419600" cy="365125"/>
          </a:xfrm>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200">
                <a:solidFill>
                  <a:srgbClr val="045C75"/>
                </a:solidFill>
                <a:latin typeface="Constantia" panose="02030602050306030303" pitchFamily="18" charset="0"/>
              </a:rPr>
              <a:t>© 2016 Pearson Education, Inc., Hoboken, NJ.  All rights reserved. </a:t>
            </a:r>
          </a:p>
        </p:txBody>
      </p:sp>
    </p:spTree>
    <p:extLst>
      <p:ext uri="{BB962C8B-B14F-4D97-AF65-F5344CB8AC3E}">
        <p14:creationId xmlns:p14="http://schemas.microsoft.com/office/powerpoint/2010/main" val="237461396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Start Recording</a:t>
            </a:r>
            <a:endParaRPr lang="en-US" dirty="0"/>
          </a:p>
        </p:txBody>
      </p:sp>
      <p:sp>
        <p:nvSpPr>
          <p:cNvPr id="3" name="Content Placeholder 2"/>
          <p:cNvSpPr>
            <a:spLocks noGrp="1"/>
          </p:cNvSpPr>
          <p:nvPr>
            <p:ph idx="1"/>
          </p:nvPr>
        </p:nvSpPr>
        <p:spPr/>
        <p:txBody>
          <a:bodyPr/>
          <a:lstStyle/>
          <a:p>
            <a:r>
              <a:rPr lang="en-US" dirty="0" smtClean="0"/>
              <a:t>Please spin up your VM</a:t>
            </a:r>
          </a:p>
          <a:p>
            <a:r>
              <a:rPr lang="en-US" dirty="0" smtClean="0"/>
              <a:t>Attendance</a:t>
            </a:r>
          </a:p>
          <a:p>
            <a:pPr marL="0" indent="0">
              <a:buNone/>
            </a:pPr>
            <a:r>
              <a:rPr lang="en-US" dirty="0" smtClean="0"/>
              <a:t>Reminder—The VMs will all be reset 2 weeks after the end of class. All you work will be gone. Save what you want now.</a:t>
            </a:r>
          </a:p>
          <a:p>
            <a:pPr marL="0" indent="0">
              <a:buNone/>
            </a:pPr>
            <a:r>
              <a:rPr lang="en-US" dirty="0" smtClean="0"/>
              <a:t>Loud Cloud classes are archived 5 weeks after the end of class and you will not have access to them.</a:t>
            </a:r>
            <a:endParaRPr lang="en-US" dirty="0" smtClean="0"/>
          </a:p>
          <a:p>
            <a:pPr marL="0" indent="0">
              <a:buNone/>
            </a:pPr>
            <a:endParaRPr lang="en-US" dirty="0"/>
          </a:p>
        </p:txBody>
      </p:sp>
    </p:spTree>
    <p:extLst>
      <p:ext uri="{BB962C8B-B14F-4D97-AF65-F5344CB8AC3E}">
        <p14:creationId xmlns:p14="http://schemas.microsoft.com/office/powerpoint/2010/main" val="122244342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p:cNvSpPr>
            <a:spLocks noGrp="1" noChangeArrowheads="1"/>
          </p:cNvSpPr>
          <p:nvPr>
            <p:ph type="title"/>
          </p:nvPr>
        </p:nvSpPr>
        <p:spPr/>
        <p:txBody>
          <a:bodyPr/>
          <a:lstStyle/>
          <a:p>
            <a:pPr eaLnBrk="1" hangingPunct="1"/>
            <a:r>
              <a:rPr lang="en-US" altLang="en-US" sz="3200"/>
              <a:t>Your goal with testing functions: Trust</a:t>
            </a:r>
          </a:p>
        </p:txBody>
      </p:sp>
      <p:sp>
        <p:nvSpPr>
          <p:cNvPr id="29698" name="Rectangle 3"/>
          <p:cNvSpPr>
            <a:spLocks noGrp="1" noChangeArrowheads="1"/>
          </p:cNvSpPr>
          <p:nvPr>
            <p:ph type="body" idx="1"/>
          </p:nvPr>
        </p:nvSpPr>
        <p:spPr>
          <a:xfrm>
            <a:off x="1981200" y="1935164"/>
            <a:ext cx="8229600" cy="2179637"/>
          </a:xfrm>
        </p:spPr>
        <p:txBody>
          <a:bodyPr/>
          <a:lstStyle/>
          <a:p>
            <a:pPr eaLnBrk="1" hangingPunct="1"/>
            <a:r>
              <a:rPr lang="en-US" altLang="en-US" smtClean="0"/>
              <a:t>Do you know what the function is </a:t>
            </a:r>
            <a:r>
              <a:rPr lang="en-US" altLang="en-US" i="1" smtClean="0"/>
              <a:t>supposed</a:t>
            </a:r>
            <a:r>
              <a:rPr lang="en-US" altLang="en-US" smtClean="0"/>
              <a:t> to do?</a:t>
            </a:r>
          </a:p>
          <a:p>
            <a:pPr lvl="1" eaLnBrk="1" hangingPunct="1"/>
            <a:r>
              <a:rPr lang="en-US" altLang="en-US" smtClean="0"/>
              <a:t>Do you really understand it?</a:t>
            </a:r>
          </a:p>
          <a:p>
            <a:pPr eaLnBrk="1" hangingPunct="1"/>
            <a:r>
              <a:rPr lang="en-US" altLang="en-US" smtClean="0"/>
              <a:t>Does it do what you expect it to do?</a:t>
            </a:r>
          </a:p>
          <a:p>
            <a:pPr eaLnBrk="1" hangingPunct="1"/>
            <a:r>
              <a:rPr lang="en-US" altLang="en-US" smtClean="0"/>
              <a:t>For whatever input you give it?</a:t>
            </a:r>
          </a:p>
        </p:txBody>
      </p:sp>
      <p:sp>
        <p:nvSpPr>
          <p:cNvPr id="2" name="TextBox 1"/>
          <p:cNvSpPr txBox="1">
            <a:spLocks noChangeArrowheads="1"/>
          </p:cNvSpPr>
          <p:nvPr/>
        </p:nvSpPr>
        <p:spPr bwMode="auto">
          <a:xfrm>
            <a:off x="2286000" y="3962401"/>
            <a:ext cx="4267200" cy="2246313"/>
          </a:xfrm>
          <a:prstGeom prst="rect">
            <a:avLst/>
          </a:prstGeom>
          <a:solidFill>
            <a:schemeClr val="tx1"/>
          </a:solidFill>
          <a:ln w="38100">
            <a:solidFill>
              <a:schemeClr val="bg1"/>
            </a:solidFill>
            <a:miter lim="800000"/>
            <a:headEnd/>
            <a:tailEnd/>
          </a:ln>
          <a:effectLst>
            <a:outerShdw blurRad="57150" dist="38100" dir="5400000" algn="ctr" rotWithShape="0">
              <a:srgbClr val="808080">
                <a:alpha val="48000"/>
              </a:srgbClr>
            </a:outerShdw>
          </a:effectLst>
        </p:spPr>
        <p:txBody>
          <a:bodyPr>
            <a:spAutoFit/>
          </a:bodyPr>
          <a:lstStyle/>
          <a:p>
            <a:pPr marL="0" lvl="1">
              <a:defRPr/>
            </a:pPr>
            <a:r>
              <a:rPr lang="en-US" sz="2800" dirty="0">
                <a:solidFill>
                  <a:schemeClr val="lt1"/>
                </a:solidFill>
                <a:latin typeface="Constantia" charset="0"/>
              </a:rPr>
              <a:t>Key Idea: Can you now forget about </a:t>
            </a:r>
            <a:r>
              <a:rPr lang="en-US" sz="2800" i="1" dirty="0">
                <a:solidFill>
                  <a:schemeClr val="lt1"/>
                </a:solidFill>
                <a:latin typeface="Constantia" charset="0"/>
              </a:rPr>
              <a:t>how</a:t>
            </a:r>
            <a:r>
              <a:rPr lang="en-US" sz="2800" dirty="0">
                <a:solidFill>
                  <a:schemeClr val="lt1"/>
                </a:solidFill>
                <a:latin typeface="Constantia" charset="0"/>
              </a:rPr>
              <a:t> it works and just assume that it </a:t>
            </a:r>
            <a:r>
              <a:rPr lang="en-US" sz="2800" i="1" dirty="0">
                <a:solidFill>
                  <a:schemeClr val="lt1"/>
                </a:solidFill>
                <a:latin typeface="Constantia" charset="0"/>
              </a:rPr>
              <a:t>does</a:t>
            </a:r>
            <a:r>
              <a:rPr lang="en-US" sz="2800" dirty="0">
                <a:solidFill>
                  <a:schemeClr val="lt1"/>
                </a:solidFill>
                <a:latin typeface="Constantia" charset="0"/>
              </a:rPr>
              <a:t> work?</a:t>
            </a:r>
          </a:p>
          <a:p>
            <a:pPr>
              <a:defRPr/>
            </a:pPr>
            <a:endParaRPr lang="en-US" sz="2800" dirty="0">
              <a:solidFill>
                <a:schemeClr val="lt1"/>
              </a:solidFill>
            </a:endParaRPr>
          </a:p>
        </p:txBody>
      </p:sp>
      <p:sp>
        <p:nvSpPr>
          <p:cNvPr id="3" name="Footer Placeholder 2"/>
          <p:cNvSpPr>
            <a:spLocks noGrp="1"/>
          </p:cNvSpPr>
          <p:nvPr>
            <p:ph type="ftr" sz="quarter" idx="11"/>
          </p:nvPr>
        </p:nvSpPr>
        <p:spPr>
          <a:xfrm>
            <a:off x="3810000" y="6356351"/>
            <a:ext cx="4724400" cy="365125"/>
          </a:xfrm>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200">
                <a:solidFill>
                  <a:srgbClr val="045C75"/>
                </a:solidFill>
                <a:latin typeface="Constantia" panose="02030602050306030303" pitchFamily="18" charset="0"/>
              </a:rPr>
              <a:t>© 2016 Pearson Education, Inc., Hoboken, NJ.  All rights reserved. </a:t>
            </a:r>
          </a:p>
        </p:txBody>
      </p:sp>
    </p:spTree>
    <p:extLst>
      <p:ext uri="{BB962C8B-B14F-4D97-AF65-F5344CB8AC3E}">
        <p14:creationId xmlns:p14="http://schemas.microsoft.com/office/powerpoint/2010/main" val="120684663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2"/>
          <p:cNvSpPr>
            <a:spLocks noGrp="1" noChangeArrowheads="1"/>
          </p:cNvSpPr>
          <p:nvPr>
            <p:ph type="title"/>
          </p:nvPr>
        </p:nvSpPr>
        <p:spPr>
          <a:xfrm>
            <a:off x="1981200" y="704850"/>
            <a:ext cx="8229600" cy="1143000"/>
          </a:xfrm>
        </p:spPr>
        <p:txBody>
          <a:bodyPr/>
          <a:lstStyle/>
          <a:p>
            <a:pPr eaLnBrk="1" hangingPunct="1"/>
            <a:r>
              <a:rPr lang="en-US" altLang="en-US" smtClean="0"/>
              <a:t>Changing the granularity larger</a:t>
            </a:r>
          </a:p>
        </p:txBody>
      </p:sp>
      <p:sp>
        <p:nvSpPr>
          <p:cNvPr id="21508" name="Rectangle 4"/>
          <p:cNvSpPr>
            <a:spLocks noGrp="1" noChangeArrowheads="1"/>
          </p:cNvSpPr>
          <p:nvPr>
            <p:ph type="body" sz="half" idx="1"/>
          </p:nvPr>
        </p:nvSpPr>
        <p:spPr>
          <a:xfrm>
            <a:off x="1981200" y="1920875"/>
            <a:ext cx="4038600" cy="4433888"/>
          </a:xfrm>
          <a:solidFill>
            <a:schemeClr val="accent2">
              <a:lumMod val="20000"/>
              <a:lumOff val="80000"/>
            </a:schemeClr>
          </a:solidFill>
        </p:spPr>
        <p:txBody>
          <a:bodyPr>
            <a:normAutofit/>
          </a:bodyPr>
          <a:lstStyle/>
          <a:p>
            <a:pPr marL="274320" indent="-274320">
              <a:lnSpc>
                <a:spcPct val="80000"/>
              </a:lnSpc>
              <a:buClr>
                <a:schemeClr val="accent3"/>
              </a:buClr>
              <a:buNone/>
              <a:defRPr/>
            </a:pPr>
            <a:r>
              <a:rPr lang="en-US" sz="2000" dirty="0"/>
              <a:t>def </a:t>
            </a:r>
            <a:r>
              <a:rPr lang="en-US" sz="2000" dirty="0" err="1"/>
              <a:t>makeHomePage</a:t>
            </a:r>
            <a:r>
              <a:rPr lang="en-US" sz="2000" dirty="0"/>
              <a:t>(name, interest):</a:t>
            </a:r>
          </a:p>
          <a:p>
            <a:pPr marL="274320" indent="-274320">
              <a:lnSpc>
                <a:spcPct val="80000"/>
              </a:lnSpc>
              <a:buClr>
                <a:schemeClr val="accent3"/>
              </a:buClr>
              <a:buNone/>
              <a:defRPr/>
            </a:pPr>
            <a:r>
              <a:rPr lang="en-US" sz="2000" dirty="0"/>
              <a:t>  file=open("</a:t>
            </a:r>
            <a:r>
              <a:rPr lang="en-US" sz="2000" dirty="0" err="1"/>
              <a:t>homepage.html","wt</a:t>
            </a:r>
            <a:r>
              <a:rPr lang="en-US" sz="2000" dirty="0"/>
              <a:t>")</a:t>
            </a:r>
          </a:p>
          <a:p>
            <a:pPr marL="274320" indent="-274320">
              <a:lnSpc>
                <a:spcPct val="80000"/>
              </a:lnSpc>
              <a:buClr>
                <a:schemeClr val="accent3"/>
              </a:buClr>
              <a:buNone/>
              <a:defRPr/>
            </a:pPr>
            <a:r>
              <a:rPr lang="en-US" sz="2000" dirty="0"/>
              <a:t>  </a:t>
            </a:r>
            <a:r>
              <a:rPr lang="en-US" sz="2000" dirty="0" err="1"/>
              <a:t>doctype</a:t>
            </a:r>
            <a:r>
              <a:rPr lang="en-US" sz="2000" dirty="0"/>
              <a:t>(file)</a:t>
            </a:r>
          </a:p>
          <a:p>
            <a:pPr marL="274320" indent="-274320">
              <a:lnSpc>
                <a:spcPct val="80000"/>
              </a:lnSpc>
              <a:buClr>
                <a:schemeClr val="accent3"/>
              </a:buClr>
              <a:buNone/>
              <a:defRPr/>
            </a:pPr>
            <a:r>
              <a:rPr lang="en-US" sz="2000" dirty="0"/>
              <a:t>  title(file, name+"</a:t>
            </a:r>
            <a:r>
              <a:rPr lang="fr-FR" sz="2000" dirty="0"/>
              <a:t>'</a:t>
            </a:r>
            <a:r>
              <a:rPr lang="en-US" sz="2000" dirty="0"/>
              <a:t>s Home Page")</a:t>
            </a:r>
          </a:p>
          <a:p>
            <a:pPr marL="274320" indent="-274320">
              <a:lnSpc>
                <a:spcPct val="80000"/>
              </a:lnSpc>
              <a:buClr>
                <a:schemeClr val="accent3"/>
              </a:buClr>
              <a:buNone/>
              <a:defRPr/>
            </a:pPr>
            <a:r>
              <a:rPr lang="en-US" sz="2000" dirty="0"/>
              <a:t>  body(file, """</a:t>
            </a:r>
          </a:p>
          <a:p>
            <a:pPr marL="274320" indent="-274320">
              <a:lnSpc>
                <a:spcPct val="80000"/>
              </a:lnSpc>
              <a:buClr>
                <a:schemeClr val="accent3"/>
              </a:buClr>
              <a:buNone/>
              <a:defRPr/>
            </a:pPr>
            <a:r>
              <a:rPr lang="en-US" sz="2000" dirty="0"/>
              <a:t>&lt;h1&gt;Welcome to """+name+"""</a:t>
            </a:r>
            <a:r>
              <a:rPr lang="fr-FR" sz="2000" dirty="0"/>
              <a:t>'</a:t>
            </a:r>
            <a:r>
              <a:rPr lang="en-US" sz="2000" dirty="0"/>
              <a:t>s Home Page&lt;/h1&gt;</a:t>
            </a:r>
          </a:p>
          <a:p>
            <a:pPr marL="274320" indent="-274320">
              <a:lnSpc>
                <a:spcPct val="80000"/>
              </a:lnSpc>
              <a:buClr>
                <a:schemeClr val="accent3"/>
              </a:buClr>
              <a:buNone/>
              <a:defRPr/>
            </a:pPr>
            <a:r>
              <a:rPr lang="en-US" sz="2000" dirty="0"/>
              <a:t>&lt;p&gt;Hi!  I am """+name+""".  This is my home page!</a:t>
            </a:r>
          </a:p>
          <a:p>
            <a:pPr marL="274320" indent="-274320">
              <a:lnSpc>
                <a:spcPct val="80000"/>
              </a:lnSpc>
              <a:buClr>
                <a:schemeClr val="accent3"/>
              </a:buClr>
              <a:buNone/>
              <a:defRPr/>
            </a:pPr>
            <a:r>
              <a:rPr lang="en-US" sz="2000" dirty="0"/>
              <a:t>I am interested in """+interest+"""&lt;/p&gt;""")</a:t>
            </a:r>
          </a:p>
          <a:p>
            <a:pPr marL="274320" indent="-274320">
              <a:lnSpc>
                <a:spcPct val="80000"/>
              </a:lnSpc>
              <a:buClr>
                <a:schemeClr val="accent3"/>
              </a:buClr>
              <a:buNone/>
              <a:defRPr/>
            </a:pPr>
            <a:r>
              <a:rPr lang="en-US" sz="2000" dirty="0"/>
              <a:t>  </a:t>
            </a:r>
            <a:r>
              <a:rPr lang="en-US" sz="2000" dirty="0" err="1"/>
              <a:t>file.close</a:t>
            </a:r>
            <a:r>
              <a:rPr lang="en-US" sz="2000" dirty="0"/>
              <a:t>()</a:t>
            </a:r>
          </a:p>
        </p:txBody>
      </p:sp>
      <p:sp>
        <p:nvSpPr>
          <p:cNvPr id="21509" name="Rectangle 5"/>
          <p:cNvSpPr>
            <a:spLocks noGrp="1" noChangeArrowheads="1"/>
          </p:cNvSpPr>
          <p:nvPr>
            <p:ph type="body" sz="half" idx="2"/>
          </p:nvPr>
        </p:nvSpPr>
        <p:spPr>
          <a:xfrm>
            <a:off x="6172200" y="1920875"/>
            <a:ext cx="4038600" cy="4433888"/>
          </a:xfrm>
          <a:solidFill>
            <a:schemeClr val="accent2">
              <a:lumMod val="20000"/>
              <a:lumOff val="80000"/>
            </a:schemeClr>
          </a:solidFill>
        </p:spPr>
        <p:txBody>
          <a:bodyPr>
            <a:normAutofit/>
          </a:bodyPr>
          <a:lstStyle/>
          <a:p>
            <a:pPr marL="274320" indent="-274320">
              <a:lnSpc>
                <a:spcPct val="80000"/>
              </a:lnSpc>
              <a:buClr>
                <a:schemeClr val="accent3"/>
              </a:buClr>
              <a:buNone/>
              <a:defRPr/>
            </a:pPr>
            <a:r>
              <a:rPr lang="en-US" sz="1700" dirty="0" err="1"/>
              <a:t>def</a:t>
            </a:r>
            <a:r>
              <a:rPr lang="en-US" sz="1700" dirty="0"/>
              <a:t> </a:t>
            </a:r>
            <a:r>
              <a:rPr lang="en-US" sz="1700" dirty="0" err="1"/>
              <a:t>doctype</a:t>
            </a:r>
            <a:r>
              <a:rPr lang="en-US" sz="1700" dirty="0"/>
              <a:t>(file):</a:t>
            </a:r>
          </a:p>
          <a:p>
            <a:pPr marL="274320" indent="-274320">
              <a:lnSpc>
                <a:spcPct val="80000"/>
              </a:lnSpc>
              <a:buClr>
                <a:schemeClr val="accent3"/>
              </a:buClr>
              <a:buNone/>
              <a:defRPr/>
            </a:pPr>
            <a:r>
              <a:rPr lang="en-US" sz="1700" dirty="0"/>
              <a:t>  </a:t>
            </a:r>
            <a:r>
              <a:rPr lang="en-US" sz="1700" dirty="0" err="1"/>
              <a:t>file.write</a:t>
            </a:r>
            <a:r>
              <a:rPr lang="en-US" sz="1700" dirty="0"/>
              <a:t>(</a:t>
            </a:r>
            <a:r>
              <a:rPr lang="fr-FR" sz="1700" dirty="0"/>
              <a:t>'</a:t>
            </a:r>
            <a:r>
              <a:rPr lang="en-US" sz="1700" dirty="0"/>
              <a:t>&lt;!DOCTYPE HTML&gt;</a:t>
            </a:r>
            <a:r>
              <a:rPr lang="fr-FR" sz="1700" dirty="0"/>
              <a:t>'</a:t>
            </a:r>
            <a:r>
              <a:rPr lang="en-US" sz="1700" dirty="0"/>
              <a:t>)</a:t>
            </a:r>
          </a:p>
          <a:p>
            <a:pPr marL="274320" indent="-274320">
              <a:lnSpc>
                <a:spcPct val="80000"/>
              </a:lnSpc>
              <a:buClr>
                <a:schemeClr val="accent3"/>
              </a:buClr>
              <a:buNone/>
              <a:defRPr/>
            </a:pPr>
            <a:endParaRPr lang="en-US" sz="1700" dirty="0"/>
          </a:p>
          <a:p>
            <a:pPr marL="274320" indent="-274320">
              <a:lnSpc>
                <a:spcPct val="80000"/>
              </a:lnSpc>
              <a:buClr>
                <a:schemeClr val="accent3"/>
              </a:buClr>
              <a:buNone/>
              <a:defRPr/>
            </a:pPr>
            <a:r>
              <a:rPr lang="en-US" sz="1700" dirty="0" err="1"/>
              <a:t>def</a:t>
            </a:r>
            <a:r>
              <a:rPr lang="en-US" sz="1700" dirty="0"/>
              <a:t> title(file, </a:t>
            </a:r>
            <a:r>
              <a:rPr lang="en-US" sz="1700" dirty="0" err="1"/>
              <a:t>titlestring</a:t>
            </a:r>
            <a:r>
              <a:rPr lang="en-US" sz="1700" dirty="0"/>
              <a:t>):</a:t>
            </a:r>
          </a:p>
          <a:p>
            <a:pPr marL="274320" indent="-274320">
              <a:lnSpc>
                <a:spcPct val="80000"/>
              </a:lnSpc>
              <a:buClr>
                <a:schemeClr val="accent3"/>
              </a:buClr>
              <a:buNone/>
              <a:defRPr/>
            </a:pPr>
            <a:r>
              <a:rPr lang="en-US" sz="1700" dirty="0"/>
              <a:t>  </a:t>
            </a:r>
            <a:r>
              <a:rPr lang="en-US" sz="1700" dirty="0" err="1"/>
              <a:t>file.write</a:t>
            </a:r>
            <a:r>
              <a:rPr lang="en-US" sz="1700" dirty="0"/>
              <a:t>("&lt;html&gt;&lt;head&gt;&lt;title&gt;"+</a:t>
            </a:r>
            <a:r>
              <a:rPr lang="en-US" sz="1700" dirty="0" err="1"/>
              <a:t>titlestring</a:t>
            </a:r>
            <a:r>
              <a:rPr lang="en-US" sz="1700" dirty="0"/>
              <a:t>+"&lt;/title&gt;&lt;/head&gt;")</a:t>
            </a:r>
          </a:p>
          <a:p>
            <a:pPr marL="274320" indent="-274320">
              <a:lnSpc>
                <a:spcPct val="80000"/>
              </a:lnSpc>
              <a:buClr>
                <a:schemeClr val="accent3"/>
              </a:buClr>
              <a:buNone/>
              <a:defRPr/>
            </a:pPr>
            <a:endParaRPr lang="en-US" sz="1700" dirty="0"/>
          </a:p>
          <a:p>
            <a:pPr marL="274320" indent="-274320">
              <a:lnSpc>
                <a:spcPct val="80000"/>
              </a:lnSpc>
              <a:buClr>
                <a:schemeClr val="accent3"/>
              </a:buClr>
              <a:buNone/>
              <a:defRPr/>
            </a:pPr>
            <a:r>
              <a:rPr lang="en-US" sz="1700" dirty="0" err="1"/>
              <a:t>def</a:t>
            </a:r>
            <a:r>
              <a:rPr lang="en-US" sz="1700" dirty="0"/>
              <a:t> body(file, </a:t>
            </a:r>
            <a:r>
              <a:rPr lang="en-US" sz="1700" dirty="0" err="1"/>
              <a:t>bodystring</a:t>
            </a:r>
            <a:r>
              <a:rPr lang="en-US" sz="1700" dirty="0"/>
              <a:t>):</a:t>
            </a:r>
          </a:p>
          <a:p>
            <a:pPr marL="274320" indent="-274320">
              <a:lnSpc>
                <a:spcPct val="80000"/>
              </a:lnSpc>
              <a:buClr>
                <a:schemeClr val="accent3"/>
              </a:buClr>
              <a:buNone/>
              <a:defRPr/>
            </a:pPr>
            <a:r>
              <a:rPr lang="en-US" sz="1700" dirty="0"/>
              <a:t>  </a:t>
            </a:r>
            <a:r>
              <a:rPr lang="en-US" sz="1700" dirty="0" err="1"/>
              <a:t>file.write</a:t>
            </a:r>
            <a:r>
              <a:rPr lang="en-US" sz="1700" dirty="0"/>
              <a:t>("&lt;body&gt;"+</a:t>
            </a:r>
            <a:r>
              <a:rPr lang="en-US" sz="1700" dirty="0" err="1"/>
              <a:t>bodystring</a:t>
            </a:r>
            <a:r>
              <a:rPr lang="en-US" sz="1700" dirty="0"/>
              <a:t>+"&lt;/body&gt;&lt;/html&gt;")</a:t>
            </a:r>
          </a:p>
          <a:p>
            <a:pPr marL="274320" indent="-274320">
              <a:lnSpc>
                <a:spcPct val="80000"/>
              </a:lnSpc>
              <a:buClr>
                <a:schemeClr val="accent3"/>
              </a:buClr>
              <a:buNone/>
              <a:defRPr/>
            </a:pPr>
            <a:endParaRPr lang="en-US" sz="1700" dirty="0"/>
          </a:p>
          <a:p>
            <a:pPr marL="274320" indent="-274320">
              <a:lnSpc>
                <a:spcPct val="80000"/>
              </a:lnSpc>
              <a:buClr>
                <a:schemeClr val="accent3"/>
              </a:buClr>
              <a:buNone/>
              <a:defRPr/>
            </a:pPr>
            <a:endParaRPr lang="en-US" sz="1700" dirty="0"/>
          </a:p>
        </p:txBody>
      </p:sp>
      <p:sp>
        <p:nvSpPr>
          <p:cNvPr id="2" name="Footer Placeholder 1"/>
          <p:cNvSpPr>
            <a:spLocks noGrp="1"/>
          </p:cNvSpPr>
          <p:nvPr>
            <p:ph type="ftr" sz="quarter" idx="11"/>
          </p:nvPr>
        </p:nvSpPr>
        <p:spPr>
          <a:xfrm>
            <a:off x="3048000" y="6356351"/>
            <a:ext cx="4495800" cy="365125"/>
          </a:xfrm>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200">
                <a:solidFill>
                  <a:srgbClr val="045C75"/>
                </a:solidFill>
                <a:latin typeface="Constantia" panose="02030602050306030303" pitchFamily="18" charset="0"/>
              </a:rPr>
              <a:t>© 2016 Pearson Education, Inc., Hoboken, NJ.  All rights reserved. </a:t>
            </a:r>
          </a:p>
        </p:txBody>
      </p:sp>
    </p:spTree>
    <p:extLst>
      <p:ext uri="{BB962C8B-B14F-4D97-AF65-F5344CB8AC3E}">
        <p14:creationId xmlns:p14="http://schemas.microsoft.com/office/powerpoint/2010/main" val="240115180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2"/>
          <p:cNvSpPr>
            <a:spLocks noGrp="1" noChangeArrowheads="1"/>
          </p:cNvSpPr>
          <p:nvPr>
            <p:ph type="title"/>
          </p:nvPr>
        </p:nvSpPr>
        <p:spPr/>
        <p:txBody>
          <a:bodyPr/>
          <a:lstStyle/>
          <a:p>
            <a:pPr eaLnBrk="1" hangingPunct="1"/>
            <a:r>
              <a:rPr lang="en-US" altLang="en-US" smtClean="0"/>
              <a:t>Tradeoffs in this granularity</a:t>
            </a:r>
          </a:p>
        </p:txBody>
      </p:sp>
      <p:sp>
        <p:nvSpPr>
          <p:cNvPr id="31746" name="Rectangle 3"/>
          <p:cNvSpPr>
            <a:spLocks noGrp="1" noChangeArrowheads="1"/>
          </p:cNvSpPr>
          <p:nvPr>
            <p:ph type="body" idx="1"/>
          </p:nvPr>
        </p:nvSpPr>
        <p:spPr/>
        <p:txBody>
          <a:bodyPr/>
          <a:lstStyle/>
          <a:p>
            <a:pPr eaLnBrk="1" hangingPunct="1"/>
            <a:r>
              <a:rPr lang="en-US" altLang="en-US" smtClean="0"/>
              <a:t>Advantages:</a:t>
            </a:r>
          </a:p>
          <a:p>
            <a:pPr lvl="1" eaLnBrk="1" hangingPunct="1"/>
            <a:r>
              <a:rPr lang="en-US" altLang="en-US" smtClean="0"/>
              <a:t>Main function is even </a:t>
            </a:r>
            <a:r>
              <a:rPr lang="en-US" altLang="en-US" i="1" smtClean="0"/>
              <a:t>easier</a:t>
            </a:r>
            <a:r>
              <a:rPr lang="en-US" altLang="en-US" smtClean="0"/>
              <a:t> to read.</a:t>
            </a:r>
          </a:p>
          <a:p>
            <a:pPr lvl="2" eaLnBrk="1" hangingPunct="1"/>
            <a:r>
              <a:rPr lang="en-US" altLang="en-US" smtClean="0"/>
              <a:t>More details are hidden, e.g., file writing</a:t>
            </a:r>
          </a:p>
          <a:p>
            <a:pPr eaLnBrk="1" hangingPunct="1"/>
            <a:r>
              <a:rPr lang="en-US" altLang="en-US" smtClean="0"/>
              <a:t>Disadvantages:</a:t>
            </a:r>
          </a:p>
          <a:p>
            <a:pPr lvl="1" eaLnBrk="1" hangingPunct="1"/>
            <a:r>
              <a:rPr lang="en-US" altLang="en-US" smtClean="0"/>
              <a:t>Harder to test.</a:t>
            </a:r>
          </a:p>
          <a:p>
            <a:pPr lvl="2" eaLnBrk="1" hangingPunct="1"/>
            <a:r>
              <a:rPr lang="en-US" altLang="en-US" smtClean="0"/>
              <a:t>There are more parameters to the function,</a:t>
            </a:r>
            <a:br>
              <a:rPr lang="en-US" altLang="en-US" smtClean="0"/>
            </a:br>
            <a:r>
              <a:rPr lang="en-US" altLang="en-US" smtClean="0"/>
              <a:t>so you</a:t>
            </a:r>
            <a:r>
              <a:rPr lang="fr-FR" altLang="ja-JP" smtClean="0"/>
              <a:t>'</a:t>
            </a:r>
            <a:r>
              <a:rPr lang="en-US" altLang="ja-JP" smtClean="0"/>
              <a:t>ll have to create a file to test them.</a:t>
            </a:r>
          </a:p>
          <a:p>
            <a:pPr lvl="2" eaLnBrk="1" hangingPunct="1"/>
            <a:r>
              <a:rPr lang="en-US" altLang="en-US" smtClean="0"/>
              <a:t>Then you can</a:t>
            </a:r>
            <a:r>
              <a:rPr lang="fr-FR" altLang="ja-JP" smtClean="0"/>
              <a:t>'</a:t>
            </a:r>
            <a:r>
              <a:rPr lang="en-US" altLang="ja-JP" smtClean="0"/>
              <a:t>t see the result of the test until you check the file.</a:t>
            </a:r>
            <a:endParaRPr lang="en-US" altLang="en-US" smtClean="0"/>
          </a:p>
        </p:txBody>
      </p:sp>
      <p:sp>
        <p:nvSpPr>
          <p:cNvPr id="2" name="Footer Placeholder 1"/>
          <p:cNvSpPr>
            <a:spLocks noGrp="1"/>
          </p:cNvSpPr>
          <p:nvPr>
            <p:ph type="ftr" sz="quarter" idx="11"/>
          </p:nvPr>
        </p:nvSpPr>
        <p:spPr>
          <a:xfrm>
            <a:off x="3124200" y="6356351"/>
            <a:ext cx="4419600" cy="365125"/>
          </a:xfrm>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200">
                <a:solidFill>
                  <a:srgbClr val="045C75"/>
                </a:solidFill>
                <a:latin typeface="Constantia" panose="02030602050306030303" pitchFamily="18" charset="0"/>
              </a:rPr>
              <a:t>© 2016 Pearson Education, Inc., Hoboken, NJ.  All rights reserved. </a:t>
            </a:r>
          </a:p>
        </p:txBody>
      </p:sp>
    </p:spTree>
    <p:extLst>
      <p:ext uri="{BB962C8B-B14F-4D97-AF65-F5344CB8AC3E}">
        <p14:creationId xmlns:p14="http://schemas.microsoft.com/office/powerpoint/2010/main" val="52706326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2"/>
          <p:cNvSpPr>
            <a:spLocks noGrp="1" noChangeArrowheads="1"/>
          </p:cNvSpPr>
          <p:nvPr>
            <p:ph type="title"/>
          </p:nvPr>
        </p:nvSpPr>
        <p:spPr/>
        <p:txBody>
          <a:bodyPr/>
          <a:lstStyle/>
          <a:p>
            <a:pPr eaLnBrk="1" hangingPunct="1"/>
            <a:r>
              <a:rPr lang="en-US" altLang="en-US" sz="3200"/>
              <a:t>Using subfunctions to ease testing and complexity</a:t>
            </a:r>
          </a:p>
        </p:txBody>
      </p:sp>
      <p:sp>
        <p:nvSpPr>
          <p:cNvPr id="24579" name="Rectangle 3"/>
          <p:cNvSpPr>
            <a:spLocks noGrp="1" noChangeArrowheads="1"/>
          </p:cNvSpPr>
          <p:nvPr>
            <p:ph type="body" idx="1"/>
          </p:nvPr>
        </p:nvSpPr>
        <p:spPr>
          <a:xfrm>
            <a:off x="1981200" y="1905000"/>
            <a:ext cx="8229600" cy="4419600"/>
          </a:xfrm>
          <a:solidFill>
            <a:schemeClr val="accent2">
              <a:lumMod val="20000"/>
              <a:lumOff val="80000"/>
            </a:schemeClr>
          </a:solidFill>
        </p:spPr>
        <p:txBody>
          <a:bodyPr>
            <a:normAutofit fontScale="92500" lnSpcReduction="10000"/>
          </a:bodyPr>
          <a:lstStyle/>
          <a:p>
            <a:pPr marL="274320" indent="-274320">
              <a:lnSpc>
                <a:spcPct val="80000"/>
              </a:lnSpc>
              <a:buClr>
                <a:schemeClr val="accent3"/>
              </a:buClr>
              <a:buNone/>
              <a:defRPr/>
            </a:pPr>
            <a:r>
              <a:rPr lang="en-US" sz="1800" dirty="0"/>
              <a:t>import </a:t>
            </a:r>
            <a:r>
              <a:rPr lang="en-US" sz="1800" dirty="0" err="1"/>
              <a:t>os</a:t>
            </a:r>
            <a:endParaRPr lang="en-US" sz="1800" dirty="0"/>
          </a:p>
          <a:p>
            <a:pPr marL="274320" indent="-274320">
              <a:lnSpc>
                <a:spcPct val="80000"/>
              </a:lnSpc>
              <a:buClr>
                <a:schemeClr val="accent3"/>
              </a:buClr>
              <a:buNone/>
              <a:defRPr/>
            </a:pPr>
            <a:endParaRPr lang="en-US" sz="1800" dirty="0"/>
          </a:p>
          <a:p>
            <a:pPr marL="274320" indent="-274320">
              <a:lnSpc>
                <a:spcPct val="80000"/>
              </a:lnSpc>
              <a:buClr>
                <a:schemeClr val="accent3"/>
              </a:buClr>
              <a:buNone/>
              <a:defRPr/>
            </a:pPr>
            <a:r>
              <a:rPr lang="en-US" sz="1800" dirty="0"/>
              <a:t>def </a:t>
            </a:r>
            <a:r>
              <a:rPr lang="en-US" sz="1800" dirty="0" err="1"/>
              <a:t>makeSamplePage</a:t>
            </a:r>
            <a:r>
              <a:rPr lang="en-US" sz="1800" dirty="0"/>
              <a:t>(directory):</a:t>
            </a:r>
          </a:p>
          <a:p>
            <a:pPr marL="274320" indent="-274320">
              <a:lnSpc>
                <a:spcPct val="80000"/>
              </a:lnSpc>
              <a:buClr>
                <a:schemeClr val="accent3"/>
              </a:buClr>
              <a:buNone/>
              <a:defRPr/>
            </a:pPr>
            <a:r>
              <a:rPr lang="en-US" sz="1800" dirty="0"/>
              <a:t>  </a:t>
            </a:r>
            <a:r>
              <a:rPr lang="en-US" sz="1800" dirty="0" err="1"/>
              <a:t>samplesfile</a:t>
            </a:r>
            <a:r>
              <a:rPr lang="en-US" sz="1800" dirty="0"/>
              <a:t>=open(directory+"//</a:t>
            </a:r>
            <a:r>
              <a:rPr lang="en-US" sz="1800" dirty="0" err="1"/>
              <a:t>samples.html","wt</a:t>
            </a:r>
            <a:r>
              <a:rPr lang="en-US" sz="1800" dirty="0"/>
              <a:t>")</a:t>
            </a:r>
          </a:p>
          <a:p>
            <a:pPr marL="274320" indent="-274320">
              <a:lnSpc>
                <a:spcPct val="80000"/>
              </a:lnSpc>
              <a:buClr>
                <a:schemeClr val="accent3"/>
              </a:buClr>
              <a:buNone/>
              <a:defRPr/>
            </a:pPr>
            <a:r>
              <a:rPr lang="en-US" sz="1800" dirty="0"/>
              <a:t>  </a:t>
            </a:r>
            <a:r>
              <a:rPr lang="en-US" sz="1800" dirty="0" err="1"/>
              <a:t>samplesfile.write</a:t>
            </a:r>
            <a:r>
              <a:rPr lang="en-US" sz="1800" dirty="0"/>
              <a:t>(</a:t>
            </a:r>
            <a:r>
              <a:rPr lang="en-US" sz="1800" dirty="0" err="1"/>
              <a:t>doctype</a:t>
            </a:r>
            <a:r>
              <a:rPr lang="en-US" sz="1800" dirty="0"/>
              <a:t>())</a:t>
            </a:r>
          </a:p>
          <a:p>
            <a:pPr marL="274320" indent="-274320">
              <a:lnSpc>
                <a:spcPct val="80000"/>
              </a:lnSpc>
              <a:buClr>
                <a:schemeClr val="accent3"/>
              </a:buClr>
              <a:buNone/>
              <a:defRPr/>
            </a:pPr>
            <a:r>
              <a:rPr lang="en-US" sz="1800" dirty="0"/>
              <a:t>  </a:t>
            </a:r>
            <a:r>
              <a:rPr lang="en-US" sz="1800" dirty="0" err="1"/>
              <a:t>samplesfile.write</a:t>
            </a:r>
            <a:r>
              <a:rPr lang="en-US" sz="1800" dirty="0"/>
              <a:t>(title("Samples from "+directory))</a:t>
            </a:r>
          </a:p>
          <a:p>
            <a:pPr marL="274320" indent="-274320">
              <a:lnSpc>
                <a:spcPct val="80000"/>
              </a:lnSpc>
              <a:buClr>
                <a:schemeClr val="accent3"/>
              </a:buClr>
              <a:buNone/>
              <a:defRPr/>
            </a:pPr>
            <a:r>
              <a:rPr lang="en-US" sz="1800" dirty="0"/>
              <a:t>  # Now, let</a:t>
            </a:r>
            <a:r>
              <a:rPr lang="fr-FR" sz="1800" dirty="0"/>
              <a:t>'</a:t>
            </a:r>
            <a:r>
              <a:rPr lang="en-US" sz="1800" dirty="0"/>
              <a:t>s make up the string that will be the body.</a:t>
            </a:r>
          </a:p>
          <a:p>
            <a:pPr marL="274320" indent="-274320">
              <a:lnSpc>
                <a:spcPct val="80000"/>
              </a:lnSpc>
              <a:buClr>
                <a:schemeClr val="accent3"/>
              </a:buClr>
              <a:buNone/>
              <a:defRPr/>
            </a:pPr>
            <a:r>
              <a:rPr lang="en-US" sz="1800" dirty="0"/>
              <a:t>  samples="&lt;h1&gt;Samples from "+directory+" &lt;/h1&gt;\n"</a:t>
            </a:r>
          </a:p>
          <a:p>
            <a:pPr marL="274320" indent="-274320">
              <a:lnSpc>
                <a:spcPct val="80000"/>
              </a:lnSpc>
              <a:buClr>
                <a:schemeClr val="accent3"/>
              </a:buClr>
              <a:buNone/>
              <a:defRPr/>
            </a:pPr>
            <a:r>
              <a:rPr lang="en-US" sz="1800" dirty="0"/>
              <a:t>  for file in </a:t>
            </a:r>
            <a:r>
              <a:rPr lang="en-US" sz="1800" dirty="0" err="1"/>
              <a:t>os.listdir</a:t>
            </a:r>
            <a:r>
              <a:rPr lang="en-US" sz="1800" dirty="0"/>
              <a:t>(directory):</a:t>
            </a:r>
          </a:p>
          <a:p>
            <a:pPr marL="274320" indent="-274320">
              <a:lnSpc>
                <a:spcPct val="80000"/>
              </a:lnSpc>
              <a:buClr>
                <a:schemeClr val="accent3"/>
              </a:buClr>
              <a:buNone/>
              <a:defRPr/>
            </a:pPr>
            <a:r>
              <a:rPr lang="en-US" sz="1800" dirty="0"/>
              <a:t>    if </a:t>
            </a:r>
            <a:r>
              <a:rPr lang="en-US" sz="1800" dirty="0" err="1"/>
              <a:t>file.endswith</a:t>
            </a:r>
            <a:r>
              <a:rPr lang="en-US" sz="1800" dirty="0"/>
              <a:t>(".jpg"):</a:t>
            </a:r>
          </a:p>
          <a:p>
            <a:pPr marL="274320" indent="-274320">
              <a:lnSpc>
                <a:spcPct val="80000"/>
              </a:lnSpc>
              <a:buClr>
                <a:schemeClr val="accent3"/>
              </a:buClr>
              <a:buNone/>
              <a:defRPr/>
            </a:pPr>
            <a:r>
              <a:rPr lang="en-US" sz="1800" dirty="0"/>
              <a:t>      samples=samples+"&lt;p&gt;Filename: "+file+"&lt;</a:t>
            </a:r>
            <a:r>
              <a:rPr lang="en-US" sz="1800" dirty="0" err="1"/>
              <a:t>br</a:t>
            </a:r>
            <a:r>
              <a:rPr lang="en-US" sz="1800" dirty="0"/>
              <a:t> /&gt;"</a:t>
            </a:r>
          </a:p>
          <a:p>
            <a:pPr marL="274320" indent="-274320">
              <a:lnSpc>
                <a:spcPct val="80000"/>
              </a:lnSpc>
              <a:buClr>
                <a:schemeClr val="accent3"/>
              </a:buClr>
              <a:buNone/>
              <a:defRPr/>
            </a:pPr>
            <a:r>
              <a:rPr lang="en-US" sz="1800" dirty="0"/>
              <a:t>      samples=samples+</a:t>
            </a:r>
            <a:r>
              <a:rPr lang="fr-FR" sz="1800" dirty="0"/>
              <a:t>'</a:t>
            </a:r>
            <a:r>
              <a:rPr lang="en-US" sz="1800" dirty="0"/>
              <a:t>&lt;</a:t>
            </a:r>
            <a:r>
              <a:rPr lang="en-US" sz="1800" dirty="0" err="1"/>
              <a:t>img</a:t>
            </a:r>
            <a:r>
              <a:rPr lang="en-US" sz="1800" dirty="0"/>
              <a:t> </a:t>
            </a:r>
            <a:r>
              <a:rPr lang="en-US" sz="1800" dirty="0" err="1"/>
              <a:t>src</a:t>
            </a:r>
            <a:r>
              <a:rPr lang="en-US" sz="1800" dirty="0"/>
              <a:t>="</a:t>
            </a:r>
            <a:r>
              <a:rPr lang="fr-FR" sz="1800" dirty="0"/>
              <a:t>'</a:t>
            </a:r>
            <a:r>
              <a:rPr lang="en-US" sz="1800" dirty="0"/>
              <a:t>+file+</a:t>
            </a:r>
            <a:r>
              <a:rPr lang="fr-FR" sz="1800" dirty="0"/>
              <a:t>'</a:t>
            </a:r>
            <a:r>
              <a:rPr lang="en-US" sz="1800" dirty="0"/>
              <a:t>" height="100" width="100"/&gt;&lt;/p&gt;\n</a:t>
            </a:r>
            <a:r>
              <a:rPr lang="fr-FR" sz="1800" dirty="0"/>
              <a:t>'</a:t>
            </a:r>
            <a:endParaRPr lang="en-US" sz="1800" dirty="0"/>
          </a:p>
          <a:p>
            <a:pPr marL="274320" indent="-274320">
              <a:lnSpc>
                <a:spcPct val="80000"/>
              </a:lnSpc>
              <a:buClr>
                <a:schemeClr val="accent3"/>
              </a:buClr>
              <a:buNone/>
              <a:defRPr/>
            </a:pPr>
            <a:r>
              <a:rPr lang="en-US" sz="1800" dirty="0"/>
              <a:t>  </a:t>
            </a:r>
            <a:r>
              <a:rPr lang="en-US" sz="1800" dirty="0" err="1"/>
              <a:t>samplesfile.write</a:t>
            </a:r>
            <a:r>
              <a:rPr lang="en-US" sz="1800" dirty="0"/>
              <a:t>(body(samples))</a:t>
            </a:r>
          </a:p>
          <a:p>
            <a:pPr marL="274320" indent="-274320">
              <a:lnSpc>
                <a:spcPct val="80000"/>
              </a:lnSpc>
              <a:buClr>
                <a:schemeClr val="accent3"/>
              </a:buClr>
              <a:buNone/>
              <a:defRPr/>
            </a:pPr>
            <a:r>
              <a:rPr lang="en-US" sz="1800" dirty="0"/>
              <a:t>  </a:t>
            </a:r>
            <a:r>
              <a:rPr lang="en-US" sz="1800" dirty="0" err="1"/>
              <a:t>samplesfile.close</a:t>
            </a:r>
            <a:r>
              <a:rPr lang="en-US" sz="1800" dirty="0"/>
              <a:t>()</a:t>
            </a:r>
          </a:p>
        </p:txBody>
      </p:sp>
      <p:sp>
        <p:nvSpPr>
          <p:cNvPr id="4" name="TextBox 3"/>
          <p:cNvSpPr txBox="1"/>
          <p:nvPr/>
        </p:nvSpPr>
        <p:spPr>
          <a:xfrm>
            <a:off x="8229600" y="1752601"/>
            <a:ext cx="1676400" cy="923925"/>
          </a:xfrm>
          <a:prstGeom prst="rect">
            <a:avLst/>
          </a:prstGeom>
          <a:solidFill>
            <a:schemeClr val="accent2">
              <a:lumMod val="60000"/>
              <a:lumOff val="40000"/>
            </a:schemeClr>
          </a:solidFill>
        </p:spPr>
        <p:txBody>
          <a:bodyPr>
            <a:spAutoFit/>
          </a:bodyPr>
          <a:lstStyle/>
          <a:p>
            <a:pPr>
              <a:defRPr/>
            </a:pPr>
            <a:r>
              <a:rPr lang="en-US" dirty="0"/>
              <a:t>Recall this program</a:t>
            </a:r>
          </a:p>
          <a:p>
            <a:pPr>
              <a:defRPr/>
            </a:pPr>
            <a:endParaRPr lang="en-US" dirty="0"/>
          </a:p>
        </p:txBody>
      </p:sp>
      <p:sp>
        <p:nvSpPr>
          <p:cNvPr id="2" name="Footer Placeholder 1"/>
          <p:cNvSpPr>
            <a:spLocks noGrp="1"/>
          </p:cNvSpPr>
          <p:nvPr>
            <p:ph type="ftr" sz="quarter" idx="11"/>
          </p:nvPr>
        </p:nvSpPr>
        <p:spPr>
          <a:xfrm>
            <a:off x="2971800" y="6356351"/>
            <a:ext cx="4572000" cy="365125"/>
          </a:xfrm>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200">
                <a:solidFill>
                  <a:srgbClr val="045C75"/>
                </a:solidFill>
                <a:latin typeface="Constantia" panose="02030602050306030303" pitchFamily="18" charset="0"/>
              </a:rPr>
              <a:t>© 2016 Pearson Education, Inc., Hoboken, NJ.  All rights reserved. </a:t>
            </a:r>
          </a:p>
        </p:txBody>
      </p:sp>
    </p:spTree>
    <p:extLst>
      <p:ext uri="{BB962C8B-B14F-4D97-AF65-F5344CB8AC3E}">
        <p14:creationId xmlns:p14="http://schemas.microsoft.com/office/powerpoint/2010/main" val="158801224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p:cNvSpPr>
            <a:spLocks noGrp="1" noChangeArrowheads="1"/>
          </p:cNvSpPr>
          <p:nvPr>
            <p:ph type="title"/>
          </p:nvPr>
        </p:nvSpPr>
        <p:spPr/>
        <p:txBody>
          <a:bodyPr/>
          <a:lstStyle/>
          <a:p>
            <a:pPr eaLnBrk="1" hangingPunct="1"/>
            <a:r>
              <a:rPr lang="en-US" altLang="en-US" sz="3200"/>
              <a:t>What</a:t>
            </a:r>
            <a:r>
              <a:rPr lang="fr-FR" altLang="ja-JP" sz="3200"/>
              <a:t>'</a:t>
            </a:r>
            <a:r>
              <a:rPr lang="en-US" altLang="ja-JP" sz="3200"/>
              <a:t>s the hard part?</a:t>
            </a:r>
            <a:br>
              <a:rPr lang="en-US" altLang="ja-JP" sz="3200"/>
            </a:br>
            <a:r>
              <a:rPr lang="en-US" altLang="ja-JP" sz="3200"/>
              <a:t>That loop body!</a:t>
            </a:r>
            <a:endParaRPr lang="en-US" altLang="en-US" sz="3200"/>
          </a:p>
        </p:txBody>
      </p:sp>
      <p:sp>
        <p:nvSpPr>
          <p:cNvPr id="33794" name="Rectangle 3"/>
          <p:cNvSpPr>
            <a:spLocks noGrp="1" noChangeArrowheads="1"/>
          </p:cNvSpPr>
          <p:nvPr>
            <p:ph type="body" idx="1"/>
          </p:nvPr>
        </p:nvSpPr>
        <p:spPr/>
        <p:txBody>
          <a:bodyPr/>
          <a:lstStyle/>
          <a:p>
            <a:pPr eaLnBrk="1" hangingPunct="1"/>
            <a:r>
              <a:rPr lang="en-US" altLang="en-US" smtClean="0"/>
              <a:t>Useful </a:t>
            </a:r>
            <a:r>
              <a:rPr lang="en-US" altLang="en-US" i="1" smtClean="0"/>
              <a:t>heuristic </a:t>
            </a:r>
            <a:r>
              <a:rPr lang="en-US" altLang="en-US" smtClean="0"/>
              <a:t>(rule of thumb):</a:t>
            </a:r>
            <a:br>
              <a:rPr lang="en-US" altLang="en-US" smtClean="0"/>
            </a:br>
            <a:r>
              <a:rPr lang="en-US" altLang="en-US" smtClean="0"/>
              <a:t>If it</a:t>
            </a:r>
            <a:r>
              <a:rPr lang="fr-FR" altLang="ja-JP" smtClean="0"/>
              <a:t>'</a:t>
            </a:r>
            <a:r>
              <a:rPr lang="en-US" altLang="ja-JP" smtClean="0"/>
              <a:t>s hard, break it out into a subfunction so that you can debug and fix that part on its own.</a:t>
            </a:r>
            <a:endParaRPr lang="en-US" altLang="en-US" smtClean="0"/>
          </a:p>
        </p:txBody>
      </p:sp>
      <p:sp>
        <p:nvSpPr>
          <p:cNvPr id="2" name="Footer Placeholder 1"/>
          <p:cNvSpPr>
            <a:spLocks noGrp="1"/>
          </p:cNvSpPr>
          <p:nvPr>
            <p:ph type="ftr" sz="quarter" idx="11"/>
          </p:nvPr>
        </p:nvSpPr>
        <p:spPr>
          <a:xfrm>
            <a:off x="4038600" y="6356351"/>
            <a:ext cx="4724400" cy="365125"/>
          </a:xfrm>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200">
                <a:solidFill>
                  <a:srgbClr val="045C75"/>
                </a:solidFill>
                <a:latin typeface="Constantia" panose="02030602050306030303" pitchFamily="18" charset="0"/>
              </a:rPr>
              <a:t>© 2016 Pearson Education, Inc., Hoboken, NJ.  All rights reserved. </a:t>
            </a:r>
          </a:p>
        </p:txBody>
      </p:sp>
    </p:spTree>
    <p:extLst>
      <p:ext uri="{BB962C8B-B14F-4D97-AF65-F5344CB8AC3E}">
        <p14:creationId xmlns:p14="http://schemas.microsoft.com/office/powerpoint/2010/main" val="24592109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2"/>
          <p:cNvSpPr>
            <a:spLocks noGrp="1" noChangeArrowheads="1"/>
          </p:cNvSpPr>
          <p:nvPr>
            <p:ph type="title"/>
          </p:nvPr>
        </p:nvSpPr>
        <p:spPr/>
        <p:txBody>
          <a:bodyPr/>
          <a:lstStyle/>
          <a:p>
            <a:pPr eaLnBrk="1" hangingPunct="1"/>
            <a:r>
              <a:rPr lang="en-US" altLang="en-US" smtClean="0"/>
              <a:t>Breaking out the loop body</a:t>
            </a:r>
          </a:p>
        </p:txBody>
      </p:sp>
      <p:sp>
        <p:nvSpPr>
          <p:cNvPr id="28675" name="Rectangle 3"/>
          <p:cNvSpPr>
            <a:spLocks noGrp="1" noChangeArrowheads="1"/>
          </p:cNvSpPr>
          <p:nvPr>
            <p:ph type="body" idx="1"/>
          </p:nvPr>
        </p:nvSpPr>
        <p:spPr>
          <a:solidFill>
            <a:schemeClr val="accent2">
              <a:lumMod val="20000"/>
              <a:lumOff val="80000"/>
            </a:schemeClr>
          </a:solidFill>
        </p:spPr>
        <p:txBody>
          <a:bodyPr>
            <a:normAutofit fontScale="85000" lnSpcReduction="20000"/>
          </a:bodyPr>
          <a:lstStyle/>
          <a:p>
            <a:pPr marL="274320" indent="-274320">
              <a:lnSpc>
                <a:spcPct val="80000"/>
              </a:lnSpc>
              <a:buClr>
                <a:schemeClr val="accent3"/>
              </a:buClr>
              <a:buNone/>
              <a:defRPr/>
            </a:pPr>
            <a:r>
              <a:rPr lang="en-US" sz="1800" dirty="0"/>
              <a:t>def </a:t>
            </a:r>
            <a:r>
              <a:rPr lang="en-US" sz="1800" dirty="0" err="1"/>
              <a:t>makeSamplePage</a:t>
            </a:r>
            <a:r>
              <a:rPr lang="en-US" sz="1800" dirty="0"/>
              <a:t>(directory):</a:t>
            </a:r>
          </a:p>
          <a:p>
            <a:pPr marL="274320" indent="-274320">
              <a:lnSpc>
                <a:spcPct val="80000"/>
              </a:lnSpc>
              <a:buClr>
                <a:schemeClr val="accent3"/>
              </a:buClr>
              <a:buNone/>
              <a:defRPr/>
            </a:pPr>
            <a:r>
              <a:rPr lang="en-US" sz="1800" dirty="0"/>
              <a:t>  </a:t>
            </a:r>
            <a:r>
              <a:rPr lang="en-US" sz="1800" dirty="0" err="1"/>
              <a:t>samplesfile</a:t>
            </a:r>
            <a:r>
              <a:rPr lang="en-US" sz="1800" dirty="0"/>
              <a:t>=open(directory+"//</a:t>
            </a:r>
            <a:r>
              <a:rPr lang="en-US" sz="1800" dirty="0" err="1"/>
              <a:t>samples.html","wt</a:t>
            </a:r>
            <a:r>
              <a:rPr lang="en-US" sz="1800" dirty="0"/>
              <a:t>")</a:t>
            </a:r>
          </a:p>
          <a:p>
            <a:pPr marL="274320" indent="-274320">
              <a:lnSpc>
                <a:spcPct val="80000"/>
              </a:lnSpc>
              <a:buClr>
                <a:schemeClr val="accent3"/>
              </a:buClr>
              <a:buNone/>
              <a:defRPr/>
            </a:pPr>
            <a:r>
              <a:rPr lang="en-US" sz="1800" dirty="0"/>
              <a:t>  </a:t>
            </a:r>
            <a:r>
              <a:rPr lang="en-US" sz="1800" dirty="0" err="1"/>
              <a:t>samplesfile.write</a:t>
            </a:r>
            <a:r>
              <a:rPr lang="en-US" sz="1800" dirty="0"/>
              <a:t>(</a:t>
            </a:r>
            <a:r>
              <a:rPr lang="en-US" sz="1800" dirty="0" err="1"/>
              <a:t>doctype</a:t>
            </a:r>
            <a:r>
              <a:rPr lang="en-US" sz="1800" dirty="0"/>
              <a:t>())</a:t>
            </a:r>
          </a:p>
          <a:p>
            <a:pPr marL="274320" indent="-274320">
              <a:lnSpc>
                <a:spcPct val="80000"/>
              </a:lnSpc>
              <a:buClr>
                <a:schemeClr val="accent3"/>
              </a:buClr>
              <a:buNone/>
              <a:defRPr/>
            </a:pPr>
            <a:r>
              <a:rPr lang="en-US" sz="1800" dirty="0"/>
              <a:t>  </a:t>
            </a:r>
            <a:r>
              <a:rPr lang="en-US" sz="1800" dirty="0" err="1"/>
              <a:t>samplesfile.write</a:t>
            </a:r>
            <a:r>
              <a:rPr lang="en-US" sz="1800" dirty="0"/>
              <a:t>(title("Samples from "+directory))</a:t>
            </a:r>
          </a:p>
          <a:p>
            <a:pPr marL="274320" indent="-274320">
              <a:lnSpc>
                <a:spcPct val="80000"/>
              </a:lnSpc>
              <a:buClr>
                <a:schemeClr val="accent3"/>
              </a:buClr>
              <a:buNone/>
              <a:defRPr/>
            </a:pPr>
            <a:r>
              <a:rPr lang="en-US" sz="1800" dirty="0"/>
              <a:t>  # Now, let</a:t>
            </a:r>
            <a:r>
              <a:rPr lang="fr-FR" sz="1800" dirty="0"/>
              <a:t>'</a:t>
            </a:r>
            <a:r>
              <a:rPr lang="en-US" sz="1800" dirty="0"/>
              <a:t>s make up the string that will be the body.</a:t>
            </a:r>
          </a:p>
          <a:p>
            <a:pPr marL="274320" indent="-274320">
              <a:lnSpc>
                <a:spcPct val="80000"/>
              </a:lnSpc>
              <a:buClr>
                <a:schemeClr val="accent3"/>
              </a:buClr>
              <a:buNone/>
              <a:defRPr/>
            </a:pPr>
            <a:r>
              <a:rPr lang="en-US" sz="1800" dirty="0"/>
              <a:t>  samples="&lt;h1&gt;Samples from "+directory+" &lt;/h1&gt;\n"</a:t>
            </a:r>
          </a:p>
          <a:p>
            <a:pPr marL="274320" indent="-274320">
              <a:lnSpc>
                <a:spcPct val="80000"/>
              </a:lnSpc>
              <a:buClr>
                <a:schemeClr val="accent3"/>
              </a:buClr>
              <a:buNone/>
              <a:defRPr/>
            </a:pPr>
            <a:r>
              <a:rPr lang="en-US" sz="1800" dirty="0"/>
              <a:t>  for file in </a:t>
            </a:r>
            <a:r>
              <a:rPr lang="en-US" sz="1800" dirty="0" err="1"/>
              <a:t>os.listdir</a:t>
            </a:r>
            <a:r>
              <a:rPr lang="en-US" sz="1800" dirty="0"/>
              <a:t>(directory):</a:t>
            </a:r>
          </a:p>
          <a:p>
            <a:pPr marL="274320" indent="-274320">
              <a:lnSpc>
                <a:spcPct val="80000"/>
              </a:lnSpc>
              <a:buClr>
                <a:schemeClr val="accent3"/>
              </a:buClr>
              <a:buNone/>
              <a:defRPr/>
            </a:pPr>
            <a:r>
              <a:rPr lang="en-US" sz="1800" dirty="0"/>
              <a:t>    if </a:t>
            </a:r>
            <a:r>
              <a:rPr lang="en-US" sz="1800" dirty="0" err="1"/>
              <a:t>file.endswith</a:t>
            </a:r>
            <a:r>
              <a:rPr lang="en-US" sz="1800" dirty="0"/>
              <a:t>(".jpg"):</a:t>
            </a:r>
          </a:p>
          <a:p>
            <a:pPr marL="274320" indent="-274320">
              <a:lnSpc>
                <a:spcPct val="80000"/>
              </a:lnSpc>
              <a:buClr>
                <a:schemeClr val="accent3"/>
              </a:buClr>
              <a:buNone/>
              <a:defRPr/>
            </a:pPr>
            <a:r>
              <a:rPr lang="en-US" sz="1800" dirty="0"/>
              <a:t>      samples = samples + </a:t>
            </a:r>
            <a:r>
              <a:rPr lang="en-US" sz="1800" dirty="0" err="1"/>
              <a:t>fileEntry</a:t>
            </a:r>
            <a:r>
              <a:rPr lang="en-US" sz="1800" dirty="0"/>
              <a:t>(file)</a:t>
            </a:r>
          </a:p>
          <a:p>
            <a:pPr marL="274320" indent="-274320">
              <a:lnSpc>
                <a:spcPct val="80000"/>
              </a:lnSpc>
              <a:buClr>
                <a:schemeClr val="accent3"/>
              </a:buClr>
              <a:buNone/>
              <a:defRPr/>
            </a:pPr>
            <a:r>
              <a:rPr lang="en-US" sz="1800" dirty="0"/>
              <a:t>  </a:t>
            </a:r>
            <a:r>
              <a:rPr lang="en-US" sz="1800" dirty="0" err="1"/>
              <a:t>samplesfile.write</a:t>
            </a:r>
            <a:r>
              <a:rPr lang="en-US" sz="1800" dirty="0"/>
              <a:t>(body(samples))</a:t>
            </a:r>
          </a:p>
          <a:p>
            <a:pPr marL="274320" indent="-274320">
              <a:lnSpc>
                <a:spcPct val="80000"/>
              </a:lnSpc>
              <a:buClr>
                <a:schemeClr val="accent3"/>
              </a:buClr>
              <a:buNone/>
              <a:defRPr/>
            </a:pPr>
            <a:r>
              <a:rPr lang="en-US" sz="1800" dirty="0"/>
              <a:t>  </a:t>
            </a:r>
            <a:r>
              <a:rPr lang="en-US" sz="1800" dirty="0" err="1"/>
              <a:t>samplesfile.close</a:t>
            </a:r>
            <a:r>
              <a:rPr lang="en-US" sz="1800" dirty="0"/>
              <a:t>()</a:t>
            </a:r>
          </a:p>
          <a:p>
            <a:pPr marL="274320" indent="-274320">
              <a:lnSpc>
                <a:spcPct val="80000"/>
              </a:lnSpc>
              <a:buClr>
                <a:schemeClr val="accent3"/>
              </a:buClr>
              <a:buNone/>
              <a:defRPr/>
            </a:pPr>
            <a:endParaRPr lang="en-US" sz="1800" dirty="0"/>
          </a:p>
          <a:p>
            <a:pPr marL="274320" indent="-274320">
              <a:lnSpc>
                <a:spcPct val="80000"/>
              </a:lnSpc>
              <a:buClr>
                <a:schemeClr val="accent3"/>
              </a:buClr>
              <a:buNone/>
              <a:defRPr/>
            </a:pPr>
            <a:r>
              <a:rPr lang="en-US" sz="1800" dirty="0"/>
              <a:t>def </a:t>
            </a:r>
            <a:r>
              <a:rPr lang="en-US" sz="1800" dirty="0" err="1"/>
              <a:t>fileEntry</a:t>
            </a:r>
            <a:r>
              <a:rPr lang="en-US" sz="1800" dirty="0"/>
              <a:t>(file):</a:t>
            </a:r>
          </a:p>
          <a:p>
            <a:pPr marL="274320" indent="-274320">
              <a:lnSpc>
                <a:spcPct val="80000"/>
              </a:lnSpc>
              <a:buClr>
                <a:schemeClr val="accent3"/>
              </a:buClr>
              <a:buNone/>
              <a:defRPr/>
            </a:pPr>
            <a:r>
              <a:rPr lang="en-US" sz="1800" dirty="0"/>
              <a:t>  samples="&lt;p&gt;Filename: "+file+"&lt;</a:t>
            </a:r>
            <a:r>
              <a:rPr lang="en-US" sz="1800" dirty="0" err="1"/>
              <a:t>br</a:t>
            </a:r>
            <a:r>
              <a:rPr lang="en-US" sz="1800" dirty="0"/>
              <a:t> /&gt;"</a:t>
            </a:r>
          </a:p>
          <a:p>
            <a:pPr marL="274320" indent="-274320">
              <a:lnSpc>
                <a:spcPct val="80000"/>
              </a:lnSpc>
              <a:buClr>
                <a:schemeClr val="accent3"/>
              </a:buClr>
              <a:buNone/>
              <a:defRPr/>
            </a:pPr>
            <a:r>
              <a:rPr lang="en-US" sz="1800" dirty="0"/>
              <a:t>  samples=samples+</a:t>
            </a:r>
            <a:r>
              <a:rPr lang="fr-FR" sz="1800" dirty="0"/>
              <a:t>'</a:t>
            </a:r>
            <a:r>
              <a:rPr lang="en-US" sz="1800" dirty="0"/>
              <a:t>&lt;</a:t>
            </a:r>
            <a:r>
              <a:rPr lang="en-US" sz="1800" dirty="0" err="1"/>
              <a:t>img</a:t>
            </a:r>
            <a:r>
              <a:rPr lang="en-US" sz="1800" dirty="0"/>
              <a:t> </a:t>
            </a:r>
            <a:r>
              <a:rPr lang="en-US" sz="1800" dirty="0" err="1"/>
              <a:t>src</a:t>
            </a:r>
            <a:r>
              <a:rPr lang="en-US" sz="1800" dirty="0"/>
              <a:t>="</a:t>
            </a:r>
            <a:r>
              <a:rPr lang="fr-FR" sz="1800" dirty="0"/>
              <a:t>'</a:t>
            </a:r>
            <a:r>
              <a:rPr lang="en-US" sz="1800" dirty="0"/>
              <a:t>+file+</a:t>
            </a:r>
            <a:r>
              <a:rPr lang="fr-FR" sz="1800" dirty="0"/>
              <a:t>'</a:t>
            </a:r>
            <a:r>
              <a:rPr lang="en-US" sz="1800" dirty="0"/>
              <a:t>" height="100" width="100"/&gt;&lt;/p&gt;\n</a:t>
            </a:r>
            <a:r>
              <a:rPr lang="fr-FR" sz="1800" dirty="0"/>
              <a:t>'</a:t>
            </a:r>
            <a:r>
              <a:rPr lang="en-US" sz="1800" dirty="0"/>
              <a:t> </a:t>
            </a:r>
          </a:p>
          <a:p>
            <a:pPr marL="274320" indent="-274320">
              <a:lnSpc>
                <a:spcPct val="80000"/>
              </a:lnSpc>
              <a:buClr>
                <a:schemeClr val="accent3"/>
              </a:buClr>
              <a:buNone/>
              <a:defRPr/>
            </a:pPr>
            <a:r>
              <a:rPr lang="en-US" sz="1800" dirty="0"/>
              <a:t>  return samples</a:t>
            </a:r>
          </a:p>
        </p:txBody>
      </p:sp>
      <p:sp>
        <p:nvSpPr>
          <p:cNvPr id="2" name="Footer Placeholder 1"/>
          <p:cNvSpPr>
            <a:spLocks noGrp="1"/>
          </p:cNvSpPr>
          <p:nvPr>
            <p:ph type="ftr" sz="quarter" idx="11"/>
          </p:nvPr>
        </p:nvSpPr>
        <p:spPr>
          <a:xfrm>
            <a:off x="2895600" y="6356351"/>
            <a:ext cx="4648200" cy="365125"/>
          </a:xfrm>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200">
                <a:solidFill>
                  <a:srgbClr val="045C75"/>
                </a:solidFill>
                <a:latin typeface="Constantia" panose="02030602050306030303" pitchFamily="18" charset="0"/>
              </a:rPr>
              <a:t>© 2016 Pearson Education, Inc., Hoboken, NJ.  All rights reserved. </a:t>
            </a:r>
          </a:p>
        </p:txBody>
      </p:sp>
    </p:spTree>
    <p:extLst>
      <p:ext uri="{BB962C8B-B14F-4D97-AF65-F5344CB8AC3E}">
        <p14:creationId xmlns:p14="http://schemas.microsoft.com/office/powerpoint/2010/main" val="428521567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2"/>
          <p:cNvSpPr>
            <a:spLocks noGrp="1" noChangeArrowheads="1"/>
          </p:cNvSpPr>
          <p:nvPr>
            <p:ph type="title"/>
          </p:nvPr>
        </p:nvSpPr>
        <p:spPr>
          <a:xfrm>
            <a:off x="1981200" y="704850"/>
            <a:ext cx="8229600" cy="1143000"/>
          </a:xfrm>
        </p:spPr>
        <p:txBody>
          <a:bodyPr/>
          <a:lstStyle/>
          <a:p>
            <a:pPr eaLnBrk="1" hangingPunct="1"/>
            <a:r>
              <a:rPr lang="en-US" altLang="en-US" smtClean="0"/>
              <a:t>Use More Lines, If You Want</a:t>
            </a:r>
          </a:p>
        </p:txBody>
      </p:sp>
      <p:sp>
        <p:nvSpPr>
          <p:cNvPr id="29700" name="Rectangle 4"/>
          <p:cNvSpPr>
            <a:spLocks noGrp="1" noChangeArrowheads="1"/>
          </p:cNvSpPr>
          <p:nvPr>
            <p:ph type="body" sz="half" idx="1"/>
          </p:nvPr>
        </p:nvSpPr>
        <p:spPr>
          <a:xfrm>
            <a:off x="1981200" y="1920875"/>
            <a:ext cx="4038600" cy="4433888"/>
          </a:xfrm>
          <a:solidFill>
            <a:schemeClr val="accent2">
              <a:lumMod val="20000"/>
              <a:lumOff val="80000"/>
            </a:schemeClr>
          </a:solidFill>
        </p:spPr>
        <p:txBody>
          <a:bodyPr>
            <a:normAutofit/>
          </a:bodyPr>
          <a:lstStyle/>
          <a:p>
            <a:pPr marL="274320" indent="-274320">
              <a:lnSpc>
                <a:spcPct val="80000"/>
              </a:lnSpc>
              <a:buClr>
                <a:schemeClr val="accent3"/>
              </a:buClr>
              <a:buNone/>
              <a:defRPr/>
            </a:pPr>
            <a:r>
              <a:rPr lang="en-US" sz="1500" dirty="0"/>
              <a:t>def </a:t>
            </a:r>
            <a:r>
              <a:rPr lang="en-US" sz="1500" dirty="0" err="1"/>
              <a:t>makeSamplePage</a:t>
            </a:r>
            <a:r>
              <a:rPr lang="en-US" sz="1500" dirty="0"/>
              <a:t>(directory):</a:t>
            </a:r>
          </a:p>
          <a:p>
            <a:pPr marL="274320" indent="-274320">
              <a:lnSpc>
                <a:spcPct val="80000"/>
              </a:lnSpc>
              <a:buClr>
                <a:schemeClr val="accent3"/>
              </a:buClr>
              <a:buNone/>
              <a:defRPr/>
            </a:pPr>
            <a:r>
              <a:rPr lang="en-US" sz="1500" dirty="0"/>
              <a:t>  </a:t>
            </a:r>
            <a:r>
              <a:rPr lang="en-US" sz="1500" dirty="0" err="1"/>
              <a:t>samplesfile</a:t>
            </a:r>
            <a:r>
              <a:rPr lang="en-US" sz="1500" dirty="0"/>
              <a:t>=open(directory+"//</a:t>
            </a:r>
            <a:r>
              <a:rPr lang="en-US" sz="1500" dirty="0" err="1"/>
              <a:t>samples.html","wt</a:t>
            </a:r>
            <a:r>
              <a:rPr lang="en-US" sz="1500" dirty="0"/>
              <a:t>")</a:t>
            </a:r>
          </a:p>
          <a:p>
            <a:pPr marL="274320" indent="-274320">
              <a:lnSpc>
                <a:spcPct val="80000"/>
              </a:lnSpc>
              <a:buClr>
                <a:schemeClr val="accent3"/>
              </a:buClr>
              <a:buNone/>
              <a:defRPr/>
            </a:pPr>
            <a:r>
              <a:rPr lang="en-US" sz="1500" dirty="0"/>
              <a:t>  </a:t>
            </a:r>
            <a:r>
              <a:rPr lang="en-US" sz="1500" dirty="0" err="1"/>
              <a:t>samplesfile.write</a:t>
            </a:r>
            <a:r>
              <a:rPr lang="en-US" sz="1500" dirty="0"/>
              <a:t>(</a:t>
            </a:r>
            <a:r>
              <a:rPr lang="en-US" sz="1500" dirty="0" err="1"/>
              <a:t>doctype</a:t>
            </a:r>
            <a:r>
              <a:rPr lang="en-US" sz="1500" dirty="0"/>
              <a:t>())</a:t>
            </a:r>
          </a:p>
          <a:p>
            <a:pPr marL="274320" indent="-274320">
              <a:lnSpc>
                <a:spcPct val="80000"/>
              </a:lnSpc>
              <a:buClr>
                <a:schemeClr val="accent3"/>
              </a:buClr>
              <a:buNone/>
              <a:defRPr/>
            </a:pPr>
            <a:r>
              <a:rPr lang="en-US" sz="1500" dirty="0"/>
              <a:t>  </a:t>
            </a:r>
            <a:r>
              <a:rPr lang="en-US" sz="1500" dirty="0" err="1"/>
              <a:t>samplesfile.write</a:t>
            </a:r>
            <a:r>
              <a:rPr lang="en-US" sz="1500" dirty="0"/>
              <a:t>(title("Samples from "+directory))</a:t>
            </a:r>
          </a:p>
          <a:p>
            <a:pPr marL="274320" indent="-274320">
              <a:lnSpc>
                <a:spcPct val="80000"/>
              </a:lnSpc>
              <a:buClr>
                <a:schemeClr val="accent3"/>
              </a:buClr>
              <a:buNone/>
              <a:defRPr/>
            </a:pPr>
            <a:r>
              <a:rPr lang="en-US" sz="1500" dirty="0"/>
              <a:t>  # Now, let</a:t>
            </a:r>
            <a:r>
              <a:rPr lang="fr-FR" sz="1500" dirty="0"/>
              <a:t>'</a:t>
            </a:r>
            <a:r>
              <a:rPr lang="en-US" sz="1500" dirty="0"/>
              <a:t>s make up the string that will be the body.</a:t>
            </a:r>
          </a:p>
          <a:p>
            <a:pPr marL="274320" indent="-274320">
              <a:lnSpc>
                <a:spcPct val="80000"/>
              </a:lnSpc>
              <a:buClr>
                <a:schemeClr val="accent3"/>
              </a:buClr>
              <a:buNone/>
              <a:defRPr/>
            </a:pPr>
            <a:r>
              <a:rPr lang="en-US" sz="1500" dirty="0"/>
              <a:t>  samples="&lt;h1&gt;Samples from "+directory+" &lt;/h1&gt;\n"</a:t>
            </a:r>
          </a:p>
          <a:p>
            <a:pPr marL="274320" indent="-274320">
              <a:lnSpc>
                <a:spcPct val="80000"/>
              </a:lnSpc>
              <a:buClr>
                <a:schemeClr val="accent3"/>
              </a:buClr>
              <a:buNone/>
              <a:defRPr/>
            </a:pPr>
            <a:r>
              <a:rPr lang="en-US" sz="1500" dirty="0"/>
              <a:t>  for file in </a:t>
            </a:r>
            <a:r>
              <a:rPr lang="en-US" sz="1500" dirty="0" err="1"/>
              <a:t>os.listdir</a:t>
            </a:r>
            <a:r>
              <a:rPr lang="en-US" sz="1500" dirty="0"/>
              <a:t>(directory):</a:t>
            </a:r>
          </a:p>
          <a:p>
            <a:pPr marL="274320" indent="-274320">
              <a:lnSpc>
                <a:spcPct val="80000"/>
              </a:lnSpc>
              <a:buClr>
                <a:schemeClr val="accent3"/>
              </a:buClr>
              <a:buNone/>
              <a:defRPr/>
            </a:pPr>
            <a:r>
              <a:rPr lang="en-US" sz="1500" dirty="0"/>
              <a:t>    if </a:t>
            </a:r>
            <a:r>
              <a:rPr lang="en-US" sz="1500" dirty="0" err="1"/>
              <a:t>file.endswith</a:t>
            </a:r>
            <a:r>
              <a:rPr lang="en-US" sz="1500" dirty="0"/>
              <a:t>(".jpg"):</a:t>
            </a:r>
          </a:p>
          <a:p>
            <a:pPr marL="274320" indent="-274320">
              <a:lnSpc>
                <a:spcPct val="80000"/>
              </a:lnSpc>
              <a:buClr>
                <a:schemeClr val="accent3"/>
              </a:buClr>
              <a:buNone/>
              <a:defRPr/>
            </a:pPr>
            <a:r>
              <a:rPr lang="en-US" sz="1500" dirty="0"/>
              <a:t>      samples = samples + </a:t>
            </a:r>
            <a:r>
              <a:rPr lang="en-US" sz="1500" dirty="0" err="1"/>
              <a:t>fileEntry</a:t>
            </a:r>
            <a:r>
              <a:rPr lang="en-US" sz="1500" dirty="0"/>
              <a:t>(file)</a:t>
            </a:r>
          </a:p>
          <a:p>
            <a:pPr marL="274320" indent="-274320">
              <a:lnSpc>
                <a:spcPct val="80000"/>
              </a:lnSpc>
              <a:buClr>
                <a:schemeClr val="accent3"/>
              </a:buClr>
              <a:buNone/>
              <a:defRPr/>
            </a:pPr>
            <a:r>
              <a:rPr lang="en-US" sz="1500" dirty="0"/>
              <a:t>  </a:t>
            </a:r>
            <a:r>
              <a:rPr lang="en-US" sz="1500" dirty="0" err="1"/>
              <a:t>samplesfile.write</a:t>
            </a:r>
            <a:r>
              <a:rPr lang="en-US" sz="1500" dirty="0"/>
              <a:t>(body(samples))</a:t>
            </a:r>
          </a:p>
          <a:p>
            <a:pPr marL="274320" indent="-274320">
              <a:lnSpc>
                <a:spcPct val="80000"/>
              </a:lnSpc>
              <a:buClr>
                <a:schemeClr val="accent3"/>
              </a:buClr>
              <a:buNone/>
              <a:defRPr/>
            </a:pPr>
            <a:r>
              <a:rPr lang="en-US" sz="1500" dirty="0"/>
              <a:t>  </a:t>
            </a:r>
            <a:r>
              <a:rPr lang="en-US" sz="1500" dirty="0" err="1"/>
              <a:t>samplesfile.close</a:t>
            </a:r>
            <a:r>
              <a:rPr lang="en-US" sz="1500" dirty="0"/>
              <a:t>()</a:t>
            </a:r>
          </a:p>
        </p:txBody>
      </p:sp>
      <p:sp>
        <p:nvSpPr>
          <p:cNvPr id="29701" name="Rectangle 5"/>
          <p:cNvSpPr>
            <a:spLocks noGrp="1" noChangeArrowheads="1"/>
          </p:cNvSpPr>
          <p:nvPr>
            <p:ph type="body" sz="half" idx="2"/>
          </p:nvPr>
        </p:nvSpPr>
        <p:spPr>
          <a:xfrm>
            <a:off x="6172200" y="1920875"/>
            <a:ext cx="4038600" cy="4433888"/>
          </a:xfrm>
          <a:solidFill>
            <a:schemeClr val="accent2">
              <a:lumMod val="20000"/>
              <a:lumOff val="80000"/>
            </a:schemeClr>
          </a:solidFill>
        </p:spPr>
        <p:txBody>
          <a:bodyPr>
            <a:normAutofit/>
          </a:bodyPr>
          <a:lstStyle/>
          <a:p>
            <a:pPr marL="274320" indent="-274320">
              <a:lnSpc>
                <a:spcPct val="80000"/>
              </a:lnSpc>
              <a:buClr>
                <a:schemeClr val="accent3"/>
              </a:buClr>
              <a:buNone/>
              <a:defRPr/>
            </a:pPr>
            <a:r>
              <a:rPr lang="en-US" sz="1500" dirty="0" err="1"/>
              <a:t>def</a:t>
            </a:r>
            <a:r>
              <a:rPr lang="en-US" sz="1500" dirty="0"/>
              <a:t> </a:t>
            </a:r>
            <a:r>
              <a:rPr lang="en-US" sz="1500" dirty="0" err="1"/>
              <a:t>fileEntry</a:t>
            </a:r>
            <a:r>
              <a:rPr lang="en-US" sz="1500" dirty="0"/>
              <a:t>(file):</a:t>
            </a:r>
          </a:p>
          <a:p>
            <a:pPr marL="274320" indent="-274320">
              <a:lnSpc>
                <a:spcPct val="80000"/>
              </a:lnSpc>
              <a:buClr>
                <a:schemeClr val="accent3"/>
              </a:buClr>
              <a:buNone/>
              <a:defRPr/>
            </a:pPr>
            <a:r>
              <a:rPr lang="en-US" sz="1500" dirty="0"/>
              <a:t>  samples="&lt;p&gt;Filename: "</a:t>
            </a:r>
          </a:p>
          <a:p>
            <a:pPr marL="274320" indent="-274320">
              <a:lnSpc>
                <a:spcPct val="80000"/>
              </a:lnSpc>
              <a:buClr>
                <a:schemeClr val="accent3"/>
              </a:buClr>
              <a:buNone/>
              <a:defRPr/>
            </a:pPr>
            <a:r>
              <a:rPr lang="en-US" sz="1500" dirty="0"/>
              <a:t>  samples=</a:t>
            </a:r>
            <a:r>
              <a:rPr lang="en-US" sz="1500" dirty="0" err="1"/>
              <a:t>samples+file</a:t>
            </a:r>
            <a:endParaRPr lang="en-US" sz="1500" dirty="0"/>
          </a:p>
          <a:p>
            <a:pPr marL="274320" indent="-274320">
              <a:lnSpc>
                <a:spcPct val="80000"/>
              </a:lnSpc>
              <a:buClr>
                <a:schemeClr val="accent3"/>
              </a:buClr>
              <a:buNone/>
              <a:defRPr/>
            </a:pPr>
            <a:r>
              <a:rPr lang="en-US" sz="1500" dirty="0"/>
              <a:t>  samples=samples+"&lt;</a:t>
            </a:r>
            <a:r>
              <a:rPr lang="en-US" sz="1500" dirty="0" err="1"/>
              <a:t>br</a:t>
            </a:r>
            <a:r>
              <a:rPr lang="en-US" sz="1500" dirty="0"/>
              <a:t> /&gt;"</a:t>
            </a:r>
          </a:p>
          <a:p>
            <a:pPr marL="274320" indent="-274320">
              <a:lnSpc>
                <a:spcPct val="80000"/>
              </a:lnSpc>
              <a:buClr>
                <a:schemeClr val="accent3"/>
              </a:buClr>
              <a:buNone/>
              <a:defRPr/>
            </a:pPr>
            <a:r>
              <a:rPr lang="en-US" sz="1500" dirty="0"/>
              <a:t>  samples=samples+</a:t>
            </a:r>
            <a:r>
              <a:rPr lang="fr-FR" sz="1500" dirty="0"/>
              <a:t>'</a:t>
            </a:r>
            <a:r>
              <a:rPr lang="en-US" sz="1500" dirty="0"/>
              <a:t>&lt;</a:t>
            </a:r>
            <a:r>
              <a:rPr lang="en-US" sz="1500" dirty="0" err="1"/>
              <a:t>img</a:t>
            </a:r>
            <a:r>
              <a:rPr lang="en-US" sz="1500" dirty="0"/>
              <a:t> </a:t>
            </a:r>
            <a:r>
              <a:rPr lang="en-US" sz="1500" dirty="0" err="1"/>
              <a:t>src</a:t>
            </a:r>
            <a:r>
              <a:rPr lang="en-US" sz="1500" dirty="0"/>
              <a:t>="</a:t>
            </a:r>
            <a:r>
              <a:rPr lang="fr-FR" sz="1500" dirty="0"/>
              <a:t>'</a:t>
            </a:r>
            <a:endParaRPr lang="en-US" sz="1500" dirty="0"/>
          </a:p>
          <a:p>
            <a:pPr marL="274320" indent="-274320">
              <a:lnSpc>
                <a:spcPct val="80000"/>
              </a:lnSpc>
              <a:buClr>
                <a:schemeClr val="accent3"/>
              </a:buClr>
              <a:buNone/>
              <a:defRPr/>
            </a:pPr>
            <a:r>
              <a:rPr lang="en-US" sz="1500" dirty="0"/>
              <a:t>  samples=</a:t>
            </a:r>
            <a:r>
              <a:rPr lang="en-US" sz="1500" dirty="0" err="1"/>
              <a:t>samples+file</a:t>
            </a:r>
            <a:endParaRPr lang="en-US" sz="1500" dirty="0"/>
          </a:p>
          <a:p>
            <a:pPr marL="274320" indent="-274320">
              <a:lnSpc>
                <a:spcPct val="80000"/>
              </a:lnSpc>
              <a:buClr>
                <a:schemeClr val="accent3"/>
              </a:buClr>
              <a:buNone/>
              <a:defRPr/>
            </a:pPr>
            <a:r>
              <a:rPr lang="en-US" sz="1500" dirty="0"/>
              <a:t>  samples=samples+</a:t>
            </a:r>
            <a:r>
              <a:rPr lang="fr-FR" sz="1500" dirty="0"/>
              <a:t>'</a:t>
            </a:r>
            <a:r>
              <a:rPr lang="en-US" sz="1500" dirty="0"/>
              <a:t>" height="100" width="100"</a:t>
            </a:r>
            <a:r>
              <a:rPr lang="fr-FR" sz="1500" dirty="0"/>
              <a:t>'</a:t>
            </a:r>
            <a:endParaRPr lang="en-US" sz="1500" dirty="0"/>
          </a:p>
          <a:p>
            <a:pPr marL="274320" indent="-274320">
              <a:lnSpc>
                <a:spcPct val="80000"/>
              </a:lnSpc>
              <a:buClr>
                <a:schemeClr val="accent3"/>
              </a:buClr>
              <a:buNone/>
              <a:defRPr/>
            </a:pPr>
            <a:r>
              <a:rPr lang="en-US" sz="1500" dirty="0"/>
              <a:t>  samples=samples+</a:t>
            </a:r>
            <a:r>
              <a:rPr lang="fr-FR" sz="1500" dirty="0"/>
              <a:t>'</a:t>
            </a:r>
            <a:r>
              <a:rPr lang="en-US" sz="1500" dirty="0"/>
              <a:t> /&gt;&lt;/p&gt;\n</a:t>
            </a:r>
            <a:r>
              <a:rPr lang="fr-FR" sz="1500" dirty="0"/>
              <a:t>'</a:t>
            </a:r>
            <a:r>
              <a:rPr lang="en-US" sz="1500" dirty="0"/>
              <a:t> </a:t>
            </a:r>
          </a:p>
          <a:p>
            <a:pPr marL="274320" indent="-274320">
              <a:lnSpc>
                <a:spcPct val="80000"/>
              </a:lnSpc>
              <a:buClr>
                <a:schemeClr val="accent3"/>
              </a:buClr>
              <a:buNone/>
              <a:defRPr/>
            </a:pPr>
            <a:r>
              <a:rPr lang="en-US" sz="1500" dirty="0"/>
              <a:t>  return samples</a:t>
            </a:r>
          </a:p>
        </p:txBody>
      </p:sp>
      <p:sp>
        <p:nvSpPr>
          <p:cNvPr id="29702" name="Text Box 6"/>
          <p:cNvSpPr txBox="1">
            <a:spLocks noChangeArrowheads="1"/>
          </p:cNvSpPr>
          <p:nvPr/>
        </p:nvSpPr>
        <p:spPr bwMode="auto">
          <a:xfrm>
            <a:off x="6324600" y="4800601"/>
            <a:ext cx="3657600" cy="646113"/>
          </a:xfrm>
          <a:prstGeom prst="rect">
            <a:avLst/>
          </a:prstGeom>
          <a:solidFill>
            <a:schemeClr val="accent2">
              <a:lumMod val="60000"/>
              <a:lumOff val="40000"/>
            </a:schemeClr>
          </a:solidFill>
          <a:ln w="9525">
            <a:noFill/>
            <a:miter lim="800000"/>
            <a:headEnd/>
            <a:tailEnd/>
          </a:ln>
          <a:effectLst/>
        </p:spPr>
        <p:txBody>
          <a:bodyPr>
            <a:spAutoFit/>
          </a:bodyPr>
          <a:lstStyle/>
          <a:p>
            <a:pPr>
              <a:spcBef>
                <a:spcPct val="50000"/>
              </a:spcBef>
              <a:defRPr/>
            </a:pPr>
            <a:r>
              <a:rPr lang="en-US" dirty="0"/>
              <a:t>If it makes the code make more sense to you, do it that way!</a:t>
            </a:r>
          </a:p>
        </p:txBody>
      </p:sp>
      <p:sp>
        <p:nvSpPr>
          <p:cNvPr id="2" name="Footer Placeholder 1"/>
          <p:cNvSpPr>
            <a:spLocks noGrp="1"/>
          </p:cNvSpPr>
          <p:nvPr>
            <p:ph type="ftr" sz="quarter" idx="11"/>
          </p:nvPr>
        </p:nvSpPr>
        <p:spPr>
          <a:xfrm>
            <a:off x="2743200" y="6356351"/>
            <a:ext cx="4800600" cy="365125"/>
          </a:xfrm>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200">
                <a:solidFill>
                  <a:srgbClr val="045C75"/>
                </a:solidFill>
                <a:latin typeface="Constantia" panose="02030602050306030303" pitchFamily="18" charset="0"/>
              </a:rPr>
              <a:t>© 2016 Pearson Education, Inc., Hoboken, NJ.  All rights reserved. </a:t>
            </a:r>
          </a:p>
        </p:txBody>
      </p:sp>
    </p:spTree>
    <p:extLst>
      <p:ext uri="{BB962C8B-B14F-4D97-AF65-F5344CB8AC3E}">
        <p14:creationId xmlns:p14="http://schemas.microsoft.com/office/powerpoint/2010/main" val="288952272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
          <p:cNvSpPr>
            <a:spLocks noGrp="1" noChangeArrowheads="1"/>
          </p:cNvSpPr>
          <p:nvPr>
            <p:ph type="title"/>
          </p:nvPr>
        </p:nvSpPr>
        <p:spPr/>
        <p:txBody>
          <a:bodyPr/>
          <a:lstStyle/>
          <a:p>
            <a:pPr eaLnBrk="1" hangingPunct="1"/>
            <a:r>
              <a:rPr lang="en-US" altLang="en-US" smtClean="0"/>
              <a:t>Testing it by itself</a:t>
            </a:r>
          </a:p>
        </p:txBody>
      </p:sp>
      <p:sp>
        <p:nvSpPr>
          <p:cNvPr id="31747" name="Rectangle 3"/>
          <p:cNvSpPr>
            <a:spLocks noGrp="1" noChangeArrowheads="1"/>
          </p:cNvSpPr>
          <p:nvPr>
            <p:ph type="body" idx="1"/>
          </p:nvPr>
        </p:nvSpPr>
        <p:spPr>
          <a:solidFill>
            <a:schemeClr val="accent2">
              <a:lumMod val="20000"/>
              <a:lumOff val="80000"/>
            </a:schemeClr>
          </a:solidFill>
        </p:spPr>
        <p:txBody>
          <a:bodyPr>
            <a:normAutofit/>
          </a:bodyPr>
          <a:lstStyle/>
          <a:p>
            <a:pPr marL="274320" indent="-274320">
              <a:buClr>
                <a:schemeClr val="accent3"/>
              </a:buClr>
              <a:buNone/>
              <a:defRPr/>
            </a:pPr>
            <a:r>
              <a:rPr lang="en-US" dirty="0">
                <a:ea typeface="+mn-ea"/>
                <a:cs typeface="+mn-cs"/>
              </a:rPr>
              <a:t>&gt;&gt;&gt; print </a:t>
            </a:r>
            <a:r>
              <a:rPr lang="en-US" dirty="0" err="1">
                <a:ea typeface="+mn-ea"/>
                <a:cs typeface="+mn-cs"/>
              </a:rPr>
              <a:t>fileEntry</a:t>
            </a:r>
            <a:r>
              <a:rPr lang="en-US" dirty="0">
                <a:ea typeface="+mn-ea"/>
                <a:cs typeface="+mn-cs"/>
              </a:rPr>
              <a:t>("barbara.jpg")</a:t>
            </a:r>
          </a:p>
          <a:p>
            <a:pPr marL="274320" indent="-274320">
              <a:buClr>
                <a:schemeClr val="accent3"/>
              </a:buClr>
              <a:buNone/>
              <a:defRPr/>
            </a:pPr>
            <a:r>
              <a:rPr lang="en-US" dirty="0">
                <a:ea typeface="+mn-ea"/>
                <a:cs typeface="+mn-cs"/>
              </a:rPr>
              <a:t>&lt;p&gt;Filename: barbara.jpg&lt;</a:t>
            </a:r>
            <a:r>
              <a:rPr lang="en-US" dirty="0" err="1">
                <a:ea typeface="+mn-ea"/>
                <a:cs typeface="+mn-cs"/>
              </a:rPr>
              <a:t>br</a:t>
            </a:r>
            <a:r>
              <a:rPr lang="en-US" dirty="0">
                <a:ea typeface="+mn-ea"/>
                <a:cs typeface="+mn-cs"/>
              </a:rPr>
              <a:t> /&gt;&lt;</a:t>
            </a:r>
            <a:r>
              <a:rPr lang="en-US" dirty="0" err="1">
                <a:ea typeface="+mn-ea"/>
                <a:cs typeface="+mn-cs"/>
              </a:rPr>
              <a:t>img</a:t>
            </a:r>
            <a:r>
              <a:rPr lang="en-US" dirty="0">
                <a:ea typeface="+mn-ea"/>
                <a:cs typeface="+mn-cs"/>
              </a:rPr>
              <a:t> </a:t>
            </a:r>
            <a:r>
              <a:rPr lang="en-US" dirty="0" err="1">
                <a:ea typeface="+mn-ea"/>
                <a:cs typeface="+mn-cs"/>
              </a:rPr>
              <a:t>src</a:t>
            </a:r>
            <a:r>
              <a:rPr lang="en-US" dirty="0">
                <a:ea typeface="+mn-ea"/>
                <a:cs typeface="+mn-cs"/>
              </a:rPr>
              <a:t>="barbara.jpg" height="100" width="100" /&gt;&lt;/p&gt;</a:t>
            </a:r>
          </a:p>
          <a:p>
            <a:pPr marL="274320" indent="-274320">
              <a:buClr>
                <a:schemeClr val="accent3"/>
              </a:buClr>
              <a:buNone/>
              <a:defRPr/>
            </a:pPr>
            <a:endParaRPr lang="en-US" dirty="0">
              <a:ea typeface="+mn-ea"/>
              <a:cs typeface="+mn-cs"/>
            </a:endParaRPr>
          </a:p>
          <a:p>
            <a:pPr marL="274320" indent="-274320">
              <a:buClr>
                <a:schemeClr val="accent3"/>
              </a:buClr>
              <a:buNone/>
              <a:defRPr/>
            </a:pPr>
            <a:r>
              <a:rPr lang="en-US" dirty="0">
                <a:ea typeface="+mn-ea"/>
                <a:cs typeface="+mn-cs"/>
              </a:rPr>
              <a:t>&gt;&gt;&gt; print </a:t>
            </a:r>
            <a:r>
              <a:rPr lang="en-US" dirty="0" err="1">
                <a:ea typeface="+mn-ea"/>
                <a:cs typeface="+mn-cs"/>
              </a:rPr>
              <a:t>fileEntry</a:t>
            </a:r>
            <a:r>
              <a:rPr lang="en-US" dirty="0">
                <a:ea typeface="+mn-ea"/>
                <a:cs typeface="+mn-cs"/>
              </a:rPr>
              <a:t>("sunset.jpg")</a:t>
            </a:r>
          </a:p>
          <a:p>
            <a:pPr marL="274320" indent="-274320">
              <a:buClr>
                <a:schemeClr val="accent3"/>
              </a:buClr>
              <a:buNone/>
              <a:defRPr/>
            </a:pPr>
            <a:r>
              <a:rPr lang="en-US" dirty="0">
                <a:ea typeface="+mn-ea"/>
                <a:cs typeface="+mn-cs"/>
              </a:rPr>
              <a:t>&lt;p&gt;Filename: sunset.jpg&lt;</a:t>
            </a:r>
            <a:r>
              <a:rPr lang="en-US" dirty="0" err="1">
                <a:ea typeface="+mn-ea"/>
                <a:cs typeface="+mn-cs"/>
              </a:rPr>
              <a:t>br</a:t>
            </a:r>
            <a:r>
              <a:rPr lang="en-US" dirty="0">
                <a:ea typeface="+mn-ea"/>
                <a:cs typeface="+mn-cs"/>
              </a:rPr>
              <a:t> /&gt;&lt;</a:t>
            </a:r>
            <a:r>
              <a:rPr lang="en-US" dirty="0" err="1">
                <a:ea typeface="+mn-ea"/>
                <a:cs typeface="+mn-cs"/>
              </a:rPr>
              <a:t>img</a:t>
            </a:r>
            <a:r>
              <a:rPr lang="en-US" dirty="0">
                <a:ea typeface="+mn-ea"/>
                <a:cs typeface="+mn-cs"/>
              </a:rPr>
              <a:t> </a:t>
            </a:r>
            <a:r>
              <a:rPr lang="en-US" dirty="0" err="1">
                <a:ea typeface="+mn-ea"/>
                <a:cs typeface="+mn-cs"/>
              </a:rPr>
              <a:t>src</a:t>
            </a:r>
            <a:r>
              <a:rPr lang="en-US" dirty="0">
                <a:ea typeface="+mn-ea"/>
                <a:cs typeface="+mn-cs"/>
              </a:rPr>
              <a:t>="sunset.jpg" height="100" width="100" /&gt;&lt;/p&gt;</a:t>
            </a:r>
          </a:p>
          <a:p>
            <a:pPr marL="274320" indent="-274320">
              <a:buClr>
                <a:schemeClr val="accent3"/>
              </a:buClr>
              <a:buNone/>
              <a:defRPr/>
            </a:pPr>
            <a:endParaRPr lang="en-US" dirty="0">
              <a:ea typeface="+mn-ea"/>
              <a:cs typeface="+mn-cs"/>
            </a:endParaRPr>
          </a:p>
          <a:p>
            <a:pPr marL="274320" indent="-274320">
              <a:buClr>
                <a:schemeClr val="accent3"/>
              </a:buClr>
              <a:buNone/>
              <a:defRPr/>
            </a:pPr>
            <a:endParaRPr lang="en-US" dirty="0">
              <a:ea typeface="+mn-ea"/>
              <a:cs typeface="+mn-cs"/>
            </a:endParaRPr>
          </a:p>
        </p:txBody>
      </p:sp>
      <p:sp>
        <p:nvSpPr>
          <p:cNvPr id="2" name="Footer Placeholder 1"/>
          <p:cNvSpPr>
            <a:spLocks noGrp="1"/>
          </p:cNvSpPr>
          <p:nvPr>
            <p:ph type="ftr" sz="quarter" idx="11"/>
          </p:nvPr>
        </p:nvSpPr>
        <p:spPr>
          <a:xfrm>
            <a:off x="3352800" y="6356351"/>
            <a:ext cx="4876800" cy="365125"/>
          </a:xfrm>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200">
                <a:solidFill>
                  <a:srgbClr val="045C75"/>
                </a:solidFill>
                <a:latin typeface="Constantia" panose="02030602050306030303" pitchFamily="18" charset="0"/>
              </a:rPr>
              <a:t>© 2016 Pearson Education, Inc., Hoboken, NJ.  All rights reserved. </a:t>
            </a:r>
          </a:p>
        </p:txBody>
      </p:sp>
    </p:spTree>
    <p:extLst>
      <p:ext uri="{BB962C8B-B14F-4D97-AF65-F5344CB8AC3E}">
        <p14:creationId xmlns:p14="http://schemas.microsoft.com/office/powerpoint/2010/main" val="285373795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p:cNvSpPr>
            <a:spLocks noGrp="1" noChangeArrowheads="1"/>
          </p:cNvSpPr>
          <p:nvPr>
            <p:ph type="title"/>
          </p:nvPr>
        </p:nvSpPr>
        <p:spPr/>
        <p:txBody>
          <a:bodyPr/>
          <a:lstStyle/>
          <a:p>
            <a:pPr eaLnBrk="1" hangingPunct="1"/>
            <a:r>
              <a:rPr lang="en-US" altLang="en-US" sz="3200"/>
              <a:t>Changing the program:</a:t>
            </a:r>
            <a:br>
              <a:rPr lang="en-US" altLang="en-US" sz="3200"/>
            </a:br>
            <a:r>
              <a:rPr lang="en-US" altLang="en-US" sz="3200"/>
              <a:t>Making the images links</a:t>
            </a:r>
          </a:p>
        </p:txBody>
      </p:sp>
      <p:sp>
        <p:nvSpPr>
          <p:cNvPr id="38914" name="Rectangle 4"/>
          <p:cNvSpPr>
            <a:spLocks noGrp="1" noChangeArrowheads="1"/>
          </p:cNvSpPr>
          <p:nvPr>
            <p:ph type="body" sz="half" idx="1"/>
          </p:nvPr>
        </p:nvSpPr>
        <p:spPr/>
        <p:txBody>
          <a:bodyPr/>
          <a:lstStyle/>
          <a:p>
            <a:pPr eaLnBrk="1" hangingPunct="1">
              <a:lnSpc>
                <a:spcPct val="90000"/>
              </a:lnSpc>
              <a:buFont typeface="Wingdings" panose="05000000000000000000" pitchFamily="2" charset="2"/>
              <a:buNone/>
            </a:pPr>
            <a:r>
              <a:rPr lang="en-US" altLang="en-US" sz="2000"/>
              <a:t>def fileEntry(file):</a:t>
            </a:r>
          </a:p>
          <a:p>
            <a:pPr eaLnBrk="1" hangingPunct="1">
              <a:lnSpc>
                <a:spcPct val="90000"/>
              </a:lnSpc>
              <a:buFont typeface="Wingdings" panose="05000000000000000000" pitchFamily="2" charset="2"/>
              <a:buNone/>
            </a:pPr>
            <a:r>
              <a:rPr lang="en-US" altLang="en-US" sz="2000"/>
              <a:t>  samples="&lt;p&gt;Filename: "</a:t>
            </a:r>
          </a:p>
          <a:p>
            <a:pPr eaLnBrk="1" hangingPunct="1">
              <a:lnSpc>
                <a:spcPct val="90000"/>
              </a:lnSpc>
              <a:buFont typeface="Wingdings" panose="05000000000000000000" pitchFamily="2" charset="2"/>
              <a:buNone/>
            </a:pPr>
            <a:r>
              <a:rPr lang="en-US" altLang="en-US" sz="2000"/>
              <a:t>  samples=samples+</a:t>
            </a:r>
            <a:r>
              <a:rPr lang="en-US" altLang="en-US" sz="2000">
                <a:solidFill>
                  <a:srgbClr val="FF0000"/>
                </a:solidFill>
              </a:rPr>
              <a:t>"&lt;a href="+file+"&gt;"</a:t>
            </a:r>
          </a:p>
          <a:p>
            <a:pPr eaLnBrk="1" hangingPunct="1">
              <a:lnSpc>
                <a:spcPct val="90000"/>
              </a:lnSpc>
              <a:buFont typeface="Wingdings" panose="05000000000000000000" pitchFamily="2" charset="2"/>
              <a:buNone/>
            </a:pPr>
            <a:r>
              <a:rPr lang="en-US" altLang="en-US" sz="2000"/>
              <a:t>  </a:t>
            </a:r>
            <a:r>
              <a:rPr lang="en-US" altLang="en-US" sz="2000">
                <a:solidFill>
                  <a:srgbClr val="FF0000"/>
                </a:solidFill>
              </a:rPr>
              <a:t># samples=samples+"&lt;br /&gt;"</a:t>
            </a:r>
          </a:p>
          <a:p>
            <a:pPr eaLnBrk="1" hangingPunct="1">
              <a:lnSpc>
                <a:spcPct val="90000"/>
              </a:lnSpc>
              <a:buFont typeface="Wingdings" panose="05000000000000000000" pitchFamily="2" charset="2"/>
              <a:buNone/>
            </a:pPr>
            <a:r>
              <a:rPr lang="en-US" altLang="en-US" sz="2000"/>
              <a:t>  samples=samples+</a:t>
            </a:r>
            <a:r>
              <a:rPr lang="fr-FR" altLang="en-US" sz="2000"/>
              <a:t>'</a:t>
            </a:r>
            <a:r>
              <a:rPr lang="en-US" altLang="en-US" sz="2000"/>
              <a:t>&lt;img src="</a:t>
            </a:r>
            <a:r>
              <a:rPr lang="fr-FR" altLang="en-US" sz="2000"/>
              <a:t>'</a:t>
            </a:r>
            <a:endParaRPr lang="en-US" altLang="en-US" sz="2000"/>
          </a:p>
          <a:p>
            <a:pPr eaLnBrk="1" hangingPunct="1">
              <a:lnSpc>
                <a:spcPct val="90000"/>
              </a:lnSpc>
              <a:buFont typeface="Wingdings" panose="05000000000000000000" pitchFamily="2" charset="2"/>
              <a:buNone/>
            </a:pPr>
            <a:r>
              <a:rPr lang="en-US" altLang="en-US" sz="2000"/>
              <a:t>  samples=samples+file</a:t>
            </a:r>
          </a:p>
          <a:p>
            <a:pPr eaLnBrk="1" hangingPunct="1">
              <a:lnSpc>
                <a:spcPct val="90000"/>
              </a:lnSpc>
              <a:buFont typeface="Wingdings" panose="05000000000000000000" pitchFamily="2" charset="2"/>
              <a:buNone/>
            </a:pPr>
            <a:r>
              <a:rPr lang="en-US" altLang="en-US" sz="2000"/>
              <a:t>  samples=samples+</a:t>
            </a:r>
            <a:r>
              <a:rPr lang="fr-FR" altLang="en-US" sz="2000"/>
              <a:t>'</a:t>
            </a:r>
            <a:r>
              <a:rPr lang="en-US" altLang="en-US" sz="2000"/>
              <a:t>" height="100" width="100"</a:t>
            </a:r>
            <a:r>
              <a:rPr lang="fr-FR" altLang="en-US" sz="2000"/>
              <a:t>'</a:t>
            </a:r>
            <a:endParaRPr lang="en-US" altLang="en-US" sz="2000"/>
          </a:p>
          <a:p>
            <a:pPr eaLnBrk="1" hangingPunct="1">
              <a:lnSpc>
                <a:spcPct val="90000"/>
              </a:lnSpc>
              <a:buFont typeface="Wingdings" panose="05000000000000000000" pitchFamily="2" charset="2"/>
              <a:buNone/>
            </a:pPr>
            <a:r>
              <a:rPr lang="en-US" altLang="en-US" sz="2000"/>
              <a:t>  samples=samples+</a:t>
            </a:r>
            <a:r>
              <a:rPr lang="fr-FR" altLang="en-US" sz="2000"/>
              <a:t>'</a:t>
            </a:r>
            <a:r>
              <a:rPr lang="en-US" altLang="en-US" sz="2000"/>
              <a:t> /&gt;</a:t>
            </a:r>
            <a:r>
              <a:rPr lang="en-US" altLang="en-US" sz="2000">
                <a:solidFill>
                  <a:srgbClr val="FF0000"/>
                </a:solidFill>
              </a:rPr>
              <a:t>&lt;/a&gt;</a:t>
            </a:r>
            <a:r>
              <a:rPr lang="en-US" altLang="en-US" sz="2000"/>
              <a:t>&lt;/p&gt;\n</a:t>
            </a:r>
            <a:r>
              <a:rPr lang="fr-FR" altLang="en-US" sz="2000"/>
              <a:t>'</a:t>
            </a:r>
            <a:r>
              <a:rPr lang="en-US" altLang="en-US" sz="2000"/>
              <a:t> </a:t>
            </a:r>
          </a:p>
          <a:p>
            <a:pPr eaLnBrk="1" hangingPunct="1">
              <a:lnSpc>
                <a:spcPct val="90000"/>
              </a:lnSpc>
              <a:buFont typeface="Wingdings" panose="05000000000000000000" pitchFamily="2" charset="2"/>
              <a:buNone/>
            </a:pPr>
            <a:r>
              <a:rPr lang="en-US" altLang="en-US" sz="2000"/>
              <a:t>  return samples</a:t>
            </a:r>
          </a:p>
        </p:txBody>
      </p:sp>
      <p:pic>
        <p:nvPicPr>
          <p:cNvPr id="38915" name="Picture 6"/>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6172200" y="2978151"/>
            <a:ext cx="4038600" cy="1890713"/>
          </a:xfrm>
          <a:noFill/>
          <a:ln>
            <a:solidFill>
              <a:schemeClr val="tx1"/>
            </a:solidFill>
            <a:miter lim="800000"/>
            <a:headEnd/>
            <a:tailEnd/>
          </a:ln>
        </p:spPr>
      </p:pic>
      <p:sp>
        <p:nvSpPr>
          <p:cNvPr id="2" name="Footer Placeholder 1"/>
          <p:cNvSpPr>
            <a:spLocks noGrp="1"/>
          </p:cNvSpPr>
          <p:nvPr>
            <p:ph type="ftr" sz="quarter" idx="10"/>
          </p:nvPr>
        </p:nvSpPr>
        <p:spPr>
          <a:xfrm>
            <a:off x="3352800" y="6248400"/>
            <a:ext cx="4953000" cy="457200"/>
          </a:xfrm>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200">
                <a:solidFill>
                  <a:srgbClr val="045C75"/>
                </a:solidFill>
                <a:latin typeface="Constantia" panose="02030602050306030303" pitchFamily="18" charset="0"/>
              </a:rPr>
              <a:t>© 2016 Pearson Education, Inc., Hoboken, NJ.  All rights reserved. </a:t>
            </a:r>
          </a:p>
        </p:txBody>
      </p:sp>
    </p:spTree>
    <p:extLst>
      <p:ext uri="{BB962C8B-B14F-4D97-AF65-F5344CB8AC3E}">
        <p14:creationId xmlns:p14="http://schemas.microsoft.com/office/powerpoint/2010/main" val="134623689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2"/>
          <p:cNvSpPr>
            <a:spLocks noGrp="1" noChangeArrowheads="1"/>
          </p:cNvSpPr>
          <p:nvPr>
            <p:ph type="title"/>
          </p:nvPr>
        </p:nvSpPr>
        <p:spPr/>
        <p:txBody>
          <a:bodyPr/>
          <a:lstStyle/>
          <a:p>
            <a:pPr eaLnBrk="1" hangingPunct="1"/>
            <a:r>
              <a:rPr lang="en-US" altLang="en-US" smtClean="0"/>
              <a:t>Testing the links version</a:t>
            </a:r>
          </a:p>
        </p:txBody>
      </p:sp>
      <p:sp>
        <p:nvSpPr>
          <p:cNvPr id="34819" name="Rectangle 3"/>
          <p:cNvSpPr>
            <a:spLocks noGrp="1" noChangeArrowheads="1"/>
          </p:cNvSpPr>
          <p:nvPr>
            <p:ph type="body" idx="1"/>
          </p:nvPr>
        </p:nvSpPr>
        <p:spPr>
          <a:solidFill>
            <a:schemeClr val="accent2">
              <a:lumMod val="20000"/>
              <a:lumOff val="80000"/>
            </a:schemeClr>
          </a:solidFill>
        </p:spPr>
        <p:txBody>
          <a:bodyPr>
            <a:normAutofit/>
          </a:bodyPr>
          <a:lstStyle/>
          <a:p>
            <a:pPr marL="274320" indent="-274320">
              <a:buClr>
                <a:schemeClr val="accent3"/>
              </a:buClr>
              <a:buNone/>
              <a:defRPr/>
            </a:pPr>
            <a:r>
              <a:rPr lang="en-US" dirty="0">
                <a:ea typeface="+mn-ea"/>
                <a:cs typeface="+mn-cs"/>
              </a:rPr>
              <a:t>&gt;&gt;&gt; print </a:t>
            </a:r>
            <a:r>
              <a:rPr lang="en-US" dirty="0" err="1">
                <a:ea typeface="+mn-ea"/>
                <a:cs typeface="+mn-cs"/>
              </a:rPr>
              <a:t>fileEntry</a:t>
            </a:r>
            <a:r>
              <a:rPr lang="en-US" dirty="0">
                <a:ea typeface="+mn-ea"/>
                <a:cs typeface="+mn-cs"/>
              </a:rPr>
              <a:t>("barbara.jpg")</a:t>
            </a:r>
          </a:p>
          <a:p>
            <a:pPr marL="274320" indent="-274320">
              <a:buClr>
                <a:schemeClr val="accent3"/>
              </a:buClr>
              <a:buNone/>
              <a:defRPr/>
            </a:pPr>
            <a:r>
              <a:rPr lang="en-US" dirty="0">
                <a:ea typeface="+mn-ea"/>
                <a:cs typeface="+mn-cs"/>
              </a:rPr>
              <a:t>&lt;p&gt;Filename: &lt;a </a:t>
            </a:r>
            <a:r>
              <a:rPr lang="en-US" dirty="0" err="1">
                <a:ea typeface="+mn-ea"/>
                <a:cs typeface="+mn-cs"/>
              </a:rPr>
              <a:t>href</a:t>
            </a:r>
            <a:r>
              <a:rPr lang="en-US" dirty="0">
                <a:ea typeface="+mn-ea"/>
                <a:cs typeface="+mn-cs"/>
              </a:rPr>
              <a:t>=barbara.jpg&gt;&lt;</a:t>
            </a:r>
            <a:r>
              <a:rPr lang="en-US" dirty="0" err="1">
                <a:ea typeface="+mn-ea"/>
                <a:cs typeface="+mn-cs"/>
              </a:rPr>
              <a:t>img</a:t>
            </a:r>
            <a:r>
              <a:rPr lang="en-US" dirty="0">
                <a:ea typeface="+mn-ea"/>
                <a:cs typeface="+mn-cs"/>
              </a:rPr>
              <a:t> </a:t>
            </a:r>
            <a:r>
              <a:rPr lang="en-US" dirty="0" err="1">
                <a:ea typeface="+mn-ea"/>
                <a:cs typeface="+mn-cs"/>
              </a:rPr>
              <a:t>src</a:t>
            </a:r>
            <a:r>
              <a:rPr lang="en-US" dirty="0">
                <a:ea typeface="+mn-ea"/>
                <a:cs typeface="+mn-cs"/>
              </a:rPr>
              <a:t>="barbara.jpg" height="100" width="100" /&gt;&lt;/a&gt;&lt;/p&gt;</a:t>
            </a:r>
          </a:p>
          <a:p>
            <a:pPr marL="274320" indent="-274320">
              <a:buClr>
                <a:schemeClr val="accent3"/>
              </a:buClr>
              <a:buNone/>
              <a:defRPr/>
            </a:pPr>
            <a:endParaRPr lang="en-US" dirty="0">
              <a:ea typeface="+mn-ea"/>
              <a:cs typeface="+mn-cs"/>
            </a:endParaRPr>
          </a:p>
          <a:p>
            <a:pPr marL="274320" indent="-274320">
              <a:buClr>
                <a:schemeClr val="accent3"/>
              </a:buClr>
              <a:buNone/>
              <a:defRPr/>
            </a:pPr>
            <a:r>
              <a:rPr lang="en-US" dirty="0">
                <a:ea typeface="+mn-ea"/>
                <a:cs typeface="+mn-cs"/>
              </a:rPr>
              <a:t>&gt;&gt;&gt; print </a:t>
            </a:r>
            <a:r>
              <a:rPr lang="en-US" dirty="0" err="1">
                <a:ea typeface="+mn-ea"/>
                <a:cs typeface="+mn-cs"/>
              </a:rPr>
              <a:t>fileEntry</a:t>
            </a:r>
            <a:r>
              <a:rPr lang="en-US" dirty="0">
                <a:ea typeface="+mn-ea"/>
                <a:cs typeface="+mn-cs"/>
              </a:rPr>
              <a:t>("sunset.jpg")</a:t>
            </a:r>
          </a:p>
          <a:p>
            <a:pPr marL="274320" indent="-274320">
              <a:buClr>
                <a:schemeClr val="accent3"/>
              </a:buClr>
              <a:buNone/>
              <a:defRPr/>
            </a:pPr>
            <a:r>
              <a:rPr lang="en-US" dirty="0">
                <a:ea typeface="+mn-ea"/>
                <a:cs typeface="+mn-cs"/>
              </a:rPr>
              <a:t>&lt;p&gt;Filename: &lt;a </a:t>
            </a:r>
            <a:r>
              <a:rPr lang="en-US" dirty="0" err="1">
                <a:ea typeface="+mn-ea"/>
                <a:cs typeface="+mn-cs"/>
              </a:rPr>
              <a:t>href</a:t>
            </a:r>
            <a:r>
              <a:rPr lang="en-US" dirty="0">
                <a:ea typeface="+mn-ea"/>
                <a:cs typeface="+mn-cs"/>
              </a:rPr>
              <a:t>=sunset.jpg&gt;&lt;</a:t>
            </a:r>
            <a:r>
              <a:rPr lang="en-US" dirty="0" err="1">
                <a:ea typeface="+mn-ea"/>
                <a:cs typeface="+mn-cs"/>
              </a:rPr>
              <a:t>img</a:t>
            </a:r>
            <a:r>
              <a:rPr lang="en-US" dirty="0">
                <a:ea typeface="+mn-ea"/>
                <a:cs typeface="+mn-cs"/>
              </a:rPr>
              <a:t> </a:t>
            </a:r>
            <a:r>
              <a:rPr lang="en-US" dirty="0" err="1">
                <a:ea typeface="+mn-ea"/>
                <a:cs typeface="+mn-cs"/>
              </a:rPr>
              <a:t>src</a:t>
            </a:r>
            <a:r>
              <a:rPr lang="en-US" dirty="0">
                <a:ea typeface="+mn-ea"/>
                <a:cs typeface="+mn-cs"/>
              </a:rPr>
              <a:t>="sunset.jpg" height="100" width="100" /&gt;&lt;/a&gt;&lt;/p&gt;</a:t>
            </a:r>
          </a:p>
        </p:txBody>
      </p:sp>
      <p:sp>
        <p:nvSpPr>
          <p:cNvPr id="2" name="Footer Placeholder 1"/>
          <p:cNvSpPr>
            <a:spLocks noGrp="1"/>
          </p:cNvSpPr>
          <p:nvPr>
            <p:ph type="ftr" sz="quarter" idx="11"/>
          </p:nvPr>
        </p:nvSpPr>
        <p:spPr>
          <a:xfrm>
            <a:off x="3200400" y="6356351"/>
            <a:ext cx="4343400" cy="365125"/>
          </a:xfrm>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200">
                <a:solidFill>
                  <a:srgbClr val="045C75"/>
                </a:solidFill>
                <a:latin typeface="Constantia" panose="02030602050306030303" pitchFamily="18" charset="0"/>
              </a:rPr>
              <a:t>© 2016 Pearson Education, Inc., Hoboken, NJ.  All rights reserved. </a:t>
            </a:r>
          </a:p>
        </p:txBody>
      </p:sp>
    </p:spTree>
    <p:extLst>
      <p:ext uri="{BB962C8B-B14F-4D97-AF65-F5344CB8AC3E}">
        <p14:creationId xmlns:p14="http://schemas.microsoft.com/office/powerpoint/2010/main" val="405453103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199" y="485775"/>
            <a:ext cx="10848975" cy="6000749"/>
          </a:xfrm>
        </p:spPr>
        <p:txBody>
          <a:bodyPr>
            <a:normAutofit/>
          </a:bodyPr>
          <a:lstStyle/>
          <a:p>
            <a:pPr marL="0" indent="0">
              <a:buNone/>
            </a:pPr>
            <a:r>
              <a:rPr lang="en-US" sz="3200" dirty="0" smtClean="0"/>
              <a:t>Every day I need you, Lord, and today, especially, I need some extra strength to face whatever is to come. This day I need to feel you near me to strengthen my courage and to overcome any fear. By myself, I cannot meet the challenge of the hour. I am a frail human creature and I need a higher power to sustain me in all that life may bring. So, dear lord, hold my trembling hand. Be with me this day and stretch out your powerful arm to help me. May your love be upon me as I place my hope in you.</a:t>
            </a:r>
            <a:endParaRPr lang="en-US" sz="4000" dirty="0" smtClean="0"/>
          </a:p>
          <a:p>
            <a:pPr marL="0" indent="0">
              <a:buNone/>
            </a:pPr>
            <a:r>
              <a:rPr lang="en-US" sz="3200" dirty="0" smtClean="0"/>
              <a:t>Amen</a:t>
            </a:r>
          </a:p>
          <a:p>
            <a:pPr marL="0" indent="0">
              <a:buNone/>
            </a:pPr>
            <a:r>
              <a:rPr lang="en-US" sz="3200" dirty="0" smtClean="0"/>
              <a:t>Pope John XXIII (modified)</a:t>
            </a:r>
          </a:p>
          <a:p>
            <a:pPr marL="0" indent="0">
              <a:buNone/>
            </a:pPr>
            <a:r>
              <a:rPr lang="en-US" sz="3200" dirty="0">
                <a:hlinkClick r:id="rId2"/>
              </a:rPr>
              <a:t>https://</a:t>
            </a:r>
            <a:r>
              <a:rPr lang="en-US" sz="3200" dirty="0" smtClean="0">
                <a:hlinkClick r:id="rId2"/>
              </a:rPr>
              <a:t>www.pinterest.com/pin/501307002277165351</a:t>
            </a:r>
            <a:endParaRPr lang="en-US" sz="3200" dirty="0" smtClean="0"/>
          </a:p>
        </p:txBody>
      </p:sp>
    </p:spTree>
    <p:extLst>
      <p:ext uri="{BB962C8B-B14F-4D97-AF65-F5344CB8AC3E}">
        <p14:creationId xmlns:p14="http://schemas.microsoft.com/office/powerpoint/2010/main" val="423784755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Student Activity</a:t>
            </a:r>
            <a:endParaRPr lang="en-US" dirty="0"/>
          </a:p>
        </p:txBody>
      </p:sp>
      <p:sp>
        <p:nvSpPr>
          <p:cNvPr id="3" name="Content Placeholder 2"/>
          <p:cNvSpPr>
            <a:spLocks noGrp="1"/>
          </p:cNvSpPr>
          <p:nvPr>
            <p:ph idx="1"/>
          </p:nvPr>
        </p:nvSpPr>
        <p:spPr/>
        <p:txBody>
          <a:bodyPr/>
          <a:lstStyle/>
          <a:p>
            <a:r>
              <a:rPr lang="en-US" dirty="0" smtClean="0"/>
              <a:t>Choose a picture (not your collage) and embed a </a:t>
            </a:r>
            <a:r>
              <a:rPr lang="en-US" dirty="0" smtClean="0"/>
              <a:t>sound in </a:t>
            </a:r>
            <a:r>
              <a:rPr lang="en-US" dirty="0" smtClean="0"/>
              <a:t>it.</a:t>
            </a:r>
          </a:p>
          <a:p>
            <a:r>
              <a:rPr lang="en-US" dirty="0" smtClean="0"/>
              <a:t>Create a function that will </a:t>
            </a:r>
            <a:r>
              <a:rPr lang="en-US" dirty="0" smtClean="0"/>
              <a:t>explore the sound</a:t>
            </a:r>
            <a:endParaRPr lang="en-US" dirty="0"/>
          </a:p>
        </p:txBody>
      </p:sp>
    </p:spTree>
    <p:extLst>
      <p:ext uri="{BB962C8B-B14F-4D97-AF65-F5344CB8AC3E}">
        <p14:creationId xmlns:p14="http://schemas.microsoft.com/office/powerpoint/2010/main" val="17652861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p:cNvSpPr>
            <a:spLocks noGrp="1" noChangeArrowheads="1"/>
          </p:cNvSpPr>
          <p:nvPr>
            <p:ph type="title"/>
          </p:nvPr>
        </p:nvSpPr>
        <p:spPr/>
        <p:txBody>
          <a:bodyPr/>
          <a:lstStyle/>
          <a:p>
            <a:pPr eaLnBrk="1" hangingPunct="1"/>
            <a:r>
              <a:rPr lang="en-US" altLang="en-US" sz="3200"/>
              <a:t>Changing the program considerably</a:t>
            </a:r>
          </a:p>
        </p:txBody>
      </p:sp>
      <p:sp>
        <p:nvSpPr>
          <p:cNvPr id="40962" name="Rectangle 3"/>
          <p:cNvSpPr>
            <a:spLocks noGrp="1" noChangeArrowheads="1"/>
          </p:cNvSpPr>
          <p:nvPr>
            <p:ph type="body" idx="1"/>
          </p:nvPr>
        </p:nvSpPr>
        <p:spPr/>
        <p:txBody>
          <a:bodyPr/>
          <a:lstStyle/>
          <a:p>
            <a:pPr eaLnBrk="1" hangingPunct="1"/>
            <a:r>
              <a:rPr lang="en-US" altLang="en-US" smtClean="0"/>
              <a:t>What if we want to process pictures and sounds separately?</a:t>
            </a:r>
          </a:p>
          <a:p>
            <a:pPr eaLnBrk="1" hangingPunct="1"/>
            <a:r>
              <a:rPr lang="en-US" altLang="en-US" smtClean="0"/>
              <a:t>How do we think about that?</a:t>
            </a:r>
          </a:p>
          <a:p>
            <a:pPr eaLnBrk="1" hangingPunct="1"/>
            <a:r>
              <a:rPr lang="en-US" altLang="en-US" smtClean="0"/>
              <a:t>We use a process called </a:t>
            </a:r>
            <a:r>
              <a:rPr lang="en-US" altLang="en-US" i="1" smtClean="0"/>
              <a:t>procedural abstraction</a:t>
            </a:r>
            <a:endParaRPr lang="en-US" altLang="en-US" smtClean="0"/>
          </a:p>
        </p:txBody>
      </p:sp>
      <p:sp>
        <p:nvSpPr>
          <p:cNvPr id="2" name="Footer Placeholder 1"/>
          <p:cNvSpPr>
            <a:spLocks noGrp="1"/>
          </p:cNvSpPr>
          <p:nvPr>
            <p:ph type="ftr" sz="quarter" idx="11"/>
          </p:nvPr>
        </p:nvSpPr>
        <p:spPr>
          <a:xfrm>
            <a:off x="3429000" y="6356351"/>
            <a:ext cx="4800600" cy="365125"/>
          </a:xfrm>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200">
                <a:solidFill>
                  <a:srgbClr val="045C75"/>
                </a:solidFill>
                <a:latin typeface="Constantia" panose="02030602050306030303" pitchFamily="18" charset="0"/>
              </a:rPr>
              <a:t>© 2016 Pearson Education, Inc., Hoboken, NJ.  All rights reserved. </a:t>
            </a:r>
          </a:p>
        </p:txBody>
      </p:sp>
    </p:spTree>
    <p:extLst>
      <p:ext uri="{BB962C8B-B14F-4D97-AF65-F5344CB8AC3E}">
        <p14:creationId xmlns:p14="http://schemas.microsoft.com/office/powerpoint/2010/main" val="336841664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2"/>
          <p:cNvSpPr>
            <a:spLocks noGrp="1" noChangeArrowheads="1"/>
          </p:cNvSpPr>
          <p:nvPr>
            <p:ph type="title"/>
          </p:nvPr>
        </p:nvSpPr>
        <p:spPr/>
        <p:txBody>
          <a:bodyPr/>
          <a:lstStyle/>
          <a:p>
            <a:pPr eaLnBrk="1" hangingPunct="1"/>
            <a:r>
              <a:rPr lang="en-US" altLang="en-US" smtClean="0"/>
              <a:t>Procedural abstraction</a:t>
            </a:r>
          </a:p>
        </p:txBody>
      </p:sp>
      <p:sp>
        <p:nvSpPr>
          <p:cNvPr id="41986" name="Rectangle 3"/>
          <p:cNvSpPr>
            <a:spLocks noGrp="1" noChangeArrowheads="1"/>
          </p:cNvSpPr>
          <p:nvPr>
            <p:ph type="body" idx="1"/>
          </p:nvPr>
        </p:nvSpPr>
        <p:spPr/>
        <p:txBody>
          <a:bodyPr/>
          <a:lstStyle/>
          <a:p>
            <a:pPr eaLnBrk="1" hangingPunct="1"/>
            <a:r>
              <a:rPr lang="en-US" altLang="en-US" smtClean="0"/>
              <a:t>State the problem.</a:t>
            </a:r>
          </a:p>
          <a:p>
            <a:pPr eaLnBrk="1" hangingPunct="1"/>
            <a:r>
              <a:rPr lang="en-US" altLang="en-US" smtClean="0"/>
              <a:t>Break the problem into sub-problems.</a:t>
            </a:r>
          </a:p>
          <a:p>
            <a:pPr eaLnBrk="1" hangingPunct="1"/>
            <a:r>
              <a:rPr lang="en-US" altLang="en-US" smtClean="0"/>
              <a:t>Keep breaking the sub-problems into smaller problems until you know how to write that chunk.</a:t>
            </a:r>
          </a:p>
          <a:p>
            <a:pPr eaLnBrk="1" hangingPunct="1"/>
            <a:r>
              <a:rPr lang="en-US" altLang="en-US" smtClean="0"/>
              <a:t>Goal: Main function is basically telling all the sub-functions what to do.</a:t>
            </a:r>
          </a:p>
          <a:p>
            <a:pPr lvl="1" eaLnBrk="1" hangingPunct="1"/>
            <a:r>
              <a:rPr lang="en-US" altLang="en-US" smtClean="0"/>
              <a:t>Each sub-function does one logical task.</a:t>
            </a:r>
          </a:p>
        </p:txBody>
      </p:sp>
      <p:sp>
        <p:nvSpPr>
          <p:cNvPr id="2" name="Footer Placeholder 1"/>
          <p:cNvSpPr>
            <a:spLocks noGrp="1"/>
          </p:cNvSpPr>
          <p:nvPr>
            <p:ph type="ftr" sz="quarter" idx="11"/>
          </p:nvPr>
        </p:nvSpPr>
        <p:spPr>
          <a:xfrm>
            <a:off x="3352800" y="6356351"/>
            <a:ext cx="4953000" cy="365125"/>
          </a:xfrm>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200">
                <a:solidFill>
                  <a:srgbClr val="045C75"/>
                </a:solidFill>
                <a:latin typeface="Constantia" panose="02030602050306030303" pitchFamily="18" charset="0"/>
              </a:rPr>
              <a:t>© 2016 Pearson Education, Inc., Hoboken, NJ.  All rights reserved. </a:t>
            </a:r>
          </a:p>
        </p:txBody>
      </p:sp>
    </p:spTree>
    <p:extLst>
      <p:ext uri="{BB962C8B-B14F-4D97-AF65-F5344CB8AC3E}">
        <p14:creationId xmlns:p14="http://schemas.microsoft.com/office/powerpoint/2010/main" val="185606476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2"/>
          <p:cNvSpPr>
            <a:spLocks noGrp="1" noChangeArrowheads="1"/>
          </p:cNvSpPr>
          <p:nvPr>
            <p:ph type="title"/>
          </p:nvPr>
        </p:nvSpPr>
        <p:spPr/>
        <p:txBody>
          <a:bodyPr/>
          <a:lstStyle/>
          <a:p>
            <a:pPr eaLnBrk="1" hangingPunct="1"/>
            <a:r>
              <a:rPr lang="en-US" altLang="en-US" sz="3200"/>
              <a:t>What are the problems and sub-problems we</a:t>
            </a:r>
            <a:r>
              <a:rPr lang="fr-FR" altLang="ja-JP" sz="3200"/>
              <a:t>'</a:t>
            </a:r>
            <a:r>
              <a:rPr lang="en-US" altLang="ja-JP" sz="3200"/>
              <a:t>re solving now?</a:t>
            </a:r>
            <a:endParaRPr lang="en-US" altLang="en-US" sz="3200"/>
          </a:p>
        </p:txBody>
      </p:sp>
      <p:grpSp>
        <p:nvGrpSpPr>
          <p:cNvPr id="43010" name="Organization Chart 2"/>
          <p:cNvGrpSpPr>
            <a:grpSpLocks noChangeAspect="1"/>
          </p:cNvGrpSpPr>
          <p:nvPr/>
        </p:nvGrpSpPr>
        <p:grpSpPr bwMode="auto">
          <a:xfrm>
            <a:off x="1981201" y="1981200"/>
            <a:ext cx="8272463" cy="3886200"/>
            <a:chOff x="288" y="1248"/>
            <a:chExt cx="5021" cy="2448"/>
          </a:xfrm>
        </p:grpSpPr>
        <p:sp>
          <p:nvSpPr>
            <p:cNvPr id="43012" name="AutoShape 3"/>
            <p:cNvSpPr>
              <a:spLocks noChangeAspect="1" noChangeArrowheads="1" noTextEdit="1"/>
            </p:cNvSpPr>
            <p:nvPr/>
          </p:nvSpPr>
          <p:spPr bwMode="auto">
            <a:xfrm>
              <a:off x="288" y="1248"/>
              <a:ext cx="5021" cy="2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cxnSp>
          <p:nvCxnSpPr>
            <p:cNvPr id="43013" name="_s1028"/>
            <p:cNvCxnSpPr>
              <a:cxnSpLocks noChangeShapeType="1"/>
              <a:stCxn id="43025" idx="0"/>
              <a:endCxn id="43019" idx="2"/>
            </p:cNvCxnSpPr>
            <p:nvPr/>
          </p:nvCxnSpPr>
          <p:spPr bwMode="auto">
            <a:xfrm rot="5400000" flipH="1">
              <a:off x="3760" y="982"/>
              <a:ext cx="144" cy="2067"/>
            </a:xfrm>
            <a:prstGeom prst="bentConnector3">
              <a:avLst>
                <a:gd name="adj1" fmla="val 50000"/>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43014" name="_s1029"/>
            <p:cNvCxnSpPr>
              <a:cxnSpLocks noChangeShapeType="1"/>
              <a:stCxn id="43024" idx="0"/>
              <a:endCxn id="43023" idx="2"/>
            </p:cNvCxnSpPr>
            <p:nvPr/>
          </p:nvCxnSpPr>
          <p:spPr bwMode="auto">
            <a:xfrm rot="-5400000">
              <a:off x="3760" y="2447"/>
              <a:ext cx="144" cy="1"/>
            </a:xfrm>
            <a:prstGeom prst="bentConnector3">
              <a:avLst>
                <a:gd name="adj1" fmla="val 50000"/>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43015" name="_s1030"/>
            <p:cNvCxnSpPr>
              <a:cxnSpLocks noChangeShapeType="1"/>
              <a:stCxn id="43023" idx="0"/>
              <a:endCxn id="43019" idx="2"/>
            </p:cNvCxnSpPr>
            <p:nvPr/>
          </p:nvCxnSpPr>
          <p:spPr bwMode="auto">
            <a:xfrm rot="5400000" flipH="1">
              <a:off x="3243" y="1499"/>
              <a:ext cx="144" cy="1034"/>
            </a:xfrm>
            <a:prstGeom prst="bentConnector3">
              <a:avLst>
                <a:gd name="adj1" fmla="val 50000"/>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43016" name="_s1031"/>
            <p:cNvCxnSpPr>
              <a:cxnSpLocks noChangeShapeType="1"/>
              <a:stCxn id="43022" idx="0"/>
              <a:endCxn id="43019" idx="2"/>
            </p:cNvCxnSpPr>
            <p:nvPr/>
          </p:nvCxnSpPr>
          <p:spPr bwMode="auto">
            <a:xfrm rot="5400000" flipH="1">
              <a:off x="2727" y="2015"/>
              <a:ext cx="144" cy="1"/>
            </a:xfrm>
            <a:prstGeom prst="bentConnector3">
              <a:avLst>
                <a:gd name="adj1" fmla="val 50000"/>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43017" name="_s1032"/>
            <p:cNvCxnSpPr>
              <a:cxnSpLocks noChangeShapeType="1"/>
              <a:stCxn id="43021" idx="0"/>
              <a:endCxn id="43019" idx="2"/>
            </p:cNvCxnSpPr>
            <p:nvPr/>
          </p:nvCxnSpPr>
          <p:spPr bwMode="auto">
            <a:xfrm rot="-5400000">
              <a:off x="2210" y="1500"/>
              <a:ext cx="144" cy="1032"/>
            </a:xfrm>
            <a:prstGeom prst="bentConnector3">
              <a:avLst>
                <a:gd name="adj1" fmla="val 50000"/>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43018" name="_s1033"/>
            <p:cNvCxnSpPr>
              <a:cxnSpLocks noChangeShapeType="1"/>
              <a:stCxn id="43020" idx="0"/>
              <a:endCxn id="43019" idx="2"/>
            </p:cNvCxnSpPr>
            <p:nvPr/>
          </p:nvCxnSpPr>
          <p:spPr bwMode="auto">
            <a:xfrm rot="-5400000">
              <a:off x="1694" y="983"/>
              <a:ext cx="144" cy="2065"/>
            </a:xfrm>
            <a:prstGeom prst="bentConnector3">
              <a:avLst>
                <a:gd name="adj1" fmla="val 50000"/>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sp>
          <p:nvSpPr>
            <p:cNvPr id="43019" name="_s1034"/>
            <p:cNvSpPr>
              <a:spLocks noChangeArrowheads="1"/>
            </p:cNvSpPr>
            <p:nvPr/>
          </p:nvSpPr>
          <p:spPr bwMode="auto">
            <a:xfrm>
              <a:off x="2070" y="1656"/>
              <a:ext cx="1456" cy="288"/>
            </a:xfrm>
            <a:prstGeom prst="roundRect">
              <a:avLst>
                <a:gd name="adj" fmla="val 16667"/>
              </a:avLst>
            </a:prstGeom>
            <a:solidFill>
              <a:schemeClr val="accent2"/>
            </a:solidFill>
            <a:ln w="9525">
              <a:solidFill>
                <a:schemeClr val="tx1"/>
              </a:solidFill>
              <a:round/>
              <a:headEnd/>
              <a:tailEnd/>
            </a:ln>
          </p:spPr>
          <p:txBody>
            <a:bodyPr wrap="none" lIns="52392" tIns="26196" rIns="52392" bIns="26196"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000" b="1">
                  <a:latin typeface="Times" panose="02020603050405020304" pitchFamily="18" charset="0"/>
                </a:rPr>
                <a:t>Make a samples page</a:t>
              </a:r>
            </a:p>
          </p:txBody>
        </p:sp>
        <p:sp>
          <p:nvSpPr>
            <p:cNvPr id="43020" name="_s1035"/>
            <p:cNvSpPr>
              <a:spLocks noChangeArrowheads="1"/>
            </p:cNvSpPr>
            <p:nvPr/>
          </p:nvSpPr>
          <p:spPr bwMode="auto">
            <a:xfrm>
              <a:off x="288" y="2088"/>
              <a:ext cx="889" cy="288"/>
            </a:xfrm>
            <a:prstGeom prst="roundRect">
              <a:avLst>
                <a:gd name="adj" fmla="val 16667"/>
              </a:avLst>
            </a:prstGeom>
            <a:solidFill>
              <a:schemeClr val="accent2"/>
            </a:solidFill>
            <a:ln w="9525">
              <a:solidFill>
                <a:schemeClr val="tx1"/>
              </a:solidFill>
              <a:round/>
              <a:headEnd/>
              <a:tailEnd/>
            </a:ln>
          </p:spPr>
          <p:txBody>
            <a:bodyPr wrap="none" lIns="52392" tIns="26196" rIns="52392" bIns="26196"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000" b="1">
                  <a:latin typeface="Times" panose="02020603050405020304" pitchFamily="18" charset="0"/>
                </a:rPr>
                <a:t>Open an HTML file</a:t>
              </a:r>
            </a:p>
          </p:txBody>
        </p:sp>
        <p:sp>
          <p:nvSpPr>
            <p:cNvPr id="43021" name="_s1036"/>
            <p:cNvSpPr>
              <a:spLocks noChangeArrowheads="1"/>
            </p:cNvSpPr>
            <p:nvPr/>
          </p:nvSpPr>
          <p:spPr bwMode="auto">
            <a:xfrm>
              <a:off x="1321" y="2088"/>
              <a:ext cx="889" cy="288"/>
            </a:xfrm>
            <a:prstGeom prst="roundRect">
              <a:avLst>
                <a:gd name="adj" fmla="val 16667"/>
              </a:avLst>
            </a:prstGeom>
            <a:solidFill>
              <a:schemeClr val="accent2"/>
            </a:solidFill>
            <a:ln w="9525">
              <a:solidFill>
                <a:schemeClr val="tx1"/>
              </a:solidFill>
              <a:round/>
              <a:headEnd/>
              <a:tailEnd/>
            </a:ln>
          </p:spPr>
          <p:txBody>
            <a:bodyPr wrap="none" lIns="52392" tIns="26196" rIns="52392" bIns="26196"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000" b="1">
                  <a:latin typeface="Times" panose="02020603050405020304" pitchFamily="18" charset="0"/>
                </a:rPr>
                <a:t>Write the DocType</a:t>
              </a:r>
            </a:p>
          </p:txBody>
        </p:sp>
        <p:sp>
          <p:nvSpPr>
            <p:cNvPr id="43022" name="_s1037"/>
            <p:cNvSpPr>
              <a:spLocks noChangeArrowheads="1"/>
            </p:cNvSpPr>
            <p:nvPr/>
          </p:nvSpPr>
          <p:spPr bwMode="auto">
            <a:xfrm>
              <a:off x="2354" y="2088"/>
              <a:ext cx="889" cy="288"/>
            </a:xfrm>
            <a:prstGeom prst="roundRect">
              <a:avLst>
                <a:gd name="adj" fmla="val 16667"/>
              </a:avLst>
            </a:prstGeom>
            <a:solidFill>
              <a:schemeClr val="accent2"/>
            </a:solidFill>
            <a:ln w="9525">
              <a:solidFill>
                <a:schemeClr val="tx1"/>
              </a:solidFill>
              <a:round/>
              <a:headEnd/>
              <a:tailEnd/>
            </a:ln>
          </p:spPr>
          <p:txBody>
            <a:bodyPr wrap="none" lIns="52392" tIns="26196" rIns="52392" bIns="26196"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000" b="1">
                  <a:latin typeface="Times" panose="02020603050405020304" pitchFamily="18" charset="0"/>
                </a:rPr>
                <a:t>Write the title</a:t>
              </a:r>
            </a:p>
          </p:txBody>
        </p:sp>
        <p:sp>
          <p:nvSpPr>
            <p:cNvPr id="43023" name="_s1038"/>
            <p:cNvSpPr>
              <a:spLocks noChangeArrowheads="1"/>
            </p:cNvSpPr>
            <p:nvPr/>
          </p:nvSpPr>
          <p:spPr bwMode="auto">
            <a:xfrm>
              <a:off x="3387" y="2088"/>
              <a:ext cx="889" cy="288"/>
            </a:xfrm>
            <a:prstGeom prst="roundRect">
              <a:avLst>
                <a:gd name="adj" fmla="val 16667"/>
              </a:avLst>
            </a:prstGeom>
            <a:solidFill>
              <a:schemeClr val="accent2"/>
            </a:solidFill>
            <a:ln w="9525">
              <a:solidFill>
                <a:schemeClr val="tx1"/>
              </a:solidFill>
              <a:round/>
              <a:headEnd/>
              <a:tailEnd/>
            </a:ln>
          </p:spPr>
          <p:txBody>
            <a:bodyPr wrap="none" lIns="52392" tIns="26196" rIns="52392" bIns="26196"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000" b="1">
                  <a:latin typeface="Times" panose="02020603050405020304" pitchFamily="18" charset="0"/>
                </a:rPr>
                <a:t>Create the body</a:t>
              </a:r>
            </a:p>
          </p:txBody>
        </p:sp>
        <p:sp>
          <p:nvSpPr>
            <p:cNvPr id="43024" name="_s1039"/>
            <p:cNvSpPr>
              <a:spLocks noChangeArrowheads="1"/>
            </p:cNvSpPr>
            <p:nvPr/>
          </p:nvSpPr>
          <p:spPr bwMode="auto">
            <a:xfrm>
              <a:off x="3399" y="2520"/>
              <a:ext cx="864" cy="288"/>
            </a:xfrm>
            <a:prstGeom prst="roundRect">
              <a:avLst>
                <a:gd name="adj" fmla="val 16667"/>
              </a:avLst>
            </a:prstGeom>
            <a:solidFill>
              <a:schemeClr val="accent2"/>
            </a:solidFill>
            <a:ln w="9525">
              <a:solidFill>
                <a:schemeClr val="tx1"/>
              </a:solidFill>
              <a:round/>
              <a:headEnd/>
              <a:tailEnd/>
            </a:ln>
          </p:spPr>
          <p:txBody>
            <a:bodyPr wrap="none" lIns="70801" tIns="35400" rIns="70801" bIns="35400"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000" b="1">
                  <a:latin typeface="Times" panose="02020603050405020304" pitchFamily="18" charset="0"/>
                </a:rPr>
                <a:t>Process each JPEG</a:t>
              </a:r>
            </a:p>
          </p:txBody>
        </p:sp>
        <p:sp>
          <p:nvSpPr>
            <p:cNvPr id="43025" name="_s1040"/>
            <p:cNvSpPr>
              <a:spLocks noChangeArrowheads="1"/>
            </p:cNvSpPr>
            <p:nvPr/>
          </p:nvSpPr>
          <p:spPr bwMode="auto">
            <a:xfrm>
              <a:off x="4420" y="2088"/>
              <a:ext cx="889" cy="288"/>
            </a:xfrm>
            <a:prstGeom prst="roundRect">
              <a:avLst>
                <a:gd name="adj" fmla="val 16667"/>
              </a:avLst>
            </a:prstGeom>
            <a:solidFill>
              <a:schemeClr val="accent2"/>
            </a:solidFill>
            <a:ln w="9525">
              <a:solidFill>
                <a:schemeClr val="tx1"/>
              </a:solidFill>
              <a:round/>
              <a:headEnd/>
              <a:tailEnd/>
            </a:ln>
          </p:spPr>
          <p:txBody>
            <a:bodyPr wrap="none" lIns="70801" tIns="35400" rIns="70801" bIns="35400"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000" b="1">
                  <a:latin typeface="Times" panose="02020603050405020304" pitchFamily="18" charset="0"/>
                </a:rPr>
                <a:t>Write the body and end</a:t>
              </a:r>
            </a:p>
          </p:txBody>
        </p:sp>
      </p:grpSp>
      <p:sp>
        <p:nvSpPr>
          <p:cNvPr id="2" name="Footer Placeholder 1"/>
          <p:cNvSpPr>
            <a:spLocks noGrp="1"/>
          </p:cNvSpPr>
          <p:nvPr>
            <p:ph type="ftr" sz="quarter" idx="10"/>
          </p:nvPr>
        </p:nvSpPr>
        <p:spPr>
          <a:xfrm>
            <a:off x="3810000" y="6248400"/>
            <a:ext cx="4953000" cy="457200"/>
          </a:xfrm>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200">
                <a:solidFill>
                  <a:srgbClr val="045C75"/>
                </a:solidFill>
                <a:latin typeface="Constantia" panose="02030602050306030303" pitchFamily="18" charset="0"/>
              </a:rPr>
              <a:t>© 2016 Pearson Education, Inc., Hoboken, NJ.  All rights reserved. </a:t>
            </a:r>
          </a:p>
        </p:txBody>
      </p:sp>
    </p:spTree>
    <p:extLst>
      <p:ext uri="{BB962C8B-B14F-4D97-AF65-F5344CB8AC3E}">
        <p14:creationId xmlns:p14="http://schemas.microsoft.com/office/powerpoint/2010/main" val="241848672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6"/>
          <p:cNvSpPr>
            <a:spLocks noGrp="1" noChangeArrowheads="1"/>
          </p:cNvSpPr>
          <p:nvPr>
            <p:ph type="title"/>
          </p:nvPr>
        </p:nvSpPr>
        <p:spPr/>
        <p:txBody>
          <a:bodyPr/>
          <a:lstStyle/>
          <a:p>
            <a:pPr eaLnBrk="1" hangingPunct="1"/>
            <a:r>
              <a:rPr lang="en-US" altLang="en-US" sz="3200"/>
              <a:t>What we want to change:</a:t>
            </a:r>
            <a:br>
              <a:rPr lang="en-US" altLang="en-US" sz="3200"/>
            </a:br>
            <a:r>
              <a:rPr lang="en-US" altLang="en-US" sz="3200"/>
              <a:t>Processing WAV files, too</a:t>
            </a:r>
          </a:p>
        </p:txBody>
      </p:sp>
      <p:grpSp>
        <p:nvGrpSpPr>
          <p:cNvPr id="44034" name="Organization Chart 2"/>
          <p:cNvGrpSpPr>
            <a:grpSpLocks noChangeAspect="1"/>
          </p:cNvGrpSpPr>
          <p:nvPr/>
        </p:nvGrpSpPr>
        <p:grpSpPr bwMode="auto">
          <a:xfrm>
            <a:off x="1981200" y="1981200"/>
            <a:ext cx="8229600" cy="3886200"/>
            <a:chOff x="288" y="1242"/>
            <a:chExt cx="5025" cy="2460"/>
          </a:xfrm>
        </p:grpSpPr>
        <p:sp>
          <p:nvSpPr>
            <p:cNvPr id="44036" name="AutoShape 3"/>
            <p:cNvSpPr>
              <a:spLocks noChangeAspect="1" noChangeArrowheads="1" noTextEdit="1"/>
            </p:cNvSpPr>
            <p:nvPr/>
          </p:nvSpPr>
          <p:spPr bwMode="auto">
            <a:xfrm>
              <a:off x="288" y="1242"/>
              <a:ext cx="5025" cy="2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cxnSp>
          <p:nvCxnSpPr>
            <p:cNvPr id="44037" name="_s2052"/>
            <p:cNvCxnSpPr>
              <a:cxnSpLocks noChangeShapeType="1"/>
              <a:stCxn id="44051" idx="0"/>
              <a:endCxn id="44048" idx="2"/>
            </p:cNvCxnSpPr>
            <p:nvPr/>
          </p:nvCxnSpPr>
          <p:spPr bwMode="auto">
            <a:xfrm rot="5400000" flipH="1">
              <a:off x="4015" y="2193"/>
              <a:ext cx="145" cy="505"/>
            </a:xfrm>
            <a:prstGeom prst="bentConnector3">
              <a:avLst>
                <a:gd name="adj1" fmla="val 49657"/>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44038" name="_s2053"/>
            <p:cNvCxnSpPr>
              <a:cxnSpLocks noChangeShapeType="1"/>
              <a:stCxn id="44050" idx="0"/>
              <a:endCxn id="44044" idx="2"/>
            </p:cNvCxnSpPr>
            <p:nvPr/>
          </p:nvCxnSpPr>
          <p:spPr bwMode="auto">
            <a:xfrm rot="5400000" flipH="1">
              <a:off x="3762" y="979"/>
              <a:ext cx="145" cy="2068"/>
            </a:xfrm>
            <a:prstGeom prst="bentConnector3">
              <a:avLst>
                <a:gd name="adj1" fmla="val 50000"/>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44039" name="_s2054"/>
            <p:cNvCxnSpPr>
              <a:cxnSpLocks noChangeShapeType="1"/>
              <a:stCxn id="44049" idx="0"/>
              <a:endCxn id="44048" idx="2"/>
            </p:cNvCxnSpPr>
            <p:nvPr/>
          </p:nvCxnSpPr>
          <p:spPr bwMode="auto">
            <a:xfrm rot="-5400000">
              <a:off x="3510" y="2194"/>
              <a:ext cx="145" cy="504"/>
            </a:xfrm>
            <a:prstGeom prst="bentConnector3">
              <a:avLst>
                <a:gd name="adj1" fmla="val 49657"/>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44040" name="_s2055"/>
            <p:cNvCxnSpPr>
              <a:cxnSpLocks noChangeShapeType="1"/>
              <a:stCxn id="44048" idx="0"/>
              <a:endCxn id="44044" idx="2"/>
            </p:cNvCxnSpPr>
            <p:nvPr/>
          </p:nvCxnSpPr>
          <p:spPr bwMode="auto">
            <a:xfrm rot="5400000" flipH="1">
              <a:off x="3245" y="1496"/>
              <a:ext cx="145" cy="1034"/>
            </a:xfrm>
            <a:prstGeom prst="bentConnector3">
              <a:avLst>
                <a:gd name="adj1" fmla="val 50000"/>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44041" name="_s2056"/>
            <p:cNvCxnSpPr>
              <a:cxnSpLocks noChangeShapeType="1"/>
              <a:stCxn id="44047" idx="0"/>
              <a:endCxn id="44044" idx="2"/>
            </p:cNvCxnSpPr>
            <p:nvPr/>
          </p:nvCxnSpPr>
          <p:spPr bwMode="auto">
            <a:xfrm rot="-5400000">
              <a:off x="2729" y="2012"/>
              <a:ext cx="145" cy="1"/>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44042" name="_s2057"/>
            <p:cNvCxnSpPr>
              <a:cxnSpLocks noChangeShapeType="1"/>
              <a:stCxn id="44046" idx="0"/>
              <a:endCxn id="44044" idx="2"/>
            </p:cNvCxnSpPr>
            <p:nvPr/>
          </p:nvCxnSpPr>
          <p:spPr bwMode="auto">
            <a:xfrm rot="-5400000">
              <a:off x="2211" y="1496"/>
              <a:ext cx="145" cy="1034"/>
            </a:xfrm>
            <a:prstGeom prst="bentConnector3">
              <a:avLst>
                <a:gd name="adj1" fmla="val 50000"/>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44043" name="_s2058"/>
            <p:cNvCxnSpPr>
              <a:cxnSpLocks noChangeShapeType="1"/>
              <a:stCxn id="44045" idx="0"/>
              <a:endCxn id="44044" idx="2"/>
            </p:cNvCxnSpPr>
            <p:nvPr/>
          </p:nvCxnSpPr>
          <p:spPr bwMode="auto">
            <a:xfrm rot="-5400000">
              <a:off x="1694" y="979"/>
              <a:ext cx="145" cy="2068"/>
            </a:xfrm>
            <a:prstGeom prst="bentConnector3">
              <a:avLst>
                <a:gd name="adj1" fmla="val 50000"/>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sp>
          <p:nvSpPr>
            <p:cNvPr id="44044" name="_s2059"/>
            <p:cNvSpPr>
              <a:spLocks noChangeArrowheads="1"/>
            </p:cNvSpPr>
            <p:nvPr/>
          </p:nvSpPr>
          <p:spPr bwMode="auto">
            <a:xfrm>
              <a:off x="2072" y="1652"/>
              <a:ext cx="1456" cy="288"/>
            </a:xfrm>
            <a:prstGeom prst="roundRect">
              <a:avLst>
                <a:gd name="adj" fmla="val 16667"/>
              </a:avLst>
            </a:prstGeom>
            <a:solidFill>
              <a:schemeClr val="accent2"/>
            </a:solidFill>
            <a:ln w="9525">
              <a:solidFill>
                <a:schemeClr val="tx1"/>
              </a:solidFill>
              <a:round/>
              <a:headEnd/>
              <a:tailEnd/>
            </a:ln>
          </p:spPr>
          <p:txBody>
            <a:bodyPr wrap="none" lIns="52392" tIns="26196" rIns="52392" bIns="26196"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000" b="1">
                  <a:latin typeface="Times" panose="02020603050405020304" pitchFamily="18" charset="0"/>
                </a:rPr>
                <a:t>Make a samples page</a:t>
              </a:r>
            </a:p>
          </p:txBody>
        </p:sp>
        <p:sp>
          <p:nvSpPr>
            <p:cNvPr id="44045" name="_s2060"/>
            <p:cNvSpPr>
              <a:spLocks noChangeArrowheads="1"/>
            </p:cNvSpPr>
            <p:nvPr/>
          </p:nvSpPr>
          <p:spPr bwMode="auto">
            <a:xfrm>
              <a:off x="288" y="2085"/>
              <a:ext cx="889" cy="288"/>
            </a:xfrm>
            <a:prstGeom prst="roundRect">
              <a:avLst>
                <a:gd name="adj" fmla="val 16667"/>
              </a:avLst>
            </a:prstGeom>
            <a:solidFill>
              <a:schemeClr val="accent2"/>
            </a:solidFill>
            <a:ln w="9525">
              <a:solidFill>
                <a:schemeClr val="tx1"/>
              </a:solidFill>
              <a:round/>
              <a:headEnd/>
              <a:tailEnd/>
            </a:ln>
          </p:spPr>
          <p:txBody>
            <a:bodyPr wrap="none" lIns="52392" tIns="26196" rIns="52392" bIns="26196"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000" b="1">
                  <a:latin typeface="Times" panose="02020603050405020304" pitchFamily="18" charset="0"/>
                </a:rPr>
                <a:t>Open an HTML file</a:t>
              </a:r>
            </a:p>
          </p:txBody>
        </p:sp>
        <p:sp>
          <p:nvSpPr>
            <p:cNvPr id="44046" name="_s2061"/>
            <p:cNvSpPr>
              <a:spLocks noChangeArrowheads="1"/>
            </p:cNvSpPr>
            <p:nvPr/>
          </p:nvSpPr>
          <p:spPr bwMode="auto">
            <a:xfrm>
              <a:off x="1322" y="2085"/>
              <a:ext cx="889" cy="288"/>
            </a:xfrm>
            <a:prstGeom prst="roundRect">
              <a:avLst>
                <a:gd name="adj" fmla="val 16667"/>
              </a:avLst>
            </a:prstGeom>
            <a:solidFill>
              <a:schemeClr val="accent2"/>
            </a:solidFill>
            <a:ln w="9525">
              <a:solidFill>
                <a:schemeClr val="tx1"/>
              </a:solidFill>
              <a:round/>
              <a:headEnd/>
              <a:tailEnd/>
            </a:ln>
          </p:spPr>
          <p:txBody>
            <a:bodyPr wrap="none" lIns="52392" tIns="26196" rIns="52392" bIns="26196"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000" b="1">
                  <a:latin typeface="Times" panose="02020603050405020304" pitchFamily="18" charset="0"/>
                </a:rPr>
                <a:t>Write the DocType</a:t>
              </a:r>
            </a:p>
          </p:txBody>
        </p:sp>
        <p:sp>
          <p:nvSpPr>
            <p:cNvPr id="44047" name="_s2062"/>
            <p:cNvSpPr>
              <a:spLocks noChangeArrowheads="1"/>
            </p:cNvSpPr>
            <p:nvPr/>
          </p:nvSpPr>
          <p:spPr bwMode="auto">
            <a:xfrm>
              <a:off x="2356" y="2085"/>
              <a:ext cx="889" cy="288"/>
            </a:xfrm>
            <a:prstGeom prst="roundRect">
              <a:avLst>
                <a:gd name="adj" fmla="val 16667"/>
              </a:avLst>
            </a:prstGeom>
            <a:solidFill>
              <a:schemeClr val="accent2"/>
            </a:solidFill>
            <a:ln w="9525">
              <a:solidFill>
                <a:schemeClr val="tx1"/>
              </a:solidFill>
              <a:round/>
              <a:headEnd/>
              <a:tailEnd/>
            </a:ln>
          </p:spPr>
          <p:txBody>
            <a:bodyPr wrap="none" lIns="52392" tIns="26196" rIns="52392" bIns="26196"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000" b="1">
                  <a:latin typeface="Times" panose="02020603050405020304" pitchFamily="18" charset="0"/>
                </a:rPr>
                <a:t>Write the title</a:t>
              </a:r>
            </a:p>
          </p:txBody>
        </p:sp>
        <p:sp>
          <p:nvSpPr>
            <p:cNvPr id="44048" name="_s2063"/>
            <p:cNvSpPr>
              <a:spLocks noChangeArrowheads="1"/>
            </p:cNvSpPr>
            <p:nvPr/>
          </p:nvSpPr>
          <p:spPr bwMode="auto">
            <a:xfrm>
              <a:off x="3390" y="2085"/>
              <a:ext cx="889" cy="288"/>
            </a:xfrm>
            <a:prstGeom prst="roundRect">
              <a:avLst>
                <a:gd name="adj" fmla="val 16667"/>
              </a:avLst>
            </a:prstGeom>
            <a:solidFill>
              <a:schemeClr val="accent2"/>
            </a:solidFill>
            <a:ln w="9525">
              <a:solidFill>
                <a:schemeClr val="tx1"/>
              </a:solidFill>
              <a:round/>
              <a:headEnd/>
              <a:tailEnd/>
            </a:ln>
          </p:spPr>
          <p:txBody>
            <a:bodyPr wrap="none" lIns="52392" tIns="26196" rIns="52392" bIns="26196"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000" b="1">
                  <a:latin typeface="Times" panose="02020603050405020304" pitchFamily="18" charset="0"/>
                </a:rPr>
                <a:t>Create the body</a:t>
              </a:r>
            </a:p>
          </p:txBody>
        </p:sp>
        <p:sp>
          <p:nvSpPr>
            <p:cNvPr id="44049" name="_s2064"/>
            <p:cNvSpPr>
              <a:spLocks noChangeArrowheads="1"/>
            </p:cNvSpPr>
            <p:nvPr/>
          </p:nvSpPr>
          <p:spPr bwMode="auto">
            <a:xfrm>
              <a:off x="2898" y="2518"/>
              <a:ext cx="864" cy="288"/>
            </a:xfrm>
            <a:prstGeom prst="roundRect">
              <a:avLst>
                <a:gd name="adj" fmla="val 16667"/>
              </a:avLst>
            </a:prstGeom>
            <a:solidFill>
              <a:schemeClr val="accent2"/>
            </a:solidFill>
            <a:ln w="9525">
              <a:solidFill>
                <a:schemeClr val="tx1"/>
              </a:solidFill>
              <a:round/>
              <a:headEnd/>
              <a:tailEnd/>
            </a:ln>
          </p:spPr>
          <p:txBody>
            <a:bodyPr wrap="none" lIns="70801" tIns="35400" rIns="70801" bIns="35400"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000" b="1">
                  <a:latin typeface="Times" panose="02020603050405020304" pitchFamily="18" charset="0"/>
                </a:rPr>
                <a:t>Process each JPEG</a:t>
              </a:r>
            </a:p>
          </p:txBody>
        </p:sp>
        <p:sp>
          <p:nvSpPr>
            <p:cNvPr id="44050" name="_s2065"/>
            <p:cNvSpPr>
              <a:spLocks noChangeArrowheads="1"/>
            </p:cNvSpPr>
            <p:nvPr/>
          </p:nvSpPr>
          <p:spPr bwMode="auto">
            <a:xfrm>
              <a:off x="4424" y="2085"/>
              <a:ext cx="889" cy="288"/>
            </a:xfrm>
            <a:prstGeom prst="roundRect">
              <a:avLst>
                <a:gd name="adj" fmla="val 16667"/>
              </a:avLst>
            </a:prstGeom>
            <a:solidFill>
              <a:schemeClr val="accent2"/>
            </a:solidFill>
            <a:ln w="9525">
              <a:solidFill>
                <a:schemeClr val="tx1"/>
              </a:solidFill>
              <a:round/>
              <a:headEnd/>
              <a:tailEnd/>
            </a:ln>
          </p:spPr>
          <p:txBody>
            <a:bodyPr wrap="none" lIns="70801" tIns="35400" rIns="70801" bIns="35400"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000" b="1">
                  <a:latin typeface="Times" panose="02020603050405020304" pitchFamily="18" charset="0"/>
                </a:rPr>
                <a:t>Write the body and end</a:t>
              </a:r>
            </a:p>
          </p:txBody>
        </p:sp>
        <p:sp>
          <p:nvSpPr>
            <p:cNvPr id="44051" name="_s2066"/>
            <p:cNvSpPr>
              <a:spLocks noChangeArrowheads="1"/>
            </p:cNvSpPr>
            <p:nvPr/>
          </p:nvSpPr>
          <p:spPr bwMode="auto">
            <a:xfrm>
              <a:off x="3907" y="2518"/>
              <a:ext cx="864" cy="287"/>
            </a:xfrm>
            <a:prstGeom prst="roundRect">
              <a:avLst>
                <a:gd name="adj" fmla="val 16667"/>
              </a:avLst>
            </a:prstGeom>
            <a:solidFill>
              <a:srgbClr val="FF0000"/>
            </a:solidFill>
            <a:ln w="9525">
              <a:solidFill>
                <a:schemeClr val="tx1"/>
              </a:solidFill>
              <a:round/>
              <a:headEnd/>
              <a:tailEnd/>
            </a:ln>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000" b="1">
                  <a:latin typeface="Times" panose="02020603050405020304" pitchFamily="18" charset="0"/>
                </a:rPr>
                <a:t>Process each WAV</a:t>
              </a:r>
            </a:p>
          </p:txBody>
        </p:sp>
      </p:grpSp>
      <p:sp>
        <p:nvSpPr>
          <p:cNvPr id="2" name="Footer Placeholder 1"/>
          <p:cNvSpPr>
            <a:spLocks noGrp="1"/>
          </p:cNvSpPr>
          <p:nvPr>
            <p:ph type="ftr" sz="quarter" idx="10"/>
          </p:nvPr>
        </p:nvSpPr>
        <p:spPr>
          <a:xfrm>
            <a:off x="3733800" y="6248400"/>
            <a:ext cx="4724400" cy="457200"/>
          </a:xfrm>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200">
                <a:solidFill>
                  <a:srgbClr val="045C75"/>
                </a:solidFill>
                <a:latin typeface="Constantia" panose="02030602050306030303" pitchFamily="18" charset="0"/>
              </a:rPr>
              <a:t>© 2016 Pearson Education, Inc., Hoboken, NJ.  All rights reserved. </a:t>
            </a:r>
          </a:p>
        </p:txBody>
      </p:sp>
    </p:spTree>
    <p:extLst>
      <p:ext uri="{BB962C8B-B14F-4D97-AF65-F5344CB8AC3E}">
        <p14:creationId xmlns:p14="http://schemas.microsoft.com/office/powerpoint/2010/main" val="121836149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4"/>
          <p:cNvSpPr>
            <a:spLocks noGrp="1" noChangeArrowheads="1"/>
          </p:cNvSpPr>
          <p:nvPr>
            <p:ph type="title"/>
          </p:nvPr>
        </p:nvSpPr>
        <p:spPr>
          <a:xfrm>
            <a:off x="1981200" y="217832"/>
            <a:ext cx="8229600" cy="787399"/>
          </a:xfrm>
        </p:spPr>
        <p:txBody>
          <a:bodyPr/>
          <a:lstStyle/>
          <a:p>
            <a:pPr eaLnBrk="1" hangingPunct="1"/>
            <a:r>
              <a:rPr lang="en-US" altLang="en-US" dirty="0" smtClean="0"/>
              <a:t>Version 1: Not too different</a:t>
            </a:r>
          </a:p>
        </p:txBody>
      </p:sp>
      <p:sp>
        <p:nvSpPr>
          <p:cNvPr id="44037" name="Rectangle 5"/>
          <p:cNvSpPr>
            <a:spLocks noGrp="1" noChangeArrowheads="1"/>
          </p:cNvSpPr>
          <p:nvPr>
            <p:ph type="body" sz="half" idx="1"/>
          </p:nvPr>
        </p:nvSpPr>
        <p:spPr>
          <a:xfrm>
            <a:off x="1828800" y="1123120"/>
            <a:ext cx="4267200" cy="5598355"/>
          </a:xfrm>
          <a:solidFill>
            <a:schemeClr val="accent2">
              <a:lumMod val="20000"/>
              <a:lumOff val="80000"/>
            </a:schemeClr>
          </a:solidFill>
        </p:spPr>
        <p:txBody>
          <a:bodyPr>
            <a:noAutofit/>
          </a:bodyPr>
          <a:lstStyle/>
          <a:p>
            <a:pPr marL="274320" indent="-274320">
              <a:lnSpc>
                <a:spcPct val="80000"/>
              </a:lnSpc>
              <a:buClr>
                <a:schemeClr val="accent3"/>
              </a:buClr>
              <a:buNone/>
              <a:defRPr/>
            </a:pPr>
            <a:r>
              <a:rPr lang="en-US" sz="1800" dirty="0"/>
              <a:t>def </a:t>
            </a:r>
            <a:r>
              <a:rPr lang="en-US" sz="1800" dirty="0" err="1"/>
              <a:t>makeSamplePage</a:t>
            </a:r>
            <a:r>
              <a:rPr lang="en-US" sz="1800" dirty="0"/>
              <a:t>(directory):</a:t>
            </a:r>
          </a:p>
          <a:p>
            <a:pPr marL="274320" indent="-274320">
              <a:lnSpc>
                <a:spcPct val="80000"/>
              </a:lnSpc>
              <a:buClr>
                <a:schemeClr val="accent3"/>
              </a:buClr>
              <a:buNone/>
              <a:defRPr/>
            </a:pPr>
            <a:r>
              <a:rPr lang="en-US" sz="1800" dirty="0"/>
              <a:t>  </a:t>
            </a:r>
            <a:r>
              <a:rPr lang="en-US" sz="1800" dirty="0" err="1"/>
              <a:t>samplesfile</a:t>
            </a:r>
            <a:r>
              <a:rPr lang="en-US" sz="1800" dirty="0"/>
              <a:t>=open(directory+"//</a:t>
            </a:r>
            <a:r>
              <a:rPr lang="en-US" sz="1800" dirty="0" err="1"/>
              <a:t>samples.html","wt</a:t>
            </a:r>
            <a:r>
              <a:rPr lang="en-US" sz="1800" dirty="0"/>
              <a:t>")</a:t>
            </a:r>
          </a:p>
          <a:p>
            <a:pPr marL="274320" indent="-274320">
              <a:lnSpc>
                <a:spcPct val="80000"/>
              </a:lnSpc>
              <a:buClr>
                <a:schemeClr val="accent3"/>
              </a:buClr>
              <a:buNone/>
              <a:defRPr/>
            </a:pPr>
            <a:r>
              <a:rPr lang="en-US" sz="1800" dirty="0"/>
              <a:t>  </a:t>
            </a:r>
            <a:r>
              <a:rPr lang="en-US" sz="1800" dirty="0" err="1"/>
              <a:t>samplesfile.write</a:t>
            </a:r>
            <a:r>
              <a:rPr lang="en-US" sz="1800" dirty="0"/>
              <a:t>(</a:t>
            </a:r>
            <a:r>
              <a:rPr lang="en-US" sz="1800" dirty="0" err="1"/>
              <a:t>doctype</a:t>
            </a:r>
            <a:r>
              <a:rPr lang="en-US" sz="1800" dirty="0"/>
              <a:t>())</a:t>
            </a:r>
          </a:p>
          <a:p>
            <a:pPr marL="274320" indent="-274320">
              <a:lnSpc>
                <a:spcPct val="80000"/>
              </a:lnSpc>
              <a:buClr>
                <a:schemeClr val="accent3"/>
              </a:buClr>
              <a:buNone/>
              <a:defRPr/>
            </a:pPr>
            <a:r>
              <a:rPr lang="en-US" sz="1800" dirty="0"/>
              <a:t>  </a:t>
            </a:r>
            <a:r>
              <a:rPr lang="en-US" sz="1800" dirty="0" err="1"/>
              <a:t>samplesfile.write</a:t>
            </a:r>
            <a:r>
              <a:rPr lang="en-US" sz="1800" dirty="0"/>
              <a:t>(title("Samples from "+directory))</a:t>
            </a:r>
          </a:p>
          <a:p>
            <a:pPr marL="274320" indent="-274320">
              <a:lnSpc>
                <a:spcPct val="80000"/>
              </a:lnSpc>
              <a:buClr>
                <a:schemeClr val="accent3"/>
              </a:buClr>
              <a:buNone/>
              <a:defRPr/>
            </a:pPr>
            <a:r>
              <a:rPr lang="en-US" sz="1800" dirty="0"/>
              <a:t>  # Now, let</a:t>
            </a:r>
            <a:r>
              <a:rPr lang="fr-FR" sz="1800" dirty="0"/>
              <a:t>'</a:t>
            </a:r>
            <a:r>
              <a:rPr lang="en-US" sz="1800" dirty="0"/>
              <a:t>s make up the string that will be the body.</a:t>
            </a:r>
          </a:p>
          <a:p>
            <a:pPr marL="274320" indent="-274320">
              <a:lnSpc>
                <a:spcPct val="80000"/>
              </a:lnSpc>
              <a:buClr>
                <a:schemeClr val="accent3"/>
              </a:buClr>
              <a:buNone/>
              <a:defRPr/>
            </a:pPr>
            <a:r>
              <a:rPr lang="en-US" sz="1800" dirty="0"/>
              <a:t>  samples="&lt;h1&gt;Samples from "+directory+" &lt;/h1&gt;\n"</a:t>
            </a:r>
          </a:p>
          <a:p>
            <a:pPr marL="274320" indent="-274320">
              <a:lnSpc>
                <a:spcPct val="80000"/>
              </a:lnSpc>
              <a:buClr>
                <a:schemeClr val="accent3"/>
              </a:buClr>
              <a:buNone/>
              <a:defRPr/>
            </a:pPr>
            <a:r>
              <a:rPr lang="en-US" sz="1800" dirty="0"/>
              <a:t>  for file in </a:t>
            </a:r>
            <a:r>
              <a:rPr lang="en-US" sz="1800" dirty="0" err="1"/>
              <a:t>os.listdir</a:t>
            </a:r>
            <a:r>
              <a:rPr lang="en-US" sz="1800" dirty="0"/>
              <a:t>(directory):</a:t>
            </a:r>
          </a:p>
          <a:p>
            <a:pPr marL="274320" indent="-274320">
              <a:lnSpc>
                <a:spcPct val="80000"/>
              </a:lnSpc>
              <a:buClr>
                <a:schemeClr val="accent3"/>
              </a:buClr>
              <a:buNone/>
              <a:defRPr/>
            </a:pPr>
            <a:r>
              <a:rPr lang="en-US" sz="1800" dirty="0"/>
              <a:t>    if </a:t>
            </a:r>
            <a:r>
              <a:rPr lang="en-US" sz="1800" dirty="0" err="1"/>
              <a:t>file.endswith</a:t>
            </a:r>
            <a:r>
              <a:rPr lang="en-US" sz="1800" dirty="0"/>
              <a:t>(".jpg"):</a:t>
            </a:r>
          </a:p>
          <a:p>
            <a:pPr marL="274320" indent="-274320">
              <a:lnSpc>
                <a:spcPct val="80000"/>
              </a:lnSpc>
              <a:buClr>
                <a:schemeClr val="accent3"/>
              </a:buClr>
              <a:buNone/>
              <a:defRPr/>
            </a:pPr>
            <a:r>
              <a:rPr lang="en-US" sz="1800" dirty="0"/>
              <a:t>      samples = samples + </a:t>
            </a:r>
            <a:r>
              <a:rPr lang="en-US" sz="1800" dirty="0" err="1"/>
              <a:t>fileJPEGEntry</a:t>
            </a:r>
            <a:r>
              <a:rPr lang="en-US" sz="1800" dirty="0"/>
              <a:t>(file)</a:t>
            </a:r>
          </a:p>
          <a:p>
            <a:pPr marL="274320" indent="-274320">
              <a:lnSpc>
                <a:spcPct val="80000"/>
              </a:lnSpc>
              <a:buClr>
                <a:schemeClr val="accent3"/>
              </a:buClr>
              <a:buNone/>
              <a:defRPr/>
            </a:pPr>
            <a:r>
              <a:rPr lang="en-US" sz="1800" dirty="0"/>
              <a:t>    if </a:t>
            </a:r>
            <a:r>
              <a:rPr lang="en-US" sz="1800" dirty="0" err="1"/>
              <a:t>file.endswith</a:t>
            </a:r>
            <a:r>
              <a:rPr lang="en-US" sz="1800" dirty="0"/>
              <a:t>(".wav"):</a:t>
            </a:r>
          </a:p>
          <a:p>
            <a:pPr marL="274320" indent="-274320">
              <a:lnSpc>
                <a:spcPct val="80000"/>
              </a:lnSpc>
              <a:buClr>
                <a:schemeClr val="accent3"/>
              </a:buClr>
              <a:buNone/>
              <a:defRPr/>
            </a:pPr>
            <a:r>
              <a:rPr lang="en-US" sz="1800" dirty="0"/>
              <a:t>      samples=</a:t>
            </a:r>
            <a:r>
              <a:rPr lang="en-US" sz="1800" dirty="0" err="1"/>
              <a:t>samples+fileWAVEntry</a:t>
            </a:r>
            <a:r>
              <a:rPr lang="en-US" sz="1800" dirty="0"/>
              <a:t>(file)</a:t>
            </a:r>
          </a:p>
          <a:p>
            <a:pPr marL="274320" indent="-274320">
              <a:lnSpc>
                <a:spcPct val="80000"/>
              </a:lnSpc>
              <a:buClr>
                <a:schemeClr val="accent3"/>
              </a:buClr>
              <a:buNone/>
              <a:defRPr/>
            </a:pPr>
            <a:r>
              <a:rPr lang="en-US" sz="1800" dirty="0"/>
              <a:t>  </a:t>
            </a:r>
            <a:r>
              <a:rPr lang="en-US" sz="1800" dirty="0" err="1"/>
              <a:t>samplesfile.write</a:t>
            </a:r>
            <a:r>
              <a:rPr lang="en-US" sz="1800" dirty="0"/>
              <a:t>(body(samples))</a:t>
            </a:r>
          </a:p>
          <a:p>
            <a:pPr marL="274320" indent="-274320">
              <a:lnSpc>
                <a:spcPct val="80000"/>
              </a:lnSpc>
              <a:buClr>
                <a:schemeClr val="accent3"/>
              </a:buClr>
              <a:buNone/>
              <a:defRPr/>
            </a:pPr>
            <a:r>
              <a:rPr lang="en-US" sz="1800" dirty="0"/>
              <a:t>  </a:t>
            </a:r>
            <a:r>
              <a:rPr lang="en-US" sz="1800" dirty="0" err="1"/>
              <a:t>samplesfile.close</a:t>
            </a:r>
            <a:r>
              <a:rPr lang="en-US" sz="1800" dirty="0"/>
              <a:t>()</a:t>
            </a:r>
          </a:p>
          <a:p>
            <a:pPr marL="274320" indent="-274320">
              <a:lnSpc>
                <a:spcPct val="80000"/>
              </a:lnSpc>
              <a:buClr>
                <a:schemeClr val="accent3"/>
              </a:buClr>
              <a:buNone/>
              <a:defRPr/>
            </a:pPr>
            <a:endParaRPr lang="en-US" sz="1800" dirty="0"/>
          </a:p>
        </p:txBody>
      </p:sp>
      <p:sp>
        <p:nvSpPr>
          <p:cNvPr id="44038" name="Rectangle 6"/>
          <p:cNvSpPr>
            <a:spLocks noGrp="1" noChangeArrowheads="1"/>
          </p:cNvSpPr>
          <p:nvPr>
            <p:ph type="body" sz="half" idx="2"/>
          </p:nvPr>
        </p:nvSpPr>
        <p:spPr>
          <a:xfrm>
            <a:off x="6172200" y="2133600"/>
            <a:ext cx="4038600" cy="3886200"/>
          </a:xfrm>
          <a:solidFill>
            <a:schemeClr val="accent2">
              <a:lumMod val="20000"/>
              <a:lumOff val="80000"/>
            </a:schemeClr>
          </a:solidFill>
        </p:spPr>
        <p:txBody>
          <a:bodyPr>
            <a:normAutofit fontScale="77500" lnSpcReduction="20000"/>
          </a:bodyPr>
          <a:lstStyle/>
          <a:p>
            <a:pPr marL="274320" indent="-274320">
              <a:lnSpc>
                <a:spcPct val="80000"/>
              </a:lnSpc>
              <a:buClr>
                <a:schemeClr val="accent3"/>
              </a:buClr>
              <a:buNone/>
              <a:defRPr/>
            </a:pPr>
            <a:r>
              <a:rPr lang="en-US" sz="1400" dirty="0"/>
              <a:t>def </a:t>
            </a:r>
            <a:r>
              <a:rPr lang="en-US" sz="1400" dirty="0" err="1"/>
              <a:t>fileJPEGEntry</a:t>
            </a:r>
            <a:r>
              <a:rPr lang="en-US" sz="1400" dirty="0"/>
              <a:t>(file):</a:t>
            </a:r>
          </a:p>
          <a:p>
            <a:pPr marL="274320" indent="-274320">
              <a:lnSpc>
                <a:spcPct val="80000"/>
              </a:lnSpc>
              <a:buClr>
                <a:schemeClr val="accent3"/>
              </a:buClr>
              <a:buNone/>
              <a:defRPr/>
            </a:pPr>
            <a:r>
              <a:rPr lang="en-US" sz="1400" dirty="0"/>
              <a:t>  samples="&lt;p&gt;Filename: "</a:t>
            </a:r>
          </a:p>
          <a:p>
            <a:pPr marL="274320" indent="-274320">
              <a:lnSpc>
                <a:spcPct val="80000"/>
              </a:lnSpc>
              <a:buClr>
                <a:schemeClr val="accent3"/>
              </a:buClr>
              <a:buNone/>
              <a:defRPr/>
            </a:pPr>
            <a:r>
              <a:rPr lang="en-US" sz="1400" dirty="0"/>
              <a:t>  samples=samples+"&lt;a </a:t>
            </a:r>
            <a:r>
              <a:rPr lang="en-US" sz="1400" dirty="0" err="1"/>
              <a:t>href</a:t>
            </a:r>
            <a:r>
              <a:rPr lang="en-US" sz="1400" dirty="0"/>
              <a:t>="+file+"&gt;"</a:t>
            </a:r>
          </a:p>
          <a:p>
            <a:pPr marL="274320" indent="-274320">
              <a:lnSpc>
                <a:spcPct val="80000"/>
              </a:lnSpc>
              <a:buClr>
                <a:schemeClr val="accent3"/>
              </a:buClr>
              <a:buNone/>
              <a:defRPr/>
            </a:pPr>
            <a:r>
              <a:rPr lang="en-US" sz="1400" dirty="0"/>
              <a:t>  # samples=samples+"&lt;</a:t>
            </a:r>
            <a:r>
              <a:rPr lang="en-US" sz="1400" dirty="0" err="1"/>
              <a:t>br</a:t>
            </a:r>
            <a:r>
              <a:rPr lang="en-US" sz="1400" dirty="0"/>
              <a:t> /&gt;"</a:t>
            </a:r>
          </a:p>
          <a:p>
            <a:pPr marL="274320" indent="-274320">
              <a:lnSpc>
                <a:spcPct val="80000"/>
              </a:lnSpc>
              <a:buClr>
                <a:schemeClr val="accent3"/>
              </a:buClr>
              <a:buNone/>
              <a:defRPr/>
            </a:pPr>
            <a:r>
              <a:rPr lang="en-US" sz="1400" dirty="0"/>
              <a:t>  samples=samples+</a:t>
            </a:r>
            <a:r>
              <a:rPr lang="fr-FR" sz="1400" dirty="0"/>
              <a:t>'</a:t>
            </a:r>
            <a:r>
              <a:rPr lang="en-US" sz="1400" dirty="0"/>
              <a:t>&lt;</a:t>
            </a:r>
            <a:r>
              <a:rPr lang="en-US" sz="1400" dirty="0" err="1"/>
              <a:t>img</a:t>
            </a:r>
            <a:r>
              <a:rPr lang="en-US" sz="1400" dirty="0"/>
              <a:t> </a:t>
            </a:r>
            <a:r>
              <a:rPr lang="en-US" sz="1400" dirty="0" err="1"/>
              <a:t>src</a:t>
            </a:r>
            <a:r>
              <a:rPr lang="en-US" sz="1400" dirty="0"/>
              <a:t>="</a:t>
            </a:r>
            <a:r>
              <a:rPr lang="fr-FR" sz="1400" dirty="0"/>
              <a:t>'</a:t>
            </a:r>
            <a:endParaRPr lang="en-US" sz="1400" dirty="0"/>
          </a:p>
          <a:p>
            <a:pPr marL="274320" indent="-274320">
              <a:lnSpc>
                <a:spcPct val="80000"/>
              </a:lnSpc>
              <a:buClr>
                <a:schemeClr val="accent3"/>
              </a:buClr>
              <a:buNone/>
              <a:defRPr/>
            </a:pPr>
            <a:r>
              <a:rPr lang="en-US" sz="1400" dirty="0"/>
              <a:t>  samples=</a:t>
            </a:r>
            <a:r>
              <a:rPr lang="en-US" sz="1400" dirty="0" err="1"/>
              <a:t>samples+file</a:t>
            </a:r>
            <a:endParaRPr lang="en-US" sz="1400" dirty="0"/>
          </a:p>
          <a:p>
            <a:pPr marL="274320" indent="-274320">
              <a:lnSpc>
                <a:spcPct val="80000"/>
              </a:lnSpc>
              <a:buClr>
                <a:schemeClr val="accent3"/>
              </a:buClr>
              <a:buNone/>
              <a:defRPr/>
            </a:pPr>
            <a:r>
              <a:rPr lang="en-US" sz="1400" dirty="0"/>
              <a:t>  samples=samples+</a:t>
            </a:r>
            <a:r>
              <a:rPr lang="fr-FR" sz="1400" dirty="0"/>
              <a:t>'</a:t>
            </a:r>
            <a:r>
              <a:rPr lang="en-US" sz="1400" dirty="0"/>
              <a:t>" height="100" width="100"</a:t>
            </a:r>
            <a:r>
              <a:rPr lang="fr-FR" sz="1400" dirty="0"/>
              <a:t>'</a:t>
            </a:r>
            <a:endParaRPr lang="en-US" sz="1400" dirty="0"/>
          </a:p>
          <a:p>
            <a:pPr marL="274320" indent="-274320">
              <a:lnSpc>
                <a:spcPct val="80000"/>
              </a:lnSpc>
              <a:buClr>
                <a:schemeClr val="accent3"/>
              </a:buClr>
              <a:buNone/>
              <a:defRPr/>
            </a:pPr>
            <a:r>
              <a:rPr lang="en-US" sz="1400" dirty="0"/>
              <a:t>  samples=samples+</a:t>
            </a:r>
            <a:r>
              <a:rPr lang="fr-FR" sz="1400" dirty="0"/>
              <a:t>'</a:t>
            </a:r>
            <a:r>
              <a:rPr lang="en-US" sz="1400" dirty="0"/>
              <a:t> /&gt;&lt;/a&gt;&lt;/p&gt;\n</a:t>
            </a:r>
            <a:r>
              <a:rPr lang="fr-FR" sz="1400" dirty="0"/>
              <a:t>'</a:t>
            </a:r>
            <a:r>
              <a:rPr lang="en-US" sz="1400" dirty="0"/>
              <a:t> </a:t>
            </a:r>
          </a:p>
          <a:p>
            <a:pPr marL="274320" indent="-274320">
              <a:lnSpc>
                <a:spcPct val="80000"/>
              </a:lnSpc>
              <a:buClr>
                <a:schemeClr val="accent3"/>
              </a:buClr>
              <a:buNone/>
              <a:defRPr/>
            </a:pPr>
            <a:r>
              <a:rPr lang="en-US" sz="1400" dirty="0"/>
              <a:t>  return samples</a:t>
            </a:r>
          </a:p>
          <a:p>
            <a:pPr marL="274320" indent="-274320">
              <a:lnSpc>
                <a:spcPct val="80000"/>
              </a:lnSpc>
              <a:buClr>
                <a:schemeClr val="accent3"/>
              </a:buClr>
              <a:buNone/>
              <a:defRPr/>
            </a:pPr>
            <a:endParaRPr lang="en-US" sz="1400" dirty="0"/>
          </a:p>
          <a:p>
            <a:pPr marL="274320" indent="-274320">
              <a:lnSpc>
                <a:spcPct val="80000"/>
              </a:lnSpc>
              <a:buClr>
                <a:schemeClr val="accent3"/>
              </a:buClr>
              <a:buNone/>
              <a:defRPr/>
            </a:pPr>
            <a:r>
              <a:rPr lang="en-US" sz="1400" dirty="0"/>
              <a:t>def </a:t>
            </a:r>
            <a:r>
              <a:rPr lang="en-US" sz="1400" dirty="0" err="1"/>
              <a:t>fileWAVEntry</a:t>
            </a:r>
            <a:r>
              <a:rPr lang="en-US" sz="1400" dirty="0"/>
              <a:t>(directory, file):</a:t>
            </a:r>
          </a:p>
          <a:p>
            <a:pPr marL="274320" indent="-274320">
              <a:lnSpc>
                <a:spcPct val="80000"/>
              </a:lnSpc>
              <a:buClr>
                <a:schemeClr val="accent3"/>
              </a:buClr>
              <a:buNone/>
              <a:defRPr/>
            </a:pPr>
            <a:r>
              <a:rPr lang="en-US" sz="1400" dirty="0"/>
              <a:t>  samples="&lt;p&gt;Filename: "</a:t>
            </a:r>
          </a:p>
          <a:p>
            <a:pPr marL="274320" indent="-274320">
              <a:lnSpc>
                <a:spcPct val="80000"/>
              </a:lnSpc>
              <a:buClr>
                <a:schemeClr val="accent3"/>
              </a:buClr>
              <a:buNone/>
              <a:defRPr/>
            </a:pPr>
            <a:r>
              <a:rPr lang="en-US" sz="1400" dirty="0"/>
              <a:t>  samples=samples+"&lt;a </a:t>
            </a:r>
            <a:r>
              <a:rPr lang="en-US" sz="1400" dirty="0" err="1"/>
              <a:t>href</a:t>
            </a:r>
            <a:r>
              <a:rPr lang="en-US" sz="1400" dirty="0"/>
              <a:t>="+file+"&gt;"</a:t>
            </a:r>
          </a:p>
          <a:p>
            <a:pPr marL="274320" indent="-274320">
              <a:lnSpc>
                <a:spcPct val="80000"/>
              </a:lnSpc>
              <a:buClr>
                <a:schemeClr val="accent3"/>
              </a:buClr>
              <a:buNone/>
              <a:defRPr/>
            </a:pPr>
            <a:r>
              <a:rPr lang="en-US" sz="1400" dirty="0"/>
              <a:t>  # samples=samples+"&lt;</a:t>
            </a:r>
            <a:r>
              <a:rPr lang="en-US" sz="1400" dirty="0" err="1"/>
              <a:t>br</a:t>
            </a:r>
            <a:r>
              <a:rPr lang="en-US" sz="1400" dirty="0"/>
              <a:t> /&gt;"</a:t>
            </a:r>
          </a:p>
          <a:p>
            <a:pPr marL="274320" indent="-274320">
              <a:lnSpc>
                <a:spcPct val="80000"/>
              </a:lnSpc>
              <a:buClr>
                <a:schemeClr val="accent3"/>
              </a:buClr>
              <a:buNone/>
              <a:defRPr/>
            </a:pPr>
            <a:r>
              <a:rPr lang="en-US" sz="1400" dirty="0"/>
              <a:t>  samples=</a:t>
            </a:r>
            <a:r>
              <a:rPr lang="en-US" sz="1400" dirty="0" err="1"/>
              <a:t>samples+file</a:t>
            </a:r>
            <a:endParaRPr lang="en-US" sz="1400" dirty="0"/>
          </a:p>
          <a:p>
            <a:pPr marL="274320" indent="-274320">
              <a:lnSpc>
                <a:spcPct val="80000"/>
              </a:lnSpc>
              <a:buClr>
                <a:schemeClr val="accent3"/>
              </a:buClr>
              <a:buNone/>
              <a:defRPr/>
            </a:pPr>
            <a:r>
              <a:rPr lang="en-US" sz="1400" dirty="0"/>
              <a:t>  samples=</a:t>
            </a:r>
            <a:r>
              <a:rPr lang="en-US" sz="1400" dirty="0" err="1"/>
              <a:t>smaples</a:t>
            </a:r>
            <a:r>
              <a:rPr lang="en-US" sz="1400" dirty="0"/>
              <a:t>+</a:t>
            </a:r>
            <a:r>
              <a:rPr lang="fr-FR" sz="1400" dirty="0"/>
              <a:t>'</a:t>
            </a:r>
            <a:r>
              <a:rPr lang="en-US" sz="1400" dirty="0"/>
              <a:t> &lt;/a&gt;&lt;/p&gt;\n</a:t>
            </a:r>
            <a:r>
              <a:rPr lang="fr-FR" sz="1400" dirty="0"/>
              <a:t>'</a:t>
            </a:r>
            <a:r>
              <a:rPr lang="en-US" sz="1400" dirty="0"/>
              <a:t> </a:t>
            </a:r>
          </a:p>
          <a:p>
            <a:pPr marL="274320" indent="-274320">
              <a:lnSpc>
                <a:spcPct val="80000"/>
              </a:lnSpc>
              <a:buClr>
                <a:schemeClr val="accent3"/>
              </a:buClr>
              <a:buNone/>
              <a:defRPr/>
            </a:pPr>
            <a:r>
              <a:rPr lang="en-US" sz="1400" dirty="0"/>
              <a:t>  return samples</a:t>
            </a:r>
          </a:p>
        </p:txBody>
      </p:sp>
      <p:sp>
        <p:nvSpPr>
          <p:cNvPr id="2" name="Footer Placeholder 1"/>
          <p:cNvSpPr>
            <a:spLocks noGrp="1"/>
          </p:cNvSpPr>
          <p:nvPr>
            <p:ph type="ftr" sz="quarter" idx="11"/>
          </p:nvPr>
        </p:nvSpPr>
        <p:spPr>
          <a:xfrm>
            <a:off x="6172200" y="6356351"/>
            <a:ext cx="4495800" cy="365125"/>
          </a:xfrm>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200">
                <a:solidFill>
                  <a:srgbClr val="045C75"/>
                </a:solidFill>
                <a:latin typeface="Constantia" panose="02030602050306030303" pitchFamily="18" charset="0"/>
              </a:rPr>
              <a:t>© 2016 Pearson Education, Inc., Hoboken, NJ.  All rights reserved. </a:t>
            </a:r>
          </a:p>
        </p:txBody>
      </p:sp>
    </p:spTree>
    <p:extLst>
      <p:ext uri="{BB962C8B-B14F-4D97-AF65-F5344CB8AC3E}">
        <p14:creationId xmlns:p14="http://schemas.microsoft.com/office/powerpoint/2010/main" val="246666461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2"/>
          <p:cNvSpPr>
            <a:spLocks noGrp="1" noChangeArrowheads="1"/>
          </p:cNvSpPr>
          <p:nvPr>
            <p:ph type="title"/>
          </p:nvPr>
        </p:nvSpPr>
        <p:spPr/>
        <p:txBody>
          <a:bodyPr/>
          <a:lstStyle/>
          <a:p>
            <a:pPr eaLnBrk="1" hangingPunct="1"/>
            <a:r>
              <a:rPr lang="en-US" altLang="en-US" smtClean="0"/>
              <a:t>What if we computed sizes?</a:t>
            </a:r>
          </a:p>
        </p:txBody>
      </p:sp>
      <p:sp>
        <p:nvSpPr>
          <p:cNvPr id="46082" name="Rectangle 3"/>
          <p:cNvSpPr>
            <a:spLocks noGrp="1" noChangeArrowheads="1"/>
          </p:cNvSpPr>
          <p:nvPr>
            <p:ph type="body" idx="1"/>
          </p:nvPr>
        </p:nvSpPr>
        <p:spPr/>
        <p:txBody>
          <a:bodyPr/>
          <a:lstStyle/>
          <a:p>
            <a:pPr eaLnBrk="1" hangingPunct="1"/>
            <a:r>
              <a:rPr lang="en-US" altLang="en-US" smtClean="0"/>
              <a:t>We</a:t>
            </a:r>
            <a:r>
              <a:rPr lang="fr-FR" altLang="ja-JP" smtClean="0"/>
              <a:t>'</a:t>
            </a:r>
            <a:r>
              <a:rPr lang="en-US" altLang="ja-JP" smtClean="0"/>
              <a:t>ll have to pass in the directory</a:t>
            </a:r>
          </a:p>
          <a:p>
            <a:pPr lvl="1" eaLnBrk="1" hangingPunct="1"/>
            <a:r>
              <a:rPr lang="en-US" altLang="en-US" smtClean="0"/>
              <a:t>Because now we have to find the actual file</a:t>
            </a:r>
          </a:p>
          <a:p>
            <a:pPr eaLnBrk="1" hangingPunct="1"/>
            <a:r>
              <a:rPr lang="en-US" altLang="en-US" smtClean="0"/>
              <a:t>Code gets a little more complicated</a:t>
            </a:r>
          </a:p>
        </p:txBody>
      </p:sp>
      <p:sp>
        <p:nvSpPr>
          <p:cNvPr id="2" name="Footer Placeholder 1"/>
          <p:cNvSpPr>
            <a:spLocks noGrp="1"/>
          </p:cNvSpPr>
          <p:nvPr>
            <p:ph type="ftr" sz="quarter" idx="11"/>
          </p:nvPr>
        </p:nvSpPr>
        <p:spPr>
          <a:xfrm>
            <a:off x="3505200" y="6356351"/>
            <a:ext cx="4876800" cy="365125"/>
          </a:xfrm>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200">
                <a:solidFill>
                  <a:srgbClr val="045C75"/>
                </a:solidFill>
                <a:latin typeface="Constantia" panose="02030602050306030303" pitchFamily="18" charset="0"/>
              </a:rPr>
              <a:t>© 2016 Pearson Education, Inc., Hoboken, NJ.  All rights reserved. </a:t>
            </a:r>
          </a:p>
        </p:txBody>
      </p:sp>
    </p:spTree>
    <p:extLst>
      <p:ext uri="{BB962C8B-B14F-4D97-AF65-F5344CB8AC3E}">
        <p14:creationId xmlns:p14="http://schemas.microsoft.com/office/powerpoint/2010/main" val="78104662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2"/>
          <p:cNvSpPr>
            <a:spLocks noGrp="1" noChangeArrowheads="1"/>
          </p:cNvSpPr>
          <p:nvPr>
            <p:ph type="title"/>
          </p:nvPr>
        </p:nvSpPr>
        <p:spPr/>
        <p:txBody>
          <a:bodyPr/>
          <a:lstStyle/>
          <a:p>
            <a:pPr eaLnBrk="1" hangingPunct="1"/>
            <a:r>
              <a:rPr lang="en-US" altLang="en-US" smtClean="0"/>
              <a:t>Main Function</a:t>
            </a:r>
          </a:p>
        </p:txBody>
      </p:sp>
      <p:sp>
        <p:nvSpPr>
          <p:cNvPr id="47107" name="Rectangle 3"/>
          <p:cNvSpPr>
            <a:spLocks noGrp="1" noChangeArrowheads="1"/>
          </p:cNvSpPr>
          <p:nvPr>
            <p:ph type="body" idx="1"/>
          </p:nvPr>
        </p:nvSpPr>
        <p:spPr>
          <a:solidFill>
            <a:schemeClr val="accent2">
              <a:lumMod val="20000"/>
              <a:lumOff val="80000"/>
            </a:schemeClr>
          </a:solidFill>
        </p:spPr>
        <p:txBody>
          <a:bodyPr>
            <a:normAutofit lnSpcReduction="10000"/>
          </a:bodyPr>
          <a:lstStyle/>
          <a:p>
            <a:pPr marL="274320" indent="-274320">
              <a:lnSpc>
                <a:spcPct val="80000"/>
              </a:lnSpc>
              <a:buClr>
                <a:schemeClr val="accent3"/>
              </a:buClr>
              <a:buNone/>
              <a:defRPr/>
            </a:pPr>
            <a:r>
              <a:rPr lang="en-US" sz="1900" dirty="0"/>
              <a:t>def </a:t>
            </a:r>
            <a:r>
              <a:rPr lang="en-US" sz="1900" dirty="0" err="1"/>
              <a:t>makeSamplePage</a:t>
            </a:r>
            <a:r>
              <a:rPr lang="en-US" sz="1900" dirty="0"/>
              <a:t>(directory):</a:t>
            </a:r>
          </a:p>
          <a:p>
            <a:pPr marL="274320" indent="-274320">
              <a:lnSpc>
                <a:spcPct val="80000"/>
              </a:lnSpc>
              <a:buClr>
                <a:schemeClr val="accent3"/>
              </a:buClr>
              <a:buNone/>
              <a:defRPr/>
            </a:pPr>
            <a:r>
              <a:rPr lang="en-US" sz="1900" dirty="0"/>
              <a:t>  </a:t>
            </a:r>
            <a:r>
              <a:rPr lang="en-US" sz="1900" dirty="0" err="1"/>
              <a:t>samplesfile</a:t>
            </a:r>
            <a:r>
              <a:rPr lang="en-US" sz="1900" dirty="0"/>
              <a:t>=open(directory+"//</a:t>
            </a:r>
            <a:r>
              <a:rPr lang="en-US" sz="1900" dirty="0" err="1"/>
              <a:t>samples.html","wt</a:t>
            </a:r>
            <a:r>
              <a:rPr lang="en-US" sz="1900" dirty="0"/>
              <a:t>")</a:t>
            </a:r>
          </a:p>
          <a:p>
            <a:pPr marL="274320" indent="-274320">
              <a:lnSpc>
                <a:spcPct val="80000"/>
              </a:lnSpc>
              <a:buClr>
                <a:schemeClr val="accent3"/>
              </a:buClr>
              <a:buNone/>
              <a:defRPr/>
            </a:pPr>
            <a:r>
              <a:rPr lang="en-US" sz="1900" dirty="0"/>
              <a:t>  </a:t>
            </a:r>
            <a:r>
              <a:rPr lang="en-US" sz="1900" dirty="0" err="1"/>
              <a:t>samplesfile.write</a:t>
            </a:r>
            <a:r>
              <a:rPr lang="en-US" sz="1900" dirty="0"/>
              <a:t>(</a:t>
            </a:r>
            <a:r>
              <a:rPr lang="en-US" sz="1900" dirty="0" err="1"/>
              <a:t>doctype</a:t>
            </a:r>
            <a:r>
              <a:rPr lang="en-US" sz="1900" dirty="0"/>
              <a:t>())</a:t>
            </a:r>
          </a:p>
          <a:p>
            <a:pPr marL="274320" indent="-274320">
              <a:lnSpc>
                <a:spcPct val="80000"/>
              </a:lnSpc>
              <a:buClr>
                <a:schemeClr val="accent3"/>
              </a:buClr>
              <a:buNone/>
              <a:defRPr/>
            </a:pPr>
            <a:r>
              <a:rPr lang="en-US" sz="1900" dirty="0"/>
              <a:t>  </a:t>
            </a:r>
            <a:r>
              <a:rPr lang="en-US" sz="1900" dirty="0" err="1"/>
              <a:t>samplesfile.write</a:t>
            </a:r>
            <a:r>
              <a:rPr lang="en-US" sz="1900" dirty="0"/>
              <a:t>(title("Samples from "+directory))</a:t>
            </a:r>
          </a:p>
          <a:p>
            <a:pPr marL="274320" indent="-274320">
              <a:lnSpc>
                <a:spcPct val="80000"/>
              </a:lnSpc>
              <a:buClr>
                <a:schemeClr val="accent3"/>
              </a:buClr>
              <a:buNone/>
              <a:defRPr/>
            </a:pPr>
            <a:r>
              <a:rPr lang="en-US" sz="1900" dirty="0"/>
              <a:t>  # Now, let</a:t>
            </a:r>
            <a:r>
              <a:rPr lang="fr-FR" sz="1900" dirty="0"/>
              <a:t>'</a:t>
            </a:r>
            <a:r>
              <a:rPr lang="en-US" sz="1900" dirty="0"/>
              <a:t>s make up the string that will be the body.</a:t>
            </a:r>
          </a:p>
          <a:p>
            <a:pPr marL="274320" indent="-274320">
              <a:lnSpc>
                <a:spcPct val="80000"/>
              </a:lnSpc>
              <a:buClr>
                <a:schemeClr val="accent3"/>
              </a:buClr>
              <a:buNone/>
              <a:defRPr/>
            </a:pPr>
            <a:r>
              <a:rPr lang="en-US" sz="1900" dirty="0"/>
              <a:t>  samples="&lt;h1&gt;Samples from "+directory+" &lt;/h1&gt;\n"</a:t>
            </a:r>
          </a:p>
          <a:p>
            <a:pPr marL="274320" indent="-274320">
              <a:lnSpc>
                <a:spcPct val="80000"/>
              </a:lnSpc>
              <a:buClr>
                <a:schemeClr val="accent3"/>
              </a:buClr>
              <a:buNone/>
              <a:defRPr/>
            </a:pPr>
            <a:r>
              <a:rPr lang="en-US" sz="1900" dirty="0"/>
              <a:t>  for file in </a:t>
            </a:r>
            <a:r>
              <a:rPr lang="en-US" sz="1900" dirty="0" err="1"/>
              <a:t>os.listdir</a:t>
            </a:r>
            <a:r>
              <a:rPr lang="en-US" sz="1900" dirty="0"/>
              <a:t>(directory):</a:t>
            </a:r>
          </a:p>
          <a:p>
            <a:pPr marL="274320" indent="-274320">
              <a:lnSpc>
                <a:spcPct val="80000"/>
              </a:lnSpc>
              <a:buClr>
                <a:schemeClr val="accent3"/>
              </a:buClr>
              <a:buNone/>
              <a:defRPr/>
            </a:pPr>
            <a:r>
              <a:rPr lang="en-US" sz="1900" dirty="0"/>
              <a:t>    if </a:t>
            </a:r>
            <a:r>
              <a:rPr lang="en-US" sz="1900" dirty="0" err="1"/>
              <a:t>file.endswith</a:t>
            </a:r>
            <a:r>
              <a:rPr lang="en-US" sz="1900" dirty="0"/>
              <a:t>(".jpg"):</a:t>
            </a:r>
          </a:p>
          <a:p>
            <a:pPr marL="274320" indent="-274320">
              <a:lnSpc>
                <a:spcPct val="80000"/>
              </a:lnSpc>
              <a:buClr>
                <a:schemeClr val="accent3"/>
              </a:buClr>
              <a:buNone/>
              <a:defRPr/>
            </a:pPr>
            <a:r>
              <a:rPr lang="en-US" sz="1900" dirty="0"/>
              <a:t>      samples = samples + </a:t>
            </a:r>
            <a:r>
              <a:rPr lang="en-US" sz="1900" dirty="0" err="1"/>
              <a:t>fileJPEGEntry</a:t>
            </a:r>
            <a:r>
              <a:rPr lang="en-US" sz="1900" dirty="0"/>
              <a:t>(directory, file)</a:t>
            </a:r>
          </a:p>
          <a:p>
            <a:pPr marL="274320" indent="-274320">
              <a:lnSpc>
                <a:spcPct val="80000"/>
              </a:lnSpc>
              <a:buClr>
                <a:schemeClr val="accent3"/>
              </a:buClr>
              <a:buNone/>
              <a:defRPr/>
            </a:pPr>
            <a:r>
              <a:rPr lang="en-US" sz="1900" dirty="0"/>
              <a:t>    if </a:t>
            </a:r>
            <a:r>
              <a:rPr lang="en-US" sz="1900" dirty="0" err="1"/>
              <a:t>file.endswith</a:t>
            </a:r>
            <a:r>
              <a:rPr lang="en-US" sz="1900" dirty="0"/>
              <a:t>(".wav"):</a:t>
            </a:r>
          </a:p>
          <a:p>
            <a:pPr marL="274320" indent="-274320">
              <a:lnSpc>
                <a:spcPct val="80000"/>
              </a:lnSpc>
              <a:buClr>
                <a:schemeClr val="accent3"/>
              </a:buClr>
              <a:buNone/>
              <a:defRPr/>
            </a:pPr>
            <a:r>
              <a:rPr lang="en-US" sz="1900" dirty="0"/>
              <a:t>      samples=</a:t>
            </a:r>
            <a:r>
              <a:rPr lang="en-US" sz="1900" dirty="0" err="1"/>
              <a:t>samples+fileWAVEntry</a:t>
            </a:r>
            <a:r>
              <a:rPr lang="en-US" sz="1900" dirty="0"/>
              <a:t>(directory, file)</a:t>
            </a:r>
          </a:p>
          <a:p>
            <a:pPr marL="274320" indent="-274320">
              <a:lnSpc>
                <a:spcPct val="80000"/>
              </a:lnSpc>
              <a:buClr>
                <a:schemeClr val="accent3"/>
              </a:buClr>
              <a:buNone/>
              <a:defRPr/>
            </a:pPr>
            <a:r>
              <a:rPr lang="en-US" sz="1900" dirty="0"/>
              <a:t>  </a:t>
            </a:r>
            <a:r>
              <a:rPr lang="en-US" sz="1900" dirty="0" err="1"/>
              <a:t>samplesfile.write</a:t>
            </a:r>
            <a:r>
              <a:rPr lang="en-US" sz="1900" dirty="0"/>
              <a:t>(body(samples))</a:t>
            </a:r>
          </a:p>
          <a:p>
            <a:pPr marL="274320" indent="-274320">
              <a:lnSpc>
                <a:spcPct val="80000"/>
              </a:lnSpc>
              <a:buClr>
                <a:schemeClr val="accent3"/>
              </a:buClr>
              <a:buNone/>
              <a:defRPr/>
            </a:pPr>
            <a:r>
              <a:rPr lang="en-US" sz="1900" dirty="0"/>
              <a:t>  </a:t>
            </a:r>
            <a:r>
              <a:rPr lang="en-US" sz="1900" dirty="0" err="1"/>
              <a:t>samplesfile.close</a:t>
            </a:r>
            <a:r>
              <a:rPr lang="en-US" sz="1900" dirty="0"/>
              <a:t>()</a:t>
            </a:r>
          </a:p>
        </p:txBody>
      </p:sp>
      <p:sp>
        <p:nvSpPr>
          <p:cNvPr id="2" name="Footer Placeholder 1"/>
          <p:cNvSpPr>
            <a:spLocks noGrp="1"/>
          </p:cNvSpPr>
          <p:nvPr>
            <p:ph type="ftr" sz="quarter" idx="11"/>
          </p:nvPr>
        </p:nvSpPr>
        <p:spPr>
          <a:xfrm>
            <a:off x="3352800" y="6356351"/>
            <a:ext cx="5410200" cy="365125"/>
          </a:xfrm>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200">
                <a:solidFill>
                  <a:srgbClr val="045C75"/>
                </a:solidFill>
                <a:latin typeface="Constantia" panose="02030602050306030303" pitchFamily="18" charset="0"/>
              </a:rPr>
              <a:t>© 2016 Pearson Education, Inc., Hoboken, NJ.  All rights reserved. </a:t>
            </a:r>
          </a:p>
        </p:txBody>
      </p:sp>
    </p:spTree>
    <p:extLst>
      <p:ext uri="{BB962C8B-B14F-4D97-AF65-F5344CB8AC3E}">
        <p14:creationId xmlns:p14="http://schemas.microsoft.com/office/powerpoint/2010/main" val="394251032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4"/>
          <p:cNvSpPr>
            <a:spLocks noGrp="1" noChangeArrowheads="1"/>
          </p:cNvSpPr>
          <p:nvPr>
            <p:ph type="title"/>
          </p:nvPr>
        </p:nvSpPr>
        <p:spPr>
          <a:xfrm>
            <a:off x="1981200" y="704850"/>
            <a:ext cx="8229600" cy="1143000"/>
          </a:xfrm>
        </p:spPr>
        <p:txBody>
          <a:bodyPr/>
          <a:lstStyle/>
          <a:p>
            <a:pPr eaLnBrk="1" hangingPunct="1"/>
            <a:r>
              <a:rPr lang="en-US" altLang="en-US" sz="3200"/>
              <a:t>WAV and JPEG File Entry Functions</a:t>
            </a:r>
          </a:p>
        </p:txBody>
      </p:sp>
      <p:sp>
        <p:nvSpPr>
          <p:cNvPr id="50181" name="Rectangle 5"/>
          <p:cNvSpPr>
            <a:spLocks noGrp="1" noChangeArrowheads="1"/>
          </p:cNvSpPr>
          <p:nvPr>
            <p:ph type="body" sz="half" idx="1"/>
          </p:nvPr>
        </p:nvSpPr>
        <p:spPr>
          <a:xfrm>
            <a:off x="1524000" y="1920875"/>
            <a:ext cx="4495800" cy="4433888"/>
          </a:xfrm>
          <a:solidFill>
            <a:schemeClr val="accent2">
              <a:lumMod val="20000"/>
              <a:lumOff val="80000"/>
            </a:schemeClr>
          </a:solidFill>
        </p:spPr>
        <p:txBody>
          <a:bodyPr>
            <a:normAutofit fontScale="92500" lnSpcReduction="10000"/>
          </a:bodyPr>
          <a:lstStyle/>
          <a:p>
            <a:pPr marL="274320" indent="-274320">
              <a:lnSpc>
                <a:spcPct val="80000"/>
              </a:lnSpc>
              <a:buClr>
                <a:schemeClr val="accent3"/>
              </a:buClr>
              <a:buNone/>
              <a:defRPr/>
            </a:pPr>
            <a:r>
              <a:rPr lang="en-US" sz="1800" dirty="0"/>
              <a:t>def </a:t>
            </a:r>
            <a:r>
              <a:rPr lang="en-US" sz="1800" dirty="0" err="1"/>
              <a:t>fileJPEGEntry</a:t>
            </a:r>
            <a:r>
              <a:rPr lang="en-US" sz="1800" dirty="0"/>
              <a:t>(directory, file):</a:t>
            </a:r>
          </a:p>
          <a:p>
            <a:pPr marL="274320" indent="-274320">
              <a:lnSpc>
                <a:spcPct val="80000"/>
              </a:lnSpc>
              <a:buClr>
                <a:schemeClr val="accent3"/>
              </a:buClr>
              <a:buNone/>
              <a:defRPr/>
            </a:pPr>
            <a:r>
              <a:rPr lang="en-US" sz="1800" dirty="0"/>
              <a:t>  samples="&lt;p&gt;Filename: "</a:t>
            </a:r>
          </a:p>
          <a:p>
            <a:pPr marL="274320" indent="-274320">
              <a:lnSpc>
                <a:spcPct val="80000"/>
              </a:lnSpc>
              <a:buClr>
                <a:schemeClr val="accent3"/>
              </a:buClr>
              <a:buNone/>
              <a:defRPr/>
            </a:pPr>
            <a:r>
              <a:rPr lang="en-US" sz="1800" dirty="0"/>
              <a:t>  samples=samples+"&lt;a </a:t>
            </a:r>
            <a:r>
              <a:rPr lang="en-US" sz="1800" dirty="0" err="1"/>
              <a:t>href</a:t>
            </a:r>
            <a:r>
              <a:rPr lang="en-US" sz="1800" dirty="0"/>
              <a:t>="+file+"&gt;"</a:t>
            </a:r>
          </a:p>
          <a:p>
            <a:pPr marL="274320" indent="-274320">
              <a:lnSpc>
                <a:spcPct val="80000"/>
              </a:lnSpc>
              <a:buClr>
                <a:schemeClr val="accent3"/>
              </a:buClr>
              <a:buNone/>
              <a:defRPr/>
            </a:pPr>
            <a:r>
              <a:rPr lang="en-US" sz="1800" dirty="0"/>
              <a:t>  # samples=samples+"&lt;</a:t>
            </a:r>
            <a:r>
              <a:rPr lang="en-US" sz="1800" dirty="0" err="1"/>
              <a:t>br</a:t>
            </a:r>
            <a:r>
              <a:rPr lang="en-US" sz="1800" dirty="0"/>
              <a:t> /&gt;"</a:t>
            </a:r>
          </a:p>
          <a:p>
            <a:pPr marL="274320" indent="-274320">
              <a:lnSpc>
                <a:spcPct val="80000"/>
              </a:lnSpc>
              <a:buClr>
                <a:schemeClr val="accent3"/>
              </a:buClr>
              <a:buNone/>
              <a:defRPr/>
            </a:pPr>
            <a:r>
              <a:rPr lang="en-US" sz="1800" dirty="0"/>
              <a:t>  samples=samples+</a:t>
            </a:r>
            <a:r>
              <a:rPr lang="fr-FR" sz="1800" dirty="0"/>
              <a:t>'</a:t>
            </a:r>
            <a:r>
              <a:rPr lang="en-US" sz="1800" dirty="0"/>
              <a:t>&lt;</a:t>
            </a:r>
            <a:r>
              <a:rPr lang="en-US" sz="1800" dirty="0" err="1"/>
              <a:t>img</a:t>
            </a:r>
            <a:r>
              <a:rPr lang="en-US" sz="1800" dirty="0"/>
              <a:t> </a:t>
            </a:r>
            <a:r>
              <a:rPr lang="en-US" sz="1800" dirty="0" err="1"/>
              <a:t>src</a:t>
            </a:r>
            <a:r>
              <a:rPr lang="en-US" sz="1800" dirty="0"/>
              <a:t>="</a:t>
            </a:r>
            <a:r>
              <a:rPr lang="fr-FR" sz="1800" dirty="0"/>
              <a:t>'</a:t>
            </a:r>
            <a:endParaRPr lang="en-US" sz="1800" dirty="0"/>
          </a:p>
          <a:p>
            <a:pPr marL="274320" indent="-274320">
              <a:lnSpc>
                <a:spcPct val="80000"/>
              </a:lnSpc>
              <a:buClr>
                <a:schemeClr val="accent3"/>
              </a:buClr>
              <a:buNone/>
              <a:defRPr/>
            </a:pPr>
            <a:r>
              <a:rPr lang="en-US" sz="1800" dirty="0"/>
              <a:t>  samples=</a:t>
            </a:r>
            <a:r>
              <a:rPr lang="en-US" sz="1800" dirty="0" err="1"/>
              <a:t>samples+file</a:t>
            </a:r>
            <a:endParaRPr lang="en-US" sz="1800" dirty="0"/>
          </a:p>
          <a:p>
            <a:pPr marL="274320" indent="-274320">
              <a:lnSpc>
                <a:spcPct val="80000"/>
              </a:lnSpc>
              <a:buClr>
                <a:schemeClr val="accent3"/>
              </a:buClr>
              <a:buNone/>
              <a:defRPr/>
            </a:pPr>
            <a:r>
              <a:rPr lang="en-US" sz="1800" dirty="0"/>
              <a:t>  samples=samples+</a:t>
            </a:r>
            <a:r>
              <a:rPr lang="fr-FR" sz="1800" dirty="0"/>
              <a:t>'</a:t>
            </a:r>
            <a:r>
              <a:rPr lang="en-US" sz="1800" dirty="0"/>
              <a:t>" height="100" width="100"</a:t>
            </a:r>
            <a:r>
              <a:rPr lang="fr-FR" sz="1800" dirty="0"/>
              <a:t>'</a:t>
            </a:r>
            <a:endParaRPr lang="en-US" sz="1800" dirty="0"/>
          </a:p>
          <a:p>
            <a:pPr marL="274320" indent="-274320">
              <a:lnSpc>
                <a:spcPct val="80000"/>
              </a:lnSpc>
              <a:buClr>
                <a:schemeClr val="accent3"/>
              </a:buClr>
              <a:buNone/>
              <a:defRPr/>
            </a:pPr>
            <a:r>
              <a:rPr lang="en-US" sz="1800" dirty="0"/>
              <a:t>  samples=samples+</a:t>
            </a:r>
            <a:r>
              <a:rPr lang="fr-FR" sz="1800" dirty="0"/>
              <a:t>'</a:t>
            </a:r>
            <a:r>
              <a:rPr lang="en-US" sz="1800" dirty="0"/>
              <a:t> /&gt;&lt;/a&gt;</a:t>
            </a:r>
            <a:r>
              <a:rPr lang="fr-FR" sz="1800" dirty="0"/>
              <a:t>'</a:t>
            </a:r>
            <a:endParaRPr lang="en-US" sz="1800" dirty="0"/>
          </a:p>
          <a:p>
            <a:pPr marL="274320" indent="-274320">
              <a:lnSpc>
                <a:spcPct val="80000"/>
              </a:lnSpc>
              <a:buClr>
                <a:schemeClr val="accent3"/>
              </a:buClr>
              <a:buNone/>
              <a:defRPr/>
            </a:pPr>
            <a:r>
              <a:rPr lang="en-US" sz="1800" dirty="0"/>
              <a:t>  </a:t>
            </a:r>
            <a:r>
              <a:rPr lang="en-US" sz="1800" dirty="0" err="1"/>
              <a:t>pic</a:t>
            </a:r>
            <a:r>
              <a:rPr lang="en-US" sz="1800" dirty="0"/>
              <a:t> = </a:t>
            </a:r>
            <a:r>
              <a:rPr lang="en-US" sz="1800" dirty="0" err="1"/>
              <a:t>makePicture</a:t>
            </a:r>
            <a:r>
              <a:rPr lang="en-US" sz="1800" dirty="0"/>
              <a:t>(directory+"//"+file)</a:t>
            </a:r>
          </a:p>
          <a:p>
            <a:pPr marL="274320" indent="-274320">
              <a:lnSpc>
                <a:spcPct val="80000"/>
              </a:lnSpc>
              <a:buClr>
                <a:schemeClr val="accent3"/>
              </a:buClr>
              <a:buNone/>
              <a:defRPr/>
            </a:pPr>
            <a:r>
              <a:rPr lang="en-US" sz="1800" dirty="0"/>
              <a:t>  samples=samples+" Height: "+</a:t>
            </a:r>
            <a:r>
              <a:rPr lang="en-US" sz="1800" dirty="0" err="1"/>
              <a:t>str</a:t>
            </a:r>
            <a:r>
              <a:rPr lang="en-US" sz="1800" dirty="0"/>
              <a:t>(</a:t>
            </a:r>
            <a:r>
              <a:rPr lang="en-US" sz="1800" dirty="0" err="1"/>
              <a:t>getHeight</a:t>
            </a:r>
            <a:r>
              <a:rPr lang="en-US" sz="1800" dirty="0"/>
              <a:t>(</a:t>
            </a:r>
            <a:r>
              <a:rPr lang="en-US" sz="1800" dirty="0" err="1"/>
              <a:t>pic</a:t>
            </a:r>
            <a:r>
              <a:rPr lang="en-US" sz="1800" dirty="0"/>
              <a:t>))</a:t>
            </a:r>
          </a:p>
          <a:p>
            <a:pPr marL="274320" indent="-274320">
              <a:lnSpc>
                <a:spcPct val="80000"/>
              </a:lnSpc>
              <a:buClr>
                <a:schemeClr val="accent3"/>
              </a:buClr>
              <a:buNone/>
              <a:defRPr/>
            </a:pPr>
            <a:r>
              <a:rPr lang="en-US" sz="1800" dirty="0"/>
              <a:t>  samples=samples+" Width: "+</a:t>
            </a:r>
            <a:r>
              <a:rPr lang="en-US" sz="1800" dirty="0" err="1"/>
              <a:t>str</a:t>
            </a:r>
            <a:r>
              <a:rPr lang="en-US" sz="1800" dirty="0"/>
              <a:t>(</a:t>
            </a:r>
            <a:r>
              <a:rPr lang="en-US" sz="1800" dirty="0" err="1"/>
              <a:t>getWidth</a:t>
            </a:r>
            <a:r>
              <a:rPr lang="en-US" sz="1800" dirty="0"/>
              <a:t>(</a:t>
            </a:r>
            <a:r>
              <a:rPr lang="en-US" sz="1800" dirty="0" err="1"/>
              <a:t>pic</a:t>
            </a:r>
            <a:r>
              <a:rPr lang="en-US" sz="1800" dirty="0"/>
              <a:t>))</a:t>
            </a:r>
          </a:p>
          <a:p>
            <a:pPr marL="274320" indent="-274320">
              <a:lnSpc>
                <a:spcPct val="80000"/>
              </a:lnSpc>
              <a:buClr>
                <a:schemeClr val="accent3"/>
              </a:buClr>
              <a:buNone/>
              <a:defRPr/>
            </a:pPr>
            <a:r>
              <a:rPr lang="en-US" sz="1800" dirty="0"/>
              <a:t>  samples=samples+</a:t>
            </a:r>
            <a:r>
              <a:rPr lang="fr-FR" sz="1800" dirty="0"/>
              <a:t>'</a:t>
            </a:r>
            <a:r>
              <a:rPr lang="en-US" sz="1800" dirty="0"/>
              <a:t>&lt;/p&gt;\n</a:t>
            </a:r>
            <a:r>
              <a:rPr lang="fr-FR" sz="1800" dirty="0"/>
              <a:t>'</a:t>
            </a:r>
            <a:r>
              <a:rPr lang="en-US" sz="1800" dirty="0"/>
              <a:t> </a:t>
            </a:r>
          </a:p>
          <a:p>
            <a:pPr marL="274320" indent="-274320">
              <a:lnSpc>
                <a:spcPct val="80000"/>
              </a:lnSpc>
              <a:buClr>
                <a:schemeClr val="accent3"/>
              </a:buClr>
              <a:buNone/>
              <a:defRPr/>
            </a:pPr>
            <a:r>
              <a:rPr lang="en-US" sz="1800" dirty="0"/>
              <a:t>  return samples</a:t>
            </a:r>
          </a:p>
        </p:txBody>
      </p:sp>
      <p:sp>
        <p:nvSpPr>
          <p:cNvPr id="50182" name="Rectangle 6"/>
          <p:cNvSpPr>
            <a:spLocks noGrp="1" noChangeArrowheads="1"/>
          </p:cNvSpPr>
          <p:nvPr>
            <p:ph type="body" sz="half" idx="2"/>
          </p:nvPr>
        </p:nvSpPr>
        <p:spPr>
          <a:xfrm>
            <a:off x="6172200" y="1920875"/>
            <a:ext cx="4495800" cy="4433888"/>
          </a:xfrm>
          <a:solidFill>
            <a:schemeClr val="accent2">
              <a:lumMod val="20000"/>
              <a:lumOff val="80000"/>
            </a:schemeClr>
          </a:solidFill>
        </p:spPr>
        <p:txBody>
          <a:bodyPr>
            <a:normAutofit/>
          </a:bodyPr>
          <a:lstStyle/>
          <a:p>
            <a:pPr marL="274320" indent="-274320">
              <a:lnSpc>
                <a:spcPct val="80000"/>
              </a:lnSpc>
              <a:buClr>
                <a:schemeClr val="accent3"/>
              </a:buClr>
              <a:buNone/>
              <a:defRPr/>
            </a:pPr>
            <a:r>
              <a:rPr lang="en-US" sz="1800" dirty="0" err="1"/>
              <a:t>def</a:t>
            </a:r>
            <a:r>
              <a:rPr lang="en-US" sz="1800" dirty="0"/>
              <a:t> </a:t>
            </a:r>
            <a:r>
              <a:rPr lang="en-US" sz="1800" dirty="0" err="1"/>
              <a:t>fileWAVEntry</a:t>
            </a:r>
            <a:r>
              <a:rPr lang="en-US" sz="1800" dirty="0"/>
              <a:t>(directory, file):</a:t>
            </a:r>
          </a:p>
          <a:p>
            <a:pPr marL="274320" indent="-274320">
              <a:lnSpc>
                <a:spcPct val="80000"/>
              </a:lnSpc>
              <a:buClr>
                <a:schemeClr val="accent3"/>
              </a:buClr>
              <a:buNone/>
              <a:defRPr/>
            </a:pPr>
            <a:r>
              <a:rPr lang="en-US" sz="1800" dirty="0"/>
              <a:t>  samples="&lt;p&gt;Filename: "</a:t>
            </a:r>
          </a:p>
          <a:p>
            <a:pPr marL="274320" indent="-274320">
              <a:lnSpc>
                <a:spcPct val="80000"/>
              </a:lnSpc>
              <a:buClr>
                <a:schemeClr val="accent3"/>
              </a:buClr>
              <a:buNone/>
              <a:defRPr/>
            </a:pPr>
            <a:r>
              <a:rPr lang="en-US" sz="1800" dirty="0"/>
              <a:t>  samples=samples+"&lt;a </a:t>
            </a:r>
            <a:r>
              <a:rPr lang="en-US" sz="1800" dirty="0" err="1"/>
              <a:t>href</a:t>
            </a:r>
            <a:r>
              <a:rPr lang="en-US" sz="1800" dirty="0"/>
              <a:t>="+file+"&gt;"</a:t>
            </a:r>
          </a:p>
          <a:p>
            <a:pPr marL="274320" indent="-274320">
              <a:lnSpc>
                <a:spcPct val="80000"/>
              </a:lnSpc>
              <a:buClr>
                <a:schemeClr val="accent3"/>
              </a:buClr>
              <a:buNone/>
              <a:defRPr/>
            </a:pPr>
            <a:r>
              <a:rPr lang="en-US" sz="1800" dirty="0"/>
              <a:t>  # samples=samples+"&lt;</a:t>
            </a:r>
            <a:r>
              <a:rPr lang="en-US" sz="1800" dirty="0" err="1"/>
              <a:t>br</a:t>
            </a:r>
            <a:r>
              <a:rPr lang="en-US" sz="1800" dirty="0"/>
              <a:t> /&gt;"</a:t>
            </a:r>
          </a:p>
          <a:p>
            <a:pPr marL="274320" indent="-274320">
              <a:lnSpc>
                <a:spcPct val="80000"/>
              </a:lnSpc>
              <a:buClr>
                <a:schemeClr val="accent3"/>
              </a:buClr>
              <a:buNone/>
              <a:defRPr/>
            </a:pPr>
            <a:r>
              <a:rPr lang="en-US" sz="1800" dirty="0"/>
              <a:t>  samples=</a:t>
            </a:r>
            <a:r>
              <a:rPr lang="en-US" sz="1800" dirty="0" err="1"/>
              <a:t>samples+file</a:t>
            </a:r>
            <a:endParaRPr lang="en-US" sz="1800" dirty="0"/>
          </a:p>
          <a:p>
            <a:pPr marL="274320" indent="-274320">
              <a:lnSpc>
                <a:spcPct val="80000"/>
              </a:lnSpc>
              <a:buClr>
                <a:schemeClr val="accent3"/>
              </a:buClr>
              <a:buNone/>
              <a:defRPr/>
            </a:pPr>
            <a:r>
              <a:rPr lang="en-US" sz="1800" dirty="0"/>
              <a:t>  samples=samples+</a:t>
            </a:r>
            <a:r>
              <a:rPr lang="fr-FR" sz="1800" dirty="0"/>
              <a:t>'</a:t>
            </a:r>
            <a:r>
              <a:rPr lang="en-US" sz="1800" dirty="0"/>
              <a:t> &lt;/a&gt;</a:t>
            </a:r>
            <a:r>
              <a:rPr lang="fr-FR" sz="1800" dirty="0"/>
              <a:t>'</a:t>
            </a:r>
            <a:endParaRPr lang="en-US" sz="1800" dirty="0"/>
          </a:p>
          <a:p>
            <a:pPr marL="274320" indent="-274320">
              <a:lnSpc>
                <a:spcPct val="80000"/>
              </a:lnSpc>
              <a:buClr>
                <a:schemeClr val="accent3"/>
              </a:buClr>
              <a:buNone/>
              <a:defRPr/>
            </a:pPr>
            <a:r>
              <a:rPr lang="en-US" sz="1800" dirty="0"/>
              <a:t>  sound=</a:t>
            </a:r>
            <a:r>
              <a:rPr lang="en-US" sz="1800" dirty="0" err="1"/>
              <a:t>makeSound</a:t>
            </a:r>
            <a:r>
              <a:rPr lang="en-US" sz="1800" dirty="0"/>
              <a:t>(directory+"//"+file)</a:t>
            </a:r>
          </a:p>
          <a:p>
            <a:pPr marL="274320" indent="-274320">
              <a:lnSpc>
                <a:spcPct val="80000"/>
              </a:lnSpc>
              <a:buClr>
                <a:schemeClr val="accent3"/>
              </a:buClr>
              <a:buNone/>
              <a:defRPr/>
            </a:pPr>
            <a:r>
              <a:rPr lang="en-US" sz="1800" dirty="0"/>
              <a:t>  length = </a:t>
            </a:r>
            <a:r>
              <a:rPr lang="en-US" sz="1800" dirty="0" err="1"/>
              <a:t>getLength</a:t>
            </a:r>
            <a:r>
              <a:rPr lang="en-US" sz="1800" dirty="0"/>
              <a:t>(sound) / </a:t>
            </a:r>
            <a:r>
              <a:rPr lang="en-US" sz="1800" dirty="0" err="1"/>
              <a:t>getSamplingRate</a:t>
            </a:r>
            <a:r>
              <a:rPr lang="en-US" sz="1800" dirty="0"/>
              <a:t>(sound)</a:t>
            </a:r>
          </a:p>
          <a:p>
            <a:pPr marL="274320" indent="-274320">
              <a:lnSpc>
                <a:spcPct val="80000"/>
              </a:lnSpc>
              <a:buClr>
                <a:schemeClr val="accent3"/>
              </a:buClr>
              <a:buNone/>
              <a:defRPr/>
            </a:pPr>
            <a:r>
              <a:rPr lang="en-US" sz="1800" dirty="0"/>
              <a:t>  samples=</a:t>
            </a:r>
            <a:r>
              <a:rPr lang="en-US" sz="1800" dirty="0" err="1"/>
              <a:t>samples+"Length</a:t>
            </a:r>
            <a:r>
              <a:rPr lang="en-US" sz="1800" dirty="0"/>
              <a:t> (seconds): "+</a:t>
            </a:r>
            <a:r>
              <a:rPr lang="en-US" sz="1800" dirty="0" err="1"/>
              <a:t>str</a:t>
            </a:r>
            <a:r>
              <a:rPr lang="en-US" sz="1800" dirty="0"/>
              <a:t>(length)</a:t>
            </a:r>
          </a:p>
          <a:p>
            <a:pPr marL="274320" indent="-274320">
              <a:lnSpc>
                <a:spcPct val="80000"/>
              </a:lnSpc>
              <a:buClr>
                <a:schemeClr val="accent3"/>
              </a:buClr>
              <a:buNone/>
              <a:defRPr/>
            </a:pPr>
            <a:r>
              <a:rPr lang="en-US" sz="1800" dirty="0"/>
              <a:t>  samples=samples+</a:t>
            </a:r>
            <a:r>
              <a:rPr lang="fr-FR" sz="1800" dirty="0"/>
              <a:t>'</a:t>
            </a:r>
            <a:r>
              <a:rPr lang="en-US" sz="1800" dirty="0"/>
              <a:t>&lt;/p&gt;\n</a:t>
            </a:r>
            <a:r>
              <a:rPr lang="fr-FR" sz="1800" dirty="0"/>
              <a:t>'</a:t>
            </a:r>
            <a:r>
              <a:rPr lang="en-US" sz="1800" dirty="0"/>
              <a:t> </a:t>
            </a:r>
          </a:p>
          <a:p>
            <a:pPr marL="274320" indent="-274320">
              <a:lnSpc>
                <a:spcPct val="80000"/>
              </a:lnSpc>
              <a:buClr>
                <a:schemeClr val="accent3"/>
              </a:buClr>
              <a:buNone/>
              <a:defRPr/>
            </a:pPr>
            <a:r>
              <a:rPr lang="en-US" sz="1800" dirty="0"/>
              <a:t>  return samples</a:t>
            </a:r>
          </a:p>
          <a:p>
            <a:pPr marL="274320" indent="-274320">
              <a:lnSpc>
                <a:spcPct val="80000"/>
              </a:lnSpc>
              <a:buClr>
                <a:schemeClr val="accent3"/>
              </a:buClr>
              <a:buNone/>
              <a:defRPr/>
            </a:pPr>
            <a:endParaRPr lang="en-US" sz="1800" dirty="0"/>
          </a:p>
        </p:txBody>
      </p:sp>
      <p:sp>
        <p:nvSpPr>
          <p:cNvPr id="2" name="Footer Placeholder 1"/>
          <p:cNvSpPr>
            <a:spLocks noGrp="1"/>
          </p:cNvSpPr>
          <p:nvPr>
            <p:ph type="ftr" sz="quarter" idx="11"/>
          </p:nvPr>
        </p:nvSpPr>
        <p:spPr>
          <a:xfrm>
            <a:off x="3124200" y="6356351"/>
            <a:ext cx="4419600" cy="365125"/>
          </a:xfrm>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200">
                <a:solidFill>
                  <a:srgbClr val="045C75"/>
                </a:solidFill>
                <a:latin typeface="Constantia" panose="02030602050306030303" pitchFamily="18" charset="0"/>
              </a:rPr>
              <a:t>© 2016 Pearson Education, Inc., Hoboken, NJ.  All rights reserved. </a:t>
            </a:r>
          </a:p>
        </p:txBody>
      </p:sp>
    </p:spTree>
    <p:extLst>
      <p:ext uri="{BB962C8B-B14F-4D97-AF65-F5344CB8AC3E}">
        <p14:creationId xmlns:p14="http://schemas.microsoft.com/office/powerpoint/2010/main" val="387175871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4"/>
          <p:cNvSpPr>
            <a:spLocks noGrp="1" noChangeArrowheads="1"/>
          </p:cNvSpPr>
          <p:nvPr>
            <p:ph type="title"/>
          </p:nvPr>
        </p:nvSpPr>
        <p:spPr/>
        <p:txBody>
          <a:bodyPr/>
          <a:lstStyle/>
          <a:p>
            <a:pPr eaLnBrk="1" hangingPunct="1"/>
            <a:r>
              <a:rPr lang="en-US" altLang="en-US" smtClean="0"/>
              <a:t>Running the new program</a:t>
            </a:r>
          </a:p>
        </p:txBody>
      </p:sp>
      <p:pic>
        <p:nvPicPr>
          <p:cNvPr id="49154" name="Picture 6"/>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562226" y="2119314"/>
            <a:ext cx="7065963" cy="3609975"/>
          </a:xfrm>
          <a:noFill/>
        </p:spPr>
      </p:pic>
      <p:sp>
        <p:nvSpPr>
          <p:cNvPr id="2" name="Footer Placeholder 1"/>
          <p:cNvSpPr>
            <a:spLocks noGrp="1"/>
          </p:cNvSpPr>
          <p:nvPr>
            <p:ph type="ftr" sz="quarter" idx="11"/>
          </p:nvPr>
        </p:nvSpPr>
        <p:spPr>
          <a:xfrm>
            <a:off x="3352800" y="6356351"/>
            <a:ext cx="5410200" cy="365125"/>
          </a:xfrm>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200">
                <a:solidFill>
                  <a:srgbClr val="045C75"/>
                </a:solidFill>
                <a:latin typeface="Constantia" panose="02030602050306030303" pitchFamily="18" charset="0"/>
              </a:rPr>
              <a:t>© 2016 Pearson Education, Inc., Hoboken, NJ.  All rights reserved. </a:t>
            </a:r>
          </a:p>
        </p:txBody>
      </p:sp>
    </p:spTree>
    <p:extLst>
      <p:ext uri="{BB962C8B-B14F-4D97-AF65-F5344CB8AC3E}">
        <p14:creationId xmlns:p14="http://schemas.microsoft.com/office/powerpoint/2010/main" val="27387620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55585" y="304801"/>
            <a:ext cx="11065397" cy="6142298"/>
          </a:xfrm>
        </p:spPr>
        <p:txBody>
          <a:bodyPr>
            <a:normAutofit/>
          </a:bodyPr>
          <a:lstStyle/>
          <a:p>
            <a:pPr marL="0" indent="0">
              <a:buNone/>
            </a:pPr>
            <a:r>
              <a:rPr lang="en-US" sz="3800" b="1" dirty="0"/>
              <a:t>THIS WEEK</a:t>
            </a:r>
            <a:r>
              <a:rPr lang="en-US" sz="3800" dirty="0"/>
              <a:t>  </a:t>
            </a:r>
          </a:p>
          <a:p>
            <a:pPr lvl="0"/>
            <a:r>
              <a:rPr lang="en-US" b="1" dirty="0" smtClean="0"/>
              <a:t>Baseball</a:t>
            </a:r>
            <a:r>
              <a:rPr lang="en-US" b="1" dirty="0"/>
              <a:t>: </a:t>
            </a:r>
            <a:r>
              <a:rPr lang="en-US" dirty="0"/>
              <a:t>vs Northern Colorado, 6 p.m. Friday, GCU Ballpark </a:t>
            </a:r>
            <a:r>
              <a:rPr lang="en-US" b="1" u="sng" dirty="0">
                <a:hlinkClick r:id="rId2" tooltip="GCUTV"/>
              </a:rPr>
              <a:t>GCUTV</a:t>
            </a:r>
            <a:endParaRPr lang="en-US" dirty="0"/>
          </a:p>
          <a:p>
            <a:pPr lvl="0"/>
            <a:r>
              <a:rPr lang="en-US" b="1" dirty="0"/>
              <a:t>Softball: </a:t>
            </a:r>
            <a:r>
              <a:rPr lang="en-US" dirty="0"/>
              <a:t>vs Dixie State, 2 p.m. Friday, GCU Softball Stadium </a:t>
            </a:r>
            <a:r>
              <a:rPr lang="en-US" b="1" u="sng" dirty="0">
                <a:hlinkClick r:id="rId3" tooltip="GCUTV"/>
              </a:rPr>
              <a:t>GCUTV</a:t>
            </a:r>
            <a:endParaRPr lang="en-US" dirty="0"/>
          </a:p>
          <a:p>
            <a:pPr lvl="0"/>
            <a:r>
              <a:rPr lang="en-US" b="1" dirty="0"/>
              <a:t>Softball: </a:t>
            </a:r>
            <a:r>
              <a:rPr lang="en-US" dirty="0"/>
              <a:t>vs Dixie State, 4:30 p.m. Friday, GCU Softball Stadium </a:t>
            </a:r>
            <a:r>
              <a:rPr lang="en-US" b="1" u="sng" dirty="0">
                <a:hlinkClick r:id="rId4" tooltip="GCUTV"/>
              </a:rPr>
              <a:t>GCUTV</a:t>
            </a:r>
            <a:endParaRPr lang="en-US" dirty="0"/>
          </a:p>
          <a:p>
            <a:pPr lvl="0"/>
            <a:r>
              <a:rPr lang="en-US" b="1" dirty="0"/>
              <a:t>Softball: </a:t>
            </a:r>
            <a:r>
              <a:rPr lang="en-US" dirty="0"/>
              <a:t>vs Dixie State, 1 p.m. Saturday, GCU Softball Stadium </a:t>
            </a:r>
            <a:r>
              <a:rPr lang="en-US" b="1" u="sng" dirty="0">
                <a:hlinkClick r:id="rId5" tooltip="GCUTV"/>
              </a:rPr>
              <a:t>GCUTV</a:t>
            </a:r>
            <a:endParaRPr lang="en-US" dirty="0"/>
          </a:p>
          <a:p>
            <a:pPr lvl="0"/>
            <a:r>
              <a:rPr lang="en-US" b="1" dirty="0"/>
              <a:t>Baseball: </a:t>
            </a:r>
            <a:r>
              <a:rPr lang="en-US" dirty="0"/>
              <a:t>vs Northern Colorado, 2 p.m. Saturday, GCU Ballpark </a:t>
            </a:r>
            <a:r>
              <a:rPr lang="en-US" b="1" u="sng" dirty="0">
                <a:hlinkClick r:id="rId6" tooltip="GCUTV"/>
              </a:rPr>
              <a:t>GCUTV</a:t>
            </a:r>
            <a:endParaRPr lang="en-US" dirty="0"/>
          </a:p>
          <a:p>
            <a:pPr lvl="0"/>
            <a:r>
              <a:rPr lang="en-US" b="1" dirty="0"/>
              <a:t>Baseball: </a:t>
            </a:r>
            <a:r>
              <a:rPr lang="en-US" dirty="0"/>
              <a:t>vs Northern Colorado, 5 p.m. Saturday, GCU Ballpark </a:t>
            </a:r>
            <a:r>
              <a:rPr lang="en-US" b="1" u="sng" dirty="0">
                <a:hlinkClick r:id="rId7" tooltip="GCUTV"/>
              </a:rPr>
              <a:t>GCUTV</a:t>
            </a:r>
            <a:endParaRPr lang="en-US" dirty="0"/>
          </a:p>
          <a:p>
            <a:pPr lvl="0"/>
            <a:r>
              <a:rPr lang="en-US" b="1" dirty="0"/>
              <a:t>Baseball: </a:t>
            </a:r>
            <a:r>
              <a:rPr lang="en-US" dirty="0"/>
              <a:t>vs Northern Colorado, noon Sunday, GCU Ballpark </a:t>
            </a:r>
            <a:r>
              <a:rPr lang="en-US" b="1" u="sng" dirty="0">
                <a:hlinkClick r:id="rId8" tooltip="GCUTV"/>
              </a:rPr>
              <a:t>GCUTV</a:t>
            </a:r>
            <a:r>
              <a:rPr lang="en-US" dirty="0"/>
              <a:t> </a:t>
            </a:r>
          </a:p>
          <a:p>
            <a:endParaRPr lang="en-US" dirty="0"/>
          </a:p>
        </p:txBody>
      </p:sp>
    </p:spTree>
    <p:extLst>
      <p:ext uri="{BB962C8B-B14F-4D97-AF65-F5344CB8AC3E}">
        <p14:creationId xmlns:p14="http://schemas.microsoft.com/office/powerpoint/2010/main" val="68414822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2"/>
          <p:cNvSpPr>
            <a:spLocks noGrp="1" noChangeArrowheads="1"/>
          </p:cNvSpPr>
          <p:nvPr>
            <p:ph type="title"/>
          </p:nvPr>
        </p:nvSpPr>
        <p:spPr/>
        <p:txBody>
          <a:bodyPr/>
          <a:lstStyle/>
          <a:p>
            <a:pPr eaLnBrk="1" hangingPunct="1"/>
            <a:r>
              <a:rPr lang="en-US" altLang="en-US" smtClean="0"/>
              <a:t>Not really </a:t>
            </a:r>
            <a:r>
              <a:rPr lang="en-US" altLang="en-US" i="1" smtClean="0"/>
              <a:t>modular</a:t>
            </a:r>
            <a:endParaRPr lang="en-US" altLang="en-US" smtClean="0"/>
          </a:p>
        </p:txBody>
      </p:sp>
      <p:sp>
        <p:nvSpPr>
          <p:cNvPr id="50178" name="Rectangle 3"/>
          <p:cNvSpPr>
            <a:spLocks noGrp="1" noChangeArrowheads="1"/>
          </p:cNvSpPr>
          <p:nvPr>
            <p:ph type="body" idx="1"/>
          </p:nvPr>
        </p:nvSpPr>
        <p:spPr/>
        <p:txBody>
          <a:bodyPr/>
          <a:lstStyle/>
          <a:p>
            <a:pPr eaLnBrk="1" hangingPunct="1"/>
            <a:r>
              <a:rPr lang="en-US" altLang="en-US" smtClean="0"/>
              <a:t>In a </a:t>
            </a:r>
            <a:r>
              <a:rPr lang="en-US" altLang="en-US" i="1" smtClean="0"/>
              <a:t>modular</a:t>
            </a:r>
            <a:r>
              <a:rPr lang="en-US" altLang="en-US" smtClean="0"/>
              <a:t> program (a program that has </a:t>
            </a:r>
            <a:r>
              <a:rPr lang="ja-JP" altLang="en-US" smtClean="0"/>
              <a:t>“</a:t>
            </a:r>
            <a:r>
              <a:rPr lang="en-US" altLang="ja-JP" smtClean="0"/>
              <a:t>good modularity</a:t>
            </a:r>
            <a:r>
              <a:rPr lang="ja-JP" altLang="en-US" smtClean="0"/>
              <a:t>”</a:t>
            </a:r>
            <a:r>
              <a:rPr lang="en-US" altLang="ja-JP" smtClean="0"/>
              <a:t>) each function does one and only one task well.</a:t>
            </a:r>
          </a:p>
          <a:p>
            <a:pPr lvl="1" eaLnBrk="1" hangingPunct="1"/>
            <a:r>
              <a:rPr lang="en-US" altLang="en-US" smtClean="0"/>
              <a:t>Look at all the duplicated code in the two file entry functions.</a:t>
            </a:r>
          </a:p>
          <a:p>
            <a:pPr lvl="1" eaLnBrk="1" hangingPunct="1"/>
            <a:r>
              <a:rPr lang="en-US" altLang="en-US" smtClean="0"/>
              <a:t>Could we pull that out into yet </a:t>
            </a:r>
            <a:r>
              <a:rPr lang="en-US" altLang="en-US" i="1" smtClean="0"/>
              <a:t>another</a:t>
            </a:r>
            <a:r>
              <a:rPr lang="en-US" altLang="en-US" smtClean="0"/>
              <a:t> function?</a:t>
            </a:r>
          </a:p>
        </p:txBody>
      </p:sp>
      <p:sp>
        <p:nvSpPr>
          <p:cNvPr id="2" name="Footer Placeholder 1"/>
          <p:cNvSpPr>
            <a:spLocks noGrp="1"/>
          </p:cNvSpPr>
          <p:nvPr>
            <p:ph type="ftr" sz="quarter" idx="11"/>
          </p:nvPr>
        </p:nvSpPr>
        <p:spPr>
          <a:xfrm>
            <a:off x="3276600" y="6356351"/>
            <a:ext cx="5562600" cy="365125"/>
          </a:xfrm>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200">
                <a:solidFill>
                  <a:srgbClr val="045C75"/>
                </a:solidFill>
                <a:latin typeface="Constantia" panose="02030602050306030303" pitchFamily="18" charset="0"/>
              </a:rPr>
              <a:t>© 2016 Pearson Education, Inc., Hoboken, NJ.  All rights reserved. </a:t>
            </a:r>
          </a:p>
        </p:txBody>
      </p:sp>
    </p:spTree>
    <p:extLst>
      <p:ext uri="{BB962C8B-B14F-4D97-AF65-F5344CB8AC3E}">
        <p14:creationId xmlns:p14="http://schemas.microsoft.com/office/powerpoint/2010/main" val="88987815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2"/>
          <p:cNvSpPr>
            <a:spLocks noGrp="1" noChangeArrowheads="1"/>
          </p:cNvSpPr>
          <p:nvPr>
            <p:ph type="title"/>
          </p:nvPr>
        </p:nvSpPr>
        <p:spPr/>
        <p:txBody>
          <a:bodyPr/>
          <a:lstStyle/>
          <a:p>
            <a:pPr eaLnBrk="1" hangingPunct="1"/>
            <a:r>
              <a:rPr lang="en-US" altLang="en-US" smtClean="0"/>
              <a:t>Creating a sub-sub-function</a:t>
            </a:r>
          </a:p>
        </p:txBody>
      </p:sp>
      <p:grpSp>
        <p:nvGrpSpPr>
          <p:cNvPr id="51202" name="Organization Chart 2"/>
          <p:cNvGrpSpPr>
            <a:grpSpLocks noChangeAspect="1"/>
          </p:cNvGrpSpPr>
          <p:nvPr/>
        </p:nvGrpSpPr>
        <p:grpSpPr bwMode="auto">
          <a:xfrm>
            <a:off x="1981200" y="1981200"/>
            <a:ext cx="8229600" cy="3886200"/>
            <a:chOff x="288" y="1242"/>
            <a:chExt cx="5025" cy="2460"/>
          </a:xfrm>
        </p:grpSpPr>
        <p:sp>
          <p:nvSpPr>
            <p:cNvPr id="51204" name="AutoShape 3"/>
            <p:cNvSpPr>
              <a:spLocks noChangeAspect="1" noChangeArrowheads="1" noTextEdit="1"/>
            </p:cNvSpPr>
            <p:nvPr/>
          </p:nvSpPr>
          <p:spPr bwMode="auto">
            <a:xfrm>
              <a:off x="288" y="1242"/>
              <a:ext cx="5025" cy="2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cxnSp>
          <p:nvCxnSpPr>
            <p:cNvPr id="51205" name="_s3076"/>
            <p:cNvCxnSpPr>
              <a:cxnSpLocks noChangeShapeType="1"/>
              <a:stCxn id="51221" idx="3"/>
              <a:endCxn id="51220" idx="2"/>
            </p:cNvCxnSpPr>
            <p:nvPr/>
          </p:nvCxnSpPr>
          <p:spPr bwMode="auto">
            <a:xfrm flipV="1">
              <a:off x="4198" y="2805"/>
              <a:ext cx="142" cy="290"/>
            </a:xfrm>
            <a:prstGeom prst="bentConnector2">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51206" name="_s3077"/>
            <p:cNvCxnSpPr>
              <a:cxnSpLocks noChangeShapeType="1"/>
              <a:stCxn id="51220" idx="0"/>
              <a:endCxn id="51217" idx="2"/>
            </p:cNvCxnSpPr>
            <p:nvPr/>
          </p:nvCxnSpPr>
          <p:spPr bwMode="auto">
            <a:xfrm rot="5400000" flipH="1">
              <a:off x="4015" y="2193"/>
              <a:ext cx="145" cy="505"/>
            </a:xfrm>
            <a:prstGeom prst="bentConnector3">
              <a:avLst>
                <a:gd name="adj1" fmla="val 49657"/>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51207" name="_s3078"/>
            <p:cNvCxnSpPr>
              <a:cxnSpLocks noChangeShapeType="1"/>
              <a:stCxn id="51219" idx="0"/>
              <a:endCxn id="51213" idx="2"/>
            </p:cNvCxnSpPr>
            <p:nvPr/>
          </p:nvCxnSpPr>
          <p:spPr bwMode="auto">
            <a:xfrm rot="5400000" flipH="1">
              <a:off x="3762" y="979"/>
              <a:ext cx="145" cy="2068"/>
            </a:xfrm>
            <a:prstGeom prst="bentConnector3">
              <a:avLst>
                <a:gd name="adj1" fmla="val 50000"/>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51208" name="_s3079"/>
            <p:cNvCxnSpPr>
              <a:cxnSpLocks noChangeShapeType="1"/>
              <a:stCxn id="51218" idx="0"/>
              <a:endCxn id="51217" idx="2"/>
            </p:cNvCxnSpPr>
            <p:nvPr/>
          </p:nvCxnSpPr>
          <p:spPr bwMode="auto">
            <a:xfrm rot="-5400000">
              <a:off x="3510" y="2194"/>
              <a:ext cx="145" cy="504"/>
            </a:xfrm>
            <a:prstGeom prst="bentConnector3">
              <a:avLst>
                <a:gd name="adj1" fmla="val 49657"/>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51209" name="_s3080"/>
            <p:cNvCxnSpPr>
              <a:cxnSpLocks noChangeShapeType="1"/>
              <a:stCxn id="51217" idx="0"/>
              <a:endCxn id="51213" idx="2"/>
            </p:cNvCxnSpPr>
            <p:nvPr/>
          </p:nvCxnSpPr>
          <p:spPr bwMode="auto">
            <a:xfrm rot="5400000" flipH="1">
              <a:off x="3245" y="1496"/>
              <a:ext cx="145" cy="1034"/>
            </a:xfrm>
            <a:prstGeom prst="bentConnector3">
              <a:avLst>
                <a:gd name="adj1" fmla="val 50000"/>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51210" name="_s3081"/>
            <p:cNvCxnSpPr>
              <a:cxnSpLocks noChangeShapeType="1"/>
              <a:stCxn id="51216" idx="0"/>
              <a:endCxn id="51213" idx="2"/>
            </p:cNvCxnSpPr>
            <p:nvPr/>
          </p:nvCxnSpPr>
          <p:spPr bwMode="auto">
            <a:xfrm rot="-5400000">
              <a:off x="2729" y="2012"/>
              <a:ext cx="145" cy="1"/>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51211" name="_s3082"/>
            <p:cNvCxnSpPr>
              <a:cxnSpLocks noChangeShapeType="1"/>
              <a:stCxn id="51215" idx="0"/>
              <a:endCxn id="51213" idx="2"/>
            </p:cNvCxnSpPr>
            <p:nvPr/>
          </p:nvCxnSpPr>
          <p:spPr bwMode="auto">
            <a:xfrm rot="-5400000">
              <a:off x="2211" y="1496"/>
              <a:ext cx="145" cy="1034"/>
            </a:xfrm>
            <a:prstGeom prst="bentConnector3">
              <a:avLst>
                <a:gd name="adj1" fmla="val 50000"/>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51212" name="_s3083"/>
            <p:cNvCxnSpPr>
              <a:cxnSpLocks noChangeShapeType="1"/>
              <a:stCxn id="51214" idx="0"/>
              <a:endCxn id="51213" idx="2"/>
            </p:cNvCxnSpPr>
            <p:nvPr/>
          </p:nvCxnSpPr>
          <p:spPr bwMode="auto">
            <a:xfrm rot="-5400000">
              <a:off x="1694" y="979"/>
              <a:ext cx="145" cy="2068"/>
            </a:xfrm>
            <a:prstGeom prst="bentConnector3">
              <a:avLst>
                <a:gd name="adj1" fmla="val 50000"/>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sp>
          <p:nvSpPr>
            <p:cNvPr id="51213" name="_s3084"/>
            <p:cNvSpPr>
              <a:spLocks noChangeArrowheads="1"/>
            </p:cNvSpPr>
            <p:nvPr/>
          </p:nvSpPr>
          <p:spPr bwMode="auto">
            <a:xfrm>
              <a:off x="2072" y="1652"/>
              <a:ext cx="1456" cy="288"/>
            </a:xfrm>
            <a:prstGeom prst="roundRect">
              <a:avLst>
                <a:gd name="adj" fmla="val 16667"/>
              </a:avLst>
            </a:prstGeom>
            <a:solidFill>
              <a:schemeClr val="accent2"/>
            </a:solidFill>
            <a:ln w="9525">
              <a:solidFill>
                <a:schemeClr val="tx1"/>
              </a:solidFill>
              <a:round/>
              <a:headEnd/>
              <a:tailEnd/>
            </a:ln>
          </p:spPr>
          <p:txBody>
            <a:bodyPr wrap="none" lIns="52392" tIns="26196" rIns="52392" bIns="26196"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000" b="1">
                  <a:latin typeface="Times" panose="02020603050405020304" pitchFamily="18" charset="0"/>
                </a:rPr>
                <a:t>Make a samples page</a:t>
              </a:r>
            </a:p>
          </p:txBody>
        </p:sp>
        <p:sp>
          <p:nvSpPr>
            <p:cNvPr id="51214" name="_s3085"/>
            <p:cNvSpPr>
              <a:spLocks noChangeArrowheads="1"/>
            </p:cNvSpPr>
            <p:nvPr/>
          </p:nvSpPr>
          <p:spPr bwMode="auto">
            <a:xfrm>
              <a:off x="288" y="2085"/>
              <a:ext cx="889" cy="288"/>
            </a:xfrm>
            <a:prstGeom prst="roundRect">
              <a:avLst>
                <a:gd name="adj" fmla="val 16667"/>
              </a:avLst>
            </a:prstGeom>
            <a:solidFill>
              <a:schemeClr val="accent2"/>
            </a:solidFill>
            <a:ln w="9525">
              <a:solidFill>
                <a:schemeClr val="tx1"/>
              </a:solidFill>
              <a:round/>
              <a:headEnd/>
              <a:tailEnd/>
            </a:ln>
          </p:spPr>
          <p:txBody>
            <a:bodyPr wrap="none" lIns="52392" tIns="26196" rIns="52392" bIns="26196"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000" b="1">
                  <a:latin typeface="Times" panose="02020603050405020304" pitchFamily="18" charset="0"/>
                </a:rPr>
                <a:t>Open an HTML file</a:t>
              </a:r>
            </a:p>
          </p:txBody>
        </p:sp>
        <p:sp>
          <p:nvSpPr>
            <p:cNvPr id="51215" name="_s3086"/>
            <p:cNvSpPr>
              <a:spLocks noChangeArrowheads="1"/>
            </p:cNvSpPr>
            <p:nvPr/>
          </p:nvSpPr>
          <p:spPr bwMode="auto">
            <a:xfrm>
              <a:off x="1322" y="2085"/>
              <a:ext cx="889" cy="288"/>
            </a:xfrm>
            <a:prstGeom prst="roundRect">
              <a:avLst>
                <a:gd name="adj" fmla="val 16667"/>
              </a:avLst>
            </a:prstGeom>
            <a:solidFill>
              <a:schemeClr val="accent2"/>
            </a:solidFill>
            <a:ln w="9525">
              <a:solidFill>
                <a:schemeClr val="tx1"/>
              </a:solidFill>
              <a:round/>
              <a:headEnd/>
              <a:tailEnd/>
            </a:ln>
          </p:spPr>
          <p:txBody>
            <a:bodyPr wrap="none" lIns="52392" tIns="26196" rIns="52392" bIns="26196"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000" b="1">
                  <a:latin typeface="Times" panose="02020603050405020304" pitchFamily="18" charset="0"/>
                </a:rPr>
                <a:t>Write the DocType</a:t>
              </a:r>
            </a:p>
          </p:txBody>
        </p:sp>
        <p:sp>
          <p:nvSpPr>
            <p:cNvPr id="51216" name="_s3087"/>
            <p:cNvSpPr>
              <a:spLocks noChangeArrowheads="1"/>
            </p:cNvSpPr>
            <p:nvPr/>
          </p:nvSpPr>
          <p:spPr bwMode="auto">
            <a:xfrm>
              <a:off x="2356" y="2085"/>
              <a:ext cx="889" cy="288"/>
            </a:xfrm>
            <a:prstGeom prst="roundRect">
              <a:avLst>
                <a:gd name="adj" fmla="val 16667"/>
              </a:avLst>
            </a:prstGeom>
            <a:solidFill>
              <a:schemeClr val="accent2"/>
            </a:solidFill>
            <a:ln w="9525">
              <a:solidFill>
                <a:schemeClr val="tx1"/>
              </a:solidFill>
              <a:round/>
              <a:headEnd/>
              <a:tailEnd/>
            </a:ln>
          </p:spPr>
          <p:txBody>
            <a:bodyPr wrap="none" lIns="52392" tIns="26196" rIns="52392" bIns="26196"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000" b="1">
                  <a:latin typeface="Times" panose="02020603050405020304" pitchFamily="18" charset="0"/>
                </a:rPr>
                <a:t>Write the title</a:t>
              </a:r>
            </a:p>
          </p:txBody>
        </p:sp>
        <p:sp>
          <p:nvSpPr>
            <p:cNvPr id="51217" name="_s3088"/>
            <p:cNvSpPr>
              <a:spLocks noChangeArrowheads="1"/>
            </p:cNvSpPr>
            <p:nvPr/>
          </p:nvSpPr>
          <p:spPr bwMode="auto">
            <a:xfrm>
              <a:off x="3390" y="2085"/>
              <a:ext cx="889" cy="288"/>
            </a:xfrm>
            <a:prstGeom prst="roundRect">
              <a:avLst>
                <a:gd name="adj" fmla="val 16667"/>
              </a:avLst>
            </a:prstGeom>
            <a:solidFill>
              <a:schemeClr val="accent2"/>
            </a:solidFill>
            <a:ln w="9525">
              <a:solidFill>
                <a:schemeClr val="tx1"/>
              </a:solidFill>
              <a:round/>
              <a:headEnd/>
              <a:tailEnd/>
            </a:ln>
          </p:spPr>
          <p:txBody>
            <a:bodyPr wrap="none" lIns="52392" tIns="26196" rIns="52392" bIns="26196"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000" b="1">
                  <a:latin typeface="Times" panose="02020603050405020304" pitchFamily="18" charset="0"/>
                </a:rPr>
                <a:t>Create the body</a:t>
              </a:r>
            </a:p>
          </p:txBody>
        </p:sp>
        <p:sp>
          <p:nvSpPr>
            <p:cNvPr id="51218" name="_s3089"/>
            <p:cNvSpPr>
              <a:spLocks noChangeArrowheads="1"/>
            </p:cNvSpPr>
            <p:nvPr/>
          </p:nvSpPr>
          <p:spPr bwMode="auto">
            <a:xfrm>
              <a:off x="2898" y="2518"/>
              <a:ext cx="864" cy="288"/>
            </a:xfrm>
            <a:prstGeom prst="roundRect">
              <a:avLst>
                <a:gd name="adj" fmla="val 16667"/>
              </a:avLst>
            </a:prstGeom>
            <a:solidFill>
              <a:schemeClr val="accent2"/>
            </a:solidFill>
            <a:ln w="9525">
              <a:solidFill>
                <a:schemeClr val="tx1"/>
              </a:solidFill>
              <a:round/>
              <a:headEnd/>
              <a:tailEnd/>
            </a:ln>
          </p:spPr>
          <p:txBody>
            <a:bodyPr wrap="none" lIns="70801" tIns="35400" rIns="70801" bIns="35400"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000" b="1">
                  <a:latin typeface="Times" panose="02020603050405020304" pitchFamily="18" charset="0"/>
                </a:rPr>
                <a:t>Process each JPEG</a:t>
              </a:r>
            </a:p>
          </p:txBody>
        </p:sp>
        <p:sp>
          <p:nvSpPr>
            <p:cNvPr id="51219" name="_s3090"/>
            <p:cNvSpPr>
              <a:spLocks noChangeArrowheads="1"/>
            </p:cNvSpPr>
            <p:nvPr/>
          </p:nvSpPr>
          <p:spPr bwMode="auto">
            <a:xfrm>
              <a:off x="4424" y="2085"/>
              <a:ext cx="889" cy="288"/>
            </a:xfrm>
            <a:prstGeom prst="roundRect">
              <a:avLst>
                <a:gd name="adj" fmla="val 16667"/>
              </a:avLst>
            </a:prstGeom>
            <a:solidFill>
              <a:schemeClr val="accent2"/>
            </a:solidFill>
            <a:ln w="9525">
              <a:solidFill>
                <a:schemeClr val="tx1"/>
              </a:solidFill>
              <a:round/>
              <a:headEnd/>
              <a:tailEnd/>
            </a:ln>
          </p:spPr>
          <p:txBody>
            <a:bodyPr wrap="none" lIns="70801" tIns="35400" rIns="70801" bIns="35400"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000" b="1">
                  <a:latin typeface="Times" panose="02020603050405020304" pitchFamily="18" charset="0"/>
                </a:rPr>
                <a:t>Write the body and end</a:t>
              </a:r>
            </a:p>
          </p:txBody>
        </p:sp>
        <p:sp>
          <p:nvSpPr>
            <p:cNvPr id="51220" name="_s3091"/>
            <p:cNvSpPr>
              <a:spLocks noChangeArrowheads="1"/>
            </p:cNvSpPr>
            <p:nvPr/>
          </p:nvSpPr>
          <p:spPr bwMode="auto">
            <a:xfrm>
              <a:off x="3907" y="2518"/>
              <a:ext cx="864" cy="287"/>
            </a:xfrm>
            <a:prstGeom prst="roundRect">
              <a:avLst>
                <a:gd name="adj" fmla="val 16667"/>
              </a:avLst>
            </a:prstGeom>
            <a:solidFill>
              <a:schemeClr val="accent2"/>
            </a:solidFill>
            <a:ln w="9525">
              <a:solidFill>
                <a:schemeClr val="tx1"/>
              </a:solidFill>
              <a:round/>
              <a:headEnd/>
              <a:tailEnd/>
            </a:ln>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000" b="1">
                  <a:latin typeface="Times" panose="02020603050405020304" pitchFamily="18" charset="0"/>
                </a:rPr>
                <a:t>Process each WAV</a:t>
              </a:r>
            </a:p>
          </p:txBody>
        </p:sp>
        <p:sp>
          <p:nvSpPr>
            <p:cNvPr id="51221" name="_s3092"/>
            <p:cNvSpPr>
              <a:spLocks noChangeArrowheads="1"/>
            </p:cNvSpPr>
            <p:nvPr/>
          </p:nvSpPr>
          <p:spPr bwMode="auto">
            <a:xfrm>
              <a:off x="3330" y="2950"/>
              <a:ext cx="868" cy="289"/>
            </a:xfrm>
            <a:prstGeom prst="roundRect">
              <a:avLst>
                <a:gd name="adj" fmla="val 16667"/>
              </a:avLst>
            </a:prstGeom>
            <a:solidFill>
              <a:srgbClr val="FF0000"/>
            </a:solidFill>
            <a:ln w="9525">
              <a:solidFill>
                <a:schemeClr val="tx1"/>
              </a:solidFill>
              <a:round/>
              <a:headEnd/>
              <a:tailEnd/>
            </a:ln>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000" b="1">
                  <a:latin typeface="Times" panose="02020603050405020304" pitchFamily="18" charset="0"/>
                </a:rPr>
                <a:t>Process each entry</a:t>
              </a:r>
            </a:p>
          </p:txBody>
        </p:sp>
        <p:cxnSp>
          <p:nvCxnSpPr>
            <p:cNvPr id="51222" name="_s1028"/>
            <p:cNvCxnSpPr>
              <a:cxnSpLocks noChangeShapeType="1"/>
              <a:stCxn id="51221" idx="1"/>
            </p:cNvCxnSpPr>
            <p:nvPr/>
          </p:nvCxnSpPr>
          <p:spPr bwMode="auto">
            <a:xfrm rot="10800000">
              <a:off x="3221" y="2786"/>
              <a:ext cx="109" cy="309"/>
            </a:xfrm>
            <a:prstGeom prst="bentConnector2">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grpSp>
      <p:sp>
        <p:nvSpPr>
          <p:cNvPr id="2" name="Footer Placeholder 1"/>
          <p:cNvSpPr>
            <a:spLocks noGrp="1"/>
          </p:cNvSpPr>
          <p:nvPr>
            <p:ph type="ftr" sz="quarter" idx="10"/>
          </p:nvPr>
        </p:nvSpPr>
        <p:spPr>
          <a:xfrm>
            <a:off x="3733800" y="6248400"/>
            <a:ext cx="4648200" cy="457200"/>
          </a:xfrm>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200">
                <a:solidFill>
                  <a:srgbClr val="045C75"/>
                </a:solidFill>
                <a:latin typeface="Constantia" panose="02030602050306030303" pitchFamily="18" charset="0"/>
              </a:rPr>
              <a:t>© 2016 Pearson Education, Inc., Hoboken, NJ.  All rights reserved. </a:t>
            </a:r>
          </a:p>
        </p:txBody>
      </p:sp>
    </p:spTree>
    <p:extLst>
      <p:ext uri="{BB962C8B-B14F-4D97-AF65-F5344CB8AC3E}">
        <p14:creationId xmlns:p14="http://schemas.microsoft.com/office/powerpoint/2010/main" val="273721050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6" name="Rectangle 4"/>
          <p:cNvSpPr>
            <a:spLocks noGrp="1" noChangeArrowheads="1"/>
          </p:cNvSpPr>
          <p:nvPr>
            <p:ph type="title"/>
          </p:nvPr>
        </p:nvSpPr>
        <p:spPr>
          <a:xfrm>
            <a:off x="1981200" y="704850"/>
            <a:ext cx="8229600" cy="1143000"/>
          </a:xfrm>
        </p:spPr>
        <p:txBody>
          <a:bodyPr>
            <a:normAutofit/>
          </a:bodyPr>
          <a:lstStyle/>
          <a:p>
            <a:pPr>
              <a:defRPr/>
            </a:pPr>
            <a:r>
              <a:rPr lang="en-US">
                <a:ea typeface="+mj-ea"/>
                <a:cs typeface="+mj-cs"/>
              </a:rPr>
              <a:t>Pulling out the sub-sub-function</a:t>
            </a:r>
          </a:p>
        </p:txBody>
      </p:sp>
      <p:sp>
        <p:nvSpPr>
          <p:cNvPr id="54277" name="Rectangle 5"/>
          <p:cNvSpPr>
            <a:spLocks noGrp="1" noChangeArrowheads="1"/>
          </p:cNvSpPr>
          <p:nvPr>
            <p:ph type="body" sz="half" idx="1"/>
          </p:nvPr>
        </p:nvSpPr>
        <p:spPr>
          <a:xfrm>
            <a:off x="1981200" y="1920875"/>
            <a:ext cx="4038600" cy="4433888"/>
          </a:xfrm>
          <a:solidFill>
            <a:schemeClr val="accent2">
              <a:lumMod val="20000"/>
              <a:lumOff val="80000"/>
            </a:schemeClr>
          </a:solidFill>
        </p:spPr>
        <p:txBody>
          <a:bodyPr>
            <a:normAutofit fontScale="92500" lnSpcReduction="20000"/>
          </a:bodyPr>
          <a:lstStyle/>
          <a:p>
            <a:pPr marL="274320" indent="-274320">
              <a:lnSpc>
                <a:spcPct val="80000"/>
              </a:lnSpc>
              <a:buClr>
                <a:schemeClr val="accent3"/>
              </a:buClr>
              <a:buNone/>
              <a:defRPr/>
            </a:pPr>
            <a:r>
              <a:rPr lang="en-US" sz="1500" dirty="0" err="1"/>
              <a:t>def</a:t>
            </a:r>
            <a:r>
              <a:rPr lang="en-US" sz="1500" dirty="0"/>
              <a:t> </a:t>
            </a:r>
            <a:r>
              <a:rPr lang="en-US" sz="1500" dirty="0" err="1"/>
              <a:t>fileJPEGEntry</a:t>
            </a:r>
            <a:r>
              <a:rPr lang="en-US" sz="1500" dirty="0"/>
              <a:t>(directory, file):</a:t>
            </a:r>
          </a:p>
          <a:p>
            <a:pPr marL="274320" indent="-274320">
              <a:lnSpc>
                <a:spcPct val="80000"/>
              </a:lnSpc>
              <a:buClr>
                <a:schemeClr val="accent3"/>
              </a:buClr>
              <a:buNone/>
              <a:defRPr/>
            </a:pPr>
            <a:r>
              <a:rPr lang="en-US" sz="1500" dirty="0"/>
              <a:t>  samples=&lt;</a:t>
            </a:r>
            <a:r>
              <a:rPr lang="en-US" sz="1500" dirty="0" err="1"/>
              <a:t>img</a:t>
            </a:r>
            <a:r>
              <a:rPr lang="en-US" sz="1500" dirty="0"/>
              <a:t> </a:t>
            </a:r>
            <a:r>
              <a:rPr lang="en-US" sz="1500" dirty="0" err="1"/>
              <a:t>src</a:t>
            </a:r>
            <a:r>
              <a:rPr lang="en-US" sz="1500" dirty="0"/>
              <a:t>="</a:t>
            </a:r>
            <a:r>
              <a:rPr lang="fr-FR" sz="1500" dirty="0"/>
              <a:t>'</a:t>
            </a:r>
            <a:endParaRPr lang="en-US" sz="1500" dirty="0"/>
          </a:p>
          <a:p>
            <a:pPr marL="274320" indent="-274320">
              <a:lnSpc>
                <a:spcPct val="80000"/>
              </a:lnSpc>
              <a:buClr>
                <a:schemeClr val="accent3"/>
              </a:buClr>
              <a:buNone/>
              <a:defRPr/>
            </a:pPr>
            <a:r>
              <a:rPr lang="en-US" sz="1500" dirty="0"/>
              <a:t>  samples=</a:t>
            </a:r>
            <a:r>
              <a:rPr lang="en-US" sz="1500" dirty="0" err="1"/>
              <a:t>samples+file</a:t>
            </a:r>
            <a:endParaRPr lang="en-US" sz="1500" dirty="0"/>
          </a:p>
          <a:p>
            <a:pPr marL="274320" indent="-274320">
              <a:lnSpc>
                <a:spcPct val="80000"/>
              </a:lnSpc>
              <a:buClr>
                <a:schemeClr val="accent3"/>
              </a:buClr>
              <a:buNone/>
              <a:defRPr/>
            </a:pPr>
            <a:r>
              <a:rPr lang="en-US" sz="1500" dirty="0"/>
              <a:t>  samples=samples+</a:t>
            </a:r>
            <a:r>
              <a:rPr lang="fr-FR" sz="1500" dirty="0"/>
              <a:t>'</a:t>
            </a:r>
            <a:r>
              <a:rPr lang="en-US" sz="1500" dirty="0"/>
              <a:t>" height="100" width="100"</a:t>
            </a:r>
            <a:r>
              <a:rPr lang="fr-FR" sz="1500" dirty="0"/>
              <a:t>'</a:t>
            </a:r>
            <a:endParaRPr lang="en-US" sz="1500" dirty="0"/>
          </a:p>
          <a:p>
            <a:pPr marL="274320" indent="-274320">
              <a:lnSpc>
                <a:spcPct val="80000"/>
              </a:lnSpc>
              <a:buClr>
                <a:schemeClr val="accent3"/>
              </a:buClr>
              <a:buNone/>
              <a:defRPr/>
            </a:pPr>
            <a:r>
              <a:rPr lang="en-US" sz="1500" dirty="0"/>
              <a:t>  samples=samples+</a:t>
            </a:r>
            <a:r>
              <a:rPr lang="fr-FR" sz="1500" dirty="0"/>
              <a:t>'</a:t>
            </a:r>
            <a:r>
              <a:rPr lang="en-US" sz="1500" dirty="0"/>
              <a:t> /&gt;</a:t>
            </a:r>
            <a:r>
              <a:rPr lang="fr-FR" sz="1500" dirty="0"/>
              <a:t>'</a:t>
            </a:r>
            <a:endParaRPr lang="en-US" sz="1500" dirty="0"/>
          </a:p>
          <a:p>
            <a:pPr marL="274320" indent="-274320">
              <a:lnSpc>
                <a:spcPct val="80000"/>
              </a:lnSpc>
              <a:buClr>
                <a:schemeClr val="accent3"/>
              </a:buClr>
              <a:buNone/>
              <a:defRPr/>
            </a:pPr>
            <a:r>
              <a:rPr lang="en-US" sz="1500" dirty="0"/>
              <a:t>  pic = </a:t>
            </a:r>
            <a:r>
              <a:rPr lang="en-US" sz="1500" dirty="0" err="1"/>
              <a:t>makePicture</a:t>
            </a:r>
            <a:r>
              <a:rPr lang="en-US" sz="1500" dirty="0"/>
              <a:t>(directory+"//"+file)</a:t>
            </a:r>
          </a:p>
          <a:p>
            <a:pPr marL="274320" indent="-274320">
              <a:lnSpc>
                <a:spcPct val="80000"/>
              </a:lnSpc>
              <a:buClr>
                <a:schemeClr val="accent3"/>
              </a:buClr>
              <a:buNone/>
              <a:defRPr/>
            </a:pPr>
            <a:r>
              <a:rPr lang="en-US" sz="1500" dirty="0"/>
              <a:t>  samples=samples+" Height: "+</a:t>
            </a:r>
            <a:r>
              <a:rPr lang="en-US" sz="1500" dirty="0" err="1"/>
              <a:t>str</a:t>
            </a:r>
            <a:r>
              <a:rPr lang="en-US" sz="1500" dirty="0"/>
              <a:t>(</a:t>
            </a:r>
            <a:r>
              <a:rPr lang="en-US" sz="1500" dirty="0" err="1"/>
              <a:t>getHeight</a:t>
            </a:r>
            <a:r>
              <a:rPr lang="en-US" sz="1500" dirty="0"/>
              <a:t>(pic))</a:t>
            </a:r>
          </a:p>
          <a:p>
            <a:pPr marL="274320" indent="-274320">
              <a:lnSpc>
                <a:spcPct val="80000"/>
              </a:lnSpc>
              <a:buClr>
                <a:schemeClr val="accent3"/>
              </a:buClr>
              <a:buNone/>
              <a:defRPr/>
            </a:pPr>
            <a:r>
              <a:rPr lang="en-US" sz="1500" dirty="0"/>
              <a:t>  samples=samples+" Width: "+</a:t>
            </a:r>
            <a:r>
              <a:rPr lang="en-US" sz="1500" dirty="0" err="1"/>
              <a:t>str</a:t>
            </a:r>
            <a:r>
              <a:rPr lang="en-US" sz="1500" dirty="0"/>
              <a:t>(</a:t>
            </a:r>
            <a:r>
              <a:rPr lang="en-US" sz="1500" dirty="0" err="1"/>
              <a:t>getWidth</a:t>
            </a:r>
            <a:r>
              <a:rPr lang="en-US" sz="1500" dirty="0"/>
              <a:t>(pic)) </a:t>
            </a:r>
          </a:p>
          <a:p>
            <a:pPr marL="274320" indent="-274320">
              <a:lnSpc>
                <a:spcPct val="80000"/>
              </a:lnSpc>
              <a:buClr>
                <a:schemeClr val="accent3"/>
              </a:buClr>
              <a:buNone/>
              <a:defRPr/>
            </a:pPr>
            <a:r>
              <a:rPr lang="en-US" sz="1500" dirty="0"/>
              <a:t>  return </a:t>
            </a:r>
            <a:r>
              <a:rPr lang="en-US" sz="1500" dirty="0" err="1"/>
              <a:t>fileEntry</a:t>
            </a:r>
            <a:r>
              <a:rPr lang="en-US" sz="1500" dirty="0"/>
              <a:t>(</a:t>
            </a:r>
            <a:r>
              <a:rPr lang="en-US" sz="1500" dirty="0" err="1"/>
              <a:t>samples,file</a:t>
            </a:r>
            <a:r>
              <a:rPr lang="en-US" sz="1500" dirty="0"/>
              <a:t>)</a:t>
            </a:r>
          </a:p>
          <a:p>
            <a:pPr marL="274320" indent="-274320">
              <a:lnSpc>
                <a:spcPct val="80000"/>
              </a:lnSpc>
              <a:buClr>
                <a:schemeClr val="accent3"/>
              </a:buClr>
              <a:buNone/>
              <a:defRPr/>
            </a:pPr>
            <a:endParaRPr lang="en-US" sz="1500" dirty="0"/>
          </a:p>
          <a:p>
            <a:pPr marL="274320" indent="-274320">
              <a:lnSpc>
                <a:spcPct val="80000"/>
              </a:lnSpc>
              <a:buClr>
                <a:schemeClr val="accent3"/>
              </a:buClr>
              <a:buNone/>
              <a:defRPr/>
            </a:pPr>
            <a:r>
              <a:rPr lang="en-US" sz="1500" dirty="0" err="1"/>
              <a:t>def</a:t>
            </a:r>
            <a:r>
              <a:rPr lang="en-US" sz="1500" dirty="0"/>
              <a:t> </a:t>
            </a:r>
            <a:r>
              <a:rPr lang="en-US" sz="1500" dirty="0" err="1"/>
              <a:t>fileWAVEntry</a:t>
            </a:r>
            <a:r>
              <a:rPr lang="en-US" sz="1500" dirty="0"/>
              <a:t>(directory, file):</a:t>
            </a:r>
          </a:p>
          <a:p>
            <a:pPr marL="274320" indent="-274320">
              <a:lnSpc>
                <a:spcPct val="80000"/>
              </a:lnSpc>
              <a:buClr>
                <a:schemeClr val="accent3"/>
              </a:buClr>
              <a:buNone/>
              <a:defRPr/>
            </a:pPr>
            <a:r>
              <a:rPr lang="en-US" sz="1500" dirty="0"/>
              <a:t>  samples=</a:t>
            </a:r>
            <a:r>
              <a:rPr lang="en-US" sz="1500" dirty="0" err="1"/>
              <a:t>samples+file</a:t>
            </a:r>
            <a:endParaRPr lang="en-US" sz="1500" dirty="0"/>
          </a:p>
          <a:p>
            <a:pPr marL="274320" indent="-274320">
              <a:lnSpc>
                <a:spcPct val="80000"/>
              </a:lnSpc>
              <a:buClr>
                <a:schemeClr val="accent3"/>
              </a:buClr>
              <a:buNone/>
              <a:defRPr/>
            </a:pPr>
            <a:r>
              <a:rPr lang="en-US" sz="1500" dirty="0"/>
              <a:t>  samples=samples+</a:t>
            </a:r>
            <a:r>
              <a:rPr lang="fr-FR" sz="1500" dirty="0"/>
              <a:t>'</a:t>
            </a:r>
            <a:r>
              <a:rPr lang="en-US" sz="1500" dirty="0"/>
              <a:t> &lt;/a&gt;</a:t>
            </a:r>
            <a:r>
              <a:rPr lang="fr-FR" sz="1500" dirty="0"/>
              <a:t>'</a:t>
            </a:r>
            <a:endParaRPr lang="en-US" sz="1500" dirty="0"/>
          </a:p>
          <a:p>
            <a:pPr marL="274320" indent="-274320">
              <a:lnSpc>
                <a:spcPct val="80000"/>
              </a:lnSpc>
              <a:buClr>
                <a:schemeClr val="accent3"/>
              </a:buClr>
              <a:buNone/>
              <a:defRPr/>
            </a:pPr>
            <a:r>
              <a:rPr lang="en-US" sz="1500" dirty="0"/>
              <a:t>  sound=</a:t>
            </a:r>
            <a:r>
              <a:rPr lang="en-US" sz="1500" dirty="0" err="1"/>
              <a:t>makeSound</a:t>
            </a:r>
            <a:r>
              <a:rPr lang="en-US" sz="1500" dirty="0"/>
              <a:t>(directory+"//"+file)</a:t>
            </a:r>
          </a:p>
          <a:p>
            <a:pPr marL="274320" indent="-274320">
              <a:lnSpc>
                <a:spcPct val="80000"/>
              </a:lnSpc>
              <a:buClr>
                <a:schemeClr val="accent3"/>
              </a:buClr>
              <a:buNone/>
              <a:defRPr/>
            </a:pPr>
            <a:r>
              <a:rPr lang="en-US" sz="1500" dirty="0"/>
              <a:t>  length = </a:t>
            </a:r>
            <a:r>
              <a:rPr lang="en-US" sz="1500" dirty="0" err="1"/>
              <a:t>getLength</a:t>
            </a:r>
            <a:r>
              <a:rPr lang="en-US" sz="1500" dirty="0"/>
              <a:t>(sound)/</a:t>
            </a:r>
            <a:r>
              <a:rPr lang="en-US" sz="1500" dirty="0" err="1"/>
              <a:t>getSamplingRate</a:t>
            </a:r>
            <a:r>
              <a:rPr lang="en-US" sz="1500" dirty="0"/>
              <a:t>(sound)</a:t>
            </a:r>
          </a:p>
          <a:p>
            <a:pPr marL="274320" indent="-274320">
              <a:lnSpc>
                <a:spcPct val="80000"/>
              </a:lnSpc>
              <a:buClr>
                <a:schemeClr val="accent3"/>
              </a:buClr>
              <a:buNone/>
              <a:defRPr/>
            </a:pPr>
            <a:r>
              <a:rPr lang="en-US" sz="1500" dirty="0"/>
              <a:t>  samples=</a:t>
            </a:r>
            <a:r>
              <a:rPr lang="en-US" sz="1500" dirty="0" err="1"/>
              <a:t>samples+"Length</a:t>
            </a:r>
            <a:r>
              <a:rPr lang="en-US" sz="1500" dirty="0"/>
              <a:t> (seconds): "+</a:t>
            </a:r>
            <a:r>
              <a:rPr lang="en-US" sz="1500" dirty="0" err="1"/>
              <a:t>str</a:t>
            </a:r>
            <a:r>
              <a:rPr lang="en-US" sz="1500" dirty="0"/>
              <a:t>(length)</a:t>
            </a:r>
          </a:p>
          <a:p>
            <a:pPr marL="274320" indent="-274320">
              <a:lnSpc>
                <a:spcPct val="80000"/>
              </a:lnSpc>
              <a:buClr>
                <a:schemeClr val="accent3"/>
              </a:buClr>
              <a:buNone/>
              <a:defRPr/>
            </a:pPr>
            <a:r>
              <a:rPr lang="en-US" sz="1500" dirty="0"/>
              <a:t>  return </a:t>
            </a:r>
            <a:r>
              <a:rPr lang="en-US" sz="1500" dirty="0" err="1"/>
              <a:t>fileEntry</a:t>
            </a:r>
            <a:r>
              <a:rPr lang="en-US" sz="1500" dirty="0"/>
              <a:t>(</a:t>
            </a:r>
            <a:r>
              <a:rPr lang="en-US" sz="1500" dirty="0" err="1"/>
              <a:t>samples,file</a:t>
            </a:r>
            <a:r>
              <a:rPr lang="en-US" sz="1500" dirty="0"/>
              <a:t>)</a:t>
            </a:r>
          </a:p>
          <a:p>
            <a:pPr marL="274320" indent="-274320">
              <a:lnSpc>
                <a:spcPct val="80000"/>
              </a:lnSpc>
              <a:buClr>
                <a:schemeClr val="accent3"/>
              </a:buClr>
              <a:buNone/>
              <a:defRPr/>
            </a:pPr>
            <a:endParaRPr lang="en-US" sz="1500" dirty="0"/>
          </a:p>
        </p:txBody>
      </p:sp>
      <p:sp>
        <p:nvSpPr>
          <p:cNvPr id="54278" name="Rectangle 6"/>
          <p:cNvSpPr>
            <a:spLocks noGrp="1" noChangeArrowheads="1"/>
          </p:cNvSpPr>
          <p:nvPr>
            <p:ph type="body" sz="half" idx="2"/>
          </p:nvPr>
        </p:nvSpPr>
        <p:spPr>
          <a:xfrm>
            <a:off x="6172200" y="1920875"/>
            <a:ext cx="4038600" cy="4433888"/>
          </a:xfrm>
          <a:solidFill>
            <a:schemeClr val="accent2">
              <a:lumMod val="20000"/>
              <a:lumOff val="80000"/>
            </a:schemeClr>
          </a:solidFill>
        </p:spPr>
        <p:txBody>
          <a:bodyPr>
            <a:normAutofit/>
          </a:bodyPr>
          <a:lstStyle/>
          <a:p>
            <a:pPr marL="274320" indent="-274320">
              <a:lnSpc>
                <a:spcPct val="80000"/>
              </a:lnSpc>
              <a:buClr>
                <a:schemeClr val="accent3"/>
              </a:buClr>
              <a:buNone/>
              <a:defRPr/>
            </a:pPr>
            <a:r>
              <a:rPr lang="en-US" sz="1800" dirty="0"/>
              <a:t>def </a:t>
            </a:r>
            <a:r>
              <a:rPr lang="en-US" sz="1800" dirty="0" err="1"/>
              <a:t>fileEntry</a:t>
            </a:r>
            <a:r>
              <a:rPr lang="en-US" sz="1800" dirty="0"/>
              <a:t>(</a:t>
            </a:r>
            <a:r>
              <a:rPr lang="en-US" sz="1800" dirty="0" err="1"/>
              <a:t>filestring,file</a:t>
            </a:r>
            <a:r>
              <a:rPr lang="en-US" sz="1800" dirty="0"/>
              <a:t>):</a:t>
            </a:r>
          </a:p>
          <a:p>
            <a:pPr marL="274320" indent="-274320">
              <a:lnSpc>
                <a:spcPct val="80000"/>
              </a:lnSpc>
              <a:buClr>
                <a:schemeClr val="accent3"/>
              </a:buClr>
              <a:buNone/>
              <a:defRPr/>
            </a:pPr>
            <a:r>
              <a:rPr lang="en-US" sz="1800" dirty="0"/>
              <a:t>  samples="&lt;p&gt;Filename: "</a:t>
            </a:r>
          </a:p>
          <a:p>
            <a:pPr marL="274320" indent="-274320">
              <a:lnSpc>
                <a:spcPct val="80000"/>
              </a:lnSpc>
              <a:buClr>
                <a:schemeClr val="accent3"/>
              </a:buClr>
              <a:buNone/>
              <a:defRPr/>
            </a:pPr>
            <a:r>
              <a:rPr lang="en-US" sz="1800" dirty="0"/>
              <a:t>  samples=samples+"&lt;a </a:t>
            </a:r>
            <a:r>
              <a:rPr lang="en-US" sz="1800" dirty="0" err="1"/>
              <a:t>href</a:t>
            </a:r>
            <a:r>
              <a:rPr lang="en-US" sz="1800" dirty="0"/>
              <a:t>="+file+"&gt;"</a:t>
            </a:r>
          </a:p>
          <a:p>
            <a:pPr marL="274320" indent="-274320">
              <a:lnSpc>
                <a:spcPct val="80000"/>
              </a:lnSpc>
              <a:buClr>
                <a:schemeClr val="accent3"/>
              </a:buClr>
              <a:buNone/>
              <a:defRPr/>
            </a:pPr>
            <a:r>
              <a:rPr lang="en-US" sz="1800" dirty="0"/>
              <a:t>  samples=</a:t>
            </a:r>
            <a:r>
              <a:rPr lang="en-US" sz="1800" dirty="0" err="1"/>
              <a:t>samples+filestring</a:t>
            </a:r>
            <a:endParaRPr lang="en-US" sz="1800" dirty="0"/>
          </a:p>
          <a:p>
            <a:pPr marL="274320" indent="-274320">
              <a:lnSpc>
                <a:spcPct val="80000"/>
              </a:lnSpc>
              <a:buClr>
                <a:schemeClr val="accent3"/>
              </a:buClr>
              <a:buNone/>
              <a:defRPr/>
            </a:pPr>
            <a:r>
              <a:rPr lang="en-US" sz="1800" dirty="0"/>
              <a:t>  samples=samples+"&lt;/a&gt;&lt;/p&gt;\n"</a:t>
            </a:r>
          </a:p>
          <a:p>
            <a:pPr marL="274320" indent="-274320">
              <a:lnSpc>
                <a:spcPct val="80000"/>
              </a:lnSpc>
              <a:buClr>
                <a:schemeClr val="accent3"/>
              </a:buClr>
              <a:buNone/>
              <a:defRPr/>
            </a:pPr>
            <a:r>
              <a:rPr lang="en-US" sz="1800" dirty="0"/>
              <a:t>  return samples</a:t>
            </a:r>
          </a:p>
          <a:p>
            <a:pPr marL="274320" indent="-274320">
              <a:lnSpc>
                <a:spcPct val="80000"/>
              </a:lnSpc>
              <a:buClr>
                <a:schemeClr val="accent3"/>
              </a:buClr>
              <a:buNone/>
              <a:defRPr/>
            </a:pPr>
            <a:endParaRPr lang="en-US" sz="1800" dirty="0"/>
          </a:p>
        </p:txBody>
      </p:sp>
      <p:sp>
        <p:nvSpPr>
          <p:cNvPr id="54279" name="Text Box 7"/>
          <p:cNvSpPr txBox="1">
            <a:spLocks noChangeArrowheads="1"/>
          </p:cNvSpPr>
          <p:nvPr/>
        </p:nvSpPr>
        <p:spPr bwMode="auto">
          <a:xfrm>
            <a:off x="6400800" y="4038600"/>
            <a:ext cx="3657600" cy="923330"/>
          </a:xfrm>
          <a:prstGeom prst="rect">
            <a:avLst/>
          </a:prstGeom>
          <a:solidFill>
            <a:schemeClr val="accent2">
              <a:lumMod val="60000"/>
              <a:lumOff val="40000"/>
            </a:schemeClr>
          </a:solidFill>
          <a:ln w="9525">
            <a:noFill/>
            <a:miter lim="800000"/>
            <a:headEnd/>
            <a:tailEnd/>
          </a:ln>
          <a:effectLst/>
        </p:spPr>
        <p:txBody>
          <a:bodyPr>
            <a:spAutoFit/>
          </a:bodyPr>
          <a:lstStyle/>
          <a:p>
            <a:pPr>
              <a:spcBef>
                <a:spcPct val="50000"/>
              </a:spcBef>
              <a:defRPr/>
            </a:pPr>
            <a:r>
              <a:rPr lang="en-US" dirty="0" err="1"/>
              <a:t>fileEntry</a:t>
            </a:r>
            <a:r>
              <a:rPr lang="en-US" dirty="0"/>
              <a:t> builds the &lt;a&gt; tag, using an anchor (</a:t>
            </a:r>
            <a:r>
              <a:rPr lang="en-US" dirty="0" err="1"/>
              <a:t>filestring</a:t>
            </a:r>
            <a:r>
              <a:rPr lang="en-US" dirty="0"/>
              <a:t>) and a filename (file).</a:t>
            </a:r>
          </a:p>
        </p:txBody>
      </p:sp>
      <p:sp>
        <p:nvSpPr>
          <p:cNvPr id="2" name="Footer Placeholder 1"/>
          <p:cNvSpPr>
            <a:spLocks noGrp="1"/>
          </p:cNvSpPr>
          <p:nvPr>
            <p:ph type="ftr" sz="quarter" idx="11"/>
          </p:nvPr>
        </p:nvSpPr>
        <p:spPr>
          <a:xfrm>
            <a:off x="3352800" y="6356351"/>
            <a:ext cx="5334000" cy="365125"/>
          </a:xfrm>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200">
                <a:solidFill>
                  <a:srgbClr val="045C75"/>
                </a:solidFill>
                <a:latin typeface="Constantia" panose="02030602050306030303" pitchFamily="18" charset="0"/>
              </a:rPr>
              <a:t>© 2016 Pearson Education, Inc., Hoboken, NJ.  All rights reserved. </a:t>
            </a:r>
          </a:p>
        </p:txBody>
      </p:sp>
    </p:spTree>
    <p:extLst>
      <p:ext uri="{BB962C8B-B14F-4D97-AF65-F5344CB8AC3E}">
        <p14:creationId xmlns:p14="http://schemas.microsoft.com/office/powerpoint/2010/main" val="377701106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2"/>
          <p:cNvSpPr>
            <a:spLocks noGrp="1" noChangeArrowheads="1"/>
          </p:cNvSpPr>
          <p:nvPr>
            <p:ph type="title"/>
          </p:nvPr>
        </p:nvSpPr>
        <p:spPr/>
        <p:txBody>
          <a:bodyPr/>
          <a:lstStyle/>
          <a:p>
            <a:pPr eaLnBrk="1" hangingPunct="1"/>
            <a:r>
              <a:rPr lang="en-US" altLang="en-US" smtClean="0"/>
              <a:t>Can Test Functions Separately</a:t>
            </a:r>
          </a:p>
        </p:txBody>
      </p:sp>
      <p:sp>
        <p:nvSpPr>
          <p:cNvPr id="56323" name="Rectangle 3"/>
          <p:cNvSpPr>
            <a:spLocks noGrp="1" noChangeArrowheads="1"/>
          </p:cNvSpPr>
          <p:nvPr>
            <p:ph type="body" idx="1"/>
          </p:nvPr>
        </p:nvSpPr>
        <p:spPr>
          <a:solidFill>
            <a:schemeClr val="accent2">
              <a:lumMod val="20000"/>
              <a:lumOff val="80000"/>
            </a:schemeClr>
          </a:solidFill>
        </p:spPr>
        <p:txBody>
          <a:bodyPr>
            <a:normAutofit/>
          </a:bodyPr>
          <a:lstStyle/>
          <a:p>
            <a:pPr marL="274320" indent="-274320">
              <a:buClr>
                <a:schemeClr val="accent3"/>
              </a:buClr>
              <a:buNone/>
              <a:defRPr/>
            </a:pPr>
            <a:r>
              <a:rPr lang="en-US" sz="2000" b="1" dirty="0"/>
              <a:t>&gt;&gt;&gt; print </a:t>
            </a:r>
            <a:r>
              <a:rPr lang="en-US" sz="2000" b="1" dirty="0" err="1"/>
              <a:t>fileEntry</a:t>
            </a:r>
            <a:r>
              <a:rPr lang="en-US" sz="2000" b="1" dirty="0"/>
              <a:t>("Here is a </a:t>
            </a:r>
            <a:r>
              <a:rPr lang="en-US" sz="2000" b="1" dirty="0" err="1"/>
              <a:t>file","picture.jpg</a:t>
            </a:r>
            <a:r>
              <a:rPr lang="en-US" sz="2000" b="1" dirty="0"/>
              <a:t>")</a:t>
            </a:r>
          </a:p>
          <a:p>
            <a:pPr marL="274320" indent="-274320">
              <a:buClr>
                <a:schemeClr val="accent3"/>
              </a:buClr>
              <a:buNone/>
              <a:defRPr/>
            </a:pPr>
            <a:r>
              <a:rPr lang="en-US" sz="2000" dirty="0"/>
              <a:t>&lt;p&gt;Filename: &lt;a </a:t>
            </a:r>
            <a:r>
              <a:rPr lang="en-US" sz="2000" dirty="0" err="1"/>
              <a:t>href</a:t>
            </a:r>
            <a:r>
              <a:rPr lang="en-US" sz="2000" dirty="0"/>
              <a:t>=picture.jpg&gt;Here is a file&lt;/a&gt;&lt;/p&gt;</a:t>
            </a:r>
          </a:p>
          <a:p>
            <a:pPr marL="274320" indent="-274320">
              <a:buClr>
                <a:schemeClr val="accent3"/>
              </a:buClr>
              <a:buNone/>
              <a:defRPr/>
            </a:pPr>
            <a:endParaRPr lang="en-US" sz="2000" dirty="0"/>
          </a:p>
          <a:p>
            <a:pPr marL="274320" indent="-274320">
              <a:buClr>
                <a:schemeClr val="accent3"/>
              </a:buClr>
              <a:buNone/>
              <a:defRPr/>
            </a:pPr>
            <a:r>
              <a:rPr lang="en-US" sz="2000" b="1" dirty="0"/>
              <a:t>&gt;&gt;&gt; print </a:t>
            </a:r>
            <a:r>
              <a:rPr lang="en-US" sz="2000" b="1" dirty="0" err="1"/>
              <a:t>fileWAVEntry</a:t>
            </a:r>
            <a:r>
              <a:rPr lang="en-US" sz="2000" b="1" dirty="0"/>
              <a:t>(</a:t>
            </a:r>
            <a:r>
              <a:rPr lang="en-US" sz="2000" b="1" dirty="0" err="1"/>
              <a:t>r"C</a:t>
            </a:r>
            <a:r>
              <a:rPr lang="en-US" sz="2000" b="1" dirty="0"/>
              <a:t>:\Documents and Settings\Mark </a:t>
            </a:r>
            <a:r>
              <a:rPr lang="en-US" sz="2000" b="1" dirty="0" err="1"/>
              <a:t>Guzdial</a:t>
            </a:r>
            <a:r>
              <a:rPr lang="en-US" sz="2000" b="1" dirty="0"/>
              <a:t>\My Documents\</a:t>
            </a:r>
            <a:r>
              <a:rPr lang="en-US" sz="2000" b="1" dirty="0" err="1"/>
              <a:t>mediasources","aah.wav</a:t>
            </a:r>
            <a:r>
              <a:rPr lang="en-US" sz="2000" b="1" dirty="0"/>
              <a:t>")</a:t>
            </a:r>
          </a:p>
          <a:p>
            <a:pPr marL="274320" indent="-274320">
              <a:buClr>
                <a:schemeClr val="accent3"/>
              </a:buClr>
              <a:buNone/>
              <a:defRPr/>
            </a:pPr>
            <a:r>
              <a:rPr lang="en-US" sz="2000" dirty="0"/>
              <a:t>&lt;p&gt;Filename: &lt;a </a:t>
            </a:r>
            <a:r>
              <a:rPr lang="en-US" sz="2000" dirty="0" err="1"/>
              <a:t>href</a:t>
            </a:r>
            <a:r>
              <a:rPr lang="en-US" sz="2000" dirty="0"/>
              <a:t>=aah.wav&gt;aah.wav &lt;/a&gt;Length (seconds): 1.9504761904761905&lt;/a&gt;&lt;/p&gt;</a:t>
            </a:r>
          </a:p>
          <a:p>
            <a:pPr marL="274320" indent="-274320">
              <a:buClr>
                <a:schemeClr val="accent3"/>
              </a:buClr>
              <a:buNone/>
              <a:defRPr/>
            </a:pPr>
            <a:r>
              <a:rPr lang="en-US" sz="2000" b="1" dirty="0"/>
              <a:t>&gt;&gt;&gt; print </a:t>
            </a:r>
            <a:r>
              <a:rPr lang="en-US" sz="2000" b="1" dirty="0" err="1"/>
              <a:t>fileJPEGEntry</a:t>
            </a:r>
            <a:r>
              <a:rPr lang="en-US" sz="2000" b="1" dirty="0"/>
              <a:t>(</a:t>
            </a:r>
            <a:r>
              <a:rPr lang="en-US" sz="2000" b="1" dirty="0" err="1"/>
              <a:t>r"C</a:t>
            </a:r>
            <a:r>
              <a:rPr lang="en-US" sz="2000" b="1" dirty="0"/>
              <a:t>:\Documents and Settings\Mark </a:t>
            </a:r>
            <a:r>
              <a:rPr lang="en-US" sz="2000" b="1" dirty="0" err="1"/>
              <a:t>Guzdial</a:t>
            </a:r>
            <a:r>
              <a:rPr lang="en-US" sz="2000" b="1" dirty="0"/>
              <a:t>\My Documents\</a:t>
            </a:r>
            <a:r>
              <a:rPr lang="en-US" sz="2000" b="1" dirty="0" err="1"/>
              <a:t>mediasources","barbara.jpg</a:t>
            </a:r>
            <a:r>
              <a:rPr lang="en-US" sz="2000" b="1" dirty="0"/>
              <a:t>")</a:t>
            </a:r>
          </a:p>
          <a:p>
            <a:pPr marL="274320" indent="-274320">
              <a:buClr>
                <a:schemeClr val="accent3"/>
              </a:buClr>
              <a:buNone/>
              <a:defRPr/>
            </a:pPr>
            <a:r>
              <a:rPr lang="en-US" sz="2000" dirty="0"/>
              <a:t>&lt;p&gt;Filename: &lt;a </a:t>
            </a:r>
            <a:r>
              <a:rPr lang="en-US" sz="2000" dirty="0" err="1"/>
              <a:t>href</a:t>
            </a:r>
            <a:r>
              <a:rPr lang="en-US" sz="2000" dirty="0"/>
              <a:t>=barbara.jpg&gt;&lt;</a:t>
            </a:r>
            <a:r>
              <a:rPr lang="en-US" sz="2000" dirty="0" err="1"/>
              <a:t>img</a:t>
            </a:r>
            <a:r>
              <a:rPr lang="en-US" sz="2000" dirty="0"/>
              <a:t> </a:t>
            </a:r>
            <a:r>
              <a:rPr lang="en-US" sz="2000" dirty="0" err="1"/>
              <a:t>src</a:t>
            </a:r>
            <a:r>
              <a:rPr lang="en-US" sz="2000" dirty="0"/>
              <a:t>="barbara.jpg" height="100" width="100" /&gt; Height: 294 Width: 222&lt;/a&gt;&lt;/p&gt;</a:t>
            </a:r>
          </a:p>
          <a:p>
            <a:pPr marL="274320" indent="-274320">
              <a:buClr>
                <a:schemeClr val="accent3"/>
              </a:buClr>
              <a:buNone/>
              <a:defRPr/>
            </a:pPr>
            <a:endParaRPr lang="en-US" sz="2000" dirty="0"/>
          </a:p>
        </p:txBody>
      </p:sp>
      <p:sp>
        <p:nvSpPr>
          <p:cNvPr id="2" name="Footer Placeholder 1"/>
          <p:cNvSpPr>
            <a:spLocks noGrp="1"/>
          </p:cNvSpPr>
          <p:nvPr>
            <p:ph type="ftr" sz="quarter" idx="11"/>
          </p:nvPr>
        </p:nvSpPr>
        <p:spPr>
          <a:xfrm>
            <a:off x="3124200" y="6356351"/>
            <a:ext cx="4419600" cy="365125"/>
          </a:xfrm>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200">
                <a:solidFill>
                  <a:srgbClr val="045C75"/>
                </a:solidFill>
                <a:latin typeface="Constantia" panose="02030602050306030303" pitchFamily="18" charset="0"/>
              </a:rPr>
              <a:t>© 2016 Pearson Education, Inc., Hoboken, NJ.  All rights reserved. </a:t>
            </a:r>
          </a:p>
        </p:txBody>
      </p:sp>
    </p:spTree>
    <p:extLst>
      <p:ext uri="{BB962C8B-B14F-4D97-AF65-F5344CB8AC3E}">
        <p14:creationId xmlns:p14="http://schemas.microsoft.com/office/powerpoint/2010/main" val="150129807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4"/>
          <p:cNvSpPr>
            <a:spLocks noGrp="1" noChangeArrowheads="1"/>
          </p:cNvSpPr>
          <p:nvPr>
            <p:ph type="title"/>
          </p:nvPr>
        </p:nvSpPr>
        <p:spPr/>
        <p:txBody>
          <a:bodyPr/>
          <a:lstStyle/>
          <a:p>
            <a:pPr eaLnBrk="1" hangingPunct="1"/>
            <a:r>
              <a:rPr lang="en-US" altLang="en-US" sz="2000"/>
              <a:t>makeSamplePage(r"C:\Documents and Settings\Mark Guzdial\My Documents\mediasources\pics")</a:t>
            </a:r>
          </a:p>
        </p:txBody>
      </p:sp>
      <p:pic>
        <p:nvPicPr>
          <p:cNvPr id="54274" name="Picture 6"/>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781301" y="1981200"/>
            <a:ext cx="6627813" cy="3886200"/>
          </a:xfrm>
          <a:noFill/>
        </p:spPr>
      </p:pic>
      <p:sp>
        <p:nvSpPr>
          <p:cNvPr id="2" name="Footer Placeholder 1"/>
          <p:cNvSpPr>
            <a:spLocks noGrp="1"/>
          </p:cNvSpPr>
          <p:nvPr>
            <p:ph type="ftr" sz="quarter" idx="11"/>
          </p:nvPr>
        </p:nvSpPr>
        <p:spPr>
          <a:xfrm>
            <a:off x="3429000" y="6356351"/>
            <a:ext cx="5257800" cy="365125"/>
          </a:xfrm>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200">
                <a:solidFill>
                  <a:srgbClr val="045C75"/>
                </a:solidFill>
                <a:latin typeface="Constantia" panose="02030602050306030303" pitchFamily="18" charset="0"/>
              </a:rPr>
              <a:t>© 2016 Pearson Education, Inc., Hoboken, NJ.  All rights reserved. </a:t>
            </a:r>
          </a:p>
        </p:txBody>
      </p:sp>
    </p:spTree>
    <p:extLst>
      <p:ext uri="{BB962C8B-B14F-4D97-AF65-F5344CB8AC3E}">
        <p14:creationId xmlns:p14="http://schemas.microsoft.com/office/powerpoint/2010/main" val="161156516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2"/>
          <p:cNvSpPr>
            <a:spLocks noGrp="1" noChangeArrowheads="1"/>
          </p:cNvSpPr>
          <p:nvPr>
            <p:ph type="title"/>
          </p:nvPr>
        </p:nvSpPr>
        <p:spPr/>
        <p:txBody>
          <a:bodyPr/>
          <a:lstStyle/>
          <a:p>
            <a:pPr eaLnBrk="1" hangingPunct="1"/>
            <a:r>
              <a:rPr lang="en-US" altLang="en-US" sz="3200"/>
              <a:t>Reusability: The reason why professionals value modularity</a:t>
            </a:r>
          </a:p>
        </p:txBody>
      </p:sp>
      <p:sp>
        <p:nvSpPr>
          <p:cNvPr id="55298" name="Rectangle 3"/>
          <p:cNvSpPr>
            <a:spLocks noGrp="1" noChangeArrowheads="1"/>
          </p:cNvSpPr>
          <p:nvPr>
            <p:ph type="body" idx="1"/>
          </p:nvPr>
        </p:nvSpPr>
        <p:spPr/>
        <p:txBody>
          <a:bodyPr/>
          <a:lstStyle/>
          <a:p>
            <a:pPr eaLnBrk="1" hangingPunct="1">
              <a:lnSpc>
                <a:spcPct val="90000"/>
              </a:lnSpc>
            </a:pPr>
            <a:r>
              <a:rPr lang="en-US" altLang="en-US" smtClean="0"/>
              <a:t>When a function does one and only one thing, it can easily be reused in new situations.</a:t>
            </a:r>
          </a:p>
          <a:p>
            <a:pPr lvl="1" eaLnBrk="1" hangingPunct="1">
              <a:lnSpc>
                <a:spcPct val="90000"/>
              </a:lnSpc>
            </a:pPr>
            <a:r>
              <a:rPr lang="en-US" altLang="en-US" sz="1800"/>
              <a:t>Consider how we reused the sunset function and the swap background functions in the movie code.</a:t>
            </a:r>
          </a:p>
          <a:p>
            <a:pPr lvl="1" eaLnBrk="1" hangingPunct="1">
              <a:lnSpc>
                <a:spcPct val="90000"/>
              </a:lnSpc>
            </a:pPr>
            <a:r>
              <a:rPr lang="en-US" altLang="en-US" sz="1800"/>
              <a:t>Think about what would have happened if those functions also showed every picture.</a:t>
            </a:r>
          </a:p>
          <a:p>
            <a:pPr lvl="2" eaLnBrk="1" hangingPunct="1">
              <a:lnSpc>
                <a:spcPct val="90000"/>
              </a:lnSpc>
            </a:pPr>
            <a:r>
              <a:rPr lang="en-US" altLang="en-US"/>
              <a:t>They literally couldn</a:t>
            </a:r>
            <a:r>
              <a:rPr lang="fr-FR" altLang="ja-JP"/>
              <a:t>'</a:t>
            </a:r>
            <a:r>
              <a:rPr lang="en-US" altLang="ja-JP"/>
              <a:t>t be used to do the movies, because you</a:t>
            </a:r>
            <a:r>
              <a:rPr lang="fr-FR" altLang="ja-JP"/>
              <a:t>'</a:t>
            </a:r>
            <a:r>
              <a:rPr lang="en-US" altLang="ja-JP"/>
              <a:t>d get 100 windows popping up.</a:t>
            </a:r>
          </a:p>
          <a:p>
            <a:pPr eaLnBrk="1" hangingPunct="1">
              <a:lnSpc>
                <a:spcPct val="90000"/>
              </a:lnSpc>
            </a:pPr>
            <a:r>
              <a:rPr lang="en-US" altLang="en-US" smtClean="0"/>
              <a:t>Professionals will create a library of their own reusable functions that they</a:t>
            </a:r>
            <a:r>
              <a:rPr lang="fr-FR" altLang="ja-JP" smtClean="0"/>
              <a:t>'</a:t>
            </a:r>
            <a:r>
              <a:rPr lang="en-US" altLang="ja-JP" smtClean="0"/>
              <a:t>ll use in their work.</a:t>
            </a:r>
          </a:p>
          <a:p>
            <a:pPr lvl="1" eaLnBrk="1" hangingPunct="1">
              <a:lnSpc>
                <a:spcPct val="90000"/>
              </a:lnSpc>
            </a:pPr>
            <a:r>
              <a:rPr lang="en-US" altLang="en-US" sz="1800"/>
              <a:t>That</a:t>
            </a:r>
            <a:r>
              <a:rPr lang="fr-FR" altLang="ja-JP" sz="1800"/>
              <a:t>'</a:t>
            </a:r>
            <a:r>
              <a:rPr lang="en-US" altLang="ja-JP" sz="1800"/>
              <a:t>s why we have modules and the import statement: To make that kind of library easier to use.</a:t>
            </a:r>
            <a:endParaRPr lang="en-US" altLang="en-US" sz="1800"/>
          </a:p>
        </p:txBody>
      </p:sp>
      <p:sp>
        <p:nvSpPr>
          <p:cNvPr id="2" name="Footer Placeholder 1"/>
          <p:cNvSpPr>
            <a:spLocks noGrp="1"/>
          </p:cNvSpPr>
          <p:nvPr>
            <p:ph type="ftr" sz="quarter" idx="11"/>
          </p:nvPr>
        </p:nvSpPr>
        <p:spPr>
          <a:xfrm>
            <a:off x="3505200" y="6356351"/>
            <a:ext cx="5181600" cy="365125"/>
          </a:xfrm>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200">
                <a:solidFill>
                  <a:srgbClr val="045C75"/>
                </a:solidFill>
                <a:latin typeface="Constantia" panose="02030602050306030303" pitchFamily="18" charset="0"/>
              </a:rPr>
              <a:t>© 2016 Pearson Education, Inc., Hoboken, NJ.  All rights reserved. </a:t>
            </a:r>
          </a:p>
        </p:txBody>
      </p:sp>
    </p:spTree>
    <p:extLst>
      <p:ext uri="{BB962C8B-B14F-4D97-AF65-F5344CB8AC3E}">
        <p14:creationId xmlns:p14="http://schemas.microsoft.com/office/powerpoint/2010/main" val="328703214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p:txBody>
          <a:bodyPr/>
          <a:lstStyle/>
          <a:p>
            <a:pPr eaLnBrk="1" hangingPunct="1"/>
            <a:r>
              <a:rPr lang="en-US" altLang="en-US" sz="3200"/>
              <a:t>Summary: Why we use functions</a:t>
            </a:r>
          </a:p>
        </p:txBody>
      </p:sp>
      <p:sp>
        <p:nvSpPr>
          <p:cNvPr id="56322" name="Rectangle 3"/>
          <p:cNvSpPr>
            <a:spLocks noGrp="1" noChangeArrowheads="1"/>
          </p:cNvSpPr>
          <p:nvPr>
            <p:ph type="body" idx="1"/>
          </p:nvPr>
        </p:nvSpPr>
        <p:spPr/>
        <p:txBody>
          <a:bodyPr/>
          <a:lstStyle/>
          <a:p>
            <a:pPr marL="571500" indent="-571500">
              <a:buFont typeface="Wingdings" panose="05000000000000000000" pitchFamily="2" charset="2"/>
              <a:buAutoNum type="arabicPeriod"/>
            </a:pPr>
            <a:r>
              <a:rPr lang="en-US" altLang="en-US" smtClean="0"/>
              <a:t>Hides details so that you can ignore them.</a:t>
            </a:r>
          </a:p>
          <a:p>
            <a:pPr marL="571500" indent="-571500">
              <a:buFont typeface="Wingdings" panose="05000000000000000000" pitchFamily="2" charset="2"/>
              <a:buAutoNum type="arabicPeriod"/>
            </a:pPr>
            <a:r>
              <a:rPr lang="en-US" altLang="en-US" smtClean="0"/>
              <a:t>Makes it clear where you should make changes.</a:t>
            </a:r>
          </a:p>
          <a:p>
            <a:pPr marL="936625" lvl="1" indent="-571500"/>
            <a:r>
              <a:rPr lang="en-US" altLang="en-US" smtClean="0"/>
              <a:t>If  you need to change the title, it</a:t>
            </a:r>
            <a:r>
              <a:rPr lang="fr-FR" altLang="ja-JP" smtClean="0"/>
              <a:t>'</a:t>
            </a:r>
            <a:r>
              <a:rPr lang="en-US" altLang="ja-JP" smtClean="0"/>
              <a:t>s probably in the title() function.</a:t>
            </a:r>
          </a:p>
          <a:p>
            <a:pPr marL="571500" indent="-571500">
              <a:buFont typeface="Wingdings" panose="05000000000000000000" pitchFamily="2" charset="2"/>
              <a:buAutoNum type="arabicPeriod"/>
            </a:pPr>
            <a:r>
              <a:rPr lang="en-US" altLang="en-US" smtClean="0"/>
              <a:t>Makes testing easier.</a:t>
            </a:r>
          </a:p>
          <a:p>
            <a:pPr marL="571500" indent="-571500">
              <a:buFont typeface="Wingdings" panose="05000000000000000000" pitchFamily="2" charset="2"/>
              <a:buAutoNum type="arabicPeriod"/>
            </a:pPr>
            <a:r>
              <a:rPr lang="en-US" altLang="en-US" smtClean="0"/>
              <a:t>Helps you in writing new programs because you can reuse trusted, useful functions.</a:t>
            </a:r>
          </a:p>
        </p:txBody>
      </p:sp>
      <p:sp>
        <p:nvSpPr>
          <p:cNvPr id="2" name="Footer Placeholder 1"/>
          <p:cNvSpPr>
            <a:spLocks noGrp="1"/>
          </p:cNvSpPr>
          <p:nvPr>
            <p:ph type="ftr" sz="quarter" idx="11"/>
          </p:nvPr>
        </p:nvSpPr>
        <p:spPr>
          <a:xfrm>
            <a:off x="3733800" y="6356351"/>
            <a:ext cx="4953000" cy="365125"/>
          </a:xfrm>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200">
                <a:solidFill>
                  <a:srgbClr val="045C75"/>
                </a:solidFill>
                <a:latin typeface="Constantia" panose="02030602050306030303" pitchFamily="18" charset="0"/>
              </a:rPr>
              <a:t>© 2016 Pearson Education, Inc., Hoboken, NJ.  All rights reserved. </a:t>
            </a:r>
          </a:p>
        </p:txBody>
      </p:sp>
    </p:spTree>
    <p:extLst>
      <p:ext uri="{BB962C8B-B14F-4D97-AF65-F5344CB8AC3E}">
        <p14:creationId xmlns:p14="http://schemas.microsoft.com/office/powerpoint/2010/main" val="321739207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2"/>
          <p:cNvSpPr>
            <a:spLocks noGrp="1" noChangeArrowheads="1"/>
          </p:cNvSpPr>
          <p:nvPr>
            <p:ph type="title"/>
          </p:nvPr>
        </p:nvSpPr>
        <p:spPr/>
        <p:txBody>
          <a:bodyPr/>
          <a:lstStyle/>
          <a:p>
            <a:pPr eaLnBrk="1" hangingPunct="1"/>
            <a:r>
              <a:rPr lang="en-US" altLang="en-US" sz="3200"/>
              <a:t>Want to write fewer lines of code?</a:t>
            </a:r>
          </a:p>
        </p:txBody>
      </p:sp>
      <p:sp>
        <p:nvSpPr>
          <p:cNvPr id="57346" name="Rectangle 3"/>
          <p:cNvSpPr>
            <a:spLocks noGrp="1" noChangeArrowheads="1"/>
          </p:cNvSpPr>
          <p:nvPr>
            <p:ph type="body" idx="1"/>
          </p:nvPr>
        </p:nvSpPr>
        <p:spPr/>
        <p:txBody>
          <a:bodyPr/>
          <a:lstStyle/>
          <a:p>
            <a:pPr eaLnBrk="1" hangingPunct="1"/>
            <a:r>
              <a:rPr lang="en-US" altLang="en-US" dirty="0" smtClean="0"/>
              <a:t>You can write fewer lines of code and get the same programs written,</a:t>
            </a:r>
            <a:br>
              <a:rPr lang="en-US" altLang="en-US" dirty="0" smtClean="0"/>
            </a:br>
            <a:r>
              <a:rPr lang="en-US" altLang="en-US" dirty="0" smtClean="0"/>
              <a:t>if you</a:t>
            </a:r>
            <a:r>
              <a:rPr lang="fr-FR" altLang="ja-JP" dirty="0" smtClean="0"/>
              <a:t>'</a:t>
            </a:r>
            <a:r>
              <a:rPr lang="en-US" altLang="ja-JP" dirty="0" smtClean="0"/>
              <a:t>re willing (and able) to </a:t>
            </a:r>
            <a:r>
              <a:rPr lang="en-US" altLang="ja-JP" i="1" dirty="0" smtClean="0"/>
              <a:t>trust</a:t>
            </a:r>
            <a:r>
              <a:rPr lang="en-US" altLang="ja-JP" dirty="0" smtClean="0"/>
              <a:t> your functions.</a:t>
            </a:r>
          </a:p>
          <a:p>
            <a:pPr eaLnBrk="1" hangingPunct="1"/>
            <a:r>
              <a:rPr lang="en-US" altLang="en-US" dirty="0" smtClean="0"/>
              <a:t>When you really understand functions, you can do all kinds of amazing things in very few lines of code.</a:t>
            </a:r>
          </a:p>
          <a:p>
            <a:pPr lvl="1" eaLnBrk="1" hangingPunct="1"/>
            <a:r>
              <a:rPr lang="en-US" altLang="en-US" dirty="0" smtClean="0"/>
              <a:t>Use functions that apply functions to data.</a:t>
            </a:r>
          </a:p>
          <a:p>
            <a:pPr lvl="1" eaLnBrk="1" hangingPunct="1"/>
            <a:r>
              <a:rPr lang="en-US" altLang="en-US" dirty="0" smtClean="0"/>
              <a:t>Use recursion: Have functions that call themselves.</a:t>
            </a:r>
          </a:p>
        </p:txBody>
      </p:sp>
      <p:sp>
        <p:nvSpPr>
          <p:cNvPr id="2" name="Footer Placeholder 1"/>
          <p:cNvSpPr>
            <a:spLocks noGrp="1"/>
          </p:cNvSpPr>
          <p:nvPr>
            <p:ph type="ftr" sz="quarter" idx="11"/>
          </p:nvPr>
        </p:nvSpPr>
        <p:spPr>
          <a:xfrm>
            <a:off x="3505200" y="6356351"/>
            <a:ext cx="4800600" cy="365125"/>
          </a:xfrm>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200">
                <a:solidFill>
                  <a:srgbClr val="045C75"/>
                </a:solidFill>
                <a:latin typeface="Constantia" panose="02030602050306030303" pitchFamily="18" charset="0"/>
              </a:rPr>
              <a:t>© 2016 Pearson Education, Inc., Hoboken, NJ.  All rights reserved. </a:t>
            </a:r>
          </a:p>
        </p:txBody>
      </p:sp>
    </p:spTree>
    <p:extLst>
      <p:ext uri="{BB962C8B-B14F-4D97-AF65-F5344CB8AC3E}">
        <p14:creationId xmlns:p14="http://schemas.microsoft.com/office/powerpoint/2010/main" val="227091668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p:cNvSpPr>
            <a:spLocks noGrp="1" noChangeArrowheads="1"/>
          </p:cNvSpPr>
          <p:nvPr>
            <p:ph type="title"/>
          </p:nvPr>
        </p:nvSpPr>
        <p:spPr>
          <a:xfrm>
            <a:off x="1981200" y="704850"/>
            <a:ext cx="8229600" cy="1143000"/>
          </a:xfrm>
        </p:spPr>
        <p:txBody>
          <a:bodyPr/>
          <a:lstStyle/>
          <a:p>
            <a:pPr eaLnBrk="1" hangingPunct="1"/>
            <a:r>
              <a:rPr lang="en-US" altLang="en-US" sz="3200"/>
              <a:t>Functions are just values associated with names</a:t>
            </a:r>
          </a:p>
        </p:txBody>
      </p:sp>
      <p:sp>
        <p:nvSpPr>
          <p:cNvPr id="58370" name="Rectangle 4"/>
          <p:cNvSpPr>
            <a:spLocks noGrp="1" noChangeArrowheads="1"/>
          </p:cNvSpPr>
          <p:nvPr>
            <p:ph type="body" sz="half" idx="1"/>
          </p:nvPr>
        </p:nvSpPr>
        <p:spPr>
          <a:xfrm>
            <a:off x="1981200" y="1920875"/>
            <a:ext cx="4038600" cy="4433888"/>
          </a:xfrm>
        </p:spPr>
        <p:txBody>
          <a:bodyPr/>
          <a:lstStyle/>
          <a:p>
            <a:pPr eaLnBrk="1" hangingPunct="1">
              <a:lnSpc>
                <a:spcPct val="90000"/>
              </a:lnSpc>
            </a:pPr>
            <a:r>
              <a:rPr lang="en-US" altLang="en-US" smtClean="0"/>
              <a:t>We </a:t>
            </a:r>
            <a:r>
              <a:rPr lang="en-US" altLang="en-US" i="1" smtClean="0"/>
              <a:t>call</a:t>
            </a:r>
            <a:r>
              <a:rPr lang="en-US" altLang="en-US" smtClean="0"/>
              <a:t> a function by stating its name followed by inputs in parentheses.</a:t>
            </a:r>
          </a:p>
          <a:p>
            <a:pPr eaLnBrk="1" hangingPunct="1">
              <a:lnSpc>
                <a:spcPct val="90000"/>
              </a:lnSpc>
            </a:pPr>
            <a:r>
              <a:rPr lang="en-US" altLang="en-US" i="1" smtClean="0"/>
              <a:t>Without</a:t>
            </a:r>
            <a:r>
              <a:rPr lang="en-US" altLang="en-US" smtClean="0"/>
              <a:t> parentheses, the name of the function still has a value.</a:t>
            </a:r>
          </a:p>
          <a:p>
            <a:pPr lvl="1" eaLnBrk="1" hangingPunct="1">
              <a:lnSpc>
                <a:spcPct val="90000"/>
              </a:lnSpc>
            </a:pPr>
            <a:r>
              <a:rPr lang="en-US" altLang="en-US" sz="1800" i="1"/>
              <a:t>It</a:t>
            </a:r>
            <a:r>
              <a:rPr lang="fr-FR" altLang="ja-JP" sz="1800" i="1"/>
              <a:t>'</a:t>
            </a:r>
            <a:r>
              <a:rPr lang="en-US" altLang="ja-JP" sz="1800" i="1"/>
              <a:t>s the function!</a:t>
            </a:r>
            <a:endParaRPr lang="en-US" altLang="ja-JP" sz="1800"/>
          </a:p>
          <a:p>
            <a:pPr eaLnBrk="1" hangingPunct="1">
              <a:lnSpc>
                <a:spcPct val="90000"/>
              </a:lnSpc>
            </a:pPr>
            <a:r>
              <a:rPr lang="en-US" altLang="en-US" smtClean="0"/>
              <a:t>Functions are also </a:t>
            </a:r>
            <a:r>
              <a:rPr lang="en-US" altLang="en-US" i="1" smtClean="0"/>
              <a:t>data.</a:t>
            </a:r>
          </a:p>
          <a:p>
            <a:pPr lvl="1" eaLnBrk="1" hangingPunct="1">
              <a:lnSpc>
                <a:spcPct val="90000"/>
              </a:lnSpc>
            </a:pPr>
            <a:r>
              <a:rPr lang="en-US" altLang="en-US" sz="1800"/>
              <a:t>They can be used as input to other functions!</a:t>
            </a:r>
          </a:p>
        </p:txBody>
      </p:sp>
      <p:sp>
        <p:nvSpPr>
          <p:cNvPr id="8197" name="Rectangle 5"/>
          <p:cNvSpPr>
            <a:spLocks noGrp="1" noChangeArrowheads="1"/>
          </p:cNvSpPr>
          <p:nvPr>
            <p:ph type="body" sz="half" idx="2"/>
          </p:nvPr>
        </p:nvSpPr>
        <p:spPr>
          <a:xfrm>
            <a:off x="6172200" y="1920875"/>
            <a:ext cx="4038600" cy="4433888"/>
          </a:xfrm>
          <a:solidFill>
            <a:schemeClr val="accent2">
              <a:lumMod val="20000"/>
              <a:lumOff val="80000"/>
            </a:schemeClr>
          </a:solidFill>
        </p:spPr>
        <p:txBody>
          <a:bodyPr>
            <a:normAutofit/>
          </a:bodyPr>
          <a:lstStyle/>
          <a:p>
            <a:pPr marL="274320" indent="-274320">
              <a:buClr>
                <a:schemeClr val="accent3"/>
              </a:buClr>
              <a:buNone/>
              <a:defRPr/>
            </a:pPr>
            <a:r>
              <a:rPr lang="en-US" sz="2200" dirty="0"/>
              <a:t>&gt;&gt;&gt; print </a:t>
            </a:r>
            <a:r>
              <a:rPr lang="en-US" sz="2200" dirty="0" err="1"/>
              <a:t>makeSamplePage</a:t>
            </a:r>
            <a:endParaRPr lang="en-US" sz="2200" dirty="0"/>
          </a:p>
          <a:p>
            <a:pPr marL="274320" indent="-274320">
              <a:buClr>
                <a:schemeClr val="accent3"/>
              </a:buClr>
              <a:buNone/>
              <a:defRPr/>
            </a:pPr>
            <a:r>
              <a:rPr lang="en-US" sz="2200" dirty="0"/>
              <a:t>&lt;function </a:t>
            </a:r>
            <a:r>
              <a:rPr lang="en-US" sz="2200" dirty="0" err="1"/>
              <a:t>makeSamplePage</a:t>
            </a:r>
            <a:r>
              <a:rPr lang="en-US" sz="2200" dirty="0"/>
              <a:t> at 4222078&gt;</a:t>
            </a:r>
          </a:p>
          <a:p>
            <a:pPr marL="274320" indent="-274320">
              <a:buClr>
                <a:schemeClr val="accent3"/>
              </a:buClr>
              <a:buNone/>
              <a:defRPr/>
            </a:pPr>
            <a:r>
              <a:rPr lang="en-US" sz="2200" dirty="0"/>
              <a:t>&gt;&gt;&gt; print </a:t>
            </a:r>
            <a:r>
              <a:rPr lang="en-US" sz="2200" dirty="0" err="1"/>
              <a:t>fileEntry</a:t>
            </a:r>
            <a:endParaRPr lang="en-US" sz="2200" dirty="0"/>
          </a:p>
          <a:p>
            <a:pPr marL="274320" indent="-274320">
              <a:buClr>
                <a:schemeClr val="accent3"/>
              </a:buClr>
              <a:buNone/>
              <a:defRPr/>
            </a:pPr>
            <a:r>
              <a:rPr lang="en-US" sz="2200" dirty="0"/>
              <a:t>&lt;function </a:t>
            </a:r>
            <a:r>
              <a:rPr lang="en-US" sz="2200" dirty="0" err="1"/>
              <a:t>fileEntry</a:t>
            </a:r>
            <a:r>
              <a:rPr lang="en-US" sz="2200" dirty="0"/>
              <a:t> at 10206598&gt;</a:t>
            </a:r>
          </a:p>
          <a:p>
            <a:pPr marL="274320" indent="-274320">
              <a:buClr>
                <a:schemeClr val="accent3"/>
              </a:buClr>
              <a:buNone/>
              <a:defRPr/>
            </a:pPr>
            <a:endParaRPr lang="en-US" sz="2200" dirty="0"/>
          </a:p>
        </p:txBody>
      </p:sp>
      <p:sp>
        <p:nvSpPr>
          <p:cNvPr id="2" name="Footer Placeholder 1"/>
          <p:cNvSpPr>
            <a:spLocks noGrp="1"/>
          </p:cNvSpPr>
          <p:nvPr>
            <p:ph type="ftr" sz="quarter" idx="11"/>
          </p:nvPr>
        </p:nvSpPr>
        <p:spPr>
          <a:xfrm>
            <a:off x="3200400" y="6356351"/>
            <a:ext cx="4343400" cy="365125"/>
          </a:xfrm>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200">
                <a:solidFill>
                  <a:srgbClr val="045C75"/>
                </a:solidFill>
                <a:latin typeface="Constantia" panose="02030602050306030303" pitchFamily="18" charset="0"/>
              </a:rPr>
              <a:t>© 2016 Pearson Education, Inc., Hoboken, NJ.  All rights reserved. </a:t>
            </a:r>
          </a:p>
        </p:txBody>
      </p:sp>
    </p:spTree>
    <p:extLst>
      <p:ext uri="{BB962C8B-B14F-4D97-AF65-F5344CB8AC3E}">
        <p14:creationId xmlns:p14="http://schemas.microsoft.com/office/powerpoint/2010/main" val="269767212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2"/>
          <p:cNvSpPr>
            <a:spLocks noGrp="1" noChangeArrowheads="1"/>
          </p:cNvSpPr>
          <p:nvPr>
            <p:ph type="title"/>
          </p:nvPr>
        </p:nvSpPr>
        <p:spPr>
          <a:xfrm>
            <a:off x="1981200" y="704850"/>
            <a:ext cx="8229600" cy="1143000"/>
          </a:xfrm>
        </p:spPr>
        <p:txBody>
          <a:bodyPr/>
          <a:lstStyle/>
          <a:p>
            <a:pPr eaLnBrk="1" hangingPunct="1"/>
            <a:r>
              <a:rPr lang="en-US" altLang="en-US" smtClean="0"/>
              <a:t>Introducing apply</a:t>
            </a:r>
          </a:p>
        </p:txBody>
      </p:sp>
      <p:sp>
        <p:nvSpPr>
          <p:cNvPr id="59394" name="Rectangle 4"/>
          <p:cNvSpPr>
            <a:spLocks noGrp="1" noChangeArrowheads="1"/>
          </p:cNvSpPr>
          <p:nvPr>
            <p:ph type="body" sz="half" idx="1"/>
          </p:nvPr>
        </p:nvSpPr>
        <p:spPr>
          <a:xfrm>
            <a:off x="1981200" y="1920875"/>
            <a:ext cx="4038600" cy="4433888"/>
          </a:xfrm>
        </p:spPr>
        <p:txBody>
          <a:bodyPr/>
          <a:lstStyle/>
          <a:p>
            <a:pPr eaLnBrk="1" hangingPunct="1"/>
            <a:r>
              <a:rPr lang="en-US" altLang="en-US" smtClean="0"/>
              <a:t>Apply takes a function as input and the </a:t>
            </a:r>
            <a:r>
              <a:rPr lang="en-US" altLang="en-US" i="1" smtClean="0"/>
              <a:t>inputs</a:t>
            </a:r>
            <a:r>
              <a:rPr lang="en-US" altLang="en-US" smtClean="0"/>
              <a:t> to that function in a sequence.</a:t>
            </a:r>
          </a:p>
          <a:p>
            <a:pPr eaLnBrk="1" hangingPunct="1"/>
            <a:r>
              <a:rPr lang="en-US" altLang="en-US" smtClean="0"/>
              <a:t>Apply literally </a:t>
            </a:r>
            <a:r>
              <a:rPr lang="en-US" altLang="en-US" i="1" smtClean="0"/>
              <a:t>applies</a:t>
            </a:r>
            <a:r>
              <a:rPr lang="en-US" altLang="en-US" smtClean="0"/>
              <a:t> the function to the input.</a:t>
            </a:r>
          </a:p>
        </p:txBody>
      </p:sp>
      <p:sp>
        <p:nvSpPr>
          <p:cNvPr id="10245" name="Rectangle 5"/>
          <p:cNvSpPr>
            <a:spLocks noGrp="1" noChangeArrowheads="1"/>
          </p:cNvSpPr>
          <p:nvPr>
            <p:ph type="body" sz="half" idx="2"/>
          </p:nvPr>
        </p:nvSpPr>
        <p:spPr>
          <a:xfrm>
            <a:off x="6172200" y="1920875"/>
            <a:ext cx="4038600" cy="4433888"/>
          </a:xfrm>
          <a:solidFill>
            <a:schemeClr val="accent2">
              <a:lumMod val="20000"/>
              <a:lumOff val="80000"/>
            </a:schemeClr>
          </a:solidFill>
        </p:spPr>
        <p:txBody>
          <a:bodyPr>
            <a:normAutofit/>
          </a:bodyPr>
          <a:lstStyle/>
          <a:p>
            <a:pPr marL="274320" indent="-274320">
              <a:buClr>
                <a:schemeClr val="accent3"/>
              </a:buClr>
              <a:buNone/>
              <a:defRPr/>
            </a:pPr>
            <a:r>
              <a:rPr lang="en-US" dirty="0">
                <a:ea typeface="+mn-ea"/>
                <a:cs typeface="+mn-cs"/>
              </a:rPr>
              <a:t>def hello(someone):</a:t>
            </a:r>
          </a:p>
          <a:p>
            <a:pPr marL="274320" indent="-274320">
              <a:buClr>
                <a:schemeClr val="accent3"/>
              </a:buClr>
              <a:buNone/>
              <a:defRPr/>
            </a:pPr>
            <a:r>
              <a:rPr lang="en-US" dirty="0">
                <a:ea typeface="+mn-ea"/>
                <a:cs typeface="+mn-cs"/>
              </a:rPr>
              <a:t>  print "</a:t>
            </a:r>
            <a:r>
              <a:rPr lang="en-US" dirty="0" err="1">
                <a:ea typeface="+mn-ea"/>
                <a:cs typeface="+mn-cs"/>
              </a:rPr>
              <a:t>Hello,",someone</a:t>
            </a:r>
            <a:endParaRPr lang="en-US" dirty="0">
              <a:ea typeface="+mn-ea"/>
              <a:cs typeface="+mn-cs"/>
            </a:endParaRPr>
          </a:p>
          <a:p>
            <a:pPr marL="274320" indent="-274320">
              <a:buClr>
                <a:schemeClr val="accent3"/>
              </a:buClr>
              <a:buNone/>
              <a:defRPr/>
            </a:pPr>
            <a:r>
              <a:rPr lang="en-US" dirty="0">
                <a:ea typeface="+mn-ea"/>
                <a:cs typeface="+mn-cs"/>
              </a:rPr>
              <a:t>&gt;&gt;&gt; hello("Mark")</a:t>
            </a:r>
          </a:p>
          <a:p>
            <a:pPr marL="274320" indent="-274320">
              <a:buClr>
                <a:schemeClr val="accent3"/>
              </a:buClr>
              <a:buNone/>
              <a:defRPr/>
            </a:pPr>
            <a:r>
              <a:rPr lang="en-US" dirty="0">
                <a:ea typeface="+mn-ea"/>
                <a:cs typeface="+mn-cs"/>
              </a:rPr>
              <a:t>Hello, Mark</a:t>
            </a:r>
          </a:p>
          <a:p>
            <a:pPr marL="274320" indent="-274320">
              <a:buClr>
                <a:schemeClr val="accent3"/>
              </a:buClr>
              <a:buNone/>
              <a:defRPr/>
            </a:pPr>
            <a:r>
              <a:rPr lang="en-US" dirty="0">
                <a:ea typeface="+mn-ea"/>
                <a:cs typeface="+mn-cs"/>
              </a:rPr>
              <a:t>&gt;&gt;&gt; apply(hello,["Mark"])</a:t>
            </a:r>
          </a:p>
          <a:p>
            <a:pPr marL="274320" indent="-274320">
              <a:buClr>
                <a:schemeClr val="accent3"/>
              </a:buClr>
              <a:buNone/>
              <a:defRPr/>
            </a:pPr>
            <a:r>
              <a:rPr lang="en-US" dirty="0">
                <a:ea typeface="+mn-ea"/>
                <a:cs typeface="+mn-cs"/>
              </a:rPr>
              <a:t>Hello, Mark</a:t>
            </a:r>
          </a:p>
          <a:p>
            <a:pPr marL="274320" indent="-274320">
              <a:buClr>
                <a:schemeClr val="accent3"/>
              </a:buClr>
              <a:buNone/>
              <a:defRPr/>
            </a:pPr>
            <a:r>
              <a:rPr lang="en-US" dirty="0">
                <a:ea typeface="+mn-ea"/>
                <a:cs typeface="+mn-cs"/>
              </a:rPr>
              <a:t>&gt;&gt;&gt; apply(hello,["Betty"])</a:t>
            </a:r>
          </a:p>
          <a:p>
            <a:pPr marL="274320" indent="-274320">
              <a:buClr>
                <a:schemeClr val="accent3"/>
              </a:buClr>
              <a:buNone/>
              <a:defRPr/>
            </a:pPr>
            <a:r>
              <a:rPr lang="en-US" dirty="0">
                <a:ea typeface="+mn-ea"/>
                <a:cs typeface="+mn-cs"/>
              </a:rPr>
              <a:t>Hello, Betty</a:t>
            </a:r>
          </a:p>
          <a:p>
            <a:pPr marL="274320" indent="-274320">
              <a:buClr>
                <a:schemeClr val="accent3"/>
              </a:buClr>
              <a:buNone/>
              <a:defRPr/>
            </a:pPr>
            <a:endParaRPr lang="en-US" dirty="0">
              <a:ea typeface="+mn-ea"/>
              <a:cs typeface="+mn-cs"/>
            </a:endParaRPr>
          </a:p>
        </p:txBody>
      </p:sp>
      <p:sp>
        <p:nvSpPr>
          <p:cNvPr id="2" name="Footer Placeholder 1"/>
          <p:cNvSpPr>
            <a:spLocks noGrp="1"/>
          </p:cNvSpPr>
          <p:nvPr>
            <p:ph type="ftr" sz="quarter" idx="11"/>
          </p:nvPr>
        </p:nvSpPr>
        <p:spPr>
          <a:xfrm>
            <a:off x="2667000" y="6356351"/>
            <a:ext cx="4876800" cy="365125"/>
          </a:xfrm>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200">
                <a:solidFill>
                  <a:srgbClr val="045C75"/>
                </a:solidFill>
                <a:latin typeface="Constantia" panose="02030602050306030303" pitchFamily="18" charset="0"/>
              </a:rPr>
              <a:t>© 2016 Pearson Education, Inc., Hoboken, NJ.  All rights reserved. </a:t>
            </a:r>
          </a:p>
        </p:txBody>
      </p:sp>
    </p:spTree>
    <p:extLst>
      <p:ext uri="{BB962C8B-B14F-4D97-AF65-F5344CB8AC3E}">
        <p14:creationId xmlns:p14="http://schemas.microsoft.com/office/powerpoint/2010/main" val="19431766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56899"/>
          </a:xfrm>
        </p:spPr>
        <p:txBody>
          <a:bodyPr>
            <a:normAutofit/>
          </a:bodyPr>
          <a:lstStyle/>
          <a:p>
            <a:r>
              <a:rPr lang="en-US" b="1" dirty="0"/>
              <a:t>Topic </a:t>
            </a:r>
            <a:r>
              <a:rPr lang="en-US" dirty="0"/>
              <a:t>7: Data Security and Bionic </a:t>
            </a:r>
            <a:r>
              <a:rPr lang="en-US" dirty="0" smtClean="0"/>
              <a:t>Code</a:t>
            </a:r>
            <a:endParaRPr lang="en-US" b="1" dirty="0"/>
          </a:p>
        </p:txBody>
      </p:sp>
      <p:sp>
        <p:nvSpPr>
          <p:cNvPr id="3" name="Content Placeholder 2"/>
          <p:cNvSpPr>
            <a:spLocks noGrp="1"/>
          </p:cNvSpPr>
          <p:nvPr>
            <p:ph idx="1"/>
          </p:nvPr>
        </p:nvSpPr>
        <p:spPr>
          <a:xfrm>
            <a:off x="838200" y="1322024"/>
            <a:ext cx="10515600" cy="4854939"/>
          </a:xfrm>
        </p:spPr>
        <p:txBody>
          <a:bodyPr>
            <a:normAutofit fontScale="92500" lnSpcReduction="20000"/>
          </a:bodyPr>
          <a:lstStyle/>
          <a:p>
            <a:pPr marL="0" indent="0">
              <a:buNone/>
            </a:pPr>
            <a:r>
              <a:rPr lang="en-US" dirty="0"/>
              <a:t>Security isn’t just an IT or even a data-related topic anymore. Often we see new technologies released that lack fundamental (and vital) security elements that under any other circumstance would be common sense. (Bluetooth-enabled door locks</a:t>
            </a:r>
            <a:r>
              <a:rPr lang="en-US" dirty="0" smtClean="0"/>
              <a:t>?)</a:t>
            </a:r>
          </a:p>
          <a:p>
            <a:pPr marL="0" indent="0">
              <a:buNone/>
            </a:pPr>
            <a:r>
              <a:rPr lang="en-US" dirty="0"/>
              <a:t/>
            </a:r>
            <a:br>
              <a:rPr lang="en-US" dirty="0"/>
            </a:br>
            <a:r>
              <a:rPr lang="en-US" dirty="0"/>
              <a:t>Objectives:</a:t>
            </a:r>
            <a:br>
              <a:rPr lang="en-US" dirty="0"/>
            </a:br>
            <a:endParaRPr lang="en-US" dirty="0"/>
          </a:p>
          <a:p>
            <a:pPr marL="514350" indent="-514350">
              <a:buFont typeface="+mj-lt"/>
              <a:buAutoNum type="arabicPeriod"/>
            </a:pPr>
            <a:r>
              <a:rPr lang="en-US" dirty="0"/>
              <a:t>Identify security risks pertaining to both latent and in-transit data.</a:t>
            </a:r>
          </a:p>
          <a:p>
            <a:pPr marL="514350" indent="-514350">
              <a:buFont typeface="+mj-lt"/>
              <a:buAutoNum type="arabicPeriod"/>
            </a:pPr>
            <a:r>
              <a:rPr lang="en-US" dirty="0"/>
              <a:t>Use shared key encryption for both originator authentication and private communication.</a:t>
            </a:r>
          </a:p>
          <a:p>
            <a:pPr marL="514350" indent="-514350">
              <a:buFont typeface="+mj-lt"/>
              <a:buAutoNum type="arabicPeriod"/>
            </a:pPr>
            <a:r>
              <a:rPr lang="en-US" dirty="0"/>
              <a:t>Demonstrate robust, efficient, secure, and elegant coding methods</a:t>
            </a:r>
          </a:p>
          <a:p>
            <a:pPr marL="514350" indent="-514350">
              <a:buFont typeface="+mj-lt"/>
              <a:buAutoNum type="arabicPeriod"/>
            </a:pPr>
            <a:r>
              <a:rPr lang="en-US" dirty="0"/>
              <a:t>Present all of the code learned during this course.</a:t>
            </a:r>
          </a:p>
          <a:p>
            <a:pPr marL="514350" indent="-514350">
              <a:buFont typeface="+mj-lt"/>
              <a:buAutoNum type="arabicPeriod"/>
            </a:pPr>
            <a:r>
              <a:rPr lang="en-US" dirty="0"/>
              <a:t>Manipulate data algorithms to include interleaved hidden data.</a:t>
            </a:r>
          </a:p>
        </p:txBody>
      </p:sp>
    </p:spTree>
    <p:extLst>
      <p:ext uri="{BB962C8B-B14F-4D97-AF65-F5344CB8AC3E}">
        <p14:creationId xmlns:p14="http://schemas.microsoft.com/office/powerpoint/2010/main" val="274191936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2"/>
          <p:cNvSpPr>
            <a:spLocks noGrp="1" noChangeArrowheads="1"/>
          </p:cNvSpPr>
          <p:nvPr>
            <p:ph type="title"/>
          </p:nvPr>
        </p:nvSpPr>
        <p:spPr>
          <a:xfrm>
            <a:off x="1981200" y="704850"/>
            <a:ext cx="8229600" cy="1143000"/>
          </a:xfrm>
        </p:spPr>
        <p:txBody>
          <a:bodyPr/>
          <a:lstStyle/>
          <a:p>
            <a:pPr eaLnBrk="1" hangingPunct="1"/>
            <a:r>
              <a:rPr lang="en-US" altLang="en-US" smtClean="0"/>
              <a:t>More useful: Map</a:t>
            </a:r>
          </a:p>
        </p:txBody>
      </p:sp>
      <p:sp>
        <p:nvSpPr>
          <p:cNvPr id="60418" name="Rectangle 3"/>
          <p:cNvSpPr>
            <a:spLocks noGrp="1" noChangeArrowheads="1"/>
          </p:cNvSpPr>
          <p:nvPr>
            <p:ph type="body" sz="half" idx="1"/>
          </p:nvPr>
        </p:nvSpPr>
        <p:spPr>
          <a:xfrm>
            <a:off x="1981200" y="1920875"/>
            <a:ext cx="4038600" cy="4433888"/>
          </a:xfrm>
        </p:spPr>
        <p:txBody>
          <a:bodyPr/>
          <a:lstStyle/>
          <a:p>
            <a:pPr eaLnBrk="1" hangingPunct="1"/>
            <a:r>
              <a:rPr lang="en-US" altLang="en-US" smtClean="0"/>
              <a:t>Map is a function that takes as input a function and a sequence.</a:t>
            </a:r>
          </a:p>
          <a:p>
            <a:pPr eaLnBrk="1" hangingPunct="1"/>
            <a:r>
              <a:rPr lang="en-US" altLang="en-US" smtClean="0"/>
              <a:t>But it applies the function to </a:t>
            </a:r>
            <a:r>
              <a:rPr lang="en-US" altLang="en-US" i="1" smtClean="0"/>
              <a:t>each</a:t>
            </a:r>
            <a:r>
              <a:rPr lang="en-US" altLang="en-US" smtClean="0"/>
              <a:t> input in the sequence, and returns whatever the function returns for each.</a:t>
            </a:r>
          </a:p>
        </p:txBody>
      </p:sp>
      <p:sp>
        <p:nvSpPr>
          <p:cNvPr id="60419" name="Rectangle 4"/>
          <p:cNvSpPr>
            <a:spLocks noGrp="1" noChangeArrowheads="1"/>
          </p:cNvSpPr>
          <p:nvPr>
            <p:ph type="body" sz="half" idx="2"/>
          </p:nvPr>
        </p:nvSpPr>
        <p:spPr>
          <a:xfrm>
            <a:off x="6172200" y="1920875"/>
            <a:ext cx="4038600" cy="4433888"/>
          </a:xfrm>
        </p:spPr>
        <p:txBody>
          <a:bodyPr/>
          <a:lstStyle/>
          <a:p>
            <a:pPr eaLnBrk="1" hangingPunct="1">
              <a:buFont typeface="Wingdings" panose="05000000000000000000" pitchFamily="2" charset="2"/>
              <a:buNone/>
            </a:pPr>
            <a:r>
              <a:rPr lang="en-US" altLang="en-US" sz="2400"/>
              <a:t>&gt;&gt;&gt; map(hello, ["Mark","Betty","Matthew","Jenny"])</a:t>
            </a:r>
          </a:p>
          <a:p>
            <a:pPr eaLnBrk="1" hangingPunct="1">
              <a:buFont typeface="Wingdings" panose="05000000000000000000" pitchFamily="2" charset="2"/>
              <a:buNone/>
            </a:pPr>
            <a:r>
              <a:rPr lang="en-US" altLang="en-US" sz="2400"/>
              <a:t>Hello, Mark</a:t>
            </a:r>
          </a:p>
          <a:p>
            <a:pPr eaLnBrk="1" hangingPunct="1">
              <a:buFont typeface="Wingdings" panose="05000000000000000000" pitchFamily="2" charset="2"/>
              <a:buNone/>
            </a:pPr>
            <a:r>
              <a:rPr lang="en-US" altLang="en-US" sz="2400"/>
              <a:t>Hello, Betty</a:t>
            </a:r>
          </a:p>
          <a:p>
            <a:pPr eaLnBrk="1" hangingPunct="1">
              <a:buFont typeface="Wingdings" panose="05000000000000000000" pitchFamily="2" charset="2"/>
              <a:buNone/>
            </a:pPr>
            <a:r>
              <a:rPr lang="en-US" altLang="en-US" sz="2400"/>
              <a:t>Hello, Matthew</a:t>
            </a:r>
          </a:p>
          <a:p>
            <a:pPr eaLnBrk="1" hangingPunct="1">
              <a:buFont typeface="Wingdings" panose="05000000000000000000" pitchFamily="2" charset="2"/>
              <a:buNone/>
            </a:pPr>
            <a:r>
              <a:rPr lang="en-US" altLang="en-US" sz="2400"/>
              <a:t>Hello, Jenny</a:t>
            </a:r>
          </a:p>
          <a:p>
            <a:pPr eaLnBrk="1" hangingPunct="1">
              <a:buFont typeface="Wingdings" panose="05000000000000000000" pitchFamily="2" charset="2"/>
              <a:buNone/>
            </a:pPr>
            <a:r>
              <a:rPr lang="en-US" altLang="en-US" sz="2400"/>
              <a:t>[None, None, None, None]</a:t>
            </a:r>
          </a:p>
        </p:txBody>
      </p:sp>
      <p:sp>
        <p:nvSpPr>
          <p:cNvPr id="2" name="Footer Placeholder 1"/>
          <p:cNvSpPr>
            <a:spLocks noGrp="1"/>
          </p:cNvSpPr>
          <p:nvPr>
            <p:ph type="ftr" sz="quarter" idx="11"/>
          </p:nvPr>
        </p:nvSpPr>
        <p:spPr>
          <a:xfrm>
            <a:off x="3124200" y="6356351"/>
            <a:ext cx="4419600" cy="365125"/>
          </a:xfrm>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200">
                <a:solidFill>
                  <a:srgbClr val="045C75"/>
                </a:solidFill>
                <a:latin typeface="Constantia" panose="02030602050306030303" pitchFamily="18" charset="0"/>
              </a:rPr>
              <a:t>© 2016 Pearson Education, Inc., Hoboken, NJ.  All rights reserved. </a:t>
            </a:r>
          </a:p>
        </p:txBody>
      </p:sp>
    </p:spTree>
    <p:extLst>
      <p:ext uri="{BB962C8B-B14F-4D97-AF65-F5344CB8AC3E}">
        <p14:creationId xmlns:p14="http://schemas.microsoft.com/office/powerpoint/2010/main" val="211966524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2"/>
          <p:cNvSpPr>
            <a:spLocks noGrp="1" noChangeArrowheads="1"/>
          </p:cNvSpPr>
          <p:nvPr>
            <p:ph type="title"/>
          </p:nvPr>
        </p:nvSpPr>
        <p:spPr/>
        <p:txBody>
          <a:bodyPr/>
          <a:lstStyle/>
          <a:p>
            <a:pPr eaLnBrk="1" hangingPunct="1"/>
            <a:r>
              <a:rPr lang="en-US" altLang="en-US" sz="3200"/>
              <a:t>Filter: Returns those for whom the function is true.</a:t>
            </a:r>
          </a:p>
        </p:txBody>
      </p:sp>
      <p:sp>
        <p:nvSpPr>
          <p:cNvPr id="61442" name="Rectangle 3"/>
          <p:cNvSpPr>
            <a:spLocks noGrp="1" noChangeArrowheads="1"/>
          </p:cNvSpPr>
          <p:nvPr>
            <p:ph type="body" idx="1"/>
          </p:nvPr>
        </p:nvSpPr>
        <p:spPr/>
        <p:txBody>
          <a:bodyPr/>
          <a:lstStyle/>
          <a:p>
            <a:pPr eaLnBrk="1" hangingPunct="1"/>
            <a:r>
              <a:rPr lang="en-US" altLang="en-US" smtClean="0"/>
              <a:t>Filter also takes a function and a sequence as input.</a:t>
            </a:r>
          </a:p>
          <a:p>
            <a:pPr eaLnBrk="1" hangingPunct="1"/>
            <a:r>
              <a:rPr lang="en-US" altLang="en-US" smtClean="0"/>
              <a:t>It applies the function to each element of the sequence.</a:t>
            </a:r>
          </a:p>
          <a:p>
            <a:pPr lvl="1" eaLnBrk="1" hangingPunct="1"/>
            <a:r>
              <a:rPr lang="en-US" altLang="en-US" smtClean="0"/>
              <a:t>If the </a:t>
            </a:r>
            <a:r>
              <a:rPr lang="en-US" altLang="en-US" i="1" smtClean="0"/>
              <a:t>return</a:t>
            </a:r>
            <a:r>
              <a:rPr lang="en-US" altLang="en-US" smtClean="0"/>
              <a:t> value of the function is true (1), then filter returns that element.</a:t>
            </a:r>
          </a:p>
          <a:p>
            <a:pPr lvl="1" eaLnBrk="1" hangingPunct="1"/>
            <a:r>
              <a:rPr lang="en-US" altLang="en-US" smtClean="0"/>
              <a:t>If the return value of the function is false (0), then filter skips that element.</a:t>
            </a:r>
          </a:p>
        </p:txBody>
      </p:sp>
      <p:sp>
        <p:nvSpPr>
          <p:cNvPr id="2" name="Footer Placeholder 1"/>
          <p:cNvSpPr>
            <a:spLocks noGrp="1"/>
          </p:cNvSpPr>
          <p:nvPr>
            <p:ph type="ftr" sz="quarter" idx="11"/>
          </p:nvPr>
        </p:nvSpPr>
        <p:spPr>
          <a:xfrm>
            <a:off x="2819400" y="6356351"/>
            <a:ext cx="4724400" cy="365125"/>
          </a:xfrm>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200">
                <a:solidFill>
                  <a:srgbClr val="045C75"/>
                </a:solidFill>
                <a:latin typeface="Constantia" panose="02030602050306030303" pitchFamily="18" charset="0"/>
              </a:rPr>
              <a:t>© 2016 Pearson Education, Inc., Hoboken, NJ.  All rights reserved. </a:t>
            </a:r>
          </a:p>
        </p:txBody>
      </p:sp>
    </p:spTree>
    <p:extLst>
      <p:ext uri="{BB962C8B-B14F-4D97-AF65-F5344CB8AC3E}">
        <p14:creationId xmlns:p14="http://schemas.microsoft.com/office/powerpoint/2010/main" val="161414664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2"/>
          <p:cNvSpPr>
            <a:spLocks noGrp="1" noChangeArrowheads="1"/>
          </p:cNvSpPr>
          <p:nvPr>
            <p:ph type="title"/>
          </p:nvPr>
        </p:nvSpPr>
        <p:spPr>
          <a:xfrm>
            <a:off x="1981200" y="704850"/>
            <a:ext cx="8229600" cy="1143000"/>
          </a:xfrm>
        </p:spPr>
        <p:txBody>
          <a:bodyPr/>
          <a:lstStyle/>
          <a:p>
            <a:pPr eaLnBrk="1" hangingPunct="1"/>
            <a:r>
              <a:rPr lang="en-US" altLang="en-US" smtClean="0"/>
              <a:t>Filter example</a:t>
            </a:r>
          </a:p>
        </p:txBody>
      </p:sp>
      <p:sp>
        <p:nvSpPr>
          <p:cNvPr id="62466" name="Rectangle 4"/>
          <p:cNvSpPr>
            <a:spLocks noGrp="1" noChangeArrowheads="1"/>
          </p:cNvSpPr>
          <p:nvPr>
            <p:ph type="body" sz="half" idx="1"/>
          </p:nvPr>
        </p:nvSpPr>
        <p:spPr>
          <a:xfrm>
            <a:off x="1981200" y="1920875"/>
            <a:ext cx="4038600" cy="4433888"/>
          </a:xfrm>
        </p:spPr>
        <p:txBody>
          <a:bodyPr/>
          <a:lstStyle/>
          <a:p>
            <a:pPr eaLnBrk="1" hangingPunct="1">
              <a:buFont typeface="Wingdings" panose="05000000000000000000" pitchFamily="2" charset="2"/>
              <a:buNone/>
            </a:pPr>
            <a:r>
              <a:rPr lang="en-US" altLang="en-US" sz="2200"/>
              <a:t>def rname(somename):</a:t>
            </a:r>
          </a:p>
          <a:p>
            <a:pPr eaLnBrk="1" hangingPunct="1">
              <a:buFont typeface="Wingdings" panose="05000000000000000000" pitchFamily="2" charset="2"/>
              <a:buNone/>
            </a:pPr>
            <a:r>
              <a:rPr lang="en-US" altLang="en-US" sz="2200"/>
              <a:t>  if somename.find("r") == -1:</a:t>
            </a:r>
          </a:p>
          <a:p>
            <a:pPr eaLnBrk="1" hangingPunct="1">
              <a:buFont typeface="Wingdings" panose="05000000000000000000" pitchFamily="2" charset="2"/>
              <a:buNone/>
            </a:pPr>
            <a:r>
              <a:rPr lang="en-US" altLang="en-US" sz="2200"/>
              <a:t>    return 0</a:t>
            </a:r>
          </a:p>
          <a:p>
            <a:pPr eaLnBrk="1" hangingPunct="1">
              <a:buFont typeface="Wingdings" panose="05000000000000000000" pitchFamily="2" charset="2"/>
              <a:buNone/>
            </a:pPr>
            <a:r>
              <a:rPr lang="en-US" altLang="en-US" sz="2200"/>
              <a:t>  if somename.find("r") != -1:</a:t>
            </a:r>
          </a:p>
          <a:p>
            <a:pPr eaLnBrk="1" hangingPunct="1">
              <a:buFont typeface="Wingdings" panose="05000000000000000000" pitchFamily="2" charset="2"/>
              <a:buNone/>
            </a:pPr>
            <a:r>
              <a:rPr lang="en-US" altLang="en-US" sz="2200"/>
              <a:t>    return 1</a:t>
            </a:r>
          </a:p>
        </p:txBody>
      </p:sp>
      <p:sp>
        <p:nvSpPr>
          <p:cNvPr id="62467" name="Rectangle 5"/>
          <p:cNvSpPr>
            <a:spLocks noGrp="1" noChangeArrowheads="1"/>
          </p:cNvSpPr>
          <p:nvPr>
            <p:ph type="body" sz="half" idx="2"/>
          </p:nvPr>
        </p:nvSpPr>
        <p:spPr>
          <a:xfrm>
            <a:off x="6172200" y="1920875"/>
            <a:ext cx="4038600" cy="4433888"/>
          </a:xfrm>
        </p:spPr>
        <p:txBody>
          <a:bodyPr/>
          <a:lstStyle/>
          <a:p>
            <a:pPr eaLnBrk="1" hangingPunct="1">
              <a:buFont typeface="Wingdings" panose="05000000000000000000" pitchFamily="2" charset="2"/>
              <a:buNone/>
            </a:pPr>
            <a:r>
              <a:rPr lang="en-US" altLang="en-US" sz="2400"/>
              <a:t>&gt;&gt;&gt; rname("January")</a:t>
            </a:r>
          </a:p>
          <a:p>
            <a:pPr eaLnBrk="1" hangingPunct="1">
              <a:buFont typeface="Wingdings" panose="05000000000000000000" pitchFamily="2" charset="2"/>
              <a:buNone/>
            </a:pPr>
            <a:r>
              <a:rPr lang="en-US" altLang="en-US" sz="2400"/>
              <a:t>1</a:t>
            </a:r>
          </a:p>
          <a:p>
            <a:pPr eaLnBrk="1" hangingPunct="1">
              <a:buFont typeface="Wingdings" panose="05000000000000000000" pitchFamily="2" charset="2"/>
              <a:buNone/>
            </a:pPr>
            <a:r>
              <a:rPr lang="en-US" altLang="en-US" sz="2400"/>
              <a:t>&gt;&gt;&gt; rname("July")</a:t>
            </a:r>
          </a:p>
          <a:p>
            <a:pPr eaLnBrk="1" hangingPunct="1">
              <a:buFont typeface="Wingdings" panose="05000000000000000000" pitchFamily="2" charset="2"/>
              <a:buNone/>
            </a:pPr>
            <a:r>
              <a:rPr lang="en-US" altLang="en-US" sz="2400"/>
              <a:t>0</a:t>
            </a:r>
          </a:p>
          <a:p>
            <a:pPr eaLnBrk="1" hangingPunct="1">
              <a:buFont typeface="Wingdings" panose="05000000000000000000" pitchFamily="2" charset="2"/>
              <a:buNone/>
            </a:pPr>
            <a:r>
              <a:rPr lang="en-US" altLang="en-US" sz="2400"/>
              <a:t>&gt;&gt;&gt; filter(rname, ["Mark","Betty","Matthew","Jenny"])</a:t>
            </a:r>
          </a:p>
          <a:p>
            <a:pPr eaLnBrk="1" hangingPunct="1">
              <a:buFont typeface="Wingdings" panose="05000000000000000000" pitchFamily="2" charset="2"/>
              <a:buNone/>
            </a:pPr>
            <a:r>
              <a:rPr lang="en-US" altLang="en-US" sz="2400"/>
              <a:t>[</a:t>
            </a:r>
            <a:r>
              <a:rPr lang="fr-FR" altLang="en-US" sz="2400"/>
              <a:t>'</a:t>
            </a:r>
            <a:r>
              <a:rPr lang="en-US" altLang="en-US" sz="2400"/>
              <a:t>Mark</a:t>
            </a:r>
            <a:r>
              <a:rPr lang="fr-FR" altLang="en-US" sz="2400"/>
              <a:t>'</a:t>
            </a:r>
            <a:r>
              <a:rPr lang="en-US" altLang="en-US" sz="2400"/>
              <a:t>]</a:t>
            </a:r>
          </a:p>
        </p:txBody>
      </p:sp>
      <p:sp>
        <p:nvSpPr>
          <p:cNvPr id="2" name="Footer Placeholder 1"/>
          <p:cNvSpPr>
            <a:spLocks noGrp="1"/>
          </p:cNvSpPr>
          <p:nvPr>
            <p:ph type="ftr" sz="quarter" idx="11"/>
          </p:nvPr>
        </p:nvSpPr>
        <p:spPr>
          <a:xfrm>
            <a:off x="2895600" y="6356351"/>
            <a:ext cx="4648200" cy="365125"/>
          </a:xfrm>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200">
                <a:solidFill>
                  <a:srgbClr val="045C75"/>
                </a:solidFill>
                <a:latin typeface="Constantia" panose="02030602050306030303" pitchFamily="18" charset="0"/>
              </a:rPr>
              <a:t>© 2016 Pearson Education, Inc., Hoboken, NJ.  All rights reserved. </a:t>
            </a:r>
          </a:p>
        </p:txBody>
      </p:sp>
    </p:spTree>
    <p:extLst>
      <p:ext uri="{BB962C8B-B14F-4D97-AF65-F5344CB8AC3E}">
        <p14:creationId xmlns:p14="http://schemas.microsoft.com/office/powerpoint/2010/main" val="338925535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2"/>
          <p:cNvSpPr>
            <a:spLocks noGrp="1" noChangeArrowheads="1"/>
          </p:cNvSpPr>
          <p:nvPr>
            <p:ph type="title"/>
          </p:nvPr>
        </p:nvSpPr>
        <p:spPr/>
        <p:txBody>
          <a:bodyPr/>
          <a:lstStyle/>
          <a:p>
            <a:pPr eaLnBrk="1" hangingPunct="1"/>
            <a:r>
              <a:rPr lang="en-US" altLang="en-US" sz="3200"/>
              <a:t>We can make rname shorter using a logical operator</a:t>
            </a:r>
          </a:p>
        </p:txBody>
      </p:sp>
      <p:sp>
        <p:nvSpPr>
          <p:cNvPr id="63490" name="Rectangle 3"/>
          <p:cNvSpPr>
            <a:spLocks noGrp="1" noChangeArrowheads="1"/>
          </p:cNvSpPr>
          <p:nvPr>
            <p:ph type="body" idx="1"/>
          </p:nvPr>
        </p:nvSpPr>
        <p:spPr/>
        <p:txBody>
          <a:bodyPr/>
          <a:lstStyle/>
          <a:p>
            <a:pPr eaLnBrk="1" hangingPunct="1"/>
            <a:r>
              <a:rPr lang="en-US" altLang="en-US" smtClean="0"/>
              <a:t>An expression like </a:t>
            </a:r>
            <a:r>
              <a:rPr lang="en-US" altLang="en-US" b="1" smtClean="0"/>
              <a:t>somename.find("r") == -1 </a:t>
            </a:r>
            <a:r>
              <a:rPr lang="en-US" altLang="en-US" smtClean="0"/>
              <a:t>actually does evaluate to 0 (false) or 1 (true).</a:t>
            </a:r>
          </a:p>
          <a:p>
            <a:pPr eaLnBrk="1" hangingPunct="1"/>
            <a:r>
              <a:rPr lang="en-US" altLang="en-US" smtClean="0"/>
              <a:t>There are operations we can perform on logical values.</a:t>
            </a:r>
          </a:p>
          <a:p>
            <a:pPr lvl="1" eaLnBrk="1" hangingPunct="1"/>
            <a:r>
              <a:rPr lang="en-US" altLang="en-US" smtClean="0"/>
              <a:t>Just like + is an operation on numbers and strings.</a:t>
            </a:r>
          </a:p>
          <a:p>
            <a:pPr eaLnBrk="1" hangingPunct="1"/>
            <a:r>
              <a:rPr lang="en-US" altLang="en-US" smtClean="0"/>
              <a:t>One of these is </a:t>
            </a:r>
            <a:r>
              <a:rPr lang="en-US" altLang="en-US" b="1" smtClean="0"/>
              <a:t>not</a:t>
            </a:r>
            <a:endParaRPr lang="en-US" altLang="en-US" smtClean="0"/>
          </a:p>
          <a:p>
            <a:pPr lvl="1" eaLnBrk="1" hangingPunct="1"/>
            <a:r>
              <a:rPr lang="en-US" altLang="en-US" smtClean="0"/>
              <a:t>It creates the opposite of whatever the input value is, true or false.</a:t>
            </a:r>
          </a:p>
        </p:txBody>
      </p:sp>
      <p:sp>
        <p:nvSpPr>
          <p:cNvPr id="2" name="Footer Placeholder 1"/>
          <p:cNvSpPr>
            <a:spLocks noGrp="1"/>
          </p:cNvSpPr>
          <p:nvPr>
            <p:ph type="ftr" sz="quarter" idx="11"/>
          </p:nvPr>
        </p:nvSpPr>
        <p:spPr>
          <a:xfrm>
            <a:off x="2895600" y="6356351"/>
            <a:ext cx="4648200" cy="365125"/>
          </a:xfrm>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200">
                <a:solidFill>
                  <a:srgbClr val="045C75"/>
                </a:solidFill>
                <a:latin typeface="Constantia" panose="02030602050306030303" pitchFamily="18" charset="0"/>
              </a:rPr>
              <a:t>© 2016 Pearson Education, Inc., Hoboken, NJ.  All rights reserved. </a:t>
            </a:r>
          </a:p>
        </p:txBody>
      </p:sp>
    </p:spTree>
    <p:extLst>
      <p:ext uri="{BB962C8B-B14F-4D97-AF65-F5344CB8AC3E}">
        <p14:creationId xmlns:p14="http://schemas.microsoft.com/office/powerpoint/2010/main" val="406387120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2"/>
          <p:cNvSpPr>
            <a:spLocks noGrp="1" noChangeArrowheads="1"/>
          </p:cNvSpPr>
          <p:nvPr>
            <p:ph type="title"/>
          </p:nvPr>
        </p:nvSpPr>
        <p:spPr/>
        <p:txBody>
          <a:bodyPr/>
          <a:lstStyle/>
          <a:p>
            <a:pPr eaLnBrk="1" hangingPunct="1"/>
            <a:r>
              <a:rPr lang="en-US" altLang="en-US" smtClean="0"/>
              <a:t>Making rname shorter</a:t>
            </a:r>
          </a:p>
        </p:txBody>
      </p:sp>
      <p:sp>
        <p:nvSpPr>
          <p:cNvPr id="28675" name="Rectangle 3"/>
          <p:cNvSpPr>
            <a:spLocks noGrp="1" noChangeArrowheads="1"/>
          </p:cNvSpPr>
          <p:nvPr>
            <p:ph type="body" idx="1"/>
          </p:nvPr>
        </p:nvSpPr>
        <p:spPr>
          <a:solidFill>
            <a:schemeClr val="accent2">
              <a:lumMod val="20000"/>
              <a:lumOff val="80000"/>
            </a:schemeClr>
          </a:solidFill>
        </p:spPr>
        <p:txBody>
          <a:bodyPr>
            <a:normAutofit/>
          </a:bodyPr>
          <a:lstStyle/>
          <a:p>
            <a:pPr marL="274320" indent="-274320">
              <a:buClr>
                <a:schemeClr val="accent3"/>
              </a:buClr>
              <a:buNone/>
              <a:defRPr/>
            </a:pPr>
            <a:r>
              <a:rPr lang="en-US" dirty="0">
                <a:ea typeface="+mn-ea"/>
                <a:cs typeface="+mn-cs"/>
              </a:rPr>
              <a:t>def rname2(</a:t>
            </a:r>
            <a:r>
              <a:rPr lang="en-US" dirty="0" err="1">
                <a:ea typeface="+mn-ea"/>
                <a:cs typeface="+mn-cs"/>
              </a:rPr>
              <a:t>somename</a:t>
            </a:r>
            <a:r>
              <a:rPr lang="en-US" dirty="0">
                <a:ea typeface="+mn-ea"/>
                <a:cs typeface="+mn-cs"/>
              </a:rPr>
              <a:t>):</a:t>
            </a:r>
          </a:p>
          <a:p>
            <a:pPr marL="274320" indent="-274320">
              <a:buClr>
                <a:schemeClr val="accent3"/>
              </a:buClr>
              <a:buNone/>
              <a:defRPr/>
            </a:pPr>
            <a:r>
              <a:rPr lang="en-US" dirty="0">
                <a:ea typeface="+mn-ea"/>
                <a:cs typeface="+mn-cs"/>
              </a:rPr>
              <a:t>  return not(</a:t>
            </a:r>
            <a:r>
              <a:rPr lang="en-US" dirty="0" err="1">
                <a:ea typeface="+mn-ea"/>
                <a:cs typeface="+mn-cs"/>
              </a:rPr>
              <a:t>somename.find</a:t>
            </a:r>
            <a:r>
              <a:rPr lang="en-US" dirty="0">
                <a:ea typeface="+mn-ea"/>
                <a:cs typeface="+mn-cs"/>
              </a:rPr>
              <a:t>("r") == -1</a:t>
            </a:r>
            <a:r>
              <a:rPr lang="en-US" dirty="0" smtClean="0">
                <a:ea typeface="+mn-ea"/>
                <a:cs typeface="+mn-cs"/>
              </a:rPr>
              <a:t>)</a:t>
            </a:r>
          </a:p>
          <a:p>
            <a:pPr marL="274320" indent="-274320">
              <a:buClr>
                <a:schemeClr val="accent3"/>
              </a:buClr>
              <a:buNone/>
              <a:defRPr/>
            </a:pPr>
            <a:endParaRPr lang="en-US" dirty="0" smtClean="0">
              <a:ea typeface="+mn-ea"/>
              <a:cs typeface="+mn-cs"/>
            </a:endParaRPr>
          </a:p>
          <a:p>
            <a:pPr marL="274320" indent="-274320">
              <a:buClr>
                <a:schemeClr val="accent3"/>
              </a:buClr>
              <a:buNone/>
              <a:defRPr/>
            </a:pPr>
            <a:endParaRPr lang="en-US" dirty="0">
              <a:ea typeface="+mn-ea"/>
              <a:cs typeface="+mn-cs"/>
            </a:endParaRPr>
          </a:p>
          <a:p>
            <a:pPr marL="274320" indent="-274320">
              <a:buClr>
                <a:schemeClr val="accent3"/>
              </a:buClr>
              <a:buNone/>
              <a:defRPr/>
            </a:pPr>
            <a:r>
              <a:rPr lang="en-US" dirty="0">
                <a:ea typeface="+mn-ea"/>
                <a:cs typeface="+mn-cs"/>
              </a:rPr>
              <a:t>&gt;&gt;&gt; filter(rname2, ["</a:t>
            </a:r>
            <a:r>
              <a:rPr lang="en-US" dirty="0" err="1">
                <a:ea typeface="+mn-ea"/>
                <a:cs typeface="+mn-cs"/>
              </a:rPr>
              <a:t>Mark","Betty","Matthew","Jenny</a:t>
            </a:r>
            <a:r>
              <a:rPr lang="en-US" dirty="0">
                <a:ea typeface="+mn-ea"/>
                <a:cs typeface="+mn-cs"/>
              </a:rPr>
              <a:t>"])</a:t>
            </a:r>
          </a:p>
          <a:p>
            <a:pPr marL="274320" indent="-274320">
              <a:buClr>
                <a:schemeClr val="accent3"/>
              </a:buClr>
              <a:buNone/>
              <a:defRPr/>
            </a:pPr>
            <a:r>
              <a:rPr lang="en-US" dirty="0" smtClean="0">
                <a:ea typeface="+mn-ea"/>
                <a:cs typeface="+mn-cs"/>
              </a:rPr>
              <a:t>[</a:t>
            </a:r>
            <a:r>
              <a:rPr lang="fr-FR" dirty="0" smtClean="0">
                <a:ea typeface="+mn-ea"/>
                <a:cs typeface="+mn-cs"/>
              </a:rPr>
              <a:t>'</a:t>
            </a:r>
            <a:r>
              <a:rPr lang="en-US" dirty="0" smtClean="0">
                <a:ea typeface="+mn-ea"/>
                <a:cs typeface="+mn-cs"/>
              </a:rPr>
              <a:t>Mark</a:t>
            </a:r>
            <a:r>
              <a:rPr lang="fr-FR" dirty="0" smtClean="0">
                <a:ea typeface="+mn-ea"/>
                <a:cs typeface="+mn-cs"/>
              </a:rPr>
              <a:t>'</a:t>
            </a:r>
            <a:r>
              <a:rPr lang="en-US" dirty="0" smtClean="0">
                <a:ea typeface="+mn-ea"/>
                <a:cs typeface="+mn-cs"/>
              </a:rPr>
              <a:t>]</a:t>
            </a:r>
            <a:endParaRPr lang="en-US" dirty="0">
              <a:ea typeface="+mn-ea"/>
              <a:cs typeface="+mn-cs"/>
            </a:endParaRPr>
          </a:p>
          <a:p>
            <a:pPr marL="274320" indent="-274320">
              <a:buClr>
                <a:schemeClr val="accent3"/>
              </a:buClr>
              <a:buNone/>
              <a:defRPr/>
            </a:pPr>
            <a:endParaRPr lang="en-US" dirty="0">
              <a:ea typeface="+mn-ea"/>
              <a:cs typeface="+mn-cs"/>
            </a:endParaRPr>
          </a:p>
        </p:txBody>
      </p:sp>
      <p:sp>
        <p:nvSpPr>
          <p:cNvPr id="2" name="Footer Placeholder 1"/>
          <p:cNvSpPr>
            <a:spLocks noGrp="1"/>
          </p:cNvSpPr>
          <p:nvPr>
            <p:ph type="ftr" sz="quarter" idx="11"/>
          </p:nvPr>
        </p:nvSpPr>
        <p:spPr>
          <a:xfrm>
            <a:off x="2743200" y="6356351"/>
            <a:ext cx="4800600" cy="365125"/>
          </a:xfrm>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200">
                <a:solidFill>
                  <a:srgbClr val="045C75"/>
                </a:solidFill>
                <a:latin typeface="Constantia" panose="02030602050306030303" pitchFamily="18" charset="0"/>
              </a:rPr>
              <a:t>© 2016 Pearson Education, Inc., Hoboken, NJ.  All rights reserved. </a:t>
            </a:r>
          </a:p>
        </p:txBody>
      </p:sp>
    </p:spTree>
    <p:extLst>
      <p:ext uri="{BB962C8B-B14F-4D97-AF65-F5344CB8AC3E}">
        <p14:creationId xmlns:p14="http://schemas.microsoft.com/office/powerpoint/2010/main" val="35423302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2"/>
          <p:cNvSpPr>
            <a:spLocks noGrp="1" noChangeArrowheads="1"/>
          </p:cNvSpPr>
          <p:nvPr>
            <p:ph type="title"/>
          </p:nvPr>
        </p:nvSpPr>
        <p:spPr>
          <a:xfrm>
            <a:off x="1981200" y="704850"/>
            <a:ext cx="8229600" cy="1143000"/>
          </a:xfrm>
        </p:spPr>
        <p:txBody>
          <a:bodyPr/>
          <a:lstStyle/>
          <a:p>
            <a:pPr eaLnBrk="1" hangingPunct="1"/>
            <a:r>
              <a:rPr lang="en-US" altLang="en-US" smtClean="0"/>
              <a:t>Reduce: Combine the results</a:t>
            </a:r>
          </a:p>
        </p:txBody>
      </p:sp>
      <p:sp>
        <p:nvSpPr>
          <p:cNvPr id="65538" name="Rectangle 4"/>
          <p:cNvSpPr>
            <a:spLocks noGrp="1" noChangeArrowheads="1"/>
          </p:cNvSpPr>
          <p:nvPr>
            <p:ph type="body" sz="half" idx="1"/>
          </p:nvPr>
        </p:nvSpPr>
        <p:spPr>
          <a:xfrm>
            <a:off x="1981200" y="1920875"/>
            <a:ext cx="4038600" cy="4433888"/>
          </a:xfrm>
        </p:spPr>
        <p:txBody>
          <a:bodyPr>
            <a:normAutofit lnSpcReduction="10000"/>
          </a:bodyPr>
          <a:lstStyle/>
          <a:p>
            <a:pPr eaLnBrk="1" hangingPunct="1">
              <a:lnSpc>
                <a:spcPct val="90000"/>
              </a:lnSpc>
            </a:pPr>
            <a:r>
              <a:rPr lang="en-US" altLang="en-US" dirty="0" smtClean="0"/>
              <a:t>Reduce takes a function and a sequence, like the others.</a:t>
            </a:r>
          </a:p>
          <a:p>
            <a:pPr eaLnBrk="1" hangingPunct="1">
              <a:lnSpc>
                <a:spcPct val="90000"/>
              </a:lnSpc>
            </a:pPr>
            <a:r>
              <a:rPr lang="en-US" altLang="en-US" dirty="0" smtClean="0"/>
              <a:t>But reduce </a:t>
            </a:r>
            <a:r>
              <a:rPr lang="en-US" altLang="en-US" i="1" dirty="0" smtClean="0"/>
              <a:t>combines</a:t>
            </a:r>
            <a:r>
              <a:rPr lang="en-US" altLang="en-US" dirty="0" smtClean="0"/>
              <a:t> the results.</a:t>
            </a:r>
          </a:p>
          <a:p>
            <a:pPr eaLnBrk="1" hangingPunct="1">
              <a:lnSpc>
                <a:spcPct val="90000"/>
              </a:lnSpc>
            </a:pPr>
            <a:r>
              <a:rPr lang="en-US" altLang="en-US" dirty="0" smtClean="0"/>
              <a:t>In this example, we total all the numbers by adding</a:t>
            </a:r>
            <a:br>
              <a:rPr lang="en-US" altLang="en-US" dirty="0" smtClean="0"/>
            </a:br>
            <a:r>
              <a:rPr lang="en-US" altLang="en-US" dirty="0" smtClean="0"/>
              <a:t>1+2, then (1+2) + 3, </a:t>
            </a:r>
            <a:br>
              <a:rPr lang="en-US" altLang="en-US" dirty="0" smtClean="0"/>
            </a:br>
            <a:r>
              <a:rPr lang="en-US" altLang="en-US" dirty="0" smtClean="0"/>
              <a:t>then (1+2+3)+4, then</a:t>
            </a:r>
            <a:br>
              <a:rPr lang="en-US" altLang="en-US" dirty="0" smtClean="0"/>
            </a:br>
            <a:r>
              <a:rPr lang="en-US" altLang="en-US" dirty="0" smtClean="0"/>
              <a:t>(1+2+3+4)+5</a:t>
            </a:r>
          </a:p>
        </p:txBody>
      </p:sp>
      <p:sp>
        <p:nvSpPr>
          <p:cNvPr id="35845" name="Rectangle 5"/>
          <p:cNvSpPr>
            <a:spLocks noGrp="1" noChangeArrowheads="1"/>
          </p:cNvSpPr>
          <p:nvPr>
            <p:ph type="body" sz="half" idx="2"/>
          </p:nvPr>
        </p:nvSpPr>
        <p:spPr>
          <a:xfrm>
            <a:off x="6172200" y="1920875"/>
            <a:ext cx="4038600" cy="4433888"/>
          </a:xfrm>
          <a:solidFill>
            <a:schemeClr val="accent2">
              <a:lumMod val="20000"/>
              <a:lumOff val="80000"/>
            </a:schemeClr>
          </a:solidFill>
        </p:spPr>
        <p:txBody>
          <a:bodyPr>
            <a:normAutofit/>
          </a:bodyPr>
          <a:lstStyle/>
          <a:p>
            <a:pPr marL="274320" indent="-274320">
              <a:buClr>
                <a:schemeClr val="accent3"/>
              </a:buClr>
              <a:buNone/>
              <a:defRPr/>
            </a:pPr>
            <a:r>
              <a:rPr lang="en-US" dirty="0">
                <a:ea typeface="+mn-ea"/>
                <a:cs typeface="+mn-cs"/>
              </a:rPr>
              <a:t>def add(</a:t>
            </a:r>
            <a:r>
              <a:rPr lang="en-US" dirty="0" err="1">
                <a:ea typeface="+mn-ea"/>
                <a:cs typeface="+mn-cs"/>
              </a:rPr>
              <a:t>a,b</a:t>
            </a:r>
            <a:r>
              <a:rPr lang="en-US" dirty="0">
                <a:ea typeface="+mn-ea"/>
                <a:cs typeface="+mn-cs"/>
              </a:rPr>
              <a:t>):</a:t>
            </a:r>
          </a:p>
          <a:p>
            <a:pPr marL="274320" indent="-274320">
              <a:buClr>
                <a:schemeClr val="accent3"/>
              </a:buClr>
              <a:buNone/>
              <a:defRPr/>
            </a:pPr>
            <a:r>
              <a:rPr lang="en-US" dirty="0">
                <a:ea typeface="+mn-ea"/>
                <a:cs typeface="+mn-cs"/>
              </a:rPr>
              <a:t>  return </a:t>
            </a:r>
            <a:r>
              <a:rPr lang="en-US" dirty="0" err="1" smtClean="0">
                <a:ea typeface="+mn-ea"/>
                <a:cs typeface="+mn-cs"/>
              </a:rPr>
              <a:t>a+b</a:t>
            </a:r>
            <a:endParaRPr lang="en-US" dirty="0" smtClean="0">
              <a:ea typeface="+mn-ea"/>
              <a:cs typeface="+mn-cs"/>
            </a:endParaRPr>
          </a:p>
          <a:p>
            <a:pPr marL="274320" indent="-274320">
              <a:buClr>
                <a:schemeClr val="accent3"/>
              </a:buClr>
              <a:buNone/>
              <a:defRPr/>
            </a:pPr>
            <a:endParaRPr lang="en-US" dirty="0" smtClean="0">
              <a:ea typeface="+mn-ea"/>
              <a:cs typeface="+mn-cs"/>
            </a:endParaRPr>
          </a:p>
          <a:p>
            <a:pPr marL="274320" indent="-274320">
              <a:buClr>
                <a:schemeClr val="accent3"/>
              </a:buClr>
              <a:buNone/>
              <a:defRPr/>
            </a:pPr>
            <a:endParaRPr lang="en-US" dirty="0">
              <a:ea typeface="+mn-ea"/>
              <a:cs typeface="+mn-cs"/>
            </a:endParaRPr>
          </a:p>
          <a:p>
            <a:pPr marL="274320" indent="-274320">
              <a:buClr>
                <a:schemeClr val="accent3"/>
              </a:buClr>
              <a:buNone/>
              <a:defRPr/>
            </a:pPr>
            <a:r>
              <a:rPr lang="en-US" dirty="0">
                <a:ea typeface="+mn-ea"/>
                <a:cs typeface="+mn-cs"/>
              </a:rPr>
              <a:t>&gt;&gt;&gt; reduce(add,[1,2,3,4,5])</a:t>
            </a:r>
          </a:p>
          <a:p>
            <a:pPr marL="274320" indent="-274320">
              <a:buClr>
                <a:schemeClr val="accent3"/>
              </a:buClr>
              <a:buNone/>
              <a:defRPr/>
            </a:pPr>
            <a:r>
              <a:rPr lang="en-US" dirty="0">
                <a:ea typeface="+mn-ea"/>
                <a:cs typeface="+mn-cs"/>
              </a:rPr>
              <a:t>15</a:t>
            </a:r>
          </a:p>
        </p:txBody>
      </p:sp>
      <p:sp>
        <p:nvSpPr>
          <p:cNvPr id="2" name="Footer Placeholder 1"/>
          <p:cNvSpPr>
            <a:spLocks noGrp="1"/>
          </p:cNvSpPr>
          <p:nvPr>
            <p:ph type="ftr" sz="quarter" idx="11"/>
          </p:nvPr>
        </p:nvSpPr>
        <p:spPr>
          <a:xfrm>
            <a:off x="2743200" y="6356351"/>
            <a:ext cx="4800600" cy="365125"/>
          </a:xfrm>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200">
                <a:solidFill>
                  <a:srgbClr val="045C75"/>
                </a:solidFill>
                <a:latin typeface="Constantia" panose="02030602050306030303" pitchFamily="18" charset="0"/>
              </a:rPr>
              <a:t>© 2016 Pearson Education, Inc., Hoboken, NJ.  All rights reserved. </a:t>
            </a:r>
          </a:p>
        </p:txBody>
      </p:sp>
    </p:spTree>
    <p:extLst>
      <p:ext uri="{BB962C8B-B14F-4D97-AF65-F5344CB8AC3E}">
        <p14:creationId xmlns:p14="http://schemas.microsoft.com/office/powerpoint/2010/main" val="263312581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2"/>
          <p:cNvSpPr>
            <a:spLocks noGrp="1" noChangeArrowheads="1"/>
          </p:cNvSpPr>
          <p:nvPr>
            <p:ph type="title"/>
          </p:nvPr>
        </p:nvSpPr>
        <p:spPr/>
        <p:txBody>
          <a:bodyPr/>
          <a:lstStyle/>
          <a:p>
            <a:pPr eaLnBrk="1" hangingPunct="1"/>
            <a:r>
              <a:rPr lang="en-US" altLang="en-US" sz="3200"/>
              <a:t>Do we really need to define </a:t>
            </a:r>
            <a:r>
              <a:rPr lang="en-US" altLang="en-US" sz="3200" i="1"/>
              <a:t>add</a:t>
            </a:r>
            <a:r>
              <a:rPr lang="en-US" altLang="en-US" sz="3200"/>
              <a:t>?</a:t>
            </a:r>
          </a:p>
        </p:txBody>
      </p:sp>
      <p:sp>
        <p:nvSpPr>
          <p:cNvPr id="66562" name="Rectangle 3"/>
          <p:cNvSpPr>
            <a:spLocks noGrp="1" noChangeArrowheads="1"/>
          </p:cNvSpPr>
          <p:nvPr>
            <p:ph type="body" idx="1"/>
          </p:nvPr>
        </p:nvSpPr>
        <p:spPr/>
        <p:txBody>
          <a:bodyPr/>
          <a:lstStyle/>
          <a:p>
            <a:pPr eaLnBrk="1" hangingPunct="1">
              <a:lnSpc>
                <a:spcPct val="90000"/>
              </a:lnSpc>
            </a:pPr>
            <a:r>
              <a:rPr lang="en-US" altLang="en-US" smtClean="0"/>
              <a:t>Turns out that we don</a:t>
            </a:r>
            <a:r>
              <a:rPr lang="fr-FR" altLang="ja-JP" smtClean="0"/>
              <a:t>'</a:t>
            </a:r>
            <a:r>
              <a:rPr lang="en-US" altLang="ja-JP" smtClean="0"/>
              <a:t>t even have to give a function a name to be able to use it.</a:t>
            </a:r>
          </a:p>
          <a:p>
            <a:pPr eaLnBrk="1" hangingPunct="1">
              <a:lnSpc>
                <a:spcPct val="90000"/>
              </a:lnSpc>
            </a:pPr>
            <a:r>
              <a:rPr lang="en-US" altLang="en-US" smtClean="0"/>
              <a:t>A name-less function is called a </a:t>
            </a:r>
            <a:r>
              <a:rPr lang="en-US" altLang="en-US" i="1" smtClean="0"/>
              <a:t>lambda</a:t>
            </a:r>
            <a:endParaRPr lang="en-US" altLang="en-US" smtClean="0"/>
          </a:p>
          <a:p>
            <a:pPr lvl="1" eaLnBrk="1" hangingPunct="1">
              <a:lnSpc>
                <a:spcPct val="90000"/>
              </a:lnSpc>
            </a:pPr>
            <a:r>
              <a:rPr lang="en-US" altLang="en-US" smtClean="0"/>
              <a:t>It</a:t>
            </a:r>
            <a:r>
              <a:rPr lang="fr-FR" altLang="ja-JP" smtClean="0"/>
              <a:t>'</a:t>
            </a:r>
            <a:r>
              <a:rPr lang="en-US" altLang="ja-JP" smtClean="0"/>
              <a:t>s an old name, that actually dates back to one of the very </a:t>
            </a:r>
            <a:r>
              <a:rPr lang="en-US" altLang="ja-JP" i="1" smtClean="0"/>
              <a:t>oldest</a:t>
            </a:r>
            <a:r>
              <a:rPr lang="en-US" altLang="ja-JP" smtClean="0"/>
              <a:t> programming languages, Lisp.</a:t>
            </a:r>
          </a:p>
          <a:p>
            <a:pPr eaLnBrk="1" hangingPunct="1">
              <a:lnSpc>
                <a:spcPct val="90000"/>
              </a:lnSpc>
            </a:pPr>
            <a:r>
              <a:rPr lang="en-US" altLang="en-US" smtClean="0"/>
              <a:t>Wherever you</a:t>
            </a:r>
            <a:r>
              <a:rPr lang="fr-FR" altLang="ja-JP" smtClean="0"/>
              <a:t>'</a:t>
            </a:r>
            <a:r>
              <a:rPr lang="en-US" altLang="ja-JP" smtClean="0"/>
              <a:t>d use a function name, you can just stick in a lambda</a:t>
            </a:r>
          </a:p>
          <a:p>
            <a:pPr lvl="1" eaLnBrk="1" hangingPunct="1">
              <a:lnSpc>
                <a:spcPct val="90000"/>
              </a:lnSpc>
            </a:pPr>
            <a:r>
              <a:rPr lang="en-US" altLang="en-US" smtClean="0"/>
              <a:t>Lambda takes the input variables, colon, and the body of the function (usually just a single line, or else you</a:t>
            </a:r>
            <a:r>
              <a:rPr lang="fr-FR" altLang="ja-JP" smtClean="0"/>
              <a:t>'</a:t>
            </a:r>
            <a:r>
              <a:rPr lang="en-US" altLang="ja-JP" smtClean="0"/>
              <a:t>d want to name the function.)</a:t>
            </a:r>
            <a:endParaRPr lang="en-US" altLang="en-US" smtClean="0"/>
          </a:p>
        </p:txBody>
      </p:sp>
      <p:sp>
        <p:nvSpPr>
          <p:cNvPr id="2" name="Footer Placeholder 1"/>
          <p:cNvSpPr>
            <a:spLocks noGrp="1"/>
          </p:cNvSpPr>
          <p:nvPr>
            <p:ph type="ftr" sz="quarter" idx="11"/>
          </p:nvPr>
        </p:nvSpPr>
        <p:spPr>
          <a:xfrm>
            <a:off x="2667000" y="6356351"/>
            <a:ext cx="4876800" cy="365125"/>
          </a:xfrm>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200">
                <a:solidFill>
                  <a:srgbClr val="045C75"/>
                </a:solidFill>
                <a:latin typeface="Constantia" panose="02030602050306030303" pitchFamily="18" charset="0"/>
              </a:rPr>
              <a:t>© 2016 Pearson Education, Inc., Hoboken, NJ.  All rights reserved. </a:t>
            </a:r>
          </a:p>
        </p:txBody>
      </p:sp>
    </p:spTree>
    <p:extLst>
      <p:ext uri="{BB962C8B-B14F-4D97-AF65-F5344CB8AC3E}">
        <p14:creationId xmlns:p14="http://schemas.microsoft.com/office/powerpoint/2010/main" val="388079785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2"/>
          <p:cNvSpPr>
            <a:spLocks noGrp="1" noChangeArrowheads="1"/>
          </p:cNvSpPr>
          <p:nvPr>
            <p:ph type="title"/>
          </p:nvPr>
        </p:nvSpPr>
        <p:spPr/>
        <p:txBody>
          <a:bodyPr/>
          <a:lstStyle/>
          <a:p>
            <a:pPr eaLnBrk="1" hangingPunct="1"/>
            <a:r>
              <a:rPr lang="en-US" altLang="en-US" smtClean="0"/>
              <a:t>Using lambda</a:t>
            </a:r>
          </a:p>
        </p:txBody>
      </p:sp>
      <p:sp>
        <p:nvSpPr>
          <p:cNvPr id="38915" name="Rectangle 3"/>
          <p:cNvSpPr>
            <a:spLocks noGrp="1" noChangeArrowheads="1"/>
          </p:cNvSpPr>
          <p:nvPr>
            <p:ph type="body" idx="1"/>
          </p:nvPr>
        </p:nvSpPr>
        <p:spPr>
          <a:xfrm>
            <a:off x="1981200" y="1935164"/>
            <a:ext cx="6248400" cy="1493837"/>
          </a:xfrm>
          <a:solidFill>
            <a:schemeClr val="accent2">
              <a:lumMod val="20000"/>
              <a:lumOff val="80000"/>
            </a:schemeClr>
          </a:solidFill>
        </p:spPr>
        <p:txBody>
          <a:bodyPr>
            <a:normAutofit/>
          </a:bodyPr>
          <a:lstStyle/>
          <a:p>
            <a:pPr marL="274320" indent="-274320">
              <a:buClr>
                <a:schemeClr val="accent3"/>
              </a:buClr>
              <a:buNone/>
              <a:defRPr/>
            </a:pPr>
            <a:r>
              <a:rPr lang="en-US" dirty="0">
                <a:ea typeface="+mn-ea"/>
                <a:cs typeface="+mn-cs"/>
              </a:rPr>
              <a:t>&gt;&gt;&gt; reduce(lambda </a:t>
            </a:r>
            <a:r>
              <a:rPr lang="en-US" dirty="0" err="1">
                <a:ea typeface="+mn-ea"/>
                <a:cs typeface="+mn-cs"/>
              </a:rPr>
              <a:t>a,b</a:t>
            </a:r>
            <a:r>
              <a:rPr lang="en-US" dirty="0">
                <a:ea typeface="+mn-ea"/>
                <a:cs typeface="+mn-cs"/>
              </a:rPr>
              <a:t>: </a:t>
            </a:r>
            <a:r>
              <a:rPr lang="en-US" dirty="0" err="1">
                <a:ea typeface="+mn-ea"/>
                <a:cs typeface="+mn-cs"/>
              </a:rPr>
              <a:t>a+b</a:t>
            </a:r>
            <a:r>
              <a:rPr lang="en-US" dirty="0">
                <a:ea typeface="+mn-ea"/>
                <a:cs typeface="+mn-cs"/>
              </a:rPr>
              <a:t>, [1,2,3,4,5])</a:t>
            </a:r>
          </a:p>
          <a:p>
            <a:pPr marL="274320" indent="-274320">
              <a:buClr>
                <a:schemeClr val="accent3"/>
              </a:buClr>
              <a:buNone/>
              <a:defRPr/>
            </a:pPr>
            <a:r>
              <a:rPr lang="en-US" dirty="0" smtClean="0">
                <a:ea typeface="+mn-ea"/>
                <a:cs typeface="+mn-cs"/>
              </a:rPr>
              <a:t>15</a:t>
            </a:r>
            <a:endParaRPr lang="en-US" dirty="0">
              <a:ea typeface="+mn-ea"/>
              <a:cs typeface="+mn-cs"/>
            </a:endParaRPr>
          </a:p>
        </p:txBody>
      </p:sp>
      <p:sp>
        <p:nvSpPr>
          <p:cNvPr id="4" name="TextBox 3"/>
          <p:cNvSpPr txBox="1"/>
          <p:nvPr/>
        </p:nvSpPr>
        <p:spPr>
          <a:xfrm>
            <a:off x="5257800" y="3200401"/>
            <a:ext cx="3810000" cy="708025"/>
          </a:xfrm>
          <a:prstGeom prst="rect">
            <a:avLst/>
          </a:prstGeom>
          <a:solidFill>
            <a:schemeClr val="accent2">
              <a:lumMod val="60000"/>
              <a:lumOff val="40000"/>
            </a:schemeClr>
          </a:solidFill>
        </p:spPr>
        <p:txBody>
          <a:bodyPr>
            <a:spAutoFit/>
          </a:bodyPr>
          <a:lstStyle/>
          <a:p>
            <a:pPr>
              <a:defRPr/>
            </a:pPr>
            <a:r>
              <a:rPr lang="en-US" sz="2000" dirty="0"/>
              <a:t>This does the </a:t>
            </a:r>
            <a:r>
              <a:rPr lang="en-US" sz="2000" i="1" dirty="0"/>
              <a:t>exact</a:t>
            </a:r>
            <a:r>
              <a:rPr lang="en-US" sz="2000" dirty="0"/>
              <a:t> same thing.</a:t>
            </a:r>
          </a:p>
          <a:p>
            <a:pPr>
              <a:defRPr/>
            </a:pPr>
            <a:endParaRPr lang="en-US" sz="2000" dirty="0"/>
          </a:p>
        </p:txBody>
      </p:sp>
      <p:sp>
        <p:nvSpPr>
          <p:cNvPr id="2" name="Footer Placeholder 1"/>
          <p:cNvSpPr>
            <a:spLocks noGrp="1"/>
          </p:cNvSpPr>
          <p:nvPr>
            <p:ph type="ftr" sz="quarter" idx="11"/>
          </p:nvPr>
        </p:nvSpPr>
        <p:spPr>
          <a:xfrm>
            <a:off x="2590800" y="6356351"/>
            <a:ext cx="4953000" cy="365125"/>
          </a:xfrm>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200">
                <a:solidFill>
                  <a:srgbClr val="045C75"/>
                </a:solidFill>
                <a:latin typeface="Constantia" panose="02030602050306030303" pitchFamily="18" charset="0"/>
              </a:rPr>
              <a:t>© 2016 Pearson Education, Inc., Hoboken, NJ.  All rights reserved. </a:t>
            </a:r>
          </a:p>
        </p:txBody>
      </p:sp>
    </p:spTree>
    <p:extLst>
      <p:ext uri="{BB962C8B-B14F-4D97-AF65-F5344CB8AC3E}">
        <p14:creationId xmlns:p14="http://schemas.microsoft.com/office/powerpoint/2010/main" val="55242305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81200" y="1905001"/>
            <a:ext cx="8305800" cy="4302125"/>
          </a:xfrm>
          <a:prstGeom prst="rect">
            <a:avLst/>
          </a:prstGeom>
          <a:solidFill>
            <a:schemeClr val="accent2">
              <a:lumMod val="20000"/>
              <a:lumOff val="80000"/>
            </a:schemeClr>
          </a:solidFill>
        </p:spPr>
        <p:txBody>
          <a:bodyPr>
            <a:spAutoFit/>
          </a:bodyPr>
          <a:lstStyle/>
          <a:p>
            <a:pPr>
              <a:lnSpc>
                <a:spcPct val="80000"/>
              </a:lnSpc>
              <a:defRPr/>
            </a:pPr>
            <a:r>
              <a:rPr lang="en-US" sz="2400" dirty="0"/>
              <a:t>def factorial(a):</a:t>
            </a:r>
          </a:p>
          <a:p>
            <a:pPr>
              <a:lnSpc>
                <a:spcPct val="80000"/>
              </a:lnSpc>
              <a:defRPr/>
            </a:pPr>
            <a:r>
              <a:rPr lang="en-US" sz="2400" dirty="0"/>
              <a:t>  return reduce(lambda </a:t>
            </a:r>
            <a:r>
              <a:rPr lang="en-US" sz="2400" dirty="0" err="1"/>
              <a:t>a,b:a</a:t>
            </a:r>
            <a:r>
              <a:rPr lang="en-US" sz="2400" dirty="0"/>
              <a:t>*b, range(1,a+1))</a:t>
            </a:r>
          </a:p>
          <a:p>
            <a:pPr>
              <a:lnSpc>
                <a:spcPct val="80000"/>
              </a:lnSpc>
              <a:defRPr/>
            </a:pPr>
            <a:endParaRPr lang="en-US" sz="2400" dirty="0"/>
          </a:p>
          <a:p>
            <a:pPr>
              <a:lnSpc>
                <a:spcPct val="80000"/>
              </a:lnSpc>
              <a:defRPr/>
            </a:pPr>
            <a:endParaRPr lang="en-US" sz="2400" dirty="0"/>
          </a:p>
          <a:p>
            <a:pPr>
              <a:lnSpc>
                <a:spcPct val="80000"/>
              </a:lnSpc>
              <a:defRPr/>
            </a:pPr>
            <a:r>
              <a:rPr lang="pt-BR" sz="2400" dirty="0"/>
              <a:t>&gt;&gt;&gt; factorial(2)</a:t>
            </a:r>
          </a:p>
          <a:p>
            <a:pPr>
              <a:lnSpc>
                <a:spcPct val="80000"/>
              </a:lnSpc>
              <a:defRPr/>
            </a:pPr>
            <a:r>
              <a:rPr lang="pt-BR" sz="2400" dirty="0"/>
              <a:t>2</a:t>
            </a:r>
          </a:p>
          <a:p>
            <a:pPr>
              <a:lnSpc>
                <a:spcPct val="80000"/>
              </a:lnSpc>
              <a:defRPr/>
            </a:pPr>
            <a:r>
              <a:rPr lang="pt-BR" sz="2400" dirty="0"/>
              <a:t>&gt;&gt;&gt; factorial(3)</a:t>
            </a:r>
          </a:p>
          <a:p>
            <a:pPr>
              <a:lnSpc>
                <a:spcPct val="80000"/>
              </a:lnSpc>
              <a:defRPr/>
            </a:pPr>
            <a:r>
              <a:rPr lang="pt-BR" sz="2400" dirty="0"/>
              <a:t>6</a:t>
            </a:r>
          </a:p>
          <a:p>
            <a:pPr>
              <a:lnSpc>
                <a:spcPct val="80000"/>
              </a:lnSpc>
              <a:defRPr/>
            </a:pPr>
            <a:r>
              <a:rPr lang="pt-BR" sz="2400" dirty="0"/>
              <a:t>&gt;&gt;&gt; factorial(4)</a:t>
            </a:r>
          </a:p>
          <a:p>
            <a:pPr>
              <a:lnSpc>
                <a:spcPct val="80000"/>
              </a:lnSpc>
              <a:defRPr/>
            </a:pPr>
            <a:r>
              <a:rPr lang="pt-BR" sz="2400" dirty="0"/>
              <a:t>24</a:t>
            </a:r>
          </a:p>
          <a:p>
            <a:pPr>
              <a:lnSpc>
                <a:spcPct val="80000"/>
              </a:lnSpc>
              <a:defRPr/>
            </a:pPr>
            <a:r>
              <a:rPr lang="pt-BR" sz="2400" dirty="0"/>
              <a:t>&gt;&gt;&gt; factorial(10)</a:t>
            </a:r>
          </a:p>
          <a:p>
            <a:pPr>
              <a:lnSpc>
                <a:spcPct val="80000"/>
              </a:lnSpc>
              <a:defRPr/>
            </a:pPr>
            <a:r>
              <a:rPr lang="pt-BR" sz="2400" dirty="0"/>
              <a:t>3628800</a:t>
            </a:r>
          </a:p>
          <a:p>
            <a:pPr>
              <a:lnSpc>
                <a:spcPct val="80000"/>
              </a:lnSpc>
              <a:defRPr/>
            </a:pPr>
            <a:endParaRPr lang="en-US" sz="2400" dirty="0"/>
          </a:p>
          <a:p>
            <a:pPr>
              <a:defRPr/>
            </a:pPr>
            <a:endParaRPr lang="en-US" sz="2400" dirty="0"/>
          </a:p>
        </p:txBody>
      </p:sp>
      <p:sp>
        <p:nvSpPr>
          <p:cNvPr id="68610" name="Rectangle 2"/>
          <p:cNvSpPr>
            <a:spLocks noGrp="1" noChangeArrowheads="1"/>
          </p:cNvSpPr>
          <p:nvPr>
            <p:ph type="title"/>
          </p:nvPr>
        </p:nvSpPr>
        <p:spPr/>
        <p:txBody>
          <a:bodyPr/>
          <a:lstStyle/>
          <a:p>
            <a:pPr eaLnBrk="1" hangingPunct="1"/>
            <a:r>
              <a:rPr lang="en-US" altLang="en-US" sz="3200"/>
              <a:t>Defining factorial with reduce and lambda</a:t>
            </a:r>
          </a:p>
        </p:txBody>
      </p:sp>
      <p:sp>
        <p:nvSpPr>
          <p:cNvPr id="39939" name="Rectangle 3"/>
          <p:cNvSpPr>
            <a:spLocks noGrp="1" noChangeArrowheads="1"/>
          </p:cNvSpPr>
          <p:nvPr>
            <p:ph type="body" idx="1"/>
          </p:nvPr>
        </p:nvSpPr>
        <p:spPr>
          <a:xfrm>
            <a:off x="5029200" y="2895600"/>
            <a:ext cx="4724400" cy="1189038"/>
          </a:xfrm>
          <a:solidFill>
            <a:schemeClr val="accent2">
              <a:lumMod val="60000"/>
              <a:lumOff val="40000"/>
            </a:schemeClr>
          </a:solidFill>
        </p:spPr>
        <p:txBody>
          <a:bodyPr>
            <a:normAutofit/>
          </a:bodyPr>
          <a:lstStyle/>
          <a:p>
            <a:pPr eaLnBrk="1" hangingPunct="1">
              <a:lnSpc>
                <a:spcPct val="80000"/>
              </a:lnSpc>
            </a:pPr>
            <a:r>
              <a:rPr lang="en-US" altLang="en-US"/>
              <a:t>Remember factorial from math class:</a:t>
            </a:r>
          </a:p>
          <a:p>
            <a:pPr lvl="1" eaLnBrk="1" hangingPunct="1">
              <a:lnSpc>
                <a:spcPct val="80000"/>
              </a:lnSpc>
            </a:pPr>
            <a:r>
              <a:rPr lang="en-US" altLang="en-US" sz="2000"/>
              <a:t>Factorial of n is n*n-1*n-2…*1</a:t>
            </a:r>
          </a:p>
        </p:txBody>
      </p:sp>
      <p:sp>
        <p:nvSpPr>
          <p:cNvPr id="2" name="Footer Placeholder 1"/>
          <p:cNvSpPr>
            <a:spLocks noGrp="1"/>
          </p:cNvSpPr>
          <p:nvPr>
            <p:ph type="ftr" sz="quarter" idx="11"/>
          </p:nvPr>
        </p:nvSpPr>
        <p:spPr>
          <a:xfrm>
            <a:off x="2819400" y="6356351"/>
            <a:ext cx="4724400" cy="365125"/>
          </a:xfrm>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200">
                <a:solidFill>
                  <a:srgbClr val="045C75"/>
                </a:solidFill>
                <a:latin typeface="Constantia" panose="02030602050306030303" pitchFamily="18" charset="0"/>
              </a:rPr>
              <a:t>© 2016 Pearson Education, Inc., Hoboken, NJ.  All rights reserved. </a:t>
            </a:r>
          </a:p>
        </p:txBody>
      </p:sp>
    </p:spTree>
    <p:extLst>
      <p:ext uri="{BB962C8B-B14F-4D97-AF65-F5344CB8AC3E}">
        <p14:creationId xmlns:p14="http://schemas.microsoft.com/office/powerpoint/2010/main" val="310105093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2"/>
          <p:cNvSpPr>
            <a:spLocks noGrp="1" noChangeArrowheads="1"/>
          </p:cNvSpPr>
          <p:nvPr>
            <p:ph type="title"/>
          </p:nvPr>
        </p:nvSpPr>
        <p:spPr>
          <a:xfrm>
            <a:off x="1981200" y="704850"/>
            <a:ext cx="8229600" cy="1143000"/>
          </a:xfrm>
        </p:spPr>
        <p:txBody>
          <a:bodyPr/>
          <a:lstStyle/>
          <a:p>
            <a:pPr eaLnBrk="1" hangingPunct="1"/>
            <a:r>
              <a:rPr lang="en-US" altLang="en-US" smtClean="0"/>
              <a:t>Why</a:t>
            </a:r>
            <a:r>
              <a:rPr lang="fr-FR" altLang="ja-JP" smtClean="0"/>
              <a:t>'</a:t>
            </a:r>
            <a:r>
              <a:rPr lang="en-US" altLang="ja-JP" smtClean="0"/>
              <a:t>d we learn about apply?</a:t>
            </a:r>
            <a:endParaRPr lang="en-US" altLang="en-US" smtClean="0"/>
          </a:p>
        </p:txBody>
      </p:sp>
      <p:sp>
        <p:nvSpPr>
          <p:cNvPr id="69634" name="Rectangle 3"/>
          <p:cNvSpPr>
            <a:spLocks noGrp="1" noChangeArrowheads="1"/>
          </p:cNvSpPr>
          <p:nvPr>
            <p:ph type="body" sz="half" idx="1"/>
          </p:nvPr>
        </p:nvSpPr>
        <p:spPr>
          <a:xfrm>
            <a:off x="1981200" y="1920875"/>
            <a:ext cx="4038600" cy="4433888"/>
          </a:xfrm>
        </p:spPr>
        <p:txBody>
          <a:bodyPr/>
          <a:lstStyle/>
          <a:p>
            <a:pPr eaLnBrk="1" hangingPunct="1">
              <a:lnSpc>
                <a:spcPct val="80000"/>
              </a:lnSpc>
            </a:pPr>
            <a:r>
              <a:rPr lang="en-US" altLang="en-US"/>
              <a:t>Map and filter (as we</a:t>
            </a:r>
            <a:r>
              <a:rPr lang="fr-FR" altLang="ja-JP"/>
              <a:t>'</a:t>
            </a:r>
            <a:r>
              <a:rPr lang="en-US" altLang="ja-JP"/>
              <a:t>ll soon see) can really be used to implement real programs.</a:t>
            </a:r>
          </a:p>
          <a:p>
            <a:pPr eaLnBrk="1" hangingPunct="1">
              <a:lnSpc>
                <a:spcPct val="80000"/>
              </a:lnSpc>
            </a:pPr>
            <a:r>
              <a:rPr lang="en-US" altLang="en-US"/>
              <a:t>Why apply?</a:t>
            </a:r>
          </a:p>
          <a:p>
            <a:pPr lvl="1" eaLnBrk="1" hangingPunct="1">
              <a:lnSpc>
                <a:spcPct val="80000"/>
              </a:lnSpc>
            </a:pPr>
            <a:r>
              <a:rPr lang="en-US" altLang="en-US" sz="2000"/>
              <a:t>Because that</a:t>
            </a:r>
            <a:r>
              <a:rPr lang="fr-FR" altLang="ja-JP" sz="2000"/>
              <a:t>'</a:t>
            </a:r>
            <a:r>
              <a:rPr lang="en-US" altLang="ja-JP" sz="2000"/>
              <a:t>s how map and filter are implemented!</a:t>
            </a:r>
          </a:p>
          <a:p>
            <a:pPr lvl="1" eaLnBrk="1" hangingPunct="1">
              <a:lnSpc>
                <a:spcPct val="80000"/>
              </a:lnSpc>
            </a:pPr>
            <a:r>
              <a:rPr lang="en-US" altLang="en-US" sz="2000"/>
              <a:t>Given apply, you can roll your own.</a:t>
            </a:r>
          </a:p>
        </p:txBody>
      </p:sp>
      <p:sp>
        <p:nvSpPr>
          <p:cNvPr id="22532" name="Rectangle 4"/>
          <p:cNvSpPr>
            <a:spLocks noGrp="1" noChangeArrowheads="1"/>
          </p:cNvSpPr>
          <p:nvPr>
            <p:ph type="body" sz="half" idx="2"/>
          </p:nvPr>
        </p:nvSpPr>
        <p:spPr>
          <a:xfrm>
            <a:off x="6172200" y="1920875"/>
            <a:ext cx="4038600" cy="4433888"/>
          </a:xfrm>
          <a:solidFill>
            <a:schemeClr val="accent2">
              <a:lumMod val="20000"/>
              <a:lumOff val="80000"/>
            </a:schemeClr>
          </a:solidFill>
        </p:spPr>
        <p:txBody>
          <a:bodyPr>
            <a:normAutofit/>
          </a:bodyPr>
          <a:lstStyle/>
          <a:p>
            <a:pPr marL="274320" indent="-274320">
              <a:lnSpc>
                <a:spcPct val="80000"/>
              </a:lnSpc>
              <a:buClr>
                <a:schemeClr val="accent3"/>
              </a:buClr>
              <a:buNone/>
              <a:defRPr/>
            </a:pPr>
            <a:r>
              <a:rPr lang="en-US" sz="2200" dirty="0"/>
              <a:t>def </a:t>
            </a:r>
            <a:r>
              <a:rPr lang="en-US" sz="2200" dirty="0" err="1"/>
              <a:t>mymap</a:t>
            </a:r>
            <a:r>
              <a:rPr lang="en-US" sz="2200" dirty="0"/>
              <a:t>(</a:t>
            </a:r>
            <a:r>
              <a:rPr lang="en-US" sz="2200" dirty="0" err="1"/>
              <a:t>function,list</a:t>
            </a:r>
            <a:r>
              <a:rPr lang="en-US" sz="2200" dirty="0"/>
              <a:t>):</a:t>
            </a:r>
          </a:p>
          <a:p>
            <a:pPr marL="274320" indent="-274320">
              <a:lnSpc>
                <a:spcPct val="80000"/>
              </a:lnSpc>
              <a:buClr>
                <a:schemeClr val="accent3"/>
              </a:buClr>
              <a:buNone/>
              <a:defRPr/>
            </a:pPr>
            <a:r>
              <a:rPr lang="en-US" sz="2200" dirty="0"/>
              <a:t>  for </a:t>
            </a:r>
            <a:r>
              <a:rPr lang="en-US" sz="2200" dirty="0" err="1"/>
              <a:t>i</a:t>
            </a:r>
            <a:r>
              <a:rPr lang="en-US" sz="2200" dirty="0"/>
              <a:t> in list:</a:t>
            </a:r>
          </a:p>
          <a:p>
            <a:pPr marL="274320" indent="-274320">
              <a:lnSpc>
                <a:spcPct val="80000"/>
              </a:lnSpc>
              <a:buClr>
                <a:schemeClr val="accent3"/>
              </a:buClr>
              <a:buNone/>
              <a:defRPr/>
            </a:pPr>
            <a:r>
              <a:rPr lang="en-US" sz="2200" dirty="0"/>
              <a:t>    apply(function,[</a:t>
            </a:r>
            <a:r>
              <a:rPr lang="en-US" sz="2200" dirty="0" err="1"/>
              <a:t>i</a:t>
            </a:r>
            <a:r>
              <a:rPr lang="en-US" sz="2200" dirty="0"/>
              <a:t>])</a:t>
            </a:r>
          </a:p>
          <a:p>
            <a:pPr marL="274320" indent="-274320">
              <a:lnSpc>
                <a:spcPct val="80000"/>
              </a:lnSpc>
              <a:buClr>
                <a:schemeClr val="accent3"/>
              </a:buClr>
              <a:buNone/>
              <a:defRPr/>
            </a:pPr>
            <a:endParaRPr lang="en-US" sz="2200" dirty="0"/>
          </a:p>
          <a:p>
            <a:pPr marL="274320" indent="-274320">
              <a:lnSpc>
                <a:spcPct val="80000"/>
              </a:lnSpc>
              <a:buClr>
                <a:schemeClr val="accent3"/>
              </a:buClr>
              <a:buNone/>
              <a:defRPr/>
            </a:pPr>
            <a:r>
              <a:rPr lang="en-US" sz="2200" dirty="0"/>
              <a:t>&gt;&gt;&gt; </a:t>
            </a:r>
            <a:r>
              <a:rPr lang="en-US" sz="2200" dirty="0" err="1"/>
              <a:t>mymap</a:t>
            </a:r>
            <a:r>
              <a:rPr lang="en-US" sz="2200" dirty="0"/>
              <a:t>(hello, ["</a:t>
            </a:r>
            <a:r>
              <a:rPr lang="en-US" sz="2200" dirty="0" err="1"/>
              <a:t>Fred","Barney","Wilma","Betty</a:t>
            </a:r>
            <a:r>
              <a:rPr lang="en-US" sz="2200" dirty="0"/>
              <a:t>"])</a:t>
            </a:r>
          </a:p>
          <a:p>
            <a:pPr marL="274320" indent="-274320">
              <a:lnSpc>
                <a:spcPct val="80000"/>
              </a:lnSpc>
              <a:buClr>
                <a:schemeClr val="accent3"/>
              </a:buClr>
              <a:buNone/>
              <a:defRPr/>
            </a:pPr>
            <a:r>
              <a:rPr lang="en-US" sz="2200" dirty="0"/>
              <a:t>Hello, Fred</a:t>
            </a:r>
          </a:p>
          <a:p>
            <a:pPr marL="274320" indent="-274320">
              <a:lnSpc>
                <a:spcPct val="80000"/>
              </a:lnSpc>
              <a:buClr>
                <a:schemeClr val="accent3"/>
              </a:buClr>
              <a:buNone/>
              <a:defRPr/>
            </a:pPr>
            <a:r>
              <a:rPr lang="en-US" sz="2200" dirty="0"/>
              <a:t>Hello, Barney</a:t>
            </a:r>
          </a:p>
          <a:p>
            <a:pPr marL="274320" indent="-274320">
              <a:lnSpc>
                <a:spcPct val="80000"/>
              </a:lnSpc>
              <a:buClr>
                <a:schemeClr val="accent3"/>
              </a:buClr>
              <a:buNone/>
              <a:defRPr/>
            </a:pPr>
            <a:r>
              <a:rPr lang="en-US" sz="2200" dirty="0"/>
              <a:t>Hello, Wilma</a:t>
            </a:r>
          </a:p>
          <a:p>
            <a:pPr marL="274320" indent="-274320">
              <a:lnSpc>
                <a:spcPct val="80000"/>
              </a:lnSpc>
              <a:buClr>
                <a:schemeClr val="accent3"/>
              </a:buClr>
              <a:buNone/>
              <a:defRPr/>
            </a:pPr>
            <a:r>
              <a:rPr lang="en-US" sz="2200" dirty="0"/>
              <a:t>Hello, Betty</a:t>
            </a:r>
          </a:p>
        </p:txBody>
      </p:sp>
      <p:sp>
        <p:nvSpPr>
          <p:cNvPr id="2" name="Footer Placeholder 1"/>
          <p:cNvSpPr>
            <a:spLocks noGrp="1"/>
          </p:cNvSpPr>
          <p:nvPr>
            <p:ph type="ftr" sz="quarter" idx="11"/>
          </p:nvPr>
        </p:nvSpPr>
        <p:spPr>
          <a:xfrm>
            <a:off x="2667000" y="6356351"/>
            <a:ext cx="4876800" cy="365125"/>
          </a:xfrm>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200">
                <a:solidFill>
                  <a:srgbClr val="045C75"/>
                </a:solidFill>
                <a:latin typeface="Constantia" panose="02030602050306030303" pitchFamily="18" charset="0"/>
              </a:rPr>
              <a:t>© 2016 Pearson Education, Inc., Hoboken, NJ.  All rights reserved. </a:t>
            </a:r>
          </a:p>
        </p:txBody>
      </p:sp>
    </p:spTree>
    <p:extLst>
      <p:ext uri="{BB962C8B-B14F-4D97-AF65-F5344CB8AC3E}">
        <p14:creationId xmlns:p14="http://schemas.microsoft.com/office/powerpoint/2010/main" val="26189670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ctrTitle"/>
          </p:nvPr>
        </p:nvSpPr>
        <p:spPr>
          <a:xfrm>
            <a:off x="1524000" y="1122363"/>
            <a:ext cx="9144000" cy="1277937"/>
          </a:xfrm>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normAutofit fontScale="90000"/>
          </a:bodyPr>
          <a:lstStyle/>
          <a:p>
            <a:pPr>
              <a:defRPr/>
            </a:pPr>
            <a:r>
              <a:rPr lang="en-US" sz="3200" dirty="0">
                <a:ea typeface="ＭＳ Ｐゴシック" pitchFamily="-111" charset="-128"/>
              </a:rPr>
              <a:t>Introduction to Computing and Programming in Python: </a:t>
            </a:r>
            <a:br>
              <a:rPr lang="en-US" sz="3200" dirty="0">
                <a:ea typeface="ＭＳ Ｐゴシック" pitchFamily="-111" charset="-128"/>
              </a:rPr>
            </a:br>
            <a:r>
              <a:rPr lang="en-US" sz="2400" dirty="0">
                <a:ea typeface="ＭＳ Ｐゴシック" pitchFamily="-111" charset="-128"/>
              </a:rPr>
              <a:t>A Multimedia Approach 4ed</a:t>
            </a:r>
          </a:p>
        </p:txBody>
      </p:sp>
      <p:sp>
        <p:nvSpPr>
          <p:cNvPr id="17410" name="Rectangle 3"/>
          <p:cNvSpPr>
            <a:spLocks noGrp="1" noChangeArrowheads="1"/>
          </p:cNvSpPr>
          <p:nvPr>
            <p:ph type="subTitle" idx="1"/>
          </p:nvPr>
        </p:nvSpPr>
        <p:spPr>
          <a:xfrm>
            <a:off x="4648200" y="3228975"/>
            <a:ext cx="5264150" cy="1752600"/>
          </a:xfrm>
        </p:spPr>
        <p:txBody>
          <a:bodyPr/>
          <a:lstStyle/>
          <a:p>
            <a:r>
              <a:rPr lang="en-US" altLang="en-US" smtClean="0">
                <a:ea typeface="ＭＳ Ｐゴシック" panose="020B0600070205080204" pitchFamily="34" charset="-128"/>
              </a:rPr>
              <a:t>Chapter 12:  </a:t>
            </a:r>
          </a:p>
          <a:p>
            <a:r>
              <a:rPr lang="en-US" altLang="en-US" smtClean="0">
                <a:ea typeface="ＭＳ Ｐゴシック" panose="020B0600070205080204" pitchFamily="34" charset="-128"/>
              </a:rPr>
              <a:t>Advanced Text Techniques: Web and Information</a:t>
            </a:r>
          </a:p>
        </p:txBody>
      </p:sp>
      <p:pic>
        <p:nvPicPr>
          <p:cNvPr id="17411" name="Picture 3" descr="Python-4ed-MediaComp-cover.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2819400"/>
            <a:ext cx="3060700" cy="403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1"/>
          </p:nvPr>
        </p:nvSpPr>
        <p:spPr>
          <a:xfrm>
            <a:off x="5334000" y="6356351"/>
            <a:ext cx="5181600" cy="365125"/>
          </a:xfrm>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200" b="0" i="0" u="none" strike="noStrike" kern="1200" cap="none" spc="0" normalizeH="0" baseline="0" noProof="0">
                <a:ln>
                  <a:noFill/>
                </a:ln>
                <a:solidFill>
                  <a:srgbClr val="D1EAEE"/>
                </a:solidFill>
                <a:effectLst/>
                <a:uLnTx/>
                <a:uFillTx/>
                <a:latin typeface="Constantia" panose="02030602050306030303" pitchFamily="18" charset="0"/>
                <a:ea typeface="ＭＳ Ｐゴシック" panose="020B0600070205080204" pitchFamily="34" charset="-128"/>
                <a:cs typeface="+mn-cs"/>
              </a:rPr>
              <a:t>© 2016 Pearson Education, Inc., Hoboken, NJ.  All rights reserved.</a:t>
            </a:r>
          </a:p>
        </p:txBody>
      </p:sp>
    </p:spTree>
    <p:extLst>
      <p:ext uri="{BB962C8B-B14F-4D97-AF65-F5344CB8AC3E}">
        <p14:creationId xmlns:p14="http://schemas.microsoft.com/office/powerpoint/2010/main" val="2008500773"/>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Rectangle 2"/>
          <p:cNvSpPr>
            <a:spLocks noGrp="1" noChangeArrowheads="1"/>
          </p:cNvSpPr>
          <p:nvPr>
            <p:ph type="title"/>
          </p:nvPr>
        </p:nvSpPr>
        <p:spPr/>
        <p:txBody>
          <a:bodyPr/>
          <a:lstStyle/>
          <a:p>
            <a:pPr eaLnBrk="1" hangingPunct="1"/>
            <a:r>
              <a:rPr lang="en-US" altLang="en-US" smtClean="0"/>
              <a:t>Interesting…but useful? Yes!</a:t>
            </a:r>
          </a:p>
        </p:txBody>
      </p:sp>
      <p:sp>
        <p:nvSpPr>
          <p:cNvPr id="70658" name="Rectangle 3"/>
          <p:cNvSpPr>
            <a:spLocks noGrp="1" noChangeArrowheads="1"/>
          </p:cNvSpPr>
          <p:nvPr>
            <p:ph type="body" idx="1"/>
          </p:nvPr>
        </p:nvSpPr>
        <p:spPr/>
        <p:txBody>
          <a:bodyPr/>
          <a:lstStyle/>
          <a:p>
            <a:pPr eaLnBrk="1" hangingPunct="1"/>
            <a:r>
              <a:rPr lang="en-US" altLang="en-US" smtClean="0"/>
              <a:t>These are really interesting ideas:</a:t>
            </a:r>
          </a:p>
          <a:p>
            <a:pPr lvl="1" eaLnBrk="1" hangingPunct="1"/>
            <a:r>
              <a:rPr lang="en-US" altLang="en-US" smtClean="0"/>
              <a:t>Functions are data that can be used as inputs.</a:t>
            </a:r>
          </a:p>
          <a:p>
            <a:pPr lvl="1" eaLnBrk="1" hangingPunct="1"/>
            <a:r>
              <a:rPr lang="en-US" altLang="en-US" smtClean="0"/>
              <a:t>We can create functions that manipulate functions.</a:t>
            </a:r>
          </a:p>
          <a:p>
            <a:pPr lvl="2" eaLnBrk="1" hangingPunct="1"/>
            <a:r>
              <a:rPr lang="en-US" altLang="en-US" smtClean="0"/>
              <a:t>Meta-functions?</a:t>
            </a:r>
          </a:p>
          <a:p>
            <a:pPr eaLnBrk="1" hangingPunct="1"/>
            <a:r>
              <a:rPr lang="en-US" altLang="en-US" smtClean="0"/>
              <a:t>This is </a:t>
            </a:r>
            <a:r>
              <a:rPr lang="en-US" altLang="en-US" i="1" smtClean="0"/>
              <a:t>functional programming</a:t>
            </a:r>
          </a:p>
          <a:p>
            <a:pPr lvl="1" eaLnBrk="1" hangingPunct="1"/>
            <a:r>
              <a:rPr lang="en-US" altLang="en-US" smtClean="0"/>
              <a:t>The style (</a:t>
            </a:r>
            <a:r>
              <a:rPr lang="en-US" altLang="en-US" i="1" smtClean="0"/>
              <a:t>paradigm</a:t>
            </a:r>
            <a:r>
              <a:rPr lang="en-US" altLang="en-US" smtClean="0"/>
              <a:t>) we</a:t>
            </a:r>
            <a:r>
              <a:rPr lang="fr-FR" altLang="ja-JP" smtClean="0"/>
              <a:t>'</a:t>
            </a:r>
            <a:r>
              <a:rPr lang="en-US" altLang="ja-JP" smtClean="0"/>
              <a:t>ve been doing so-far is called </a:t>
            </a:r>
            <a:r>
              <a:rPr lang="en-US" altLang="ja-JP" i="1" smtClean="0"/>
              <a:t>procedural.</a:t>
            </a:r>
          </a:p>
          <a:p>
            <a:pPr lvl="2" eaLnBrk="1" hangingPunct="1"/>
            <a:r>
              <a:rPr lang="en-US" altLang="en-US" smtClean="0"/>
              <a:t>We define processes: Procedures.</a:t>
            </a:r>
          </a:p>
        </p:txBody>
      </p:sp>
      <p:sp>
        <p:nvSpPr>
          <p:cNvPr id="2" name="Footer Placeholder 1"/>
          <p:cNvSpPr>
            <a:spLocks noGrp="1"/>
          </p:cNvSpPr>
          <p:nvPr>
            <p:ph type="ftr" sz="quarter" idx="11"/>
          </p:nvPr>
        </p:nvSpPr>
        <p:spPr>
          <a:xfrm>
            <a:off x="2438400" y="6356351"/>
            <a:ext cx="5105400" cy="365125"/>
          </a:xfrm>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200">
                <a:solidFill>
                  <a:srgbClr val="045C75"/>
                </a:solidFill>
                <a:latin typeface="Constantia" panose="02030602050306030303" pitchFamily="18" charset="0"/>
              </a:rPr>
              <a:t>© 2016 Pearson Education, Inc., Hoboken, NJ.  All rights reserved. </a:t>
            </a:r>
          </a:p>
        </p:txBody>
      </p:sp>
    </p:spTree>
    <p:extLst>
      <p:ext uri="{BB962C8B-B14F-4D97-AF65-F5344CB8AC3E}">
        <p14:creationId xmlns:p14="http://schemas.microsoft.com/office/powerpoint/2010/main" val="405425484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Rectangle 2"/>
          <p:cNvSpPr>
            <a:spLocks noGrp="1" noChangeArrowheads="1"/>
          </p:cNvSpPr>
          <p:nvPr>
            <p:ph type="title"/>
          </p:nvPr>
        </p:nvSpPr>
        <p:spPr/>
        <p:txBody>
          <a:bodyPr/>
          <a:lstStyle/>
          <a:p>
            <a:pPr eaLnBrk="1" hangingPunct="1"/>
            <a:r>
              <a:rPr lang="en-US" altLang="en-US" smtClean="0"/>
              <a:t>Functional Programming</a:t>
            </a:r>
          </a:p>
        </p:txBody>
      </p:sp>
      <p:sp>
        <p:nvSpPr>
          <p:cNvPr id="29699" name="Rectangle 3"/>
          <p:cNvSpPr>
            <a:spLocks noGrp="1" noChangeArrowheads="1"/>
          </p:cNvSpPr>
          <p:nvPr>
            <p:ph type="body" idx="1"/>
          </p:nvPr>
        </p:nvSpPr>
        <p:spPr/>
        <p:txBody>
          <a:bodyPr>
            <a:normAutofit/>
          </a:bodyPr>
          <a:lstStyle/>
          <a:p>
            <a:pPr eaLnBrk="1" hangingPunct="1">
              <a:lnSpc>
                <a:spcPct val="90000"/>
              </a:lnSpc>
              <a:buFont typeface="Wingdings 2" charset="0"/>
              <a:buChar char=""/>
              <a:defRPr/>
            </a:pPr>
            <a:r>
              <a:rPr lang="en-US" dirty="0">
                <a:ea typeface="ＭＳ Ｐゴシック" charset="0"/>
                <a:cs typeface="+mn-cs"/>
              </a:rPr>
              <a:t>Functional programming is about using layers of functions and functions that apply functions to solve problems.</a:t>
            </a:r>
          </a:p>
          <a:p>
            <a:pPr eaLnBrk="1" hangingPunct="1">
              <a:lnSpc>
                <a:spcPct val="90000"/>
              </a:lnSpc>
              <a:buFont typeface="Wingdings 2" charset="0"/>
              <a:buChar char=""/>
              <a:defRPr/>
            </a:pPr>
            <a:r>
              <a:rPr lang="en-US" dirty="0" smtClean="0">
                <a:ea typeface="ＭＳ Ｐゴシック" charset="0"/>
                <a:cs typeface="+mn-cs"/>
              </a:rPr>
              <a:t>It</a:t>
            </a:r>
            <a:r>
              <a:rPr lang="fr-FR" altLang="ja-JP" dirty="0" smtClean="0">
                <a:ea typeface="ＭＳ Ｐゴシック" charset="0"/>
                <a:cs typeface="+mn-cs"/>
              </a:rPr>
              <a:t>'</a:t>
            </a:r>
            <a:r>
              <a:rPr lang="en-US" dirty="0" smtClean="0">
                <a:ea typeface="ＭＳ Ｐゴシック" charset="0"/>
                <a:cs typeface="+mn-cs"/>
              </a:rPr>
              <a:t>s </a:t>
            </a:r>
            <a:r>
              <a:rPr lang="en-US" dirty="0">
                <a:ea typeface="ＭＳ Ｐゴシック" charset="0"/>
                <a:cs typeface="+mn-cs"/>
              </a:rPr>
              <a:t>a powerful form of programming,</a:t>
            </a:r>
            <a:br>
              <a:rPr lang="en-US" dirty="0">
                <a:ea typeface="ＭＳ Ｐゴシック" charset="0"/>
                <a:cs typeface="+mn-cs"/>
              </a:rPr>
            </a:br>
            <a:r>
              <a:rPr lang="en-US" dirty="0">
                <a:ea typeface="ＭＳ Ｐゴシック" charset="0"/>
                <a:cs typeface="+mn-cs"/>
              </a:rPr>
              <a:t>allowing you to do a </a:t>
            </a:r>
            <a:r>
              <a:rPr lang="en-US" i="1" dirty="0">
                <a:ea typeface="ＭＳ Ｐゴシック" charset="0"/>
                <a:cs typeface="+mn-cs"/>
              </a:rPr>
              <a:t>lot</a:t>
            </a:r>
            <a:r>
              <a:rPr lang="en-US" dirty="0">
                <a:ea typeface="ＭＳ Ｐゴシック" charset="0"/>
                <a:cs typeface="+mn-cs"/>
              </a:rPr>
              <a:t> in very few lines of code.</a:t>
            </a:r>
          </a:p>
          <a:p>
            <a:pPr eaLnBrk="1" hangingPunct="1">
              <a:lnSpc>
                <a:spcPct val="90000"/>
              </a:lnSpc>
              <a:buFont typeface="Wingdings 2" charset="0"/>
              <a:buChar char=""/>
              <a:defRPr/>
            </a:pPr>
            <a:r>
              <a:rPr lang="en-US" dirty="0">
                <a:ea typeface="ＭＳ Ｐゴシック" charset="0"/>
                <a:cs typeface="+mn-cs"/>
              </a:rPr>
              <a:t>Functional programming is particularly useful in artificial intelligence (AI) research and in building prototypes of systems.</a:t>
            </a:r>
          </a:p>
          <a:p>
            <a:pPr lvl="1" eaLnBrk="1" hangingPunct="1">
              <a:lnSpc>
                <a:spcPct val="90000"/>
              </a:lnSpc>
              <a:buFont typeface="Wingdings 2" charset="0"/>
              <a:buChar char=""/>
              <a:defRPr/>
            </a:pPr>
            <a:r>
              <a:rPr lang="en-US" dirty="0">
                <a:ea typeface="ＭＳ Ｐゴシック" charset="0"/>
              </a:rPr>
              <a:t>These are both places where the problems are hard and ill-defined, so you want to get as far as possible with as few lines as possible</a:t>
            </a:r>
            <a:r>
              <a:rPr lang="en-US" dirty="0" smtClean="0">
                <a:ea typeface="ＭＳ Ｐゴシック" charset="0"/>
              </a:rPr>
              <a:t>.</a:t>
            </a:r>
          </a:p>
          <a:p>
            <a:pPr eaLnBrk="1" hangingPunct="1">
              <a:lnSpc>
                <a:spcPct val="90000"/>
              </a:lnSpc>
              <a:buFont typeface="Wingdings 2" charset="0"/>
              <a:buChar char=""/>
              <a:defRPr/>
            </a:pPr>
            <a:r>
              <a:rPr lang="en-US" dirty="0" smtClean="0">
                <a:ea typeface="ＭＳ Ｐゴシック" charset="0"/>
                <a:cs typeface="+mn-cs"/>
              </a:rPr>
              <a:t>Functional programming is also used in large server farms (like Google</a:t>
            </a:r>
            <a:r>
              <a:rPr lang="fr-FR" dirty="0" smtClean="0">
                <a:ea typeface="ＭＳ Ｐゴシック" charset="0"/>
                <a:cs typeface="+mn-cs"/>
              </a:rPr>
              <a:t>'</a:t>
            </a:r>
            <a:r>
              <a:rPr lang="en-US" dirty="0" smtClean="0">
                <a:ea typeface="ＭＳ Ｐゴシック" charset="0"/>
                <a:cs typeface="+mn-cs"/>
              </a:rPr>
              <a:t>s), using </a:t>
            </a:r>
            <a:r>
              <a:rPr lang="en-US" dirty="0" err="1" smtClean="0">
                <a:ea typeface="ＭＳ Ｐゴシック" charset="0"/>
                <a:cs typeface="+mn-cs"/>
              </a:rPr>
              <a:t>MapReduce</a:t>
            </a:r>
            <a:r>
              <a:rPr lang="en-US" dirty="0" smtClean="0">
                <a:ea typeface="ＭＳ Ｐゴシック" charset="0"/>
                <a:cs typeface="+mn-cs"/>
              </a:rPr>
              <a:t> or </a:t>
            </a:r>
            <a:r>
              <a:rPr lang="en-US" dirty="0" err="1" smtClean="0">
                <a:ea typeface="ＭＳ Ｐゴシック" charset="0"/>
                <a:cs typeface="+mn-cs"/>
              </a:rPr>
              <a:t>Hadoop</a:t>
            </a:r>
            <a:r>
              <a:rPr lang="en-US" dirty="0" smtClean="0">
                <a:ea typeface="ＭＳ Ｐゴシック" charset="0"/>
                <a:cs typeface="+mn-cs"/>
              </a:rPr>
              <a:t>.</a:t>
            </a:r>
            <a:endParaRPr lang="en-US" dirty="0">
              <a:ea typeface="ＭＳ Ｐゴシック" charset="0"/>
              <a:cs typeface="+mn-cs"/>
            </a:endParaRPr>
          </a:p>
          <a:p>
            <a:pPr eaLnBrk="1" hangingPunct="1">
              <a:lnSpc>
                <a:spcPct val="90000"/>
              </a:lnSpc>
              <a:buFont typeface="Wingdings 2" charset="0"/>
              <a:buChar char=""/>
              <a:defRPr/>
            </a:pPr>
            <a:endParaRPr lang="en-US" dirty="0">
              <a:ea typeface="ＭＳ Ｐゴシック" charset="0"/>
              <a:cs typeface="+mn-cs"/>
            </a:endParaRPr>
          </a:p>
        </p:txBody>
      </p:sp>
      <p:sp>
        <p:nvSpPr>
          <p:cNvPr id="2" name="Footer Placeholder 1"/>
          <p:cNvSpPr>
            <a:spLocks noGrp="1"/>
          </p:cNvSpPr>
          <p:nvPr>
            <p:ph type="ftr" sz="quarter" idx="11"/>
          </p:nvPr>
        </p:nvSpPr>
        <p:spPr>
          <a:xfrm>
            <a:off x="2743200" y="6356351"/>
            <a:ext cx="4800600" cy="365125"/>
          </a:xfrm>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200">
                <a:solidFill>
                  <a:srgbClr val="045C75"/>
                </a:solidFill>
                <a:latin typeface="Constantia" panose="02030602050306030303" pitchFamily="18" charset="0"/>
              </a:rPr>
              <a:t>© 2016 Pearson Education, Inc., Hoboken, NJ.  All rights reserved. </a:t>
            </a:r>
          </a:p>
        </p:txBody>
      </p:sp>
    </p:spTree>
    <p:extLst>
      <p:ext uri="{BB962C8B-B14F-4D97-AF65-F5344CB8AC3E}">
        <p14:creationId xmlns:p14="http://schemas.microsoft.com/office/powerpoint/2010/main" val="269517432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Title 1"/>
          <p:cNvSpPr>
            <a:spLocks noGrp="1"/>
          </p:cNvSpPr>
          <p:nvPr>
            <p:ph type="title"/>
          </p:nvPr>
        </p:nvSpPr>
        <p:spPr/>
        <p:txBody>
          <a:bodyPr/>
          <a:lstStyle/>
          <a:p>
            <a:pPr eaLnBrk="1" hangingPunct="1"/>
            <a:r>
              <a:rPr lang="en-US" altLang="en-US" smtClean="0"/>
              <a:t>Challenge</a:t>
            </a:r>
          </a:p>
        </p:txBody>
      </p:sp>
      <p:sp>
        <p:nvSpPr>
          <p:cNvPr id="72706" name="Content Placeholder 2"/>
          <p:cNvSpPr>
            <a:spLocks noGrp="1"/>
          </p:cNvSpPr>
          <p:nvPr>
            <p:ph idx="1"/>
          </p:nvPr>
        </p:nvSpPr>
        <p:spPr/>
        <p:txBody>
          <a:bodyPr/>
          <a:lstStyle/>
          <a:p>
            <a:pPr eaLnBrk="1" hangingPunct="1"/>
            <a:r>
              <a:rPr lang="en-US" altLang="en-US" smtClean="0"/>
              <a:t>Look up MapReduce and Hadoop on-line.  What are they?</a:t>
            </a:r>
          </a:p>
        </p:txBody>
      </p:sp>
      <p:sp>
        <p:nvSpPr>
          <p:cNvPr id="2" name="Footer Placeholder 1"/>
          <p:cNvSpPr>
            <a:spLocks noGrp="1"/>
          </p:cNvSpPr>
          <p:nvPr>
            <p:ph type="ftr" sz="quarter" idx="11"/>
          </p:nvPr>
        </p:nvSpPr>
        <p:spPr>
          <a:xfrm>
            <a:off x="2895600" y="6356351"/>
            <a:ext cx="4648200" cy="365125"/>
          </a:xfrm>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200">
                <a:solidFill>
                  <a:srgbClr val="045C75"/>
                </a:solidFill>
                <a:latin typeface="Constantia" panose="02030602050306030303" pitchFamily="18" charset="0"/>
              </a:rPr>
              <a:t>© 2016 Pearson Education, Inc., Hoboken, NJ.  All rights reserved. </a:t>
            </a:r>
          </a:p>
        </p:txBody>
      </p:sp>
    </p:spTree>
    <p:extLst>
      <p:ext uri="{BB962C8B-B14F-4D97-AF65-F5344CB8AC3E}">
        <p14:creationId xmlns:p14="http://schemas.microsoft.com/office/powerpoint/2010/main" val="384524801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Rectangle 2"/>
          <p:cNvSpPr>
            <a:spLocks noGrp="1" noChangeArrowheads="1"/>
          </p:cNvSpPr>
          <p:nvPr>
            <p:ph type="title"/>
          </p:nvPr>
        </p:nvSpPr>
        <p:spPr/>
        <p:txBody>
          <a:bodyPr/>
          <a:lstStyle/>
          <a:p>
            <a:pPr eaLnBrk="1" hangingPunct="1"/>
            <a:r>
              <a:rPr lang="en-US" altLang="en-US" smtClean="0"/>
              <a:t>Making turnRed functional</a:t>
            </a:r>
          </a:p>
        </p:txBody>
      </p:sp>
      <p:sp>
        <p:nvSpPr>
          <p:cNvPr id="20484" name="Rectangle 4"/>
          <p:cNvSpPr>
            <a:spLocks noGrp="1" noChangeArrowheads="1"/>
          </p:cNvSpPr>
          <p:nvPr>
            <p:ph type="body" idx="1"/>
          </p:nvPr>
        </p:nvSpPr>
        <p:spPr>
          <a:xfrm>
            <a:off x="1981200" y="1935164"/>
            <a:ext cx="6172200" cy="3703637"/>
          </a:xfrm>
          <a:solidFill>
            <a:schemeClr val="accent2">
              <a:lumMod val="20000"/>
              <a:lumOff val="80000"/>
            </a:schemeClr>
          </a:solidFill>
        </p:spPr>
        <p:txBody>
          <a:bodyPr>
            <a:normAutofit fontScale="92500" lnSpcReduction="10000"/>
          </a:bodyPr>
          <a:lstStyle/>
          <a:p>
            <a:pPr marL="274320" indent="-274320">
              <a:lnSpc>
                <a:spcPct val="80000"/>
              </a:lnSpc>
              <a:buClr>
                <a:schemeClr val="accent3"/>
              </a:buClr>
              <a:buNone/>
              <a:defRPr/>
            </a:pPr>
            <a:r>
              <a:rPr lang="en-US" sz="1900" dirty="0"/>
              <a:t>def </a:t>
            </a:r>
            <a:r>
              <a:rPr lang="en-US" sz="1900" dirty="0" err="1"/>
              <a:t>turnRed</a:t>
            </a:r>
            <a:r>
              <a:rPr lang="en-US" sz="1900" dirty="0"/>
              <a:t>():</a:t>
            </a:r>
          </a:p>
          <a:p>
            <a:pPr marL="274320" indent="-274320">
              <a:lnSpc>
                <a:spcPct val="80000"/>
              </a:lnSpc>
              <a:buClr>
                <a:schemeClr val="accent3"/>
              </a:buClr>
              <a:buNone/>
              <a:defRPr/>
            </a:pPr>
            <a:r>
              <a:rPr lang="en-US" sz="1900" dirty="0"/>
              <a:t>  brown = </a:t>
            </a:r>
            <a:r>
              <a:rPr lang="en-US" sz="1900" dirty="0" err="1"/>
              <a:t>makeColor</a:t>
            </a:r>
            <a:r>
              <a:rPr lang="en-US" sz="1900" dirty="0"/>
              <a:t>(57,16,8)</a:t>
            </a:r>
          </a:p>
          <a:p>
            <a:pPr marL="274320" indent="-274320">
              <a:lnSpc>
                <a:spcPct val="80000"/>
              </a:lnSpc>
              <a:buClr>
                <a:schemeClr val="accent3"/>
              </a:buClr>
              <a:buNone/>
              <a:defRPr/>
            </a:pPr>
            <a:r>
              <a:rPr lang="en-US" sz="1900" dirty="0"/>
              <a:t>  file = </a:t>
            </a:r>
            <a:r>
              <a:rPr lang="en-US" sz="1900" dirty="0" err="1"/>
              <a:t>r"C</a:t>
            </a:r>
            <a:r>
              <a:rPr lang="en-US" sz="1900" dirty="0"/>
              <a:t>:\Documents and Settings\Mark </a:t>
            </a:r>
            <a:r>
              <a:rPr lang="en-US" sz="1900" dirty="0" err="1"/>
              <a:t>Guzdial</a:t>
            </a:r>
            <a:r>
              <a:rPr lang="en-US" sz="1900" dirty="0"/>
              <a:t>\My Documents\\</a:t>
            </a:r>
            <a:r>
              <a:rPr lang="en-US" sz="1900" dirty="0" err="1"/>
              <a:t>mediasources</a:t>
            </a:r>
            <a:r>
              <a:rPr lang="en-US" sz="1900" dirty="0"/>
              <a:t>\barbara.jpg"</a:t>
            </a:r>
          </a:p>
          <a:p>
            <a:pPr marL="274320" indent="-274320">
              <a:lnSpc>
                <a:spcPct val="80000"/>
              </a:lnSpc>
              <a:buClr>
                <a:schemeClr val="accent3"/>
              </a:buClr>
              <a:buNone/>
              <a:defRPr/>
            </a:pPr>
            <a:r>
              <a:rPr lang="en-US" sz="1900" dirty="0"/>
              <a:t>  picture=</a:t>
            </a:r>
            <a:r>
              <a:rPr lang="en-US" sz="1900" dirty="0" err="1"/>
              <a:t>makePicture</a:t>
            </a:r>
            <a:r>
              <a:rPr lang="en-US" sz="1900" dirty="0"/>
              <a:t>(file)</a:t>
            </a:r>
          </a:p>
          <a:p>
            <a:pPr marL="274320" indent="-274320">
              <a:lnSpc>
                <a:spcPct val="80000"/>
              </a:lnSpc>
              <a:buClr>
                <a:schemeClr val="accent3"/>
              </a:buClr>
              <a:buNone/>
              <a:defRPr/>
            </a:pPr>
            <a:r>
              <a:rPr lang="en-US" sz="1900" dirty="0"/>
              <a:t>  for </a:t>
            </a:r>
            <a:r>
              <a:rPr lang="en-US" sz="1900" dirty="0" err="1"/>
              <a:t>px</a:t>
            </a:r>
            <a:r>
              <a:rPr lang="en-US" sz="1900" dirty="0"/>
              <a:t> in </a:t>
            </a:r>
            <a:r>
              <a:rPr lang="en-US" sz="1900" dirty="0" err="1"/>
              <a:t>getPixels</a:t>
            </a:r>
            <a:r>
              <a:rPr lang="en-US" sz="1900" dirty="0"/>
              <a:t>(picture):</a:t>
            </a:r>
          </a:p>
          <a:p>
            <a:pPr marL="274320" indent="-274320">
              <a:lnSpc>
                <a:spcPct val="80000"/>
              </a:lnSpc>
              <a:buClr>
                <a:schemeClr val="accent3"/>
              </a:buClr>
              <a:buNone/>
              <a:defRPr/>
            </a:pPr>
            <a:r>
              <a:rPr lang="en-US" sz="1900" dirty="0"/>
              <a:t>    color = </a:t>
            </a:r>
            <a:r>
              <a:rPr lang="en-US" sz="1900" dirty="0" err="1"/>
              <a:t>getColor</a:t>
            </a:r>
            <a:r>
              <a:rPr lang="en-US" sz="1900" dirty="0"/>
              <a:t>(</a:t>
            </a:r>
            <a:r>
              <a:rPr lang="en-US" sz="1900" dirty="0" err="1"/>
              <a:t>px</a:t>
            </a:r>
            <a:r>
              <a:rPr lang="en-US" sz="1900" dirty="0"/>
              <a:t>)</a:t>
            </a:r>
          </a:p>
          <a:p>
            <a:pPr marL="274320" indent="-274320">
              <a:lnSpc>
                <a:spcPct val="80000"/>
              </a:lnSpc>
              <a:buClr>
                <a:schemeClr val="accent3"/>
              </a:buClr>
              <a:buNone/>
              <a:defRPr/>
            </a:pPr>
            <a:r>
              <a:rPr lang="en-US" sz="1900" dirty="0"/>
              <a:t>    if distance(</a:t>
            </a:r>
            <a:r>
              <a:rPr lang="en-US" sz="1900" dirty="0" err="1"/>
              <a:t>color,brown</a:t>
            </a:r>
            <a:r>
              <a:rPr lang="en-US" sz="1900" dirty="0"/>
              <a:t>)&lt;100.0:</a:t>
            </a:r>
          </a:p>
          <a:p>
            <a:pPr marL="274320" indent="-274320">
              <a:lnSpc>
                <a:spcPct val="80000"/>
              </a:lnSpc>
              <a:buClr>
                <a:schemeClr val="accent3"/>
              </a:buClr>
              <a:buNone/>
              <a:defRPr/>
            </a:pPr>
            <a:r>
              <a:rPr lang="en-US" sz="1900" dirty="0"/>
              <a:t>      redness=</a:t>
            </a:r>
            <a:r>
              <a:rPr lang="en-US" sz="1900" dirty="0" err="1"/>
              <a:t>getRed</a:t>
            </a:r>
            <a:r>
              <a:rPr lang="en-US" sz="1900" dirty="0"/>
              <a:t>(</a:t>
            </a:r>
            <a:r>
              <a:rPr lang="en-US" sz="1900" dirty="0" err="1"/>
              <a:t>px</a:t>
            </a:r>
            <a:r>
              <a:rPr lang="en-US" sz="1900" dirty="0"/>
              <a:t>)*1.5</a:t>
            </a:r>
          </a:p>
          <a:p>
            <a:pPr marL="274320" indent="-274320">
              <a:lnSpc>
                <a:spcPct val="80000"/>
              </a:lnSpc>
              <a:buClr>
                <a:schemeClr val="accent3"/>
              </a:buClr>
              <a:buNone/>
              <a:defRPr/>
            </a:pPr>
            <a:r>
              <a:rPr lang="en-US" sz="1900" dirty="0"/>
              <a:t>      </a:t>
            </a:r>
            <a:r>
              <a:rPr lang="en-US" sz="1900" dirty="0" err="1"/>
              <a:t>setRed</a:t>
            </a:r>
            <a:r>
              <a:rPr lang="en-US" sz="1900" dirty="0"/>
              <a:t>(</a:t>
            </a:r>
            <a:r>
              <a:rPr lang="en-US" sz="1900" dirty="0" err="1"/>
              <a:t>px,redness</a:t>
            </a:r>
            <a:r>
              <a:rPr lang="en-US" sz="1900" dirty="0"/>
              <a:t>)</a:t>
            </a:r>
          </a:p>
          <a:p>
            <a:pPr marL="274320" indent="-274320">
              <a:lnSpc>
                <a:spcPct val="80000"/>
              </a:lnSpc>
              <a:buClr>
                <a:schemeClr val="accent3"/>
              </a:buClr>
              <a:buNone/>
              <a:defRPr/>
            </a:pPr>
            <a:r>
              <a:rPr lang="en-US" sz="1900" dirty="0"/>
              <a:t>  show(picture)</a:t>
            </a:r>
          </a:p>
          <a:p>
            <a:pPr marL="274320" indent="-274320">
              <a:lnSpc>
                <a:spcPct val="80000"/>
              </a:lnSpc>
              <a:buClr>
                <a:schemeClr val="accent3"/>
              </a:buClr>
              <a:buNone/>
              <a:defRPr/>
            </a:pPr>
            <a:r>
              <a:rPr lang="en-US" sz="1900" dirty="0"/>
              <a:t>  return(picture)</a:t>
            </a:r>
          </a:p>
          <a:p>
            <a:pPr marL="274320" indent="-274320">
              <a:lnSpc>
                <a:spcPct val="80000"/>
              </a:lnSpc>
              <a:buClr>
                <a:schemeClr val="accent3"/>
              </a:buClr>
              <a:buFont typeface="Wingdings 2"/>
              <a:buChar char=""/>
              <a:defRPr/>
            </a:pPr>
            <a:endParaRPr lang="en-US" sz="1900" dirty="0"/>
          </a:p>
        </p:txBody>
      </p:sp>
      <p:sp>
        <p:nvSpPr>
          <p:cNvPr id="2" name="Footer Placeholder 1"/>
          <p:cNvSpPr>
            <a:spLocks noGrp="1"/>
          </p:cNvSpPr>
          <p:nvPr>
            <p:ph type="ftr" sz="quarter" idx="11"/>
          </p:nvPr>
        </p:nvSpPr>
        <p:spPr>
          <a:xfrm>
            <a:off x="2743200" y="6356351"/>
            <a:ext cx="4800600" cy="365125"/>
          </a:xfrm>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200">
                <a:solidFill>
                  <a:srgbClr val="045C75"/>
                </a:solidFill>
                <a:latin typeface="Constantia" panose="02030602050306030303" pitchFamily="18" charset="0"/>
              </a:rPr>
              <a:t>© 2016 Pearson Education, Inc., Hoboken, NJ.  All rights reserved. </a:t>
            </a:r>
          </a:p>
        </p:txBody>
      </p:sp>
    </p:spTree>
    <p:extLst>
      <p:ext uri="{BB962C8B-B14F-4D97-AF65-F5344CB8AC3E}">
        <p14:creationId xmlns:p14="http://schemas.microsoft.com/office/powerpoint/2010/main" val="345025619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Rectangle 4"/>
          <p:cNvSpPr>
            <a:spLocks noGrp="1" noChangeArrowheads="1"/>
          </p:cNvSpPr>
          <p:nvPr>
            <p:ph type="title"/>
          </p:nvPr>
        </p:nvSpPr>
        <p:spPr>
          <a:xfrm>
            <a:off x="1981200" y="704850"/>
            <a:ext cx="8229600" cy="1143000"/>
          </a:xfrm>
        </p:spPr>
        <p:txBody>
          <a:bodyPr/>
          <a:lstStyle/>
          <a:p>
            <a:pPr eaLnBrk="1" hangingPunct="1"/>
            <a:r>
              <a:rPr lang="en-US" altLang="en-US" sz="3200"/>
              <a:t>Let</a:t>
            </a:r>
            <a:r>
              <a:rPr lang="fr-FR" altLang="ja-JP" sz="3200"/>
              <a:t>'</a:t>
            </a:r>
            <a:r>
              <a:rPr lang="en-US" altLang="ja-JP" sz="3200"/>
              <a:t>s make it a functional program</a:t>
            </a:r>
            <a:endParaRPr lang="en-US" altLang="en-US" sz="3200"/>
          </a:p>
        </p:txBody>
      </p:sp>
      <p:sp>
        <p:nvSpPr>
          <p:cNvPr id="25605" name="Rectangle 5"/>
          <p:cNvSpPr>
            <a:spLocks noGrp="1" noChangeArrowheads="1"/>
          </p:cNvSpPr>
          <p:nvPr>
            <p:ph type="body" sz="half" idx="1"/>
          </p:nvPr>
        </p:nvSpPr>
        <p:spPr>
          <a:xfrm>
            <a:off x="1981200" y="1920875"/>
            <a:ext cx="4038600" cy="4433888"/>
          </a:xfrm>
          <a:solidFill>
            <a:schemeClr val="accent2">
              <a:lumMod val="20000"/>
              <a:lumOff val="80000"/>
            </a:schemeClr>
          </a:solidFill>
        </p:spPr>
        <p:txBody>
          <a:bodyPr>
            <a:normAutofit/>
          </a:bodyPr>
          <a:lstStyle/>
          <a:p>
            <a:pPr marL="274320" indent="-274320">
              <a:buClr>
                <a:schemeClr val="accent3"/>
              </a:buClr>
              <a:buNone/>
              <a:defRPr/>
            </a:pPr>
            <a:r>
              <a:rPr lang="en-US" sz="2000" dirty="0"/>
              <a:t>def </a:t>
            </a:r>
            <a:r>
              <a:rPr lang="en-US" sz="2000" dirty="0" err="1"/>
              <a:t>checkPixel</a:t>
            </a:r>
            <a:r>
              <a:rPr lang="en-US" sz="2000" dirty="0"/>
              <a:t>(</a:t>
            </a:r>
            <a:r>
              <a:rPr lang="en-US" sz="2000" dirty="0" err="1"/>
              <a:t>apixel</a:t>
            </a:r>
            <a:r>
              <a:rPr lang="en-US" sz="2000" dirty="0"/>
              <a:t>):</a:t>
            </a:r>
          </a:p>
          <a:p>
            <a:pPr marL="274320" indent="-274320">
              <a:buClr>
                <a:schemeClr val="accent3"/>
              </a:buClr>
              <a:buNone/>
              <a:defRPr/>
            </a:pPr>
            <a:r>
              <a:rPr lang="en-US" sz="2000" dirty="0"/>
              <a:t>  brown = </a:t>
            </a:r>
            <a:r>
              <a:rPr lang="en-US" sz="2000" dirty="0" err="1"/>
              <a:t>makeColor</a:t>
            </a:r>
            <a:r>
              <a:rPr lang="en-US" sz="2000" dirty="0"/>
              <a:t>(57,16,8)</a:t>
            </a:r>
          </a:p>
          <a:p>
            <a:pPr marL="274320" indent="-274320">
              <a:buClr>
                <a:schemeClr val="accent3"/>
              </a:buClr>
              <a:buNone/>
              <a:defRPr/>
            </a:pPr>
            <a:r>
              <a:rPr lang="en-US" sz="2000" dirty="0"/>
              <a:t>  return distance (</a:t>
            </a:r>
            <a:r>
              <a:rPr lang="en-US" sz="2000" dirty="0" err="1"/>
              <a:t>getColor</a:t>
            </a:r>
            <a:r>
              <a:rPr lang="en-US" sz="2000" dirty="0"/>
              <a:t>(</a:t>
            </a:r>
            <a:r>
              <a:rPr lang="en-US" sz="2000" dirty="0" err="1"/>
              <a:t>apixel</a:t>
            </a:r>
            <a:r>
              <a:rPr lang="en-US" sz="2000" dirty="0"/>
              <a:t>),brown)&lt;100.0</a:t>
            </a:r>
          </a:p>
          <a:p>
            <a:pPr marL="274320" indent="-274320">
              <a:buClr>
                <a:schemeClr val="accent3"/>
              </a:buClr>
              <a:buNone/>
              <a:defRPr/>
            </a:pPr>
            <a:endParaRPr lang="en-US" sz="2000" dirty="0"/>
          </a:p>
          <a:p>
            <a:pPr marL="274320" indent="-274320">
              <a:buClr>
                <a:schemeClr val="accent3"/>
              </a:buClr>
              <a:buNone/>
              <a:defRPr/>
            </a:pPr>
            <a:r>
              <a:rPr lang="en-US" sz="2000" dirty="0"/>
              <a:t>def </a:t>
            </a:r>
            <a:r>
              <a:rPr lang="en-US" sz="2000" dirty="0" err="1"/>
              <a:t>turnRed</a:t>
            </a:r>
            <a:r>
              <a:rPr lang="en-US" sz="2000" dirty="0"/>
              <a:t>(</a:t>
            </a:r>
            <a:r>
              <a:rPr lang="en-US" sz="2000" dirty="0" err="1"/>
              <a:t>apixel</a:t>
            </a:r>
            <a:r>
              <a:rPr lang="en-US" sz="2000" dirty="0"/>
              <a:t>):</a:t>
            </a:r>
          </a:p>
          <a:p>
            <a:pPr marL="274320" indent="-274320">
              <a:buClr>
                <a:schemeClr val="accent3"/>
              </a:buClr>
              <a:buNone/>
              <a:defRPr/>
            </a:pPr>
            <a:r>
              <a:rPr lang="en-US" sz="2000" dirty="0"/>
              <a:t>  </a:t>
            </a:r>
            <a:r>
              <a:rPr lang="en-US" sz="2000" dirty="0" err="1"/>
              <a:t>setRed</a:t>
            </a:r>
            <a:r>
              <a:rPr lang="en-US" sz="2000" dirty="0"/>
              <a:t>(</a:t>
            </a:r>
            <a:r>
              <a:rPr lang="en-US" sz="2000" dirty="0" err="1"/>
              <a:t>apixel,getRed</a:t>
            </a:r>
            <a:r>
              <a:rPr lang="en-US" sz="2000" dirty="0"/>
              <a:t>(</a:t>
            </a:r>
            <a:r>
              <a:rPr lang="en-US" sz="2000" dirty="0" err="1"/>
              <a:t>apixel</a:t>
            </a:r>
            <a:r>
              <a:rPr lang="en-US" sz="2000" dirty="0"/>
              <a:t>)*1.5)</a:t>
            </a:r>
          </a:p>
          <a:p>
            <a:pPr marL="274320" indent="-274320">
              <a:buClr>
                <a:schemeClr val="accent3"/>
              </a:buClr>
              <a:buNone/>
              <a:defRPr/>
            </a:pPr>
            <a:endParaRPr lang="en-US" sz="2000" dirty="0"/>
          </a:p>
        </p:txBody>
      </p:sp>
      <p:sp>
        <p:nvSpPr>
          <p:cNvPr id="25606" name="Rectangle 6"/>
          <p:cNvSpPr>
            <a:spLocks noGrp="1" noChangeArrowheads="1"/>
          </p:cNvSpPr>
          <p:nvPr>
            <p:ph type="body" sz="half" idx="2"/>
          </p:nvPr>
        </p:nvSpPr>
        <p:spPr>
          <a:xfrm>
            <a:off x="6172200" y="1920875"/>
            <a:ext cx="4038600" cy="4433888"/>
          </a:xfrm>
          <a:solidFill>
            <a:schemeClr val="accent2">
              <a:lumMod val="20000"/>
              <a:lumOff val="80000"/>
            </a:schemeClr>
          </a:solidFill>
        </p:spPr>
        <p:txBody>
          <a:bodyPr>
            <a:normAutofit/>
          </a:bodyPr>
          <a:lstStyle/>
          <a:p>
            <a:pPr marL="274320" indent="-274320">
              <a:lnSpc>
                <a:spcPct val="80000"/>
              </a:lnSpc>
              <a:buClr>
                <a:schemeClr val="accent3"/>
              </a:buClr>
              <a:buNone/>
              <a:defRPr/>
            </a:pPr>
            <a:r>
              <a:rPr lang="en-US" sz="1700" dirty="0"/>
              <a:t>def </a:t>
            </a:r>
            <a:r>
              <a:rPr lang="en-US" sz="1700" dirty="0" err="1"/>
              <a:t>turnRed</a:t>
            </a:r>
            <a:r>
              <a:rPr lang="en-US" sz="1700" dirty="0"/>
              <a:t>():</a:t>
            </a:r>
          </a:p>
          <a:p>
            <a:pPr marL="274320" indent="-274320">
              <a:lnSpc>
                <a:spcPct val="80000"/>
              </a:lnSpc>
              <a:buClr>
                <a:schemeClr val="accent3"/>
              </a:buClr>
              <a:buNone/>
              <a:defRPr/>
            </a:pPr>
            <a:r>
              <a:rPr lang="en-US" sz="1700" dirty="0"/>
              <a:t>  brown = </a:t>
            </a:r>
            <a:r>
              <a:rPr lang="en-US" sz="1700" dirty="0" err="1"/>
              <a:t>makeColor</a:t>
            </a:r>
            <a:r>
              <a:rPr lang="en-US" sz="1700" dirty="0"/>
              <a:t>(57,16,8)</a:t>
            </a:r>
          </a:p>
          <a:p>
            <a:pPr marL="274320" indent="-274320">
              <a:lnSpc>
                <a:spcPct val="80000"/>
              </a:lnSpc>
              <a:buClr>
                <a:schemeClr val="accent3"/>
              </a:buClr>
              <a:buNone/>
              <a:defRPr/>
            </a:pPr>
            <a:r>
              <a:rPr lang="en-US" sz="1700" dirty="0"/>
              <a:t>  file = </a:t>
            </a:r>
            <a:r>
              <a:rPr lang="en-US" sz="1700" dirty="0" err="1"/>
              <a:t>r"C</a:t>
            </a:r>
            <a:r>
              <a:rPr lang="en-US" sz="1700" dirty="0"/>
              <a:t>:\Documents and Settings\Mark </a:t>
            </a:r>
            <a:r>
              <a:rPr lang="en-US" sz="1700" dirty="0" err="1"/>
              <a:t>Guzdial</a:t>
            </a:r>
            <a:r>
              <a:rPr lang="en-US" sz="1700" dirty="0"/>
              <a:t>\My Documents\\</a:t>
            </a:r>
            <a:r>
              <a:rPr lang="en-US" sz="1700" dirty="0" err="1"/>
              <a:t>mediasources</a:t>
            </a:r>
            <a:r>
              <a:rPr lang="en-US" sz="1700" dirty="0"/>
              <a:t>\barbara.jpg"</a:t>
            </a:r>
          </a:p>
          <a:p>
            <a:pPr marL="274320" indent="-274320">
              <a:lnSpc>
                <a:spcPct val="80000"/>
              </a:lnSpc>
              <a:buClr>
                <a:schemeClr val="accent3"/>
              </a:buClr>
              <a:buNone/>
              <a:defRPr/>
            </a:pPr>
            <a:r>
              <a:rPr lang="en-US" sz="1700" dirty="0"/>
              <a:t>  picture=</a:t>
            </a:r>
            <a:r>
              <a:rPr lang="en-US" sz="1700" dirty="0" err="1"/>
              <a:t>makePicture</a:t>
            </a:r>
            <a:r>
              <a:rPr lang="en-US" sz="1700" dirty="0"/>
              <a:t>(file)</a:t>
            </a:r>
          </a:p>
          <a:p>
            <a:pPr marL="274320" indent="-274320">
              <a:lnSpc>
                <a:spcPct val="80000"/>
              </a:lnSpc>
              <a:buClr>
                <a:schemeClr val="accent3"/>
              </a:buClr>
              <a:buNone/>
              <a:defRPr/>
            </a:pPr>
            <a:r>
              <a:rPr lang="en-US" sz="1700" dirty="0"/>
              <a:t>  for </a:t>
            </a:r>
            <a:r>
              <a:rPr lang="en-US" sz="1700" dirty="0" err="1"/>
              <a:t>px</a:t>
            </a:r>
            <a:r>
              <a:rPr lang="en-US" sz="1700" dirty="0"/>
              <a:t> in </a:t>
            </a:r>
            <a:r>
              <a:rPr lang="en-US" sz="1700" dirty="0" err="1"/>
              <a:t>getPixels</a:t>
            </a:r>
            <a:r>
              <a:rPr lang="en-US" sz="1700" dirty="0"/>
              <a:t>(picture):</a:t>
            </a:r>
          </a:p>
          <a:p>
            <a:pPr marL="274320" indent="-274320">
              <a:lnSpc>
                <a:spcPct val="80000"/>
              </a:lnSpc>
              <a:buClr>
                <a:schemeClr val="accent3"/>
              </a:buClr>
              <a:buNone/>
              <a:defRPr/>
            </a:pPr>
            <a:r>
              <a:rPr lang="en-US" sz="1700" dirty="0"/>
              <a:t>    color = </a:t>
            </a:r>
            <a:r>
              <a:rPr lang="en-US" sz="1700" dirty="0" err="1"/>
              <a:t>getColor</a:t>
            </a:r>
            <a:r>
              <a:rPr lang="en-US" sz="1700" dirty="0"/>
              <a:t>(</a:t>
            </a:r>
            <a:r>
              <a:rPr lang="en-US" sz="1700" dirty="0" err="1"/>
              <a:t>px</a:t>
            </a:r>
            <a:r>
              <a:rPr lang="en-US" sz="1700" dirty="0"/>
              <a:t>)</a:t>
            </a:r>
          </a:p>
          <a:p>
            <a:pPr marL="274320" indent="-274320">
              <a:lnSpc>
                <a:spcPct val="80000"/>
              </a:lnSpc>
              <a:buClr>
                <a:schemeClr val="accent3"/>
              </a:buClr>
              <a:buNone/>
              <a:defRPr/>
            </a:pPr>
            <a:r>
              <a:rPr lang="en-US" sz="1700" dirty="0"/>
              <a:t>    if distance(</a:t>
            </a:r>
            <a:r>
              <a:rPr lang="en-US" sz="1700" dirty="0" err="1"/>
              <a:t>color,brown</a:t>
            </a:r>
            <a:r>
              <a:rPr lang="en-US" sz="1700" dirty="0"/>
              <a:t>)&lt;100.0:</a:t>
            </a:r>
          </a:p>
          <a:p>
            <a:pPr marL="274320" indent="-274320">
              <a:lnSpc>
                <a:spcPct val="80000"/>
              </a:lnSpc>
              <a:buClr>
                <a:schemeClr val="accent3"/>
              </a:buClr>
              <a:buNone/>
              <a:defRPr/>
            </a:pPr>
            <a:r>
              <a:rPr lang="en-US" sz="1700" dirty="0"/>
              <a:t>      redness=</a:t>
            </a:r>
            <a:r>
              <a:rPr lang="en-US" sz="1700" dirty="0" err="1"/>
              <a:t>getRed</a:t>
            </a:r>
            <a:r>
              <a:rPr lang="en-US" sz="1700" dirty="0"/>
              <a:t>(</a:t>
            </a:r>
            <a:r>
              <a:rPr lang="en-US" sz="1700" dirty="0" err="1"/>
              <a:t>px</a:t>
            </a:r>
            <a:r>
              <a:rPr lang="en-US" sz="1700" dirty="0"/>
              <a:t>)*1.5</a:t>
            </a:r>
          </a:p>
          <a:p>
            <a:pPr marL="274320" indent="-274320">
              <a:lnSpc>
                <a:spcPct val="80000"/>
              </a:lnSpc>
              <a:buClr>
                <a:schemeClr val="accent3"/>
              </a:buClr>
              <a:buNone/>
              <a:defRPr/>
            </a:pPr>
            <a:r>
              <a:rPr lang="en-US" sz="1700" dirty="0"/>
              <a:t>      </a:t>
            </a:r>
            <a:r>
              <a:rPr lang="en-US" sz="1700" dirty="0" err="1"/>
              <a:t>setRed</a:t>
            </a:r>
            <a:r>
              <a:rPr lang="en-US" sz="1700" dirty="0"/>
              <a:t>(</a:t>
            </a:r>
            <a:r>
              <a:rPr lang="en-US" sz="1700" dirty="0" err="1"/>
              <a:t>px,redness</a:t>
            </a:r>
            <a:r>
              <a:rPr lang="en-US" sz="1700" dirty="0"/>
              <a:t>)</a:t>
            </a:r>
          </a:p>
          <a:p>
            <a:pPr marL="274320" indent="-274320">
              <a:lnSpc>
                <a:spcPct val="80000"/>
              </a:lnSpc>
              <a:buClr>
                <a:schemeClr val="accent3"/>
              </a:buClr>
              <a:buNone/>
              <a:defRPr/>
            </a:pPr>
            <a:r>
              <a:rPr lang="en-US" sz="1700" dirty="0"/>
              <a:t>  show(picture)</a:t>
            </a:r>
          </a:p>
          <a:p>
            <a:pPr marL="274320" indent="-274320">
              <a:lnSpc>
                <a:spcPct val="80000"/>
              </a:lnSpc>
              <a:buClr>
                <a:schemeClr val="accent3"/>
              </a:buClr>
              <a:buNone/>
              <a:defRPr/>
            </a:pPr>
            <a:r>
              <a:rPr lang="en-US" sz="1700" dirty="0"/>
              <a:t>  return(picture)</a:t>
            </a:r>
          </a:p>
          <a:p>
            <a:pPr marL="274320" indent="-274320">
              <a:lnSpc>
                <a:spcPct val="80000"/>
              </a:lnSpc>
              <a:buClr>
                <a:schemeClr val="accent3"/>
              </a:buClr>
              <a:buFont typeface="Wingdings 2"/>
              <a:buChar char=""/>
              <a:defRPr/>
            </a:pPr>
            <a:endParaRPr lang="en-US" sz="1700" dirty="0"/>
          </a:p>
        </p:txBody>
      </p:sp>
      <p:sp>
        <p:nvSpPr>
          <p:cNvPr id="5" name="TextBox 4"/>
          <p:cNvSpPr txBox="1"/>
          <p:nvPr/>
        </p:nvSpPr>
        <p:spPr>
          <a:xfrm>
            <a:off x="8305800" y="1676400"/>
            <a:ext cx="1705660" cy="369332"/>
          </a:xfrm>
          <a:prstGeom prst="rect">
            <a:avLst/>
          </a:prstGeom>
          <a:solidFill>
            <a:schemeClr val="accent3">
              <a:lumMod val="60000"/>
              <a:lumOff val="40000"/>
            </a:schemeClr>
          </a:solidFill>
        </p:spPr>
        <p:txBody>
          <a:bodyPr wrap="none">
            <a:spAutoFit/>
          </a:bodyPr>
          <a:lstStyle/>
          <a:p>
            <a:pPr>
              <a:defRPr/>
            </a:pPr>
            <a:r>
              <a:rPr lang="en-US" dirty="0"/>
              <a:t>For comparison:</a:t>
            </a:r>
          </a:p>
        </p:txBody>
      </p:sp>
      <p:sp>
        <p:nvSpPr>
          <p:cNvPr id="2" name="Footer Placeholder 1"/>
          <p:cNvSpPr>
            <a:spLocks noGrp="1"/>
          </p:cNvSpPr>
          <p:nvPr>
            <p:ph type="ftr" sz="quarter" idx="11"/>
          </p:nvPr>
        </p:nvSpPr>
        <p:spPr>
          <a:xfrm>
            <a:off x="3505200" y="6356351"/>
            <a:ext cx="4724400" cy="365125"/>
          </a:xfrm>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200">
                <a:solidFill>
                  <a:srgbClr val="045C75"/>
                </a:solidFill>
                <a:latin typeface="Constantia" panose="02030602050306030303" pitchFamily="18" charset="0"/>
              </a:rPr>
              <a:t>© 2016 Pearson Education, Inc., Hoboken, NJ.  All rights reserved. </a:t>
            </a:r>
          </a:p>
        </p:txBody>
      </p:sp>
    </p:spTree>
    <p:extLst>
      <p:ext uri="{BB962C8B-B14F-4D97-AF65-F5344CB8AC3E}">
        <p14:creationId xmlns:p14="http://schemas.microsoft.com/office/powerpoint/2010/main" val="208888413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Rectangle 2"/>
          <p:cNvSpPr>
            <a:spLocks noGrp="1" noChangeArrowheads="1"/>
          </p:cNvSpPr>
          <p:nvPr>
            <p:ph type="title"/>
          </p:nvPr>
        </p:nvSpPr>
        <p:spPr/>
        <p:txBody>
          <a:bodyPr/>
          <a:lstStyle/>
          <a:p>
            <a:pPr eaLnBrk="1" hangingPunct="1"/>
            <a:r>
              <a:rPr lang="en-US" altLang="en-US" smtClean="0"/>
              <a:t>It</a:t>
            </a:r>
            <a:r>
              <a:rPr lang="fr-FR" altLang="ja-JP" smtClean="0"/>
              <a:t>'</a:t>
            </a:r>
            <a:r>
              <a:rPr lang="en-US" altLang="ja-JP" smtClean="0"/>
              <a:t>s now just a one line program</a:t>
            </a:r>
            <a:endParaRPr lang="en-US" altLang="en-US" smtClean="0"/>
          </a:p>
        </p:txBody>
      </p:sp>
      <p:sp>
        <p:nvSpPr>
          <p:cNvPr id="75778" name="Rectangle 3"/>
          <p:cNvSpPr>
            <a:spLocks noGrp="1" noChangeArrowheads="1"/>
          </p:cNvSpPr>
          <p:nvPr>
            <p:ph type="body" idx="1"/>
          </p:nvPr>
        </p:nvSpPr>
        <p:spPr/>
        <p:txBody>
          <a:bodyPr/>
          <a:lstStyle/>
          <a:p>
            <a:pPr eaLnBrk="1" hangingPunct="1"/>
            <a:r>
              <a:rPr lang="en-US" altLang="en-US" smtClean="0"/>
              <a:t>What we want to do is </a:t>
            </a:r>
            <a:r>
              <a:rPr lang="en-US" altLang="en-US" b="1" smtClean="0"/>
              <a:t>filter</a:t>
            </a:r>
            <a:r>
              <a:rPr lang="en-US" altLang="en-US" smtClean="0"/>
              <a:t> out pixels that match </a:t>
            </a:r>
            <a:r>
              <a:rPr lang="en-US" altLang="en-US" b="1" smtClean="0"/>
              <a:t>checkPixel,</a:t>
            </a:r>
            <a:br>
              <a:rPr lang="en-US" altLang="en-US" b="1" smtClean="0"/>
            </a:br>
            <a:r>
              <a:rPr lang="en-US" altLang="en-US" smtClean="0"/>
              <a:t>then </a:t>
            </a:r>
            <a:r>
              <a:rPr lang="en-US" altLang="en-US" b="1" smtClean="0"/>
              <a:t>map</a:t>
            </a:r>
            <a:r>
              <a:rPr lang="en-US" altLang="en-US" smtClean="0"/>
              <a:t> the function </a:t>
            </a:r>
            <a:r>
              <a:rPr lang="en-US" altLang="en-US" b="1" smtClean="0"/>
              <a:t>turnRed</a:t>
            </a:r>
            <a:r>
              <a:rPr lang="en-US" altLang="en-US" smtClean="0"/>
              <a:t> to that result.</a:t>
            </a:r>
          </a:p>
          <a:p>
            <a:pPr eaLnBrk="1" hangingPunct="1">
              <a:buFont typeface="Wingdings" panose="05000000000000000000" pitchFamily="2" charset="2"/>
              <a:buNone/>
            </a:pPr>
            <a:r>
              <a:rPr lang="en-US" altLang="en-US" smtClean="0"/>
              <a:t/>
            </a:r>
            <a:br>
              <a:rPr lang="en-US" altLang="en-US" smtClean="0"/>
            </a:br>
            <a:endParaRPr lang="en-US" altLang="en-US" smtClean="0"/>
          </a:p>
        </p:txBody>
      </p:sp>
      <p:sp>
        <p:nvSpPr>
          <p:cNvPr id="4" name="TextBox 3"/>
          <p:cNvSpPr txBox="1"/>
          <p:nvPr/>
        </p:nvSpPr>
        <p:spPr>
          <a:xfrm>
            <a:off x="3200401" y="3810001"/>
            <a:ext cx="4462055" cy="646331"/>
          </a:xfrm>
          <a:prstGeom prst="rect">
            <a:avLst/>
          </a:prstGeom>
          <a:solidFill>
            <a:schemeClr val="accent2">
              <a:lumMod val="20000"/>
              <a:lumOff val="80000"/>
            </a:schemeClr>
          </a:solidFill>
        </p:spPr>
        <p:txBody>
          <a:bodyPr wrap="none">
            <a:spAutoFit/>
          </a:bodyPr>
          <a:lstStyle/>
          <a:p>
            <a:pPr>
              <a:defRPr/>
            </a:pPr>
            <a:r>
              <a:rPr lang="en-US" dirty="0"/>
              <a:t>map(</a:t>
            </a:r>
            <a:r>
              <a:rPr lang="en-US" dirty="0" err="1"/>
              <a:t>turnRed</a:t>
            </a:r>
            <a:r>
              <a:rPr lang="en-US" dirty="0"/>
              <a:t>, filter(</a:t>
            </a:r>
            <a:r>
              <a:rPr lang="en-US" dirty="0" err="1"/>
              <a:t>checkPixel,getPixels</a:t>
            </a:r>
            <a:r>
              <a:rPr lang="en-US" dirty="0"/>
              <a:t>(</a:t>
            </a:r>
            <a:r>
              <a:rPr lang="en-US" dirty="0" err="1"/>
              <a:t>pic</a:t>
            </a:r>
            <a:r>
              <a:rPr lang="en-US" dirty="0"/>
              <a:t>)))</a:t>
            </a:r>
          </a:p>
          <a:p>
            <a:pPr>
              <a:defRPr/>
            </a:pPr>
            <a:endParaRPr lang="en-US" dirty="0"/>
          </a:p>
        </p:txBody>
      </p:sp>
      <p:sp>
        <p:nvSpPr>
          <p:cNvPr id="2" name="Footer Placeholder 1"/>
          <p:cNvSpPr>
            <a:spLocks noGrp="1"/>
          </p:cNvSpPr>
          <p:nvPr>
            <p:ph type="ftr" sz="quarter" idx="11"/>
          </p:nvPr>
        </p:nvSpPr>
        <p:spPr>
          <a:xfrm>
            <a:off x="3124200" y="6356351"/>
            <a:ext cx="5181600" cy="365125"/>
          </a:xfrm>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200">
                <a:solidFill>
                  <a:srgbClr val="045C75"/>
                </a:solidFill>
                <a:latin typeface="Constantia" panose="02030602050306030303" pitchFamily="18" charset="0"/>
              </a:rPr>
              <a:t>© 2016 Pearson Education, Inc., Hoboken, NJ.  All rights reserved. </a:t>
            </a:r>
          </a:p>
        </p:txBody>
      </p:sp>
    </p:spTree>
    <p:extLst>
      <p:ext uri="{BB962C8B-B14F-4D97-AF65-F5344CB8AC3E}">
        <p14:creationId xmlns:p14="http://schemas.microsoft.com/office/powerpoint/2010/main" val="84969646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Rectangle 7"/>
          <p:cNvSpPr>
            <a:spLocks noGrp="1" noChangeArrowheads="1"/>
          </p:cNvSpPr>
          <p:nvPr>
            <p:ph type="title"/>
          </p:nvPr>
        </p:nvSpPr>
        <p:spPr/>
        <p:txBody>
          <a:bodyPr/>
          <a:lstStyle/>
          <a:p>
            <a:pPr eaLnBrk="1" hangingPunct="1"/>
            <a:r>
              <a:rPr lang="en-US" altLang="en-US" smtClean="0"/>
              <a:t>Really using the one-liner</a:t>
            </a:r>
          </a:p>
        </p:txBody>
      </p:sp>
      <p:sp>
        <p:nvSpPr>
          <p:cNvPr id="31749" name="Rectangle 5"/>
          <p:cNvSpPr>
            <a:spLocks noGrp="1" noChangeArrowheads="1"/>
          </p:cNvSpPr>
          <p:nvPr>
            <p:ph type="body" idx="1"/>
          </p:nvPr>
        </p:nvSpPr>
        <p:spPr>
          <a:solidFill>
            <a:schemeClr val="accent2">
              <a:lumMod val="20000"/>
              <a:lumOff val="80000"/>
            </a:schemeClr>
          </a:solidFill>
        </p:spPr>
        <p:txBody>
          <a:bodyPr>
            <a:normAutofit/>
          </a:bodyPr>
          <a:lstStyle/>
          <a:p>
            <a:pPr eaLnBrk="1" hangingPunct="1">
              <a:buFont typeface="Wingdings" charset="0"/>
              <a:buNone/>
              <a:defRPr/>
            </a:pPr>
            <a:r>
              <a:rPr lang="en-US" dirty="0">
                <a:ea typeface="ＭＳ Ｐゴシック" charset="0"/>
                <a:cs typeface="+mn-cs"/>
              </a:rPr>
              <a:t>&gt;&gt;&gt; pic=</a:t>
            </a:r>
            <a:r>
              <a:rPr lang="en-US" dirty="0" err="1">
                <a:ea typeface="ＭＳ Ｐゴシック" charset="0"/>
                <a:cs typeface="+mn-cs"/>
              </a:rPr>
              <a:t>makePicture</a:t>
            </a:r>
            <a:r>
              <a:rPr lang="en-US" dirty="0">
                <a:ea typeface="ＭＳ Ｐゴシック" charset="0"/>
                <a:cs typeface="+mn-cs"/>
              </a:rPr>
              <a:t>( </a:t>
            </a:r>
            <a:r>
              <a:rPr lang="en-US" dirty="0" err="1">
                <a:ea typeface="ＭＳ Ｐゴシック" charset="0"/>
                <a:cs typeface="+mn-cs"/>
              </a:rPr>
              <a:t>getMediaPath</a:t>
            </a:r>
            <a:r>
              <a:rPr lang="en-US" dirty="0">
                <a:ea typeface="ＭＳ Ｐゴシック" charset="0"/>
                <a:cs typeface="+mn-cs"/>
              </a:rPr>
              <a:t>("</a:t>
            </a:r>
            <a:r>
              <a:rPr lang="en-US" dirty="0" err="1">
                <a:ea typeface="ＭＳ Ｐゴシック" charset="0"/>
                <a:cs typeface="+mn-cs"/>
              </a:rPr>
              <a:t>barbara.jpg</a:t>
            </a:r>
            <a:r>
              <a:rPr lang="en-US" dirty="0">
                <a:ea typeface="ＭＳ Ｐゴシック" charset="0"/>
                <a:cs typeface="+mn-cs"/>
              </a:rPr>
              <a:t>"))</a:t>
            </a:r>
          </a:p>
          <a:p>
            <a:pPr eaLnBrk="1" hangingPunct="1">
              <a:buFont typeface="Wingdings" charset="0"/>
              <a:buNone/>
              <a:defRPr/>
            </a:pPr>
            <a:r>
              <a:rPr lang="en-US" dirty="0">
                <a:ea typeface="ＭＳ Ｐゴシック" charset="0"/>
                <a:cs typeface="+mn-cs"/>
              </a:rPr>
              <a:t>&gt;&gt;&gt; map(</a:t>
            </a:r>
            <a:r>
              <a:rPr lang="en-US" dirty="0" err="1">
                <a:ea typeface="ＭＳ Ｐゴシック" charset="0"/>
                <a:cs typeface="+mn-cs"/>
              </a:rPr>
              <a:t>turnRed</a:t>
            </a:r>
            <a:r>
              <a:rPr lang="en-US" dirty="0">
                <a:ea typeface="ＭＳ Ｐゴシック" charset="0"/>
                <a:cs typeface="+mn-cs"/>
              </a:rPr>
              <a:t>, filter(</a:t>
            </a:r>
            <a:r>
              <a:rPr lang="en-US" dirty="0" err="1">
                <a:ea typeface="ＭＳ Ｐゴシック" charset="0"/>
                <a:cs typeface="+mn-cs"/>
              </a:rPr>
              <a:t>checkPixel</a:t>
            </a:r>
            <a:r>
              <a:rPr lang="en-US" dirty="0">
                <a:ea typeface="ＭＳ Ｐゴシック" charset="0"/>
                <a:cs typeface="+mn-cs"/>
              </a:rPr>
              <a:t>, </a:t>
            </a:r>
            <a:r>
              <a:rPr lang="en-US" dirty="0" err="1">
                <a:ea typeface="ＭＳ Ｐゴシック" charset="0"/>
                <a:cs typeface="+mn-cs"/>
              </a:rPr>
              <a:t>getPixels</a:t>
            </a:r>
            <a:r>
              <a:rPr lang="en-US" dirty="0">
                <a:ea typeface="ＭＳ Ｐゴシック" charset="0"/>
                <a:cs typeface="+mn-cs"/>
              </a:rPr>
              <a:t>(pic))</a:t>
            </a:r>
            <a:r>
              <a:rPr lang="en-US" dirty="0" smtClean="0">
                <a:ea typeface="ＭＳ Ｐゴシック" charset="0"/>
                <a:cs typeface="+mn-cs"/>
              </a:rPr>
              <a:t>)</a:t>
            </a:r>
            <a:endParaRPr lang="en-US" dirty="0">
              <a:ea typeface="ＭＳ Ｐゴシック" charset="0"/>
              <a:cs typeface="+mn-cs"/>
            </a:endParaRPr>
          </a:p>
        </p:txBody>
      </p:sp>
      <p:sp>
        <p:nvSpPr>
          <p:cNvPr id="2" name="Footer Placeholder 1"/>
          <p:cNvSpPr>
            <a:spLocks noGrp="1"/>
          </p:cNvSpPr>
          <p:nvPr>
            <p:ph type="ftr" sz="quarter" idx="11"/>
          </p:nvPr>
        </p:nvSpPr>
        <p:spPr>
          <a:xfrm>
            <a:off x="3124200" y="6356351"/>
            <a:ext cx="5029200" cy="365125"/>
          </a:xfrm>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200">
                <a:solidFill>
                  <a:srgbClr val="045C75"/>
                </a:solidFill>
                <a:latin typeface="Constantia" panose="02030602050306030303" pitchFamily="18" charset="0"/>
              </a:rPr>
              <a:t>© 2016 Pearson Education, Inc., Hoboken, NJ.  All rights reserved. </a:t>
            </a:r>
          </a:p>
        </p:txBody>
      </p:sp>
    </p:spTree>
    <p:extLst>
      <p:ext uri="{BB962C8B-B14F-4D97-AF65-F5344CB8AC3E}">
        <p14:creationId xmlns:p14="http://schemas.microsoft.com/office/powerpoint/2010/main" val="325756412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Title 1"/>
          <p:cNvSpPr>
            <a:spLocks noGrp="1"/>
          </p:cNvSpPr>
          <p:nvPr>
            <p:ph type="title"/>
          </p:nvPr>
        </p:nvSpPr>
        <p:spPr/>
        <p:txBody>
          <a:bodyPr/>
          <a:lstStyle/>
          <a:p>
            <a:pPr eaLnBrk="1" hangingPunct="1"/>
            <a:r>
              <a:rPr lang="en-US" altLang="en-US" smtClean="0"/>
              <a:t>Challenge: One Line</a:t>
            </a:r>
          </a:p>
        </p:txBody>
      </p:sp>
      <p:sp>
        <p:nvSpPr>
          <p:cNvPr id="77826" name="Content Placeholder 2"/>
          <p:cNvSpPr>
            <a:spLocks noGrp="1"/>
          </p:cNvSpPr>
          <p:nvPr>
            <p:ph idx="1"/>
          </p:nvPr>
        </p:nvSpPr>
        <p:spPr/>
        <p:txBody>
          <a:bodyPr/>
          <a:lstStyle/>
          <a:p>
            <a:pPr eaLnBrk="1" hangingPunct="1"/>
            <a:r>
              <a:rPr lang="en-US" altLang="en-US" dirty="0" smtClean="0"/>
              <a:t>Rewrite this function with </a:t>
            </a:r>
            <a:r>
              <a:rPr lang="en-US" altLang="en-US" i="1" dirty="0" smtClean="0"/>
              <a:t>just</a:t>
            </a:r>
            <a:r>
              <a:rPr lang="en-US" altLang="en-US" dirty="0" smtClean="0"/>
              <a:t> lambda</a:t>
            </a:r>
            <a:r>
              <a:rPr lang="en-US" altLang="ja-JP" dirty="0" smtClean="0"/>
              <a:t>s!  Then it </a:t>
            </a:r>
            <a:r>
              <a:rPr lang="en-US" altLang="ja-JP" i="1" dirty="0" smtClean="0"/>
              <a:t>really is</a:t>
            </a:r>
            <a:r>
              <a:rPr lang="en-US" altLang="ja-JP" dirty="0" smtClean="0"/>
              <a:t> just a single line of code!</a:t>
            </a:r>
          </a:p>
          <a:p>
            <a:pPr eaLnBrk="1" hangingPunct="1"/>
            <a:endParaRPr lang="en-US" altLang="en-US" dirty="0" smtClean="0"/>
          </a:p>
          <a:p>
            <a:pPr eaLnBrk="1" hangingPunct="1"/>
            <a:endParaRPr lang="en-US" altLang="en-US" dirty="0" smtClean="0"/>
          </a:p>
        </p:txBody>
      </p:sp>
      <p:sp>
        <p:nvSpPr>
          <p:cNvPr id="2" name="Footer Placeholder 1"/>
          <p:cNvSpPr>
            <a:spLocks noGrp="1"/>
          </p:cNvSpPr>
          <p:nvPr>
            <p:ph type="ftr" sz="quarter" idx="11"/>
          </p:nvPr>
        </p:nvSpPr>
        <p:spPr>
          <a:xfrm>
            <a:off x="3429000" y="6356351"/>
            <a:ext cx="5029200" cy="365125"/>
          </a:xfrm>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200">
                <a:solidFill>
                  <a:srgbClr val="045C75"/>
                </a:solidFill>
                <a:latin typeface="Constantia" panose="02030602050306030303" pitchFamily="18" charset="0"/>
              </a:rPr>
              <a:t>© 2016 Pearson Education, Inc., Hoboken, NJ.  All rights reserved. </a:t>
            </a:r>
          </a:p>
        </p:txBody>
      </p:sp>
    </p:spTree>
    <p:extLst>
      <p:ext uri="{BB962C8B-B14F-4D97-AF65-F5344CB8AC3E}">
        <p14:creationId xmlns:p14="http://schemas.microsoft.com/office/powerpoint/2010/main" val="374853485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Rectangle 2"/>
          <p:cNvSpPr>
            <a:spLocks noGrp="1" noChangeArrowheads="1"/>
          </p:cNvSpPr>
          <p:nvPr>
            <p:ph type="title"/>
          </p:nvPr>
        </p:nvSpPr>
        <p:spPr/>
        <p:txBody>
          <a:bodyPr/>
          <a:lstStyle/>
          <a:p>
            <a:pPr eaLnBrk="1" hangingPunct="1"/>
            <a:r>
              <a:rPr lang="en-US" altLang="en-US" smtClean="0"/>
              <a:t>A new way of thinking</a:t>
            </a:r>
          </a:p>
        </p:txBody>
      </p:sp>
      <p:sp>
        <p:nvSpPr>
          <p:cNvPr id="78850" name="Rectangle 3"/>
          <p:cNvSpPr>
            <a:spLocks noGrp="1" noChangeArrowheads="1"/>
          </p:cNvSpPr>
          <p:nvPr>
            <p:ph type="body" idx="1"/>
          </p:nvPr>
        </p:nvSpPr>
        <p:spPr/>
        <p:txBody>
          <a:bodyPr/>
          <a:lstStyle/>
          <a:p>
            <a:pPr eaLnBrk="1" hangingPunct="1"/>
            <a:r>
              <a:rPr lang="en-US" altLang="en-US" smtClean="0"/>
              <a:t>In functional programming, you don</a:t>
            </a:r>
            <a:r>
              <a:rPr lang="fr-FR" altLang="ja-JP" smtClean="0"/>
              <a:t>'</a:t>
            </a:r>
            <a:r>
              <a:rPr lang="en-US" altLang="ja-JP" smtClean="0"/>
              <a:t>t write functions with big loops that process all the data.</a:t>
            </a:r>
          </a:p>
          <a:p>
            <a:pPr eaLnBrk="1" hangingPunct="1"/>
            <a:r>
              <a:rPr lang="en-US" altLang="en-US" smtClean="0"/>
              <a:t>Instead, you write small functions that process one piece of the data.</a:t>
            </a:r>
          </a:p>
          <a:p>
            <a:pPr lvl="1" eaLnBrk="1" hangingPunct="1"/>
            <a:r>
              <a:rPr lang="en-US" altLang="en-US" smtClean="0"/>
              <a:t>Then you apply the small function to all the data, using things like map and filter.</a:t>
            </a:r>
          </a:p>
          <a:p>
            <a:pPr eaLnBrk="1" hangingPunct="1"/>
            <a:r>
              <a:rPr lang="en-US" altLang="en-US" smtClean="0"/>
              <a:t>You end up writing fewer lines of code for solving problems.</a:t>
            </a:r>
          </a:p>
        </p:txBody>
      </p:sp>
      <p:sp>
        <p:nvSpPr>
          <p:cNvPr id="2" name="Footer Placeholder 1"/>
          <p:cNvSpPr>
            <a:spLocks noGrp="1"/>
          </p:cNvSpPr>
          <p:nvPr>
            <p:ph type="ftr" sz="quarter" idx="11"/>
          </p:nvPr>
        </p:nvSpPr>
        <p:spPr>
          <a:xfrm>
            <a:off x="4191000" y="6356351"/>
            <a:ext cx="4495800" cy="365125"/>
          </a:xfrm>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200">
                <a:solidFill>
                  <a:srgbClr val="045C75"/>
                </a:solidFill>
                <a:latin typeface="Constantia" panose="02030602050306030303" pitchFamily="18" charset="0"/>
              </a:rPr>
              <a:t>© 2016 Pearson Education, Inc., Hoboken, NJ.  All rights reserved. </a:t>
            </a:r>
          </a:p>
        </p:txBody>
      </p:sp>
    </p:spTree>
    <p:extLst>
      <p:ext uri="{BB962C8B-B14F-4D97-AF65-F5344CB8AC3E}">
        <p14:creationId xmlns:p14="http://schemas.microsoft.com/office/powerpoint/2010/main" val="378797463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Title 1"/>
          <p:cNvSpPr>
            <a:spLocks noGrp="1"/>
          </p:cNvSpPr>
          <p:nvPr>
            <p:ph type="title"/>
          </p:nvPr>
        </p:nvSpPr>
        <p:spPr/>
        <p:txBody>
          <a:bodyPr/>
          <a:lstStyle/>
          <a:p>
            <a:r>
              <a:rPr lang="en-US" altLang="en-US" smtClean="0"/>
              <a:t>Programming without state</a:t>
            </a:r>
          </a:p>
        </p:txBody>
      </p:sp>
      <p:sp>
        <p:nvSpPr>
          <p:cNvPr id="79874" name="Content Placeholder 2"/>
          <p:cNvSpPr>
            <a:spLocks noGrp="1"/>
          </p:cNvSpPr>
          <p:nvPr>
            <p:ph idx="1"/>
          </p:nvPr>
        </p:nvSpPr>
        <p:spPr/>
        <p:txBody>
          <a:bodyPr/>
          <a:lstStyle/>
          <a:p>
            <a:r>
              <a:rPr lang="en-US" altLang="en-US" smtClean="0"/>
              <a:t>Algebraic functions don’t change their inputs</a:t>
            </a:r>
          </a:p>
          <a:p>
            <a:pPr lvl="1"/>
            <a:r>
              <a:rPr lang="en-US" altLang="en-US" smtClean="0"/>
              <a:t>Sin(4) doesn’t redefine “4”</a:t>
            </a:r>
          </a:p>
          <a:p>
            <a:r>
              <a:rPr lang="en-US" altLang="en-US" smtClean="0"/>
              <a:t>The fact that increaseRed(pic) </a:t>
            </a:r>
            <a:r>
              <a:rPr lang="en-US" altLang="en-US" i="1" smtClean="0"/>
              <a:t>changes</a:t>
            </a:r>
            <a:r>
              <a:rPr lang="en-US" altLang="en-US" smtClean="0"/>
              <a:t> pic makes it non-algebraic.</a:t>
            </a:r>
          </a:p>
          <a:p>
            <a:endParaRPr lang="en-US" altLang="en-US" smtClean="0"/>
          </a:p>
          <a:p>
            <a:r>
              <a:rPr lang="en-US" altLang="en-US" smtClean="0"/>
              <a:t>We can redefine functions so that they </a:t>
            </a:r>
            <a:r>
              <a:rPr lang="en-US" altLang="en-US" i="1" smtClean="0"/>
              <a:t>don’t</a:t>
            </a:r>
            <a:r>
              <a:rPr lang="en-US" altLang="en-US" smtClean="0"/>
              <a:t> change the inputs.</a:t>
            </a:r>
          </a:p>
        </p:txBody>
      </p:sp>
      <p:sp>
        <p:nvSpPr>
          <p:cNvPr id="2" name="Footer Placeholder 1"/>
          <p:cNvSpPr>
            <a:spLocks noGrp="1"/>
          </p:cNvSpPr>
          <p:nvPr>
            <p:ph type="ftr" sz="quarter" idx="11"/>
          </p:nvPr>
        </p:nvSpPr>
        <p:spPr>
          <a:xfrm>
            <a:off x="4191000" y="6356351"/>
            <a:ext cx="4343400" cy="365125"/>
          </a:xfrm>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200">
                <a:solidFill>
                  <a:srgbClr val="045C75"/>
                </a:solidFill>
                <a:latin typeface="Constantia" panose="02030602050306030303" pitchFamily="18" charset="0"/>
              </a:rPr>
              <a:t>© 2016 Pearson Education, Inc., Hoboken, NJ.  All rights reserved. </a:t>
            </a:r>
          </a:p>
        </p:txBody>
      </p:sp>
    </p:spTree>
    <p:extLst>
      <p:ext uri="{BB962C8B-B14F-4D97-AF65-F5344CB8AC3E}">
        <p14:creationId xmlns:p14="http://schemas.microsoft.com/office/powerpoint/2010/main" val="9087446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5" name="Title 1"/>
          <p:cNvSpPr>
            <a:spLocks noGrp="1"/>
          </p:cNvSpPr>
          <p:nvPr>
            <p:ph type="title"/>
          </p:nvPr>
        </p:nvSpPr>
        <p:spPr>
          <a:xfrm>
            <a:off x="5791200" y="704850"/>
            <a:ext cx="4419600" cy="1143000"/>
          </a:xfrm>
        </p:spPr>
        <p:txBody>
          <a:bodyPr>
            <a:normAutofit fontScale="90000"/>
          </a:bodyPr>
          <a:lstStyle/>
          <a:p>
            <a:r>
              <a:rPr lang="en-US" altLang="en-US" smtClean="0">
                <a:ea typeface="ＭＳ Ｐゴシック" panose="020B0600070205080204" pitchFamily="34" charset="-128"/>
              </a:rPr>
              <a:t>Encoding sound in a picture</a:t>
            </a:r>
          </a:p>
        </p:txBody>
      </p:sp>
      <p:sp>
        <p:nvSpPr>
          <p:cNvPr id="108546" name="Content Placeholder 2"/>
          <p:cNvSpPr>
            <a:spLocks noGrp="1"/>
          </p:cNvSpPr>
          <p:nvPr>
            <p:ph idx="1"/>
          </p:nvPr>
        </p:nvSpPr>
        <p:spPr>
          <a:xfrm>
            <a:off x="1981200" y="762000"/>
            <a:ext cx="8229600" cy="5486400"/>
          </a:xfrm>
        </p:spPr>
        <p:txBody>
          <a:bodyPr>
            <a:normAutofit fontScale="92500" lnSpcReduction="10000"/>
          </a:bodyPr>
          <a:lstStyle/>
          <a:p>
            <a:pPr marL="342900" indent="-342900">
              <a:buFont typeface="+mj-lt"/>
              <a:buAutoNum type="arabicPeriod"/>
            </a:pPr>
            <a:r>
              <a:rPr lang="en-US" altLang="en-US" sz="1800" dirty="0" err="1">
                <a:ea typeface="ＭＳ Ｐゴシック" panose="020B0600070205080204" pitchFamily="34" charset="-128"/>
              </a:rPr>
              <a:t>def</a:t>
            </a:r>
            <a:r>
              <a:rPr lang="en-US" altLang="en-US" sz="1800" dirty="0">
                <a:ea typeface="ＭＳ Ｐゴシック" panose="020B0600070205080204" pitchFamily="34" charset="-128"/>
              </a:rPr>
              <a:t> </a:t>
            </a:r>
            <a:r>
              <a:rPr lang="en-US" altLang="en-US" sz="1800" dirty="0" err="1">
                <a:ea typeface="ＭＳ Ｐゴシック" panose="020B0600070205080204" pitchFamily="34" charset="-128"/>
              </a:rPr>
              <a:t>encodeSound</a:t>
            </a:r>
            <a:r>
              <a:rPr lang="en-US" altLang="en-US" sz="1800" dirty="0">
                <a:ea typeface="ＭＳ Ｐゴシック" panose="020B0600070205080204" pitchFamily="34" charset="-128"/>
              </a:rPr>
              <a:t>(</a:t>
            </a:r>
            <a:r>
              <a:rPr lang="en-US" altLang="en-US" sz="1800" dirty="0" err="1">
                <a:ea typeface="ＭＳ Ｐゴシック" panose="020B0600070205080204" pitchFamily="34" charset="-128"/>
              </a:rPr>
              <a:t>sound,picture</a:t>
            </a:r>
            <a:r>
              <a:rPr lang="en-US" altLang="en-US" sz="1800" dirty="0">
                <a:ea typeface="ＭＳ Ｐゴシック" panose="020B0600070205080204" pitchFamily="34" charset="-128"/>
              </a:rPr>
              <a:t>):</a:t>
            </a:r>
          </a:p>
          <a:p>
            <a:pPr marL="342900" indent="-342900">
              <a:buFont typeface="+mj-lt"/>
              <a:buAutoNum type="arabicPeriod"/>
            </a:pPr>
            <a:r>
              <a:rPr lang="en-US" altLang="en-US" sz="1800" dirty="0">
                <a:ea typeface="ＭＳ Ｐゴシック" panose="020B0600070205080204" pitchFamily="34" charset="-128"/>
              </a:rPr>
              <a:t>  </a:t>
            </a:r>
            <a:r>
              <a:rPr lang="en-US" altLang="en-US" sz="1800" dirty="0" err="1">
                <a:ea typeface="ＭＳ Ｐゴシック" panose="020B0600070205080204" pitchFamily="34" charset="-128"/>
              </a:rPr>
              <a:t>soundIndex</a:t>
            </a:r>
            <a:r>
              <a:rPr lang="en-US" altLang="en-US" sz="1800" dirty="0">
                <a:ea typeface="ＭＳ Ｐゴシック" panose="020B0600070205080204" pitchFamily="34" charset="-128"/>
              </a:rPr>
              <a:t> = 0</a:t>
            </a:r>
          </a:p>
          <a:p>
            <a:pPr marL="342900" indent="-342900">
              <a:buFont typeface="+mj-lt"/>
              <a:buAutoNum type="arabicPeriod"/>
            </a:pPr>
            <a:r>
              <a:rPr lang="en-US" altLang="en-US" sz="1800" dirty="0">
                <a:ea typeface="ＭＳ Ｐゴシック" panose="020B0600070205080204" pitchFamily="34" charset="-128"/>
              </a:rPr>
              <a:t>  for p in </a:t>
            </a:r>
            <a:r>
              <a:rPr lang="en-US" altLang="en-US" sz="1800" dirty="0" err="1">
                <a:ea typeface="ＭＳ Ｐゴシック" panose="020B0600070205080204" pitchFamily="34" charset="-128"/>
              </a:rPr>
              <a:t>getPixels</a:t>
            </a:r>
            <a:r>
              <a:rPr lang="en-US" altLang="en-US" sz="1800" dirty="0">
                <a:ea typeface="ＭＳ Ｐゴシック" panose="020B0600070205080204" pitchFamily="34" charset="-128"/>
              </a:rPr>
              <a:t>(picture):</a:t>
            </a:r>
          </a:p>
          <a:p>
            <a:pPr marL="342900" indent="-342900">
              <a:buFont typeface="+mj-lt"/>
              <a:buAutoNum type="arabicPeriod"/>
            </a:pPr>
            <a:r>
              <a:rPr lang="en-US" altLang="en-US" sz="1800" dirty="0">
                <a:ea typeface="ＭＳ Ｐゴシック" panose="020B0600070205080204" pitchFamily="34" charset="-128"/>
              </a:rPr>
              <a:t>    # </a:t>
            </a:r>
            <a:r>
              <a:rPr lang="en-US" altLang="en-US" sz="1800" dirty="0" smtClean="0">
                <a:ea typeface="ＭＳ Ｐゴシック" panose="020B0600070205080204" pitchFamily="34" charset="-128"/>
              </a:rPr>
              <a:t>Make red even</a:t>
            </a:r>
            <a:endParaRPr lang="en-US" altLang="en-US" sz="1800" dirty="0">
              <a:ea typeface="ＭＳ Ｐゴシック" panose="020B0600070205080204" pitchFamily="34" charset="-128"/>
            </a:endParaRPr>
          </a:p>
          <a:p>
            <a:pPr marL="342900" indent="-342900">
              <a:buFont typeface="+mj-lt"/>
              <a:buAutoNum type="arabicPeriod"/>
            </a:pPr>
            <a:r>
              <a:rPr lang="en-US" altLang="en-US" sz="1800" dirty="0">
                <a:ea typeface="ＭＳ Ｐゴシック" panose="020B0600070205080204" pitchFamily="34" charset="-128"/>
              </a:rPr>
              <a:t>    r = </a:t>
            </a:r>
            <a:r>
              <a:rPr lang="en-US" altLang="en-US" sz="1800" dirty="0" err="1">
                <a:ea typeface="ＭＳ Ｐゴシック" panose="020B0600070205080204" pitchFamily="34" charset="-128"/>
              </a:rPr>
              <a:t>getRed</a:t>
            </a:r>
            <a:r>
              <a:rPr lang="en-US" altLang="en-US" sz="1800" dirty="0">
                <a:ea typeface="ＭＳ Ｐゴシック" panose="020B0600070205080204" pitchFamily="34" charset="-128"/>
              </a:rPr>
              <a:t>(p)</a:t>
            </a:r>
          </a:p>
          <a:p>
            <a:pPr marL="342900" indent="-342900">
              <a:buFont typeface="+mj-lt"/>
              <a:buAutoNum type="arabicPeriod"/>
            </a:pPr>
            <a:r>
              <a:rPr lang="en-US" altLang="en-US" sz="1800" dirty="0">
                <a:ea typeface="ＭＳ Ｐゴシック" panose="020B0600070205080204" pitchFamily="34" charset="-128"/>
              </a:rPr>
              <a:t>    if ((r % 2) == 1):</a:t>
            </a:r>
          </a:p>
          <a:p>
            <a:pPr marL="342900" indent="-342900">
              <a:buFont typeface="+mj-lt"/>
              <a:buAutoNum type="arabicPeriod"/>
            </a:pPr>
            <a:r>
              <a:rPr lang="en-US" altLang="en-US" sz="1800" dirty="0">
                <a:ea typeface="ＭＳ Ｐゴシック" panose="020B0600070205080204" pitchFamily="34" charset="-128"/>
              </a:rPr>
              <a:t>      </a:t>
            </a:r>
            <a:r>
              <a:rPr lang="en-US" altLang="en-US" sz="1800" dirty="0" err="1">
                <a:ea typeface="ＭＳ Ｐゴシック" panose="020B0600070205080204" pitchFamily="34" charset="-128"/>
              </a:rPr>
              <a:t>setRed</a:t>
            </a:r>
            <a:r>
              <a:rPr lang="en-US" altLang="en-US" sz="1800" dirty="0">
                <a:ea typeface="ＭＳ Ｐゴシック" panose="020B0600070205080204" pitchFamily="34" charset="-128"/>
              </a:rPr>
              <a:t>(p,r-1)</a:t>
            </a:r>
          </a:p>
          <a:p>
            <a:pPr marL="342900" indent="-342900">
              <a:buFont typeface="+mj-lt"/>
              <a:buAutoNum type="arabicPeriod"/>
            </a:pPr>
            <a:r>
              <a:rPr lang="en-US" altLang="en-US" sz="1800" dirty="0">
                <a:ea typeface="ＭＳ Ｐゴシック" panose="020B0600070205080204" pitchFamily="34" charset="-128"/>
              </a:rPr>
              <a:t>  for p in </a:t>
            </a:r>
            <a:r>
              <a:rPr lang="en-US" altLang="en-US" sz="1800" dirty="0" err="1">
                <a:ea typeface="ＭＳ Ｐゴシック" panose="020B0600070205080204" pitchFamily="34" charset="-128"/>
              </a:rPr>
              <a:t>getPixels</a:t>
            </a:r>
            <a:r>
              <a:rPr lang="en-US" altLang="en-US" sz="1800" dirty="0">
                <a:ea typeface="ＭＳ Ｐゴシック" panose="020B0600070205080204" pitchFamily="34" charset="-128"/>
              </a:rPr>
              <a:t>(picture):</a:t>
            </a:r>
          </a:p>
          <a:p>
            <a:pPr marL="342900" indent="-342900">
              <a:buFont typeface="+mj-lt"/>
              <a:buAutoNum type="arabicPeriod"/>
            </a:pPr>
            <a:r>
              <a:rPr lang="en-US" altLang="en-US" sz="1800" dirty="0">
                <a:ea typeface="ＭＳ Ｐゴシック" panose="020B0600070205080204" pitchFamily="34" charset="-128"/>
              </a:rPr>
              <a:t>    # Did we run out of sound?</a:t>
            </a:r>
          </a:p>
          <a:p>
            <a:pPr marL="342900" indent="-342900">
              <a:buFont typeface="+mj-lt"/>
              <a:buAutoNum type="arabicPeriod"/>
            </a:pPr>
            <a:r>
              <a:rPr lang="en-US" altLang="en-US" sz="1800" dirty="0">
                <a:ea typeface="ＭＳ Ｐゴシック" panose="020B0600070205080204" pitchFamily="34" charset="-128"/>
              </a:rPr>
              <a:t>    if </a:t>
            </a:r>
            <a:r>
              <a:rPr lang="en-US" altLang="en-US" sz="1800" dirty="0" err="1">
                <a:ea typeface="ＭＳ Ｐゴシック" panose="020B0600070205080204" pitchFamily="34" charset="-128"/>
              </a:rPr>
              <a:t>soundIndex</a:t>
            </a:r>
            <a:r>
              <a:rPr lang="en-US" altLang="en-US" sz="1800" dirty="0">
                <a:ea typeface="ＭＳ Ｐゴシック" panose="020B0600070205080204" pitchFamily="34" charset="-128"/>
              </a:rPr>
              <a:t> == </a:t>
            </a:r>
            <a:r>
              <a:rPr lang="en-US" altLang="en-US" sz="1800" dirty="0" err="1">
                <a:ea typeface="ＭＳ Ｐゴシック" panose="020B0600070205080204" pitchFamily="34" charset="-128"/>
              </a:rPr>
              <a:t>getLength</a:t>
            </a:r>
            <a:r>
              <a:rPr lang="en-US" altLang="en-US" sz="1800" dirty="0">
                <a:ea typeface="ＭＳ Ｐゴシック" panose="020B0600070205080204" pitchFamily="34" charset="-128"/>
              </a:rPr>
              <a:t>(sound):</a:t>
            </a:r>
          </a:p>
          <a:p>
            <a:pPr marL="342900" indent="-342900">
              <a:buFont typeface="+mj-lt"/>
              <a:buAutoNum type="arabicPeriod"/>
            </a:pPr>
            <a:r>
              <a:rPr lang="en-US" altLang="en-US" sz="1800" dirty="0">
                <a:ea typeface="ＭＳ Ｐゴシック" panose="020B0600070205080204" pitchFamily="34" charset="-128"/>
              </a:rPr>
              <a:t>      break</a:t>
            </a:r>
          </a:p>
          <a:p>
            <a:pPr marL="342900" indent="-342900">
              <a:buFont typeface="+mj-lt"/>
              <a:buAutoNum type="arabicPeriod"/>
            </a:pPr>
            <a:r>
              <a:rPr lang="en-US" altLang="en-US" sz="1800" dirty="0">
                <a:ea typeface="ＭＳ Ｐゴシック" panose="020B0600070205080204" pitchFamily="34" charset="-128"/>
              </a:rPr>
              <a:t>    # Get the sample value</a:t>
            </a:r>
          </a:p>
          <a:p>
            <a:pPr marL="342900" indent="-342900">
              <a:buFont typeface="+mj-lt"/>
              <a:buAutoNum type="arabicPeriod"/>
            </a:pPr>
            <a:r>
              <a:rPr lang="en-US" altLang="en-US" sz="1800" dirty="0">
                <a:ea typeface="ＭＳ Ｐゴシック" panose="020B0600070205080204" pitchFamily="34" charset="-128"/>
              </a:rPr>
              <a:t>    value = </a:t>
            </a:r>
            <a:r>
              <a:rPr lang="en-US" altLang="en-US" sz="1800" dirty="0" err="1">
                <a:ea typeface="ＭＳ Ｐゴシック" panose="020B0600070205080204" pitchFamily="34" charset="-128"/>
              </a:rPr>
              <a:t>getSampleValueAt</a:t>
            </a:r>
            <a:r>
              <a:rPr lang="en-US" altLang="en-US" sz="1800" dirty="0">
                <a:ea typeface="ＭＳ Ｐゴシック" panose="020B0600070205080204" pitchFamily="34" charset="-128"/>
              </a:rPr>
              <a:t>(</a:t>
            </a:r>
            <a:r>
              <a:rPr lang="en-US" altLang="en-US" sz="1800" dirty="0" err="1">
                <a:ea typeface="ＭＳ Ｐゴシック" panose="020B0600070205080204" pitchFamily="34" charset="-128"/>
              </a:rPr>
              <a:t>sound,soundIndex</a:t>
            </a:r>
            <a:r>
              <a:rPr lang="en-US" altLang="en-US" sz="1800" dirty="0">
                <a:ea typeface="ＭＳ Ｐゴシック" panose="020B0600070205080204" pitchFamily="34" charset="-128"/>
              </a:rPr>
              <a:t>)</a:t>
            </a:r>
          </a:p>
          <a:p>
            <a:pPr marL="342900" indent="-342900">
              <a:buFont typeface="+mj-lt"/>
              <a:buAutoNum type="arabicPeriod"/>
            </a:pPr>
            <a:r>
              <a:rPr lang="en-US" altLang="en-US" sz="1800" dirty="0">
                <a:ea typeface="ＭＳ Ｐゴシック" panose="020B0600070205080204" pitchFamily="34" charset="-128"/>
              </a:rPr>
              <a:t>    if value &gt; 0:</a:t>
            </a:r>
          </a:p>
          <a:p>
            <a:pPr marL="342900" indent="-342900">
              <a:buFont typeface="+mj-lt"/>
              <a:buAutoNum type="arabicPeriod"/>
            </a:pPr>
            <a:r>
              <a:rPr lang="en-US" altLang="en-US" sz="1800" dirty="0">
                <a:ea typeface="ＭＳ Ｐゴシック" panose="020B0600070205080204" pitchFamily="34" charset="-128"/>
              </a:rPr>
              <a:t>      </a:t>
            </a:r>
            <a:r>
              <a:rPr lang="en-US" altLang="en-US" sz="1800" dirty="0" err="1">
                <a:ea typeface="ＭＳ Ｐゴシック" panose="020B0600070205080204" pitchFamily="34" charset="-128"/>
              </a:rPr>
              <a:t>setRed</a:t>
            </a:r>
            <a:r>
              <a:rPr lang="en-US" altLang="en-US" sz="1800" dirty="0">
                <a:ea typeface="ＭＳ Ｐゴシック" panose="020B0600070205080204" pitchFamily="34" charset="-128"/>
              </a:rPr>
              <a:t>(</a:t>
            </a:r>
            <a:r>
              <a:rPr lang="en-US" altLang="en-US" sz="1800" dirty="0" err="1">
                <a:ea typeface="ＭＳ Ｐゴシック" panose="020B0600070205080204" pitchFamily="34" charset="-128"/>
              </a:rPr>
              <a:t>p,getRed</a:t>
            </a:r>
            <a:r>
              <a:rPr lang="en-US" altLang="en-US" sz="1800" dirty="0">
                <a:ea typeface="ＭＳ Ｐゴシック" panose="020B0600070205080204" pitchFamily="34" charset="-128"/>
              </a:rPr>
              <a:t>(p)+1)</a:t>
            </a:r>
          </a:p>
          <a:p>
            <a:pPr marL="342900" indent="-342900">
              <a:buFont typeface="+mj-lt"/>
              <a:buAutoNum type="arabicPeriod"/>
            </a:pPr>
            <a:r>
              <a:rPr lang="en-US" altLang="en-US" sz="1800" dirty="0">
                <a:ea typeface="ＭＳ Ｐゴシック" panose="020B0600070205080204" pitchFamily="34" charset="-128"/>
              </a:rPr>
              <a:t>    </a:t>
            </a:r>
            <a:r>
              <a:rPr lang="en-US" altLang="en-US" sz="1800" dirty="0" err="1">
                <a:ea typeface="ＭＳ Ｐゴシック" panose="020B0600070205080204" pitchFamily="34" charset="-128"/>
              </a:rPr>
              <a:t>soundIndex</a:t>
            </a:r>
            <a:r>
              <a:rPr lang="en-US" altLang="en-US" sz="1800" dirty="0">
                <a:ea typeface="ＭＳ Ｐゴシック" panose="020B0600070205080204" pitchFamily="34" charset="-128"/>
              </a:rPr>
              <a:t> = </a:t>
            </a:r>
            <a:r>
              <a:rPr lang="en-US" altLang="en-US" sz="1800" dirty="0" err="1">
                <a:ea typeface="ＭＳ Ｐゴシック" panose="020B0600070205080204" pitchFamily="34" charset="-128"/>
              </a:rPr>
              <a:t>soundIndex</a:t>
            </a:r>
            <a:r>
              <a:rPr lang="en-US" altLang="en-US" sz="1800" dirty="0">
                <a:ea typeface="ＭＳ Ｐゴシック" panose="020B0600070205080204" pitchFamily="34" charset="-128"/>
              </a:rPr>
              <a:t> + 1</a:t>
            </a:r>
          </a:p>
        </p:txBody>
      </p:sp>
      <p:sp>
        <p:nvSpPr>
          <p:cNvPr id="2" name="Footer Placeholder 1"/>
          <p:cNvSpPr>
            <a:spLocks noGrp="1"/>
          </p:cNvSpPr>
          <p:nvPr>
            <p:ph type="ftr" sz="quarter" idx="11"/>
          </p:nvPr>
        </p:nvSpPr>
        <p:spPr>
          <a:xfrm>
            <a:off x="3810000" y="6356351"/>
            <a:ext cx="5029200" cy="365125"/>
          </a:xfrm>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200" b="0" i="0" u="none" strike="noStrike" kern="1200" cap="none" spc="0" normalizeH="0" baseline="0" noProof="0">
                <a:ln>
                  <a:noFill/>
                </a:ln>
                <a:solidFill>
                  <a:srgbClr val="045C75"/>
                </a:solidFill>
                <a:effectLst/>
                <a:uLnTx/>
                <a:uFillTx/>
                <a:latin typeface="Constantia" panose="02030602050306030303" pitchFamily="18" charset="0"/>
                <a:ea typeface="ＭＳ Ｐゴシック" panose="020B0600070205080204" pitchFamily="34" charset="-128"/>
                <a:cs typeface="+mn-cs"/>
              </a:rPr>
              <a:t>© 2016 Pearson Education, Inc., Hoboken, NJ.  All rights reserved.</a:t>
            </a:r>
          </a:p>
        </p:txBody>
      </p:sp>
    </p:spTree>
    <p:extLst>
      <p:ext uri="{BB962C8B-B14F-4D97-AF65-F5344CB8AC3E}">
        <p14:creationId xmlns:p14="http://schemas.microsoft.com/office/powerpoint/2010/main" val="427986247"/>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Title 1"/>
          <p:cNvSpPr>
            <a:spLocks noGrp="1"/>
          </p:cNvSpPr>
          <p:nvPr>
            <p:ph type="title"/>
          </p:nvPr>
        </p:nvSpPr>
        <p:spPr/>
        <p:txBody>
          <a:bodyPr/>
          <a:lstStyle/>
          <a:p>
            <a:r>
              <a:rPr lang="en-US" altLang="en-US" smtClean="0"/>
              <a:t>decreaseRed without changing input</a:t>
            </a:r>
          </a:p>
        </p:txBody>
      </p:sp>
      <p:sp>
        <p:nvSpPr>
          <p:cNvPr id="80898" name="Content Placeholder 2"/>
          <p:cNvSpPr>
            <a:spLocks noGrp="1"/>
          </p:cNvSpPr>
          <p:nvPr>
            <p:ph idx="1"/>
          </p:nvPr>
        </p:nvSpPr>
        <p:spPr>
          <a:xfrm>
            <a:off x="1752600" y="1905000"/>
            <a:ext cx="8686800" cy="4770438"/>
          </a:xfrm>
          <a:solidFill>
            <a:srgbClr val="B5EDFD"/>
          </a:solidFill>
        </p:spPr>
        <p:txBody>
          <a:bodyPr/>
          <a:lstStyle/>
          <a:p>
            <a:pPr marL="0" indent="0">
              <a:buNone/>
            </a:pPr>
            <a:r>
              <a:rPr lang="en-US" altLang="en-US" sz="2400"/>
              <a:t>def decreaseRed(aPicture):</a:t>
            </a:r>
          </a:p>
          <a:p>
            <a:pPr marL="0" indent="0">
              <a:buNone/>
            </a:pPr>
            <a:r>
              <a:rPr lang="en-US" altLang="en-US" sz="2400"/>
              <a:t>  returnPic = makeEmptyPicture(getWidth(aPicture),getHeight(aPicture))</a:t>
            </a:r>
          </a:p>
          <a:p>
            <a:pPr marL="0" indent="0">
              <a:buNone/>
            </a:pPr>
            <a:r>
              <a:rPr lang="en-US" altLang="en-US" sz="2400"/>
              <a:t>  for x in range(getWidth(aPicture)):</a:t>
            </a:r>
          </a:p>
          <a:p>
            <a:pPr marL="0" indent="0">
              <a:buNone/>
            </a:pPr>
            <a:r>
              <a:rPr lang="en-US" altLang="en-US" sz="2400"/>
              <a:t>    for y in range(getHeight(aPicture)):</a:t>
            </a:r>
          </a:p>
          <a:p>
            <a:pPr marL="0" indent="0">
              <a:buNone/>
            </a:pPr>
            <a:r>
              <a:rPr lang="en-US" altLang="en-US" sz="2400"/>
              <a:t>      srcPixel = getPixelAt(aPicture,x,y)</a:t>
            </a:r>
          </a:p>
          <a:p>
            <a:pPr marL="0" indent="0">
              <a:buNone/>
            </a:pPr>
            <a:r>
              <a:rPr lang="en-US" altLang="en-US" sz="2400"/>
              <a:t>      returnPixel = getPixelAt(returnPic,x,y)</a:t>
            </a:r>
          </a:p>
          <a:p>
            <a:pPr marL="0" indent="0">
              <a:buNone/>
            </a:pPr>
            <a:r>
              <a:rPr lang="en-US" altLang="en-US" sz="2400"/>
              <a:t>      setColor(returnPixel,getColor(srcPixel))</a:t>
            </a:r>
          </a:p>
          <a:p>
            <a:pPr marL="0" indent="0">
              <a:buNone/>
            </a:pPr>
            <a:r>
              <a:rPr lang="en-US" altLang="en-US" sz="2400"/>
              <a:t>      setRed(returnPixel, 0.8*getRed(srcPixel))</a:t>
            </a:r>
          </a:p>
          <a:p>
            <a:pPr marL="0" indent="0">
              <a:buNone/>
            </a:pPr>
            <a:r>
              <a:rPr lang="en-US" altLang="en-US" sz="2400"/>
              <a:t>  return returnPic</a:t>
            </a:r>
          </a:p>
        </p:txBody>
      </p:sp>
      <p:sp>
        <p:nvSpPr>
          <p:cNvPr id="2" name="Footer Placeholder 1"/>
          <p:cNvSpPr>
            <a:spLocks noGrp="1"/>
          </p:cNvSpPr>
          <p:nvPr>
            <p:ph type="ftr" sz="quarter" idx="11"/>
          </p:nvPr>
        </p:nvSpPr>
        <p:spPr>
          <a:xfrm>
            <a:off x="4191000" y="6356351"/>
            <a:ext cx="4495800" cy="365125"/>
          </a:xfrm>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200">
                <a:solidFill>
                  <a:srgbClr val="045C75"/>
                </a:solidFill>
                <a:latin typeface="Constantia" panose="02030602050306030303" pitchFamily="18" charset="0"/>
              </a:rPr>
              <a:t>© 2016 Pearson Education, Inc., Hoboken, NJ.  All rights reserved. </a:t>
            </a:r>
          </a:p>
        </p:txBody>
      </p:sp>
    </p:spTree>
    <p:extLst>
      <p:ext uri="{BB962C8B-B14F-4D97-AF65-F5344CB8AC3E}">
        <p14:creationId xmlns:p14="http://schemas.microsoft.com/office/powerpoint/2010/main" val="399619033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Title 1"/>
          <p:cNvSpPr>
            <a:spLocks noGrp="1"/>
          </p:cNvSpPr>
          <p:nvPr>
            <p:ph type="title"/>
          </p:nvPr>
        </p:nvSpPr>
        <p:spPr/>
        <p:txBody>
          <a:bodyPr/>
          <a:lstStyle/>
          <a:p>
            <a:r>
              <a:rPr lang="en-US" altLang="en-US" smtClean="0"/>
              <a:t>increaseBlue without changing input</a:t>
            </a:r>
          </a:p>
        </p:txBody>
      </p:sp>
      <p:sp>
        <p:nvSpPr>
          <p:cNvPr id="81922" name="Content Placeholder 2"/>
          <p:cNvSpPr>
            <a:spLocks noGrp="1"/>
          </p:cNvSpPr>
          <p:nvPr>
            <p:ph idx="1"/>
          </p:nvPr>
        </p:nvSpPr>
        <p:spPr>
          <a:xfrm>
            <a:off x="1828800" y="1905000"/>
            <a:ext cx="8686800" cy="4770438"/>
          </a:xfrm>
          <a:solidFill>
            <a:srgbClr val="B5EDFD"/>
          </a:solidFill>
        </p:spPr>
        <p:txBody>
          <a:bodyPr/>
          <a:lstStyle/>
          <a:p>
            <a:pPr marL="0" indent="0">
              <a:buNone/>
            </a:pPr>
            <a:r>
              <a:rPr lang="en-US" altLang="en-US" sz="2400"/>
              <a:t>def increaseBlue(aPicture):</a:t>
            </a:r>
          </a:p>
          <a:p>
            <a:pPr marL="0" indent="0">
              <a:buNone/>
            </a:pPr>
            <a:r>
              <a:rPr lang="en-US" altLang="en-US" sz="2400"/>
              <a:t>  returnPic = makeEmptyPicture(getWidth(aPicture),getHeight(aPicture))</a:t>
            </a:r>
          </a:p>
          <a:p>
            <a:pPr marL="0" indent="0">
              <a:buNone/>
            </a:pPr>
            <a:r>
              <a:rPr lang="en-US" altLang="en-US" sz="2400"/>
              <a:t>  for x in range(getWidth(aPicture)):</a:t>
            </a:r>
          </a:p>
          <a:p>
            <a:pPr marL="0" indent="0">
              <a:buNone/>
            </a:pPr>
            <a:r>
              <a:rPr lang="en-US" altLang="en-US" sz="2400"/>
              <a:t>    for y in range(getHeight(aPicture)):</a:t>
            </a:r>
          </a:p>
          <a:p>
            <a:pPr marL="0" indent="0">
              <a:buNone/>
            </a:pPr>
            <a:r>
              <a:rPr lang="en-US" altLang="en-US" sz="2400"/>
              <a:t>      srcPixel = getPixelAt(aPicture,x,y)</a:t>
            </a:r>
          </a:p>
          <a:p>
            <a:pPr marL="0" indent="0">
              <a:buNone/>
            </a:pPr>
            <a:r>
              <a:rPr lang="en-US" altLang="en-US" sz="2400"/>
              <a:t>      returnPixel = getPixelAt(returnPic,x,y)</a:t>
            </a:r>
          </a:p>
          <a:p>
            <a:pPr marL="0" indent="0">
              <a:buNone/>
            </a:pPr>
            <a:r>
              <a:rPr lang="en-US" altLang="en-US" sz="2400"/>
              <a:t>      setColor(returnPixel,getColor(srcPixel))</a:t>
            </a:r>
          </a:p>
          <a:p>
            <a:pPr marL="0" indent="0">
              <a:buNone/>
            </a:pPr>
            <a:r>
              <a:rPr lang="en-US" altLang="en-US" sz="2400"/>
              <a:t>      setBlue(returnPixel, 1.2*getBlue(srcPixel))</a:t>
            </a:r>
          </a:p>
          <a:p>
            <a:pPr marL="0" indent="0">
              <a:buNone/>
            </a:pPr>
            <a:r>
              <a:rPr lang="en-US" altLang="en-US" sz="2400"/>
              <a:t>  return returnPic</a:t>
            </a:r>
          </a:p>
        </p:txBody>
      </p:sp>
      <p:sp>
        <p:nvSpPr>
          <p:cNvPr id="2" name="Footer Placeholder 1"/>
          <p:cNvSpPr>
            <a:spLocks noGrp="1"/>
          </p:cNvSpPr>
          <p:nvPr>
            <p:ph type="ftr" sz="quarter" idx="11"/>
          </p:nvPr>
        </p:nvSpPr>
        <p:spPr>
          <a:xfrm>
            <a:off x="4191000" y="6356351"/>
            <a:ext cx="4876800" cy="365125"/>
          </a:xfrm>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200">
                <a:solidFill>
                  <a:srgbClr val="045C75"/>
                </a:solidFill>
                <a:latin typeface="Constantia" panose="02030602050306030303" pitchFamily="18" charset="0"/>
              </a:rPr>
              <a:t>© 2016 Pearson Education, Inc., Hoboken, NJ.  All rights reserved. </a:t>
            </a:r>
          </a:p>
        </p:txBody>
      </p:sp>
    </p:spTree>
    <p:extLst>
      <p:ext uri="{BB962C8B-B14F-4D97-AF65-F5344CB8AC3E}">
        <p14:creationId xmlns:p14="http://schemas.microsoft.com/office/powerpoint/2010/main" val="356972408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Title 1"/>
          <p:cNvSpPr>
            <a:spLocks noGrp="1"/>
          </p:cNvSpPr>
          <p:nvPr>
            <p:ph type="title"/>
          </p:nvPr>
        </p:nvSpPr>
        <p:spPr/>
        <p:txBody>
          <a:bodyPr/>
          <a:lstStyle/>
          <a:p>
            <a:r>
              <a:rPr lang="en-US" altLang="en-US" smtClean="0"/>
              <a:t>Now, we can nest like algebra</a:t>
            </a:r>
          </a:p>
        </p:txBody>
      </p:sp>
      <p:sp>
        <p:nvSpPr>
          <p:cNvPr id="3" name="Content Placeholder 2"/>
          <p:cNvSpPr>
            <a:spLocks noGrp="1"/>
          </p:cNvSpPr>
          <p:nvPr>
            <p:ph idx="1"/>
          </p:nvPr>
        </p:nvSpPr>
        <p:spPr>
          <a:xfrm>
            <a:off x="1981200" y="1935164"/>
            <a:ext cx="7467600" cy="2408237"/>
          </a:xfrm>
        </p:spPr>
        <p:style>
          <a:lnRef idx="2">
            <a:schemeClr val="dk1">
              <a:shade val="50000"/>
            </a:schemeClr>
          </a:lnRef>
          <a:fillRef idx="1">
            <a:schemeClr val="dk1"/>
          </a:fillRef>
          <a:effectRef idx="0">
            <a:schemeClr val="dk1"/>
          </a:effectRef>
          <a:fontRef idx="minor">
            <a:schemeClr val="lt1"/>
          </a:fontRef>
        </p:style>
        <p:txBody>
          <a:bodyPr>
            <a:normAutofit lnSpcReduction="10000"/>
          </a:bodyPr>
          <a:lstStyle/>
          <a:p>
            <a:pPr marL="0" indent="0">
              <a:buNone/>
              <a:defRPr/>
            </a:pPr>
            <a:r>
              <a:rPr lang="en-US" dirty="0" smtClean="0"/>
              <a:t> &gt;&gt;&gt; </a:t>
            </a:r>
            <a:r>
              <a:rPr lang="en-US" dirty="0" err="1" smtClean="0"/>
              <a:t>newp</a:t>
            </a:r>
            <a:r>
              <a:rPr lang="en-US" dirty="0" smtClean="0"/>
              <a:t> = </a:t>
            </a:r>
            <a:r>
              <a:rPr lang="en-US" dirty="0" err="1" smtClean="0"/>
              <a:t>increaseBlue</a:t>
            </a:r>
            <a:r>
              <a:rPr lang="en-US" dirty="0" smtClean="0"/>
              <a:t>(</a:t>
            </a:r>
            <a:r>
              <a:rPr lang="en-US" dirty="0" err="1" smtClean="0"/>
              <a:t>decreaseRed</a:t>
            </a:r>
            <a:r>
              <a:rPr lang="en-US" dirty="0" smtClean="0"/>
              <a:t>(p))</a:t>
            </a:r>
          </a:p>
          <a:p>
            <a:pPr marL="0" indent="0">
              <a:buNone/>
              <a:defRPr/>
            </a:pPr>
            <a:r>
              <a:rPr lang="en-US" dirty="0" smtClean="0"/>
              <a:t>  &gt;&gt;&gt; show(</a:t>
            </a:r>
            <a:r>
              <a:rPr lang="en-US" dirty="0" err="1" smtClean="0"/>
              <a:t>newp</a:t>
            </a:r>
            <a:r>
              <a:rPr lang="en-US" dirty="0" smtClean="0"/>
              <a:t>)</a:t>
            </a:r>
          </a:p>
          <a:p>
            <a:pPr marL="0" indent="0">
              <a:buNone/>
              <a:defRPr/>
            </a:pPr>
            <a:r>
              <a:rPr lang="en-US" dirty="0" smtClean="0"/>
              <a:t>  &gt;&gt;&gt; show(</a:t>
            </a:r>
            <a:r>
              <a:rPr lang="en-US" dirty="0" err="1" smtClean="0"/>
              <a:t>decreaseRed</a:t>
            </a:r>
            <a:r>
              <a:rPr lang="en-US" dirty="0" smtClean="0"/>
              <a:t>(p))</a:t>
            </a:r>
          </a:p>
          <a:p>
            <a:pPr marL="0" indent="0">
              <a:buNone/>
              <a:defRPr/>
            </a:pPr>
            <a:r>
              <a:rPr lang="en-US" dirty="0" smtClean="0"/>
              <a:t>  &gt;&gt;&gt; show(</a:t>
            </a:r>
            <a:r>
              <a:rPr lang="en-US" dirty="0" err="1" smtClean="0"/>
              <a:t>decreaseRed</a:t>
            </a:r>
            <a:r>
              <a:rPr lang="en-US" dirty="0" smtClean="0"/>
              <a:t>(</a:t>
            </a:r>
            <a:r>
              <a:rPr lang="en-US" dirty="0" err="1" smtClean="0"/>
              <a:t>increaseBlue</a:t>
            </a:r>
            <a:r>
              <a:rPr lang="en-US" dirty="0" smtClean="0"/>
              <a:t>(p)))</a:t>
            </a:r>
          </a:p>
          <a:p>
            <a:pPr marL="0" indent="0">
              <a:buNone/>
              <a:defRPr/>
            </a:pPr>
            <a:r>
              <a:rPr lang="en-US" dirty="0" smtClean="0"/>
              <a:t>  &gt;&gt;&gt; show(</a:t>
            </a:r>
            <a:r>
              <a:rPr lang="en-US" dirty="0" err="1" smtClean="0"/>
              <a:t>increaseBlue</a:t>
            </a:r>
            <a:r>
              <a:rPr lang="en-US" dirty="0" smtClean="0"/>
              <a:t>(p))</a:t>
            </a:r>
            <a:endParaRPr lang="en-US" dirty="0"/>
          </a:p>
        </p:txBody>
      </p:sp>
      <p:sp>
        <p:nvSpPr>
          <p:cNvPr id="2" name="Footer Placeholder 1"/>
          <p:cNvSpPr>
            <a:spLocks noGrp="1"/>
          </p:cNvSpPr>
          <p:nvPr>
            <p:ph type="ftr" sz="quarter" idx="11"/>
          </p:nvPr>
        </p:nvSpPr>
        <p:spPr>
          <a:xfrm>
            <a:off x="4191000" y="6356351"/>
            <a:ext cx="4800600" cy="365125"/>
          </a:xfrm>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200">
                <a:solidFill>
                  <a:srgbClr val="045C75"/>
                </a:solidFill>
                <a:latin typeface="Constantia" panose="02030602050306030303" pitchFamily="18" charset="0"/>
              </a:rPr>
              <a:t>© 2016 Pearson Education, Inc., Hoboken, NJ.  All rights reserved. </a:t>
            </a:r>
          </a:p>
        </p:txBody>
      </p:sp>
    </p:spTree>
    <p:extLst>
      <p:ext uri="{BB962C8B-B14F-4D97-AF65-F5344CB8AC3E}">
        <p14:creationId xmlns:p14="http://schemas.microsoft.com/office/powerpoint/2010/main" val="349929456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Rectangle 2"/>
          <p:cNvSpPr>
            <a:spLocks noGrp="1" noChangeArrowheads="1"/>
          </p:cNvSpPr>
          <p:nvPr>
            <p:ph type="title"/>
          </p:nvPr>
        </p:nvSpPr>
        <p:spPr/>
        <p:txBody>
          <a:bodyPr/>
          <a:lstStyle/>
          <a:p>
            <a:pPr eaLnBrk="1" hangingPunct="1"/>
            <a:r>
              <a:rPr lang="en-US" altLang="en-US" smtClean="0"/>
              <a:t>A very powerful idea: Recursion</a:t>
            </a:r>
          </a:p>
        </p:txBody>
      </p:sp>
      <p:sp>
        <p:nvSpPr>
          <p:cNvPr id="83970" name="Rectangle 3"/>
          <p:cNvSpPr>
            <a:spLocks noGrp="1" noChangeArrowheads="1"/>
          </p:cNvSpPr>
          <p:nvPr>
            <p:ph type="body" idx="1"/>
          </p:nvPr>
        </p:nvSpPr>
        <p:spPr/>
        <p:txBody>
          <a:bodyPr/>
          <a:lstStyle/>
          <a:p>
            <a:pPr eaLnBrk="1" hangingPunct="1">
              <a:lnSpc>
                <a:spcPct val="90000"/>
              </a:lnSpc>
            </a:pPr>
            <a:r>
              <a:rPr lang="en-US" altLang="en-US" smtClean="0"/>
              <a:t>Recursion is writing functions that call </a:t>
            </a:r>
            <a:r>
              <a:rPr lang="en-US" altLang="en-US" i="1" smtClean="0"/>
              <a:t>themselves</a:t>
            </a:r>
            <a:r>
              <a:rPr lang="en-US" altLang="en-US" smtClean="0"/>
              <a:t>.</a:t>
            </a:r>
          </a:p>
          <a:p>
            <a:pPr eaLnBrk="1" hangingPunct="1">
              <a:lnSpc>
                <a:spcPct val="90000"/>
              </a:lnSpc>
            </a:pPr>
            <a:r>
              <a:rPr lang="en-US" altLang="en-US" smtClean="0"/>
              <a:t>When you write a recursive function, you write (at least) two pieces:</a:t>
            </a:r>
          </a:p>
          <a:p>
            <a:pPr lvl="1" eaLnBrk="1" hangingPunct="1">
              <a:lnSpc>
                <a:spcPct val="90000"/>
              </a:lnSpc>
            </a:pPr>
            <a:r>
              <a:rPr lang="en-US" altLang="en-US" smtClean="0"/>
              <a:t>What to do if the input is the smallest possible datum,</a:t>
            </a:r>
          </a:p>
          <a:p>
            <a:pPr lvl="1" eaLnBrk="1" hangingPunct="1">
              <a:lnSpc>
                <a:spcPct val="90000"/>
              </a:lnSpc>
            </a:pPr>
            <a:r>
              <a:rPr lang="en-US" altLang="en-US" smtClean="0"/>
              <a:t>What to do if the input is larger so that you:</a:t>
            </a:r>
          </a:p>
          <a:p>
            <a:pPr lvl="2" eaLnBrk="1" hangingPunct="1">
              <a:lnSpc>
                <a:spcPct val="90000"/>
              </a:lnSpc>
            </a:pPr>
            <a:r>
              <a:rPr lang="en-US" altLang="en-US" smtClean="0"/>
              <a:t>(a) process one piece of the data</a:t>
            </a:r>
          </a:p>
          <a:p>
            <a:pPr lvl="2" eaLnBrk="1" hangingPunct="1">
              <a:lnSpc>
                <a:spcPct val="90000"/>
              </a:lnSpc>
            </a:pPr>
            <a:r>
              <a:rPr lang="en-US" altLang="en-US" smtClean="0"/>
              <a:t>(b) call the function to deal with the rest.</a:t>
            </a:r>
          </a:p>
        </p:txBody>
      </p:sp>
      <p:sp>
        <p:nvSpPr>
          <p:cNvPr id="2" name="Footer Placeholder 1"/>
          <p:cNvSpPr>
            <a:spLocks noGrp="1"/>
          </p:cNvSpPr>
          <p:nvPr>
            <p:ph type="ftr" sz="quarter" idx="11"/>
          </p:nvPr>
        </p:nvSpPr>
        <p:spPr>
          <a:xfrm>
            <a:off x="4191000" y="6356351"/>
            <a:ext cx="4419600" cy="365125"/>
          </a:xfrm>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200">
                <a:solidFill>
                  <a:srgbClr val="045C75"/>
                </a:solidFill>
                <a:latin typeface="Constantia" panose="02030602050306030303" pitchFamily="18" charset="0"/>
              </a:rPr>
              <a:t>© 2016 Pearson Education, Inc., Hoboken, NJ.  All rights reserved. </a:t>
            </a:r>
          </a:p>
        </p:txBody>
      </p:sp>
    </p:spTree>
    <p:extLst>
      <p:ext uri="{BB962C8B-B14F-4D97-AF65-F5344CB8AC3E}">
        <p14:creationId xmlns:p14="http://schemas.microsoft.com/office/powerpoint/2010/main" val="320651423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Rectangle 2"/>
          <p:cNvSpPr>
            <a:spLocks noGrp="1" noChangeArrowheads="1"/>
          </p:cNvSpPr>
          <p:nvPr>
            <p:ph type="title"/>
          </p:nvPr>
        </p:nvSpPr>
        <p:spPr/>
        <p:txBody>
          <a:bodyPr/>
          <a:lstStyle/>
          <a:p>
            <a:pPr eaLnBrk="1" hangingPunct="1"/>
            <a:r>
              <a:rPr lang="en-US" altLang="en-US" smtClean="0"/>
              <a:t>First, a reminder of lists</a:t>
            </a:r>
          </a:p>
        </p:txBody>
      </p:sp>
      <p:sp>
        <p:nvSpPr>
          <p:cNvPr id="41987" name="Rectangle 3"/>
          <p:cNvSpPr>
            <a:spLocks noGrp="1" noChangeArrowheads="1"/>
          </p:cNvSpPr>
          <p:nvPr>
            <p:ph type="body" idx="1"/>
          </p:nvPr>
        </p:nvSpPr>
        <p:spPr>
          <a:solidFill>
            <a:schemeClr val="accent2">
              <a:lumMod val="20000"/>
              <a:lumOff val="80000"/>
            </a:schemeClr>
          </a:solidFill>
        </p:spPr>
        <p:txBody>
          <a:bodyPr>
            <a:normAutofit/>
          </a:bodyPr>
          <a:lstStyle/>
          <a:p>
            <a:pPr marL="274320" indent="-274320">
              <a:lnSpc>
                <a:spcPct val="80000"/>
              </a:lnSpc>
              <a:buClr>
                <a:schemeClr val="accent3"/>
              </a:buClr>
              <a:buNone/>
              <a:defRPr/>
            </a:pPr>
            <a:r>
              <a:rPr lang="en-US" dirty="0">
                <a:ea typeface="+mn-ea"/>
                <a:cs typeface="+mn-cs"/>
              </a:rPr>
              <a:t>&gt;&gt;&gt; </a:t>
            </a:r>
            <a:r>
              <a:rPr lang="en-US" dirty="0" err="1">
                <a:ea typeface="+mn-ea"/>
                <a:cs typeface="+mn-cs"/>
              </a:rPr>
              <a:t>fred</a:t>
            </a:r>
            <a:r>
              <a:rPr lang="en-US" dirty="0">
                <a:ea typeface="+mn-ea"/>
                <a:cs typeface="+mn-cs"/>
              </a:rPr>
              <a:t>=[1,2,3,4,5</a:t>
            </a:r>
            <a:r>
              <a:rPr lang="en-US" dirty="0" smtClean="0">
                <a:ea typeface="+mn-ea"/>
                <a:cs typeface="+mn-cs"/>
              </a:rPr>
              <a:t>]</a:t>
            </a:r>
          </a:p>
          <a:p>
            <a:pPr marL="274320" indent="-274320">
              <a:lnSpc>
                <a:spcPct val="80000"/>
              </a:lnSpc>
              <a:buClr>
                <a:schemeClr val="accent3"/>
              </a:buClr>
              <a:buNone/>
              <a:defRPr/>
            </a:pPr>
            <a:endParaRPr lang="en-US" dirty="0">
              <a:ea typeface="+mn-ea"/>
              <a:cs typeface="+mn-cs"/>
            </a:endParaRPr>
          </a:p>
          <a:p>
            <a:pPr marL="274320" indent="-274320">
              <a:lnSpc>
                <a:spcPct val="80000"/>
              </a:lnSpc>
              <a:buClr>
                <a:schemeClr val="accent3"/>
              </a:buClr>
              <a:buNone/>
              <a:defRPr/>
            </a:pPr>
            <a:r>
              <a:rPr lang="en-US" dirty="0">
                <a:ea typeface="+mn-ea"/>
                <a:cs typeface="+mn-cs"/>
              </a:rPr>
              <a:t>&gt;&gt;&gt; </a:t>
            </a:r>
            <a:r>
              <a:rPr lang="en-US" dirty="0" err="1">
                <a:ea typeface="+mn-ea"/>
                <a:cs typeface="+mn-cs"/>
              </a:rPr>
              <a:t>fred</a:t>
            </a:r>
            <a:r>
              <a:rPr lang="en-US" dirty="0">
                <a:ea typeface="+mn-ea"/>
                <a:cs typeface="+mn-cs"/>
              </a:rPr>
              <a:t>[0]</a:t>
            </a:r>
          </a:p>
          <a:p>
            <a:pPr marL="274320" indent="-274320">
              <a:lnSpc>
                <a:spcPct val="80000"/>
              </a:lnSpc>
              <a:buClr>
                <a:schemeClr val="accent3"/>
              </a:buClr>
              <a:buNone/>
              <a:defRPr/>
            </a:pPr>
            <a:r>
              <a:rPr lang="en-US" dirty="0">
                <a:ea typeface="+mn-ea"/>
                <a:cs typeface="+mn-cs"/>
              </a:rPr>
              <a:t>1</a:t>
            </a:r>
          </a:p>
          <a:p>
            <a:pPr marL="274320" indent="-274320">
              <a:lnSpc>
                <a:spcPct val="80000"/>
              </a:lnSpc>
              <a:buClr>
                <a:schemeClr val="accent3"/>
              </a:buClr>
              <a:buNone/>
              <a:defRPr/>
            </a:pPr>
            <a:r>
              <a:rPr lang="en-US" dirty="0">
                <a:ea typeface="+mn-ea"/>
                <a:cs typeface="+mn-cs"/>
              </a:rPr>
              <a:t>&gt;&gt;&gt; </a:t>
            </a:r>
            <a:r>
              <a:rPr lang="en-US" dirty="0" err="1">
                <a:ea typeface="+mn-ea"/>
                <a:cs typeface="+mn-cs"/>
              </a:rPr>
              <a:t>fred</a:t>
            </a:r>
            <a:r>
              <a:rPr lang="en-US" dirty="0">
                <a:ea typeface="+mn-ea"/>
                <a:cs typeface="+mn-cs"/>
              </a:rPr>
              <a:t>[1:]</a:t>
            </a:r>
          </a:p>
          <a:p>
            <a:pPr marL="274320" indent="-274320">
              <a:lnSpc>
                <a:spcPct val="80000"/>
              </a:lnSpc>
              <a:buClr>
                <a:schemeClr val="accent3"/>
              </a:buClr>
              <a:buNone/>
              <a:defRPr/>
            </a:pPr>
            <a:r>
              <a:rPr lang="en-US" dirty="0">
                <a:ea typeface="+mn-ea"/>
                <a:cs typeface="+mn-cs"/>
              </a:rPr>
              <a:t>[2, 3, 4, 5]</a:t>
            </a:r>
          </a:p>
          <a:p>
            <a:pPr marL="274320" indent="-274320">
              <a:lnSpc>
                <a:spcPct val="80000"/>
              </a:lnSpc>
              <a:buClr>
                <a:schemeClr val="accent3"/>
              </a:buClr>
              <a:buNone/>
              <a:defRPr/>
            </a:pPr>
            <a:r>
              <a:rPr lang="nb-NO" dirty="0" smtClean="0">
                <a:ea typeface="+mn-ea"/>
                <a:cs typeface="+mn-cs"/>
              </a:rPr>
              <a:t>&gt;&gt;&gt; </a:t>
            </a:r>
            <a:r>
              <a:rPr lang="nb-NO" dirty="0">
                <a:ea typeface="+mn-ea"/>
                <a:cs typeface="+mn-cs"/>
              </a:rPr>
              <a:t>print fred[:-1]</a:t>
            </a:r>
          </a:p>
          <a:p>
            <a:pPr marL="274320" indent="-274320">
              <a:lnSpc>
                <a:spcPct val="80000"/>
              </a:lnSpc>
              <a:buClr>
                <a:schemeClr val="accent3"/>
              </a:buClr>
              <a:buNone/>
              <a:defRPr/>
            </a:pPr>
            <a:r>
              <a:rPr lang="nb-NO" dirty="0">
                <a:ea typeface="+mn-ea"/>
                <a:cs typeface="+mn-cs"/>
              </a:rPr>
              <a:t>[1, 2, 3, 4]</a:t>
            </a:r>
            <a:endParaRPr lang="en-US" dirty="0">
              <a:ea typeface="+mn-ea"/>
              <a:cs typeface="+mn-cs"/>
            </a:endParaRPr>
          </a:p>
        </p:txBody>
      </p:sp>
      <p:sp>
        <p:nvSpPr>
          <p:cNvPr id="4" name="TextBox 3"/>
          <p:cNvSpPr txBox="1"/>
          <p:nvPr/>
        </p:nvSpPr>
        <p:spPr>
          <a:xfrm>
            <a:off x="4876800" y="2971801"/>
            <a:ext cx="5257800" cy="1871663"/>
          </a:xfrm>
          <a:prstGeom prst="rect">
            <a:avLst/>
          </a:prstGeom>
          <a:solidFill>
            <a:schemeClr val="accent2">
              <a:lumMod val="60000"/>
              <a:lumOff val="40000"/>
            </a:schemeClr>
          </a:solidFill>
        </p:spPr>
        <p:txBody>
          <a:bodyPr>
            <a:spAutoFit/>
          </a:bodyPr>
          <a:lstStyle>
            <a:lvl1pPr>
              <a:defRPr>
                <a:solidFill>
                  <a:schemeClr val="tx1"/>
                </a:solidFill>
                <a:latin typeface="Constantia" charset="0"/>
                <a:ea typeface="ＭＳ Ｐゴシック" charset="0"/>
              </a:defRPr>
            </a:lvl1pPr>
            <a:lvl2pPr>
              <a:defRPr>
                <a:solidFill>
                  <a:schemeClr val="tx1"/>
                </a:solidFill>
                <a:latin typeface="Constantia" charset="0"/>
                <a:ea typeface="ＭＳ Ｐゴシック" charset="0"/>
              </a:defRPr>
            </a:lvl2pPr>
            <a:lvl3pPr marL="1143000" indent="-228600">
              <a:defRPr>
                <a:solidFill>
                  <a:schemeClr val="tx1"/>
                </a:solidFill>
                <a:latin typeface="Constantia" charset="0"/>
                <a:ea typeface="ＭＳ Ｐゴシック" charset="0"/>
              </a:defRPr>
            </a:lvl3pPr>
            <a:lvl4pPr marL="1600200" indent="-228600">
              <a:defRPr>
                <a:solidFill>
                  <a:schemeClr val="tx1"/>
                </a:solidFill>
                <a:latin typeface="Constantia" charset="0"/>
                <a:ea typeface="ＭＳ Ｐゴシック" charset="0"/>
              </a:defRPr>
            </a:lvl4pPr>
            <a:lvl5pPr marL="2057400" indent="-228600">
              <a:defRPr>
                <a:solidFill>
                  <a:schemeClr val="tx1"/>
                </a:solidFill>
                <a:latin typeface="Constantia" charset="0"/>
                <a:ea typeface="ＭＳ Ｐゴシック" charset="0"/>
              </a:defRPr>
            </a:lvl5pPr>
            <a:lvl6pPr marL="2514600" indent="-228600" fontAlgn="base">
              <a:spcBef>
                <a:spcPct val="0"/>
              </a:spcBef>
              <a:spcAft>
                <a:spcPct val="0"/>
              </a:spcAft>
              <a:defRPr>
                <a:solidFill>
                  <a:schemeClr val="tx1"/>
                </a:solidFill>
                <a:latin typeface="Constantia" charset="0"/>
                <a:ea typeface="ＭＳ Ｐゴシック" charset="0"/>
              </a:defRPr>
            </a:lvl6pPr>
            <a:lvl7pPr marL="2971800" indent="-228600" fontAlgn="base">
              <a:spcBef>
                <a:spcPct val="0"/>
              </a:spcBef>
              <a:spcAft>
                <a:spcPct val="0"/>
              </a:spcAft>
              <a:defRPr>
                <a:solidFill>
                  <a:schemeClr val="tx1"/>
                </a:solidFill>
                <a:latin typeface="Constantia" charset="0"/>
                <a:ea typeface="ＭＳ Ｐゴシック" charset="0"/>
              </a:defRPr>
            </a:lvl7pPr>
            <a:lvl8pPr marL="3429000" indent="-228600" fontAlgn="base">
              <a:spcBef>
                <a:spcPct val="0"/>
              </a:spcBef>
              <a:spcAft>
                <a:spcPct val="0"/>
              </a:spcAft>
              <a:defRPr>
                <a:solidFill>
                  <a:schemeClr val="tx1"/>
                </a:solidFill>
                <a:latin typeface="Constantia" charset="0"/>
                <a:ea typeface="ＭＳ Ｐゴシック" charset="0"/>
              </a:defRPr>
            </a:lvl8pPr>
            <a:lvl9pPr marL="3886200" indent="-228600" fontAlgn="base">
              <a:spcBef>
                <a:spcPct val="0"/>
              </a:spcBef>
              <a:spcAft>
                <a:spcPct val="0"/>
              </a:spcAft>
              <a:defRPr>
                <a:solidFill>
                  <a:schemeClr val="tx1"/>
                </a:solidFill>
                <a:latin typeface="Constantia" charset="0"/>
                <a:ea typeface="ＭＳ Ｐゴシック" charset="0"/>
              </a:defRPr>
            </a:lvl9pPr>
          </a:lstStyle>
          <a:p>
            <a:pPr>
              <a:lnSpc>
                <a:spcPct val="80000"/>
              </a:lnSpc>
              <a:defRPr/>
            </a:pPr>
            <a:r>
              <a:rPr lang="en-US" sz="2600" dirty="0"/>
              <a:t>In functional programming languages, there are usually functions called </a:t>
            </a:r>
            <a:r>
              <a:rPr lang="en-US" sz="2600" b="1" dirty="0"/>
              <a:t>head</a:t>
            </a:r>
            <a:r>
              <a:rPr lang="en-US" sz="2600" dirty="0"/>
              <a:t> and </a:t>
            </a:r>
            <a:r>
              <a:rPr lang="en-US" sz="2600" b="1" dirty="0"/>
              <a:t>rest</a:t>
            </a:r>
            <a:r>
              <a:rPr lang="en-US" sz="2600" dirty="0"/>
              <a:t> for these two operations.</a:t>
            </a:r>
          </a:p>
          <a:p>
            <a:pPr lvl="1">
              <a:lnSpc>
                <a:spcPct val="80000"/>
              </a:lnSpc>
              <a:defRPr/>
            </a:pPr>
            <a:r>
              <a:rPr lang="en-US" dirty="0"/>
              <a:t>They</a:t>
            </a:r>
            <a:r>
              <a:rPr lang="fr-FR" altLang="ja-JP" dirty="0"/>
              <a:t>'</a:t>
            </a:r>
            <a:r>
              <a:rPr lang="en-US" dirty="0"/>
              <a:t>re very common in recursion.</a:t>
            </a:r>
          </a:p>
          <a:p>
            <a:pPr>
              <a:defRPr/>
            </a:pPr>
            <a:endParaRPr lang="en-US" dirty="0"/>
          </a:p>
        </p:txBody>
      </p:sp>
      <p:sp>
        <p:nvSpPr>
          <p:cNvPr id="2" name="Footer Placeholder 1"/>
          <p:cNvSpPr>
            <a:spLocks noGrp="1"/>
          </p:cNvSpPr>
          <p:nvPr>
            <p:ph type="ftr" sz="quarter" idx="11"/>
          </p:nvPr>
        </p:nvSpPr>
        <p:spPr>
          <a:xfrm>
            <a:off x="4191000" y="6356351"/>
            <a:ext cx="4495800" cy="365125"/>
          </a:xfrm>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200">
                <a:solidFill>
                  <a:srgbClr val="045C75"/>
                </a:solidFill>
                <a:latin typeface="Constantia" panose="02030602050306030303" pitchFamily="18" charset="0"/>
              </a:rPr>
              <a:t>© 2016 Pearson Education, Inc., Hoboken, NJ.  All rights reserved. </a:t>
            </a:r>
          </a:p>
        </p:txBody>
      </p:sp>
    </p:spTree>
    <p:extLst>
      <p:ext uri="{BB962C8B-B14F-4D97-AF65-F5344CB8AC3E}">
        <p14:creationId xmlns:p14="http://schemas.microsoft.com/office/powerpoint/2010/main" val="112292601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Rectangle 2"/>
          <p:cNvSpPr>
            <a:spLocks noGrp="1" noChangeArrowheads="1"/>
          </p:cNvSpPr>
          <p:nvPr>
            <p:ph type="title"/>
          </p:nvPr>
        </p:nvSpPr>
        <p:spPr>
          <a:xfrm>
            <a:off x="1981200" y="704850"/>
            <a:ext cx="8229600" cy="1143000"/>
          </a:xfrm>
        </p:spPr>
        <p:txBody>
          <a:bodyPr/>
          <a:lstStyle/>
          <a:p>
            <a:pPr eaLnBrk="1" hangingPunct="1"/>
            <a:r>
              <a:rPr lang="en-US" altLang="en-US" smtClean="0"/>
              <a:t>A recursive decreaseRed</a:t>
            </a:r>
          </a:p>
        </p:txBody>
      </p:sp>
      <p:sp>
        <p:nvSpPr>
          <p:cNvPr id="43011" name="Rectangle 3"/>
          <p:cNvSpPr>
            <a:spLocks noGrp="1" noChangeArrowheads="1"/>
          </p:cNvSpPr>
          <p:nvPr>
            <p:ph type="body" sz="half" idx="1"/>
          </p:nvPr>
        </p:nvSpPr>
        <p:spPr>
          <a:xfrm>
            <a:off x="1524000" y="1920876"/>
            <a:ext cx="5257800" cy="2574925"/>
          </a:xfrm>
          <a:solidFill>
            <a:schemeClr val="accent2">
              <a:lumMod val="20000"/>
              <a:lumOff val="80000"/>
            </a:schemeClr>
          </a:solidFill>
        </p:spPr>
        <p:txBody>
          <a:bodyPr>
            <a:normAutofit fontScale="92500"/>
          </a:bodyPr>
          <a:lstStyle/>
          <a:p>
            <a:pPr marL="274320" indent="-274320">
              <a:buClr>
                <a:schemeClr val="accent3"/>
              </a:buClr>
              <a:buNone/>
              <a:defRPr/>
            </a:pPr>
            <a:r>
              <a:rPr lang="en-US" dirty="0">
                <a:ea typeface="+mn-ea"/>
                <a:cs typeface="+mn-cs"/>
              </a:rPr>
              <a:t>def </a:t>
            </a:r>
            <a:r>
              <a:rPr lang="en-US" dirty="0" err="1">
                <a:ea typeface="+mn-ea"/>
                <a:cs typeface="+mn-cs"/>
              </a:rPr>
              <a:t>decreaseRed</a:t>
            </a:r>
            <a:r>
              <a:rPr lang="en-US" dirty="0">
                <a:ea typeface="+mn-ea"/>
                <a:cs typeface="+mn-cs"/>
              </a:rPr>
              <a:t>(</a:t>
            </a:r>
            <a:r>
              <a:rPr lang="en-US" dirty="0" err="1">
                <a:ea typeface="+mn-ea"/>
                <a:cs typeface="+mn-cs"/>
              </a:rPr>
              <a:t>alist</a:t>
            </a:r>
            <a:r>
              <a:rPr lang="en-US" dirty="0">
                <a:ea typeface="+mn-ea"/>
                <a:cs typeface="+mn-cs"/>
              </a:rPr>
              <a:t>):</a:t>
            </a:r>
          </a:p>
          <a:p>
            <a:pPr marL="274320" indent="-274320">
              <a:buClr>
                <a:schemeClr val="accent3"/>
              </a:buClr>
              <a:buNone/>
              <a:defRPr/>
            </a:pPr>
            <a:r>
              <a:rPr lang="en-US" dirty="0">
                <a:ea typeface="+mn-ea"/>
                <a:cs typeface="+mn-cs"/>
              </a:rPr>
              <a:t>  if </a:t>
            </a:r>
            <a:r>
              <a:rPr lang="en-US" dirty="0" err="1">
                <a:ea typeface="+mn-ea"/>
                <a:cs typeface="+mn-cs"/>
              </a:rPr>
              <a:t>alist</a:t>
            </a:r>
            <a:r>
              <a:rPr lang="en-US" dirty="0">
                <a:ea typeface="+mn-ea"/>
                <a:cs typeface="+mn-cs"/>
              </a:rPr>
              <a:t> == []:   #Empty</a:t>
            </a:r>
          </a:p>
          <a:p>
            <a:pPr marL="274320" indent="-274320">
              <a:buClr>
                <a:schemeClr val="accent3"/>
              </a:buClr>
              <a:buNone/>
              <a:defRPr/>
            </a:pPr>
            <a:r>
              <a:rPr lang="en-US" dirty="0">
                <a:ea typeface="+mn-ea"/>
                <a:cs typeface="+mn-cs"/>
              </a:rPr>
              <a:t>    return </a:t>
            </a:r>
          </a:p>
          <a:p>
            <a:pPr marL="274320" indent="-274320">
              <a:buClr>
                <a:schemeClr val="accent3"/>
              </a:buClr>
              <a:buNone/>
              <a:defRPr/>
            </a:pPr>
            <a:r>
              <a:rPr lang="en-US" dirty="0">
                <a:ea typeface="+mn-ea"/>
                <a:cs typeface="+mn-cs"/>
              </a:rPr>
              <a:t>  </a:t>
            </a:r>
            <a:r>
              <a:rPr lang="en-US" dirty="0" err="1">
                <a:ea typeface="+mn-ea"/>
                <a:cs typeface="+mn-cs"/>
              </a:rPr>
              <a:t>setRed</a:t>
            </a:r>
            <a:r>
              <a:rPr lang="en-US" dirty="0">
                <a:ea typeface="+mn-ea"/>
                <a:cs typeface="+mn-cs"/>
              </a:rPr>
              <a:t>(</a:t>
            </a:r>
            <a:r>
              <a:rPr lang="en-US" dirty="0" err="1">
                <a:ea typeface="+mn-ea"/>
                <a:cs typeface="+mn-cs"/>
              </a:rPr>
              <a:t>alist</a:t>
            </a:r>
            <a:r>
              <a:rPr lang="en-US" dirty="0">
                <a:ea typeface="+mn-ea"/>
                <a:cs typeface="+mn-cs"/>
              </a:rPr>
              <a:t>[0</a:t>
            </a:r>
            <a:r>
              <a:rPr lang="en-US" dirty="0" smtClean="0">
                <a:ea typeface="+mn-ea"/>
                <a:cs typeface="+mn-cs"/>
              </a:rPr>
              <a:t>],</a:t>
            </a:r>
            <a:r>
              <a:rPr lang="en-US" dirty="0" err="1" smtClean="0">
                <a:ea typeface="+mn-ea"/>
                <a:cs typeface="+mn-cs"/>
              </a:rPr>
              <a:t>getRed</a:t>
            </a:r>
            <a:r>
              <a:rPr lang="en-US" dirty="0" smtClean="0">
                <a:ea typeface="+mn-ea"/>
                <a:cs typeface="+mn-cs"/>
              </a:rPr>
              <a:t>(</a:t>
            </a:r>
            <a:r>
              <a:rPr lang="en-US" dirty="0" err="1" smtClean="0">
                <a:ea typeface="+mn-ea"/>
                <a:cs typeface="+mn-cs"/>
              </a:rPr>
              <a:t>alist</a:t>
            </a:r>
            <a:r>
              <a:rPr lang="en-US" dirty="0" smtClean="0">
                <a:ea typeface="+mn-ea"/>
                <a:cs typeface="+mn-cs"/>
              </a:rPr>
              <a:t>[0</a:t>
            </a:r>
            <a:r>
              <a:rPr lang="en-US" dirty="0">
                <a:ea typeface="+mn-ea"/>
                <a:cs typeface="+mn-cs"/>
              </a:rPr>
              <a:t>])*0.8)</a:t>
            </a:r>
          </a:p>
          <a:p>
            <a:pPr marL="274320" indent="-274320">
              <a:buClr>
                <a:schemeClr val="accent3"/>
              </a:buClr>
              <a:buNone/>
              <a:defRPr/>
            </a:pPr>
            <a:r>
              <a:rPr lang="en-US" dirty="0">
                <a:ea typeface="+mn-ea"/>
                <a:cs typeface="+mn-cs"/>
              </a:rPr>
              <a:t>  </a:t>
            </a:r>
            <a:r>
              <a:rPr lang="en-US" dirty="0" err="1">
                <a:ea typeface="+mn-ea"/>
                <a:cs typeface="+mn-cs"/>
              </a:rPr>
              <a:t>decreaseRed</a:t>
            </a:r>
            <a:r>
              <a:rPr lang="en-US" dirty="0">
                <a:ea typeface="+mn-ea"/>
                <a:cs typeface="+mn-cs"/>
              </a:rPr>
              <a:t>(</a:t>
            </a:r>
            <a:r>
              <a:rPr lang="en-US" dirty="0" err="1">
                <a:ea typeface="+mn-ea"/>
                <a:cs typeface="+mn-cs"/>
              </a:rPr>
              <a:t>alist</a:t>
            </a:r>
            <a:r>
              <a:rPr lang="en-US" dirty="0">
                <a:ea typeface="+mn-ea"/>
                <a:cs typeface="+mn-cs"/>
              </a:rPr>
              <a:t>[1:])</a:t>
            </a:r>
          </a:p>
        </p:txBody>
      </p:sp>
      <p:sp>
        <p:nvSpPr>
          <p:cNvPr id="86019" name="Rectangle 4"/>
          <p:cNvSpPr>
            <a:spLocks noGrp="1" noChangeArrowheads="1"/>
          </p:cNvSpPr>
          <p:nvPr>
            <p:ph type="body" sz="half" idx="2"/>
          </p:nvPr>
        </p:nvSpPr>
        <p:spPr>
          <a:xfrm>
            <a:off x="6781800" y="1905001"/>
            <a:ext cx="4038600" cy="4435475"/>
          </a:xfrm>
        </p:spPr>
        <p:txBody>
          <a:bodyPr/>
          <a:lstStyle/>
          <a:p>
            <a:pPr eaLnBrk="1" hangingPunct="1">
              <a:lnSpc>
                <a:spcPct val="90000"/>
              </a:lnSpc>
            </a:pPr>
            <a:r>
              <a:rPr lang="en-US" altLang="en-US" smtClean="0"/>
              <a:t>If the list (of pixels) is empty, don</a:t>
            </a:r>
            <a:r>
              <a:rPr lang="fr-FR" altLang="ja-JP" smtClean="0"/>
              <a:t>'</a:t>
            </a:r>
            <a:r>
              <a:rPr lang="en-US" altLang="ja-JP" smtClean="0"/>
              <a:t>t do anything.</a:t>
            </a:r>
          </a:p>
          <a:p>
            <a:pPr lvl="1" eaLnBrk="1" hangingPunct="1">
              <a:lnSpc>
                <a:spcPct val="90000"/>
              </a:lnSpc>
            </a:pPr>
            <a:r>
              <a:rPr lang="en-US" altLang="en-US" sz="1800"/>
              <a:t>Just return</a:t>
            </a:r>
          </a:p>
          <a:p>
            <a:pPr eaLnBrk="1" hangingPunct="1">
              <a:lnSpc>
                <a:spcPct val="90000"/>
              </a:lnSpc>
            </a:pPr>
            <a:r>
              <a:rPr lang="en-US" altLang="en-US" smtClean="0"/>
              <a:t>Otherwise, </a:t>
            </a:r>
          </a:p>
          <a:p>
            <a:pPr lvl="1" eaLnBrk="1" hangingPunct="1">
              <a:lnSpc>
                <a:spcPct val="90000"/>
              </a:lnSpc>
            </a:pPr>
            <a:r>
              <a:rPr lang="en-US" altLang="en-US" sz="1800"/>
              <a:t>Decrease the red in the first pixel.</a:t>
            </a:r>
          </a:p>
          <a:p>
            <a:pPr lvl="1" eaLnBrk="1" hangingPunct="1">
              <a:lnSpc>
                <a:spcPct val="90000"/>
              </a:lnSpc>
            </a:pPr>
            <a:r>
              <a:rPr lang="en-US" altLang="en-US" sz="1800"/>
              <a:t>Call decreaseRed on the rest of the pixels.</a:t>
            </a:r>
          </a:p>
          <a:p>
            <a:pPr eaLnBrk="1" hangingPunct="1">
              <a:lnSpc>
                <a:spcPct val="90000"/>
              </a:lnSpc>
            </a:pPr>
            <a:r>
              <a:rPr lang="en-US" altLang="en-US" smtClean="0"/>
              <a:t>Call it like:</a:t>
            </a:r>
            <a:br>
              <a:rPr lang="en-US" altLang="en-US" smtClean="0"/>
            </a:br>
            <a:endParaRPr lang="en-US" altLang="en-US" smtClean="0"/>
          </a:p>
        </p:txBody>
      </p:sp>
      <p:sp>
        <p:nvSpPr>
          <p:cNvPr id="43013" name="Text Box 5"/>
          <p:cNvSpPr txBox="1">
            <a:spLocks noChangeArrowheads="1"/>
          </p:cNvSpPr>
          <p:nvPr/>
        </p:nvSpPr>
        <p:spPr bwMode="auto">
          <a:xfrm>
            <a:off x="1981200" y="4648201"/>
            <a:ext cx="3657600" cy="923925"/>
          </a:xfrm>
          <a:prstGeom prst="rect">
            <a:avLst/>
          </a:prstGeom>
          <a:solidFill>
            <a:schemeClr val="accent2">
              <a:lumMod val="60000"/>
              <a:lumOff val="40000"/>
            </a:schemeClr>
          </a:solidFill>
          <a:ln w="9525">
            <a:noFill/>
            <a:miter lim="800000"/>
            <a:headEnd/>
            <a:tailEnd/>
          </a:ln>
          <a:effec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pPr>
            <a:r>
              <a:rPr lang="en-US" altLang="en-US" sz="1800">
                <a:latin typeface="Constantia" panose="02030602050306030303" pitchFamily="18" charset="0"/>
              </a:rPr>
              <a:t>This actually won</a:t>
            </a:r>
            <a:r>
              <a:rPr lang="fr-FR" altLang="ja-JP" sz="1800">
                <a:latin typeface="Constantia" panose="02030602050306030303" pitchFamily="18" charset="0"/>
              </a:rPr>
              <a:t>'</a:t>
            </a:r>
            <a:r>
              <a:rPr lang="en-US" altLang="en-US" sz="1800">
                <a:latin typeface="Constantia" panose="02030602050306030303" pitchFamily="18" charset="0"/>
              </a:rPr>
              <a:t>t work for reasonable-sized pictures—takes up too much memory in Java.</a:t>
            </a:r>
          </a:p>
        </p:txBody>
      </p:sp>
      <p:sp>
        <p:nvSpPr>
          <p:cNvPr id="6" name="TextBox 5"/>
          <p:cNvSpPr txBox="1"/>
          <p:nvPr/>
        </p:nvSpPr>
        <p:spPr>
          <a:xfrm>
            <a:off x="7162800" y="5410201"/>
            <a:ext cx="2867836" cy="646331"/>
          </a:xfrm>
          <a:prstGeom prst="rect">
            <a:avLst/>
          </a:prstGeom>
          <a:solidFill>
            <a:schemeClr val="accent2">
              <a:lumMod val="20000"/>
              <a:lumOff val="80000"/>
            </a:schemeClr>
          </a:solidFill>
        </p:spPr>
        <p:txBody>
          <a:bodyPr wrap="none">
            <a:spAutoFit/>
          </a:bodyPr>
          <a:lstStyle/>
          <a:p>
            <a:pPr>
              <a:defRPr/>
            </a:pPr>
            <a:r>
              <a:rPr lang="en-US" dirty="0" err="1"/>
              <a:t>decreaseRed</a:t>
            </a:r>
            <a:r>
              <a:rPr lang="en-US" dirty="0"/>
              <a:t>( </a:t>
            </a:r>
            <a:r>
              <a:rPr lang="en-US" dirty="0" err="1"/>
              <a:t>getPixels</a:t>
            </a:r>
            <a:r>
              <a:rPr lang="en-US" dirty="0"/>
              <a:t>(</a:t>
            </a:r>
            <a:r>
              <a:rPr lang="en-US" dirty="0" err="1"/>
              <a:t>pic</a:t>
            </a:r>
            <a:r>
              <a:rPr lang="en-US" dirty="0"/>
              <a:t>)) </a:t>
            </a:r>
          </a:p>
          <a:p>
            <a:pPr>
              <a:defRPr/>
            </a:pPr>
            <a:endParaRPr lang="en-US" dirty="0"/>
          </a:p>
        </p:txBody>
      </p:sp>
      <p:sp>
        <p:nvSpPr>
          <p:cNvPr id="2" name="Footer Placeholder 1"/>
          <p:cNvSpPr>
            <a:spLocks noGrp="1"/>
          </p:cNvSpPr>
          <p:nvPr>
            <p:ph type="ftr" sz="quarter" idx="11"/>
          </p:nvPr>
        </p:nvSpPr>
        <p:spPr>
          <a:xfrm>
            <a:off x="4191000" y="6356351"/>
            <a:ext cx="4572000" cy="365125"/>
          </a:xfrm>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200">
                <a:solidFill>
                  <a:srgbClr val="045C75"/>
                </a:solidFill>
                <a:latin typeface="Constantia" panose="02030602050306030303" pitchFamily="18" charset="0"/>
              </a:rPr>
              <a:t>© 2016 Pearson Education, Inc., Hoboken, NJ.  All rights reserved. </a:t>
            </a:r>
          </a:p>
        </p:txBody>
      </p:sp>
    </p:spTree>
    <p:extLst>
      <p:ext uri="{BB962C8B-B14F-4D97-AF65-F5344CB8AC3E}">
        <p14:creationId xmlns:p14="http://schemas.microsoft.com/office/powerpoint/2010/main" val="94444552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Rectangle 2"/>
          <p:cNvSpPr>
            <a:spLocks noGrp="1" noChangeArrowheads="1"/>
          </p:cNvSpPr>
          <p:nvPr>
            <p:ph type="title"/>
          </p:nvPr>
        </p:nvSpPr>
        <p:spPr/>
        <p:txBody>
          <a:bodyPr/>
          <a:lstStyle/>
          <a:p>
            <a:pPr eaLnBrk="1" hangingPunct="1"/>
            <a:r>
              <a:rPr lang="en-US" altLang="en-US" sz="3200"/>
              <a:t>Recursion can be hard to get your head around</a:t>
            </a:r>
          </a:p>
        </p:txBody>
      </p:sp>
      <p:sp>
        <p:nvSpPr>
          <p:cNvPr id="87042" name="Rectangle 3"/>
          <p:cNvSpPr>
            <a:spLocks noGrp="1" noChangeArrowheads="1"/>
          </p:cNvSpPr>
          <p:nvPr>
            <p:ph type="body" idx="1"/>
          </p:nvPr>
        </p:nvSpPr>
        <p:spPr/>
        <p:txBody>
          <a:bodyPr/>
          <a:lstStyle/>
          <a:p>
            <a:pPr eaLnBrk="1" hangingPunct="1"/>
            <a:r>
              <a:rPr lang="en-US" altLang="en-US" smtClean="0"/>
              <a:t>It really relies on you </a:t>
            </a:r>
            <a:r>
              <a:rPr lang="en-US" altLang="en-US" i="1" smtClean="0"/>
              <a:t>trusting</a:t>
            </a:r>
            <a:r>
              <a:rPr lang="en-US" altLang="en-US" smtClean="0"/>
              <a:t> your functions.</a:t>
            </a:r>
          </a:p>
          <a:p>
            <a:pPr lvl="1" eaLnBrk="1" hangingPunct="1"/>
            <a:r>
              <a:rPr lang="en-US" altLang="en-US" smtClean="0"/>
              <a:t>They</a:t>
            </a:r>
            <a:r>
              <a:rPr lang="fr-FR" altLang="ja-JP" smtClean="0"/>
              <a:t>'</a:t>
            </a:r>
            <a:r>
              <a:rPr lang="en-US" altLang="ja-JP" smtClean="0"/>
              <a:t>ll do what you tell them to do.</a:t>
            </a:r>
          </a:p>
          <a:p>
            <a:pPr lvl="1" eaLnBrk="1" hangingPunct="1"/>
            <a:r>
              <a:rPr lang="en-US" altLang="en-US" smtClean="0"/>
              <a:t>So if a function decreases red on a list of pixels, just let it do that!</a:t>
            </a:r>
          </a:p>
          <a:p>
            <a:pPr eaLnBrk="1" hangingPunct="1"/>
            <a:r>
              <a:rPr lang="en-US" altLang="en-US" smtClean="0"/>
              <a:t>Let</a:t>
            </a:r>
            <a:r>
              <a:rPr lang="fr-FR" altLang="ja-JP" smtClean="0"/>
              <a:t>'</a:t>
            </a:r>
            <a:r>
              <a:rPr lang="en-US" altLang="ja-JP" smtClean="0"/>
              <a:t>s try some different ways to think about recursion.</a:t>
            </a:r>
          </a:p>
          <a:p>
            <a:pPr eaLnBrk="1" hangingPunct="1"/>
            <a:r>
              <a:rPr lang="en-US" altLang="en-US" smtClean="0"/>
              <a:t>But first, let</a:t>
            </a:r>
            <a:r>
              <a:rPr lang="fr-FR" altLang="ja-JP" smtClean="0"/>
              <a:t>'</a:t>
            </a:r>
            <a:r>
              <a:rPr lang="en-US" altLang="ja-JP" smtClean="0"/>
              <a:t>s take a smaller problem.</a:t>
            </a:r>
            <a:endParaRPr lang="en-US" altLang="en-US" smtClean="0"/>
          </a:p>
        </p:txBody>
      </p:sp>
      <p:sp>
        <p:nvSpPr>
          <p:cNvPr id="2" name="Footer Placeholder 1"/>
          <p:cNvSpPr>
            <a:spLocks noGrp="1"/>
          </p:cNvSpPr>
          <p:nvPr>
            <p:ph type="ftr" sz="quarter" idx="11"/>
          </p:nvPr>
        </p:nvSpPr>
        <p:spPr>
          <a:xfrm>
            <a:off x="4191000" y="6356351"/>
            <a:ext cx="4953000" cy="365125"/>
          </a:xfrm>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200">
                <a:solidFill>
                  <a:srgbClr val="045C75"/>
                </a:solidFill>
                <a:latin typeface="Constantia" panose="02030602050306030303" pitchFamily="18" charset="0"/>
              </a:rPr>
              <a:t>© 2016 Pearson Education, Inc., Hoboken, NJ.  All rights reserved. </a:t>
            </a:r>
          </a:p>
        </p:txBody>
      </p:sp>
    </p:spTree>
    <p:extLst>
      <p:ext uri="{BB962C8B-B14F-4D97-AF65-F5344CB8AC3E}">
        <p14:creationId xmlns:p14="http://schemas.microsoft.com/office/powerpoint/2010/main" val="210323466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Rectangle 2"/>
          <p:cNvSpPr>
            <a:spLocks noGrp="1" noChangeArrowheads="1"/>
          </p:cNvSpPr>
          <p:nvPr>
            <p:ph type="title"/>
          </p:nvPr>
        </p:nvSpPr>
        <p:spPr/>
        <p:txBody>
          <a:bodyPr/>
          <a:lstStyle/>
          <a:p>
            <a:pPr eaLnBrk="1" hangingPunct="1"/>
            <a:r>
              <a:rPr lang="en-US" altLang="en-US" smtClean="0"/>
              <a:t>DownUp</a:t>
            </a:r>
          </a:p>
        </p:txBody>
      </p:sp>
      <p:sp>
        <p:nvSpPr>
          <p:cNvPr id="88066" name="Rectangle 3"/>
          <p:cNvSpPr>
            <a:spLocks noGrp="1" noChangeArrowheads="1"/>
          </p:cNvSpPr>
          <p:nvPr>
            <p:ph type="body" idx="1"/>
          </p:nvPr>
        </p:nvSpPr>
        <p:spPr/>
        <p:txBody>
          <a:bodyPr/>
          <a:lstStyle/>
          <a:p>
            <a:pPr eaLnBrk="1" hangingPunct="1">
              <a:lnSpc>
                <a:spcPct val="80000"/>
              </a:lnSpc>
            </a:pPr>
            <a:r>
              <a:rPr lang="en-US" altLang="en-US" sz="2100"/>
              <a:t>Let</a:t>
            </a:r>
            <a:r>
              <a:rPr lang="fr-FR" altLang="ja-JP" sz="2100"/>
              <a:t>'</a:t>
            </a:r>
            <a:r>
              <a:rPr lang="en-US" altLang="ja-JP" sz="2100"/>
              <a:t>s define a function called </a:t>
            </a:r>
            <a:r>
              <a:rPr lang="en-US" altLang="ja-JP" sz="2100" b="1"/>
              <a:t>downUp</a:t>
            </a:r>
          </a:p>
          <a:p>
            <a:pPr eaLnBrk="1" hangingPunct="1">
              <a:lnSpc>
                <a:spcPct val="80000"/>
              </a:lnSpc>
              <a:buFont typeface="Wingdings" panose="05000000000000000000" pitchFamily="2" charset="2"/>
              <a:buNone/>
            </a:pPr>
            <a:r>
              <a:rPr lang="es-ES" altLang="en-US" sz="2100" b="1"/>
              <a:t>&gt;&gt;&gt; downUp("Hello")</a:t>
            </a:r>
          </a:p>
          <a:p>
            <a:pPr eaLnBrk="1" hangingPunct="1">
              <a:lnSpc>
                <a:spcPct val="80000"/>
              </a:lnSpc>
              <a:buFont typeface="Wingdings" panose="05000000000000000000" pitchFamily="2" charset="2"/>
              <a:buNone/>
            </a:pPr>
            <a:r>
              <a:rPr lang="es-ES" altLang="en-US" sz="2100" b="1"/>
              <a:t>Hello</a:t>
            </a:r>
          </a:p>
          <a:p>
            <a:pPr eaLnBrk="1" hangingPunct="1">
              <a:lnSpc>
                <a:spcPct val="80000"/>
              </a:lnSpc>
              <a:buFont typeface="Wingdings" panose="05000000000000000000" pitchFamily="2" charset="2"/>
              <a:buNone/>
            </a:pPr>
            <a:r>
              <a:rPr lang="es-ES" altLang="en-US" sz="2100" b="1"/>
              <a:t>ello</a:t>
            </a:r>
          </a:p>
          <a:p>
            <a:pPr eaLnBrk="1" hangingPunct="1">
              <a:lnSpc>
                <a:spcPct val="80000"/>
              </a:lnSpc>
              <a:buFont typeface="Wingdings" panose="05000000000000000000" pitchFamily="2" charset="2"/>
              <a:buNone/>
            </a:pPr>
            <a:r>
              <a:rPr lang="es-ES" altLang="en-US" sz="2100" b="1"/>
              <a:t>llo</a:t>
            </a:r>
          </a:p>
          <a:p>
            <a:pPr eaLnBrk="1" hangingPunct="1">
              <a:lnSpc>
                <a:spcPct val="80000"/>
              </a:lnSpc>
              <a:buFont typeface="Wingdings" panose="05000000000000000000" pitchFamily="2" charset="2"/>
              <a:buNone/>
            </a:pPr>
            <a:r>
              <a:rPr lang="es-ES" altLang="en-US" sz="2100" b="1"/>
              <a:t>lo</a:t>
            </a:r>
          </a:p>
          <a:p>
            <a:pPr eaLnBrk="1" hangingPunct="1">
              <a:lnSpc>
                <a:spcPct val="80000"/>
              </a:lnSpc>
              <a:buFont typeface="Wingdings" panose="05000000000000000000" pitchFamily="2" charset="2"/>
              <a:buNone/>
            </a:pPr>
            <a:r>
              <a:rPr lang="es-ES" altLang="en-US" sz="2100" b="1"/>
              <a:t>o</a:t>
            </a:r>
          </a:p>
          <a:p>
            <a:pPr eaLnBrk="1" hangingPunct="1">
              <a:lnSpc>
                <a:spcPct val="80000"/>
              </a:lnSpc>
              <a:buFont typeface="Wingdings" panose="05000000000000000000" pitchFamily="2" charset="2"/>
              <a:buNone/>
            </a:pPr>
            <a:r>
              <a:rPr lang="es-ES" altLang="en-US" sz="2100" b="1"/>
              <a:t>lo</a:t>
            </a:r>
          </a:p>
          <a:p>
            <a:pPr eaLnBrk="1" hangingPunct="1">
              <a:lnSpc>
                <a:spcPct val="80000"/>
              </a:lnSpc>
              <a:buFont typeface="Wingdings" panose="05000000000000000000" pitchFamily="2" charset="2"/>
              <a:buNone/>
            </a:pPr>
            <a:r>
              <a:rPr lang="es-ES" altLang="en-US" sz="2100" b="1"/>
              <a:t>llo</a:t>
            </a:r>
          </a:p>
          <a:p>
            <a:pPr eaLnBrk="1" hangingPunct="1">
              <a:lnSpc>
                <a:spcPct val="80000"/>
              </a:lnSpc>
              <a:buFont typeface="Wingdings" panose="05000000000000000000" pitchFamily="2" charset="2"/>
              <a:buNone/>
            </a:pPr>
            <a:r>
              <a:rPr lang="es-ES" altLang="en-US" sz="2100" b="1"/>
              <a:t>ello</a:t>
            </a:r>
          </a:p>
          <a:p>
            <a:pPr eaLnBrk="1" hangingPunct="1">
              <a:lnSpc>
                <a:spcPct val="80000"/>
              </a:lnSpc>
              <a:buFont typeface="Wingdings" panose="05000000000000000000" pitchFamily="2" charset="2"/>
              <a:buNone/>
            </a:pPr>
            <a:r>
              <a:rPr lang="es-ES" altLang="en-US" sz="2100" b="1"/>
              <a:t>Hello</a:t>
            </a:r>
            <a:endParaRPr lang="en-US" altLang="en-US" sz="2100" b="1"/>
          </a:p>
        </p:txBody>
      </p:sp>
      <p:sp>
        <p:nvSpPr>
          <p:cNvPr id="2" name="Footer Placeholder 1"/>
          <p:cNvSpPr>
            <a:spLocks noGrp="1"/>
          </p:cNvSpPr>
          <p:nvPr>
            <p:ph type="ftr" sz="quarter" idx="11"/>
          </p:nvPr>
        </p:nvSpPr>
        <p:spPr>
          <a:xfrm>
            <a:off x="4191000" y="6356351"/>
            <a:ext cx="4876800" cy="365125"/>
          </a:xfrm>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200">
                <a:solidFill>
                  <a:srgbClr val="045C75"/>
                </a:solidFill>
                <a:latin typeface="Constantia" panose="02030602050306030303" pitchFamily="18" charset="0"/>
              </a:rPr>
              <a:t>© 2016 Pearson Education, Inc., Hoboken, NJ.  All rights reserved. </a:t>
            </a:r>
          </a:p>
        </p:txBody>
      </p:sp>
    </p:spTree>
    <p:extLst>
      <p:ext uri="{BB962C8B-B14F-4D97-AF65-F5344CB8AC3E}">
        <p14:creationId xmlns:p14="http://schemas.microsoft.com/office/powerpoint/2010/main" val="394105930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Rectangle 2"/>
          <p:cNvSpPr>
            <a:spLocks noGrp="1" noChangeArrowheads="1"/>
          </p:cNvSpPr>
          <p:nvPr>
            <p:ph type="title"/>
          </p:nvPr>
        </p:nvSpPr>
        <p:spPr/>
        <p:txBody>
          <a:bodyPr/>
          <a:lstStyle/>
          <a:p>
            <a:pPr eaLnBrk="1" hangingPunct="1"/>
            <a:r>
              <a:rPr lang="en-US" altLang="en-US" smtClean="0"/>
              <a:t>3 ways to understand recursion</a:t>
            </a:r>
          </a:p>
        </p:txBody>
      </p:sp>
      <p:sp>
        <p:nvSpPr>
          <p:cNvPr id="89090" name="Rectangle 3"/>
          <p:cNvSpPr>
            <a:spLocks noGrp="1" noChangeArrowheads="1"/>
          </p:cNvSpPr>
          <p:nvPr>
            <p:ph type="body" idx="1"/>
          </p:nvPr>
        </p:nvSpPr>
        <p:spPr/>
        <p:txBody>
          <a:bodyPr/>
          <a:lstStyle/>
          <a:p>
            <a:pPr marL="571500" indent="-571500">
              <a:buFont typeface="Wingdings" panose="05000000000000000000" pitchFamily="2" charset="2"/>
              <a:buAutoNum type="arabicPeriod"/>
            </a:pPr>
            <a:r>
              <a:rPr lang="en-US" altLang="en-US" smtClean="0"/>
              <a:t>Procedural abstraction</a:t>
            </a:r>
          </a:p>
          <a:p>
            <a:pPr marL="571500" indent="-571500">
              <a:buFont typeface="Wingdings" panose="05000000000000000000" pitchFamily="2" charset="2"/>
              <a:buAutoNum type="arabicPeriod"/>
            </a:pPr>
            <a:r>
              <a:rPr lang="en-US" altLang="en-US" smtClean="0"/>
              <a:t>Trace it out (use a small problem like </a:t>
            </a:r>
            <a:r>
              <a:rPr lang="en-US" altLang="en-US" b="1" smtClean="0"/>
              <a:t>downUp</a:t>
            </a:r>
            <a:r>
              <a:rPr lang="en-US" altLang="en-US" smtClean="0"/>
              <a:t> to do this)</a:t>
            </a:r>
          </a:p>
          <a:p>
            <a:pPr marL="571500" indent="-571500">
              <a:buFont typeface="Wingdings" panose="05000000000000000000" pitchFamily="2" charset="2"/>
              <a:buAutoNum type="arabicPeriod"/>
            </a:pPr>
            <a:r>
              <a:rPr lang="en-US" altLang="en-US" smtClean="0"/>
              <a:t>Little people method</a:t>
            </a:r>
          </a:p>
        </p:txBody>
      </p:sp>
      <p:sp>
        <p:nvSpPr>
          <p:cNvPr id="2" name="Footer Placeholder 1"/>
          <p:cNvSpPr>
            <a:spLocks noGrp="1"/>
          </p:cNvSpPr>
          <p:nvPr>
            <p:ph type="ftr" sz="quarter" idx="11"/>
          </p:nvPr>
        </p:nvSpPr>
        <p:spPr>
          <a:xfrm>
            <a:off x="4191000" y="6356351"/>
            <a:ext cx="5105400" cy="365125"/>
          </a:xfrm>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200">
                <a:solidFill>
                  <a:srgbClr val="045C75"/>
                </a:solidFill>
                <a:latin typeface="Constantia" panose="02030602050306030303" pitchFamily="18" charset="0"/>
              </a:rPr>
              <a:t>© 2016 Pearson Education, Inc., Hoboken, NJ.  All rights reserved. </a:t>
            </a:r>
          </a:p>
        </p:txBody>
      </p:sp>
    </p:spTree>
    <p:extLst>
      <p:ext uri="{BB962C8B-B14F-4D97-AF65-F5344CB8AC3E}">
        <p14:creationId xmlns:p14="http://schemas.microsoft.com/office/powerpoint/2010/main" val="415707381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Rectangle 2"/>
          <p:cNvSpPr>
            <a:spLocks noGrp="1" noChangeArrowheads="1"/>
          </p:cNvSpPr>
          <p:nvPr>
            <p:ph type="title"/>
          </p:nvPr>
        </p:nvSpPr>
        <p:spPr/>
        <p:txBody>
          <a:bodyPr/>
          <a:lstStyle/>
          <a:p>
            <a:pPr eaLnBrk="1" hangingPunct="1"/>
            <a:r>
              <a:rPr lang="en-US" altLang="en-US" smtClean="0"/>
              <a:t>1. Procedural abstraction</a:t>
            </a:r>
          </a:p>
        </p:txBody>
      </p:sp>
      <p:sp>
        <p:nvSpPr>
          <p:cNvPr id="90114" name="Rectangle 3"/>
          <p:cNvSpPr>
            <a:spLocks noGrp="1" noChangeArrowheads="1"/>
          </p:cNvSpPr>
          <p:nvPr>
            <p:ph type="body" idx="1"/>
          </p:nvPr>
        </p:nvSpPr>
        <p:spPr/>
        <p:txBody>
          <a:bodyPr/>
          <a:lstStyle/>
          <a:p>
            <a:pPr eaLnBrk="1" hangingPunct="1"/>
            <a:r>
              <a:rPr lang="en-US" altLang="en-US" smtClean="0"/>
              <a:t>Break the problem down into the smallest pieces that you can write down easily as a function.</a:t>
            </a:r>
          </a:p>
          <a:p>
            <a:pPr eaLnBrk="1" hangingPunct="1"/>
            <a:r>
              <a:rPr lang="en-US" altLang="en-US" smtClean="0"/>
              <a:t>Re-use as much as possible.</a:t>
            </a:r>
          </a:p>
        </p:txBody>
      </p:sp>
      <p:sp>
        <p:nvSpPr>
          <p:cNvPr id="2" name="Footer Placeholder 1"/>
          <p:cNvSpPr>
            <a:spLocks noGrp="1"/>
          </p:cNvSpPr>
          <p:nvPr>
            <p:ph type="ftr" sz="quarter" idx="11"/>
          </p:nvPr>
        </p:nvSpPr>
        <p:spPr>
          <a:xfrm>
            <a:off x="4191000" y="6356351"/>
            <a:ext cx="5105400" cy="365125"/>
          </a:xfrm>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200">
                <a:solidFill>
                  <a:srgbClr val="045C75"/>
                </a:solidFill>
                <a:latin typeface="Constantia" panose="02030602050306030303" pitchFamily="18" charset="0"/>
              </a:rPr>
              <a:t>© 2016 Pearson Education, Inc., Hoboken, NJ.  All rights reserved. </a:t>
            </a:r>
          </a:p>
        </p:txBody>
      </p:sp>
    </p:spTree>
    <p:extLst>
      <p:ext uri="{BB962C8B-B14F-4D97-AF65-F5344CB8AC3E}">
        <p14:creationId xmlns:p14="http://schemas.microsoft.com/office/powerpoint/2010/main" val="3352375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69" name="Title 1"/>
          <p:cNvSpPr>
            <a:spLocks noGrp="1"/>
          </p:cNvSpPr>
          <p:nvPr>
            <p:ph type="title"/>
          </p:nvPr>
        </p:nvSpPr>
        <p:spPr>
          <a:xfrm>
            <a:off x="5791200" y="704850"/>
            <a:ext cx="4419600" cy="1143000"/>
          </a:xfrm>
        </p:spPr>
        <p:txBody>
          <a:bodyPr>
            <a:normAutofit fontScale="90000"/>
          </a:bodyPr>
          <a:lstStyle/>
          <a:p>
            <a:r>
              <a:rPr lang="en-US" altLang="en-US" smtClean="0">
                <a:ea typeface="ＭＳ Ｐゴシック" panose="020B0600070205080204" pitchFamily="34" charset="-128"/>
              </a:rPr>
              <a:t>Decoding sound from a picture</a:t>
            </a:r>
          </a:p>
        </p:txBody>
      </p:sp>
      <p:sp>
        <p:nvSpPr>
          <p:cNvPr id="109570" name="Content Placeholder 2"/>
          <p:cNvSpPr>
            <a:spLocks noGrp="1"/>
          </p:cNvSpPr>
          <p:nvPr>
            <p:ph idx="1"/>
          </p:nvPr>
        </p:nvSpPr>
        <p:spPr>
          <a:xfrm>
            <a:off x="1981200" y="1524000"/>
            <a:ext cx="8229600" cy="4724400"/>
          </a:xfrm>
        </p:spPr>
        <p:txBody>
          <a:bodyPr>
            <a:normAutofit fontScale="92500" lnSpcReduction="10000"/>
          </a:bodyPr>
          <a:lstStyle/>
          <a:p>
            <a:pPr marL="342900" indent="-342900">
              <a:buFont typeface="+mj-lt"/>
              <a:buAutoNum type="arabicPeriod"/>
            </a:pPr>
            <a:r>
              <a:rPr lang="en-US" altLang="en-US" sz="1800" dirty="0" err="1">
                <a:ea typeface="ＭＳ Ｐゴシック" panose="020B0600070205080204" pitchFamily="34" charset="-128"/>
              </a:rPr>
              <a:t>def</a:t>
            </a:r>
            <a:r>
              <a:rPr lang="en-US" altLang="en-US" sz="1800" dirty="0">
                <a:ea typeface="ＭＳ Ｐゴシック" panose="020B0600070205080204" pitchFamily="34" charset="-128"/>
              </a:rPr>
              <a:t> </a:t>
            </a:r>
            <a:r>
              <a:rPr lang="en-US" altLang="en-US" sz="1800" dirty="0" err="1">
                <a:ea typeface="ＭＳ Ｐゴシック" panose="020B0600070205080204" pitchFamily="34" charset="-128"/>
              </a:rPr>
              <a:t>decodeSound</a:t>
            </a:r>
            <a:r>
              <a:rPr lang="en-US" altLang="en-US" sz="1800" dirty="0">
                <a:ea typeface="ＭＳ Ｐゴシック" panose="020B0600070205080204" pitchFamily="34" charset="-128"/>
              </a:rPr>
              <a:t>(picture):</a:t>
            </a:r>
          </a:p>
          <a:p>
            <a:pPr marL="342900" indent="-342900">
              <a:buFont typeface="+mj-lt"/>
              <a:buAutoNum type="arabicPeriod"/>
            </a:pPr>
            <a:r>
              <a:rPr lang="en-US" altLang="en-US" sz="1800" dirty="0">
                <a:ea typeface="ＭＳ Ｐゴシック" panose="020B0600070205080204" pitchFamily="34" charset="-128"/>
              </a:rPr>
              <a:t>  sound = </a:t>
            </a:r>
            <a:r>
              <a:rPr lang="en-US" altLang="en-US" sz="1800" dirty="0" err="1">
                <a:ea typeface="ＭＳ Ｐゴシック" panose="020B0600070205080204" pitchFamily="34" charset="-128"/>
              </a:rPr>
              <a:t>makeEmptySoundBySeconds</a:t>
            </a:r>
            <a:r>
              <a:rPr lang="en-US" altLang="en-US" sz="1800" dirty="0">
                <a:ea typeface="ＭＳ Ｐゴシック" panose="020B0600070205080204" pitchFamily="34" charset="-128"/>
              </a:rPr>
              <a:t>(5)</a:t>
            </a:r>
          </a:p>
          <a:p>
            <a:pPr marL="342900" indent="-342900">
              <a:buFont typeface="+mj-lt"/>
              <a:buAutoNum type="arabicPeriod"/>
            </a:pPr>
            <a:r>
              <a:rPr lang="en-US" altLang="en-US" sz="1800" dirty="0">
                <a:ea typeface="ＭＳ Ｐゴシック" panose="020B0600070205080204" pitchFamily="34" charset="-128"/>
              </a:rPr>
              <a:t>  </a:t>
            </a:r>
            <a:r>
              <a:rPr lang="en-US" altLang="en-US" sz="1800" dirty="0" err="1">
                <a:ea typeface="ＭＳ Ｐゴシック" panose="020B0600070205080204" pitchFamily="34" charset="-128"/>
              </a:rPr>
              <a:t>sndIndex</a:t>
            </a:r>
            <a:r>
              <a:rPr lang="en-US" altLang="en-US" sz="1800" dirty="0">
                <a:ea typeface="ＭＳ Ｐゴシック" panose="020B0600070205080204" pitchFamily="34" charset="-128"/>
              </a:rPr>
              <a:t> = 0</a:t>
            </a:r>
          </a:p>
          <a:p>
            <a:pPr marL="342900" indent="-342900">
              <a:buFont typeface="+mj-lt"/>
              <a:buAutoNum type="arabicPeriod"/>
            </a:pPr>
            <a:r>
              <a:rPr lang="en-US" altLang="en-US" sz="1800" dirty="0">
                <a:ea typeface="ＭＳ Ｐゴシック" panose="020B0600070205080204" pitchFamily="34" charset="-128"/>
              </a:rPr>
              <a:t>  for p in </a:t>
            </a:r>
            <a:r>
              <a:rPr lang="en-US" altLang="en-US" sz="1800" dirty="0" err="1">
                <a:ea typeface="ＭＳ Ｐゴシック" panose="020B0600070205080204" pitchFamily="34" charset="-128"/>
              </a:rPr>
              <a:t>getPixels</a:t>
            </a:r>
            <a:r>
              <a:rPr lang="en-US" altLang="en-US" sz="1800" dirty="0">
                <a:ea typeface="ＭＳ Ｐゴシック" panose="020B0600070205080204" pitchFamily="34" charset="-128"/>
              </a:rPr>
              <a:t>(picture):</a:t>
            </a:r>
          </a:p>
          <a:p>
            <a:pPr marL="342900" indent="-342900">
              <a:buFont typeface="+mj-lt"/>
              <a:buAutoNum type="arabicPeriod"/>
            </a:pPr>
            <a:r>
              <a:rPr lang="en-US" altLang="en-US" sz="1800" dirty="0">
                <a:ea typeface="ＭＳ Ｐゴシック" panose="020B0600070205080204" pitchFamily="34" charset="-128"/>
              </a:rPr>
              <a:t>    # Did we run out of sound?</a:t>
            </a:r>
          </a:p>
          <a:p>
            <a:pPr marL="342900" indent="-342900">
              <a:buFont typeface="+mj-lt"/>
              <a:buAutoNum type="arabicPeriod"/>
            </a:pPr>
            <a:r>
              <a:rPr lang="en-US" altLang="en-US" sz="1800" dirty="0">
                <a:ea typeface="ＭＳ Ｐゴシック" panose="020B0600070205080204" pitchFamily="34" charset="-128"/>
              </a:rPr>
              <a:t>    if </a:t>
            </a:r>
            <a:r>
              <a:rPr lang="en-US" altLang="en-US" sz="1800" dirty="0" err="1">
                <a:ea typeface="ＭＳ Ｐゴシック" panose="020B0600070205080204" pitchFamily="34" charset="-128"/>
              </a:rPr>
              <a:t>sndIndex</a:t>
            </a:r>
            <a:r>
              <a:rPr lang="en-US" altLang="en-US" sz="1800" dirty="0">
                <a:ea typeface="ＭＳ Ｐゴシック" panose="020B0600070205080204" pitchFamily="34" charset="-128"/>
              </a:rPr>
              <a:t> == </a:t>
            </a:r>
            <a:r>
              <a:rPr lang="en-US" altLang="en-US" sz="1800" dirty="0" err="1">
                <a:ea typeface="ＭＳ Ｐゴシック" panose="020B0600070205080204" pitchFamily="34" charset="-128"/>
              </a:rPr>
              <a:t>getLength</a:t>
            </a:r>
            <a:r>
              <a:rPr lang="en-US" altLang="en-US" sz="1800" dirty="0">
                <a:ea typeface="ＭＳ Ｐゴシック" panose="020B0600070205080204" pitchFamily="34" charset="-128"/>
              </a:rPr>
              <a:t>(sound):</a:t>
            </a:r>
          </a:p>
          <a:p>
            <a:pPr marL="342900" indent="-342900">
              <a:buFont typeface="+mj-lt"/>
              <a:buAutoNum type="arabicPeriod"/>
            </a:pPr>
            <a:r>
              <a:rPr lang="en-US" altLang="en-US" sz="1800" dirty="0">
                <a:ea typeface="ＭＳ Ｐゴシック" panose="020B0600070205080204" pitchFamily="34" charset="-128"/>
              </a:rPr>
              <a:t>      break</a:t>
            </a:r>
          </a:p>
          <a:p>
            <a:pPr marL="342900" indent="-342900">
              <a:buFont typeface="+mj-lt"/>
              <a:buAutoNum type="arabicPeriod"/>
            </a:pPr>
            <a:r>
              <a:rPr lang="en-US" altLang="en-US" sz="1800" dirty="0">
                <a:ea typeface="ＭＳ Ｐゴシック" panose="020B0600070205080204" pitchFamily="34" charset="-128"/>
              </a:rPr>
              <a:t>    # Is it mostly red, mostly blue, or mostly green?</a:t>
            </a:r>
          </a:p>
          <a:p>
            <a:pPr marL="342900" indent="-342900">
              <a:buFont typeface="+mj-lt"/>
              <a:buAutoNum type="arabicPeriod"/>
            </a:pPr>
            <a:r>
              <a:rPr lang="en-US" altLang="en-US" sz="1800" dirty="0">
                <a:ea typeface="ＭＳ Ｐゴシック" panose="020B0600070205080204" pitchFamily="34" charset="-128"/>
              </a:rPr>
              <a:t>    if ((</a:t>
            </a:r>
            <a:r>
              <a:rPr lang="en-US" altLang="en-US" sz="1800" dirty="0" err="1">
                <a:ea typeface="ＭＳ Ｐゴシック" panose="020B0600070205080204" pitchFamily="34" charset="-128"/>
              </a:rPr>
              <a:t>getRed</a:t>
            </a:r>
            <a:r>
              <a:rPr lang="en-US" altLang="en-US" sz="1800" dirty="0">
                <a:ea typeface="ＭＳ Ｐゴシック" panose="020B0600070205080204" pitchFamily="34" charset="-128"/>
              </a:rPr>
              <a:t>(p) % 2) == 1):</a:t>
            </a:r>
          </a:p>
          <a:p>
            <a:pPr marL="342900" indent="-342900">
              <a:buFont typeface="+mj-lt"/>
              <a:buAutoNum type="arabicPeriod"/>
            </a:pPr>
            <a:r>
              <a:rPr lang="en-US" altLang="en-US" sz="1800" dirty="0">
                <a:ea typeface="ＭＳ Ｐゴシック" panose="020B0600070205080204" pitchFamily="34" charset="-128"/>
              </a:rPr>
              <a:t>      </a:t>
            </a:r>
            <a:r>
              <a:rPr lang="en-US" altLang="en-US" sz="1800" dirty="0" err="1">
                <a:ea typeface="ＭＳ Ｐゴシック" panose="020B0600070205080204" pitchFamily="34" charset="-128"/>
              </a:rPr>
              <a:t>setSampleValueAt</a:t>
            </a:r>
            <a:r>
              <a:rPr lang="en-US" altLang="en-US" sz="1800" dirty="0">
                <a:ea typeface="ＭＳ Ｐゴシック" panose="020B0600070205080204" pitchFamily="34" charset="-128"/>
              </a:rPr>
              <a:t>(sound,sndIndex,32000)</a:t>
            </a:r>
          </a:p>
          <a:p>
            <a:pPr marL="342900" indent="-342900">
              <a:buFont typeface="+mj-lt"/>
              <a:buAutoNum type="arabicPeriod"/>
            </a:pPr>
            <a:r>
              <a:rPr lang="en-US" altLang="en-US" sz="1800" dirty="0">
                <a:ea typeface="ＭＳ Ｐゴシック" panose="020B0600070205080204" pitchFamily="34" charset="-128"/>
              </a:rPr>
              <a:t>    else:</a:t>
            </a:r>
          </a:p>
          <a:p>
            <a:pPr marL="342900" indent="-342900">
              <a:buFont typeface="+mj-lt"/>
              <a:buAutoNum type="arabicPeriod"/>
            </a:pPr>
            <a:r>
              <a:rPr lang="en-US" altLang="en-US" sz="1800" dirty="0">
                <a:ea typeface="ＭＳ Ｐゴシック" panose="020B0600070205080204" pitchFamily="34" charset="-128"/>
              </a:rPr>
              <a:t>      </a:t>
            </a:r>
            <a:r>
              <a:rPr lang="en-US" altLang="en-US" sz="1800" dirty="0" err="1">
                <a:ea typeface="ＭＳ Ｐゴシック" panose="020B0600070205080204" pitchFamily="34" charset="-128"/>
              </a:rPr>
              <a:t>setSampleValueAt</a:t>
            </a:r>
            <a:r>
              <a:rPr lang="en-US" altLang="en-US" sz="1800" dirty="0">
                <a:ea typeface="ＭＳ Ｐゴシック" panose="020B0600070205080204" pitchFamily="34" charset="-128"/>
              </a:rPr>
              <a:t>(sound,sndIndex,-32000)</a:t>
            </a:r>
          </a:p>
          <a:p>
            <a:pPr marL="342900" indent="-342900">
              <a:buFont typeface="+mj-lt"/>
              <a:buAutoNum type="arabicPeriod"/>
            </a:pPr>
            <a:r>
              <a:rPr lang="en-US" altLang="en-US" sz="1800" dirty="0">
                <a:ea typeface="ＭＳ Ｐゴシック" panose="020B0600070205080204" pitchFamily="34" charset="-128"/>
              </a:rPr>
              <a:t>    </a:t>
            </a:r>
            <a:r>
              <a:rPr lang="en-US" altLang="en-US" sz="1800" dirty="0" err="1">
                <a:ea typeface="ＭＳ Ｐゴシック" panose="020B0600070205080204" pitchFamily="34" charset="-128"/>
              </a:rPr>
              <a:t>sndIndex</a:t>
            </a:r>
            <a:r>
              <a:rPr lang="en-US" altLang="en-US" sz="1800" dirty="0">
                <a:ea typeface="ＭＳ Ｐゴシック" panose="020B0600070205080204" pitchFamily="34" charset="-128"/>
              </a:rPr>
              <a:t> = </a:t>
            </a:r>
            <a:r>
              <a:rPr lang="en-US" altLang="en-US" sz="1800" dirty="0" err="1">
                <a:ea typeface="ＭＳ Ｐゴシック" panose="020B0600070205080204" pitchFamily="34" charset="-128"/>
              </a:rPr>
              <a:t>sndIndex</a:t>
            </a:r>
            <a:r>
              <a:rPr lang="en-US" altLang="en-US" sz="1800" dirty="0">
                <a:ea typeface="ＭＳ Ｐゴシック" panose="020B0600070205080204" pitchFamily="34" charset="-128"/>
              </a:rPr>
              <a:t> + 1</a:t>
            </a:r>
          </a:p>
          <a:p>
            <a:pPr marL="342900" indent="-342900">
              <a:buFont typeface="+mj-lt"/>
              <a:buAutoNum type="arabicPeriod"/>
            </a:pPr>
            <a:r>
              <a:rPr lang="en-US" altLang="en-US" sz="1800" dirty="0">
                <a:ea typeface="ＭＳ Ｐゴシック" panose="020B0600070205080204" pitchFamily="34" charset="-128"/>
              </a:rPr>
              <a:t>  return(sound)</a:t>
            </a:r>
          </a:p>
        </p:txBody>
      </p:sp>
      <p:sp>
        <p:nvSpPr>
          <p:cNvPr id="2" name="Footer Placeholder 1"/>
          <p:cNvSpPr>
            <a:spLocks noGrp="1"/>
          </p:cNvSpPr>
          <p:nvPr>
            <p:ph type="ftr" sz="quarter" idx="11"/>
          </p:nvPr>
        </p:nvSpPr>
        <p:spPr>
          <a:xfrm>
            <a:off x="4191000" y="6356351"/>
            <a:ext cx="4343400" cy="365125"/>
          </a:xfrm>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200" b="0" i="0" u="none" strike="noStrike" kern="1200" cap="none" spc="0" normalizeH="0" baseline="0" noProof="0">
                <a:ln>
                  <a:noFill/>
                </a:ln>
                <a:solidFill>
                  <a:srgbClr val="045C75"/>
                </a:solidFill>
                <a:effectLst/>
                <a:uLnTx/>
                <a:uFillTx/>
                <a:latin typeface="Constantia" panose="02030602050306030303" pitchFamily="18" charset="0"/>
                <a:ea typeface="ＭＳ Ｐゴシック" panose="020B0600070205080204" pitchFamily="34" charset="-128"/>
                <a:cs typeface="+mn-cs"/>
              </a:rPr>
              <a:t>© 2016 Pearson Education, Inc., Hoboken, NJ.  All rights reserved.</a:t>
            </a:r>
          </a:p>
        </p:txBody>
      </p:sp>
    </p:spTree>
    <p:extLst>
      <p:ext uri="{BB962C8B-B14F-4D97-AF65-F5344CB8AC3E}">
        <p14:creationId xmlns:p14="http://schemas.microsoft.com/office/powerpoint/2010/main" val="1311938912"/>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Rectangle 2"/>
          <p:cNvSpPr>
            <a:spLocks noGrp="1" noChangeArrowheads="1"/>
          </p:cNvSpPr>
          <p:nvPr>
            <p:ph type="title"/>
          </p:nvPr>
        </p:nvSpPr>
        <p:spPr/>
        <p:txBody>
          <a:bodyPr/>
          <a:lstStyle/>
          <a:p>
            <a:pPr eaLnBrk="1" hangingPunct="1"/>
            <a:r>
              <a:rPr lang="en-US" altLang="en-US" sz="3200"/>
              <a:t>downUp for one character words</a:t>
            </a:r>
          </a:p>
        </p:txBody>
      </p:sp>
      <p:sp>
        <p:nvSpPr>
          <p:cNvPr id="91138" name="Rectangle 3"/>
          <p:cNvSpPr>
            <a:spLocks noGrp="1" noChangeArrowheads="1"/>
          </p:cNvSpPr>
          <p:nvPr>
            <p:ph type="body" idx="1"/>
          </p:nvPr>
        </p:nvSpPr>
        <p:spPr/>
        <p:txBody>
          <a:bodyPr/>
          <a:lstStyle/>
          <a:p>
            <a:pPr eaLnBrk="1" hangingPunct="1">
              <a:buFont typeface="Wingdings" panose="05000000000000000000" pitchFamily="2" charset="2"/>
              <a:buNone/>
            </a:pPr>
            <a:r>
              <a:rPr lang="en-US" altLang="en-US" smtClean="0"/>
              <a:t>def downUp1(word):</a:t>
            </a:r>
          </a:p>
          <a:p>
            <a:pPr eaLnBrk="1" hangingPunct="1">
              <a:buFont typeface="Wingdings" panose="05000000000000000000" pitchFamily="2" charset="2"/>
              <a:buNone/>
            </a:pPr>
            <a:r>
              <a:rPr lang="en-US" altLang="en-US" smtClean="0"/>
              <a:t>  print word</a:t>
            </a:r>
          </a:p>
          <a:p>
            <a:pPr eaLnBrk="1" hangingPunct="1">
              <a:buFont typeface="Wingdings" panose="05000000000000000000" pitchFamily="2" charset="2"/>
              <a:buNone/>
            </a:pPr>
            <a:endParaRPr lang="en-US" altLang="en-US" smtClean="0"/>
          </a:p>
          <a:p>
            <a:pPr eaLnBrk="1" hangingPunct="1">
              <a:buFont typeface="Wingdings" panose="05000000000000000000" pitchFamily="2" charset="2"/>
              <a:buNone/>
            </a:pPr>
            <a:endParaRPr lang="en-US" altLang="en-US" smtClean="0"/>
          </a:p>
          <a:p>
            <a:pPr eaLnBrk="1" hangingPunct="1"/>
            <a:r>
              <a:rPr lang="en-US" altLang="en-US" smtClean="0"/>
              <a:t>Obviously, this works:</a:t>
            </a:r>
          </a:p>
          <a:p>
            <a:pPr eaLnBrk="1" hangingPunct="1">
              <a:buFont typeface="Wingdings" panose="05000000000000000000" pitchFamily="2" charset="2"/>
              <a:buNone/>
            </a:pPr>
            <a:r>
              <a:rPr lang="en-US" altLang="en-US" smtClean="0"/>
              <a:t>&gt;&gt;&gt; downUp1("I")</a:t>
            </a:r>
          </a:p>
          <a:p>
            <a:pPr eaLnBrk="1" hangingPunct="1">
              <a:buFont typeface="Wingdings" panose="05000000000000000000" pitchFamily="2" charset="2"/>
              <a:buNone/>
            </a:pPr>
            <a:r>
              <a:rPr lang="en-US" altLang="en-US" smtClean="0"/>
              <a:t>I</a:t>
            </a:r>
          </a:p>
        </p:txBody>
      </p:sp>
      <p:sp>
        <p:nvSpPr>
          <p:cNvPr id="2" name="Footer Placeholder 1"/>
          <p:cNvSpPr>
            <a:spLocks noGrp="1"/>
          </p:cNvSpPr>
          <p:nvPr>
            <p:ph type="ftr" sz="quarter" idx="11"/>
          </p:nvPr>
        </p:nvSpPr>
        <p:spPr>
          <a:xfrm>
            <a:off x="4191000" y="6356351"/>
            <a:ext cx="5029200" cy="365125"/>
          </a:xfrm>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200">
                <a:solidFill>
                  <a:srgbClr val="045C75"/>
                </a:solidFill>
                <a:latin typeface="Constantia" panose="02030602050306030303" pitchFamily="18" charset="0"/>
              </a:rPr>
              <a:t>© 2016 Pearson Education, Inc., Hoboken, NJ.  All rights reserved. </a:t>
            </a:r>
          </a:p>
        </p:txBody>
      </p:sp>
    </p:spTree>
    <p:extLst>
      <p:ext uri="{BB962C8B-B14F-4D97-AF65-F5344CB8AC3E}">
        <p14:creationId xmlns:p14="http://schemas.microsoft.com/office/powerpoint/2010/main" val="233563094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Rectangle 2"/>
          <p:cNvSpPr>
            <a:spLocks noGrp="1" noChangeArrowheads="1"/>
          </p:cNvSpPr>
          <p:nvPr>
            <p:ph type="title"/>
          </p:nvPr>
        </p:nvSpPr>
        <p:spPr/>
        <p:txBody>
          <a:bodyPr/>
          <a:lstStyle/>
          <a:p>
            <a:pPr eaLnBrk="1" hangingPunct="1"/>
            <a:r>
              <a:rPr lang="en-US" altLang="en-US" smtClean="0"/>
              <a:t>downUp for 2 character words</a:t>
            </a:r>
          </a:p>
        </p:txBody>
      </p:sp>
      <p:sp>
        <p:nvSpPr>
          <p:cNvPr id="92162" name="Rectangle 3"/>
          <p:cNvSpPr>
            <a:spLocks noGrp="1" noChangeArrowheads="1"/>
          </p:cNvSpPr>
          <p:nvPr>
            <p:ph type="body" idx="1"/>
          </p:nvPr>
        </p:nvSpPr>
        <p:spPr/>
        <p:txBody>
          <a:bodyPr>
            <a:normAutofit fontScale="92500" lnSpcReduction="20000"/>
          </a:bodyPr>
          <a:lstStyle/>
          <a:p>
            <a:pPr eaLnBrk="1" hangingPunct="1">
              <a:lnSpc>
                <a:spcPct val="70000"/>
              </a:lnSpc>
            </a:pPr>
            <a:r>
              <a:rPr lang="en-US" altLang="en-US" sz="1900"/>
              <a:t>We</a:t>
            </a:r>
            <a:r>
              <a:rPr lang="fr-FR" altLang="ja-JP" sz="1900"/>
              <a:t>'</a:t>
            </a:r>
            <a:r>
              <a:rPr lang="en-US" altLang="ja-JP" sz="1900"/>
              <a:t>ll reuse downUp1 since we have it already.</a:t>
            </a:r>
          </a:p>
          <a:p>
            <a:pPr eaLnBrk="1" hangingPunct="1">
              <a:lnSpc>
                <a:spcPct val="70000"/>
              </a:lnSpc>
            </a:pPr>
            <a:endParaRPr lang="en-US" altLang="en-US" sz="1900"/>
          </a:p>
          <a:p>
            <a:pPr eaLnBrk="1" hangingPunct="1">
              <a:lnSpc>
                <a:spcPct val="70000"/>
              </a:lnSpc>
              <a:buFont typeface="Wingdings" panose="05000000000000000000" pitchFamily="2" charset="2"/>
              <a:buNone/>
            </a:pPr>
            <a:r>
              <a:rPr lang="en-US" altLang="en-US" sz="1900"/>
              <a:t>def downUp2(word):</a:t>
            </a:r>
          </a:p>
          <a:p>
            <a:pPr eaLnBrk="1" hangingPunct="1">
              <a:lnSpc>
                <a:spcPct val="70000"/>
              </a:lnSpc>
              <a:buFont typeface="Wingdings" panose="05000000000000000000" pitchFamily="2" charset="2"/>
              <a:buNone/>
            </a:pPr>
            <a:r>
              <a:rPr lang="en-US" altLang="en-US" sz="1900"/>
              <a:t>  print word</a:t>
            </a:r>
          </a:p>
          <a:p>
            <a:pPr eaLnBrk="1" hangingPunct="1">
              <a:lnSpc>
                <a:spcPct val="70000"/>
              </a:lnSpc>
              <a:buFont typeface="Wingdings" panose="05000000000000000000" pitchFamily="2" charset="2"/>
              <a:buNone/>
            </a:pPr>
            <a:r>
              <a:rPr lang="en-US" altLang="en-US" sz="1900"/>
              <a:t>  downUp1(word[1:])</a:t>
            </a:r>
          </a:p>
          <a:p>
            <a:pPr eaLnBrk="1" hangingPunct="1">
              <a:lnSpc>
                <a:spcPct val="70000"/>
              </a:lnSpc>
              <a:buFont typeface="Wingdings" panose="05000000000000000000" pitchFamily="2" charset="2"/>
              <a:buNone/>
            </a:pPr>
            <a:r>
              <a:rPr lang="en-US" altLang="en-US" sz="1900"/>
              <a:t>  print word</a:t>
            </a:r>
          </a:p>
          <a:p>
            <a:pPr eaLnBrk="1" hangingPunct="1">
              <a:lnSpc>
                <a:spcPct val="70000"/>
              </a:lnSpc>
              <a:buFont typeface="Wingdings" panose="05000000000000000000" pitchFamily="2" charset="2"/>
              <a:buNone/>
            </a:pPr>
            <a:endParaRPr lang="en-US" altLang="en-US" sz="1900"/>
          </a:p>
          <a:p>
            <a:pPr eaLnBrk="1" hangingPunct="1">
              <a:lnSpc>
                <a:spcPct val="70000"/>
              </a:lnSpc>
              <a:buFont typeface="Wingdings" panose="05000000000000000000" pitchFamily="2" charset="2"/>
              <a:buNone/>
            </a:pPr>
            <a:endParaRPr lang="en-US" altLang="en-US" sz="1900"/>
          </a:p>
          <a:p>
            <a:pPr eaLnBrk="1" hangingPunct="1">
              <a:lnSpc>
                <a:spcPct val="70000"/>
              </a:lnSpc>
              <a:buFont typeface="Wingdings" panose="05000000000000000000" pitchFamily="2" charset="2"/>
              <a:buNone/>
            </a:pPr>
            <a:r>
              <a:rPr lang="en-US" altLang="en-US" sz="1900"/>
              <a:t>&gt;&gt;&gt; downUp2("it")</a:t>
            </a:r>
          </a:p>
          <a:p>
            <a:pPr eaLnBrk="1" hangingPunct="1">
              <a:lnSpc>
                <a:spcPct val="70000"/>
              </a:lnSpc>
              <a:buFont typeface="Wingdings" panose="05000000000000000000" pitchFamily="2" charset="2"/>
              <a:buNone/>
            </a:pPr>
            <a:r>
              <a:rPr lang="en-US" altLang="en-US" sz="1900"/>
              <a:t>it</a:t>
            </a:r>
          </a:p>
          <a:p>
            <a:pPr eaLnBrk="1" hangingPunct="1">
              <a:lnSpc>
                <a:spcPct val="70000"/>
              </a:lnSpc>
              <a:buFont typeface="Wingdings" panose="05000000000000000000" pitchFamily="2" charset="2"/>
              <a:buNone/>
            </a:pPr>
            <a:r>
              <a:rPr lang="en-US" altLang="en-US" sz="1900"/>
              <a:t>t</a:t>
            </a:r>
          </a:p>
          <a:p>
            <a:pPr eaLnBrk="1" hangingPunct="1">
              <a:lnSpc>
                <a:spcPct val="70000"/>
              </a:lnSpc>
              <a:buFont typeface="Wingdings" panose="05000000000000000000" pitchFamily="2" charset="2"/>
              <a:buNone/>
            </a:pPr>
            <a:r>
              <a:rPr lang="en-US" altLang="en-US" sz="1900"/>
              <a:t>it</a:t>
            </a:r>
          </a:p>
          <a:p>
            <a:pPr eaLnBrk="1" hangingPunct="1">
              <a:lnSpc>
                <a:spcPct val="70000"/>
              </a:lnSpc>
              <a:buFont typeface="Wingdings" panose="05000000000000000000" pitchFamily="2" charset="2"/>
              <a:buNone/>
            </a:pPr>
            <a:r>
              <a:rPr lang="en-US" altLang="en-US" sz="1900"/>
              <a:t>&gt;&gt;&gt; downUp2("me")</a:t>
            </a:r>
          </a:p>
          <a:p>
            <a:pPr eaLnBrk="1" hangingPunct="1">
              <a:lnSpc>
                <a:spcPct val="70000"/>
              </a:lnSpc>
              <a:buFont typeface="Wingdings" panose="05000000000000000000" pitchFamily="2" charset="2"/>
              <a:buNone/>
            </a:pPr>
            <a:r>
              <a:rPr lang="en-US" altLang="en-US" sz="1900"/>
              <a:t>me</a:t>
            </a:r>
          </a:p>
          <a:p>
            <a:pPr eaLnBrk="1" hangingPunct="1">
              <a:lnSpc>
                <a:spcPct val="70000"/>
              </a:lnSpc>
              <a:buFont typeface="Wingdings" panose="05000000000000000000" pitchFamily="2" charset="2"/>
              <a:buNone/>
            </a:pPr>
            <a:r>
              <a:rPr lang="en-US" altLang="en-US" sz="1900"/>
              <a:t>e</a:t>
            </a:r>
          </a:p>
          <a:p>
            <a:pPr eaLnBrk="1" hangingPunct="1">
              <a:lnSpc>
                <a:spcPct val="70000"/>
              </a:lnSpc>
              <a:buFont typeface="Wingdings" panose="05000000000000000000" pitchFamily="2" charset="2"/>
              <a:buNone/>
            </a:pPr>
            <a:r>
              <a:rPr lang="en-US" altLang="en-US" sz="1900"/>
              <a:t>me</a:t>
            </a:r>
          </a:p>
        </p:txBody>
      </p:sp>
      <p:sp>
        <p:nvSpPr>
          <p:cNvPr id="2" name="Footer Placeholder 1"/>
          <p:cNvSpPr>
            <a:spLocks noGrp="1"/>
          </p:cNvSpPr>
          <p:nvPr>
            <p:ph type="ftr" sz="quarter" idx="11"/>
          </p:nvPr>
        </p:nvSpPr>
        <p:spPr>
          <a:xfrm>
            <a:off x="4191000" y="6356351"/>
            <a:ext cx="4724400" cy="365125"/>
          </a:xfrm>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200">
                <a:solidFill>
                  <a:srgbClr val="045C75"/>
                </a:solidFill>
                <a:latin typeface="Constantia" panose="02030602050306030303" pitchFamily="18" charset="0"/>
              </a:rPr>
              <a:t>© 2016 Pearson Education, Inc., Hoboken, NJ.  All rights reserved. </a:t>
            </a:r>
          </a:p>
        </p:txBody>
      </p:sp>
    </p:spTree>
    <p:extLst>
      <p:ext uri="{BB962C8B-B14F-4D97-AF65-F5344CB8AC3E}">
        <p14:creationId xmlns:p14="http://schemas.microsoft.com/office/powerpoint/2010/main" val="87904921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Rectangle 2"/>
          <p:cNvSpPr>
            <a:spLocks noGrp="1" noChangeArrowheads="1"/>
          </p:cNvSpPr>
          <p:nvPr>
            <p:ph type="title"/>
          </p:nvPr>
        </p:nvSpPr>
        <p:spPr/>
        <p:txBody>
          <a:bodyPr/>
          <a:lstStyle/>
          <a:p>
            <a:pPr eaLnBrk="1" hangingPunct="1"/>
            <a:r>
              <a:rPr lang="en-US" altLang="en-US" smtClean="0"/>
              <a:t>downUp3 for 3 character words</a:t>
            </a:r>
          </a:p>
        </p:txBody>
      </p:sp>
      <p:sp>
        <p:nvSpPr>
          <p:cNvPr id="51203" name="Rectangle 3"/>
          <p:cNvSpPr>
            <a:spLocks noGrp="1" noChangeArrowheads="1"/>
          </p:cNvSpPr>
          <p:nvPr>
            <p:ph type="body" idx="1"/>
          </p:nvPr>
        </p:nvSpPr>
        <p:spPr>
          <a:xfrm>
            <a:off x="1981200" y="1981200"/>
            <a:ext cx="4267200" cy="4419600"/>
          </a:xfrm>
          <a:solidFill>
            <a:schemeClr val="accent2">
              <a:lumMod val="20000"/>
              <a:lumOff val="80000"/>
            </a:schemeClr>
          </a:solidFill>
        </p:spPr>
        <p:txBody>
          <a:bodyPr>
            <a:normAutofit fontScale="77500" lnSpcReduction="20000"/>
          </a:bodyPr>
          <a:lstStyle/>
          <a:p>
            <a:pPr marL="274320" indent="-274320">
              <a:lnSpc>
                <a:spcPct val="80000"/>
              </a:lnSpc>
              <a:buClr>
                <a:schemeClr val="accent3"/>
              </a:buClr>
              <a:buNone/>
              <a:defRPr/>
            </a:pPr>
            <a:r>
              <a:rPr lang="en-US" sz="1800" dirty="0"/>
              <a:t>def downUp3(word):</a:t>
            </a:r>
          </a:p>
          <a:p>
            <a:pPr marL="274320" indent="-274320">
              <a:lnSpc>
                <a:spcPct val="80000"/>
              </a:lnSpc>
              <a:buClr>
                <a:schemeClr val="accent3"/>
              </a:buClr>
              <a:buNone/>
              <a:defRPr/>
            </a:pPr>
            <a:r>
              <a:rPr lang="en-US" sz="1800" dirty="0"/>
              <a:t>  print word</a:t>
            </a:r>
          </a:p>
          <a:p>
            <a:pPr marL="274320" indent="-274320">
              <a:lnSpc>
                <a:spcPct val="80000"/>
              </a:lnSpc>
              <a:buClr>
                <a:schemeClr val="accent3"/>
              </a:buClr>
              <a:buNone/>
              <a:defRPr/>
            </a:pPr>
            <a:r>
              <a:rPr lang="en-US" sz="1800" dirty="0"/>
              <a:t>  downUp2(word[1:])</a:t>
            </a:r>
          </a:p>
          <a:p>
            <a:pPr marL="274320" indent="-274320">
              <a:lnSpc>
                <a:spcPct val="80000"/>
              </a:lnSpc>
              <a:buClr>
                <a:schemeClr val="accent3"/>
              </a:buClr>
              <a:buNone/>
              <a:defRPr/>
            </a:pPr>
            <a:r>
              <a:rPr lang="en-US" sz="1800" dirty="0"/>
              <a:t>  print word</a:t>
            </a:r>
          </a:p>
          <a:p>
            <a:pPr marL="274320" indent="-274320">
              <a:lnSpc>
                <a:spcPct val="80000"/>
              </a:lnSpc>
              <a:buClr>
                <a:schemeClr val="accent3"/>
              </a:buClr>
              <a:buNone/>
              <a:defRPr/>
            </a:pPr>
            <a:endParaRPr lang="en-US" sz="1800" dirty="0"/>
          </a:p>
          <a:p>
            <a:pPr marL="274320" indent="-274320">
              <a:lnSpc>
                <a:spcPct val="80000"/>
              </a:lnSpc>
              <a:buClr>
                <a:schemeClr val="accent3"/>
              </a:buClr>
              <a:buNone/>
              <a:defRPr/>
            </a:pPr>
            <a:r>
              <a:rPr lang="en-US" sz="1800" dirty="0"/>
              <a:t>&gt;&gt;&gt; downUp3("pop")</a:t>
            </a:r>
          </a:p>
          <a:p>
            <a:pPr marL="274320" indent="-274320">
              <a:lnSpc>
                <a:spcPct val="80000"/>
              </a:lnSpc>
              <a:buClr>
                <a:schemeClr val="accent3"/>
              </a:buClr>
              <a:buNone/>
              <a:defRPr/>
            </a:pPr>
            <a:r>
              <a:rPr lang="en-US" sz="1800" dirty="0"/>
              <a:t>pop</a:t>
            </a:r>
          </a:p>
          <a:p>
            <a:pPr marL="274320" indent="-274320">
              <a:lnSpc>
                <a:spcPct val="80000"/>
              </a:lnSpc>
              <a:buClr>
                <a:schemeClr val="accent3"/>
              </a:buClr>
              <a:buNone/>
              <a:defRPr/>
            </a:pPr>
            <a:r>
              <a:rPr lang="en-US" sz="1800" dirty="0"/>
              <a:t>op</a:t>
            </a:r>
          </a:p>
          <a:p>
            <a:pPr marL="274320" indent="-274320">
              <a:lnSpc>
                <a:spcPct val="80000"/>
              </a:lnSpc>
              <a:buClr>
                <a:schemeClr val="accent3"/>
              </a:buClr>
              <a:buNone/>
              <a:defRPr/>
            </a:pPr>
            <a:r>
              <a:rPr lang="en-US" sz="1800" dirty="0"/>
              <a:t>p</a:t>
            </a:r>
          </a:p>
          <a:p>
            <a:pPr marL="274320" indent="-274320">
              <a:lnSpc>
                <a:spcPct val="80000"/>
              </a:lnSpc>
              <a:buClr>
                <a:schemeClr val="accent3"/>
              </a:buClr>
              <a:buNone/>
              <a:defRPr/>
            </a:pPr>
            <a:r>
              <a:rPr lang="en-US" sz="1800" dirty="0"/>
              <a:t>op</a:t>
            </a:r>
          </a:p>
          <a:p>
            <a:pPr marL="274320" indent="-274320">
              <a:lnSpc>
                <a:spcPct val="80000"/>
              </a:lnSpc>
              <a:buClr>
                <a:schemeClr val="accent3"/>
              </a:buClr>
              <a:buNone/>
              <a:defRPr/>
            </a:pPr>
            <a:r>
              <a:rPr lang="en-US" sz="1800" dirty="0"/>
              <a:t>pop</a:t>
            </a:r>
          </a:p>
          <a:p>
            <a:pPr marL="274320" indent="-274320">
              <a:lnSpc>
                <a:spcPct val="80000"/>
              </a:lnSpc>
              <a:buClr>
                <a:schemeClr val="accent3"/>
              </a:buClr>
              <a:buNone/>
              <a:defRPr/>
            </a:pPr>
            <a:r>
              <a:rPr lang="en-US" sz="1800" dirty="0"/>
              <a:t>&gt;&gt;&gt; downUp3("top")</a:t>
            </a:r>
          </a:p>
          <a:p>
            <a:pPr marL="274320" indent="-274320">
              <a:lnSpc>
                <a:spcPct val="80000"/>
              </a:lnSpc>
              <a:buClr>
                <a:schemeClr val="accent3"/>
              </a:buClr>
              <a:buNone/>
              <a:defRPr/>
            </a:pPr>
            <a:r>
              <a:rPr lang="en-US" sz="1800" dirty="0"/>
              <a:t>top</a:t>
            </a:r>
          </a:p>
          <a:p>
            <a:pPr marL="274320" indent="-274320">
              <a:lnSpc>
                <a:spcPct val="80000"/>
              </a:lnSpc>
              <a:buClr>
                <a:schemeClr val="accent3"/>
              </a:buClr>
              <a:buNone/>
              <a:defRPr/>
            </a:pPr>
            <a:r>
              <a:rPr lang="en-US" sz="1800" dirty="0"/>
              <a:t>op</a:t>
            </a:r>
          </a:p>
          <a:p>
            <a:pPr marL="274320" indent="-274320">
              <a:lnSpc>
                <a:spcPct val="80000"/>
              </a:lnSpc>
              <a:buClr>
                <a:schemeClr val="accent3"/>
              </a:buClr>
              <a:buNone/>
              <a:defRPr/>
            </a:pPr>
            <a:r>
              <a:rPr lang="en-US" sz="1800" dirty="0"/>
              <a:t>p</a:t>
            </a:r>
          </a:p>
          <a:p>
            <a:pPr marL="274320" indent="-274320">
              <a:lnSpc>
                <a:spcPct val="80000"/>
              </a:lnSpc>
              <a:buClr>
                <a:schemeClr val="accent3"/>
              </a:buClr>
              <a:buNone/>
              <a:defRPr/>
            </a:pPr>
            <a:r>
              <a:rPr lang="en-US" sz="1800" dirty="0"/>
              <a:t>op</a:t>
            </a:r>
          </a:p>
          <a:p>
            <a:pPr marL="274320" indent="-274320">
              <a:lnSpc>
                <a:spcPct val="80000"/>
              </a:lnSpc>
              <a:buClr>
                <a:schemeClr val="accent3"/>
              </a:buClr>
              <a:buNone/>
              <a:defRPr/>
            </a:pPr>
            <a:r>
              <a:rPr lang="en-US" sz="1800" dirty="0"/>
              <a:t>top</a:t>
            </a:r>
          </a:p>
        </p:txBody>
      </p:sp>
      <p:sp>
        <p:nvSpPr>
          <p:cNvPr id="51204" name="Text Box 4"/>
          <p:cNvSpPr txBox="1">
            <a:spLocks noChangeArrowheads="1"/>
          </p:cNvSpPr>
          <p:nvPr/>
        </p:nvSpPr>
        <p:spPr bwMode="auto">
          <a:xfrm>
            <a:off x="5334000" y="2057400"/>
            <a:ext cx="2895600" cy="369332"/>
          </a:xfrm>
          <a:prstGeom prst="rect">
            <a:avLst/>
          </a:prstGeom>
          <a:solidFill>
            <a:schemeClr val="accent2">
              <a:lumMod val="60000"/>
              <a:lumOff val="40000"/>
            </a:schemeClr>
          </a:solidFill>
          <a:ln w="9525">
            <a:noFill/>
            <a:miter lim="800000"/>
            <a:headEnd/>
            <a:tailEnd/>
          </a:ln>
          <a:effectLst/>
        </p:spPr>
        <p:txBody>
          <a:bodyPr>
            <a:spAutoFit/>
          </a:bodyPr>
          <a:lstStyle/>
          <a:p>
            <a:pPr>
              <a:spcBef>
                <a:spcPct val="50000"/>
              </a:spcBef>
              <a:defRPr/>
            </a:pPr>
            <a:r>
              <a:rPr lang="en-US" dirty="0"/>
              <a:t>Are we seeing a pattern yet?</a:t>
            </a:r>
          </a:p>
        </p:txBody>
      </p:sp>
      <p:sp>
        <p:nvSpPr>
          <p:cNvPr id="2" name="Footer Placeholder 1"/>
          <p:cNvSpPr>
            <a:spLocks noGrp="1"/>
          </p:cNvSpPr>
          <p:nvPr>
            <p:ph type="ftr" sz="quarter" idx="11"/>
          </p:nvPr>
        </p:nvSpPr>
        <p:spPr>
          <a:xfrm>
            <a:off x="4191000" y="6356351"/>
            <a:ext cx="4800600" cy="365125"/>
          </a:xfrm>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200">
                <a:solidFill>
                  <a:srgbClr val="045C75"/>
                </a:solidFill>
                <a:latin typeface="Constantia" panose="02030602050306030303" pitchFamily="18" charset="0"/>
              </a:rPr>
              <a:t>© 2016 Pearson Education, Inc., Hoboken, NJ.  All rights reserved. </a:t>
            </a:r>
          </a:p>
        </p:txBody>
      </p:sp>
    </p:spTree>
    <p:extLst>
      <p:ext uri="{BB962C8B-B14F-4D97-AF65-F5344CB8AC3E}">
        <p14:creationId xmlns:p14="http://schemas.microsoft.com/office/powerpoint/2010/main" val="386722483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Rectangle 2"/>
          <p:cNvSpPr>
            <a:spLocks noGrp="1" noChangeArrowheads="1"/>
          </p:cNvSpPr>
          <p:nvPr>
            <p:ph type="title"/>
          </p:nvPr>
        </p:nvSpPr>
        <p:spPr/>
        <p:txBody>
          <a:bodyPr/>
          <a:lstStyle/>
          <a:p>
            <a:pPr eaLnBrk="1" hangingPunct="1"/>
            <a:r>
              <a:rPr lang="en-US" altLang="en-US" smtClean="0"/>
              <a:t>Let</a:t>
            </a:r>
            <a:r>
              <a:rPr lang="fr-FR" altLang="ja-JP" smtClean="0"/>
              <a:t>'</a:t>
            </a:r>
            <a:r>
              <a:rPr lang="en-US" altLang="ja-JP" smtClean="0"/>
              <a:t>s try our pattern</a:t>
            </a:r>
            <a:endParaRPr lang="en-US" altLang="en-US" smtClean="0"/>
          </a:p>
        </p:txBody>
      </p:sp>
      <p:sp>
        <p:nvSpPr>
          <p:cNvPr id="52227" name="Rectangle 3"/>
          <p:cNvSpPr>
            <a:spLocks noGrp="1" noChangeArrowheads="1"/>
          </p:cNvSpPr>
          <p:nvPr>
            <p:ph type="body" idx="1"/>
          </p:nvPr>
        </p:nvSpPr>
        <p:spPr>
          <a:xfrm>
            <a:off x="1981200" y="1935164"/>
            <a:ext cx="4343400" cy="2179637"/>
          </a:xfrm>
          <a:solidFill>
            <a:schemeClr val="accent2">
              <a:lumMod val="20000"/>
              <a:lumOff val="80000"/>
            </a:schemeClr>
          </a:solidFill>
        </p:spPr>
        <p:txBody>
          <a:bodyPr>
            <a:normAutofit/>
          </a:bodyPr>
          <a:lstStyle/>
          <a:p>
            <a:pPr marL="274320" indent="-274320">
              <a:buClr>
                <a:schemeClr val="accent3"/>
              </a:buClr>
              <a:buNone/>
              <a:defRPr/>
            </a:pPr>
            <a:r>
              <a:rPr lang="en-US" dirty="0">
                <a:ea typeface="+mn-ea"/>
                <a:cs typeface="+mn-cs"/>
              </a:rPr>
              <a:t>def </a:t>
            </a:r>
            <a:r>
              <a:rPr lang="en-US" dirty="0" err="1">
                <a:ea typeface="+mn-ea"/>
                <a:cs typeface="+mn-cs"/>
              </a:rPr>
              <a:t>downUpTest</a:t>
            </a:r>
            <a:r>
              <a:rPr lang="en-US" dirty="0">
                <a:ea typeface="+mn-ea"/>
                <a:cs typeface="+mn-cs"/>
              </a:rPr>
              <a:t>(word):</a:t>
            </a:r>
          </a:p>
          <a:p>
            <a:pPr marL="274320" indent="-274320">
              <a:buClr>
                <a:schemeClr val="accent3"/>
              </a:buClr>
              <a:buNone/>
              <a:defRPr/>
            </a:pPr>
            <a:r>
              <a:rPr lang="en-US" dirty="0">
                <a:ea typeface="+mn-ea"/>
                <a:cs typeface="+mn-cs"/>
              </a:rPr>
              <a:t>  print word</a:t>
            </a:r>
          </a:p>
          <a:p>
            <a:pPr marL="274320" indent="-274320">
              <a:buClr>
                <a:schemeClr val="accent3"/>
              </a:buClr>
              <a:buNone/>
              <a:defRPr/>
            </a:pPr>
            <a:r>
              <a:rPr lang="en-US" dirty="0">
                <a:ea typeface="+mn-ea"/>
                <a:cs typeface="+mn-cs"/>
              </a:rPr>
              <a:t>  </a:t>
            </a:r>
            <a:r>
              <a:rPr lang="en-US" dirty="0" err="1">
                <a:ea typeface="+mn-ea"/>
                <a:cs typeface="+mn-cs"/>
              </a:rPr>
              <a:t>downUpTest</a:t>
            </a:r>
            <a:r>
              <a:rPr lang="en-US" dirty="0">
                <a:ea typeface="+mn-ea"/>
                <a:cs typeface="+mn-cs"/>
              </a:rPr>
              <a:t>(word[1:])</a:t>
            </a:r>
          </a:p>
          <a:p>
            <a:pPr marL="274320" indent="-274320">
              <a:buClr>
                <a:schemeClr val="accent3"/>
              </a:buClr>
              <a:buNone/>
              <a:defRPr/>
            </a:pPr>
            <a:r>
              <a:rPr lang="en-US" dirty="0">
                <a:ea typeface="+mn-ea"/>
                <a:cs typeface="+mn-cs"/>
              </a:rPr>
              <a:t>  print word</a:t>
            </a:r>
          </a:p>
        </p:txBody>
      </p:sp>
      <p:sp>
        <p:nvSpPr>
          <p:cNvPr id="2" name="Footer Placeholder 1"/>
          <p:cNvSpPr>
            <a:spLocks noGrp="1"/>
          </p:cNvSpPr>
          <p:nvPr>
            <p:ph type="ftr" sz="quarter" idx="11"/>
          </p:nvPr>
        </p:nvSpPr>
        <p:spPr>
          <a:xfrm>
            <a:off x="4191000" y="6356351"/>
            <a:ext cx="4876800" cy="365125"/>
          </a:xfrm>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200">
                <a:solidFill>
                  <a:srgbClr val="045C75"/>
                </a:solidFill>
                <a:latin typeface="Constantia" panose="02030602050306030303" pitchFamily="18" charset="0"/>
              </a:rPr>
              <a:t>© 2016 Pearson Education, Inc., Hoboken, NJ.  All rights reserved. </a:t>
            </a:r>
          </a:p>
        </p:txBody>
      </p:sp>
    </p:spTree>
    <p:extLst>
      <p:ext uri="{BB962C8B-B14F-4D97-AF65-F5344CB8AC3E}">
        <p14:creationId xmlns:p14="http://schemas.microsoft.com/office/powerpoint/2010/main" val="384592803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Rectangle 2"/>
          <p:cNvSpPr>
            <a:spLocks noGrp="1" noChangeArrowheads="1"/>
          </p:cNvSpPr>
          <p:nvPr>
            <p:ph type="title"/>
          </p:nvPr>
        </p:nvSpPr>
        <p:spPr/>
        <p:txBody>
          <a:bodyPr/>
          <a:lstStyle/>
          <a:p>
            <a:pPr eaLnBrk="1" hangingPunct="1"/>
            <a:r>
              <a:rPr lang="en-US" altLang="en-US" smtClean="0"/>
              <a:t>It starts right!</a:t>
            </a:r>
          </a:p>
        </p:txBody>
      </p:sp>
      <p:sp>
        <p:nvSpPr>
          <p:cNvPr id="53251" name="Rectangle 3"/>
          <p:cNvSpPr>
            <a:spLocks noGrp="1" noChangeArrowheads="1"/>
          </p:cNvSpPr>
          <p:nvPr>
            <p:ph type="body" idx="1"/>
          </p:nvPr>
        </p:nvSpPr>
        <p:spPr>
          <a:solidFill>
            <a:schemeClr val="accent2">
              <a:lumMod val="20000"/>
              <a:lumOff val="80000"/>
            </a:schemeClr>
          </a:solidFill>
        </p:spPr>
        <p:txBody>
          <a:bodyPr>
            <a:normAutofit/>
          </a:bodyPr>
          <a:lstStyle/>
          <a:p>
            <a:pPr marL="274320" indent="-274320">
              <a:buClr>
                <a:schemeClr val="accent3"/>
              </a:buClr>
              <a:buNone/>
              <a:defRPr/>
            </a:pPr>
            <a:r>
              <a:rPr lang="es-ES" sz="2100" dirty="0"/>
              <a:t>&gt;&gt;&gt; </a:t>
            </a:r>
            <a:r>
              <a:rPr lang="es-ES" sz="2100" dirty="0" err="1"/>
              <a:t>downUpTest</a:t>
            </a:r>
            <a:r>
              <a:rPr lang="es-ES" sz="2100" dirty="0"/>
              <a:t>("</a:t>
            </a:r>
            <a:r>
              <a:rPr lang="es-ES" sz="2100" dirty="0" err="1"/>
              <a:t>hello</a:t>
            </a:r>
            <a:r>
              <a:rPr lang="es-ES" sz="2100" dirty="0"/>
              <a:t>")</a:t>
            </a:r>
          </a:p>
          <a:p>
            <a:pPr marL="274320" indent="-274320">
              <a:buClr>
                <a:schemeClr val="accent3"/>
              </a:buClr>
              <a:buNone/>
              <a:defRPr/>
            </a:pPr>
            <a:r>
              <a:rPr lang="es-ES" sz="2100" dirty="0" err="1"/>
              <a:t>hello</a:t>
            </a:r>
            <a:endParaRPr lang="es-ES" sz="2100" dirty="0"/>
          </a:p>
          <a:p>
            <a:pPr marL="274320" indent="-274320">
              <a:buClr>
                <a:schemeClr val="accent3"/>
              </a:buClr>
              <a:buNone/>
              <a:defRPr/>
            </a:pPr>
            <a:r>
              <a:rPr lang="es-ES" sz="2100" dirty="0"/>
              <a:t>ello</a:t>
            </a:r>
          </a:p>
          <a:p>
            <a:pPr marL="274320" indent="-274320">
              <a:buClr>
                <a:schemeClr val="accent3"/>
              </a:buClr>
              <a:buNone/>
              <a:defRPr/>
            </a:pPr>
            <a:r>
              <a:rPr lang="es-ES" sz="2100" dirty="0" err="1"/>
              <a:t>llo</a:t>
            </a:r>
            <a:endParaRPr lang="es-ES" sz="2100" dirty="0"/>
          </a:p>
          <a:p>
            <a:pPr marL="274320" indent="-274320">
              <a:buClr>
                <a:schemeClr val="accent3"/>
              </a:buClr>
              <a:buNone/>
              <a:defRPr/>
            </a:pPr>
            <a:r>
              <a:rPr lang="es-ES" sz="2100" dirty="0"/>
              <a:t>lo</a:t>
            </a:r>
          </a:p>
          <a:p>
            <a:pPr marL="274320" indent="-274320">
              <a:buClr>
                <a:schemeClr val="accent3"/>
              </a:buClr>
              <a:buNone/>
              <a:defRPr/>
            </a:pPr>
            <a:r>
              <a:rPr lang="es-ES" sz="2100" dirty="0"/>
              <a:t>o</a:t>
            </a:r>
          </a:p>
          <a:p>
            <a:pPr marL="274320" indent="-274320">
              <a:buClr>
                <a:schemeClr val="accent3"/>
              </a:buClr>
              <a:buNone/>
              <a:defRPr/>
            </a:pPr>
            <a:r>
              <a:rPr lang="en-US" sz="2100" dirty="0"/>
              <a:t>I </a:t>
            </a:r>
            <a:r>
              <a:rPr lang="en-US" sz="2100" dirty="0" err="1"/>
              <a:t>wasn</a:t>
            </a:r>
            <a:r>
              <a:rPr lang="fr-FR" sz="2100" dirty="0"/>
              <a:t>'</a:t>
            </a:r>
            <a:r>
              <a:rPr lang="en-US" sz="2100" dirty="0"/>
              <a:t>t able to do what you wanted.</a:t>
            </a:r>
          </a:p>
          <a:p>
            <a:pPr marL="274320" indent="-274320">
              <a:buClr>
                <a:schemeClr val="accent3"/>
              </a:buClr>
              <a:buNone/>
              <a:defRPr/>
            </a:pPr>
            <a:r>
              <a:rPr lang="en-US" sz="2100" dirty="0"/>
              <a:t>The error </a:t>
            </a:r>
            <a:r>
              <a:rPr lang="en-US" sz="2100" dirty="0" err="1"/>
              <a:t>java.lang.StackOverflowError</a:t>
            </a:r>
            <a:r>
              <a:rPr lang="en-US" sz="2100" dirty="0"/>
              <a:t> has </a:t>
            </a:r>
            <a:r>
              <a:rPr lang="en-US" sz="2100" dirty="0" err="1"/>
              <a:t>occured</a:t>
            </a:r>
            <a:endParaRPr lang="en-US" sz="2100" dirty="0"/>
          </a:p>
          <a:p>
            <a:pPr marL="274320" indent="-274320">
              <a:buClr>
                <a:schemeClr val="accent3"/>
              </a:buClr>
              <a:buNone/>
              <a:defRPr/>
            </a:pPr>
            <a:r>
              <a:rPr lang="en-US" sz="2100" dirty="0"/>
              <a:t>Please check line 58 of C:\Documents and Settings\Mark </a:t>
            </a:r>
            <a:r>
              <a:rPr lang="en-US" sz="2100" dirty="0" err="1"/>
              <a:t>Guzdial</a:t>
            </a:r>
            <a:r>
              <a:rPr lang="en-US" sz="2100" dirty="0"/>
              <a:t>\My Documents\funcplay.py</a:t>
            </a:r>
          </a:p>
        </p:txBody>
      </p:sp>
      <p:sp>
        <p:nvSpPr>
          <p:cNvPr id="53252" name="Text Box 4"/>
          <p:cNvSpPr txBox="1">
            <a:spLocks noChangeArrowheads="1"/>
          </p:cNvSpPr>
          <p:nvPr/>
        </p:nvSpPr>
        <p:spPr bwMode="auto">
          <a:xfrm>
            <a:off x="5867400" y="2057401"/>
            <a:ext cx="4572000" cy="1200329"/>
          </a:xfrm>
          <a:prstGeom prst="rect">
            <a:avLst/>
          </a:prstGeom>
          <a:solidFill>
            <a:schemeClr val="accent2">
              <a:lumMod val="60000"/>
              <a:lumOff val="40000"/>
            </a:schemeClr>
          </a:solidFill>
          <a:ln w="9525">
            <a:noFill/>
            <a:miter lim="800000"/>
            <a:headEnd/>
            <a:tailEnd/>
          </a:ln>
          <a:effectLst/>
        </p:spPr>
        <p:txBody>
          <a:bodyPr>
            <a:spAutoFit/>
          </a:bodyPr>
          <a:lstStyle/>
          <a:p>
            <a:pPr>
              <a:spcBef>
                <a:spcPct val="50000"/>
              </a:spcBef>
              <a:defRPr/>
            </a:pPr>
            <a:r>
              <a:rPr lang="en-US" dirty="0"/>
              <a:t>A function can get called so much that the memory set aside for tracking the functions (called the </a:t>
            </a:r>
            <a:r>
              <a:rPr lang="en-US" i="1" dirty="0"/>
              <a:t>stack</a:t>
            </a:r>
            <a:r>
              <a:rPr lang="en-US" dirty="0"/>
              <a:t>) runs out, called a </a:t>
            </a:r>
            <a:r>
              <a:rPr lang="en-US" i="1" dirty="0"/>
              <a:t>stack overflow.</a:t>
            </a:r>
            <a:endParaRPr lang="en-US" dirty="0"/>
          </a:p>
        </p:txBody>
      </p:sp>
      <p:sp>
        <p:nvSpPr>
          <p:cNvPr id="95236" name="Line 5"/>
          <p:cNvSpPr>
            <a:spLocks noChangeShapeType="1"/>
          </p:cNvSpPr>
          <p:nvPr/>
        </p:nvSpPr>
        <p:spPr bwMode="auto">
          <a:xfrm flipH="1">
            <a:off x="6705600" y="3657600"/>
            <a:ext cx="1524000" cy="685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 name="Footer Placeholder 1"/>
          <p:cNvSpPr>
            <a:spLocks noGrp="1"/>
          </p:cNvSpPr>
          <p:nvPr>
            <p:ph type="ftr" sz="quarter" idx="11"/>
          </p:nvPr>
        </p:nvSpPr>
        <p:spPr>
          <a:xfrm>
            <a:off x="4191000" y="6356351"/>
            <a:ext cx="4495800" cy="365125"/>
          </a:xfrm>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200">
                <a:solidFill>
                  <a:srgbClr val="045C75"/>
                </a:solidFill>
                <a:latin typeface="Constantia" panose="02030602050306030303" pitchFamily="18" charset="0"/>
              </a:rPr>
              <a:t>© 2016 Pearson Education, Inc., Hoboken, NJ.  All rights reserved. </a:t>
            </a:r>
          </a:p>
        </p:txBody>
      </p:sp>
    </p:spTree>
    <p:extLst>
      <p:ext uri="{BB962C8B-B14F-4D97-AF65-F5344CB8AC3E}">
        <p14:creationId xmlns:p14="http://schemas.microsoft.com/office/powerpoint/2010/main" val="377836428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Rectangle 2"/>
          <p:cNvSpPr>
            <a:spLocks noGrp="1" noChangeArrowheads="1"/>
          </p:cNvSpPr>
          <p:nvPr>
            <p:ph type="title"/>
          </p:nvPr>
        </p:nvSpPr>
        <p:spPr/>
        <p:txBody>
          <a:bodyPr/>
          <a:lstStyle/>
          <a:p>
            <a:pPr eaLnBrk="1" hangingPunct="1"/>
            <a:r>
              <a:rPr lang="en-US" altLang="en-US" smtClean="0"/>
              <a:t>How do we stop?</a:t>
            </a:r>
          </a:p>
        </p:txBody>
      </p:sp>
      <p:sp>
        <p:nvSpPr>
          <p:cNvPr id="54275" name="Rectangle 3"/>
          <p:cNvSpPr>
            <a:spLocks noGrp="1" noChangeArrowheads="1"/>
          </p:cNvSpPr>
          <p:nvPr>
            <p:ph type="body" idx="1"/>
          </p:nvPr>
        </p:nvSpPr>
        <p:spPr>
          <a:solidFill>
            <a:schemeClr val="accent2">
              <a:lumMod val="20000"/>
              <a:lumOff val="80000"/>
            </a:schemeClr>
          </a:solidFill>
        </p:spPr>
        <p:txBody>
          <a:bodyPr>
            <a:normAutofit/>
          </a:bodyPr>
          <a:lstStyle/>
          <a:p>
            <a:pPr marL="274320" indent="-274320">
              <a:buClr>
                <a:schemeClr val="accent3"/>
              </a:buClr>
              <a:buNone/>
              <a:defRPr/>
            </a:pPr>
            <a:r>
              <a:rPr lang="en-US" dirty="0" smtClean="0">
                <a:ea typeface="+mn-ea"/>
                <a:cs typeface="+mn-cs"/>
              </a:rPr>
              <a:t>def </a:t>
            </a:r>
            <a:r>
              <a:rPr lang="en-US" dirty="0" err="1">
                <a:ea typeface="+mn-ea"/>
                <a:cs typeface="+mn-cs"/>
              </a:rPr>
              <a:t>downUp</a:t>
            </a:r>
            <a:r>
              <a:rPr lang="en-US" dirty="0">
                <a:ea typeface="+mn-ea"/>
                <a:cs typeface="+mn-cs"/>
              </a:rPr>
              <a:t>(word):</a:t>
            </a:r>
          </a:p>
          <a:p>
            <a:pPr marL="274320" indent="-274320">
              <a:buClr>
                <a:schemeClr val="accent3"/>
              </a:buClr>
              <a:buNone/>
              <a:defRPr/>
            </a:pPr>
            <a:r>
              <a:rPr lang="en-US" dirty="0">
                <a:ea typeface="+mn-ea"/>
                <a:cs typeface="+mn-cs"/>
              </a:rPr>
              <a:t>  if </a:t>
            </a:r>
            <a:r>
              <a:rPr lang="en-US" dirty="0" err="1">
                <a:ea typeface="+mn-ea"/>
                <a:cs typeface="+mn-cs"/>
              </a:rPr>
              <a:t>len</a:t>
            </a:r>
            <a:r>
              <a:rPr lang="en-US" dirty="0">
                <a:ea typeface="+mn-ea"/>
                <a:cs typeface="+mn-cs"/>
              </a:rPr>
              <a:t>(word)==1:</a:t>
            </a:r>
          </a:p>
          <a:p>
            <a:pPr marL="274320" indent="-274320">
              <a:buClr>
                <a:schemeClr val="accent3"/>
              </a:buClr>
              <a:buNone/>
              <a:defRPr/>
            </a:pPr>
            <a:r>
              <a:rPr lang="en-US" dirty="0">
                <a:ea typeface="+mn-ea"/>
                <a:cs typeface="+mn-cs"/>
              </a:rPr>
              <a:t>    print word</a:t>
            </a:r>
          </a:p>
          <a:p>
            <a:pPr marL="274320" indent="-274320">
              <a:buClr>
                <a:schemeClr val="accent3"/>
              </a:buClr>
              <a:buNone/>
              <a:defRPr/>
            </a:pPr>
            <a:r>
              <a:rPr lang="en-US" dirty="0">
                <a:ea typeface="+mn-ea"/>
                <a:cs typeface="+mn-cs"/>
              </a:rPr>
              <a:t>    return</a:t>
            </a:r>
          </a:p>
          <a:p>
            <a:pPr marL="274320" indent="-274320">
              <a:buClr>
                <a:schemeClr val="accent3"/>
              </a:buClr>
              <a:buNone/>
              <a:defRPr/>
            </a:pPr>
            <a:r>
              <a:rPr lang="en-US" dirty="0">
                <a:ea typeface="+mn-ea"/>
                <a:cs typeface="+mn-cs"/>
              </a:rPr>
              <a:t>  print word</a:t>
            </a:r>
          </a:p>
          <a:p>
            <a:pPr marL="274320" indent="-274320">
              <a:buClr>
                <a:schemeClr val="accent3"/>
              </a:buClr>
              <a:buNone/>
              <a:defRPr/>
            </a:pPr>
            <a:r>
              <a:rPr lang="en-US" dirty="0">
                <a:ea typeface="+mn-ea"/>
                <a:cs typeface="+mn-cs"/>
              </a:rPr>
              <a:t>  </a:t>
            </a:r>
            <a:r>
              <a:rPr lang="en-US" dirty="0" err="1">
                <a:ea typeface="+mn-ea"/>
                <a:cs typeface="+mn-cs"/>
              </a:rPr>
              <a:t>downUp</a:t>
            </a:r>
            <a:r>
              <a:rPr lang="en-US" dirty="0">
                <a:ea typeface="+mn-ea"/>
                <a:cs typeface="+mn-cs"/>
              </a:rPr>
              <a:t>(word[1:])</a:t>
            </a:r>
          </a:p>
          <a:p>
            <a:pPr marL="274320" indent="-274320">
              <a:buClr>
                <a:schemeClr val="accent3"/>
              </a:buClr>
              <a:buNone/>
              <a:defRPr/>
            </a:pPr>
            <a:r>
              <a:rPr lang="en-US" dirty="0">
                <a:ea typeface="+mn-ea"/>
                <a:cs typeface="+mn-cs"/>
              </a:rPr>
              <a:t>  print word</a:t>
            </a:r>
          </a:p>
        </p:txBody>
      </p:sp>
      <p:sp>
        <p:nvSpPr>
          <p:cNvPr id="4" name="TextBox 3"/>
          <p:cNvSpPr txBox="1"/>
          <p:nvPr/>
        </p:nvSpPr>
        <p:spPr>
          <a:xfrm>
            <a:off x="6248400" y="2819401"/>
            <a:ext cx="4279900" cy="923925"/>
          </a:xfrm>
          <a:prstGeom prst="rect">
            <a:avLst/>
          </a:prstGeom>
          <a:solidFill>
            <a:schemeClr val="accent2">
              <a:lumMod val="60000"/>
              <a:lumOff val="40000"/>
            </a:schemeClr>
          </a:solidFill>
        </p:spPr>
        <p:txBody>
          <a:bodyPr wrap="none">
            <a:spAutoFit/>
          </a:bodyPr>
          <a:lstStyle/>
          <a:p>
            <a:pPr>
              <a:defRPr/>
            </a:pPr>
            <a:r>
              <a:rPr lang="en-US" dirty="0"/>
              <a:t>If we have only one character in the word,</a:t>
            </a:r>
            <a:br>
              <a:rPr lang="en-US" dirty="0"/>
            </a:br>
            <a:r>
              <a:rPr lang="en-US" dirty="0"/>
              <a:t>print it and STOP!</a:t>
            </a:r>
          </a:p>
          <a:p>
            <a:pPr>
              <a:defRPr/>
            </a:pPr>
            <a:endParaRPr lang="en-US" dirty="0"/>
          </a:p>
        </p:txBody>
      </p:sp>
      <p:sp>
        <p:nvSpPr>
          <p:cNvPr id="2" name="Footer Placeholder 1"/>
          <p:cNvSpPr>
            <a:spLocks noGrp="1"/>
          </p:cNvSpPr>
          <p:nvPr>
            <p:ph type="ftr" sz="quarter" idx="11"/>
          </p:nvPr>
        </p:nvSpPr>
        <p:spPr>
          <a:xfrm>
            <a:off x="4191000" y="6356351"/>
            <a:ext cx="4876800" cy="365125"/>
          </a:xfrm>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200">
                <a:solidFill>
                  <a:srgbClr val="045C75"/>
                </a:solidFill>
                <a:latin typeface="Constantia" panose="02030602050306030303" pitchFamily="18" charset="0"/>
              </a:rPr>
              <a:t>© 2016 Pearson Education, Inc., Hoboken, NJ.  All rights reserved. </a:t>
            </a:r>
          </a:p>
        </p:txBody>
      </p:sp>
    </p:spTree>
    <p:extLst>
      <p:ext uri="{BB962C8B-B14F-4D97-AF65-F5344CB8AC3E}">
        <p14:creationId xmlns:p14="http://schemas.microsoft.com/office/powerpoint/2010/main" val="94299862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Rectangle 2"/>
          <p:cNvSpPr>
            <a:spLocks noGrp="1" noChangeArrowheads="1"/>
          </p:cNvSpPr>
          <p:nvPr>
            <p:ph type="title"/>
          </p:nvPr>
        </p:nvSpPr>
        <p:spPr/>
        <p:txBody>
          <a:bodyPr/>
          <a:lstStyle/>
          <a:p>
            <a:pPr eaLnBrk="1" hangingPunct="1"/>
            <a:r>
              <a:rPr lang="en-US" altLang="en-US" smtClean="0"/>
              <a:t>That works</a:t>
            </a:r>
          </a:p>
        </p:txBody>
      </p:sp>
      <p:sp>
        <p:nvSpPr>
          <p:cNvPr id="55299" name="Rectangle 3"/>
          <p:cNvSpPr>
            <a:spLocks noGrp="1" noChangeArrowheads="1"/>
          </p:cNvSpPr>
          <p:nvPr>
            <p:ph type="body" idx="1"/>
          </p:nvPr>
        </p:nvSpPr>
        <p:spPr>
          <a:solidFill>
            <a:schemeClr val="accent2">
              <a:lumMod val="20000"/>
              <a:lumOff val="80000"/>
            </a:schemeClr>
          </a:solidFill>
        </p:spPr>
        <p:txBody>
          <a:bodyPr>
            <a:normAutofit/>
          </a:bodyPr>
          <a:lstStyle/>
          <a:p>
            <a:pPr marL="400050" indent="-400050">
              <a:buClr>
                <a:schemeClr val="accent3"/>
              </a:buClr>
              <a:buNone/>
              <a:defRPr/>
            </a:pPr>
            <a:r>
              <a:rPr lang="es-ES" sz="2100" dirty="0"/>
              <a:t>&gt;&gt;&gt; </a:t>
            </a:r>
            <a:r>
              <a:rPr lang="es-ES" sz="2100" dirty="0" err="1"/>
              <a:t>downUp</a:t>
            </a:r>
            <a:r>
              <a:rPr lang="es-ES" sz="2100" dirty="0"/>
              <a:t>("</a:t>
            </a:r>
            <a:r>
              <a:rPr lang="es-ES" sz="2100" dirty="0" err="1"/>
              <a:t>Hello</a:t>
            </a:r>
            <a:r>
              <a:rPr lang="es-ES" sz="2100" dirty="0"/>
              <a:t>")</a:t>
            </a:r>
          </a:p>
          <a:p>
            <a:pPr marL="400050" indent="-400050">
              <a:buClr>
                <a:schemeClr val="accent3"/>
              </a:buClr>
              <a:buNone/>
              <a:defRPr/>
            </a:pPr>
            <a:r>
              <a:rPr lang="es-ES" sz="2100" dirty="0" err="1"/>
              <a:t>Hello</a:t>
            </a:r>
            <a:endParaRPr lang="es-ES" sz="2100" dirty="0"/>
          </a:p>
          <a:p>
            <a:pPr marL="400050" indent="-400050">
              <a:buClr>
                <a:schemeClr val="accent3"/>
              </a:buClr>
              <a:buNone/>
              <a:defRPr/>
            </a:pPr>
            <a:r>
              <a:rPr lang="es-ES" sz="2100" dirty="0"/>
              <a:t>ello</a:t>
            </a:r>
          </a:p>
          <a:p>
            <a:pPr marL="400050" indent="-400050">
              <a:buClr>
                <a:schemeClr val="accent3"/>
              </a:buClr>
              <a:buNone/>
              <a:defRPr/>
            </a:pPr>
            <a:r>
              <a:rPr lang="es-ES" sz="2100" dirty="0" err="1"/>
              <a:t>llo</a:t>
            </a:r>
            <a:endParaRPr lang="es-ES" sz="2100" dirty="0"/>
          </a:p>
          <a:p>
            <a:pPr marL="400050" indent="-400050">
              <a:buClr>
                <a:schemeClr val="accent3"/>
              </a:buClr>
              <a:buNone/>
              <a:defRPr/>
            </a:pPr>
            <a:r>
              <a:rPr lang="es-ES" sz="2100" dirty="0"/>
              <a:t>lo</a:t>
            </a:r>
          </a:p>
          <a:p>
            <a:pPr marL="400050" indent="-400050">
              <a:buClr>
                <a:schemeClr val="accent3"/>
              </a:buClr>
              <a:buNone/>
              <a:defRPr/>
            </a:pPr>
            <a:r>
              <a:rPr lang="es-ES" sz="2100" dirty="0"/>
              <a:t>o</a:t>
            </a:r>
          </a:p>
          <a:p>
            <a:pPr marL="400050" indent="-400050">
              <a:buClr>
                <a:schemeClr val="accent3"/>
              </a:buClr>
              <a:buNone/>
              <a:defRPr/>
            </a:pPr>
            <a:r>
              <a:rPr lang="es-ES" sz="2100" dirty="0"/>
              <a:t>lo</a:t>
            </a:r>
          </a:p>
          <a:p>
            <a:pPr marL="400050" indent="-400050">
              <a:buClr>
                <a:schemeClr val="accent3"/>
              </a:buClr>
              <a:buNone/>
              <a:defRPr/>
            </a:pPr>
            <a:r>
              <a:rPr lang="es-ES" sz="2100" dirty="0" err="1"/>
              <a:t>llo</a:t>
            </a:r>
            <a:endParaRPr lang="es-ES" sz="2100" dirty="0"/>
          </a:p>
          <a:p>
            <a:pPr marL="400050" indent="-400050">
              <a:buClr>
                <a:schemeClr val="accent3"/>
              </a:buClr>
              <a:buNone/>
              <a:defRPr/>
            </a:pPr>
            <a:r>
              <a:rPr lang="es-ES" sz="2100" dirty="0"/>
              <a:t>ello</a:t>
            </a:r>
          </a:p>
          <a:p>
            <a:pPr marL="400050" indent="-400050">
              <a:buClr>
                <a:schemeClr val="accent3"/>
              </a:buClr>
              <a:buNone/>
              <a:defRPr/>
            </a:pPr>
            <a:r>
              <a:rPr lang="es-ES" sz="2100" dirty="0" err="1"/>
              <a:t>Hello</a:t>
            </a:r>
            <a:endParaRPr lang="en-US" sz="2100" dirty="0"/>
          </a:p>
        </p:txBody>
      </p:sp>
      <p:sp>
        <p:nvSpPr>
          <p:cNvPr id="2" name="Footer Placeholder 1"/>
          <p:cNvSpPr>
            <a:spLocks noGrp="1"/>
          </p:cNvSpPr>
          <p:nvPr>
            <p:ph type="ftr" sz="quarter" idx="11"/>
          </p:nvPr>
        </p:nvSpPr>
        <p:spPr>
          <a:xfrm>
            <a:off x="4191000" y="6356351"/>
            <a:ext cx="4648200" cy="365125"/>
          </a:xfrm>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200">
                <a:solidFill>
                  <a:srgbClr val="045C75"/>
                </a:solidFill>
                <a:latin typeface="Constantia" panose="02030602050306030303" pitchFamily="18" charset="0"/>
              </a:rPr>
              <a:t>© 2016 Pearson Education, Inc., Hoboken, NJ.  All rights reserved. </a:t>
            </a:r>
          </a:p>
        </p:txBody>
      </p:sp>
    </p:spTree>
    <p:extLst>
      <p:ext uri="{BB962C8B-B14F-4D97-AF65-F5344CB8AC3E}">
        <p14:creationId xmlns:p14="http://schemas.microsoft.com/office/powerpoint/2010/main" val="2916735374"/>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Rectangle 2"/>
          <p:cNvSpPr>
            <a:spLocks noGrp="1" noChangeArrowheads="1"/>
          </p:cNvSpPr>
          <p:nvPr>
            <p:ph type="title"/>
          </p:nvPr>
        </p:nvSpPr>
        <p:spPr/>
        <p:txBody>
          <a:bodyPr/>
          <a:lstStyle/>
          <a:p>
            <a:pPr eaLnBrk="1" hangingPunct="1"/>
            <a:r>
              <a:rPr lang="en-US" altLang="en-US" smtClean="0"/>
              <a:t>2. Let</a:t>
            </a:r>
            <a:r>
              <a:rPr lang="fr-FR" altLang="ja-JP" smtClean="0"/>
              <a:t>'</a:t>
            </a:r>
            <a:r>
              <a:rPr lang="en-US" altLang="ja-JP" smtClean="0"/>
              <a:t>s trace what happens</a:t>
            </a:r>
            <a:endParaRPr lang="en-US" altLang="en-US" smtClean="0"/>
          </a:p>
        </p:txBody>
      </p:sp>
      <p:sp>
        <p:nvSpPr>
          <p:cNvPr id="98306" name="Rectangle 3"/>
          <p:cNvSpPr>
            <a:spLocks noGrp="1" noChangeArrowheads="1"/>
          </p:cNvSpPr>
          <p:nvPr>
            <p:ph type="body" idx="1"/>
          </p:nvPr>
        </p:nvSpPr>
        <p:spPr/>
        <p:txBody>
          <a:bodyPr/>
          <a:lstStyle/>
          <a:p>
            <a:pPr eaLnBrk="1" hangingPunct="1">
              <a:lnSpc>
                <a:spcPct val="90000"/>
              </a:lnSpc>
            </a:pPr>
            <a:r>
              <a:rPr lang="en-US" altLang="en-US" smtClean="0"/>
              <a:t>&gt;&gt;&gt; downUp("Hello")</a:t>
            </a:r>
          </a:p>
          <a:p>
            <a:pPr lvl="1" eaLnBrk="1" hangingPunct="1">
              <a:lnSpc>
                <a:spcPct val="90000"/>
              </a:lnSpc>
            </a:pPr>
            <a:r>
              <a:rPr lang="en-US" altLang="en-US" smtClean="0"/>
              <a:t>The len(word) is not 1, so we print the word</a:t>
            </a:r>
          </a:p>
          <a:p>
            <a:pPr eaLnBrk="1" hangingPunct="1">
              <a:lnSpc>
                <a:spcPct val="90000"/>
              </a:lnSpc>
            </a:pPr>
            <a:r>
              <a:rPr lang="es-ES" altLang="en-US" smtClean="0"/>
              <a:t>Hello</a:t>
            </a:r>
          </a:p>
          <a:p>
            <a:pPr lvl="1" eaLnBrk="1" hangingPunct="1">
              <a:lnSpc>
                <a:spcPct val="90000"/>
              </a:lnSpc>
            </a:pPr>
            <a:r>
              <a:rPr lang="es-ES" altLang="en-US" smtClean="0"/>
              <a:t>Now we call downUp(“ello”)</a:t>
            </a:r>
          </a:p>
          <a:p>
            <a:pPr lvl="1" eaLnBrk="1" hangingPunct="1">
              <a:lnSpc>
                <a:spcPct val="90000"/>
              </a:lnSpc>
            </a:pPr>
            <a:r>
              <a:rPr lang="es-ES" altLang="en-US" smtClean="0"/>
              <a:t>Still not one character, so print it</a:t>
            </a:r>
          </a:p>
          <a:p>
            <a:pPr eaLnBrk="1" hangingPunct="1">
              <a:lnSpc>
                <a:spcPct val="90000"/>
              </a:lnSpc>
            </a:pPr>
            <a:r>
              <a:rPr lang="es-ES" altLang="en-US" smtClean="0"/>
              <a:t>ello</a:t>
            </a:r>
          </a:p>
          <a:p>
            <a:pPr lvl="1" eaLnBrk="1" hangingPunct="1">
              <a:lnSpc>
                <a:spcPct val="90000"/>
              </a:lnSpc>
            </a:pPr>
            <a:r>
              <a:rPr lang="es-ES" altLang="en-US" smtClean="0"/>
              <a:t>Now we call downUp(“llo”)</a:t>
            </a:r>
          </a:p>
          <a:p>
            <a:pPr lvl="1" eaLnBrk="1" hangingPunct="1">
              <a:lnSpc>
                <a:spcPct val="90000"/>
              </a:lnSpc>
            </a:pPr>
            <a:r>
              <a:rPr lang="es-ES" altLang="en-US" smtClean="0"/>
              <a:t>Still not one character, so print it</a:t>
            </a:r>
          </a:p>
          <a:p>
            <a:pPr eaLnBrk="1" hangingPunct="1">
              <a:lnSpc>
                <a:spcPct val="90000"/>
              </a:lnSpc>
            </a:pPr>
            <a:r>
              <a:rPr lang="es-ES" altLang="en-US" smtClean="0"/>
              <a:t>llo</a:t>
            </a:r>
          </a:p>
        </p:txBody>
      </p:sp>
      <p:sp>
        <p:nvSpPr>
          <p:cNvPr id="2" name="Footer Placeholder 1"/>
          <p:cNvSpPr>
            <a:spLocks noGrp="1"/>
          </p:cNvSpPr>
          <p:nvPr>
            <p:ph type="ftr" sz="quarter" idx="11"/>
          </p:nvPr>
        </p:nvSpPr>
        <p:spPr>
          <a:xfrm>
            <a:off x="4191000" y="6356351"/>
            <a:ext cx="4800600" cy="365125"/>
          </a:xfrm>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200">
                <a:solidFill>
                  <a:srgbClr val="045C75"/>
                </a:solidFill>
                <a:latin typeface="Constantia" panose="02030602050306030303" pitchFamily="18" charset="0"/>
              </a:rPr>
              <a:t>© 2016 Pearson Education, Inc., Hoboken, NJ.  All rights reserved. </a:t>
            </a:r>
          </a:p>
        </p:txBody>
      </p:sp>
    </p:spTree>
    <p:extLst>
      <p:ext uri="{BB962C8B-B14F-4D97-AF65-F5344CB8AC3E}">
        <p14:creationId xmlns:p14="http://schemas.microsoft.com/office/powerpoint/2010/main" val="322503854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Rectangle 2"/>
          <p:cNvSpPr>
            <a:spLocks noGrp="1" noChangeArrowheads="1"/>
          </p:cNvSpPr>
          <p:nvPr>
            <p:ph type="title"/>
          </p:nvPr>
        </p:nvSpPr>
        <p:spPr/>
        <p:txBody>
          <a:bodyPr/>
          <a:lstStyle/>
          <a:p>
            <a:pPr eaLnBrk="1" hangingPunct="1"/>
            <a:r>
              <a:rPr lang="es-ES" altLang="en-US" smtClean="0"/>
              <a:t>Still tracing</a:t>
            </a:r>
          </a:p>
        </p:txBody>
      </p:sp>
      <p:sp>
        <p:nvSpPr>
          <p:cNvPr id="99330" name="Rectangle 3"/>
          <p:cNvSpPr>
            <a:spLocks noGrp="1" noChangeArrowheads="1"/>
          </p:cNvSpPr>
          <p:nvPr>
            <p:ph type="body" idx="1"/>
          </p:nvPr>
        </p:nvSpPr>
        <p:spPr/>
        <p:txBody>
          <a:bodyPr/>
          <a:lstStyle/>
          <a:p>
            <a:pPr lvl="1" eaLnBrk="1" hangingPunct="1"/>
            <a:r>
              <a:rPr lang="es-ES" altLang="en-US" smtClean="0"/>
              <a:t>downUp(“lo”)</a:t>
            </a:r>
          </a:p>
          <a:p>
            <a:pPr lvl="1" eaLnBrk="1" hangingPunct="1"/>
            <a:r>
              <a:rPr lang="es-ES" altLang="en-US" smtClean="0"/>
              <a:t>Still not one character, so print it</a:t>
            </a:r>
          </a:p>
          <a:p>
            <a:pPr eaLnBrk="1" hangingPunct="1"/>
            <a:r>
              <a:rPr lang="es-ES" altLang="en-US" smtClean="0"/>
              <a:t>lo</a:t>
            </a:r>
          </a:p>
          <a:p>
            <a:pPr lvl="1" eaLnBrk="1" hangingPunct="1"/>
            <a:r>
              <a:rPr lang="es-ES" altLang="en-US" smtClean="0"/>
              <a:t>Now call downUp(“o”)</a:t>
            </a:r>
          </a:p>
          <a:p>
            <a:pPr lvl="1" eaLnBrk="1" hangingPunct="1"/>
            <a:r>
              <a:rPr lang="es-ES" altLang="en-US" smtClean="0"/>
              <a:t>THAT</a:t>
            </a:r>
            <a:r>
              <a:rPr lang="fr-FR" altLang="en-US" smtClean="0"/>
              <a:t>'</a:t>
            </a:r>
            <a:r>
              <a:rPr lang="es-ES" altLang="en-US" smtClean="0"/>
              <a:t>S ONE CHARACTER! PRINT IT AND RETURN!</a:t>
            </a:r>
          </a:p>
          <a:p>
            <a:pPr eaLnBrk="1" hangingPunct="1"/>
            <a:r>
              <a:rPr lang="es-ES" altLang="en-US" smtClean="0"/>
              <a:t>o</a:t>
            </a:r>
          </a:p>
        </p:txBody>
      </p:sp>
      <p:sp>
        <p:nvSpPr>
          <p:cNvPr id="2" name="Footer Placeholder 1"/>
          <p:cNvSpPr>
            <a:spLocks noGrp="1"/>
          </p:cNvSpPr>
          <p:nvPr>
            <p:ph type="ftr" sz="quarter" idx="11"/>
          </p:nvPr>
        </p:nvSpPr>
        <p:spPr>
          <a:xfrm>
            <a:off x="4191000" y="6356351"/>
            <a:ext cx="4495800" cy="365125"/>
          </a:xfrm>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200">
                <a:solidFill>
                  <a:srgbClr val="045C75"/>
                </a:solidFill>
                <a:latin typeface="Constantia" panose="02030602050306030303" pitchFamily="18" charset="0"/>
              </a:rPr>
              <a:t>© 2016 Pearson Education, Inc., Hoboken, NJ.  All rights reserved. </a:t>
            </a:r>
          </a:p>
        </p:txBody>
      </p:sp>
    </p:spTree>
    <p:extLst>
      <p:ext uri="{BB962C8B-B14F-4D97-AF65-F5344CB8AC3E}">
        <p14:creationId xmlns:p14="http://schemas.microsoft.com/office/powerpoint/2010/main" val="234803805"/>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Rectangle 2"/>
          <p:cNvSpPr>
            <a:spLocks noGrp="1" noChangeArrowheads="1"/>
          </p:cNvSpPr>
          <p:nvPr>
            <p:ph type="title"/>
          </p:nvPr>
        </p:nvSpPr>
        <p:spPr/>
        <p:txBody>
          <a:bodyPr/>
          <a:lstStyle/>
          <a:p>
            <a:pPr eaLnBrk="1" hangingPunct="1"/>
            <a:r>
              <a:rPr lang="es-ES" altLang="en-US" smtClean="0"/>
              <a:t>On the way back out</a:t>
            </a:r>
          </a:p>
        </p:txBody>
      </p:sp>
      <p:sp>
        <p:nvSpPr>
          <p:cNvPr id="100354" name="Rectangle 3"/>
          <p:cNvSpPr>
            <a:spLocks noGrp="1" noChangeArrowheads="1"/>
          </p:cNvSpPr>
          <p:nvPr>
            <p:ph type="body" idx="1"/>
          </p:nvPr>
        </p:nvSpPr>
        <p:spPr/>
        <p:txBody>
          <a:bodyPr/>
          <a:lstStyle/>
          <a:p>
            <a:pPr lvl="1" eaLnBrk="1" hangingPunct="1">
              <a:lnSpc>
                <a:spcPct val="80000"/>
              </a:lnSpc>
            </a:pPr>
            <a:r>
              <a:rPr lang="es-ES" altLang="en-US" sz="1800"/>
              <a:t>downUp(“lo”) now continues from its call to downUp(“o”), so it prints again and ends.</a:t>
            </a:r>
          </a:p>
          <a:p>
            <a:pPr eaLnBrk="1" hangingPunct="1">
              <a:lnSpc>
                <a:spcPct val="80000"/>
              </a:lnSpc>
            </a:pPr>
            <a:r>
              <a:rPr lang="es-ES" altLang="en-US" smtClean="0"/>
              <a:t>lo</a:t>
            </a:r>
          </a:p>
          <a:p>
            <a:pPr lvl="1" eaLnBrk="1" hangingPunct="1">
              <a:lnSpc>
                <a:spcPct val="80000"/>
              </a:lnSpc>
            </a:pPr>
            <a:r>
              <a:rPr lang="es-ES" altLang="en-US" sz="1800"/>
              <a:t>downUp(“llo”) now continues (back from downUp(“lo”))</a:t>
            </a:r>
          </a:p>
          <a:p>
            <a:pPr lvl="1" eaLnBrk="1" hangingPunct="1">
              <a:lnSpc>
                <a:spcPct val="80000"/>
              </a:lnSpc>
            </a:pPr>
            <a:r>
              <a:rPr lang="es-ES" altLang="en-US" sz="1800"/>
              <a:t>It prints and ends.</a:t>
            </a:r>
          </a:p>
          <a:p>
            <a:pPr eaLnBrk="1" hangingPunct="1">
              <a:lnSpc>
                <a:spcPct val="80000"/>
              </a:lnSpc>
            </a:pPr>
            <a:r>
              <a:rPr lang="es-ES" altLang="en-US" smtClean="0"/>
              <a:t>llo</a:t>
            </a:r>
          </a:p>
          <a:p>
            <a:pPr lvl="1" eaLnBrk="1" hangingPunct="1">
              <a:lnSpc>
                <a:spcPct val="80000"/>
              </a:lnSpc>
            </a:pPr>
            <a:r>
              <a:rPr lang="es-ES" altLang="en-US" sz="1800"/>
              <a:t>downUp(“ello”) now continues.</a:t>
            </a:r>
          </a:p>
          <a:p>
            <a:pPr lvl="1" eaLnBrk="1" hangingPunct="1">
              <a:lnSpc>
                <a:spcPct val="80000"/>
              </a:lnSpc>
            </a:pPr>
            <a:r>
              <a:rPr lang="es-ES" altLang="en-US" sz="1800"/>
              <a:t>It prints and ends.</a:t>
            </a:r>
          </a:p>
          <a:p>
            <a:pPr eaLnBrk="1" hangingPunct="1">
              <a:lnSpc>
                <a:spcPct val="80000"/>
              </a:lnSpc>
            </a:pPr>
            <a:r>
              <a:rPr lang="es-ES" altLang="en-US" smtClean="0"/>
              <a:t>ello</a:t>
            </a:r>
          </a:p>
          <a:p>
            <a:pPr lvl="1" eaLnBrk="1" hangingPunct="1">
              <a:lnSpc>
                <a:spcPct val="80000"/>
              </a:lnSpc>
            </a:pPr>
            <a:r>
              <a:rPr lang="es-ES" altLang="en-US" sz="1800"/>
              <a:t>Finally, the last line of the original downUp(“Hello”) can run.</a:t>
            </a:r>
          </a:p>
          <a:p>
            <a:pPr eaLnBrk="1" hangingPunct="1">
              <a:lnSpc>
                <a:spcPct val="80000"/>
              </a:lnSpc>
            </a:pPr>
            <a:r>
              <a:rPr lang="es-ES" altLang="en-US" smtClean="0"/>
              <a:t>Hello</a:t>
            </a:r>
            <a:endParaRPr lang="en-US" altLang="en-US" smtClean="0"/>
          </a:p>
        </p:txBody>
      </p:sp>
      <p:sp>
        <p:nvSpPr>
          <p:cNvPr id="2" name="Footer Placeholder 1"/>
          <p:cNvSpPr>
            <a:spLocks noGrp="1"/>
          </p:cNvSpPr>
          <p:nvPr>
            <p:ph type="ftr" sz="quarter" idx="11"/>
          </p:nvPr>
        </p:nvSpPr>
        <p:spPr>
          <a:xfrm>
            <a:off x="4038600" y="6324601"/>
            <a:ext cx="4648200" cy="365125"/>
          </a:xfrm>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200">
                <a:solidFill>
                  <a:srgbClr val="045C75"/>
                </a:solidFill>
                <a:latin typeface="Constantia" panose="02030602050306030303" pitchFamily="18" charset="0"/>
              </a:rPr>
              <a:t>© 2016 Pearson Education, Inc., Hoboken, NJ.  All rights reserved. </a:t>
            </a:r>
          </a:p>
        </p:txBody>
      </p:sp>
    </p:spTree>
    <p:extLst>
      <p:ext uri="{BB962C8B-B14F-4D97-AF65-F5344CB8AC3E}">
        <p14:creationId xmlns:p14="http://schemas.microsoft.com/office/powerpoint/2010/main" val="19197560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ctrTitle"/>
          </p:nvPr>
        </p:nvSpPr>
        <p:spPr>
          <a:xfrm>
            <a:off x="1524000" y="1122363"/>
            <a:ext cx="9144000" cy="1697037"/>
          </a:xfrm>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a:defRPr/>
            </a:pPr>
            <a:r>
              <a:rPr lang="en-US" sz="3200" dirty="0">
                <a:ea typeface="ＭＳ Ｐゴシック" pitchFamily="-111" charset="-128"/>
              </a:rPr>
              <a:t>Introduction to Computing and Programming in Python: </a:t>
            </a:r>
            <a:br>
              <a:rPr lang="en-US" sz="3200" dirty="0">
                <a:ea typeface="ＭＳ Ｐゴシック" pitchFamily="-111" charset="-128"/>
              </a:rPr>
            </a:br>
            <a:r>
              <a:rPr lang="en-US" sz="2400" dirty="0">
                <a:ea typeface="ＭＳ Ｐゴシック" pitchFamily="-111" charset="-128"/>
              </a:rPr>
              <a:t>A Multimedia Approach</a:t>
            </a:r>
          </a:p>
        </p:txBody>
      </p:sp>
      <p:sp>
        <p:nvSpPr>
          <p:cNvPr id="2" name="Rectangle 3"/>
          <p:cNvSpPr>
            <a:spLocks noGrp="1" noChangeArrowheads="1"/>
          </p:cNvSpPr>
          <p:nvPr>
            <p:ph type="subTitle" idx="1"/>
          </p:nvPr>
        </p:nvSpPr>
        <p:spPr>
          <a:xfrm>
            <a:off x="4800600" y="3228975"/>
            <a:ext cx="5111750" cy="1752600"/>
          </a:xfrm>
        </p:spPr>
        <p:txBody>
          <a:bodyPr/>
          <a:lstStyle/>
          <a:p>
            <a:r>
              <a:rPr lang="en-US" altLang="en-US" smtClean="0"/>
              <a:t>Chapter 16:  </a:t>
            </a:r>
          </a:p>
          <a:p>
            <a:r>
              <a:rPr lang="en-US" altLang="en-US" smtClean="0"/>
              <a:t>Topics in Computer Science: Functional Programming</a:t>
            </a:r>
          </a:p>
        </p:txBody>
      </p:sp>
      <p:pic>
        <p:nvPicPr>
          <p:cNvPr id="16387" name="Picture 3" descr="Python-4ed-MediaComp-cover.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2819400"/>
            <a:ext cx="3060700" cy="403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2"/>
          <p:cNvSpPr>
            <a:spLocks noGrp="1"/>
          </p:cNvSpPr>
          <p:nvPr>
            <p:ph type="ftr" sz="quarter" idx="11"/>
          </p:nvPr>
        </p:nvSpPr>
        <p:spPr>
          <a:xfrm>
            <a:off x="5181600" y="6324601"/>
            <a:ext cx="4800600" cy="365125"/>
          </a:xfrm>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200">
                <a:solidFill>
                  <a:srgbClr val="D1EAEE"/>
                </a:solidFill>
                <a:latin typeface="Constantia" panose="02030602050306030303" pitchFamily="18" charset="0"/>
              </a:rPr>
              <a:t>© 2016 Pearson Education, Inc., Hoboken, NJ.  All rights reserved. </a:t>
            </a:r>
          </a:p>
        </p:txBody>
      </p:sp>
    </p:spTree>
    <p:extLst>
      <p:ext uri="{BB962C8B-B14F-4D97-AF65-F5344CB8AC3E}">
        <p14:creationId xmlns:p14="http://schemas.microsoft.com/office/powerpoint/2010/main" val="1218267262"/>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Rectangle 2"/>
          <p:cNvSpPr>
            <a:spLocks noGrp="1" noChangeArrowheads="1"/>
          </p:cNvSpPr>
          <p:nvPr>
            <p:ph type="title"/>
          </p:nvPr>
        </p:nvSpPr>
        <p:spPr/>
        <p:txBody>
          <a:bodyPr/>
          <a:lstStyle/>
          <a:p>
            <a:pPr eaLnBrk="1" hangingPunct="1"/>
            <a:r>
              <a:rPr lang="en-US" altLang="en-US" smtClean="0"/>
              <a:t>3. Little elves</a:t>
            </a:r>
          </a:p>
        </p:txBody>
      </p:sp>
      <p:sp>
        <p:nvSpPr>
          <p:cNvPr id="101378" name="Rectangle 3"/>
          <p:cNvSpPr>
            <a:spLocks noGrp="1" noChangeArrowheads="1"/>
          </p:cNvSpPr>
          <p:nvPr>
            <p:ph type="body" idx="1"/>
          </p:nvPr>
        </p:nvSpPr>
        <p:spPr/>
        <p:txBody>
          <a:bodyPr/>
          <a:lstStyle/>
          <a:p>
            <a:pPr eaLnBrk="1" hangingPunct="1"/>
            <a:r>
              <a:rPr lang="en-US" altLang="en-US" smtClean="0"/>
              <a:t>Some of the concepts that are hard to understand:</a:t>
            </a:r>
          </a:p>
          <a:p>
            <a:pPr lvl="1" eaLnBrk="1" hangingPunct="1"/>
            <a:r>
              <a:rPr lang="en-US" altLang="en-US" smtClean="0"/>
              <a:t>A function can be running multiple times and places in memory, with different input.</a:t>
            </a:r>
          </a:p>
          <a:p>
            <a:pPr lvl="1" eaLnBrk="1" hangingPunct="1"/>
            <a:r>
              <a:rPr lang="en-US" altLang="en-US" smtClean="0"/>
              <a:t>When one of these functions end, the rest still keep running.</a:t>
            </a:r>
          </a:p>
          <a:p>
            <a:pPr eaLnBrk="1" hangingPunct="1"/>
            <a:r>
              <a:rPr lang="en-US" altLang="en-US" smtClean="0"/>
              <a:t>A great way of understanding this is to use the metaphor of a function call (a </a:t>
            </a:r>
            <a:r>
              <a:rPr lang="en-US" altLang="en-US" i="1" smtClean="0"/>
              <a:t>function invocation</a:t>
            </a:r>
            <a:r>
              <a:rPr lang="en-US" altLang="en-US" smtClean="0"/>
              <a:t>) as an elf.</a:t>
            </a:r>
          </a:p>
          <a:p>
            <a:pPr lvl="1" eaLnBrk="1" hangingPunct="1"/>
            <a:r>
              <a:rPr lang="en-US" altLang="en-US" smtClean="0"/>
              <a:t>(We can use students in the class as elves.)</a:t>
            </a:r>
          </a:p>
        </p:txBody>
      </p:sp>
      <p:sp>
        <p:nvSpPr>
          <p:cNvPr id="2" name="Footer Placeholder 1"/>
          <p:cNvSpPr>
            <a:spLocks noGrp="1"/>
          </p:cNvSpPr>
          <p:nvPr>
            <p:ph type="ftr" sz="quarter" idx="11"/>
          </p:nvPr>
        </p:nvSpPr>
        <p:spPr>
          <a:xfrm>
            <a:off x="4191000" y="6356351"/>
            <a:ext cx="4648200" cy="365125"/>
          </a:xfrm>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200">
                <a:solidFill>
                  <a:srgbClr val="045C75"/>
                </a:solidFill>
                <a:latin typeface="Constantia" panose="02030602050306030303" pitchFamily="18" charset="0"/>
              </a:rPr>
              <a:t>© 2016 Pearson Education, Inc., Hoboken, NJ.  All rights reserved. </a:t>
            </a:r>
          </a:p>
        </p:txBody>
      </p:sp>
    </p:spTree>
    <p:extLst>
      <p:ext uri="{BB962C8B-B14F-4D97-AF65-F5344CB8AC3E}">
        <p14:creationId xmlns:p14="http://schemas.microsoft.com/office/powerpoint/2010/main" val="2293561321"/>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1" name="Rectangle 2"/>
          <p:cNvSpPr>
            <a:spLocks noGrp="1" noChangeArrowheads="1"/>
          </p:cNvSpPr>
          <p:nvPr>
            <p:ph type="title"/>
          </p:nvPr>
        </p:nvSpPr>
        <p:spPr/>
        <p:txBody>
          <a:bodyPr/>
          <a:lstStyle/>
          <a:p>
            <a:pPr eaLnBrk="1" hangingPunct="1"/>
            <a:r>
              <a:rPr lang="en-US" altLang="en-US" smtClean="0"/>
              <a:t>Elf instructions:</a:t>
            </a:r>
          </a:p>
        </p:txBody>
      </p:sp>
      <p:sp>
        <p:nvSpPr>
          <p:cNvPr id="102402" name="Rectangle 3"/>
          <p:cNvSpPr>
            <a:spLocks noGrp="1" noChangeArrowheads="1"/>
          </p:cNvSpPr>
          <p:nvPr>
            <p:ph type="body" idx="1"/>
          </p:nvPr>
        </p:nvSpPr>
        <p:spPr/>
        <p:txBody>
          <a:bodyPr/>
          <a:lstStyle/>
          <a:p>
            <a:pPr eaLnBrk="1" hangingPunct="1">
              <a:lnSpc>
                <a:spcPct val="90000"/>
              </a:lnSpc>
            </a:pPr>
            <a:r>
              <a:rPr lang="en-US" altLang="en-US" smtClean="0"/>
              <a:t>Accept a word as input.</a:t>
            </a:r>
          </a:p>
          <a:p>
            <a:pPr eaLnBrk="1" hangingPunct="1">
              <a:lnSpc>
                <a:spcPct val="90000"/>
              </a:lnSpc>
            </a:pPr>
            <a:r>
              <a:rPr lang="en-US" altLang="en-US" smtClean="0"/>
              <a:t>If your word has only one character in it, write it on the screen and you</a:t>
            </a:r>
            <a:r>
              <a:rPr lang="fr-FR" altLang="ja-JP" smtClean="0"/>
              <a:t>'</a:t>
            </a:r>
            <a:r>
              <a:rPr lang="en-US" altLang="ja-JP" smtClean="0"/>
              <a:t>re done! Stop and sit down.</a:t>
            </a:r>
          </a:p>
          <a:p>
            <a:pPr eaLnBrk="1" hangingPunct="1">
              <a:lnSpc>
                <a:spcPct val="90000"/>
              </a:lnSpc>
            </a:pPr>
            <a:r>
              <a:rPr lang="en-US" altLang="en-US" smtClean="0"/>
              <a:t>Write your word down on the </a:t>
            </a:r>
            <a:r>
              <a:rPr lang="ja-JP" altLang="en-US" smtClean="0"/>
              <a:t>“</a:t>
            </a:r>
            <a:r>
              <a:rPr lang="en-US" altLang="ja-JP" smtClean="0"/>
              <a:t>screen</a:t>
            </a:r>
            <a:r>
              <a:rPr lang="ja-JP" altLang="en-US" smtClean="0"/>
              <a:t>”</a:t>
            </a:r>
            <a:endParaRPr lang="en-US" altLang="ja-JP" smtClean="0"/>
          </a:p>
          <a:p>
            <a:pPr eaLnBrk="1" hangingPunct="1">
              <a:lnSpc>
                <a:spcPct val="90000"/>
              </a:lnSpc>
            </a:pPr>
            <a:r>
              <a:rPr lang="en-US" altLang="en-US" smtClean="0"/>
              <a:t>Hire another elf to do these same instructions and give the new elf your word </a:t>
            </a:r>
            <a:r>
              <a:rPr lang="en-US" altLang="en-US" i="1" smtClean="0"/>
              <a:t>minus</a:t>
            </a:r>
            <a:r>
              <a:rPr lang="en-US" altLang="en-US" smtClean="0"/>
              <a:t> the first character.</a:t>
            </a:r>
          </a:p>
          <a:p>
            <a:pPr lvl="1" eaLnBrk="1" hangingPunct="1">
              <a:lnSpc>
                <a:spcPct val="90000"/>
              </a:lnSpc>
            </a:pPr>
            <a:r>
              <a:rPr lang="en-US" altLang="en-US" sz="1800" i="1"/>
              <a:t>Wait until the elf you hired is done.</a:t>
            </a:r>
          </a:p>
          <a:p>
            <a:pPr eaLnBrk="1" hangingPunct="1">
              <a:lnSpc>
                <a:spcPct val="90000"/>
              </a:lnSpc>
            </a:pPr>
            <a:r>
              <a:rPr lang="en-US" altLang="en-US" smtClean="0"/>
              <a:t>Write your word down on the </a:t>
            </a:r>
            <a:r>
              <a:rPr lang="ja-JP" altLang="en-US" smtClean="0"/>
              <a:t>“</a:t>
            </a:r>
            <a:r>
              <a:rPr lang="en-US" altLang="ja-JP" smtClean="0"/>
              <a:t>screen</a:t>
            </a:r>
            <a:r>
              <a:rPr lang="ja-JP" altLang="en-US" smtClean="0"/>
              <a:t>”</a:t>
            </a:r>
            <a:r>
              <a:rPr lang="en-US" altLang="ja-JP" smtClean="0"/>
              <a:t> again.</a:t>
            </a:r>
          </a:p>
          <a:p>
            <a:pPr eaLnBrk="1" hangingPunct="1">
              <a:lnSpc>
                <a:spcPct val="90000"/>
              </a:lnSpc>
            </a:pPr>
            <a:r>
              <a:rPr lang="en-US" altLang="en-US" smtClean="0"/>
              <a:t>You</a:t>
            </a:r>
            <a:r>
              <a:rPr lang="fr-FR" altLang="ja-JP" smtClean="0"/>
              <a:t>'</a:t>
            </a:r>
            <a:r>
              <a:rPr lang="en-US" altLang="ja-JP" smtClean="0"/>
              <a:t>re done!</a:t>
            </a:r>
            <a:endParaRPr lang="en-US" altLang="en-US" smtClean="0"/>
          </a:p>
        </p:txBody>
      </p:sp>
      <p:sp>
        <p:nvSpPr>
          <p:cNvPr id="2" name="Footer Placeholder 1"/>
          <p:cNvSpPr>
            <a:spLocks noGrp="1"/>
          </p:cNvSpPr>
          <p:nvPr>
            <p:ph type="ftr" sz="quarter" idx="11"/>
          </p:nvPr>
        </p:nvSpPr>
        <p:spPr>
          <a:xfrm>
            <a:off x="4191000" y="6356351"/>
            <a:ext cx="4648200" cy="365125"/>
          </a:xfrm>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200">
                <a:solidFill>
                  <a:srgbClr val="045C75"/>
                </a:solidFill>
                <a:latin typeface="Constantia" panose="02030602050306030303" pitchFamily="18" charset="0"/>
              </a:rPr>
              <a:t>© 2016 Pearson Education, Inc., Hoboken, NJ.  All rights reserved. </a:t>
            </a:r>
          </a:p>
        </p:txBody>
      </p:sp>
    </p:spTree>
    <p:extLst>
      <p:ext uri="{BB962C8B-B14F-4D97-AF65-F5344CB8AC3E}">
        <p14:creationId xmlns:p14="http://schemas.microsoft.com/office/powerpoint/2010/main" val="2346072023"/>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9" name="Rectangle 2"/>
          <p:cNvSpPr>
            <a:spLocks noGrp="1" noChangeArrowheads="1"/>
          </p:cNvSpPr>
          <p:nvPr>
            <p:ph type="title"/>
          </p:nvPr>
        </p:nvSpPr>
        <p:spPr/>
        <p:txBody>
          <a:bodyPr/>
          <a:lstStyle/>
          <a:p>
            <a:pPr eaLnBrk="1" hangingPunct="1"/>
            <a:r>
              <a:rPr lang="en-US" altLang="en-US" smtClean="0"/>
              <a:t>Exercise!</a:t>
            </a:r>
          </a:p>
        </p:txBody>
      </p:sp>
      <p:sp>
        <p:nvSpPr>
          <p:cNvPr id="104450" name="Rectangle 3"/>
          <p:cNvSpPr>
            <a:spLocks noGrp="1" noChangeArrowheads="1"/>
          </p:cNvSpPr>
          <p:nvPr>
            <p:ph type="body" idx="1"/>
          </p:nvPr>
        </p:nvSpPr>
        <p:spPr/>
        <p:txBody>
          <a:bodyPr/>
          <a:lstStyle/>
          <a:p>
            <a:pPr eaLnBrk="1" hangingPunct="1">
              <a:lnSpc>
                <a:spcPct val="80000"/>
              </a:lnSpc>
            </a:pPr>
            <a:r>
              <a:rPr lang="en-US" altLang="en-US" sz="2100"/>
              <a:t>Try writing </a:t>
            </a:r>
            <a:r>
              <a:rPr lang="en-US" altLang="en-US" sz="2100" b="1"/>
              <a:t>upDown</a:t>
            </a:r>
          </a:p>
          <a:p>
            <a:pPr eaLnBrk="1" hangingPunct="1">
              <a:lnSpc>
                <a:spcPct val="80000"/>
              </a:lnSpc>
              <a:buFont typeface="Wingdings" panose="05000000000000000000" pitchFamily="2" charset="2"/>
              <a:buNone/>
            </a:pPr>
            <a:r>
              <a:rPr lang="en-US" altLang="en-US" sz="2100"/>
              <a:t>&gt;&gt;&gt; upDown("Hello")</a:t>
            </a:r>
          </a:p>
          <a:p>
            <a:pPr eaLnBrk="1" hangingPunct="1">
              <a:lnSpc>
                <a:spcPct val="80000"/>
              </a:lnSpc>
              <a:buFont typeface="Wingdings" panose="05000000000000000000" pitchFamily="2" charset="2"/>
              <a:buNone/>
            </a:pPr>
            <a:r>
              <a:rPr lang="en-US" altLang="en-US" sz="2100"/>
              <a:t>Hello</a:t>
            </a:r>
          </a:p>
          <a:p>
            <a:pPr eaLnBrk="1" hangingPunct="1">
              <a:lnSpc>
                <a:spcPct val="80000"/>
              </a:lnSpc>
              <a:buFont typeface="Wingdings" panose="05000000000000000000" pitchFamily="2" charset="2"/>
              <a:buNone/>
            </a:pPr>
            <a:r>
              <a:rPr lang="en-US" altLang="en-US" sz="2100"/>
              <a:t>Hell</a:t>
            </a:r>
          </a:p>
          <a:p>
            <a:pPr eaLnBrk="1" hangingPunct="1">
              <a:lnSpc>
                <a:spcPct val="80000"/>
              </a:lnSpc>
              <a:buFont typeface="Wingdings" panose="05000000000000000000" pitchFamily="2" charset="2"/>
              <a:buNone/>
            </a:pPr>
            <a:r>
              <a:rPr lang="en-US" altLang="en-US" sz="2100"/>
              <a:t>Hel</a:t>
            </a:r>
          </a:p>
          <a:p>
            <a:pPr eaLnBrk="1" hangingPunct="1">
              <a:lnSpc>
                <a:spcPct val="80000"/>
              </a:lnSpc>
              <a:buFont typeface="Wingdings" panose="05000000000000000000" pitchFamily="2" charset="2"/>
              <a:buNone/>
            </a:pPr>
            <a:r>
              <a:rPr lang="en-US" altLang="en-US" sz="2100"/>
              <a:t>He</a:t>
            </a:r>
          </a:p>
          <a:p>
            <a:pPr eaLnBrk="1" hangingPunct="1">
              <a:lnSpc>
                <a:spcPct val="80000"/>
              </a:lnSpc>
              <a:buFont typeface="Wingdings" panose="05000000000000000000" pitchFamily="2" charset="2"/>
              <a:buNone/>
            </a:pPr>
            <a:r>
              <a:rPr lang="en-US" altLang="en-US" sz="2100"/>
              <a:t>H</a:t>
            </a:r>
          </a:p>
          <a:p>
            <a:pPr eaLnBrk="1" hangingPunct="1">
              <a:lnSpc>
                <a:spcPct val="80000"/>
              </a:lnSpc>
              <a:buFont typeface="Wingdings" panose="05000000000000000000" pitchFamily="2" charset="2"/>
              <a:buNone/>
            </a:pPr>
            <a:r>
              <a:rPr lang="en-US" altLang="en-US" sz="2100"/>
              <a:t>He</a:t>
            </a:r>
          </a:p>
          <a:p>
            <a:pPr eaLnBrk="1" hangingPunct="1">
              <a:lnSpc>
                <a:spcPct val="80000"/>
              </a:lnSpc>
              <a:buFont typeface="Wingdings" panose="05000000000000000000" pitchFamily="2" charset="2"/>
              <a:buNone/>
            </a:pPr>
            <a:r>
              <a:rPr lang="en-US" altLang="en-US" sz="2100"/>
              <a:t>Hel</a:t>
            </a:r>
          </a:p>
          <a:p>
            <a:pPr eaLnBrk="1" hangingPunct="1">
              <a:lnSpc>
                <a:spcPct val="80000"/>
              </a:lnSpc>
              <a:buFont typeface="Wingdings" panose="05000000000000000000" pitchFamily="2" charset="2"/>
              <a:buNone/>
            </a:pPr>
            <a:r>
              <a:rPr lang="en-US" altLang="en-US" sz="2100"/>
              <a:t>Hell</a:t>
            </a:r>
          </a:p>
          <a:p>
            <a:pPr eaLnBrk="1" hangingPunct="1">
              <a:lnSpc>
                <a:spcPct val="80000"/>
              </a:lnSpc>
              <a:buFont typeface="Wingdings" panose="05000000000000000000" pitchFamily="2" charset="2"/>
              <a:buNone/>
            </a:pPr>
            <a:r>
              <a:rPr lang="en-US" altLang="en-US" sz="2100"/>
              <a:t>Hello</a:t>
            </a:r>
          </a:p>
        </p:txBody>
      </p:sp>
      <p:sp>
        <p:nvSpPr>
          <p:cNvPr id="2" name="Footer Placeholder 1"/>
          <p:cNvSpPr>
            <a:spLocks noGrp="1"/>
          </p:cNvSpPr>
          <p:nvPr>
            <p:ph type="ftr" sz="quarter" idx="11"/>
          </p:nvPr>
        </p:nvSpPr>
        <p:spPr>
          <a:xfrm>
            <a:off x="4191000" y="6356351"/>
            <a:ext cx="4953000" cy="365125"/>
          </a:xfrm>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200">
                <a:solidFill>
                  <a:srgbClr val="045C75"/>
                </a:solidFill>
                <a:latin typeface="Constantia" panose="02030602050306030303" pitchFamily="18" charset="0"/>
              </a:rPr>
              <a:t>© 2016 Pearson Education, Inc., Hoboken, NJ.  All rights reserved. </a:t>
            </a:r>
          </a:p>
        </p:txBody>
      </p:sp>
    </p:spTree>
    <p:extLst>
      <p:ext uri="{BB962C8B-B14F-4D97-AF65-F5344CB8AC3E}">
        <p14:creationId xmlns:p14="http://schemas.microsoft.com/office/powerpoint/2010/main" val="317146027"/>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7" name="Title 1"/>
          <p:cNvSpPr>
            <a:spLocks noGrp="1"/>
          </p:cNvSpPr>
          <p:nvPr>
            <p:ph type="title"/>
          </p:nvPr>
        </p:nvSpPr>
        <p:spPr/>
        <p:txBody>
          <a:bodyPr/>
          <a:lstStyle/>
          <a:p>
            <a:pPr eaLnBrk="1" hangingPunct="1"/>
            <a:r>
              <a:rPr lang="en-US" altLang="en-US" smtClean="0"/>
              <a:t>Recursive Directory Traversals</a:t>
            </a:r>
          </a:p>
        </p:txBody>
      </p:sp>
      <p:sp>
        <p:nvSpPr>
          <p:cNvPr id="106498" name="Content Placeholder 2"/>
          <p:cNvSpPr>
            <a:spLocks noGrp="1"/>
          </p:cNvSpPr>
          <p:nvPr>
            <p:ph idx="1"/>
          </p:nvPr>
        </p:nvSpPr>
        <p:spPr>
          <a:xfrm>
            <a:off x="1981200" y="1935164"/>
            <a:ext cx="3733800" cy="4389437"/>
          </a:xfrm>
        </p:spPr>
        <p:txBody>
          <a:bodyPr/>
          <a:lstStyle/>
          <a:p>
            <a:pPr eaLnBrk="1" hangingPunct="1"/>
            <a:r>
              <a:rPr lang="en-US" altLang="en-US" smtClean="0"/>
              <a:t>On your disk, there are folders inside of folders. </a:t>
            </a:r>
          </a:p>
          <a:p>
            <a:pPr lvl="1" eaLnBrk="1" hangingPunct="1"/>
            <a:r>
              <a:rPr lang="en-US" altLang="en-US" smtClean="0"/>
              <a:t>The folder is made up of folders (and files).</a:t>
            </a:r>
          </a:p>
          <a:p>
            <a:pPr eaLnBrk="1" hangingPunct="1"/>
            <a:r>
              <a:rPr lang="en-US" altLang="en-US" smtClean="0"/>
              <a:t>How do we process all files in a folder, </a:t>
            </a:r>
            <a:r>
              <a:rPr lang="en-US" altLang="en-US" i="1" smtClean="0"/>
              <a:t>including</a:t>
            </a:r>
            <a:r>
              <a:rPr lang="en-US" altLang="en-US" smtClean="0"/>
              <a:t> all the subfolders?</a:t>
            </a:r>
          </a:p>
          <a:p>
            <a:pPr lvl="1" eaLnBrk="1" hangingPunct="1"/>
            <a:r>
              <a:rPr lang="en-US" altLang="en-US" smtClean="0"/>
              <a:t>Use recursion!</a:t>
            </a:r>
          </a:p>
        </p:txBody>
      </p:sp>
      <p:pic>
        <p:nvPicPr>
          <p:cNvPr id="1064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76913" y="1905000"/>
            <a:ext cx="4538662" cy="289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1"/>
          </p:nvPr>
        </p:nvSpPr>
        <p:spPr>
          <a:xfrm>
            <a:off x="4191000" y="6356351"/>
            <a:ext cx="4419600" cy="365125"/>
          </a:xfrm>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200">
                <a:solidFill>
                  <a:srgbClr val="045C75"/>
                </a:solidFill>
                <a:latin typeface="Constantia" panose="02030602050306030303" pitchFamily="18" charset="0"/>
              </a:rPr>
              <a:t>© 2016 Pearson Education, Inc., Hoboken, NJ.  All rights reserved. </a:t>
            </a:r>
          </a:p>
        </p:txBody>
      </p:sp>
    </p:spTree>
    <p:extLst>
      <p:ext uri="{BB962C8B-B14F-4D97-AF65-F5344CB8AC3E}">
        <p14:creationId xmlns:p14="http://schemas.microsoft.com/office/powerpoint/2010/main" val="629748275"/>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1" name="Title 1"/>
          <p:cNvSpPr>
            <a:spLocks noGrp="1"/>
          </p:cNvSpPr>
          <p:nvPr>
            <p:ph type="title"/>
          </p:nvPr>
        </p:nvSpPr>
        <p:spPr/>
        <p:txBody>
          <a:bodyPr/>
          <a:lstStyle/>
          <a:p>
            <a:pPr eaLnBrk="1" hangingPunct="1"/>
            <a:r>
              <a:rPr lang="en-US" altLang="en-US" smtClean="0"/>
              <a:t>Listing all files, recursively</a:t>
            </a:r>
          </a:p>
        </p:txBody>
      </p:sp>
      <p:sp>
        <p:nvSpPr>
          <p:cNvPr id="3" name="Content Placeholder 2"/>
          <p:cNvSpPr>
            <a:spLocks noGrp="1"/>
          </p:cNvSpPr>
          <p:nvPr>
            <p:ph idx="1"/>
          </p:nvPr>
        </p:nvSpPr>
        <p:spPr>
          <a:solidFill>
            <a:schemeClr val="accent2">
              <a:lumMod val="20000"/>
              <a:lumOff val="80000"/>
            </a:schemeClr>
          </a:solidFill>
        </p:spPr>
        <p:txBody>
          <a:bodyPr>
            <a:normAutofit fontScale="62500" lnSpcReduction="20000"/>
          </a:bodyPr>
          <a:lstStyle/>
          <a:p>
            <a:pPr marL="274320" indent="-274320">
              <a:buClr>
                <a:schemeClr val="accent3"/>
              </a:buClr>
              <a:buNone/>
              <a:defRPr/>
            </a:pPr>
            <a:r>
              <a:rPr lang="en-US" dirty="0" smtClean="0">
                <a:ea typeface="+mn-ea"/>
                <a:cs typeface="+mn-cs"/>
              </a:rPr>
              <a:t>import </a:t>
            </a:r>
            <a:r>
              <a:rPr lang="en-US" dirty="0" err="1" smtClean="0">
                <a:ea typeface="+mn-ea"/>
                <a:cs typeface="+mn-cs"/>
              </a:rPr>
              <a:t>os</a:t>
            </a:r>
            <a:endParaRPr lang="en-US" dirty="0" smtClean="0">
              <a:ea typeface="+mn-ea"/>
              <a:cs typeface="+mn-cs"/>
            </a:endParaRPr>
          </a:p>
          <a:p>
            <a:pPr marL="274320" indent="-274320">
              <a:buClr>
                <a:schemeClr val="accent3"/>
              </a:buClr>
              <a:buNone/>
              <a:defRPr/>
            </a:pPr>
            <a:r>
              <a:rPr lang="en-US" dirty="0" smtClean="0">
                <a:ea typeface="+mn-ea"/>
                <a:cs typeface="+mn-cs"/>
              </a:rPr>
              <a:t>import </a:t>
            </a:r>
            <a:r>
              <a:rPr lang="en-US" dirty="0" err="1" smtClean="0">
                <a:ea typeface="+mn-ea"/>
                <a:cs typeface="+mn-cs"/>
              </a:rPr>
              <a:t>java.io.File</a:t>
            </a:r>
            <a:r>
              <a:rPr lang="en-US" dirty="0" smtClean="0">
                <a:ea typeface="+mn-ea"/>
                <a:cs typeface="+mn-cs"/>
              </a:rPr>
              <a:t> as File</a:t>
            </a:r>
          </a:p>
          <a:p>
            <a:pPr marL="274320" indent="-274320">
              <a:buClr>
                <a:schemeClr val="accent3"/>
              </a:buClr>
              <a:buNone/>
              <a:defRPr/>
            </a:pPr>
            <a:r>
              <a:rPr lang="en-US" dirty="0" smtClean="0">
                <a:ea typeface="+mn-ea"/>
                <a:cs typeface="+mn-cs"/>
              </a:rPr>
              <a:t>def </a:t>
            </a:r>
            <a:r>
              <a:rPr lang="en-US" dirty="0" err="1" smtClean="0">
                <a:ea typeface="+mn-ea"/>
                <a:cs typeface="+mn-cs"/>
              </a:rPr>
              <a:t>printAllFiles</a:t>
            </a:r>
            <a:r>
              <a:rPr lang="en-US" dirty="0" smtClean="0">
                <a:ea typeface="+mn-ea"/>
                <a:cs typeface="+mn-cs"/>
              </a:rPr>
              <a:t>(directory ):</a:t>
            </a:r>
          </a:p>
          <a:p>
            <a:pPr marL="274320" indent="-274320">
              <a:buClr>
                <a:schemeClr val="accent3"/>
              </a:buClr>
              <a:buNone/>
              <a:defRPr/>
            </a:pPr>
            <a:r>
              <a:rPr lang="en-US" dirty="0" smtClean="0">
                <a:ea typeface="+mn-ea"/>
                <a:cs typeface="+mn-cs"/>
              </a:rPr>
              <a:t>	files = </a:t>
            </a:r>
            <a:r>
              <a:rPr lang="en-US" dirty="0" err="1" smtClean="0">
                <a:ea typeface="+mn-ea"/>
                <a:cs typeface="+mn-cs"/>
              </a:rPr>
              <a:t>os.listdir</a:t>
            </a:r>
            <a:r>
              <a:rPr lang="en-US" dirty="0" smtClean="0">
                <a:ea typeface="+mn-ea"/>
                <a:cs typeface="+mn-cs"/>
              </a:rPr>
              <a:t>(directory)</a:t>
            </a:r>
          </a:p>
          <a:p>
            <a:pPr marL="274320" indent="-274320">
              <a:buClr>
                <a:schemeClr val="accent3"/>
              </a:buClr>
              <a:buNone/>
              <a:defRPr/>
            </a:pPr>
            <a:r>
              <a:rPr lang="en-US" dirty="0" smtClean="0">
                <a:ea typeface="+mn-ea"/>
                <a:cs typeface="+mn-cs"/>
              </a:rPr>
              <a:t>	for file in files:</a:t>
            </a:r>
          </a:p>
          <a:p>
            <a:pPr marL="274320" indent="-274320">
              <a:buClr>
                <a:schemeClr val="accent3"/>
              </a:buClr>
              <a:buNone/>
              <a:defRPr/>
            </a:pPr>
            <a:r>
              <a:rPr lang="en-US" dirty="0" smtClean="0">
                <a:ea typeface="+mn-ea"/>
                <a:cs typeface="+mn-cs"/>
              </a:rPr>
              <a:t>		</a:t>
            </a:r>
            <a:r>
              <a:rPr lang="en-US" dirty="0" err="1" smtClean="0">
                <a:ea typeface="+mn-ea"/>
                <a:cs typeface="+mn-cs"/>
              </a:rPr>
              <a:t>fullname</a:t>
            </a:r>
            <a:r>
              <a:rPr lang="en-US" dirty="0" smtClean="0">
                <a:ea typeface="+mn-ea"/>
                <a:cs typeface="+mn-cs"/>
              </a:rPr>
              <a:t> = directory+"/"+file</a:t>
            </a:r>
          </a:p>
          <a:p>
            <a:pPr marL="274320" indent="-274320">
              <a:buClr>
                <a:schemeClr val="accent3"/>
              </a:buClr>
              <a:buNone/>
              <a:defRPr/>
            </a:pPr>
            <a:r>
              <a:rPr lang="en-US" dirty="0" smtClean="0">
                <a:ea typeface="+mn-ea"/>
                <a:cs typeface="+mn-cs"/>
              </a:rPr>
              <a:t>		if </a:t>
            </a:r>
            <a:r>
              <a:rPr lang="en-US" dirty="0" err="1" smtClean="0">
                <a:ea typeface="+mn-ea"/>
                <a:cs typeface="+mn-cs"/>
              </a:rPr>
              <a:t>isDirectory</a:t>
            </a:r>
            <a:r>
              <a:rPr lang="en-US" dirty="0" smtClean="0">
                <a:ea typeface="+mn-ea"/>
                <a:cs typeface="+mn-cs"/>
              </a:rPr>
              <a:t>(</a:t>
            </a:r>
            <a:r>
              <a:rPr lang="en-US" dirty="0" err="1" smtClean="0">
                <a:ea typeface="+mn-ea"/>
                <a:cs typeface="+mn-cs"/>
              </a:rPr>
              <a:t>fullname</a:t>
            </a:r>
            <a:r>
              <a:rPr lang="en-US" dirty="0" smtClean="0">
                <a:ea typeface="+mn-ea"/>
                <a:cs typeface="+mn-cs"/>
              </a:rPr>
              <a:t> ):</a:t>
            </a:r>
          </a:p>
          <a:p>
            <a:pPr marL="274320" indent="-274320">
              <a:buClr>
                <a:schemeClr val="accent3"/>
              </a:buClr>
              <a:buNone/>
              <a:defRPr/>
            </a:pPr>
            <a:r>
              <a:rPr lang="en-US" dirty="0" smtClean="0">
                <a:ea typeface="+mn-ea"/>
                <a:cs typeface="+mn-cs"/>
              </a:rPr>
              <a:t>			</a:t>
            </a:r>
            <a:r>
              <a:rPr lang="en-US" dirty="0" err="1" smtClean="0">
                <a:ea typeface="+mn-ea"/>
                <a:cs typeface="+mn-cs"/>
              </a:rPr>
              <a:t>printAllFiles</a:t>
            </a:r>
            <a:r>
              <a:rPr lang="en-US" dirty="0" smtClean="0">
                <a:ea typeface="+mn-ea"/>
                <a:cs typeface="+mn-cs"/>
              </a:rPr>
              <a:t>(</a:t>
            </a:r>
            <a:r>
              <a:rPr lang="en-US" dirty="0" err="1" smtClean="0">
                <a:ea typeface="+mn-ea"/>
                <a:cs typeface="+mn-cs"/>
              </a:rPr>
              <a:t>fullname</a:t>
            </a:r>
            <a:r>
              <a:rPr lang="en-US" dirty="0" smtClean="0">
                <a:ea typeface="+mn-ea"/>
                <a:cs typeface="+mn-cs"/>
              </a:rPr>
              <a:t>)</a:t>
            </a:r>
          </a:p>
          <a:p>
            <a:pPr marL="274320" indent="-274320">
              <a:buClr>
                <a:schemeClr val="accent3"/>
              </a:buClr>
              <a:buNone/>
              <a:defRPr/>
            </a:pPr>
            <a:r>
              <a:rPr lang="en-US" dirty="0" smtClean="0">
                <a:ea typeface="+mn-ea"/>
                <a:cs typeface="+mn-cs"/>
              </a:rPr>
              <a:t>		else:</a:t>
            </a:r>
          </a:p>
          <a:p>
            <a:pPr marL="274320" indent="-274320">
              <a:buClr>
                <a:schemeClr val="accent3"/>
              </a:buClr>
              <a:buNone/>
              <a:defRPr/>
            </a:pPr>
            <a:r>
              <a:rPr lang="en-US" dirty="0" smtClean="0">
                <a:ea typeface="+mn-ea"/>
                <a:cs typeface="+mn-cs"/>
              </a:rPr>
              <a:t>			print </a:t>
            </a:r>
            <a:r>
              <a:rPr lang="en-US" dirty="0" err="1" smtClean="0">
                <a:ea typeface="+mn-ea"/>
                <a:cs typeface="+mn-cs"/>
              </a:rPr>
              <a:t>fullname</a:t>
            </a:r>
            <a:endParaRPr lang="en-US" dirty="0" smtClean="0">
              <a:ea typeface="+mn-ea"/>
              <a:cs typeface="+mn-cs"/>
            </a:endParaRPr>
          </a:p>
          <a:p>
            <a:pPr marL="274320" indent="-274320">
              <a:buClr>
                <a:schemeClr val="accent3"/>
              </a:buClr>
              <a:buNone/>
              <a:defRPr/>
            </a:pPr>
            <a:r>
              <a:rPr lang="en-US" dirty="0" smtClean="0">
                <a:ea typeface="+mn-ea"/>
                <a:cs typeface="+mn-cs"/>
              </a:rPr>
              <a:t>def </a:t>
            </a:r>
            <a:r>
              <a:rPr lang="en-US" dirty="0" err="1" smtClean="0">
                <a:ea typeface="+mn-ea"/>
                <a:cs typeface="+mn-cs"/>
              </a:rPr>
              <a:t>isDirectory</a:t>
            </a:r>
            <a:r>
              <a:rPr lang="en-US" dirty="0" smtClean="0">
                <a:ea typeface="+mn-ea"/>
                <a:cs typeface="+mn-cs"/>
              </a:rPr>
              <a:t>(filename ):</a:t>
            </a:r>
          </a:p>
          <a:p>
            <a:pPr marL="274320" indent="-274320">
              <a:buClr>
                <a:schemeClr val="accent3"/>
              </a:buClr>
              <a:buNone/>
              <a:defRPr/>
            </a:pPr>
            <a:r>
              <a:rPr lang="en-US" dirty="0" smtClean="0">
                <a:ea typeface="+mn-ea"/>
                <a:cs typeface="+mn-cs"/>
              </a:rPr>
              <a:t>	</a:t>
            </a:r>
            <a:r>
              <a:rPr lang="en-US" dirty="0" err="1" smtClean="0">
                <a:ea typeface="+mn-ea"/>
                <a:cs typeface="+mn-cs"/>
              </a:rPr>
              <a:t>filestatus</a:t>
            </a:r>
            <a:r>
              <a:rPr lang="en-US" dirty="0" smtClean="0">
                <a:ea typeface="+mn-ea"/>
                <a:cs typeface="+mn-cs"/>
              </a:rPr>
              <a:t> = File(filename)</a:t>
            </a:r>
          </a:p>
          <a:p>
            <a:pPr marL="274320" indent="-274320">
              <a:buClr>
                <a:schemeClr val="accent3"/>
              </a:buClr>
              <a:buNone/>
              <a:defRPr/>
            </a:pPr>
            <a:r>
              <a:rPr lang="en-US" dirty="0" smtClean="0">
                <a:ea typeface="+mn-ea"/>
                <a:cs typeface="+mn-cs"/>
              </a:rPr>
              <a:t>	return </a:t>
            </a:r>
            <a:r>
              <a:rPr lang="en-US" dirty="0" err="1" smtClean="0">
                <a:ea typeface="+mn-ea"/>
                <a:cs typeface="+mn-cs"/>
              </a:rPr>
              <a:t>filestatus.isDirectory</a:t>
            </a:r>
            <a:r>
              <a:rPr lang="en-US" dirty="0" smtClean="0">
                <a:ea typeface="+mn-ea"/>
                <a:cs typeface="+mn-cs"/>
              </a:rPr>
              <a:t> ()</a:t>
            </a:r>
            <a:endParaRPr lang="en-US" dirty="0">
              <a:ea typeface="+mn-ea"/>
              <a:cs typeface="+mn-cs"/>
            </a:endParaRPr>
          </a:p>
        </p:txBody>
      </p:sp>
      <p:sp>
        <p:nvSpPr>
          <p:cNvPr id="4" name="TextBox 3"/>
          <p:cNvSpPr txBox="1"/>
          <p:nvPr/>
        </p:nvSpPr>
        <p:spPr>
          <a:xfrm>
            <a:off x="7239000" y="3276601"/>
            <a:ext cx="3200400" cy="1477963"/>
          </a:xfrm>
          <a:prstGeom prst="rect">
            <a:avLst/>
          </a:prstGeom>
          <a:solidFill>
            <a:schemeClr val="accent2">
              <a:lumMod val="60000"/>
              <a:lumOff val="40000"/>
            </a:schemeClr>
          </a:solidFill>
        </p:spPr>
        <p:txBody>
          <a:bodyPr>
            <a:spAutoFit/>
          </a:bodyPr>
          <a:lstStyle/>
          <a:p>
            <a:pPr>
              <a:defRPr/>
            </a:pPr>
            <a:r>
              <a:rPr lang="en-US" dirty="0"/>
              <a:t>If the file is a directory, list it </a:t>
            </a:r>
            <a:r>
              <a:rPr lang="en-US" i="1" dirty="0"/>
              <a:t>just like this</a:t>
            </a:r>
            <a:r>
              <a:rPr lang="en-US" dirty="0"/>
              <a:t> directory (recursive call).</a:t>
            </a:r>
          </a:p>
          <a:p>
            <a:pPr>
              <a:defRPr/>
            </a:pPr>
            <a:r>
              <a:rPr lang="en-US" dirty="0"/>
              <a:t>If it is not (</a:t>
            </a:r>
            <a:r>
              <a:rPr lang="en-US" b="1" dirty="0"/>
              <a:t>else</a:t>
            </a:r>
            <a:r>
              <a:rPr lang="en-US" dirty="0"/>
              <a:t>), just print the filename</a:t>
            </a:r>
          </a:p>
        </p:txBody>
      </p:sp>
      <p:sp>
        <p:nvSpPr>
          <p:cNvPr id="2" name="Footer Placeholder 1"/>
          <p:cNvSpPr>
            <a:spLocks noGrp="1"/>
          </p:cNvSpPr>
          <p:nvPr>
            <p:ph type="ftr" sz="quarter" idx="11"/>
          </p:nvPr>
        </p:nvSpPr>
        <p:spPr>
          <a:xfrm>
            <a:off x="4343400" y="6324601"/>
            <a:ext cx="4953000" cy="365125"/>
          </a:xfrm>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200">
                <a:solidFill>
                  <a:srgbClr val="045C75"/>
                </a:solidFill>
                <a:latin typeface="Constantia" panose="02030602050306030303" pitchFamily="18" charset="0"/>
              </a:rPr>
              <a:t>© 2016 Pearson Education, Inc., Hoboken, NJ.  All rights reserved. </a:t>
            </a:r>
          </a:p>
        </p:txBody>
      </p:sp>
    </p:spTree>
    <p:extLst>
      <p:ext uri="{BB962C8B-B14F-4D97-AF65-F5344CB8AC3E}">
        <p14:creationId xmlns:p14="http://schemas.microsoft.com/office/powerpoint/2010/main" val="3071914702"/>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5" name="Title 1"/>
          <p:cNvSpPr>
            <a:spLocks noGrp="1"/>
          </p:cNvSpPr>
          <p:nvPr>
            <p:ph type="title"/>
          </p:nvPr>
        </p:nvSpPr>
        <p:spPr>
          <a:xfrm>
            <a:off x="510209" y="347041"/>
            <a:ext cx="2743200" cy="2495550"/>
          </a:xfrm>
        </p:spPr>
        <p:txBody>
          <a:bodyPr/>
          <a:lstStyle/>
          <a:p>
            <a:pPr eaLnBrk="1" hangingPunct="1"/>
            <a:r>
              <a:rPr lang="en-US" altLang="en-US" dirty="0" smtClean="0"/>
              <a:t>Testing the function</a:t>
            </a:r>
          </a:p>
        </p:txBody>
      </p:sp>
      <p:sp>
        <p:nvSpPr>
          <p:cNvPr id="3" name="Content Placeholder 2"/>
          <p:cNvSpPr>
            <a:spLocks noGrp="1"/>
          </p:cNvSpPr>
          <p:nvPr>
            <p:ph idx="1"/>
          </p:nvPr>
        </p:nvSpPr>
        <p:spPr>
          <a:xfrm>
            <a:off x="4373217" y="208722"/>
            <a:ext cx="6096000" cy="6261652"/>
          </a:xfrm>
          <a:solidFill>
            <a:schemeClr val="accent2">
              <a:lumMod val="20000"/>
              <a:lumOff val="80000"/>
            </a:schemeClr>
          </a:solidFill>
        </p:spPr>
        <p:txBody>
          <a:bodyPr>
            <a:noAutofit/>
          </a:bodyPr>
          <a:lstStyle/>
          <a:p>
            <a:pPr marL="274320" indent="-274320">
              <a:buClr>
                <a:schemeClr val="accent3"/>
              </a:buClr>
              <a:buNone/>
              <a:defRPr/>
            </a:pPr>
            <a:r>
              <a:rPr lang="en-US" sz="1600" dirty="0"/>
              <a:t>&gt;&gt;&gt; </a:t>
            </a:r>
            <a:r>
              <a:rPr lang="en-US" sz="1600" dirty="0" err="1"/>
              <a:t>printAllFiles</a:t>
            </a:r>
            <a:r>
              <a:rPr lang="en-US" sz="1600" dirty="0"/>
              <a:t>("/home/</a:t>
            </a:r>
            <a:r>
              <a:rPr lang="en-US" sz="1600" dirty="0" err="1"/>
              <a:t>guzdial</a:t>
            </a:r>
            <a:r>
              <a:rPr lang="en-US" sz="1600" dirty="0"/>
              <a:t>/Documents/</a:t>
            </a:r>
          </a:p>
          <a:p>
            <a:pPr marL="274320" indent="-274320">
              <a:buClr>
                <a:schemeClr val="accent3"/>
              </a:buClr>
              <a:buNone/>
              <a:defRPr/>
            </a:pPr>
            <a:r>
              <a:rPr lang="en-US" sz="1600" dirty="0" err="1"/>
              <a:t>sampleFolder</a:t>
            </a:r>
            <a:r>
              <a:rPr lang="en-US" sz="1600" dirty="0"/>
              <a:t>")</a:t>
            </a:r>
          </a:p>
          <a:p>
            <a:pPr marL="274320" indent="-274320">
              <a:buClr>
                <a:schemeClr val="accent3"/>
              </a:buClr>
              <a:buNone/>
              <a:defRPr/>
            </a:pPr>
            <a:r>
              <a:rPr lang="en-US" sz="1600" dirty="0"/>
              <a:t>/home/</a:t>
            </a:r>
            <a:r>
              <a:rPr lang="en-US" sz="1600" dirty="0" err="1"/>
              <a:t>guzdial</a:t>
            </a:r>
            <a:r>
              <a:rPr lang="en-US" sz="1600" dirty="0"/>
              <a:t>/Documents/</a:t>
            </a:r>
            <a:r>
              <a:rPr lang="en-US" sz="1600" dirty="0" err="1"/>
              <a:t>sampleFolder</a:t>
            </a:r>
            <a:r>
              <a:rPr lang="en-US" sz="1600" dirty="0"/>
              <a:t>/</a:t>
            </a:r>
          </a:p>
          <a:p>
            <a:pPr marL="274320" indent="-274320">
              <a:buClr>
                <a:schemeClr val="accent3"/>
              </a:buClr>
              <a:buNone/>
              <a:defRPr/>
            </a:pPr>
            <a:r>
              <a:rPr lang="en-US" sz="1600" dirty="0"/>
              <a:t>blueMotorcycle.jpg</a:t>
            </a:r>
          </a:p>
          <a:p>
            <a:pPr marL="274320" indent="-274320">
              <a:buClr>
                <a:schemeClr val="accent3"/>
              </a:buClr>
              <a:buNone/>
              <a:defRPr/>
            </a:pPr>
            <a:r>
              <a:rPr lang="en-US" sz="1600" dirty="0"/>
              <a:t>/home/</a:t>
            </a:r>
            <a:r>
              <a:rPr lang="en-US" sz="1600" dirty="0" err="1"/>
              <a:t>guzdial</a:t>
            </a:r>
            <a:r>
              <a:rPr lang="en-US" sz="1600" dirty="0"/>
              <a:t>/Documents/</a:t>
            </a:r>
            <a:r>
              <a:rPr lang="en-US" sz="1600" dirty="0" err="1"/>
              <a:t>sampleFolder</a:t>
            </a:r>
            <a:r>
              <a:rPr lang="en-US" sz="1600" dirty="0"/>
              <a:t>/sounds/</a:t>
            </a:r>
          </a:p>
          <a:p>
            <a:pPr marL="274320" indent="-274320">
              <a:buClr>
                <a:schemeClr val="accent3"/>
              </a:buClr>
              <a:buNone/>
              <a:defRPr/>
            </a:pPr>
            <a:r>
              <a:rPr lang="en-US" sz="1600" dirty="0"/>
              <a:t>bassoon -c4.wav</a:t>
            </a:r>
          </a:p>
          <a:p>
            <a:pPr marL="274320" indent="-274320">
              <a:buClr>
                <a:schemeClr val="accent3"/>
              </a:buClr>
              <a:buNone/>
              <a:defRPr/>
            </a:pPr>
            <a:r>
              <a:rPr lang="en-US" sz="1600" dirty="0"/>
              <a:t>/home/</a:t>
            </a:r>
            <a:r>
              <a:rPr lang="en-US" sz="1600" dirty="0" err="1"/>
              <a:t>guzdial</a:t>
            </a:r>
            <a:r>
              <a:rPr lang="en-US" sz="1600" dirty="0"/>
              <a:t>/Documents/</a:t>
            </a:r>
            <a:r>
              <a:rPr lang="en-US" sz="1600" dirty="0" err="1"/>
              <a:t>sampleFolder</a:t>
            </a:r>
            <a:r>
              <a:rPr lang="en-US" sz="1600" dirty="0"/>
              <a:t>/sounds/</a:t>
            </a:r>
          </a:p>
          <a:p>
            <a:pPr marL="274320" indent="-274320">
              <a:buClr>
                <a:schemeClr val="accent3"/>
              </a:buClr>
              <a:buNone/>
              <a:defRPr/>
            </a:pPr>
            <a:r>
              <a:rPr lang="en-US" sz="1600" dirty="0"/>
              <a:t>bassoon -g4.wav</a:t>
            </a:r>
          </a:p>
          <a:p>
            <a:pPr marL="274320" indent="-274320">
              <a:buClr>
                <a:schemeClr val="accent3"/>
              </a:buClr>
              <a:buNone/>
              <a:defRPr/>
            </a:pPr>
            <a:r>
              <a:rPr lang="en-US" sz="1600" dirty="0"/>
              <a:t>/home/</a:t>
            </a:r>
            <a:r>
              <a:rPr lang="en-US" sz="1600" dirty="0" err="1"/>
              <a:t>guzdial</a:t>
            </a:r>
            <a:r>
              <a:rPr lang="en-US" sz="1600" dirty="0"/>
              <a:t>/Documents/</a:t>
            </a:r>
            <a:r>
              <a:rPr lang="en-US" sz="1600" dirty="0" err="1"/>
              <a:t>sampleFolder</a:t>
            </a:r>
            <a:r>
              <a:rPr lang="en-US" sz="1600" dirty="0"/>
              <a:t>/sounds/</a:t>
            </a:r>
          </a:p>
          <a:p>
            <a:pPr marL="274320" indent="-274320">
              <a:buClr>
                <a:schemeClr val="accent3"/>
              </a:buClr>
              <a:buNone/>
              <a:defRPr/>
            </a:pPr>
            <a:r>
              <a:rPr lang="en-US" sz="1600" dirty="0"/>
              <a:t>bassoon -e4.wav</a:t>
            </a:r>
          </a:p>
          <a:p>
            <a:pPr marL="274320" indent="-274320">
              <a:buClr>
                <a:schemeClr val="accent3"/>
              </a:buClr>
              <a:buNone/>
              <a:defRPr/>
            </a:pPr>
            <a:r>
              <a:rPr lang="en-US" sz="1600" dirty="0"/>
              <a:t>/home/</a:t>
            </a:r>
            <a:r>
              <a:rPr lang="en-US" sz="1600" dirty="0" err="1"/>
              <a:t>guzdial</a:t>
            </a:r>
            <a:r>
              <a:rPr lang="en-US" sz="1600" dirty="0"/>
              <a:t>/Documents/</a:t>
            </a:r>
            <a:r>
              <a:rPr lang="en-US" sz="1600" dirty="0" err="1"/>
              <a:t>sampleFolder</a:t>
            </a:r>
            <a:r>
              <a:rPr lang="en-US" sz="1600" dirty="0"/>
              <a:t>/birds/bird3.jpg</a:t>
            </a:r>
          </a:p>
          <a:p>
            <a:pPr marL="274320" indent="-274320">
              <a:buClr>
                <a:schemeClr val="accent3"/>
              </a:buClr>
              <a:buNone/>
              <a:defRPr/>
            </a:pPr>
            <a:r>
              <a:rPr lang="en-US" sz="1600" dirty="0"/>
              <a:t>/home/</a:t>
            </a:r>
            <a:r>
              <a:rPr lang="en-US" sz="1600" dirty="0" err="1"/>
              <a:t>guzdial</a:t>
            </a:r>
            <a:r>
              <a:rPr lang="en-US" sz="1600" dirty="0"/>
              <a:t>/Documents/</a:t>
            </a:r>
            <a:r>
              <a:rPr lang="en-US" sz="1600" dirty="0" err="1"/>
              <a:t>sampleFolder</a:t>
            </a:r>
            <a:r>
              <a:rPr lang="en-US" sz="1600" dirty="0"/>
              <a:t>/birds/bird2.jpg</a:t>
            </a:r>
          </a:p>
          <a:p>
            <a:pPr marL="274320" indent="-274320">
              <a:buClr>
                <a:schemeClr val="accent3"/>
              </a:buClr>
              <a:buNone/>
              <a:defRPr/>
            </a:pPr>
            <a:r>
              <a:rPr lang="en-US" sz="1600" dirty="0"/>
              <a:t>/home/</a:t>
            </a:r>
            <a:r>
              <a:rPr lang="en-US" sz="1600" dirty="0" err="1"/>
              <a:t>guzdial</a:t>
            </a:r>
            <a:r>
              <a:rPr lang="en-US" sz="1600" dirty="0"/>
              <a:t>/Documents/</a:t>
            </a:r>
            <a:r>
              <a:rPr lang="en-US" sz="1600" dirty="0" err="1"/>
              <a:t>sampleFolder</a:t>
            </a:r>
            <a:r>
              <a:rPr lang="en-US" sz="1600" dirty="0"/>
              <a:t>/birds/bird1.jpg</a:t>
            </a:r>
          </a:p>
          <a:p>
            <a:pPr marL="274320" indent="-274320">
              <a:buClr>
                <a:schemeClr val="accent3"/>
              </a:buClr>
              <a:buNone/>
              <a:defRPr/>
            </a:pPr>
            <a:r>
              <a:rPr lang="en-US" sz="1600" dirty="0"/>
              <a:t>/home/</a:t>
            </a:r>
            <a:r>
              <a:rPr lang="en-US" sz="1600" dirty="0" err="1"/>
              <a:t>guzdial</a:t>
            </a:r>
            <a:r>
              <a:rPr lang="en-US" sz="1600" dirty="0"/>
              <a:t>/Documents/</a:t>
            </a:r>
            <a:r>
              <a:rPr lang="en-US" sz="1600" dirty="0" err="1"/>
              <a:t>sampleFolder</a:t>
            </a:r>
            <a:r>
              <a:rPr lang="en-US" sz="1600" dirty="0"/>
              <a:t>/birds/bird5.jpg</a:t>
            </a:r>
          </a:p>
          <a:p>
            <a:pPr marL="274320" indent="-274320">
              <a:buClr>
                <a:schemeClr val="accent3"/>
              </a:buClr>
              <a:buNone/>
              <a:defRPr/>
            </a:pPr>
            <a:r>
              <a:rPr lang="en-US" sz="1600" dirty="0"/>
              <a:t>/home/</a:t>
            </a:r>
            <a:r>
              <a:rPr lang="en-US" sz="1600" dirty="0" err="1"/>
              <a:t>guzdial</a:t>
            </a:r>
            <a:r>
              <a:rPr lang="en-US" sz="1600" dirty="0"/>
              <a:t>/Documents/</a:t>
            </a:r>
            <a:r>
              <a:rPr lang="en-US" sz="1600" dirty="0" err="1"/>
              <a:t>sampleFolder</a:t>
            </a:r>
            <a:r>
              <a:rPr lang="en-US" sz="1600" dirty="0"/>
              <a:t>/birds/bird4.jpg</a:t>
            </a:r>
          </a:p>
          <a:p>
            <a:pPr marL="274320" indent="-274320">
              <a:buClr>
                <a:schemeClr val="accent3"/>
              </a:buClr>
              <a:buNone/>
              <a:defRPr/>
            </a:pPr>
            <a:r>
              <a:rPr lang="en-US" sz="1600" dirty="0"/>
              <a:t>/home/</a:t>
            </a:r>
            <a:r>
              <a:rPr lang="en-US" sz="1600" dirty="0" err="1"/>
              <a:t>guzdial</a:t>
            </a:r>
            <a:r>
              <a:rPr lang="en-US" sz="1600" dirty="0"/>
              <a:t>/Documents/</a:t>
            </a:r>
            <a:r>
              <a:rPr lang="en-US" sz="1600" dirty="0" err="1"/>
              <a:t>sampleFolder</a:t>
            </a:r>
            <a:r>
              <a:rPr lang="en-US" sz="1600" dirty="0"/>
              <a:t>/birds/bird6.jpg</a:t>
            </a:r>
          </a:p>
          <a:p>
            <a:pPr marL="274320" indent="-274320">
              <a:buClr>
                <a:schemeClr val="accent3"/>
              </a:buClr>
              <a:buNone/>
              <a:defRPr/>
            </a:pPr>
            <a:r>
              <a:rPr lang="en-US" sz="1600" dirty="0"/>
              <a:t>/home/</a:t>
            </a:r>
            <a:r>
              <a:rPr lang="en-US" sz="1600" dirty="0" err="1"/>
              <a:t>guzdial</a:t>
            </a:r>
            <a:r>
              <a:rPr lang="en-US" sz="1600" dirty="0"/>
              <a:t>/Documents/</a:t>
            </a:r>
            <a:r>
              <a:rPr lang="en-US" sz="1600" dirty="0" err="1"/>
              <a:t>sampleFolder</a:t>
            </a:r>
            <a:r>
              <a:rPr lang="en-US" sz="1600" dirty="0"/>
              <a:t>/blue -mark.jpg</a:t>
            </a:r>
          </a:p>
          <a:p>
            <a:pPr marL="274320" indent="-274320">
              <a:buClr>
                <a:schemeClr val="accent3"/>
              </a:buClr>
              <a:buNone/>
              <a:defRPr/>
            </a:pPr>
            <a:r>
              <a:rPr lang="en-US" sz="1600" dirty="0"/>
              <a:t>/home/</a:t>
            </a:r>
            <a:r>
              <a:rPr lang="en-US" sz="1600" dirty="0" err="1"/>
              <a:t>guzdial</a:t>
            </a:r>
            <a:r>
              <a:rPr lang="en-US" sz="1600" dirty="0"/>
              <a:t>/Documents/</a:t>
            </a:r>
            <a:r>
              <a:rPr lang="en-US" sz="1600" dirty="0" err="1"/>
              <a:t>sampleFolder</a:t>
            </a:r>
            <a:r>
              <a:rPr lang="en-US" sz="1600" dirty="0"/>
              <a:t>/butterfly.jpg</a:t>
            </a:r>
          </a:p>
        </p:txBody>
      </p:sp>
      <p:sp>
        <p:nvSpPr>
          <p:cNvPr id="2" name="Footer Placeholder 1"/>
          <p:cNvSpPr>
            <a:spLocks noGrp="1"/>
          </p:cNvSpPr>
          <p:nvPr>
            <p:ph type="ftr" sz="quarter" idx="11"/>
          </p:nvPr>
        </p:nvSpPr>
        <p:spPr>
          <a:xfrm>
            <a:off x="1600200" y="6356351"/>
            <a:ext cx="4572000" cy="365125"/>
          </a:xfrm>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200">
                <a:solidFill>
                  <a:srgbClr val="045C75"/>
                </a:solidFill>
                <a:latin typeface="Constantia" panose="02030602050306030303" pitchFamily="18" charset="0"/>
              </a:rPr>
              <a:t>© 2016 Pearson Education, Inc., Hoboken, NJ.  All rights reserved. </a:t>
            </a:r>
          </a:p>
        </p:txBody>
      </p:sp>
    </p:spTree>
    <p:extLst>
      <p:ext uri="{BB962C8B-B14F-4D97-AF65-F5344CB8AC3E}">
        <p14:creationId xmlns:p14="http://schemas.microsoft.com/office/powerpoint/2010/main" val="2548075326"/>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69" name="Title 1"/>
          <p:cNvSpPr>
            <a:spLocks noGrp="1"/>
          </p:cNvSpPr>
          <p:nvPr>
            <p:ph type="title"/>
          </p:nvPr>
        </p:nvSpPr>
        <p:spPr/>
        <p:txBody>
          <a:bodyPr/>
          <a:lstStyle/>
          <a:p>
            <a:pPr eaLnBrk="1" hangingPunct="1"/>
            <a:r>
              <a:rPr lang="en-US" altLang="en-US" smtClean="0"/>
              <a:t>Recursing, differently</a:t>
            </a:r>
          </a:p>
        </p:txBody>
      </p:sp>
      <p:sp>
        <p:nvSpPr>
          <p:cNvPr id="3" name="Content Placeholder 2"/>
          <p:cNvSpPr>
            <a:spLocks noGrp="1"/>
          </p:cNvSpPr>
          <p:nvPr>
            <p:ph idx="1"/>
          </p:nvPr>
        </p:nvSpPr>
        <p:spPr>
          <a:xfrm>
            <a:off x="1981200" y="1935164"/>
            <a:ext cx="6248400" cy="2636837"/>
          </a:xfrm>
          <a:solidFill>
            <a:schemeClr val="accent2">
              <a:lumMod val="20000"/>
              <a:lumOff val="80000"/>
            </a:schemeClr>
          </a:solidFill>
        </p:spPr>
        <p:txBody>
          <a:bodyPr>
            <a:normAutofit/>
          </a:bodyPr>
          <a:lstStyle/>
          <a:p>
            <a:pPr marL="274320" indent="-274320">
              <a:buClr>
                <a:schemeClr val="accent3"/>
              </a:buClr>
              <a:buNone/>
              <a:defRPr/>
            </a:pPr>
            <a:r>
              <a:rPr lang="en-US" dirty="0" smtClean="0">
                <a:ea typeface="+mn-ea"/>
                <a:cs typeface="+mn-cs"/>
              </a:rPr>
              <a:t>def </a:t>
            </a:r>
            <a:r>
              <a:rPr lang="en-US" dirty="0" err="1" smtClean="0">
                <a:ea typeface="+mn-ea"/>
                <a:cs typeface="+mn-cs"/>
              </a:rPr>
              <a:t>decreaseRedR</a:t>
            </a:r>
            <a:r>
              <a:rPr lang="en-US" dirty="0" smtClean="0">
                <a:ea typeface="+mn-ea"/>
                <a:cs typeface="+mn-cs"/>
              </a:rPr>
              <a:t>(</a:t>
            </a:r>
            <a:r>
              <a:rPr lang="en-US" dirty="0" err="1" smtClean="0">
                <a:ea typeface="+mn-ea"/>
                <a:cs typeface="+mn-cs"/>
              </a:rPr>
              <a:t>aList</a:t>
            </a:r>
            <a:r>
              <a:rPr lang="en-US" dirty="0" smtClean="0">
                <a:ea typeface="+mn-ea"/>
                <a:cs typeface="+mn-cs"/>
              </a:rPr>
              <a:t> ):</a:t>
            </a:r>
          </a:p>
          <a:p>
            <a:pPr marL="274320" indent="-274320">
              <a:buClr>
                <a:schemeClr val="accent3"/>
              </a:buClr>
              <a:buNone/>
              <a:defRPr/>
            </a:pPr>
            <a:r>
              <a:rPr lang="en-US" dirty="0" smtClean="0">
                <a:ea typeface="+mn-ea"/>
                <a:cs typeface="+mn-cs"/>
              </a:rPr>
              <a:t>	if </a:t>
            </a:r>
            <a:r>
              <a:rPr lang="en-US" dirty="0" err="1" smtClean="0">
                <a:ea typeface="+mn-ea"/>
                <a:cs typeface="+mn-cs"/>
              </a:rPr>
              <a:t>aList</a:t>
            </a:r>
            <a:r>
              <a:rPr lang="en-US" dirty="0" smtClean="0">
                <a:ea typeface="+mn-ea"/>
                <a:cs typeface="+mn-cs"/>
              </a:rPr>
              <a:t> == []: # empty</a:t>
            </a:r>
          </a:p>
          <a:p>
            <a:pPr marL="274320" indent="-274320">
              <a:buClr>
                <a:schemeClr val="accent3"/>
              </a:buClr>
              <a:buNone/>
              <a:defRPr/>
            </a:pPr>
            <a:r>
              <a:rPr lang="en-US" dirty="0" smtClean="0">
                <a:ea typeface="+mn-ea"/>
                <a:cs typeface="+mn-cs"/>
              </a:rPr>
              <a:t>		return</a:t>
            </a:r>
          </a:p>
          <a:p>
            <a:pPr marL="274320" indent="-274320">
              <a:buClr>
                <a:schemeClr val="accent3"/>
              </a:buClr>
              <a:buNone/>
              <a:defRPr/>
            </a:pPr>
            <a:r>
              <a:rPr lang="en-US" dirty="0" smtClean="0">
                <a:ea typeface="+mn-ea"/>
                <a:cs typeface="+mn-cs"/>
              </a:rPr>
              <a:t>	</a:t>
            </a:r>
            <a:r>
              <a:rPr lang="en-US" dirty="0" err="1" smtClean="0">
                <a:ea typeface="+mn-ea"/>
                <a:cs typeface="+mn-cs"/>
              </a:rPr>
              <a:t>setRed</a:t>
            </a:r>
            <a:r>
              <a:rPr lang="en-US" dirty="0" smtClean="0">
                <a:ea typeface="+mn-ea"/>
                <a:cs typeface="+mn-cs"/>
              </a:rPr>
              <a:t>(</a:t>
            </a:r>
            <a:r>
              <a:rPr lang="en-US" dirty="0" err="1" smtClean="0">
                <a:ea typeface="+mn-ea"/>
                <a:cs typeface="+mn-cs"/>
              </a:rPr>
              <a:t>aList</a:t>
            </a:r>
            <a:r>
              <a:rPr lang="en-US" dirty="0" smtClean="0">
                <a:ea typeface="+mn-ea"/>
                <a:cs typeface="+mn-cs"/>
              </a:rPr>
              <a:t> [0], </a:t>
            </a:r>
            <a:r>
              <a:rPr lang="en-US" dirty="0" err="1" smtClean="0">
                <a:ea typeface="+mn-ea"/>
                <a:cs typeface="+mn-cs"/>
              </a:rPr>
              <a:t>getRed</a:t>
            </a:r>
            <a:r>
              <a:rPr lang="en-US" dirty="0" smtClean="0">
                <a:ea typeface="+mn-ea"/>
                <a:cs typeface="+mn-cs"/>
              </a:rPr>
              <a:t>(</a:t>
            </a:r>
            <a:r>
              <a:rPr lang="en-US" dirty="0" err="1" smtClean="0">
                <a:ea typeface="+mn-ea"/>
                <a:cs typeface="+mn-cs"/>
              </a:rPr>
              <a:t>aList</a:t>
            </a:r>
            <a:r>
              <a:rPr lang="en-US" dirty="0" smtClean="0">
                <a:ea typeface="+mn-ea"/>
                <a:cs typeface="+mn-cs"/>
              </a:rPr>
              <a:t> [0])*0.8)</a:t>
            </a:r>
          </a:p>
          <a:p>
            <a:pPr marL="274320" indent="-274320">
              <a:buClr>
                <a:schemeClr val="accent3"/>
              </a:buClr>
              <a:buNone/>
              <a:defRPr/>
            </a:pPr>
            <a:r>
              <a:rPr lang="en-US" dirty="0" smtClean="0">
                <a:ea typeface="+mn-ea"/>
                <a:cs typeface="+mn-cs"/>
              </a:rPr>
              <a:t>	</a:t>
            </a:r>
            <a:r>
              <a:rPr lang="en-US" dirty="0" err="1" smtClean="0">
                <a:ea typeface="+mn-ea"/>
                <a:cs typeface="+mn-cs"/>
              </a:rPr>
              <a:t>decreaseRedR</a:t>
            </a:r>
            <a:r>
              <a:rPr lang="en-US" dirty="0" smtClean="0">
                <a:ea typeface="+mn-ea"/>
                <a:cs typeface="+mn-cs"/>
              </a:rPr>
              <a:t>(</a:t>
            </a:r>
            <a:r>
              <a:rPr lang="en-US" dirty="0" err="1" smtClean="0">
                <a:ea typeface="+mn-ea"/>
                <a:cs typeface="+mn-cs"/>
              </a:rPr>
              <a:t>aList</a:t>
            </a:r>
            <a:r>
              <a:rPr lang="en-US" dirty="0" smtClean="0">
                <a:ea typeface="+mn-ea"/>
                <a:cs typeface="+mn-cs"/>
              </a:rPr>
              <a:t> [1:])</a:t>
            </a:r>
            <a:endParaRPr lang="en-US" dirty="0">
              <a:ea typeface="+mn-ea"/>
              <a:cs typeface="+mn-cs"/>
            </a:endParaRPr>
          </a:p>
        </p:txBody>
      </p:sp>
      <p:sp>
        <p:nvSpPr>
          <p:cNvPr id="4" name="TextBox 3"/>
          <p:cNvSpPr txBox="1"/>
          <p:nvPr/>
        </p:nvSpPr>
        <p:spPr>
          <a:xfrm>
            <a:off x="6172200" y="4343401"/>
            <a:ext cx="4038600" cy="646331"/>
          </a:xfrm>
          <a:prstGeom prst="rect">
            <a:avLst/>
          </a:prstGeom>
          <a:solidFill>
            <a:schemeClr val="accent2">
              <a:lumMod val="60000"/>
              <a:lumOff val="40000"/>
            </a:schemeClr>
          </a:solidFill>
        </p:spPr>
        <p:txBody>
          <a:bodyPr>
            <a:spAutoFit/>
          </a:bodyPr>
          <a:lstStyle/>
          <a:p>
            <a:pPr>
              <a:defRPr/>
            </a:pPr>
            <a:r>
              <a:rPr lang="en-US" dirty="0"/>
              <a:t>This has trouble, in part, because all the list of pixels is being passed in each call.</a:t>
            </a:r>
          </a:p>
        </p:txBody>
      </p:sp>
      <p:sp>
        <p:nvSpPr>
          <p:cNvPr id="2" name="Footer Placeholder 1"/>
          <p:cNvSpPr>
            <a:spLocks noGrp="1"/>
          </p:cNvSpPr>
          <p:nvPr>
            <p:ph type="ftr" sz="quarter" idx="11"/>
          </p:nvPr>
        </p:nvSpPr>
        <p:spPr>
          <a:xfrm>
            <a:off x="4191000" y="6356351"/>
            <a:ext cx="4800600" cy="365125"/>
          </a:xfrm>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200">
                <a:solidFill>
                  <a:srgbClr val="045C75"/>
                </a:solidFill>
                <a:latin typeface="Constantia" panose="02030602050306030303" pitchFamily="18" charset="0"/>
              </a:rPr>
              <a:t>© 2016 Pearson Education, Inc., Hoboken, NJ.  All rights reserved. </a:t>
            </a:r>
          </a:p>
        </p:txBody>
      </p:sp>
    </p:spTree>
    <p:extLst>
      <p:ext uri="{BB962C8B-B14F-4D97-AF65-F5344CB8AC3E}">
        <p14:creationId xmlns:p14="http://schemas.microsoft.com/office/powerpoint/2010/main" val="3227788409"/>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3" name="Title 1"/>
          <p:cNvSpPr>
            <a:spLocks noGrp="1"/>
          </p:cNvSpPr>
          <p:nvPr>
            <p:ph type="title"/>
          </p:nvPr>
        </p:nvSpPr>
        <p:spPr/>
        <p:txBody>
          <a:bodyPr/>
          <a:lstStyle/>
          <a:p>
            <a:pPr eaLnBrk="1" hangingPunct="1"/>
            <a:r>
              <a:rPr lang="en-US" altLang="en-US" smtClean="0"/>
              <a:t>Store the list in a </a:t>
            </a:r>
            <a:r>
              <a:rPr lang="ja-JP" altLang="en-US" smtClean="0"/>
              <a:t>“</a:t>
            </a:r>
            <a:r>
              <a:rPr lang="en-US" altLang="ja-JP" smtClean="0"/>
              <a:t>Global</a:t>
            </a:r>
            <a:r>
              <a:rPr lang="ja-JP" altLang="en-US" smtClean="0"/>
              <a:t>”</a:t>
            </a:r>
            <a:endParaRPr lang="en-US" altLang="en-US" smtClean="0"/>
          </a:p>
        </p:txBody>
      </p:sp>
      <p:sp>
        <p:nvSpPr>
          <p:cNvPr id="3" name="Content Placeholder 2"/>
          <p:cNvSpPr>
            <a:spLocks noGrp="1"/>
          </p:cNvSpPr>
          <p:nvPr>
            <p:ph idx="1"/>
          </p:nvPr>
        </p:nvSpPr>
        <p:spPr>
          <a:xfrm>
            <a:off x="1981200" y="1935164"/>
            <a:ext cx="6096000" cy="4389437"/>
          </a:xfrm>
          <a:solidFill>
            <a:schemeClr val="accent2">
              <a:lumMod val="20000"/>
              <a:lumOff val="80000"/>
            </a:schemeClr>
          </a:solidFill>
        </p:spPr>
        <p:txBody>
          <a:bodyPr>
            <a:normAutofit fontScale="70000" lnSpcReduction="20000"/>
          </a:bodyPr>
          <a:lstStyle/>
          <a:p>
            <a:pPr marL="274320" indent="-274320">
              <a:buClr>
                <a:schemeClr val="accent3"/>
              </a:buClr>
              <a:buNone/>
              <a:defRPr/>
            </a:pPr>
            <a:r>
              <a:rPr lang="en-US" dirty="0" err="1" smtClean="0">
                <a:ea typeface="+mn-ea"/>
                <a:cs typeface="+mn-cs"/>
              </a:rPr>
              <a:t>aPicturePixels</a:t>
            </a:r>
            <a:r>
              <a:rPr lang="en-US" dirty="0" smtClean="0">
                <a:ea typeface="+mn-ea"/>
                <a:cs typeface="+mn-cs"/>
              </a:rPr>
              <a:t> =[]</a:t>
            </a:r>
          </a:p>
          <a:p>
            <a:pPr marL="274320" indent="-274320">
              <a:buClr>
                <a:schemeClr val="accent3"/>
              </a:buClr>
              <a:buNone/>
              <a:defRPr/>
            </a:pPr>
            <a:endParaRPr lang="en-US" dirty="0" smtClean="0">
              <a:ea typeface="+mn-ea"/>
              <a:cs typeface="+mn-cs"/>
            </a:endParaRPr>
          </a:p>
          <a:p>
            <a:pPr marL="274320" indent="-274320">
              <a:buClr>
                <a:schemeClr val="accent3"/>
              </a:buClr>
              <a:buNone/>
              <a:defRPr/>
            </a:pPr>
            <a:r>
              <a:rPr lang="en-US" dirty="0" smtClean="0">
                <a:ea typeface="+mn-ea"/>
                <a:cs typeface="+mn-cs"/>
              </a:rPr>
              <a:t>def </a:t>
            </a:r>
            <a:r>
              <a:rPr lang="en-US" dirty="0" err="1" smtClean="0">
                <a:ea typeface="+mn-ea"/>
                <a:cs typeface="+mn-cs"/>
              </a:rPr>
              <a:t>decreaseRedR</a:t>
            </a:r>
            <a:r>
              <a:rPr lang="en-US" dirty="0" smtClean="0">
                <a:ea typeface="+mn-ea"/>
                <a:cs typeface="+mn-cs"/>
              </a:rPr>
              <a:t>(</a:t>
            </a:r>
            <a:r>
              <a:rPr lang="en-US" dirty="0" err="1" smtClean="0">
                <a:ea typeface="+mn-ea"/>
                <a:cs typeface="+mn-cs"/>
              </a:rPr>
              <a:t>aPicture</a:t>
            </a:r>
            <a:r>
              <a:rPr lang="en-US" dirty="0" smtClean="0">
                <a:ea typeface="+mn-ea"/>
                <a:cs typeface="+mn-cs"/>
              </a:rPr>
              <a:t> ):</a:t>
            </a:r>
          </a:p>
          <a:p>
            <a:pPr marL="274320" indent="-274320">
              <a:buClr>
                <a:schemeClr val="accent3"/>
              </a:buClr>
              <a:buNone/>
              <a:defRPr/>
            </a:pPr>
            <a:r>
              <a:rPr lang="en-US" dirty="0" smtClean="0">
                <a:ea typeface="+mn-ea"/>
                <a:cs typeface="+mn-cs"/>
              </a:rPr>
              <a:t>	global </a:t>
            </a:r>
            <a:r>
              <a:rPr lang="en-US" dirty="0" err="1" smtClean="0">
                <a:ea typeface="+mn-ea"/>
                <a:cs typeface="+mn-cs"/>
              </a:rPr>
              <a:t>aPicturePixels</a:t>
            </a:r>
            <a:endParaRPr lang="en-US" dirty="0" smtClean="0">
              <a:ea typeface="+mn-ea"/>
              <a:cs typeface="+mn-cs"/>
            </a:endParaRPr>
          </a:p>
          <a:p>
            <a:pPr marL="274320" indent="-274320">
              <a:buClr>
                <a:schemeClr val="accent3"/>
              </a:buClr>
              <a:buNone/>
              <a:defRPr/>
            </a:pPr>
            <a:r>
              <a:rPr lang="en-US" dirty="0" smtClean="0">
                <a:ea typeface="+mn-ea"/>
                <a:cs typeface="+mn-cs"/>
              </a:rPr>
              <a:t>	</a:t>
            </a:r>
            <a:r>
              <a:rPr lang="en-US" dirty="0" err="1" smtClean="0">
                <a:ea typeface="+mn-ea"/>
                <a:cs typeface="+mn-cs"/>
              </a:rPr>
              <a:t>aPicturePixels</a:t>
            </a:r>
            <a:r>
              <a:rPr lang="en-US" dirty="0" smtClean="0">
                <a:ea typeface="+mn-ea"/>
                <a:cs typeface="+mn-cs"/>
              </a:rPr>
              <a:t>=</a:t>
            </a:r>
            <a:r>
              <a:rPr lang="en-US" dirty="0" err="1" smtClean="0">
                <a:ea typeface="+mn-ea"/>
                <a:cs typeface="+mn-cs"/>
              </a:rPr>
              <a:t>getPixels</a:t>
            </a:r>
            <a:r>
              <a:rPr lang="en-US" dirty="0" smtClean="0">
                <a:ea typeface="+mn-ea"/>
                <a:cs typeface="+mn-cs"/>
              </a:rPr>
              <a:t>(</a:t>
            </a:r>
            <a:r>
              <a:rPr lang="en-US" dirty="0" err="1" smtClean="0">
                <a:ea typeface="+mn-ea"/>
                <a:cs typeface="+mn-cs"/>
              </a:rPr>
              <a:t>aPicture</a:t>
            </a:r>
            <a:r>
              <a:rPr lang="en-US" dirty="0" smtClean="0">
                <a:ea typeface="+mn-ea"/>
                <a:cs typeface="+mn-cs"/>
              </a:rPr>
              <a:t>)</a:t>
            </a:r>
          </a:p>
          <a:p>
            <a:pPr marL="274320" indent="-274320">
              <a:buClr>
                <a:schemeClr val="accent3"/>
              </a:buClr>
              <a:buNone/>
              <a:defRPr/>
            </a:pPr>
            <a:r>
              <a:rPr lang="en-US" dirty="0" smtClean="0">
                <a:ea typeface="+mn-ea"/>
                <a:cs typeface="+mn-cs"/>
              </a:rPr>
              <a:t>	</a:t>
            </a:r>
            <a:r>
              <a:rPr lang="en-US" dirty="0" err="1" smtClean="0">
                <a:ea typeface="+mn-ea"/>
                <a:cs typeface="+mn-cs"/>
              </a:rPr>
              <a:t>decreaseRedByIndex</a:t>
            </a:r>
            <a:r>
              <a:rPr lang="en-US" dirty="0" smtClean="0">
                <a:ea typeface="+mn-ea"/>
                <a:cs typeface="+mn-cs"/>
              </a:rPr>
              <a:t>(</a:t>
            </a:r>
            <a:r>
              <a:rPr lang="en-US" dirty="0" err="1" smtClean="0">
                <a:ea typeface="+mn-ea"/>
                <a:cs typeface="+mn-cs"/>
              </a:rPr>
              <a:t>len</a:t>
            </a:r>
            <a:r>
              <a:rPr lang="en-US" dirty="0" smtClean="0">
                <a:ea typeface="+mn-ea"/>
                <a:cs typeface="+mn-cs"/>
              </a:rPr>
              <a:t>(</a:t>
            </a:r>
            <a:r>
              <a:rPr lang="en-US" dirty="0" err="1" smtClean="0">
                <a:ea typeface="+mn-ea"/>
                <a:cs typeface="+mn-cs"/>
              </a:rPr>
              <a:t>aPicturePixels</a:t>
            </a:r>
            <a:r>
              <a:rPr lang="en-US" dirty="0" smtClean="0">
                <a:ea typeface="+mn-ea"/>
                <a:cs typeface="+mn-cs"/>
              </a:rPr>
              <a:t> )-1)</a:t>
            </a:r>
          </a:p>
          <a:p>
            <a:pPr marL="274320" indent="-274320">
              <a:buClr>
                <a:schemeClr val="accent3"/>
              </a:buClr>
              <a:buNone/>
              <a:defRPr/>
            </a:pPr>
            <a:r>
              <a:rPr lang="en-US" dirty="0" smtClean="0">
                <a:ea typeface="+mn-ea"/>
                <a:cs typeface="+mn-cs"/>
              </a:rPr>
              <a:t>def </a:t>
            </a:r>
            <a:r>
              <a:rPr lang="en-US" dirty="0" err="1" smtClean="0">
                <a:ea typeface="+mn-ea"/>
                <a:cs typeface="+mn-cs"/>
              </a:rPr>
              <a:t>decreaseRedByIndex</a:t>
            </a:r>
            <a:r>
              <a:rPr lang="en-US" dirty="0" smtClean="0">
                <a:ea typeface="+mn-ea"/>
                <a:cs typeface="+mn-cs"/>
              </a:rPr>
              <a:t>(index ):</a:t>
            </a:r>
          </a:p>
          <a:p>
            <a:pPr marL="274320" indent="-274320">
              <a:buClr>
                <a:schemeClr val="accent3"/>
              </a:buClr>
              <a:buNone/>
              <a:defRPr/>
            </a:pPr>
            <a:r>
              <a:rPr lang="en-US" dirty="0" smtClean="0">
                <a:ea typeface="+mn-ea"/>
                <a:cs typeface="+mn-cs"/>
              </a:rPr>
              <a:t>	global </a:t>
            </a:r>
            <a:r>
              <a:rPr lang="en-US" dirty="0" err="1" smtClean="0">
                <a:ea typeface="+mn-ea"/>
                <a:cs typeface="+mn-cs"/>
              </a:rPr>
              <a:t>aPicturePixels</a:t>
            </a:r>
            <a:endParaRPr lang="en-US" dirty="0" smtClean="0">
              <a:ea typeface="+mn-ea"/>
              <a:cs typeface="+mn-cs"/>
            </a:endParaRPr>
          </a:p>
          <a:p>
            <a:pPr marL="274320" indent="-274320">
              <a:buClr>
                <a:schemeClr val="accent3"/>
              </a:buClr>
              <a:buNone/>
              <a:defRPr/>
            </a:pPr>
            <a:r>
              <a:rPr lang="en-US" dirty="0" smtClean="0">
                <a:ea typeface="+mn-ea"/>
                <a:cs typeface="+mn-cs"/>
              </a:rPr>
              <a:t>	pixel = </a:t>
            </a:r>
            <a:r>
              <a:rPr lang="en-US" dirty="0" err="1" smtClean="0">
                <a:ea typeface="+mn-ea"/>
                <a:cs typeface="+mn-cs"/>
              </a:rPr>
              <a:t>aPicturePixels</a:t>
            </a:r>
            <a:r>
              <a:rPr lang="en-US" dirty="0" smtClean="0">
                <a:ea typeface="+mn-ea"/>
                <a:cs typeface="+mn-cs"/>
              </a:rPr>
              <a:t>[index]</a:t>
            </a:r>
          </a:p>
          <a:p>
            <a:pPr marL="274320" indent="-274320">
              <a:buClr>
                <a:schemeClr val="accent3"/>
              </a:buClr>
              <a:buNone/>
              <a:defRPr/>
            </a:pPr>
            <a:r>
              <a:rPr lang="en-US" dirty="0" smtClean="0">
                <a:ea typeface="+mn-ea"/>
                <a:cs typeface="+mn-cs"/>
              </a:rPr>
              <a:t>	</a:t>
            </a:r>
            <a:r>
              <a:rPr lang="en-US" dirty="0" err="1" smtClean="0">
                <a:ea typeface="+mn-ea"/>
                <a:cs typeface="+mn-cs"/>
              </a:rPr>
              <a:t>setRed</a:t>
            </a:r>
            <a:r>
              <a:rPr lang="en-US" dirty="0" smtClean="0">
                <a:ea typeface="+mn-ea"/>
                <a:cs typeface="+mn-cs"/>
              </a:rPr>
              <a:t>(pixel , 0.8 * </a:t>
            </a:r>
            <a:r>
              <a:rPr lang="en-US" dirty="0" err="1" smtClean="0">
                <a:ea typeface="+mn-ea"/>
                <a:cs typeface="+mn-cs"/>
              </a:rPr>
              <a:t>getRed</a:t>
            </a:r>
            <a:r>
              <a:rPr lang="en-US" dirty="0" smtClean="0">
                <a:ea typeface="+mn-ea"/>
                <a:cs typeface="+mn-cs"/>
              </a:rPr>
              <a:t>(pixel ))</a:t>
            </a:r>
          </a:p>
          <a:p>
            <a:pPr marL="274320" indent="-274320">
              <a:buClr>
                <a:schemeClr val="accent3"/>
              </a:buClr>
              <a:buNone/>
              <a:defRPr/>
            </a:pPr>
            <a:r>
              <a:rPr lang="en-US" dirty="0" smtClean="0">
                <a:ea typeface="+mn-ea"/>
                <a:cs typeface="+mn-cs"/>
              </a:rPr>
              <a:t>	if index == 0: # empty</a:t>
            </a:r>
          </a:p>
          <a:p>
            <a:pPr marL="274320" indent="-274320">
              <a:buClr>
                <a:schemeClr val="accent3"/>
              </a:buClr>
              <a:buNone/>
              <a:defRPr/>
            </a:pPr>
            <a:r>
              <a:rPr lang="en-US" dirty="0" smtClean="0">
                <a:ea typeface="+mn-ea"/>
                <a:cs typeface="+mn-cs"/>
              </a:rPr>
              <a:t>		return</a:t>
            </a:r>
          </a:p>
          <a:p>
            <a:pPr marL="274320" indent="-274320">
              <a:buClr>
                <a:schemeClr val="accent3"/>
              </a:buClr>
              <a:buNone/>
              <a:defRPr/>
            </a:pPr>
            <a:r>
              <a:rPr lang="en-US" dirty="0" smtClean="0">
                <a:ea typeface="+mn-ea"/>
                <a:cs typeface="+mn-cs"/>
              </a:rPr>
              <a:t>	</a:t>
            </a:r>
            <a:r>
              <a:rPr lang="en-US" dirty="0" err="1" smtClean="0">
                <a:ea typeface="+mn-ea"/>
                <a:cs typeface="+mn-cs"/>
              </a:rPr>
              <a:t>decreaseRedByIndex</a:t>
            </a:r>
            <a:r>
              <a:rPr lang="en-US" dirty="0" smtClean="0">
                <a:ea typeface="+mn-ea"/>
                <a:cs typeface="+mn-cs"/>
              </a:rPr>
              <a:t>(index - 1)</a:t>
            </a:r>
            <a:endParaRPr lang="en-US" dirty="0">
              <a:ea typeface="+mn-ea"/>
              <a:cs typeface="+mn-cs"/>
            </a:endParaRPr>
          </a:p>
        </p:txBody>
      </p:sp>
      <p:sp>
        <p:nvSpPr>
          <p:cNvPr id="4" name="TextBox 3"/>
          <p:cNvSpPr txBox="1"/>
          <p:nvPr/>
        </p:nvSpPr>
        <p:spPr>
          <a:xfrm>
            <a:off x="7924800" y="2133601"/>
            <a:ext cx="2362200" cy="2862263"/>
          </a:xfrm>
          <a:prstGeom prst="rect">
            <a:avLst/>
          </a:prstGeom>
          <a:solidFill>
            <a:schemeClr val="accent2">
              <a:lumMod val="60000"/>
              <a:lumOff val="40000"/>
            </a:schemeClr>
          </a:solidFill>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2000" b="1">
                <a:latin typeface="Constantia" panose="02030602050306030303" pitchFamily="18" charset="0"/>
              </a:rPr>
              <a:t>aPicturePixels</a:t>
            </a:r>
            <a:r>
              <a:rPr lang="en-US" altLang="en-US" sz="2000">
                <a:latin typeface="Constantia" panose="02030602050306030303" pitchFamily="18" charset="0"/>
              </a:rPr>
              <a:t>, created outside of any function is </a:t>
            </a:r>
            <a:r>
              <a:rPr lang="ja-JP" altLang="en-US" sz="2000">
                <a:latin typeface="Constantia" panose="02030602050306030303" pitchFamily="18" charset="0"/>
              </a:rPr>
              <a:t>“</a:t>
            </a:r>
            <a:r>
              <a:rPr lang="en-US" altLang="ja-JP" sz="2000">
                <a:latin typeface="Constantia" panose="02030602050306030303" pitchFamily="18" charset="0"/>
              </a:rPr>
              <a:t>global</a:t>
            </a:r>
            <a:r>
              <a:rPr lang="ja-JP" altLang="en-US" sz="2000">
                <a:latin typeface="Constantia" panose="02030602050306030303" pitchFamily="18" charset="0"/>
              </a:rPr>
              <a:t>”</a:t>
            </a:r>
            <a:r>
              <a:rPr lang="en-US" altLang="ja-JP" sz="2000">
                <a:latin typeface="Constantia" panose="02030602050306030303" pitchFamily="18" charset="0"/>
              </a:rPr>
              <a:t> – accessible from any function in the file.  </a:t>
            </a:r>
          </a:p>
          <a:p>
            <a:pPr eaLnBrk="1" hangingPunct="1"/>
            <a:r>
              <a:rPr lang="en-US" altLang="en-US" sz="2000">
                <a:latin typeface="Constantia" panose="02030602050306030303" pitchFamily="18" charset="0"/>
              </a:rPr>
              <a:t>Now, only the index number is passed along.</a:t>
            </a:r>
          </a:p>
        </p:txBody>
      </p:sp>
      <p:sp>
        <p:nvSpPr>
          <p:cNvPr id="2" name="Footer Placeholder 1"/>
          <p:cNvSpPr>
            <a:spLocks noGrp="1"/>
          </p:cNvSpPr>
          <p:nvPr>
            <p:ph type="ftr" sz="quarter" idx="11"/>
          </p:nvPr>
        </p:nvSpPr>
        <p:spPr>
          <a:xfrm>
            <a:off x="4191000" y="6356351"/>
            <a:ext cx="4800600" cy="365125"/>
          </a:xfrm>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200">
                <a:solidFill>
                  <a:srgbClr val="045C75"/>
                </a:solidFill>
                <a:latin typeface="Constantia" panose="02030602050306030303" pitchFamily="18" charset="0"/>
              </a:rPr>
              <a:t>© 2016 Pearson Education, Inc., Hoboken, NJ.  All rights reserved. </a:t>
            </a:r>
          </a:p>
        </p:txBody>
      </p:sp>
    </p:spTree>
    <p:extLst>
      <p:ext uri="{BB962C8B-B14F-4D97-AF65-F5344CB8AC3E}">
        <p14:creationId xmlns:p14="http://schemas.microsoft.com/office/powerpoint/2010/main" val="3875777993"/>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Rectangle 2"/>
          <p:cNvSpPr>
            <a:spLocks noGrp="1" noChangeArrowheads="1"/>
          </p:cNvSpPr>
          <p:nvPr>
            <p:ph type="title"/>
          </p:nvPr>
        </p:nvSpPr>
        <p:spPr/>
        <p:txBody>
          <a:bodyPr/>
          <a:lstStyle/>
          <a:p>
            <a:pPr eaLnBrk="1" hangingPunct="1"/>
            <a:r>
              <a:rPr lang="en-US" altLang="en-US" sz="3200"/>
              <a:t>Why use functional programming and recursion?</a:t>
            </a:r>
          </a:p>
        </p:txBody>
      </p:sp>
      <p:sp>
        <p:nvSpPr>
          <p:cNvPr id="111618" name="Rectangle 3"/>
          <p:cNvSpPr>
            <a:spLocks noGrp="1" noChangeArrowheads="1"/>
          </p:cNvSpPr>
          <p:nvPr>
            <p:ph type="body" idx="1"/>
          </p:nvPr>
        </p:nvSpPr>
        <p:spPr/>
        <p:txBody>
          <a:bodyPr/>
          <a:lstStyle/>
          <a:p>
            <a:pPr eaLnBrk="1" hangingPunct="1"/>
            <a:r>
              <a:rPr lang="en-US" altLang="en-US" smtClean="0"/>
              <a:t>Can do a lot in very few lines.</a:t>
            </a:r>
          </a:p>
          <a:p>
            <a:pPr eaLnBrk="1" hangingPunct="1"/>
            <a:r>
              <a:rPr lang="en-US" altLang="en-US" smtClean="0"/>
              <a:t>Very useful techniques for dealing with hard problems.</a:t>
            </a:r>
          </a:p>
          <a:p>
            <a:pPr eaLnBrk="1" hangingPunct="1"/>
            <a:r>
              <a:rPr lang="en-US" altLang="en-US" i="1" smtClean="0"/>
              <a:t>ANY</a:t>
            </a:r>
            <a:r>
              <a:rPr lang="en-US" altLang="en-US" smtClean="0"/>
              <a:t> kind of loop (FOR, WHILE, and many others) can be implemented with recursion.</a:t>
            </a:r>
          </a:p>
          <a:p>
            <a:pPr lvl="1" eaLnBrk="1" hangingPunct="1"/>
            <a:r>
              <a:rPr lang="en-US" altLang="en-US" smtClean="0"/>
              <a:t>It</a:t>
            </a:r>
            <a:r>
              <a:rPr lang="fr-FR" altLang="ja-JP" smtClean="0"/>
              <a:t>'</a:t>
            </a:r>
            <a:r>
              <a:rPr lang="en-US" altLang="ja-JP" smtClean="0"/>
              <a:t>s the most flexible and powerful form of looping.</a:t>
            </a:r>
            <a:endParaRPr lang="en-US" altLang="en-US" smtClean="0"/>
          </a:p>
        </p:txBody>
      </p:sp>
      <p:sp>
        <p:nvSpPr>
          <p:cNvPr id="2" name="Footer Placeholder 1"/>
          <p:cNvSpPr>
            <a:spLocks noGrp="1"/>
          </p:cNvSpPr>
          <p:nvPr>
            <p:ph type="ftr" sz="quarter" idx="11"/>
          </p:nvPr>
        </p:nvSpPr>
        <p:spPr>
          <a:xfrm>
            <a:off x="4191000" y="6356351"/>
            <a:ext cx="5029200" cy="365125"/>
          </a:xfrm>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200">
                <a:solidFill>
                  <a:srgbClr val="045C75"/>
                </a:solidFill>
                <a:latin typeface="Constantia" panose="02030602050306030303" pitchFamily="18" charset="0"/>
              </a:rPr>
              <a:t>© 2016 Pearson Education, Inc., Hoboken, NJ.  All rights reserved. </a:t>
            </a:r>
          </a:p>
        </p:txBody>
      </p:sp>
    </p:spTree>
    <p:extLst>
      <p:ext uri="{BB962C8B-B14F-4D97-AF65-F5344CB8AC3E}">
        <p14:creationId xmlns:p14="http://schemas.microsoft.com/office/powerpoint/2010/main" val="844648818"/>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n-US" altLang="en-US" smtClean="0"/>
              <a:t>Questions? Comments?</a:t>
            </a:r>
          </a:p>
        </p:txBody>
      </p:sp>
      <p:sp>
        <p:nvSpPr>
          <p:cNvPr id="29699" name="Rectangle 3"/>
          <p:cNvSpPr>
            <a:spLocks noGrp="1" noChangeArrowheads="1"/>
          </p:cNvSpPr>
          <p:nvPr>
            <p:ph type="body" idx="1"/>
          </p:nvPr>
        </p:nvSpPr>
        <p:spPr/>
        <p:txBody>
          <a:bodyPr/>
          <a:lstStyle/>
          <a:p>
            <a:pPr marL="0" indent="0">
              <a:buNone/>
            </a:pPr>
            <a:r>
              <a:rPr lang="en-US" altLang="en-US" dirty="0" smtClean="0"/>
              <a:t>What did we do today?</a:t>
            </a:r>
          </a:p>
          <a:p>
            <a:pPr eaLnBrk="1" hangingPunct="1"/>
            <a:r>
              <a:rPr lang="en-US" altLang="en-US" dirty="0" smtClean="0"/>
              <a:t>What was valuable to you?</a:t>
            </a:r>
          </a:p>
          <a:p>
            <a:r>
              <a:rPr lang="en-US" altLang="en-US" dirty="0"/>
              <a:t>What should be expanded?</a:t>
            </a:r>
          </a:p>
          <a:p>
            <a:pPr eaLnBrk="1" hangingPunct="1"/>
            <a:r>
              <a:rPr lang="en-US" altLang="en-US" dirty="0" smtClean="0"/>
              <a:t>What should I leave out next time?</a:t>
            </a:r>
          </a:p>
          <a:p>
            <a:pPr eaLnBrk="1" hangingPunct="1"/>
            <a:r>
              <a:rPr lang="en-US" altLang="en-US" dirty="0" smtClean="0"/>
              <a:t>What should receive less emphasis?</a:t>
            </a:r>
          </a:p>
          <a:p>
            <a:pPr eaLnBrk="1" hangingPunct="1"/>
            <a:r>
              <a:rPr lang="en-US" altLang="en-US" dirty="0" smtClean="0"/>
              <a:t>What do you need me to review next time?</a:t>
            </a:r>
          </a:p>
          <a:p>
            <a:pPr eaLnBrk="1" hangingPunct="1"/>
            <a:endParaRPr lang="en-US" altLang="en-US" dirty="0" smtClean="0"/>
          </a:p>
          <a:p>
            <a:pPr eaLnBrk="1" hangingPunct="1">
              <a:buFontTx/>
              <a:buNone/>
            </a:pPr>
            <a:endParaRPr lang="en-US" altLang="en-US" dirty="0" smtClean="0"/>
          </a:p>
          <a:p>
            <a:pPr eaLnBrk="1" hangingPunct="1"/>
            <a:endParaRPr lang="en-US" altLang="en-US" dirty="0" smtClean="0"/>
          </a:p>
        </p:txBody>
      </p:sp>
    </p:spTree>
    <p:extLst>
      <p:ext uri="{BB962C8B-B14F-4D97-AF65-F5344CB8AC3E}">
        <p14:creationId xmlns:p14="http://schemas.microsoft.com/office/powerpoint/2010/main" val="427609439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5270</TotalTime>
  <Words>8246</Words>
  <Application>Microsoft Office PowerPoint</Application>
  <PresentationFormat>Widescreen</PresentationFormat>
  <Paragraphs>1077</Paragraphs>
  <Slides>99</Slides>
  <Notes>8</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99</vt:i4>
      </vt:variant>
    </vt:vector>
  </HeadingPairs>
  <TitlesOfParts>
    <vt:vector size="111" baseType="lpstr">
      <vt:lpstr>ＭＳ Ｐゴシック</vt:lpstr>
      <vt:lpstr>ＭＳ Ｐゴシック</vt:lpstr>
      <vt:lpstr>游ゴシック</vt:lpstr>
      <vt:lpstr>游ゴシック Light</vt:lpstr>
      <vt:lpstr>Arial</vt:lpstr>
      <vt:lpstr>Calibri</vt:lpstr>
      <vt:lpstr>Calibri Light</vt:lpstr>
      <vt:lpstr>Constantia</vt:lpstr>
      <vt:lpstr>Times</vt:lpstr>
      <vt:lpstr>Wingdings</vt:lpstr>
      <vt:lpstr>Wingdings 2</vt:lpstr>
      <vt:lpstr>Office Theme</vt:lpstr>
      <vt:lpstr>CST-111 Introduction to Computer Science and Information Technology Topic 7, Session 2</vt:lpstr>
      <vt:lpstr>Start Recording</vt:lpstr>
      <vt:lpstr>PowerPoint Presentation</vt:lpstr>
      <vt:lpstr>PowerPoint Presentation</vt:lpstr>
      <vt:lpstr>Topic 7: Data Security and Bionic Code</vt:lpstr>
      <vt:lpstr>Introduction to Computing and Programming in Python:  A Multimedia Approach 4ed</vt:lpstr>
      <vt:lpstr>Encoding sound in a picture</vt:lpstr>
      <vt:lpstr>Decoding sound from a picture</vt:lpstr>
      <vt:lpstr>Introduction to Computing and Programming in Python:  A Multimedia Approach</vt:lpstr>
      <vt:lpstr>Functions: What's the point?</vt:lpstr>
      <vt:lpstr>Functions are for Managing Complexity</vt:lpstr>
      <vt:lpstr>Advantages to using Functions</vt:lpstr>
      <vt:lpstr>Example: Generating a Home Page</vt:lpstr>
      <vt:lpstr>Focusing on the part that we would most likely change</vt:lpstr>
      <vt:lpstr>Making testing simpler</vt:lpstr>
      <vt:lpstr>Example: Testing the pieces</vt:lpstr>
      <vt:lpstr>Adding functions makes it simpler if the functions are chosen well</vt:lpstr>
      <vt:lpstr>Changing the granularity smaller </vt:lpstr>
      <vt:lpstr>This is easy to test!</vt:lpstr>
      <vt:lpstr>Your goal with testing functions: Trust</vt:lpstr>
      <vt:lpstr>Changing the granularity larger</vt:lpstr>
      <vt:lpstr>Tradeoffs in this granularity</vt:lpstr>
      <vt:lpstr>Using subfunctions to ease testing and complexity</vt:lpstr>
      <vt:lpstr>What's the hard part? That loop body!</vt:lpstr>
      <vt:lpstr>Breaking out the loop body</vt:lpstr>
      <vt:lpstr>Use More Lines, If You Want</vt:lpstr>
      <vt:lpstr>Testing it by itself</vt:lpstr>
      <vt:lpstr>Changing the program: Making the images links</vt:lpstr>
      <vt:lpstr>Testing the links version</vt:lpstr>
      <vt:lpstr>Student Activity</vt:lpstr>
      <vt:lpstr>Changing the program considerably</vt:lpstr>
      <vt:lpstr>Procedural abstraction</vt:lpstr>
      <vt:lpstr>What are the problems and sub-problems we're solving now?</vt:lpstr>
      <vt:lpstr>What we want to change: Processing WAV files, too</vt:lpstr>
      <vt:lpstr>Version 1: Not too different</vt:lpstr>
      <vt:lpstr>What if we computed sizes?</vt:lpstr>
      <vt:lpstr>Main Function</vt:lpstr>
      <vt:lpstr>WAV and JPEG File Entry Functions</vt:lpstr>
      <vt:lpstr>Running the new program</vt:lpstr>
      <vt:lpstr>Not really modular</vt:lpstr>
      <vt:lpstr>Creating a sub-sub-function</vt:lpstr>
      <vt:lpstr>Pulling out the sub-sub-function</vt:lpstr>
      <vt:lpstr>Can Test Functions Separately</vt:lpstr>
      <vt:lpstr>makeSamplePage(r"C:\Documents and Settings\Mark Guzdial\My Documents\mediasources\pics")</vt:lpstr>
      <vt:lpstr>Reusability: The reason why professionals value modularity</vt:lpstr>
      <vt:lpstr>Summary: Why we use functions</vt:lpstr>
      <vt:lpstr>Want to write fewer lines of code?</vt:lpstr>
      <vt:lpstr>Functions are just values associated with names</vt:lpstr>
      <vt:lpstr>Introducing apply</vt:lpstr>
      <vt:lpstr>More useful: Map</vt:lpstr>
      <vt:lpstr>Filter: Returns those for whom the function is true.</vt:lpstr>
      <vt:lpstr>Filter example</vt:lpstr>
      <vt:lpstr>We can make rname shorter using a logical operator</vt:lpstr>
      <vt:lpstr>Making rname shorter</vt:lpstr>
      <vt:lpstr>Reduce: Combine the results</vt:lpstr>
      <vt:lpstr>Do we really need to define add?</vt:lpstr>
      <vt:lpstr>Using lambda</vt:lpstr>
      <vt:lpstr>Defining factorial with reduce and lambda</vt:lpstr>
      <vt:lpstr>Why'd we learn about apply?</vt:lpstr>
      <vt:lpstr>Interesting…but useful? Yes!</vt:lpstr>
      <vt:lpstr>Functional Programming</vt:lpstr>
      <vt:lpstr>Challenge</vt:lpstr>
      <vt:lpstr>Making turnRed functional</vt:lpstr>
      <vt:lpstr>Let's make it a functional program</vt:lpstr>
      <vt:lpstr>It's now just a one line program</vt:lpstr>
      <vt:lpstr>Really using the one-liner</vt:lpstr>
      <vt:lpstr>Challenge: One Line</vt:lpstr>
      <vt:lpstr>A new way of thinking</vt:lpstr>
      <vt:lpstr>Programming without state</vt:lpstr>
      <vt:lpstr>decreaseRed without changing input</vt:lpstr>
      <vt:lpstr>increaseBlue without changing input</vt:lpstr>
      <vt:lpstr>Now, we can nest like algebra</vt:lpstr>
      <vt:lpstr>A very powerful idea: Recursion</vt:lpstr>
      <vt:lpstr>First, a reminder of lists</vt:lpstr>
      <vt:lpstr>A recursive decreaseRed</vt:lpstr>
      <vt:lpstr>Recursion can be hard to get your head around</vt:lpstr>
      <vt:lpstr>DownUp</vt:lpstr>
      <vt:lpstr>3 ways to understand recursion</vt:lpstr>
      <vt:lpstr>1. Procedural abstraction</vt:lpstr>
      <vt:lpstr>downUp for one character words</vt:lpstr>
      <vt:lpstr>downUp for 2 character words</vt:lpstr>
      <vt:lpstr>downUp3 for 3 character words</vt:lpstr>
      <vt:lpstr>Let's try our pattern</vt:lpstr>
      <vt:lpstr>It starts right!</vt:lpstr>
      <vt:lpstr>How do we stop?</vt:lpstr>
      <vt:lpstr>That works</vt:lpstr>
      <vt:lpstr>2. Let's trace what happens</vt:lpstr>
      <vt:lpstr>Still tracing</vt:lpstr>
      <vt:lpstr>On the way back out</vt:lpstr>
      <vt:lpstr>3. Little elves</vt:lpstr>
      <vt:lpstr>Elf instructions:</vt:lpstr>
      <vt:lpstr>Exercise!</vt:lpstr>
      <vt:lpstr>Recursive Directory Traversals</vt:lpstr>
      <vt:lpstr>Listing all files, recursively</vt:lpstr>
      <vt:lpstr>Testing the function</vt:lpstr>
      <vt:lpstr>Recursing, differently</vt:lpstr>
      <vt:lpstr>Store the list in a “Global”</vt:lpstr>
      <vt:lpstr>Why use functional programming and recursion?</vt:lpstr>
      <vt:lpstr>Questions? Comments?</vt:lpstr>
    </vt:vector>
  </TitlesOfParts>
  <Company>Grand Canyon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CST-111 Introduction to Computer Science and Information Technology</dc:title>
  <dc:creator>Glenda Dilts</dc:creator>
  <cp:lastModifiedBy>Glenda Dilts</cp:lastModifiedBy>
  <cp:revision>123</cp:revision>
  <dcterms:created xsi:type="dcterms:W3CDTF">2020-05-05T20:44:11Z</dcterms:created>
  <dcterms:modified xsi:type="dcterms:W3CDTF">2021-04-07T17:47:54Z</dcterms:modified>
</cp:coreProperties>
</file>