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sldIdLst>
    <p:sldId id="257" r:id="rId5"/>
    <p:sldId id="526" r:id="rId6"/>
    <p:sldId id="444" r:id="rId7"/>
    <p:sldId id="528" r:id="rId8"/>
    <p:sldId id="529" r:id="rId9"/>
    <p:sldId id="531" r:id="rId10"/>
    <p:sldId id="532" r:id="rId11"/>
    <p:sldId id="533" r:id="rId12"/>
    <p:sldId id="534" r:id="rId13"/>
    <p:sldId id="535" r:id="rId14"/>
    <p:sldId id="537" r:id="rId15"/>
    <p:sldId id="538" r:id="rId16"/>
    <p:sldId id="539" r:id="rId17"/>
    <p:sldId id="540" r:id="rId18"/>
    <p:sldId id="541" r:id="rId19"/>
    <p:sldId id="542" r:id="rId20"/>
    <p:sldId id="437" r:id="rId21"/>
    <p:sldId id="497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5" r:id="rId38"/>
    <p:sldId id="516" r:id="rId39"/>
    <p:sldId id="517" r:id="rId40"/>
    <p:sldId id="518" r:id="rId41"/>
    <p:sldId id="519" r:id="rId42"/>
    <p:sldId id="520" r:id="rId43"/>
    <p:sldId id="521" r:id="rId44"/>
    <p:sldId id="522" r:id="rId45"/>
    <p:sldId id="523" r:id="rId46"/>
    <p:sldId id="524" r:id="rId47"/>
    <p:sldId id="525" r:id="rId48"/>
    <p:sldId id="44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1" autoAdjust="0"/>
    <p:restoredTop sz="88253" autoAdjust="0"/>
  </p:normalViewPr>
  <p:slideViewPr>
    <p:cSldViewPr snapToGrid="0" showGuides="1">
      <p:cViewPr varScale="1">
        <p:scale>
          <a:sx n="46" d="100"/>
          <a:sy n="46" d="100"/>
        </p:scale>
        <p:origin x="6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BE723-8217-443A-89F0-0A8A8E404BB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41C58-FDAC-4145-8666-BC5C0454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four</a:t>
            </a:r>
            <a:r>
              <a:rPr lang="en-US" baseline="0" dirty="0" smtClean="0"/>
              <a:t> textbook examples to use as student activities, set aside time for students to do assignment; consider check sheet to reduce grading.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CD78-CC2D-4695-976E-0E86155A94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88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9714955-6B16-489A-8002-64041F18B158}" type="slidenum">
              <a:rPr lang="en-US" altLang="en-US" sz="1200" b="0">
                <a:latin typeface="Arial" panose="020B0604020202020204" pitchFamily="34" charset="0"/>
              </a:rPr>
              <a:pPr/>
              <a:t>18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7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5041D44-12F6-4FAA-85D4-C53F9F3B660B}" type="slidenum">
              <a:rPr lang="en-US" altLang="en-US" sz="1200" b="0">
                <a:latin typeface="Arial" panose="020B0604020202020204" pitchFamily="34" charset="0"/>
              </a:rPr>
              <a:pPr/>
              <a:t>35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98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E40B9C-DB33-441A-B202-47E50FD30410}" type="slidenum">
              <a:rPr lang="en-US" altLang="en-US" smtClean="0"/>
              <a:pPr/>
              <a:t>45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18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8A68-19C2-4300-AB93-09945C4F31A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C0F3-C0A3-48C5-B37F-E81912A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3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8A68-19C2-4300-AB93-09945C4F31A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C0F3-C0A3-48C5-B37F-E81912A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0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8A68-19C2-4300-AB93-09945C4F31A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C0F3-C0A3-48C5-B37F-E81912A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1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36F94-0371-8E4E-A60E-286A25D1D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2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2016 Pearson Education, Inc., Hoboken, NJ.  All rights reserved.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6055B-EAE3-4396-91EC-030A4AB521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70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8A68-19C2-4300-AB93-09945C4F31A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C0F3-C0A3-48C5-B37F-E81912A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5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8A68-19C2-4300-AB93-09945C4F31A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C0F3-C0A3-48C5-B37F-E81912A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2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8A68-19C2-4300-AB93-09945C4F31A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C0F3-C0A3-48C5-B37F-E81912A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7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8A68-19C2-4300-AB93-09945C4F31A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C0F3-C0A3-48C5-B37F-E81912A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6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8A68-19C2-4300-AB93-09945C4F31A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C0F3-C0A3-48C5-B37F-E81912A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8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8A68-19C2-4300-AB93-09945C4F31A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C0F3-C0A3-48C5-B37F-E81912A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8A68-19C2-4300-AB93-09945C4F31A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C0F3-C0A3-48C5-B37F-E81912A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1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8A68-19C2-4300-AB93-09945C4F31A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C0F3-C0A3-48C5-B37F-E81912A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0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8A68-19C2-4300-AB93-09945C4F31A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C0F3-C0A3-48C5-B37F-E81912A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lick.email.gcu.edu/?qs=3d50e2ded2b5f3c3212f5807347d212f703f26640cea16c7980f24ba09089a5e07676aa95ed25dff1e2330af470d2b2662ff2825bf74153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ck.email.gcu.edu/?qs=3d50e2ded2b5f3c3a42691441e23aa18982e7f71f3bf8045115e043c14daed2d3da38bb6d27551fec704f7bc23d5ecdb1a48c03c78ed8791" TargetMode="External"/><Relationship Id="rId7" Type="http://schemas.openxmlformats.org/officeDocument/2006/relationships/hyperlink" Target="https://click.email.gcu.edu/?qs=3d50e2ded2b5f3c361f6ff1472c61bf4528796e9d9cda3d8d1b56d08396229be7cc7b50c4174a7c72a09d15b13548f8c15674b045de895dc" TargetMode="External"/><Relationship Id="rId2" Type="http://schemas.openxmlformats.org/officeDocument/2006/relationships/hyperlink" Target="https://click.email.gcu.edu/?qs=3d50e2ded2b5f3c3f6d7cfdacc66a0ed316973b76a7f24872d62a6ea234de578f334698efc4dd8fd0003a3743ce8842d189c9e6daee3b9a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ick.email.gcu.edu/?qs=3d50e2ded2b5f3c37f1131960e3c49c354fafe587e591924ab3c3525e0270216dda1b44e3fb72833eae97154860bc0c345e8777c8612624d" TargetMode="External"/><Relationship Id="rId5" Type="http://schemas.openxmlformats.org/officeDocument/2006/relationships/hyperlink" Target="https://click.email.gcu.edu/?qs=3d50e2ded2b5f3c313d4437290420a0a6942b297c47e57755a992664d5e1b6be6eda85317db78a1d08cda26be1ebb59e086ce3fc858b16cf" TargetMode="External"/><Relationship Id="rId4" Type="http://schemas.openxmlformats.org/officeDocument/2006/relationships/hyperlink" Target="https://click.email.gcu.edu/?qs=3d50e2ded2b5f3c3bfc0a3e6ac6dedf95b80dd9d0e1b89e49f8d60b7af9fd935702b5b9588b7e00c4c5cf7b2dc4ae4afd1d98c65698d359b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nterest.com/pin/50130700227716535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947931"/>
          </a:xfrm>
        </p:spPr>
        <p:txBody>
          <a:bodyPr>
            <a:normAutofit/>
          </a:bodyPr>
          <a:lstStyle/>
          <a:p>
            <a:r>
              <a:rPr lang="en-US" b="1" dirty="0" smtClean="0"/>
              <a:t>CST-111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Introduction to Computer Science and Information </a:t>
            </a:r>
            <a:r>
              <a:rPr lang="en-US" b="1" dirty="0" smtClean="0"/>
              <a:t>Technology</a:t>
            </a:r>
            <a:br>
              <a:rPr lang="en-US" b="1" dirty="0" smtClean="0"/>
            </a:br>
            <a:r>
              <a:rPr lang="en-US" b="1" dirty="0" smtClean="0"/>
              <a:t>Topic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7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55C7F5-AAB2-4A7E-B5EC-8F248F31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273" y="0"/>
            <a:ext cx="5268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0D20-DF0C-4910-8002-DC23EBC2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571" y="934046"/>
            <a:ext cx="6858000" cy="857250"/>
          </a:xfrm>
        </p:spPr>
        <p:txBody>
          <a:bodyPr/>
          <a:lstStyle/>
          <a:p>
            <a:r>
              <a:rPr lang="en-US" dirty="0"/>
              <a:t>Scholarship Opportunity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B810-0257-4D6A-851C-09A49BA49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2228850"/>
            <a:ext cx="3886200" cy="3200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The application deadline is Friday, March 19, 2021</a:t>
            </a:r>
          </a:p>
          <a:p>
            <a:r>
              <a:rPr lang="en-US" dirty="0"/>
              <a:t>Eligibility Requirements</a:t>
            </a:r>
          </a:p>
          <a:p>
            <a:pPr lvl="0"/>
            <a:r>
              <a:rPr lang="en-US" dirty="0"/>
              <a:t>Be entering junior year or higher in fall 2021; fifth year, masters and PhD candidates as well as community college transfers are encouraged to apply</a:t>
            </a:r>
          </a:p>
          <a:p>
            <a:pPr lvl="0"/>
            <a:r>
              <a:rPr lang="en-US" dirty="0"/>
              <a:t>GPA minimum of 3.0 (or equivalent)</a:t>
            </a:r>
          </a:p>
          <a:p>
            <a:pPr lvl="0"/>
            <a:r>
              <a:rPr lang="en-US" dirty="0"/>
              <a:t>Be interested in pursuing a career in Internal Audit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A4FFE79-1E56-41D6-A402-FA3A77DCD8A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22572" y="1797250"/>
          <a:ext cx="2962275" cy="406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3" imgW="5956042" imgH="8170627" progId="Word.Document.12">
                  <p:embed/>
                </p:oleObj>
              </mc:Choice>
              <mc:Fallback>
                <p:oleObj name="Document" r:id="rId3" imgW="5956042" imgH="8170627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A4FFE79-1E56-41D6-A402-FA3A77DCD8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2572" y="1797250"/>
                        <a:ext cx="2962275" cy="4063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8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F020C1-1A72-4484-8A7B-6E2C057E3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8" y="15943"/>
            <a:ext cx="5388120" cy="6842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21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5501CCE-9734-4C2A-B841-F3FFA718C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5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5"/>
            <a:ext cx="7886700" cy="4537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Week--Homecoming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668502"/>
            <a:ext cx="8119482" cy="41607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50" b="1" dirty="0"/>
              <a:t>(All events </a:t>
            </a:r>
            <a:r>
              <a:rPr lang="en-US" sz="1650" b="1" u="sng" dirty="0">
                <a:hlinkClick r:id="rId2" tooltip="Story"/>
              </a:rPr>
              <a:t>online</a:t>
            </a:r>
            <a:r>
              <a:rPr lang="en-US" sz="1650" b="1" dirty="0"/>
              <a:t> and available anytime during week except where noted)</a:t>
            </a:r>
            <a:r>
              <a:rPr lang="en-US" sz="1650" dirty="0"/>
              <a:t>    </a:t>
            </a:r>
          </a:p>
          <a:p>
            <a:pPr lvl="0"/>
            <a:r>
              <a:rPr lang="en-US" sz="1650" b="1" dirty="0"/>
              <a:t>A message from President Mueller: </a:t>
            </a:r>
            <a:r>
              <a:rPr lang="en-US" sz="1650" dirty="0"/>
              <a:t>President Brian Mueller shares a special message for students, alumni and their families with updates on the current state of the University and future projects </a:t>
            </a:r>
          </a:p>
          <a:p>
            <a:pPr lvl="0"/>
            <a:r>
              <a:rPr lang="en-US" sz="1650" b="1" dirty="0"/>
              <a:t>Virtual campus tours: </a:t>
            </a:r>
            <a:r>
              <a:rPr lang="en-US" sz="1650" dirty="0"/>
              <a:t>Showcases GCU landmarks as well as new additions to campus that alumni might not have seen</a:t>
            </a:r>
          </a:p>
          <a:p>
            <a:pPr lvl="0"/>
            <a:r>
              <a:rPr lang="en-US" sz="1650" b="1" dirty="0"/>
              <a:t>Cooking with the Herd: </a:t>
            </a:r>
            <a:r>
              <a:rPr lang="en-US" sz="1650" dirty="0"/>
              <a:t>Cook breakfast of blueberry pancakes or ham and cheese omelet alongside Canyon 49 Grill chef Mike Willison </a:t>
            </a:r>
          </a:p>
          <a:p>
            <a:pPr lvl="0"/>
            <a:r>
              <a:rPr lang="en-US" sz="1650" b="1" dirty="0"/>
              <a:t>Alumni Hall of Fame: </a:t>
            </a:r>
            <a:r>
              <a:rPr lang="en-US" sz="1650" dirty="0"/>
              <a:t>Office of Alumni Relations celebrates this year’s inductees – Dan Snyder, Rachel Winkler, Garth Bailey and Scott Van Newkirk</a:t>
            </a:r>
          </a:p>
          <a:p>
            <a:pPr lvl="0"/>
            <a:r>
              <a:rPr lang="en-US" sz="1650" b="1" dirty="0"/>
              <a:t>GCU Flashback Archives: </a:t>
            </a:r>
            <a:r>
              <a:rPr lang="en-US" sz="1650" dirty="0"/>
              <a:t>Explore GCU’s history through a collection of photos and yearbooks</a:t>
            </a:r>
          </a:p>
          <a:p>
            <a:pPr lvl="0"/>
            <a:r>
              <a:rPr lang="en-US" sz="1650" b="1" dirty="0" err="1"/>
              <a:t>TikTok</a:t>
            </a:r>
            <a:r>
              <a:rPr lang="en-US" sz="1650" b="1" dirty="0"/>
              <a:t> competition: </a:t>
            </a:r>
            <a:r>
              <a:rPr lang="en-US" sz="1650" dirty="0"/>
              <a:t>Create </a:t>
            </a:r>
            <a:r>
              <a:rPr lang="en-US" sz="1650" dirty="0" err="1"/>
              <a:t>TikTok</a:t>
            </a:r>
            <a:r>
              <a:rPr lang="en-US" sz="1650" dirty="0"/>
              <a:t> videos for a chance to win cash prizes at the Lope Shop. Hashtag #HCFW21.</a:t>
            </a:r>
          </a:p>
          <a:p>
            <a:pPr lvl="0"/>
            <a:r>
              <a:rPr lang="en-US" sz="1650" b="1" dirty="0"/>
              <a:t>Live student performances: </a:t>
            </a:r>
            <a:r>
              <a:rPr lang="en-US" sz="1650" dirty="0"/>
              <a:t>noon Tuesday through Friday, streamed live from Student Union Promenade on GCU’s YouTube Page. Fans of game show "Family Feud" are in for a treat.</a:t>
            </a:r>
          </a:p>
          <a:p>
            <a:pPr lvl="0"/>
            <a:r>
              <a:rPr lang="en-US" sz="1650" b="1" dirty="0"/>
              <a:t>Lope Nation Watch Party: </a:t>
            </a:r>
            <a:r>
              <a:rPr lang="en-US" sz="1650" dirty="0"/>
              <a:t>Watch GCU men's basketball team play, 6:30 p.m. Friday-Saturday</a:t>
            </a:r>
          </a:p>
        </p:txBody>
      </p:sp>
    </p:spTree>
    <p:extLst>
      <p:ext uri="{BB962C8B-B14F-4D97-AF65-F5344CB8AC3E}">
        <p14:creationId xmlns:p14="http://schemas.microsoft.com/office/powerpoint/2010/main" val="15013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495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Week--General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5806" y="1827406"/>
            <a:ext cx="8237963" cy="3746810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/>
              <a:t>Conference</a:t>
            </a:r>
            <a:r>
              <a:rPr lang="en-US" sz="2400" b="1" dirty="0"/>
              <a:t>: </a:t>
            </a:r>
            <a:r>
              <a:rPr lang="en-US" sz="2400" dirty="0"/>
              <a:t>Honors College Next Generation Leadership Conference, in person Friday, Canyon 49 Grill; in person and online Saturday, </a:t>
            </a:r>
            <a:r>
              <a:rPr lang="en-US" sz="2400" dirty="0" err="1"/>
              <a:t>Colangelo</a:t>
            </a:r>
            <a:r>
              <a:rPr lang="en-US" sz="2400" dirty="0"/>
              <a:t> College of Business Building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4119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week--Athletics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8897" y="1714500"/>
            <a:ext cx="8212874" cy="417195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="1" dirty="0" smtClean="0"/>
              <a:t>Beach </a:t>
            </a:r>
            <a:r>
              <a:rPr lang="en-US" b="1" dirty="0"/>
              <a:t>volleyball: </a:t>
            </a:r>
            <a:r>
              <a:rPr lang="en-US" dirty="0"/>
              <a:t>vs. Park, 1 p.m. Friday, GCU Beach Volleyball Stadium</a:t>
            </a:r>
          </a:p>
          <a:p>
            <a:pPr lvl="0"/>
            <a:r>
              <a:rPr lang="en-US" b="1" dirty="0"/>
              <a:t>Beach volleyball: </a:t>
            </a:r>
            <a:r>
              <a:rPr lang="en-US" dirty="0"/>
              <a:t>vs. Texas A&amp;M-Corpus Christi, 3 p.m. Friday, GCU Beach Volleyball Stadium </a:t>
            </a:r>
          </a:p>
          <a:p>
            <a:pPr lvl="0"/>
            <a:r>
              <a:rPr lang="en-US" b="1" dirty="0"/>
              <a:t>Men's basketball: </a:t>
            </a:r>
            <a:r>
              <a:rPr lang="en-US" dirty="0"/>
              <a:t>vs. Utah Valley, 7 p.m. Friday, GCU Arena. TV: Fox 10 </a:t>
            </a:r>
            <a:r>
              <a:rPr lang="en-US" dirty="0" err="1"/>
              <a:t>Xtra</a:t>
            </a:r>
            <a:r>
              <a:rPr lang="en-US" dirty="0"/>
              <a:t> (Ch. 45, cable 9). Radio: 1580 AM, 99.3 FM, 25.9 FM. </a:t>
            </a:r>
            <a:r>
              <a:rPr lang="en-US" b="1" u="sng" dirty="0">
                <a:hlinkClick r:id="rId2" tooltip="GCUTV"/>
              </a:rPr>
              <a:t>GCUTV</a:t>
            </a:r>
            <a:endParaRPr lang="en-US" dirty="0"/>
          </a:p>
          <a:p>
            <a:pPr lvl="0"/>
            <a:r>
              <a:rPr lang="en-US" b="1" dirty="0"/>
              <a:t>Softball: </a:t>
            </a:r>
            <a:r>
              <a:rPr lang="en-US" dirty="0"/>
              <a:t>vs. Northern Illinois, 1 p.m. Saturday, GCU Softball Stadium </a:t>
            </a:r>
            <a:r>
              <a:rPr lang="en-US" b="1" u="sng" dirty="0">
                <a:hlinkClick r:id="rId3" tooltip="GCUTV"/>
              </a:rPr>
              <a:t>GCUTV</a:t>
            </a:r>
            <a:endParaRPr lang="en-US" dirty="0"/>
          </a:p>
          <a:p>
            <a:pPr lvl="0"/>
            <a:r>
              <a:rPr lang="en-US" b="1" dirty="0"/>
              <a:t>Women's soccer: </a:t>
            </a:r>
            <a:r>
              <a:rPr lang="en-US" dirty="0"/>
              <a:t>vs. New Mexico State, 2 p.m. Saturday, GCU Stadium </a:t>
            </a:r>
            <a:r>
              <a:rPr lang="en-US" b="1" u="sng" dirty="0">
                <a:hlinkClick r:id="rId4" tooltip="GCUTV"/>
              </a:rPr>
              <a:t>GCUTV</a:t>
            </a:r>
            <a:endParaRPr lang="en-US" dirty="0"/>
          </a:p>
          <a:p>
            <a:pPr lvl="0"/>
            <a:r>
              <a:rPr lang="en-US" b="1" dirty="0"/>
              <a:t>Softball: </a:t>
            </a:r>
            <a:r>
              <a:rPr lang="en-US" dirty="0"/>
              <a:t>vs. Northern Illinois, 3:30 p.m. Saturday, GCU Softball Stadium </a:t>
            </a:r>
            <a:r>
              <a:rPr lang="en-US" b="1" u="sng" dirty="0">
                <a:hlinkClick r:id="rId5" tooltip="GCUTV"/>
              </a:rPr>
              <a:t>GCUTV</a:t>
            </a:r>
            <a:endParaRPr lang="en-US" dirty="0"/>
          </a:p>
          <a:p>
            <a:pPr lvl="0"/>
            <a:r>
              <a:rPr lang="en-US" b="1" dirty="0"/>
              <a:t>Men's basketball: </a:t>
            </a:r>
            <a:r>
              <a:rPr lang="en-US" dirty="0"/>
              <a:t>vs. Utah Valley, 7 p.m. Saturday, GCU Arena. TV: Fox 10 </a:t>
            </a:r>
            <a:r>
              <a:rPr lang="en-US" dirty="0" err="1"/>
              <a:t>Xtra</a:t>
            </a:r>
            <a:r>
              <a:rPr lang="en-US" dirty="0"/>
              <a:t> (Ch. 45, cable 9). Radio: 1580 AM, 99.3 FM, 25.9 FM. </a:t>
            </a:r>
            <a:r>
              <a:rPr lang="en-US" b="1" u="sng" dirty="0">
                <a:hlinkClick r:id="rId6" tooltip="GCUTV"/>
              </a:rPr>
              <a:t>GCUTV</a:t>
            </a:r>
            <a:endParaRPr lang="en-US" dirty="0"/>
          </a:p>
          <a:p>
            <a:pPr lvl="0"/>
            <a:r>
              <a:rPr lang="en-US" b="1" dirty="0"/>
              <a:t>Men's soccer: </a:t>
            </a:r>
            <a:r>
              <a:rPr lang="en-US" dirty="0"/>
              <a:t>vs. Air Force, 7 p.m. Saturday, GCU Stadium </a:t>
            </a:r>
            <a:r>
              <a:rPr lang="en-US" b="1" u="sng" dirty="0">
                <a:hlinkClick r:id="rId7" tooltip="GCUTV"/>
              </a:rPr>
              <a:t>GCUTV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8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Topic 5: Advanced Functions, OOP, and Multi-Function </a:t>
            </a:r>
            <a:r>
              <a:rPr lang="en-US" b="1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024"/>
            <a:ext cx="10515600" cy="4854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Objectives: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a schema that corresponds to a problem statement.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schema in a database by creating a set of interrelated tables.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Populate the tables with data.</a:t>
            </a:r>
          </a:p>
        </p:txBody>
      </p:sp>
    </p:spTree>
    <p:extLst>
      <p:ext uri="{BB962C8B-B14F-4D97-AF65-F5344CB8AC3E}">
        <p14:creationId xmlns:p14="http://schemas.microsoft.com/office/powerpoint/2010/main" val="33637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30581" y="153987"/>
            <a:ext cx="9144000" cy="23876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</a:rPr>
              <a:t>Introduction to Computing and Programming in Python: </a:t>
            </a:r>
            <a:br>
              <a:rPr lang="en-US" sz="3200" dirty="0">
                <a:ea typeface="ＭＳ Ｐゴシック" pitchFamily="-111" charset="-128"/>
              </a:rPr>
            </a:br>
            <a:r>
              <a:rPr lang="en-US" sz="2400" dirty="0">
                <a:ea typeface="ＭＳ Ｐゴシック" pitchFamily="-111" charset="-128"/>
              </a:rPr>
              <a:t>A Multimedia Approach 4ed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4700" y="3228975"/>
            <a:ext cx="5327650" cy="1752600"/>
          </a:xfrm>
        </p:spPr>
        <p:txBody>
          <a:bodyPr/>
          <a:lstStyle/>
          <a:p>
            <a:r>
              <a:rPr lang="en-US" altLang="en-US" dirty="0" smtClean="0"/>
              <a:t>Chapter 8:  </a:t>
            </a:r>
          </a:p>
          <a:p>
            <a:r>
              <a:rPr lang="en-US" altLang="en-US" dirty="0" smtClean="0"/>
              <a:t>Modifying Samples in a Range</a:t>
            </a:r>
          </a:p>
        </p:txBody>
      </p:sp>
      <p:pic>
        <p:nvPicPr>
          <p:cNvPr id="16387" name="Picture 3" descr="Python-4ed-MediaComp-co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30607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53000" y="6356351"/>
            <a:ext cx="51816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D1EAEE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68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Knowing where we are in the sound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complex operations require us to know where we are in the sound, which sample</a:t>
            </a:r>
          </a:p>
          <a:p>
            <a:pPr lvl="1" eaLnBrk="1" hangingPunct="1"/>
            <a:r>
              <a:rPr lang="en-US" altLang="en-US" smtClean="0"/>
              <a:t>Not just process all the samples exactly the same</a:t>
            </a:r>
          </a:p>
          <a:p>
            <a:pPr eaLnBrk="1" hangingPunct="1"/>
            <a:r>
              <a:rPr lang="en-US" altLang="en-US" smtClean="0"/>
              <a:t>Examples:</a:t>
            </a:r>
          </a:p>
          <a:p>
            <a:pPr lvl="1" eaLnBrk="1" hangingPunct="1"/>
            <a:r>
              <a:rPr lang="en-US" altLang="en-US" b="1" smtClean="0"/>
              <a:t>Reversing</a:t>
            </a:r>
            <a:r>
              <a:rPr lang="en-US" altLang="en-US" smtClean="0"/>
              <a:t> a sound</a:t>
            </a:r>
          </a:p>
          <a:p>
            <a:pPr lvl="2" eaLnBrk="1" hangingPunct="1"/>
            <a:r>
              <a:rPr lang="en-US" altLang="en-US" smtClean="0"/>
              <a:t>It</a:t>
            </a:r>
            <a:r>
              <a:rPr lang="fr-FR" altLang="ja-JP" smtClean="0"/>
              <a:t>'</a:t>
            </a:r>
            <a:r>
              <a:rPr lang="en-US" altLang="ja-JP" smtClean="0"/>
              <a:t>s just copying, like we did with pixels</a:t>
            </a:r>
          </a:p>
          <a:p>
            <a:pPr lvl="1" eaLnBrk="1" hangingPunct="1"/>
            <a:r>
              <a:rPr lang="en-US" altLang="en-US" b="1" smtClean="0"/>
              <a:t>Changing the frequency </a:t>
            </a:r>
            <a:r>
              <a:rPr lang="en-US" altLang="en-US" smtClean="0"/>
              <a:t>of a sound</a:t>
            </a:r>
          </a:p>
          <a:p>
            <a:pPr lvl="2" eaLnBrk="1" hangingPunct="1"/>
            <a:r>
              <a:rPr lang="en-US" altLang="en-US" smtClean="0"/>
              <a:t>Using sampling, like we did with pixels</a:t>
            </a:r>
          </a:p>
          <a:p>
            <a:pPr lvl="1" eaLnBrk="1" hangingPunct="1"/>
            <a:r>
              <a:rPr lang="en-US" altLang="en-US" b="1" smtClean="0"/>
              <a:t>Splicing</a:t>
            </a:r>
            <a:r>
              <a:rPr lang="en-US" altLang="en-US" smtClean="0"/>
              <a:t> sounds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356351"/>
            <a:ext cx="49530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75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Restart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 the VM. We will be using it shortly.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Using for to count with range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057400" y="2209800"/>
            <a:ext cx="6629400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/>
              <a:t>&gt;&gt;&gt; print range(1,3)</a:t>
            </a:r>
          </a:p>
          <a:p>
            <a:r>
              <a:rPr lang="en-US" altLang="en-US" b="0"/>
              <a:t>[1, 2]</a:t>
            </a:r>
          </a:p>
          <a:p>
            <a:r>
              <a:rPr lang="en-US" altLang="en-US" b="0"/>
              <a:t>&gt;&gt;&gt; print range(3,1)</a:t>
            </a:r>
          </a:p>
          <a:p>
            <a:r>
              <a:rPr lang="en-US" altLang="en-US" b="0"/>
              <a:t>[]</a:t>
            </a:r>
          </a:p>
          <a:p>
            <a:r>
              <a:rPr lang="en-US" altLang="en-US" b="0"/>
              <a:t>&gt;&gt;&gt; print range(-1,5)</a:t>
            </a:r>
          </a:p>
          <a:p>
            <a:r>
              <a:rPr lang="en-US" altLang="en-US" b="0"/>
              <a:t>[-1, 0, 1, 2, 3, 4]</a:t>
            </a:r>
          </a:p>
          <a:p>
            <a:r>
              <a:rPr lang="en-US" altLang="en-US" b="0"/>
              <a:t>&gt;&gt;&gt; print range(1,100)</a:t>
            </a:r>
          </a:p>
          <a:p>
            <a:r>
              <a:rPr lang="en-US" altLang="en-US" b="0"/>
              <a:t>[1, 2, 3, 4, 5, 6, 7, 8, 9, 10, 11, … 99]</a:t>
            </a:r>
            <a:endParaRPr lang="en-US" altLang="en-US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905000" y="4953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356351"/>
            <a:ext cx="48768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72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pitchFamily="-111" charset="-128"/>
              </a:rPr>
              <a:t>Increasing volume by </a:t>
            </a:r>
            <a:r>
              <a:rPr lang="en-US" i="1" dirty="0" smtClean="0">
                <a:ea typeface="ＭＳ Ｐゴシック" pitchFamily="-111" charset="-128"/>
              </a:rPr>
              <a:t>sample index</a:t>
            </a: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905000" y="2057400"/>
            <a:ext cx="581018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/>
                </a:solidFill>
                <a:latin typeface="American Typewriter" pitchFamily="-111" charset="0"/>
                <a:ea typeface="ＭＳ Ｐゴシック" pitchFamily="-111" charset="-128"/>
              </a:rPr>
              <a:t>def</a:t>
            </a: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 </a:t>
            </a:r>
            <a:r>
              <a:rPr lang="en-US" dirty="0" err="1">
                <a:latin typeface="American Typewriter" pitchFamily="-111" charset="0"/>
                <a:ea typeface="ＭＳ Ｐゴシック" pitchFamily="-111" charset="-128"/>
              </a:rPr>
              <a:t>increaseVolumeByRange</a:t>
            </a: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(sound):</a:t>
            </a:r>
          </a:p>
          <a:p>
            <a:pPr>
              <a:defRPr/>
            </a:pP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American Typewriter" pitchFamily="-111" charset="0"/>
                <a:ea typeface="ＭＳ Ｐゴシック" pitchFamily="-111" charset="-128"/>
              </a:rPr>
              <a:t>for</a:t>
            </a: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 </a:t>
            </a:r>
            <a:r>
              <a:rPr lang="en-US" dirty="0" err="1">
                <a:latin typeface="American Typewriter" pitchFamily="-111" charset="0"/>
                <a:ea typeface="ＭＳ Ｐゴシック" pitchFamily="-111" charset="-128"/>
              </a:rPr>
              <a:t>sampleNumber</a:t>
            </a: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 </a:t>
            </a:r>
            <a:r>
              <a:rPr lang="en-US" dirty="0">
                <a:solidFill>
                  <a:schemeClr val="accent1"/>
                </a:solidFill>
                <a:latin typeface="American Typewriter" pitchFamily="-111" charset="0"/>
                <a:ea typeface="ＭＳ Ｐゴシック" pitchFamily="-111" charset="-128"/>
              </a:rPr>
              <a:t>in</a:t>
            </a: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 range(0, </a:t>
            </a:r>
            <a:r>
              <a:rPr lang="en-US" dirty="0" err="1">
                <a:solidFill>
                  <a:srgbClr val="800080"/>
                </a:solidFill>
                <a:latin typeface="American Typewriter" pitchFamily="-111" charset="0"/>
                <a:ea typeface="ＭＳ Ｐゴシック" pitchFamily="-111" charset="-128"/>
              </a:rPr>
              <a:t>getLength</a:t>
            </a: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(sound)):</a:t>
            </a:r>
          </a:p>
          <a:p>
            <a:pPr>
              <a:defRPr/>
            </a:pP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    value = </a:t>
            </a:r>
            <a:r>
              <a:rPr lang="en-US" dirty="0" err="1">
                <a:solidFill>
                  <a:srgbClr val="800080"/>
                </a:solidFill>
                <a:latin typeface="American Typewriter" pitchFamily="-111" charset="0"/>
                <a:ea typeface="ＭＳ Ｐゴシック" pitchFamily="-111" charset="-128"/>
              </a:rPr>
              <a:t>getSampleValueAt</a:t>
            </a: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(sound, </a:t>
            </a:r>
            <a:r>
              <a:rPr lang="en-US" dirty="0" err="1">
                <a:latin typeface="American Typewriter" pitchFamily="-111" charset="0"/>
                <a:ea typeface="ＭＳ Ｐゴシック" pitchFamily="-111" charset="-128"/>
              </a:rPr>
              <a:t>sampleNumber</a:t>
            </a: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    </a:t>
            </a:r>
            <a:r>
              <a:rPr lang="en-US" dirty="0" err="1">
                <a:solidFill>
                  <a:srgbClr val="800080"/>
                </a:solidFill>
                <a:latin typeface="American Typewriter" pitchFamily="-111" charset="0"/>
                <a:ea typeface="ＭＳ Ｐゴシック" pitchFamily="-111" charset="-128"/>
              </a:rPr>
              <a:t>setSampleValueAt</a:t>
            </a: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(sound, </a:t>
            </a:r>
            <a:r>
              <a:rPr lang="en-US" dirty="0" err="1">
                <a:latin typeface="American Typewriter" pitchFamily="-111" charset="0"/>
                <a:ea typeface="ＭＳ Ｐゴシック" pitchFamily="-111" charset="-128"/>
              </a:rPr>
              <a:t>sampleNumber</a:t>
            </a: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, value * 2)</a:t>
            </a:r>
          </a:p>
          <a:p>
            <a:pPr>
              <a:defRPr/>
            </a:pPr>
            <a:endParaRPr lang="en-US" dirty="0">
              <a:latin typeface="American Typewriter" pitchFamily="-111" charset="0"/>
              <a:ea typeface="ＭＳ Ｐゴシック" pitchFamily="-111" charset="-128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905000" y="4919663"/>
            <a:ext cx="3762568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/>
                </a:solidFill>
                <a:latin typeface="American Typewriter" pitchFamily="-111" charset="0"/>
                <a:ea typeface="ＭＳ Ｐゴシック" pitchFamily="-111" charset="-128"/>
              </a:rPr>
              <a:t>def</a:t>
            </a: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 </a:t>
            </a:r>
            <a:r>
              <a:rPr lang="en-US" dirty="0" err="1">
                <a:latin typeface="American Typewriter" pitchFamily="-111" charset="0"/>
                <a:ea typeface="ＭＳ Ｐゴシック" pitchFamily="-111" charset="-128"/>
              </a:rPr>
              <a:t>increaseVolume</a:t>
            </a: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(sound):</a:t>
            </a:r>
          </a:p>
          <a:p>
            <a:pPr>
              <a:defRPr/>
            </a:pP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American Typewriter" pitchFamily="-111" charset="0"/>
                <a:ea typeface="ＭＳ Ｐゴシック" pitchFamily="-111" charset="-128"/>
              </a:rPr>
              <a:t>for</a:t>
            </a: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 sample </a:t>
            </a:r>
            <a:r>
              <a:rPr lang="en-US" dirty="0">
                <a:solidFill>
                  <a:schemeClr val="accent1"/>
                </a:solidFill>
                <a:latin typeface="American Typewriter" pitchFamily="-111" charset="0"/>
                <a:ea typeface="ＭＳ Ｐゴシック" pitchFamily="-111" charset="-128"/>
              </a:rPr>
              <a:t>in</a:t>
            </a: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American Typewriter" pitchFamily="-111" charset="0"/>
                <a:ea typeface="ＭＳ Ｐゴシック" pitchFamily="-111" charset="-128"/>
              </a:rPr>
              <a:t>getSamples</a:t>
            </a: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(sound):</a:t>
            </a:r>
          </a:p>
          <a:p>
            <a:pPr>
              <a:defRPr/>
            </a:pP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    value = </a:t>
            </a:r>
            <a:r>
              <a:rPr lang="en-US" dirty="0" err="1">
                <a:solidFill>
                  <a:srgbClr val="800080"/>
                </a:solidFill>
                <a:latin typeface="American Typewriter" pitchFamily="-111" charset="0"/>
                <a:ea typeface="ＭＳ Ｐゴシック" pitchFamily="-111" charset="-128"/>
              </a:rPr>
              <a:t>getSample</a:t>
            </a: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(sample)</a:t>
            </a:r>
          </a:p>
          <a:p>
            <a:pPr>
              <a:defRPr/>
            </a:pP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    </a:t>
            </a:r>
            <a:r>
              <a:rPr lang="en-US" dirty="0" err="1">
                <a:solidFill>
                  <a:srgbClr val="800080"/>
                </a:solidFill>
                <a:latin typeface="American Typewriter" pitchFamily="-111" charset="0"/>
                <a:ea typeface="ＭＳ Ｐゴシック" pitchFamily="-111" charset="-128"/>
              </a:rPr>
              <a:t>setSample</a:t>
            </a: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(</a:t>
            </a:r>
            <a:r>
              <a:rPr lang="en-US" dirty="0" err="1">
                <a:latin typeface="American Typewriter" pitchFamily="-111" charset="0"/>
                <a:ea typeface="ＭＳ Ｐゴシック" pitchFamily="-111" charset="-128"/>
              </a:rPr>
              <a:t>sample,value</a:t>
            </a:r>
            <a:r>
              <a:rPr lang="en-US" dirty="0">
                <a:latin typeface="American Typewriter" pitchFamily="-111" charset="0"/>
                <a:ea typeface="ＭＳ Ｐゴシック" pitchFamily="-111" charset="-128"/>
              </a:rPr>
              <a:t> * 2)</a:t>
            </a:r>
          </a:p>
          <a:p>
            <a:pPr>
              <a:defRPr/>
            </a:pPr>
            <a:endParaRPr lang="en-US" dirty="0">
              <a:latin typeface="Times" charset="0"/>
              <a:ea typeface="ＭＳ Ｐゴシック" pitchFamily="-111" charset="-128"/>
            </a:endParaRPr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1905001" y="4267201"/>
            <a:ext cx="3554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This really is the same as: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416676"/>
            <a:ext cx="56388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54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066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itchFamily="-111" charset="-128"/>
              </a:rPr>
              <a:t>Modify different sound sections</a:t>
            </a: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2057400" y="1676401"/>
            <a:ext cx="8382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000" dirty="0">
                <a:ea typeface="ＭＳ Ｐゴシック" pitchFamily="-111" charset="-128"/>
                <a:cs typeface="Times New Roman" pitchFamily="18" charset="0"/>
              </a:rPr>
              <a:t>The index lets us modify parts of the sound now - e.g. here we increase the volume in the first half, and then decrease it in the second half. 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2057400" y="3352800"/>
            <a:ext cx="80772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merican Typewriter"/>
                <a:ea typeface="ＭＳ Ｐゴシック" pitchFamily="-111" charset="-128"/>
                <a:cs typeface="Courier New" pitchFamily="-111" charset="0"/>
              </a:rPr>
              <a:t>def </a:t>
            </a:r>
            <a:r>
              <a:rPr lang="en-US" dirty="0" err="1">
                <a:latin typeface="American Typewriter"/>
                <a:ea typeface="ＭＳ Ｐゴシック" pitchFamily="-111" charset="-128"/>
                <a:cs typeface="Courier New" pitchFamily="-111" charset="0"/>
              </a:rPr>
              <a:t>increaseAndDecrease</a:t>
            </a:r>
            <a:r>
              <a:rPr lang="en-US" dirty="0">
                <a:latin typeface="American Typewriter"/>
                <a:ea typeface="ＭＳ Ｐゴシック" pitchFamily="-111" charset="-128"/>
                <a:cs typeface="Courier New" pitchFamily="-111" charset="0"/>
              </a:rPr>
              <a:t>(sound):</a:t>
            </a:r>
          </a:p>
          <a:p>
            <a:pPr>
              <a:defRPr/>
            </a:pPr>
            <a:r>
              <a:rPr lang="en-US" dirty="0">
                <a:latin typeface="American Typewriter"/>
                <a:ea typeface="ＭＳ Ｐゴシック" pitchFamily="-111" charset="-128"/>
                <a:cs typeface="Courier New" pitchFamily="-111" charset="0"/>
              </a:rPr>
              <a:t>  length = </a:t>
            </a:r>
            <a:r>
              <a:rPr lang="en-US" dirty="0" err="1">
                <a:latin typeface="American Typewriter"/>
                <a:ea typeface="ＭＳ Ｐゴシック" pitchFamily="-111" charset="-128"/>
                <a:cs typeface="Courier New" pitchFamily="-111" charset="0"/>
              </a:rPr>
              <a:t>getLength</a:t>
            </a:r>
            <a:r>
              <a:rPr lang="en-US" dirty="0">
                <a:latin typeface="American Typewriter"/>
                <a:ea typeface="ＭＳ Ｐゴシック" pitchFamily="-111" charset="-128"/>
                <a:cs typeface="Courier New" pitchFamily="-111" charset="0"/>
              </a:rPr>
              <a:t>(sound)</a:t>
            </a:r>
          </a:p>
          <a:p>
            <a:pPr>
              <a:defRPr/>
            </a:pPr>
            <a:r>
              <a:rPr lang="en-US" dirty="0">
                <a:latin typeface="American Typewriter"/>
                <a:ea typeface="ＭＳ Ｐゴシック" pitchFamily="-111" charset="-128"/>
                <a:cs typeface="Courier New" pitchFamily="-111" charset="0"/>
              </a:rPr>
              <a:t>  for index in range(0, length/2):</a:t>
            </a:r>
          </a:p>
          <a:p>
            <a:pPr>
              <a:defRPr/>
            </a:pPr>
            <a:r>
              <a:rPr lang="en-US" dirty="0">
                <a:latin typeface="American Typewriter"/>
                <a:ea typeface="ＭＳ Ｐゴシック" pitchFamily="-111" charset="-128"/>
                <a:cs typeface="Courier New" pitchFamily="-111" charset="0"/>
              </a:rPr>
              <a:t>    value = </a:t>
            </a:r>
            <a:r>
              <a:rPr lang="en-US" dirty="0" err="1">
                <a:latin typeface="American Typewriter"/>
                <a:ea typeface="ＭＳ Ｐゴシック" pitchFamily="-111" charset="-128"/>
                <a:cs typeface="Courier New" pitchFamily="-111" charset="0"/>
              </a:rPr>
              <a:t>getSampleValueAt</a:t>
            </a:r>
            <a:r>
              <a:rPr lang="en-US" dirty="0">
                <a:latin typeface="American Typewriter"/>
                <a:ea typeface="ＭＳ Ｐゴシック" pitchFamily="-111" charset="-128"/>
                <a:cs typeface="Courier New" pitchFamily="-111" charset="0"/>
              </a:rPr>
              <a:t>(sound, index)</a:t>
            </a:r>
          </a:p>
          <a:p>
            <a:pPr>
              <a:defRPr/>
            </a:pPr>
            <a:r>
              <a:rPr lang="en-US" dirty="0">
                <a:latin typeface="American Typewriter"/>
                <a:ea typeface="ＭＳ Ｐゴシック" pitchFamily="-111" charset="-128"/>
                <a:cs typeface="Courier New" pitchFamily="-111" charset="0"/>
              </a:rPr>
              <a:t>    </a:t>
            </a:r>
            <a:r>
              <a:rPr lang="en-US" dirty="0" err="1">
                <a:latin typeface="American Typewriter"/>
                <a:ea typeface="ＭＳ Ｐゴシック" pitchFamily="-111" charset="-128"/>
                <a:cs typeface="Courier New" pitchFamily="-111" charset="0"/>
              </a:rPr>
              <a:t>setSampleValueAt</a:t>
            </a:r>
            <a:r>
              <a:rPr lang="en-US" dirty="0">
                <a:latin typeface="American Typewriter"/>
                <a:ea typeface="ＭＳ Ｐゴシック" pitchFamily="-111" charset="-128"/>
                <a:cs typeface="Courier New" pitchFamily="-111" charset="0"/>
              </a:rPr>
              <a:t>(sound, index, value*2)</a:t>
            </a:r>
          </a:p>
          <a:p>
            <a:pPr>
              <a:defRPr/>
            </a:pPr>
            <a:r>
              <a:rPr lang="en-US" dirty="0">
                <a:latin typeface="American Typewriter"/>
                <a:ea typeface="ＭＳ Ｐゴシック" pitchFamily="-111" charset="-128"/>
                <a:cs typeface="Courier New" pitchFamily="-111" charset="0"/>
              </a:rPr>
              <a:t>  for </a:t>
            </a:r>
            <a:r>
              <a:rPr lang="en-US" dirty="0" err="1">
                <a:latin typeface="American Typewriter"/>
                <a:ea typeface="ＭＳ Ｐゴシック" pitchFamily="-111" charset="-128"/>
                <a:cs typeface="Courier New" pitchFamily="-111" charset="0"/>
              </a:rPr>
              <a:t>sampleIndex</a:t>
            </a:r>
            <a:r>
              <a:rPr lang="en-US" dirty="0">
                <a:latin typeface="American Typewriter"/>
                <a:ea typeface="ＭＳ Ｐゴシック" pitchFamily="-111" charset="-128"/>
                <a:cs typeface="Courier New" pitchFamily="-111" charset="0"/>
              </a:rPr>
              <a:t> in range(length/2, length):</a:t>
            </a:r>
          </a:p>
          <a:p>
            <a:pPr>
              <a:defRPr/>
            </a:pPr>
            <a:r>
              <a:rPr lang="en-US" dirty="0">
                <a:latin typeface="American Typewriter"/>
                <a:ea typeface="ＭＳ Ｐゴシック" pitchFamily="-111" charset="-128"/>
                <a:cs typeface="Courier New" pitchFamily="-111" charset="0"/>
              </a:rPr>
              <a:t>    value = </a:t>
            </a:r>
            <a:r>
              <a:rPr lang="en-US" dirty="0" err="1">
                <a:latin typeface="American Typewriter"/>
                <a:ea typeface="ＭＳ Ｐゴシック" pitchFamily="-111" charset="-128"/>
                <a:cs typeface="Courier New" pitchFamily="-111" charset="0"/>
              </a:rPr>
              <a:t>getSampleValueAt</a:t>
            </a:r>
            <a:r>
              <a:rPr lang="en-US" dirty="0">
                <a:latin typeface="American Typewriter"/>
                <a:ea typeface="ＭＳ Ｐゴシック" pitchFamily="-111" charset="-128"/>
                <a:cs typeface="Courier New" pitchFamily="-111" charset="0"/>
              </a:rPr>
              <a:t>(sound, index)</a:t>
            </a:r>
          </a:p>
          <a:p>
            <a:pPr>
              <a:defRPr/>
            </a:pPr>
            <a:r>
              <a:rPr lang="en-US" dirty="0">
                <a:latin typeface="American Typewriter"/>
                <a:ea typeface="ＭＳ Ｐゴシック" pitchFamily="-111" charset="-128"/>
                <a:cs typeface="Courier New" pitchFamily="-111" charset="0"/>
              </a:rPr>
              <a:t>    </a:t>
            </a:r>
            <a:r>
              <a:rPr lang="en-US" dirty="0" err="1">
                <a:latin typeface="American Typewriter"/>
                <a:ea typeface="ＭＳ Ｐゴシック" pitchFamily="-111" charset="-128"/>
                <a:cs typeface="Courier New" pitchFamily="-111" charset="0"/>
              </a:rPr>
              <a:t>setSampleValueAt</a:t>
            </a:r>
            <a:r>
              <a:rPr lang="en-US" dirty="0">
                <a:latin typeface="American Typewriter"/>
                <a:ea typeface="ＭＳ Ｐゴシック" pitchFamily="-111" charset="-128"/>
                <a:cs typeface="Courier New" pitchFamily="-111" charset="0"/>
              </a:rPr>
              <a:t>(sound, index, value*0.2)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356351"/>
            <a:ext cx="50292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61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Array References</a:t>
            </a: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1981200" y="1905001"/>
            <a:ext cx="84582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000" dirty="0">
                <a:ea typeface="ＭＳ Ｐゴシック" pitchFamily="-111" charset="-128"/>
                <a:cs typeface="Times New Roman" pitchFamily="18" charset="0"/>
              </a:rPr>
              <a:t>Square brackets (</a:t>
            </a:r>
            <a:r>
              <a:rPr lang="en-US" sz="3000" dirty="0">
                <a:ea typeface="ＭＳ Ｐゴシック" pitchFamily="-111" charset="-128"/>
              </a:rPr>
              <a:t>[ ]</a:t>
            </a:r>
            <a:r>
              <a:rPr lang="en-US" sz="3000" dirty="0">
                <a:ea typeface="ＭＳ Ｐゴシック" pitchFamily="-111" charset="-128"/>
                <a:cs typeface="Times New Roman" pitchFamily="18" charset="0"/>
              </a:rPr>
              <a:t>) are standard notation for arrays (or lists).  To access a single array element at position </a:t>
            </a:r>
            <a:r>
              <a:rPr lang="en-US" sz="3000" dirty="0">
                <a:latin typeface="Courier" pitchFamily="-111" charset="0"/>
                <a:ea typeface="ＭＳ Ｐゴシック" pitchFamily="-111" charset="-128"/>
              </a:rPr>
              <a:t>index</a:t>
            </a:r>
            <a:r>
              <a:rPr lang="en-US" sz="3000" dirty="0">
                <a:latin typeface="Times New Roman" pitchFamily="18" charset="0"/>
                <a:ea typeface="ＭＳ Ｐゴシック" pitchFamily="-111" charset="-128"/>
                <a:cs typeface="Times New Roman" pitchFamily="18" charset="0"/>
              </a:rPr>
              <a:t>, </a:t>
            </a:r>
            <a:r>
              <a:rPr lang="en-US" sz="3000" dirty="0">
                <a:ea typeface="ＭＳ Ｐゴシック" pitchFamily="-111" charset="-128"/>
                <a:cs typeface="Times New Roman" pitchFamily="18" charset="0"/>
              </a:rPr>
              <a:t>we use </a:t>
            </a:r>
            <a:r>
              <a:rPr lang="en-US" sz="3000" dirty="0">
                <a:latin typeface="Courier" pitchFamily="-111" charset="0"/>
                <a:ea typeface="ＭＳ Ｐゴシック" pitchFamily="-111" charset="-128"/>
              </a:rPr>
              <a:t>array[index] </a:t>
            </a: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5181600" y="3352801"/>
            <a:ext cx="48006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&gt;&gt;&gt; </a:t>
            </a:r>
            <a:r>
              <a:rPr lang="en-US" dirty="0" err="1">
                <a:latin typeface="Courier" pitchFamily="-111" charset="0"/>
                <a:ea typeface="ＭＳ Ｐゴシック" pitchFamily="-111" charset="-128"/>
              </a:rPr>
              <a:t>myArray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 = range(0, 100)</a:t>
            </a:r>
          </a:p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&gt;&gt;&gt; print </a:t>
            </a:r>
            <a:r>
              <a:rPr lang="en-US" dirty="0" err="1">
                <a:latin typeface="Courier" pitchFamily="-111" charset="0"/>
                <a:ea typeface="ＭＳ Ｐゴシック" pitchFamily="-111" charset="-128"/>
              </a:rPr>
              <a:t>myArray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[0]</a:t>
            </a:r>
          </a:p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0</a:t>
            </a:r>
          </a:p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&gt;&gt;&gt; print </a:t>
            </a:r>
            <a:r>
              <a:rPr lang="en-US" dirty="0" err="1">
                <a:latin typeface="Courier" pitchFamily="-111" charset="0"/>
                <a:ea typeface="ＭＳ Ｐゴシック" pitchFamily="-111" charset="-128"/>
              </a:rPr>
              <a:t>myArray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[1]</a:t>
            </a:r>
          </a:p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1</a:t>
            </a:r>
          </a:p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&gt;&gt;&gt; print </a:t>
            </a:r>
            <a:r>
              <a:rPr lang="en-US" dirty="0" err="1">
                <a:latin typeface="Courier" pitchFamily="-111" charset="0"/>
                <a:ea typeface="ＭＳ Ｐゴシック" pitchFamily="-111" charset="-128"/>
              </a:rPr>
              <a:t>myArray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[99]</a:t>
            </a:r>
          </a:p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99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356351"/>
            <a:ext cx="51054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694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Splicing Sounds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Splicing gets its name from literally cutting and pasting pieces of magnetic tape together</a:t>
            </a:r>
          </a:p>
          <a:p>
            <a:pPr eaLnBrk="1" hangingPunct="1"/>
            <a:r>
              <a:rPr lang="en-US" altLang="en-US" smtClean="0"/>
              <a:t>Doing it digitally is easy (in principle), but painstaking</a:t>
            </a:r>
          </a:p>
          <a:p>
            <a:pPr eaLnBrk="1" hangingPunct="1"/>
            <a:r>
              <a:rPr lang="en-US" altLang="en-US" smtClean="0"/>
              <a:t>The easiest kind of splicing is when the component sounds are in separate files.</a:t>
            </a:r>
          </a:p>
          <a:p>
            <a:pPr eaLnBrk="1" hangingPunct="1"/>
            <a:r>
              <a:rPr lang="en-US" altLang="en-US" smtClean="0"/>
              <a:t>All we need to do is copy each sound, in order, into a target sound.</a:t>
            </a:r>
          </a:p>
          <a:p>
            <a:pPr eaLnBrk="1" hangingPunct="1"/>
            <a:r>
              <a:rPr lang="en-US" altLang="en-US" smtClean="0"/>
              <a:t>Here</a:t>
            </a:r>
            <a:r>
              <a:rPr lang="fr-FR" altLang="ja-JP" smtClean="0"/>
              <a:t>'</a:t>
            </a:r>
            <a:r>
              <a:rPr lang="en-US" altLang="ja-JP" smtClean="0"/>
              <a:t>s a recipe that creates the start of a sentence, </a:t>
            </a:r>
            <a:r>
              <a:rPr lang="ja-JP" altLang="en-US" smtClean="0"/>
              <a:t>“</a:t>
            </a:r>
            <a:r>
              <a:rPr lang="en-US" altLang="ja-JP" smtClean="0"/>
              <a:t>Guzdial is …</a:t>
            </a:r>
            <a:r>
              <a:rPr lang="ja-JP" altLang="en-US" smtClean="0"/>
              <a:t>”</a:t>
            </a:r>
            <a:r>
              <a:rPr lang="en-US" altLang="ja-JP" smtClean="0"/>
              <a:t> (You may complete the sentence.)</a:t>
            </a:r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356351"/>
            <a:ext cx="54864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218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2133600" cy="3886200"/>
          </a:xfrm>
        </p:spPr>
        <p:txBody>
          <a:bodyPr/>
          <a:lstStyle/>
          <a:p>
            <a:pPr eaLnBrk="1" hangingPunct="1"/>
            <a:r>
              <a:rPr lang="en-US" altLang="en-US" smtClean="0"/>
              <a:t>Splicing whole sound files</a:t>
            </a:r>
          </a:p>
        </p:txBody>
      </p:sp>
      <p:sp>
        <p:nvSpPr>
          <p:cNvPr id="24579" name="TextBox 5"/>
          <p:cNvSpPr txBox="1">
            <a:spLocks noChangeArrowheads="1"/>
          </p:cNvSpPr>
          <p:nvPr/>
        </p:nvSpPr>
        <p:spPr bwMode="auto">
          <a:xfrm>
            <a:off x="3886200" y="609600"/>
            <a:ext cx="6858000" cy="53546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def merge():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  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guzdial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 = 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makeSound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(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getMediaPath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("guzdial.wav"))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  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isSound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 = 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makeSound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(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getMediaPath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("is.wav"))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  target = 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makeSound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(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getMediaPath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("sec3silence.wav"))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  index = 0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  for source in range(0, 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getLength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(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guzdial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)):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    value = 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getSampleValueAt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(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guzdial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, source)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    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setSampleValueAt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(target, index, value)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    index = index + 1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  for source in range(0, 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int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(0.1*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getSamplingRate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(target))):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    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setSampleValueAt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(target, index, 0)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    index = index + 1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  for source in range(0, 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getLength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(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isSound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)):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    value = 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getSampleValueAt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(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isSound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, source)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    </a:t>
            </a:r>
            <a:r>
              <a:rPr lang="en-US" dirty="0" err="1">
                <a:latin typeface="American Typewriter"/>
                <a:ea typeface="ＭＳ Ｐゴシック" pitchFamily="-111" charset="-128"/>
              </a:rPr>
              <a:t>setSampleValueAt</a:t>
            </a:r>
            <a:r>
              <a:rPr lang="en-US" dirty="0">
                <a:latin typeface="American Typewriter"/>
                <a:ea typeface="ＭＳ Ｐゴシック" pitchFamily="-111" charset="-128"/>
              </a:rPr>
              <a:t>(target, index, value)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    index = index + 1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  normalize(target)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  play(target)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merican Typewriter"/>
                <a:ea typeface="ＭＳ Ｐゴシック" pitchFamily="-111" charset="-128"/>
              </a:rPr>
              <a:t>  return target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356351"/>
            <a:ext cx="51816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68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How it works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229600" cy="44958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altLang="en-US" smtClean="0"/>
              <a:t>Creates sound objects for the words </a:t>
            </a:r>
            <a:r>
              <a:rPr lang="ja-JP" altLang="en-US" smtClean="0"/>
              <a:t>“</a:t>
            </a:r>
            <a:r>
              <a:rPr lang="en-US" altLang="ja-JP" smtClean="0"/>
              <a:t>Guzdial</a:t>
            </a:r>
            <a:r>
              <a:rPr lang="ja-JP" altLang="en-US" smtClean="0"/>
              <a:t>”</a:t>
            </a:r>
            <a:r>
              <a:rPr lang="en-US" altLang="ja-JP" smtClean="0"/>
              <a:t>, </a:t>
            </a:r>
            <a:r>
              <a:rPr lang="ja-JP" altLang="en-US" smtClean="0"/>
              <a:t>“</a:t>
            </a:r>
            <a:r>
              <a:rPr lang="en-US" altLang="ja-JP" smtClean="0"/>
              <a:t>is</a:t>
            </a:r>
            <a:r>
              <a:rPr lang="ja-JP" altLang="en-US" smtClean="0"/>
              <a:t>”</a:t>
            </a:r>
            <a:r>
              <a:rPr lang="en-US" altLang="ja-JP" smtClean="0"/>
              <a:t> and the target silence</a:t>
            </a:r>
          </a:p>
          <a:p>
            <a:pPr>
              <a:spcAft>
                <a:spcPts val="1200"/>
              </a:spcAft>
            </a:pPr>
            <a:r>
              <a:rPr lang="en-US" altLang="en-US" smtClean="0"/>
              <a:t>Set target</a:t>
            </a:r>
            <a:r>
              <a:rPr lang="fr-FR" altLang="ja-JP" smtClean="0"/>
              <a:t>'</a:t>
            </a:r>
            <a:r>
              <a:rPr lang="en-US" altLang="ja-JP" smtClean="0"/>
              <a:t>s index to 0, then let each loop increment index and end the loop by leaving index at the next empty sample ready for the next loop</a:t>
            </a:r>
          </a:p>
          <a:p>
            <a:pPr>
              <a:spcAft>
                <a:spcPts val="1200"/>
              </a:spcAft>
            </a:pPr>
            <a:r>
              <a:rPr lang="en-US" altLang="en-US" smtClean="0"/>
              <a:t>The 1</a:t>
            </a:r>
            <a:r>
              <a:rPr lang="en-US" altLang="en-US" baseline="30000" smtClean="0"/>
              <a:t>st</a:t>
            </a:r>
            <a:r>
              <a:rPr lang="en-US" altLang="en-US" smtClean="0"/>
              <a:t> loop copies </a:t>
            </a:r>
            <a:r>
              <a:rPr lang="ja-JP" altLang="en-US" smtClean="0"/>
              <a:t>“</a:t>
            </a:r>
            <a:r>
              <a:rPr lang="en-US" altLang="ja-JP" smtClean="0"/>
              <a:t>Guzdial</a:t>
            </a:r>
            <a:r>
              <a:rPr lang="ja-JP" altLang="en-US" smtClean="0"/>
              <a:t>”</a:t>
            </a:r>
            <a:r>
              <a:rPr lang="en-US" altLang="ja-JP" smtClean="0"/>
              <a:t> into the target</a:t>
            </a:r>
          </a:p>
          <a:p>
            <a:pPr>
              <a:spcAft>
                <a:spcPts val="1200"/>
              </a:spcAft>
            </a:pPr>
            <a:r>
              <a:rPr lang="en-US" altLang="en-US" smtClean="0"/>
              <a:t>The 2</a:t>
            </a:r>
            <a:r>
              <a:rPr lang="en-US" altLang="en-US" baseline="30000" smtClean="0"/>
              <a:t>nd</a:t>
            </a:r>
            <a:r>
              <a:rPr lang="en-US" altLang="en-US" smtClean="0"/>
              <a:t> loop creates 0.1 seconds of silence</a:t>
            </a:r>
          </a:p>
          <a:p>
            <a:pPr>
              <a:spcAft>
                <a:spcPts val="1200"/>
              </a:spcAft>
            </a:pPr>
            <a:r>
              <a:rPr lang="en-US" altLang="en-US" smtClean="0"/>
              <a:t>The 3</a:t>
            </a:r>
            <a:r>
              <a:rPr lang="en-US" altLang="en-US" baseline="30000" smtClean="0"/>
              <a:t>rd</a:t>
            </a:r>
            <a:r>
              <a:rPr lang="en-US" altLang="en-US" smtClean="0"/>
              <a:t> loop copies </a:t>
            </a:r>
            <a:r>
              <a:rPr lang="ja-JP" altLang="en-US" smtClean="0"/>
              <a:t>“</a:t>
            </a:r>
            <a:r>
              <a:rPr lang="en-US" altLang="ja-JP" smtClean="0"/>
              <a:t>is</a:t>
            </a:r>
            <a:r>
              <a:rPr lang="ja-JP" altLang="en-US" smtClean="0"/>
              <a:t>”</a:t>
            </a:r>
            <a:r>
              <a:rPr lang="en-US" altLang="ja-JP" smtClean="0"/>
              <a:t> into the target</a:t>
            </a:r>
          </a:p>
          <a:p>
            <a:pPr>
              <a:spcAft>
                <a:spcPts val="1200"/>
              </a:spcAft>
            </a:pPr>
            <a:r>
              <a:rPr lang="en-US" altLang="en-US" smtClean="0"/>
              <a:t>Then we normalize the sound to make it louder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356351"/>
            <a:ext cx="52578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20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Splicing words into a speech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Say we want to splice pieces of speech together:</a:t>
            </a:r>
          </a:p>
          <a:p>
            <a:pPr lvl="1" eaLnBrk="1" hangingPunct="1"/>
            <a:r>
              <a:rPr lang="en-US" altLang="en-US" smtClean="0"/>
              <a:t>We find where the end points of words are</a:t>
            </a:r>
          </a:p>
          <a:p>
            <a:pPr lvl="1" eaLnBrk="1" hangingPunct="1"/>
            <a:r>
              <a:rPr lang="en-US" altLang="en-US" smtClean="0"/>
              <a:t>We copy the samples into the right places to make the words come out as we want them</a:t>
            </a:r>
          </a:p>
          <a:p>
            <a:pPr lvl="1" eaLnBrk="1" hangingPunct="1"/>
            <a:r>
              <a:rPr lang="en-US" altLang="en-US" smtClean="0"/>
              <a:t>(We can also change the volume of the words as we move them, to increase or decrease emphasis and make it sound more natural.)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356351"/>
            <a:ext cx="51816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194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the word end-points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Using MediaTools and play before/after cursor, we can figure out the index numbers where each word ends</a:t>
            </a:r>
          </a:p>
          <a:p>
            <a:pPr eaLnBrk="1" hangingPunct="1"/>
            <a:r>
              <a:rPr lang="en-US" altLang="en-US" sz="2400"/>
              <a:t>We want to splice a copy of the word </a:t>
            </a:r>
            <a:r>
              <a:rPr lang="ja-JP" altLang="en-US" sz="2400"/>
              <a:t>“</a:t>
            </a:r>
            <a:r>
              <a:rPr lang="en-US" altLang="ja-JP" sz="2400"/>
              <a:t>United</a:t>
            </a:r>
            <a:r>
              <a:rPr lang="ja-JP" altLang="en-US" sz="2400"/>
              <a:t>”</a:t>
            </a:r>
            <a:r>
              <a:rPr lang="en-US" altLang="ja-JP" sz="2400"/>
              <a:t> after </a:t>
            </a:r>
            <a:r>
              <a:rPr lang="ja-JP" altLang="en-US" sz="2400"/>
              <a:t>“</a:t>
            </a:r>
            <a:r>
              <a:rPr lang="en-US" altLang="ja-JP" sz="2400"/>
              <a:t>We the</a:t>
            </a:r>
            <a:r>
              <a:rPr lang="ja-JP" altLang="en-US" sz="2400"/>
              <a:t>”</a:t>
            </a:r>
            <a:r>
              <a:rPr lang="en-US" altLang="ja-JP" sz="2400"/>
              <a:t> so that it says, </a:t>
            </a:r>
            <a:r>
              <a:rPr lang="ja-JP" altLang="en-US" sz="2400"/>
              <a:t>“</a:t>
            </a:r>
            <a:r>
              <a:rPr lang="en-US" altLang="ja-JP" sz="2400"/>
              <a:t>We the United People of the United States</a:t>
            </a:r>
            <a:r>
              <a:rPr lang="ja-JP" altLang="en-US" sz="2400"/>
              <a:t>”</a:t>
            </a:r>
            <a:r>
              <a:rPr lang="en-US" altLang="ja-JP" sz="2400"/>
              <a:t>.</a:t>
            </a:r>
            <a:endParaRPr lang="en-US" altLang="en-US" sz="2400"/>
          </a:p>
        </p:txBody>
      </p:sp>
      <p:pic>
        <p:nvPicPr>
          <p:cNvPr id="29699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3914" y="1981200"/>
            <a:ext cx="2035175" cy="1866900"/>
          </a:xfrm>
        </p:spPr>
      </p:pic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14801"/>
            <a:ext cx="3886200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17"/>
          <p:cNvSpPr/>
          <p:nvPr/>
        </p:nvSpPr>
        <p:spPr>
          <a:xfrm>
            <a:off x="7543800" y="59436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Elbow Connector 26"/>
          <p:cNvCxnSpPr>
            <a:cxnSpLocks noChangeShapeType="1"/>
          </p:cNvCxnSpPr>
          <p:nvPr/>
        </p:nvCxnSpPr>
        <p:spPr bwMode="auto">
          <a:xfrm rot="5400000">
            <a:off x="6781800" y="3505200"/>
            <a:ext cx="3429000" cy="1295400"/>
          </a:xfrm>
          <a:prstGeom prst="bentConnector3">
            <a:avLst>
              <a:gd name="adj1" fmla="val 45556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00200" y="6356351"/>
            <a:ext cx="59436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36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Now, it</a:t>
            </a:r>
            <a:r>
              <a:rPr lang="fr-FR" altLang="ja-JP" smtClean="0"/>
              <a:t>'</a:t>
            </a:r>
            <a:r>
              <a:rPr lang="en-US" altLang="ja-JP" smtClean="0"/>
              <a:t>s all about copying</a:t>
            </a:r>
            <a:endParaRPr lang="en-US" altLang="en-US" smtClean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153400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We have to keep track of the source and target indices, </a:t>
            </a:r>
            <a:r>
              <a:rPr lang="en-US" altLang="en-US" b="1" smtClean="0">
                <a:latin typeface="American Typewriter" charset="0"/>
              </a:rPr>
              <a:t>srcSample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American Typewriter" charset="0"/>
              </a:rPr>
              <a:t>destSample</a:t>
            </a:r>
            <a:endParaRPr lang="en-US" altLang="en-US" smtClean="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133600" y="35814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Times" charset="0"/>
                <a:ea typeface="ＭＳ Ｐゴシック" pitchFamily="-111" charset="-128"/>
              </a:rPr>
              <a:t>destSample</a:t>
            </a:r>
            <a:r>
              <a:rPr lang="en-US" dirty="0">
                <a:latin typeface="Times" charset="0"/>
                <a:ea typeface="ＭＳ Ｐゴシック" pitchFamily="-111" charset="-128"/>
              </a:rPr>
              <a:t> = </a:t>
            </a:r>
            <a:r>
              <a:rPr lang="en-US" dirty="0">
                <a:solidFill>
                  <a:srgbClr val="008000"/>
                </a:solidFill>
                <a:latin typeface="Times" charset="0"/>
                <a:ea typeface="ＭＳ Ｐゴシック" pitchFamily="-111" charset="-128"/>
              </a:rPr>
              <a:t>Where-the-incoming-sound-should-start</a:t>
            </a:r>
            <a:endParaRPr lang="en-US" dirty="0">
              <a:latin typeface="Times" charset="0"/>
              <a:ea typeface="ＭＳ Ｐゴシック" pitchFamily="-111" charset="-128"/>
            </a:endParaRPr>
          </a:p>
          <a:p>
            <a:pPr>
              <a:defRPr/>
            </a:pPr>
            <a:r>
              <a:rPr lang="en-US" dirty="0">
                <a:solidFill>
                  <a:schemeClr val="accent1"/>
                </a:solidFill>
                <a:latin typeface="Times" charset="0"/>
                <a:ea typeface="ＭＳ Ｐゴシック" pitchFamily="-111" charset="-128"/>
              </a:rPr>
              <a:t>for</a:t>
            </a:r>
            <a:r>
              <a:rPr lang="en-US" dirty="0">
                <a:latin typeface="Times" charset="0"/>
                <a:ea typeface="ＭＳ Ｐゴシック" pitchFamily="-111" charset="-128"/>
              </a:rPr>
              <a:t> </a:t>
            </a:r>
            <a:r>
              <a:rPr lang="en-US" dirty="0" err="1">
                <a:latin typeface="Times" charset="0"/>
                <a:ea typeface="ＭＳ Ｐゴシック" pitchFamily="-111" charset="-128"/>
              </a:rPr>
              <a:t>srcSample</a:t>
            </a:r>
            <a:r>
              <a:rPr lang="en-US" dirty="0">
                <a:latin typeface="Times" charset="0"/>
                <a:ea typeface="ＭＳ Ｐゴシック" pitchFamily="-111" charset="-128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" charset="0"/>
                <a:ea typeface="ＭＳ Ｐゴシック" pitchFamily="-111" charset="-128"/>
              </a:rPr>
              <a:t>in</a:t>
            </a:r>
            <a:r>
              <a:rPr lang="en-US" dirty="0">
                <a:latin typeface="Times" charset="0"/>
                <a:ea typeface="ＭＳ Ｐゴシック" pitchFamily="-111" charset="-128"/>
              </a:rPr>
              <a:t> range(</a:t>
            </a:r>
            <a:r>
              <a:rPr lang="en-US" dirty="0" err="1">
                <a:latin typeface="Times" charset="0"/>
                <a:ea typeface="ＭＳ Ｐゴシック" pitchFamily="-111" charset="-128"/>
              </a:rPr>
              <a:t>startingPoint</a:t>
            </a:r>
            <a:r>
              <a:rPr lang="en-US" dirty="0">
                <a:latin typeface="Times" charset="0"/>
                <a:ea typeface="ＭＳ Ｐゴシック" pitchFamily="-111" charset="-128"/>
              </a:rPr>
              <a:t>, </a:t>
            </a:r>
            <a:r>
              <a:rPr lang="en-US" dirty="0" err="1">
                <a:latin typeface="Times" charset="0"/>
                <a:ea typeface="ＭＳ Ｐゴシック" pitchFamily="-111" charset="-128"/>
              </a:rPr>
              <a:t>endingPoint</a:t>
            </a:r>
            <a:r>
              <a:rPr lang="en-US" dirty="0">
                <a:latin typeface="Times" charset="0"/>
                <a:ea typeface="ＭＳ Ｐゴシック" pitchFamily="-111" charset="-128"/>
              </a:rPr>
              <a:t>):</a:t>
            </a:r>
          </a:p>
          <a:p>
            <a:pPr>
              <a:defRPr/>
            </a:pPr>
            <a:r>
              <a:rPr lang="en-US" dirty="0">
                <a:latin typeface="Times" charset="0"/>
                <a:ea typeface="ＭＳ Ｐゴシック" pitchFamily="-111" charset="-128"/>
              </a:rPr>
              <a:t>    </a:t>
            </a:r>
            <a:r>
              <a:rPr lang="en-US" dirty="0" err="1">
                <a:latin typeface="Times" charset="0"/>
                <a:ea typeface="ＭＳ Ｐゴシック" pitchFamily="-111" charset="-128"/>
              </a:rPr>
              <a:t>sampleValue</a:t>
            </a:r>
            <a:r>
              <a:rPr lang="en-US" dirty="0">
                <a:latin typeface="Times" charset="0"/>
                <a:ea typeface="ＭＳ Ｐゴシック" pitchFamily="-111" charset="-128"/>
              </a:rPr>
              <a:t> = </a:t>
            </a:r>
            <a:r>
              <a:rPr lang="en-US" dirty="0" err="1">
                <a:solidFill>
                  <a:srgbClr val="800080"/>
                </a:solidFill>
                <a:latin typeface="Times" charset="0"/>
                <a:ea typeface="ＭＳ Ｐゴシック" pitchFamily="-111" charset="-128"/>
              </a:rPr>
              <a:t>getSampleValueAt</a:t>
            </a:r>
            <a:r>
              <a:rPr lang="en-US" dirty="0">
                <a:latin typeface="Times" charset="0"/>
                <a:ea typeface="ＭＳ Ｐゴシック" pitchFamily="-111" charset="-128"/>
              </a:rPr>
              <a:t>(source, </a:t>
            </a:r>
            <a:r>
              <a:rPr lang="en-US" dirty="0" err="1">
                <a:latin typeface="Times" charset="0"/>
                <a:ea typeface="ＭＳ Ｐゴシック" pitchFamily="-111" charset="-128"/>
              </a:rPr>
              <a:t>srcSample</a:t>
            </a:r>
            <a:r>
              <a:rPr lang="en-US" dirty="0">
                <a:latin typeface="Times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dirty="0">
                <a:latin typeface="Times" charset="0"/>
                <a:ea typeface="ＭＳ Ｐゴシック" pitchFamily="-111" charset="-128"/>
              </a:rPr>
              <a:t>    </a:t>
            </a:r>
            <a:r>
              <a:rPr lang="en-US" dirty="0" err="1">
                <a:solidFill>
                  <a:srgbClr val="800080"/>
                </a:solidFill>
                <a:latin typeface="Times" charset="0"/>
                <a:ea typeface="ＭＳ Ｐゴシック" pitchFamily="-111" charset="-128"/>
              </a:rPr>
              <a:t>setSampleValueAt</a:t>
            </a:r>
            <a:r>
              <a:rPr lang="en-US" dirty="0">
                <a:latin typeface="Times" charset="0"/>
                <a:ea typeface="ＭＳ Ｐゴシック" pitchFamily="-111" charset="-128"/>
              </a:rPr>
              <a:t>(</a:t>
            </a:r>
            <a:r>
              <a:rPr lang="en-US" dirty="0" err="1">
                <a:latin typeface="Times" charset="0"/>
                <a:ea typeface="ＭＳ Ｐゴシック" pitchFamily="-111" charset="-128"/>
              </a:rPr>
              <a:t>dest</a:t>
            </a:r>
            <a:r>
              <a:rPr lang="en-US" dirty="0">
                <a:latin typeface="Times" charset="0"/>
                <a:ea typeface="ＭＳ Ｐゴシック" pitchFamily="-111" charset="-128"/>
              </a:rPr>
              <a:t>, </a:t>
            </a:r>
            <a:r>
              <a:rPr lang="en-US" dirty="0" err="1">
                <a:latin typeface="Times" charset="0"/>
                <a:ea typeface="ＭＳ Ｐゴシック" pitchFamily="-111" charset="-128"/>
              </a:rPr>
              <a:t>destSample</a:t>
            </a:r>
            <a:r>
              <a:rPr lang="en-US" dirty="0">
                <a:latin typeface="Times" charset="0"/>
                <a:ea typeface="ＭＳ Ｐゴシック" pitchFamily="-111" charset="-128"/>
              </a:rPr>
              <a:t>, </a:t>
            </a:r>
            <a:r>
              <a:rPr lang="en-US" dirty="0" err="1">
                <a:latin typeface="Times" charset="0"/>
                <a:ea typeface="ＭＳ Ｐゴシック" pitchFamily="-111" charset="-128"/>
              </a:rPr>
              <a:t>sampleValue</a:t>
            </a:r>
            <a:r>
              <a:rPr lang="en-US" dirty="0">
                <a:latin typeface="Times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dirty="0">
                <a:latin typeface="Times" charset="0"/>
                <a:ea typeface="ＭＳ Ｐゴシック" pitchFamily="-111" charset="-128"/>
              </a:rPr>
              <a:t>    </a:t>
            </a:r>
            <a:r>
              <a:rPr lang="en-US" dirty="0" err="1">
                <a:latin typeface="Times" charset="0"/>
                <a:ea typeface="ＭＳ Ｐゴシック" pitchFamily="-111" charset="-128"/>
              </a:rPr>
              <a:t>destSample</a:t>
            </a:r>
            <a:r>
              <a:rPr lang="en-US" dirty="0">
                <a:latin typeface="Times" charset="0"/>
                <a:ea typeface="ＭＳ Ｐゴシック" pitchFamily="-111" charset="-128"/>
              </a:rPr>
              <a:t> = </a:t>
            </a:r>
            <a:r>
              <a:rPr lang="en-US" dirty="0" err="1">
                <a:latin typeface="Times" charset="0"/>
                <a:ea typeface="ＭＳ Ｐゴシック" pitchFamily="-111" charset="-128"/>
              </a:rPr>
              <a:t>destSample</a:t>
            </a:r>
            <a:r>
              <a:rPr lang="en-US" dirty="0">
                <a:latin typeface="Times" charset="0"/>
                <a:ea typeface="ＭＳ Ｐゴシック" pitchFamily="-111" charset="-128"/>
              </a:rPr>
              <a:t> + 1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356351"/>
            <a:ext cx="49530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99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85775"/>
            <a:ext cx="10848975" cy="6000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Lord,</a:t>
            </a:r>
          </a:p>
          <a:p>
            <a:pPr marL="0" indent="0">
              <a:buNone/>
            </a:pPr>
            <a:r>
              <a:rPr lang="en-US" sz="3200" dirty="0" smtClean="0"/>
              <a:t>I know that worrying gets me nowhere, yet I still sometimes allow it to consume me.</a:t>
            </a:r>
          </a:p>
          <a:p>
            <a:pPr marL="0" indent="0">
              <a:buNone/>
            </a:pPr>
            <a:r>
              <a:rPr lang="en-US" sz="3200" dirty="0" smtClean="0"/>
              <a:t>In times such as these, Lord, I ask you to grant me a great amount of strength, faith and courage to fight off the doubt and fear within my mind.</a:t>
            </a:r>
          </a:p>
          <a:p>
            <a:pPr marL="0" indent="0">
              <a:buNone/>
            </a:pPr>
            <a:r>
              <a:rPr lang="en-US" sz="3200" dirty="0" smtClean="0"/>
              <a:t>Faith casts out fear while fear casts out faith. Help me to choose faith.</a:t>
            </a:r>
          </a:p>
          <a:p>
            <a:pPr marL="0" indent="0">
              <a:buNone/>
            </a:pPr>
            <a:r>
              <a:rPr lang="en-US" sz="3200" dirty="0" smtClean="0"/>
              <a:t>Amen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www.pinterest.com/pin/501307002277165351</a:t>
            </a:r>
            <a:r>
              <a:rPr lang="en-US" sz="3200" dirty="0" smtClean="0"/>
              <a:t> (modified)</a:t>
            </a:r>
          </a:p>
        </p:txBody>
      </p:sp>
    </p:spTree>
    <p:extLst>
      <p:ext uri="{BB962C8B-B14F-4D97-AF65-F5344CB8AC3E}">
        <p14:creationId xmlns:p14="http://schemas.microsoft.com/office/powerpoint/2010/main" val="42378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1828800" y="1828801"/>
            <a:ext cx="8610600" cy="4524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1"/>
                </a:solidFill>
              </a:rPr>
              <a:t>def</a:t>
            </a:r>
            <a:r>
              <a:rPr lang="en-US" altLang="en-US" sz="1800"/>
              <a:t> splicePreamble():</a:t>
            </a:r>
          </a:p>
          <a:p>
            <a:r>
              <a:rPr lang="en-US" altLang="en-US" sz="1800"/>
              <a:t>  file = getMediaPath(</a:t>
            </a:r>
            <a:r>
              <a:rPr lang="ja-JP" altLang="en-US" sz="1800"/>
              <a:t>“</a:t>
            </a:r>
            <a:r>
              <a:rPr lang="en-US" altLang="ja-JP" sz="1800"/>
              <a:t>preamble10.wav</a:t>
            </a:r>
            <a:r>
              <a:rPr lang="ja-JP" altLang="en-US" sz="1800"/>
              <a:t>”</a:t>
            </a:r>
            <a:r>
              <a:rPr lang="en-US" altLang="ja-JP" sz="1800"/>
              <a:t>)</a:t>
            </a:r>
          </a:p>
          <a:p>
            <a:r>
              <a:rPr lang="en-US" altLang="en-US" sz="1800"/>
              <a:t>  source = </a:t>
            </a:r>
            <a:r>
              <a:rPr lang="en-US" altLang="en-US" sz="1800">
                <a:solidFill>
                  <a:srgbClr val="800080"/>
                </a:solidFill>
              </a:rPr>
              <a:t>makeSound</a:t>
            </a:r>
            <a:r>
              <a:rPr lang="en-US" altLang="en-US" sz="1800"/>
              <a:t>(file)</a:t>
            </a:r>
          </a:p>
          <a:p>
            <a:r>
              <a:rPr lang="en-US" altLang="en-US" sz="1800"/>
              <a:t>  target = </a:t>
            </a:r>
            <a:r>
              <a:rPr lang="en-US" altLang="en-US" sz="1800">
                <a:solidFill>
                  <a:srgbClr val="800080"/>
                </a:solidFill>
              </a:rPr>
              <a:t>makeSound</a:t>
            </a:r>
            <a:r>
              <a:rPr lang="en-US" altLang="en-US" sz="1800"/>
              <a:t>(file)   </a:t>
            </a:r>
            <a:r>
              <a:rPr lang="en-US" altLang="en-US" sz="1800">
                <a:solidFill>
                  <a:srgbClr val="008000"/>
                </a:solidFill>
              </a:rPr>
              <a:t># This will be the newly spliced sound</a:t>
            </a:r>
          </a:p>
          <a:p>
            <a:r>
              <a:rPr lang="en-US" altLang="en-US" sz="1800"/>
              <a:t>  targetIndex =17408       </a:t>
            </a:r>
            <a:r>
              <a:rPr lang="en-US" altLang="en-US" sz="1800">
                <a:solidFill>
                  <a:srgbClr val="008000"/>
                </a:solidFill>
              </a:rPr>
              <a:t>#  targetIndex starts at just after "We the" in the new sound</a:t>
            </a:r>
            <a:endParaRPr lang="en-US" altLang="en-US" sz="1800"/>
          </a:p>
          <a:p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for</a:t>
            </a:r>
            <a:r>
              <a:rPr lang="en-US" altLang="en-US" sz="1800"/>
              <a:t> sourceIndex </a:t>
            </a:r>
            <a:r>
              <a:rPr lang="en-US" altLang="en-US" sz="1800">
                <a:solidFill>
                  <a:schemeClr val="accent1"/>
                </a:solidFill>
              </a:rPr>
              <a:t>in</a:t>
            </a:r>
            <a:r>
              <a:rPr lang="en-US" altLang="en-US" sz="1800"/>
              <a:t> range( 33414, 40052):  </a:t>
            </a:r>
            <a:r>
              <a:rPr lang="en-US" altLang="en-US" sz="1800">
                <a:solidFill>
                  <a:srgbClr val="008000"/>
                </a:solidFill>
              </a:rPr>
              <a:t># Where the word "United" is in the sound</a:t>
            </a:r>
          </a:p>
          <a:p>
            <a:r>
              <a:rPr lang="en-US" altLang="en-US" sz="1800"/>
              <a:t>    </a:t>
            </a:r>
            <a:r>
              <a:rPr lang="en-US" altLang="en-US" sz="1800">
                <a:solidFill>
                  <a:srgbClr val="800080"/>
                </a:solidFill>
              </a:rPr>
              <a:t>setSampleValueAt</a:t>
            </a:r>
            <a:r>
              <a:rPr lang="en-US" altLang="en-US" sz="1800"/>
              <a:t>(target, targetIndex,  </a:t>
            </a:r>
            <a:r>
              <a:rPr lang="en-US" altLang="en-US" sz="1800">
                <a:solidFill>
                  <a:srgbClr val="800080"/>
                </a:solidFill>
              </a:rPr>
              <a:t>getSampleValueAt</a:t>
            </a:r>
            <a:r>
              <a:rPr lang="en-US" altLang="en-US" sz="1800"/>
              <a:t>(source, sourceIndex))</a:t>
            </a:r>
          </a:p>
          <a:p>
            <a:r>
              <a:rPr lang="en-US" altLang="en-US" sz="1800"/>
              <a:t>    targetIndex = targetIndex + 1</a:t>
            </a:r>
          </a:p>
          <a:p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for</a:t>
            </a:r>
            <a:r>
              <a:rPr lang="en-US" altLang="en-US" sz="1800"/>
              <a:t> sourceIndex </a:t>
            </a:r>
            <a:r>
              <a:rPr lang="en-US" altLang="en-US" sz="1800">
                <a:solidFill>
                  <a:schemeClr val="accent1"/>
                </a:solidFill>
              </a:rPr>
              <a:t>in</a:t>
            </a:r>
            <a:r>
              <a:rPr lang="en-US" altLang="en-US" sz="1800"/>
              <a:t> range(17408, 26726):   </a:t>
            </a:r>
            <a:r>
              <a:rPr lang="en-US" altLang="en-US" sz="1800">
                <a:solidFill>
                  <a:srgbClr val="008000"/>
                </a:solidFill>
              </a:rPr>
              <a:t># Where the word "People" is in the sound</a:t>
            </a:r>
            <a:endParaRPr lang="en-US" altLang="en-US" sz="1800"/>
          </a:p>
          <a:p>
            <a:r>
              <a:rPr lang="en-US" altLang="en-US" sz="1800"/>
              <a:t>    </a:t>
            </a:r>
            <a:r>
              <a:rPr lang="en-US" altLang="en-US" sz="1800">
                <a:solidFill>
                  <a:srgbClr val="800080"/>
                </a:solidFill>
              </a:rPr>
              <a:t>setSampleValueAt</a:t>
            </a:r>
            <a:r>
              <a:rPr lang="en-US" altLang="en-US" sz="1800"/>
              <a:t>(target , targetIndex, </a:t>
            </a:r>
            <a:r>
              <a:rPr lang="en-US" altLang="en-US" sz="1800">
                <a:solidFill>
                  <a:srgbClr val="800080"/>
                </a:solidFill>
              </a:rPr>
              <a:t>getSampleValueAt</a:t>
            </a:r>
            <a:r>
              <a:rPr lang="en-US" altLang="en-US" sz="1800"/>
              <a:t>(source, sourceIndex))</a:t>
            </a:r>
          </a:p>
          <a:p>
            <a:r>
              <a:rPr lang="en-US" altLang="en-US" sz="1800"/>
              <a:t>    targetIndex = targetIndex + 1</a:t>
            </a:r>
          </a:p>
          <a:p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for</a:t>
            </a:r>
            <a:r>
              <a:rPr lang="en-US" altLang="en-US" sz="1800"/>
              <a:t> index </a:t>
            </a:r>
            <a:r>
              <a:rPr lang="en-US" altLang="en-US" sz="1800">
                <a:solidFill>
                  <a:schemeClr val="accent1"/>
                </a:solidFill>
              </a:rPr>
              <a:t>in</a:t>
            </a:r>
            <a:r>
              <a:rPr lang="en-US" altLang="en-US" sz="1800"/>
              <a:t> range(0, 1000):                     </a:t>
            </a:r>
            <a:r>
              <a:rPr lang="en-US" altLang="en-US" sz="1800">
                <a:solidFill>
                  <a:srgbClr val="008000"/>
                </a:solidFill>
              </a:rPr>
              <a:t>#Stick some quiet space after that</a:t>
            </a:r>
          </a:p>
          <a:p>
            <a:r>
              <a:rPr lang="en-US" altLang="en-US" sz="1800"/>
              <a:t>    </a:t>
            </a:r>
            <a:r>
              <a:rPr lang="en-US" altLang="en-US" sz="1800">
                <a:solidFill>
                  <a:srgbClr val="800080"/>
                </a:solidFill>
              </a:rPr>
              <a:t>setSampleValueAt</a:t>
            </a:r>
            <a:r>
              <a:rPr lang="en-US" altLang="en-US" sz="1800"/>
              <a:t>(target, targetIndex, 0)</a:t>
            </a:r>
          </a:p>
          <a:p>
            <a:r>
              <a:rPr lang="en-US" altLang="en-US" sz="1800"/>
              <a:t>    targetIndex = targetIndex + 1</a:t>
            </a:r>
          </a:p>
          <a:p>
            <a:r>
              <a:rPr lang="en-US" altLang="en-US" sz="1800"/>
              <a:t>  </a:t>
            </a:r>
            <a:r>
              <a:rPr lang="en-US" altLang="en-US" sz="1800">
                <a:solidFill>
                  <a:srgbClr val="800080"/>
                </a:solidFill>
              </a:rPr>
              <a:t>play</a:t>
            </a:r>
            <a:r>
              <a:rPr lang="en-US" altLang="en-US" sz="1800"/>
              <a:t>(target)	                                     </a:t>
            </a:r>
            <a:r>
              <a:rPr lang="en-US" altLang="en-US" sz="1800">
                <a:solidFill>
                  <a:srgbClr val="008000"/>
                </a:solidFill>
              </a:rPr>
              <a:t>#Let</a:t>
            </a:r>
            <a:r>
              <a:rPr lang="fr-FR" altLang="en-US" sz="1800">
                <a:solidFill>
                  <a:srgbClr val="008000"/>
                </a:solidFill>
              </a:rPr>
              <a:t>'</a:t>
            </a:r>
            <a:r>
              <a:rPr lang="en-US" altLang="en-US" sz="1800">
                <a:solidFill>
                  <a:srgbClr val="008000"/>
                </a:solidFill>
              </a:rPr>
              <a:t>s hear and return the result</a:t>
            </a:r>
            <a:endParaRPr lang="en-US" altLang="en-US" sz="1800"/>
          </a:p>
          <a:p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return</a:t>
            </a:r>
            <a:r>
              <a:rPr lang="en-US" altLang="en-US" sz="1800"/>
              <a:t> target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8229600" cy="9144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itchFamily="-111" charset="-128"/>
              </a:rPr>
              <a:t>The Whole Splice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356351"/>
            <a:ext cx="46482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47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</a:t>
            </a:r>
            <a:r>
              <a:rPr lang="fr-FR" altLang="ja-JP" smtClean="0"/>
              <a:t>'</a:t>
            </a:r>
            <a:r>
              <a:rPr lang="en-US" altLang="ja-JP" smtClean="0"/>
              <a:t>s going on here?</a:t>
            </a:r>
            <a:endParaRPr lang="en-US" altLang="en-US" smtClean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5791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/>
              <a:t>First, set up a source and target.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Next, we copy </a:t>
            </a:r>
            <a:r>
              <a:rPr lang="ja-JP" altLang="en-US" sz="2200"/>
              <a:t>“</a:t>
            </a:r>
            <a:r>
              <a:rPr lang="en-US" altLang="ja-JP" sz="2200"/>
              <a:t>United</a:t>
            </a:r>
            <a:r>
              <a:rPr lang="ja-JP" altLang="en-US" sz="2200"/>
              <a:t>”</a:t>
            </a:r>
            <a:r>
              <a:rPr lang="en-US" altLang="ja-JP" sz="2200"/>
              <a:t> (samples 33414 to 40052) after </a:t>
            </a:r>
            <a:r>
              <a:rPr lang="ja-JP" altLang="en-US" sz="2200"/>
              <a:t>“</a:t>
            </a:r>
            <a:r>
              <a:rPr lang="en-US" altLang="ja-JP" sz="2200"/>
              <a:t>We the</a:t>
            </a:r>
            <a:r>
              <a:rPr lang="ja-JP" altLang="en-US" sz="2200"/>
              <a:t>”</a:t>
            </a:r>
            <a:r>
              <a:rPr lang="en-US" altLang="ja-JP" sz="2200"/>
              <a:t> (sample 17408)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That means that we end up at 17408+(40052-33414) = </a:t>
            </a:r>
            <a:br>
              <a:rPr lang="en-US" altLang="en-US" sz="1600"/>
            </a:br>
            <a:r>
              <a:rPr lang="en-US" altLang="en-US" sz="1600"/>
              <a:t>17408+6638=24046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Where does </a:t>
            </a:r>
            <a:r>
              <a:rPr lang="ja-JP" altLang="en-US" sz="1600"/>
              <a:t>“</a:t>
            </a:r>
            <a:r>
              <a:rPr lang="en-US" altLang="ja-JP" sz="1600"/>
              <a:t>People</a:t>
            </a:r>
            <a:r>
              <a:rPr lang="ja-JP" altLang="en-US" sz="1600"/>
              <a:t>”</a:t>
            </a:r>
            <a:r>
              <a:rPr lang="en-US" altLang="ja-JP" sz="1600"/>
              <a:t> start?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Next, we copy </a:t>
            </a:r>
            <a:r>
              <a:rPr lang="ja-JP" altLang="en-US" sz="2200"/>
              <a:t>“</a:t>
            </a:r>
            <a:r>
              <a:rPr lang="en-US" altLang="ja-JP" sz="2200"/>
              <a:t>People</a:t>
            </a:r>
            <a:r>
              <a:rPr lang="ja-JP" altLang="en-US" sz="2200"/>
              <a:t>”</a:t>
            </a:r>
            <a:r>
              <a:rPr lang="en-US" altLang="ja-JP" sz="2200"/>
              <a:t> (17408 to 26726) immediately afterward.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Do we have to copy </a:t>
            </a:r>
            <a:r>
              <a:rPr lang="ja-JP" altLang="en-US" sz="1600"/>
              <a:t>“</a:t>
            </a:r>
            <a:r>
              <a:rPr lang="en-US" altLang="ja-JP" sz="1600"/>
              <a:t>of</a:t>
            </a:r>
            <a:r>
              <a:rPr lang="ja-JP" altLang="en-US" sz="1600"/>
              <a:t>”</a:t>
            </a:r>
            <a:r>
              <a:rPr lang="en-US" altLang="ja-JP" sz="1600"/>
              <a:t> to?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Or is there a pause in there that we can make use of?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Finally, we insert a little (1/1441</a:t>
            </a:r>
            <a:r>
              <a:rPr lang="en-US" altLang="en-US" sz="2200" baseline="30000"/>
              <a:t>th</a:t>
            </a:r>
            <a:r>
              <a:rPr lang="en-US" altLang="en-US" sz="2200"/>
              <a:t> of a second) of space – 0</a:t>
            </a:r>
            <a:r>
              <a:rPr lang="fr-FR" altLang="ja-JP" sz="2200"/>
              <a:t>'</a:t>
            </a:r>
            <a:r>
              <a:rPr lang="en-US" altLang="ja-JP" sz="2200"/>
              <a:t>s</a:t>
            </a:r>
            <a:endParaRPr lang="en-US" altLang="en-US" sz="2200"/>
          </a:p>
        </p:txBody>
      </p:sp>
      <p:pic>
        <p:nvPicPr>
          <p:cNvPr id="3277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72400" y="1752600"/>
            <a:ext cx="2552700" cy="2343150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356351"/>
            <a:ext cx="44196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49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</a:rPr>
              <a:t>What if we </a:t>
            </a:r>
            <a:r>
              <a:rPr lang="en-US" sz="3200" dirty="0" err="1">
                <a:ea typeface="ＭＳ Ｐゴシック" pitchFamily="-111" charset="-128"/>
              </a:rPr>
              <a:t>didn</a:t>
            </a:r>
            <a:r>
              <a:rPr lang="fr-FR" sz="3200" dirty="0">
                <a:ea typeface="ＭＳ Ｐゴシック" pitchFamily="-111" charset="-128"/>
              </a:rPr>
              <a:t>'</a:t>
            </a:r>
            <a:r>
              <a:rPr lang="en-US" sz="3200" dirty="0">
                <a:ea typeface="ＭＳ Ｐゴシック" pitchFamily="-111" charset="-128"/>
              </a:rPr>
              <a:t>t do that second copy? Or the pause?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1828800" y="2057400"/>
            <a:ext cx="8610600" cy="3416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chemeClr val="accent1"/>
                </a:solidFill>
              </a:rPr>
              <a:t>def</a:t>
            </a:r>
            <a:r>
              <a:rPr lang="en-US" altLang="en-US" sz="1800"/>
              <a:t> spliceSimpler():</a:t>
            </a:r>
          </a:p>
          <a:p>
            <a:r>
              <a:rPr lang="en-US" altLang="en-US" sz="1800"/>
              <a:t>  file = </a:t>
            </a:r>
            <a:r>
              <a:rPr lang="en-US" altLang="en-US" sz="1800">
                <a:solidFill>
                  <a:srgbClr val="800080"/>
                </a:solidFill>
              </a:rPr>
              <a:t>getMediaPath</a:t>
            </a:r>
            <a:r>
              <a:rPr lang="en-US" altLang="en-US" sz="1800"/>
              <a:t>(</a:t>
            </a:r>
            <a:r>
              <a:rPr lang="ja-JP" altLang="en-US" sz="1800"/>
              <a:t>“</a:t>
            </a:r>
            <a:r>
              <a:rPr lang="en-US" altLang="ja-JP" sz="1800"/>
              <a:t>preamble10.wav</a:t>
            </a:r>
            <a:r>
              <a:rPr lang="ja-JP" altLang="en-US" sz="1800"/>
              <a:t>”</a:t>
            </a:r>
            <a:r>
              <a:rPr lang="en-US" altLang="ja-JP" sz="1800"/>
              <a:t>)</a:t>
            </a:r>
          </a:p>
          <a:p>
            <a:r>
              <a:rPr lang="en-US" altLang="en-US" sz="1800"/>
              <a:t>  source = </a:t>
            </a:r>
            <a:r>
              <a:rPr lang="en-US" altLang="en-US" sz="1800">
                <a:solidFill>
                  <a:srgbClr val="800080"/>
                </a:solidFill>
              </a:rPr>
              <a:t>makeSound</a:t>
            </a:r>
            <a:r>
              <a:rPr lang="en-US" altLang="en-US" sz="1800"/>
              <a:t>(file)</a:t>
            </a:r>
          </a:p>
          <a:p>
            <a:r>
              <a:rPr lang="en-US" altLang="en-US" sz="1800"/>
              <a:t>  target = </a:t>
            </a:r>
            <a:r>
              <a:rPr lang="en-US" altLang="en-US" sz="1800">
                <a:solidFill>
                  <a:srgbClr val="800080"/>
                </a:solidFill>
              </a:rPr>
              <a:t>makeSound</a:t>
            </a:r>
            <a:r>
              <a:rPr lang="en-US" altLang="en-US" sz="1800"/>
              <a:t>(file)   </a:t>
            </a:r>
            <a:r>
              <a:rPr lang="en-US" altLang="en-US" sz="1800">
                <a:solidFill>
                  <a:srgbClr val="008000"/>
                </a:solidFill>
              </a:rPr>
              <a:t># This will be the newly spliced sound</a:t>
            </a:r>
          </a:p>
          <a:p>
            <a:r>
              <a:rPr lang="en-US" altLang="en-US" sz="1800"/>
              <a:t>  targetIndex =17408       </a:t>
            </a:r>
            <a:r>
              <a:rPr lang="en-US" altLang="en-US" sz="1800">
                <a:solidFill>
                  <a:srgbClr val="008000"/>
                </a:solidFill>
              </a:rPr>
              <a:t>#  targetIndex starts at just after "We the" in the new sound</a:t>
            </a:r>
            <a:endParaRPr lang="en-US" altLang="en-US" sz="1800"/>
          </a:p>
          <a:p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for</a:t>
            </a:r>
            <a:r>
              <a:rPr lang="en-US" altLang="en-US" sz="1800"/>
              <a:t> sourceIndex </a:t>
            </a:r>
            <a:r>
              <a:rPr lang="en-US" altLang="en-US" sz="1800">
                <a:solidFill>
                  <a:schemeClr val="accent1"/>
                </a:solidFill>
              </a:rPr>
              <a:t>in</a:t>
            </a:r>
            <a:r>
              <a:rPr lang="en-US" altLang="en-US" sz="1800"/>
              <a:t> range( 33414, 40052):  </a:t>
            </a:r>
            <a:r>
              <a:rPr lang="en-US" altLang="en-US" sz="1800">
                <a:solidFill>
                  <a:srgbClr val="008000"/>
                </a:solidFill>
              </a:rPr>
              <a:t># Where the word "United" is in the sound</a:t>
            </a:r>
          </a:p>
          <a:p>
            <a:r>
              <a:rPr lang="en-US" altLang="en-US" sz="1800"/>
              <a:t>    </a:t>
            </a:r>
            <a:r>
              <a:rPr lang="en-US" altLang="en-US" sz="1800">
                <a:solidFill>
                  <a:srgbClr val="800080"/>
                </a:solidFill>
              </a:rPr>
              <a:t>setSampleValueAt</a:t>
            </a:r>
            <a:r>
              <a:rPr lang="en-US" altLang="en-US" sz="1800"/>
              <a:t>(target, targetIndex,  </a:t>
            </a:r>
            <a:r>
              <a:rPr lang="en-US" altLang="en-US" sz="1800">
                <a:solidFill>
                  <a:srgbClr val="800080"/>
                </a:solidFill>
              </a:rPr>
              <a:t>getSampleValueAt</a:t>
            </a:r>
            <a:r>
              <a:rPr lang="en-US" altLang="en-US" sz="1800"/>
              <a:t>(source, sourceIndex))</a:t>
            </a:r>
          </a:p>
          <a:p>
            <a:r>
              <a:rPr lang="en-US" altLang="en-US" sz="1800"/>
              <a:t>    targetIndex = targetIndex + 1</a:t>
            </a:r>
          </a:p>
          <a:p>
            <a:endParaRPr lang="en-US" altLang="en-US" sz="1800"/>
          </a:p>
          <a:p>
            <a:r>
              <a:rPr lang="en-US" altLang="en-US" sz="1800"/>
              <a:t>  </a:t>
            </a:r>
            <a:r>
              <a:rPr lang="en-US" altLang="en-US" sz="1800">
                <a:solidFill>
                  <a:srgbClr val="008000"/>
                </a:solidFill>
              </a:rPr>
              <a:t># Let</a:t>
            </a:r>
            <a:r>
              <a:rPr lang="fr-FR" altLang="en-US" sz="1800">
                <a:solidFill>
                  <a:srgbClr val="008000"/>
                </a:solidFill>
              </a:rPr>
              <a:t>'</a:t>
            </a:r>
            <a:r>
              <a:rPr lang="en-US" altLang="en-US" sz="1800">
                <a:solidFill>
                  <a:srgbClr val="008000"/>
                </a:solidFill>
              </a:rPr>
              <a:t>s hear and return the result</a:t>
            </a:r>
            <a:endParaRPr lang="en-US" altLang="en-US" sz="1800"/>
          </a:p>
          <a:p>
            <a:r>
              <a:rPr lang="en-US" altLang="en-US" sz="1800">
                <a:solidFill>
                  <a:srgbClr val="800080"/>
                </a:solidFill>
              </a:rPr>
              <a:t>  play</a:t>
            </a:r>
            <a:r>
              <a:rPr lang="en-US" altLang="en-US" sz="1800"/>
              <a:t>(target)	</a:t>
            </a:r>
          </a:p>
          <a:p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return</a:t>
            </a:r>
            <a:r>
              <a:rPr lang="en-US" altLang="en-US" sz="1800"/>
              <a:t> target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356351"/>
            <a:ext cx="46482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31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9906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>
              <a:defRPr/>
            </a:pPr>
            <a:r>
              <a:rPr lang="en-US" smtClean="0">
                <a:ea typeface="ＭＳ Ｐゴシック" pitchFamily="-111" charset="-128"/>
              </a:rPr>
              <a:t>General clip function</a:t>
            </a:r>
          </a:p>
        </p:txBody>
      </p:sp>
      <p:sp>
        <p:nvSpPr>
          <p:cNvPr id="34818" name="TextBox 2"/>
          <p:cNvSpPr txBox="1">
            <a:spLocks noChangeArrowheads="1"/>
          </p:cNvSpPr>
          <p:nvPr/>
        </p:nvSpPr>
        <p:spPr bwMode="auto">
          <a:xfrm>
            <a:off x="1981200" y="17526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We can simplify those splicing functions if we had a general clip method that took a start and end index and returned a new sound clip with just that part of the original sound in it.</a:t>
            </a: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1981200" y="3276600"/>
            <a:ext cx="82296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def clip(source, start, end):</a:t>
            </a:r>
          </a:p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  target = </a:t>
            </a:r>
            <a:r>
              <a:rPr lang="en-US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makeEmptySound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(end - start)</a:t>
            </a:r>
          </a:p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  </a:t>
            </a:r>
            <a:r>
              <a:rPr lang="en-US" dirty="0" err="1">
                <a:latin typeface="Courier" pitchFamily="-111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 = 0</a:t>
            </a:r>
          </a:p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  for </a:t>
            </a:r>
            <a:r>
              <a:rPr lang="en-US" dirty="0" err="1">
                <a:latin typeface="Courier" pitchFamily="-111" charset="0"/>
                <a:ea typeface="ＭＳ Ｐゴシック" pitchFamily="-111" charset="-128"/>
              </a:rPr>
              <a:t>sIndex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 in range(start, end):</a:t>
            </a:r>
          </a:p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    value = </a:t>
            </a:r>
            <a:r>
              <a:rPr lang="en-US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getSampleValueAt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(source, </a:t>
            </a:r>
            <a:r>
              <a:rPr lang="en-US" dirty="0" err="1">
                <a:latin typeface="Courier" pitchFamily="-111" charset="0"/>
                <a:ea typeface="ＭＳ Ｐゴシック" pitchFamily="-111" charset="-128"/>
              </a:rPr>
              <a:t>sIndex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    </a:t>
            </a:r>
            <a:r>
              <a:rPr lang="en-US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setSampleValueAt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(target, </a:t>
            </a:r>
            <a:r>
              <a:rPr lang="en-US" dirty="0" err="1">
                <a:latin typeface="Courier" pitchFamily="-111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, value)</a:t>
            </a:r>
          </a:p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    </a:t>
            </a:r>
            <a:r>
              <a:rPr lang="en-US" dirty="0" err="1">
                <a:latin typeface="Courier" pitchFamily="-111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 = </a:t>
            </a:r>
            <a:r>
              <a:rPr lang="en-US" dirty="0" err="1">
                <a:latin typeface="Courier" pitchFamily="-111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 + 1</a:t>
            </a:r>
          </a:p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  return target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356351"/>
            <a:ext cx="43434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96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9906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>
              <a:defRPr/>
            </a:pPr>
            <a:r>
              <a:rPr lang="en-US" smtClean="0">
                <a:ea typeface="ＭＳ Ｐゴシック" pitchFamily="-111" charset="-128"/>
              </a:rPr>
              <a:t>General copy function</a:t>
            </a:r>
          </a:p>
        </p:txBody>
      </p:sp>
      <p:sp>
        <p:nvSpPr>
          <p:cNvPr id="35842" name="TextBox 2"/>
          <p:cNvSpPr txBox="1">
            <a:spLocks noChangeArrowheads="1"/>
          </p:cNvSpPr>
          <p:nvPr/>
        </p:nvSpPr>
        <p:spPr bwMode="auto">
          <a:xfrm>
            <a:off x="1981200" y="17526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We can also simplify splicing if we had a general copy method that took a source and target sounds and copied the source into the target starting at a specified target location.</a:t>
            </a: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1981200" y="3276600"/>
            <a:ext cx="82296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def copy(source, target, start):</a:t>
            </a:r>
          </a:p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  </a:t>
            </a:r>
            <a:r>
              <a:rPr lang="en-US" dirty="0" err="1">
                <a:latin typeface="Courier" pitchFamily="-111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 = start</a:t>
            </a:r>
          </a:p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  for </a:t>
            </a:r>
            <a:r>
              <a:rPr lang="en-US" dirty="0" err="1">
                <a:latin typeface="Courier" pitchFamily="-111" charset="0"/>
                <a:ea typeface="ＭＳ Ｐゴシック" pitchFamily="-111" charset="-128"/>
              </a:rPr>
              <a:t>sIndex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 in range(0, </a:t>
            </a:r>
            <a:r>
              <a:rPr lang="en-US" dirty="0" err="1">
                <a:latin typeface="Courier" pitchFamily="-111" charset="0"/>
                <a:ea typeface="ＭＳ Ｐゴシック" pitchFamily="-111" charset="-128"/>
              </a:rPr>
              <a:t>getLength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(source)):</a:t>
            </a:r>
          </a:p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    value = </a:t>
            </a:r>
            <a:r>
              <a:rPr lang="en-US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getSampleValueAt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(source, </a:t>
            </a:r>
            <a:r>
              <a:rPr lang="en-US" dirty="0" err="1">
                <a:latin typeface="Courier" pitchFamily="-111" charset="0"/>
                <a:ea typeface="ＭＳ Ｐゴシック" pitchFamily="-111" charset="-128"/>
              </a:rPr>
              <a:t>sIndex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    </a:t>
            </a:r>
            <a:r>
              <a:rPr lang="en-US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setSampleValueAt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(target, </a:t>
            </a:r>
            <a:r>
              <a:rPr lang="en-US" dirty="0" err="1">
                <a:latin typeface="Courier" pitchFamily="-111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, value)</a:t>
            </a:r>
          </a:p>
          <a:p>
            <a:pPr>
              <a:defRPr/>
            </a:pPr>
            <a:r>
              <a:rPr lang="en-US" dirty="0">
                <a:latin typeface="Courier" pitchFamily="-111" charset="0"/>
                <a:ea typeface="ＭＳ Ｐゴシック" pitchFamily="-111" charset="-128"/>
              </a:rPr>
              <a:t>    </a:t>
            </a:r>
            <a:r>
              <a:rPr lang="en-US" dirty="0" err="1">
                <a:latin typeface="Courier" pitchFamily="-111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 = </a:t>
            </a:r>
            <a:r>
              <a:rPr lang="en-US" dirty="0" err="1">
                <a:latin typeface="Courier" pitchFamily="-111" charset="0"/>
                <a:ea typeface="ＭＳ Ｐゴシック" pitchFamily="-111" charset="-128"/>
              </a:rPr>
              <a:t>tIndex</a:t>
            </a:r>
            <a:r>
              <a:rPr lang="en-US" dirty="0">
                <a:latin typeface="Courier" pitchFamily="-111" charset="0"/>
                <a:ea typeface="ＭＳ Ｐゴシック" pitchFamily="-111" charset="-128"/>
              </a:rPr>
              <a:t> + 1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356351"/>
            <a:ext cx="52578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67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762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mtClean="0">
                <a:ea typeface="ＭＳ Ｐゴシック" pitchFamily="-111" charset="-128"/>
              </a:rPr>
              <a:t>Simplified preamble splice</a:t>
            </a:r>
          </a:p>
        </p:txBody>
      </p:sp>
      <p:sp>
        <p:nvSpPr>
          <p:cNvPr id="36866" name="TextBox 2"/>
          <p:cNvSpPr txBox="1">
            <a:spLocks noChangeArrowheads="1"/>
          </p:cNvSpPr>
          <p:nvPr/>
        </p:nvSpPr>
        <p:spPr bwMode="auto">
          <a:xfrm>
            <a:off x="1981200" y="1455738"/>
            <a:ext cx="8229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Now we can use these functions to insert </a:t>
            </a:r>
            <a:r>
              <a:rPr lang="ja-JP" altLang="en-US"/>
              <a:t>“</a:t>
            </a:r>
            <a:r>
              <a:rPr lang="en-US" altLang="ja-JP"/>
              <a:t>United</a:t>
            </a:r>
            <a:r>
              <a:rPr lang="ja-JP" altLang="en-US"/>
              <a:t>”</a:t>
            </a:r>
            <a:r>
              <a:rPr lang="en-US" altLang="ja-JP"/>
              <a:t> into the preamble in a much simpler way.</a:t>
            </a:r>
            <a:endParaRPr lang="en-US" altLang="en-US"/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1828800" y="2459038"/>
            <a:ext cx="8610600" cy="40941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def </a:t>
            </a:r>
            <a:r>
              <a:rPr lang="en-US" sz="2000" dirty="0" err="1">
                <a:latin typeface="Courier" pitchFamily="-111" charset="0"/>
                <a:ea typeface="ＭＳ Ｐゴシック" pitchFamily="-111" charset="-128"/>
              </a:rPr>
              <a:t>createNewPreamble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():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file = </a:t>
            </a:r>
            <a:r>
              <a:rPr lang="en-US" sz="20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getMediaPath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("preamble10.wav")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preamble = </a:t>
            </a:r>
            <a:r>
              <a:rPr lang="en-US" sz="20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makeSound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(file)         </a:t>
            </a:r>
            <a:r>
              <a:rPr lang="en-US" sz="2000" dirty="0">
                <a:solidFill>
                  <a:srgbClr val="008000"/>
                </a:solidFill>
                <a:latin typeface="Courier" pitchFamily="-111" charset="0"/>
                <a:ea typeface="ＭＳ Ｐゴシック" pitchFamily="-111" charset="-128"/>
              </a:rPr>
              <a:t># old preamble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united = clip(preamble, 33414, 40052) </a:t>
            </a:r>
            <a:r>
              <a:rPr lang="en-US" sz="2000" dirty="0">
                <a:solidFill>
                  <a:srgbClr val="008000"/>
                </a:solidFill>
                <a:latin typeface="Courier" pitchFamily="-111" charset="0"/>
                <a:ea typeface="ＭＳ Ｐゴシック" pitchFamily="-111" charset="-128"/>
              </a:rPr>
              <a:t># "United"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start = clip(preamble, 0, 17407)      </a:t>
            </a:r>
            <a:r>
              <a:rPr lang="en-US" sz="2000" dirty="0">
                <a:solidFill>
                  <a:srgbClr val="008000"/>
                </a:solidFill>
                <a:latin typeface="Courier" pitchFamily="-111" charset="0"/>
                <a:ea typeface="ＭＳ Ｐゴシック" pitchFamily="-111" charset="-128"/>
              </a:rPr>
              <a:t># "We the"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end = clip(preamble, 17408, 55510)    </a:t>
            </a:r>
            <a:r>
              <a:rPr lang="en-US" sz="2000" dirty="0">
                <a:solidFill>
                  <a:srgbClr val="008000"/>
                </a:solidFill>
                <a:latin typeface="Courier" pitchFamily="-111" charset="0"/>
                <a:ea typeface="ＭＳ Ｐゴシック" pitchFamily="-111" charset="-128"/>
              </a:rPr>
              <a:t># the rest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</a:t>
            </a:r>
            <a:r>
              <a:rPr lang="en-US" sz="2000" dirty="0" err="1">
                <a:latin typeface="Courier" pitchFamily="-111" charset="0"/>
                <a:ea typeface="ＭＳ Ｐゴシック" pitchFamily="-111" charset="-128"/>
              </a:rPr>
              <a:t>len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(start) + </a:t>
            </a:r>
            <a:r>
              <a:rPr lang="en-US" sz="20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(united)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</a:t>
            </a:r>
            <a:r>
              <a:rPr lang="en-US" sz="2000" dirty="0" err="1">
                <a:latin typeface="Courier" pitchFamily="-111" charset="0"/>
                <a:ea typeface="ＭＳ Ｐゴシック" pitchFamily="-111" charset="-128"/>
              </a:rPr>
              <a:t>len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= </a:t>
            </a:r>
            <a:r>
              <a:rPr lang="en-US" sz="2000" dirty="0" err="1">
                <a:latin typeface="Courier" pitchFamily="-111" charset="0"/>
                <a:ea typeface="ＭＳ Ｐゴシック" pitchFamily="-111" charset="-128"/>
              </a:rPr>
              <a:t>len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+ </a:t>
            </a:r>
            <a:r>
              <a:rPr lang="en-US" sz="20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(end)  </a:t>
            </a:r>
            <a:r>
              <a:rPr lang="en-US" sz="2000" dirty="0">
                <a:solidFill>
                  <a:srgbClr val="008000"/>
                </a:solidFill>
                <a:latin typeface="Courier" pitchFamily="-111" charset="0"/>
                <a:ea typeface="ＭＳ Ｐゴシック" pitchFamily="-111" charset="-128"/>
              </a:rPr>
              <a:t># length of everything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</a:t>
            </a:r>
            <a:r>
              <a:rPr lang="en-US" sz="2000" dirty="0" err="1">
                <a:latin typeface="Courier" pitchFamily="-111" charset="0"/>
                <a:ea typeface="ＭＳ Ｐゴシック" pitchFamily="-111" charset="-128"/>
              </a:rPr>
              <a:t>newPre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makeEmptySound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(</a:t>
            </a:r>
            <a:r>
              <a:rPr lang="en-US" sz="2000" dirty="0" err="1">
                <a:latin typeface="Courier" pitchFamily="-111" charset="0"/>
                <a:ea typeface="ＭＳ Ｐゴシック" pitchFamily="-111" charset="-128"/>
              </a:rPr>
              <a:t>len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)       </a:t>
            </a:r>
            <a:r>
              <a:rPr lang="en-US" sz="2000" dirty="0">
                <a:solidFill>
                  <a:srgbClr val="008000"/>
                </a:solidFill>
                <a:latin typeface="Courier" pitchFamily="-111" charset="0"/>
                <a:ea typeface="ＭＳ Ｐゴシック" pitchFamily="-111" charset="-128"/>
              </a:rPr>
              <a:t># new preamble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copy(start, </a:t>
            </a:r>
            <a:r>
              <a:rPr lang="en-US" sz="2000" dirty="0" err="1">
                <a:latin typeface="Courier" pitchFamily="-111" charset="0"/>
                <a:ea typeface="ＭＳ Ｐゴシック" pitchFamily="-111" charset="-128"/>
              </a:rPr>
              <a:t>newPre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, 0)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copy(united, </a:t>
            </a:r>
            <a:r>
              <a:rPr lang="en-US" sz="2000" dirty="0" err="1">
                <a:latin typeface="Courier" pitchFamily="-111" charset="0"/>
                <a:ea typeface="ＭＳ Ｐゴシック" pitchFamily="-111" charset="-128"/>
              </a:rPr>
              <a:t>newPre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, </a:t>
            </a:r>
            <a:r>
              <a:rPr lang="en-US" sz="20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(start))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copy(end, </a:t>
            </a:r>
            <a:r>
              <a:rPr lang="en-US" sz="2000" dirty="0" err="1">
                <a:latin typeface="Courier" pitchFamily="-111" charset="0"/>
                <a:ea typeface="ＭＳ Ｐゴシック" pitchFamily="-111" charset="-128"/>
              </a:rPr>
              <a:t>newPre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, </a:t>
            </a:r>
            <a:r>
              <a:rPr lang="en-US" sz="20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(start)+</a:t>
            </a:r>
            <a:r>
              <a:rPr lang="en-US" sz="20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(united))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return </a:t>
            </a:r>
            <a:r>
              <a:rPr lang="en-US" sz="2000" dirty="0" err="1">
                <a:latin typeface="Courier" pitchFamily="-111" charset="0"/>
                <a:ea typeface="ＭＳ Ｐゴシック" pitchFamily="-111" charset="-128"/>
              </a:rPr>
              <a:t>newPre</a:t>
            </a:r>
            <a:endParaRPr lang="en-US" sz="2000" dirty="0">
              <a:latin typeface="Courier" pitchFamily="-111" charset="0"/>
              <a:ea typeface="ＭＳ Ｐゴシック" pitchFamily="-111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416676"/>
            <a:ext cx="47244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37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Changing the splice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if we wanted to increase or decrease the volume of an inserted word?</a:t>
            </a:r>
          </a:p>
          <a:p>
            <a:pPr lvl="1" eaLnBrk="1" hangingPunct="1"/>
            <a:r>
              <a:rPr lang="en-US" altLang="en-US" smtClean="0"/>
              <a:t>Simple!  Multiply each sample by something as it</a:t>
            </a:r>
            <a:r>
              <a:rPr lang="fr-FR" altLang="ja-JP" smtClean="0"/>
              <a:t>'</a:t>
            </a:r>
            <a:r>
              <a:rPr lang="en-US" altLang="ja-JP" smtClean="0"/>
              <a:t>s pulled from the source.</a:t>
            </a:r>
          </a:p>
          <a:p>
            <a:pPr eaLnBrk="1" hangingPunct="1"/>
            <a:r>
              <a:rPr lang="en-US" altLang="en-US" smtClean="0"/>
              <a:t>Could we do something like slowly increase volume (emphasis) or normalize the sound?</a:t>
            </a:r>
          </a:p>
          <a:p>
            <a:pPr lvl="1" eaLnBrk="1" hangingPunct="1"/>
            <a:r>
              <a:rPr lang="en-US" altLang="en-US" smtClean="0"/>
              <a:t>Sure!  Just like we</a:t>
            </a:r>
            <a:r>
              <a:rPr lang="fr-FR" altLang="ja-JP" smtClean="0"/>
              <a:t>'</a:t>
            </a:r>
            <a:r>
              <a:rPr lang="en-US" altLang="ja-JP" smtClean="0"/>
              <a:t>ve done in past programs, but instead of working across </a:t>
            </a:r>
            <a:r>
              <a:rPr lang="en-US" altLang="ja-JP" i="1" smtClean="0"/>
              <a:t>all</a:t>
            </a:r>
            <a:r>
              <a:rPr lang="en-US" altLang="ja-JP" smtClean="0"/>
              <a:t> samples, we work across only the samples in that sound!</a:t>
            </a:r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356351"/>
            <a:ext cx="49530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00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Reversing Sounds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1981200" y="1981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We can also modify sounds by reversing them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1981200" y="2438400"/>
            <a:ext cx="8229600" cy="2554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def reverse(source):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target = </a:t>
            </a:r>
            <a:r>
              <a:rPr lang="en-US" sz="20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makeEmptySound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(</a:t>
            </a:r>
            <a:r>
              <a:rPr lang="en-US" sz="20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(source))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</a:t>
            </a:r>
            <a:r>
              <a:rPr lang="en-US" sz="2000" dirty="0" err="1">
                <a:latin typeface="Courier" pitchFamily="-111" charset="0"/>
                <a:ea typeface="ＭＳ Ｐゴシック" pitchFamily="-111" charset="-128"/>
              </a:rPr>
              <a:t>sourceIndex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(source) - 1 </a:t>
            </a:r>
            <a:r>
              <a:rPr lang="en-US" sz="2000" dirty="0">
                <a:solidFill>
                  <a:srgbClr val="008000"/>
                </a:solidFill>
                <a:latin typeface="Courier" pitchFamily="-111" charset="0"/>
                <a:ea typeface="ＭＳ Ｐゴシック" pitchFamily="-111" charset="-128"/>
              </a:rPr>
              <a:t># start at end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for </a:t>
            </a:r>
            <a:r>
              <a:rPr lang="en-US" sz="2000" dirty="0" err="1">
                <a:latin typeface="Courier" pitchFamily="-111" charset="0"/>
                <a:ea typeface="ＭＳ Ｐゴシック" pitchFamily="-111" charset="-128"/>
              </a:rPr>
              <a:t>targetIndex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in range(0, </a:t>
            </a:r>
            <a:r>
              <a:rPr lang="en-US" sz="2000" dirty="0" err="1">
                <a:latin typeface="Courier" pitchFamily="-111" charset="0"/>
                <a:ea typeface="ＭＳ Ｐゴシック" pitchFamily="-111" charset="-128"/>
              </a:rPr>
              <a:t>getLength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(target)):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  value = </a:t>
            </a:r>
            <a:r>
              <a:rPr lang="en-US" sz="20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getSampleValueAt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(source, </a:t>
            </a:r>
            <a:r>
              <a:rPr lang="en-US" sz="2000" dirty="0" err="1">
                <a:latin typeface="Courier" pitchFamily="-111" charset="0"/>
                <a:ea typeface="ＭＳ Ｐゴシック" pitchFamily="-111" charset="-128"/>
              </a:rPr>
              <a:t>sourceIndex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  </a:t>
            </a:r>
            <a:r>
              <a:rPr lang="en-US" sz="20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setSampleValueAt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(target, </a:t>
            </a:r>
            <a:r>
              <a:rPr lang="en-US" sz="2000" dirty="0" err="1">
                <a:latin typeface="Courier" pitchFamily="-111" charset="0"/>
                <a:ea typeface="ＭＳ Ｐゴシック" pitchFamily="-111" charset="-128"/>
              </a:rPr>
              <a:t>targetIndex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, value)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  </a:t>
            </a:r>
            <a:r>
              <a:rPr lang="en-US" sz="2000" dirty="0" err="1">
                <a:latin typeface="Courier" pitchFamily="-111" charset="0"/>
                <a:ea typeface="ＭＳ Ｐゴシック" pitchFamily="-111" charset="-128"/>
              </a:rPr>
              <a:t>sourceIndex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= </a:t>
            </a:r>
            <a:r>
              <a:rPr lang="en-US" sz="2000" dirty="0" err="1">
                <a:latin typeface="Courier" pitchFamily="-111" charset="0"/>
                <a:ea typeface="ＭＳ Ｐゴシック" pitchFamily="-111" charset="-128"/>
              </a:rPr>
              <a:t>sourceIndex</a:t>
            </a: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- 1 </a:t>
            </a:r>
            <a:r>
              <a:rPr lang="en-US" sz="2000" dirty="0">
                <a:solidFill>
                  <a:srgbClr val="008000"/>
                </a:solidFill>
                <a:latin typeface="Courier" pitchFamily="-111" charset="0"/>
                <a:ea typeface="ＭＳ Ｐゴシック" pitchFamily="-111" charset="-128"/>
              </a:rPr>
              <a:t># move backwards</a:t>
            </a:r>
          </a:p>
          <a:p>
            <a:pPr>
              <a:defRPr/>
            </a:pPr>
            <a:r>
              <a:rPr lang="en-US" sz="2000" dirty="0">
                <a:latin typeface="Courier" pitchFamily="-111" charset="0"/>
                <a:ea typeface="ＭＳ Ｐゴシック" pitchFamily="-111" charset="-128"/>
              </a:rPr>
              <a:t>  return target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5038726"/>
            <a:ext cx="51339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458200" y="6400801"/>
            <a:ext cx="20574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288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Clicker: What does makeEmptySong take as input?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0"/>
              <a:buChar char=""/>
              <a:defRPr/>
            </a:pPr>
            <a:r>
              <a:rPr lang="en-US" dirty="0" smtClean="0">
                <a:ea typeface="ＭＳ Ｐゴシック" charset="0"/>
              </a:rPr>
              <a:t>Based on that last program, what do you think </a:t>
            </a:r>
            <a:r>
              <a:rPr lang="en-US" dirty="0" err="1" smtClean="0">
                <a:ea typeface="ＭＳ Ｐゴシック" charset="0"/>
              </a:rPr>
              <a:t>makeEmptySong</a:t>
            </a:r>
            <a:r>
              <a:rPr lang="en-US" dirty="0" smtClean="0">
                <a:ea typeface="ＭＳ Ｐゴシック" charset="0"/>
              </a:rPr>
              <a:t> takes as input?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Number of samples needed in the new song.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Number of bytes needed in the new sound.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Number of seconds needed in the new song.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A song to copy.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356351"/>
            <a:ext cx="51054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98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Mirroring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1905000" y="1371600"/>
            <a:ext cx="8382000" cy="990600"/>
          </a:xfrm>
        </p:spPr>
        <p:txBody>
          <a:bodyPr/>
          <a:lstStyle/>
          <a:p>
            <a:pPr eaLnBrk="1" hangingPunct="1"/>
            <a:r>
              <a:rPr lang="en-US" altLang="en-US"/>
              <a:t>We can mirror sounds in exactly the same way we mirrored pictures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1981200" y="2362200"/>
            <a:ext cx="8458200" cy="2800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latin typeface="Courier" pitchFamily="-111" charset="0"/>
                <a:ea typeface="ＭＳ Ｐゴシック" pitchFamily="-111" charset="-128"/>
              </a:rPr>
              <a:t>def </a:t>
            </a:r>
            <a:r>
              <a:rPr lang="en-US" sz="2200" dirty="0" err="1">
                <a:latin typeface="Courier" pitchFamily="-111" charset="0"/>
                <a:ea typeface="ＭＳ Ｐゴシック" pitchFamily="-111" charset="-128"/>
              </a:rPr>
              <a:t>mirrorSound</a:t>
            </a:r>
            <a:r>
              <a:rPr lang="en-US" sz="2200" dirty="0">
                <a:latin typeface="Courier" pitchFamily="-111" charset="0"/>
                <a:ea typeface="ＭＳ Ｐゴシック" pitchFamily="-111" charset="-128"/>
              </a:rPr>
              <a:t>(sound):</a:t>
            </a:r>
          </a:p>
          <a:p>
            <a:pPr>
              <a:defRPr/>
            </a:pPr>
            <a:r>
              <a:rPr lang="en-US" sz="2200" dirty="0">
                <a:latin typeface="Courier" pitchFamily="-111" charset="0"/>
                <a:ea typeface="ＭＳ Ｐゴシック" pitchFamily="-111" charset="-128"/>
              </a:rPr>
              <a:t>  </a:t>
            </a:r>
            <a:r>
              <a:rPr lang="en-US" sz="2200" dirty="0" err="1">
                <a:latin typeface="Courier" pitchFamily="-111" charset="0"/>
                <a:ea typeface="ＭＳ Ｐゴシック" pitchFamily="-111" charset="-128"/>
              </a:rPr>
              <a:t>len</a:t>
            </a:r>
            <a:r>
              <a:rPr lang="en-US" sz="2200" dirty="0">
                <a:latin typeface="Courier" pitchFamily="-111" charset="0"/>
                <a:ea typeface="ＭＳ Ｐゴシック" pitchFamily="-111" charset="-128"/>
              </a:rPr>
              <a:t> = </a:t>
            </a:r>
            <a:r>
              <a:rPr lang="en-US" sz="22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getLength</a:t>
            </a:r>
            <a:r>
              <a:rPr lang="en-US" sz="2200" dirty="0">
                <a:latin typeface="Courier" pitchFamily="-111" charset="0"/>
                <a:ea typeface="ＭＳ Ｐゴシック" pitchFamily="-111" charset="-128"/>
              </a:rPr>
              <a:t>(sound)</a:t>
            </a:r>
          </a:p>
          <a:p>
            <a:pPr>
              <a:defRPr/>
            </a:pPr>
            <a:r>
              <a:rPr lang="en-US" sz="2200" dirty="0">
                <a:latin typeface="Courier" pitchFamily="-111" charset="0"/>
                <a:ea typeface="ＭＳ Ｐゴシック" pitchFamily="-111" charset="-128"/>
              </a:rPr>
              <a:t>  </a:t>
            </a:r>
            <a:r>
              <a:rPr lang="en-US" sz="2200" dirty="0" err="1">
                <a:latin typeface="Courier" pitchFamily="-111" charset="0"/>
                <a:ea typeface="ＭＳ Ｐゴシック" pitchFamily="-111" charset="-128"/>
              </a:rPr>
              <a:t>mirrorpoint</a:t>
            </a:r>
            <a:r>
              <a:rPr lang="en-US" sz="2200" dirty="0">
                <a:latin typeface="Courier" pitchFamily="-111" charset="0"/>
                <a:ea typeface="ＭＳ Ｐゴシック" pitchFamily="-111" charset="-128"/>
              </a:rPr>
              <a:t> = </a:t>
            </a:r>
            <a:r>
              <a:rPr lang="en-US" sz="2200" dirty="0" err="1">
                <a:latin typeface="Courier" pitchFamily="-111" charset="0"/>
                <a:ea typeface="ＭＳ Ｐゴシック" pitchFamily="-111" charset="-128"/>
              </a:rPr>
              <a:t>len</a:t>
            </a:r>
            <a:r>
              <a:rPr lang="en-US" sz="2200" dirty="0">
                <a:latin typeface="Courier" pitchFamily="-111" charset="0"/>
                <a:ea typeface="ＭＳ Ｐゴシック" pitchFamily="-111" charset="-128"/>
              </a:rPr>
              <a:t>/2</a:t>
            </a:r>
          </a:p>
          <a:p>
            <a:pPr>
              <a:defRPr/>
            </a:pPr>
            <a:r>
              <a:rPr lang="en-US" sz="2200" dirty="0">
                <a:latin typeface="Courier" pitchFamily="-111" charset="0"/>
                <a:ea typeface="ＭＳ Ｐゴシック" pitchFamily="-111" charset="-128"/>
              </a:rPr>
              <a:t>  for index in range(0, </a:t>
            </a:r>
            <a:r>
              <a:rPr lang="en-US" sz="2200" dirty="0" err="1">
                <a:latin typeface="Courier" pitchFamily="-111" charset="0"/>
                <a:ea typeface="ＭＳ Ｐゴシック" pitchFamily="-111" charset="-128"/>
              </a:rPr>
              <a:t>mirrorpoint</a:t>
            </a:r>
            <a:r>
              <a:rPr lang="en-US" sz="2200" dirty="0">
                <a:latin typeface="Courier" pitchFamily="-111" charset="0"/>
                <a:ea typeface="ＭＳ Ｐゴシック" pitchFamily="-111" charset="-128"/>
              </a:rPr>
              <a:t>):</a:t>
            </a:r>
          </a:p>
          <a:p>
            <a:pPr>
              <a:defRPr/>
            </a:pPr>
            <a:r>
              <a:rPr lang="en-US" sz="2200" dirty="0">
                <a:latin typeface="Courier" pitchFamily="-111" charset="0"/>
                <a:ea typeface="ＭＳ Ｐゴシック" pitchFamily="-111" charset="-128"/>
              </a:rPr>
              <a:t>    left = </a:t>
            </a:r>
            <a:r>
              <a:rPr lang="en-US" sz="22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getSampleObjectAt</a:t>
            </a:r>
            <a:r>
              <a:rPr lang="en-US" sz="2200" dirty="0">
                <a:latin typeface="Courier" pitchFamily="-111" charset="0"/>
                <a:ea typeface="ＭＳ Ｐゴシック" pitchFamily="-111" charset="-128"/>
              </a:rPr>
              <a:t>(sound, index)</a:t>
            </a:r>
          </a:p>
          <a:p>
            <a:pPr>
              <a:defRPr/>
            </a:pPr>
            <a:r>
              <a:rPr lang="en-US" sz="2200" dirty="0">
                <a:latin typeface="Courier" pitchFamily="-111" charset="0"/>
                <a:ea typeface="ＭＳ Ｐゴシック" pitchFamily="-111" charset="-128"/>
              </a:rPr>
              <a:t>    right = </a:t>
            </a:r>
            <a:r>
              <a:rPr lang="en-US" sz="22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getSampleObjectAt</a:t>
            </a:r>
            <a:r>
              <a:rPr lang="en-US" sz="2200" dirty="0">
                <a:latin typeface="Courier" pitchFamily="-111" charset="0"/>
                <a:ea typeface="ＭＳ Ｐゴシック" pitchFamily="-111" charset="-128"/>
              </a:rPr>
              <a:t>(sound, len-index-1)</a:t>
            </a:r>
          </a:p>
          <a:p>
            <a:pPr>
              <a:defRPr/>
            </a:pPr>
            <a:r>
              <a:rPr lang="en-US" sz="2200" dirty="0">
                <a:latin typeface="Courier" pitchFamily="-111" charset="0"/>
                <a:ea typeface="ＭＳ Ｐゴシック" pitchFamily="-111" charset="-128"/>
              </a:rPr>
              <a:t>    value = </a:t>
            </a:r>
            <a:r>
              <a:rPr lang="en-US" sz="22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getSampleValue</a:t>
            </a:r>
            <a:r>
              <a:rPr lang="en-US" sz="2200" dirty="0">
                <a:latin typeface="Courier" pitchFamily="-111" charset="0"/>
                <a:ea typeface="ＭＳ Ｐゴシック" pitchFamily="-111" charset="-128"/>
              </a:rPr>
              <a:t>(left)</a:t>
            </a:r>
          </a:p>
          <a:p>
            <a:pPr>
              <a:defRPr/>
            </a:pPr>
            <a:r>
              <a:rPr lang="en-US" sz="2200" dirty="0">
                <a:latin typeface="Courier" pitchFamily="-111" charset="0"/>
                <a:ea typeface="ＭＳ Ｐゴシック" pitchFamily="-111" charset="-128"/>
              </a:rPr>
              <a:t>    </a:t>
            </a:r>
            <a:r>
              <a:rPr lang="en-US" sz="2200" dirty="0" err="1">
                <a:solidFill>
                  <a:srgbClr val="800080"/>
                </a:solidFill>
                <a:latin typeface="Courier" pitchFamily="-111" charset="0"/>
                <a:ea typeface="ＭＳ Ｐゴシック" pitchFamily="-111" charset="-128"/>
              </a:rPr>
              <a:t>setSampleValue</a:t>
            </a:r>
            <a:r>
              <a:rPr lang="en-US" sz="2200" dirty="0">
                <a:latin typeface="Courier" pitchFamily="-111" charset="0"/>
                <a:ea typeface="ＭＳ Ｐゴシック" pitchFamily="-111" charset="-128"/>
              </a:rPr>
              <a:t>(right, value)</a:t>
            </a:r>
          </a:p>
        </p:txBody>
      </p:sp>
      <p:pic>
        <p:nvPicPr>
          <p:cNvPr id="419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05400"/>
            <a:ext cx="35052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00200" y="6356351"/>
            <a:ext cx="44958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758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Announcements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3rd, 2021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8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 and Scope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Defined:</a:t>
            </a:r>
          </a:p>
          <a:p>
            <a:pPr lvl="1" eaLnBrk="1" hangingPunct="1"/>
            <a:r>
              <a:rPr lang="en-US" altLang="en-US" smtClean="0"/>
              <a:t>Let</a:t>
            </a:r>
            <a:r>
              <a:rPr lang="fr-FR" altLang="en-US" smtClean="0"/>
              <a:t>'</a:t>
            </a:r>
            <a:r>
              <a:rPr lang="en-US" altLang="en-US" smtClean="0"/>
              <a:t>s call the variable that represents the input a “parameter variable”</a:t>
            </a:r>
          </a:p>
          <a:p>
            <a:pPr eaLnBrk="1" hangingPunct="1"/>
            <a:r>
              <a:rPr lang="en-US" altLang="en-US" smtClean="0"/>
              <a:t>Key idea:</a:t>
            </a:r>
          </a:p>
          <a:p>
            <a:pPr lvl="1" eaLnBrk="1" hangingPunct="1"/>
            <a:r>
              <a:rPr lang="en-US" altLang="en-US" smtClean="0"/>
              <a:t>The parameter variable in a function has </a:t>
            </a:r>
            <a:r>
              <a:rPr lang="en-US" altLang="en-US" i="1" smtClean="0"/>
              <a:t>NOTHING </a:t>
            </a:r>
            <a:r>
              <a:rPr lang="en-US" altLang="en-US" smtClean="0"/>
              <a:t>to do with any variable (even with the same name) in the Command Area – or anywhere else.</a:t>
            </a:r>
          </a:p>
          <a:p>
            <a:pPr eaLnBrk="1" hangingPunct="1"/>
            <a:r>
              <a:rPr lang="en-US" altLang="en-US" smtClean="0"/>
              <a:t>Parameter variables are </a:t>
            </a:r>
            <a:r>
              <a:rPr lang="en-US" altLang="en-US" i="1" smtClean="0"/>
              <a:t>LOCAL </a:t>
            </a:r>
            <a:r>
              <a:rPr lang="en-US" altLang="en-US" smtClean="0"/>
              <a:t>to the function.</a:t>
            </a:r>
          </a:p>
          <a:p>
            <a:pPr lvl="1" eaLnBrk="1" hangingPunct="1"/>
            <a:r>
              <a:rPr lang="en-US" altLang="en-US" smtClean="0"/>
              <a:t>We say that it</a:t>
            </a:r>
            <a:r>
              <a:rPr lang="fr-FR" altLang="en-US" smtClean="0"/>
              <a:t>'</a:t>
            </a:r>
            <a:r>
              <a:rPr lang="en-US" altLang="en-US" smtClean="0"/>
              <a:t>s in the function</a:t>
            </a:r>
            <a:r>
              <a:rPr lang="fr-FR" altLang="en-US" smtClean="0"/>
              <a:t>'</a:t>
            </a:r>
            <a:r>
              <a:rPr lang="en-US" altLang="en-US" smtClean="0"/>
              <a:t>s </a:t>
            </a:r>
            <a:r>
              <a:rPr lang="en-US" altLang="en-US" i="1" smtClean="0"/>
              <a:t>SCOPE</a:t>
            </a:r>
            <a:r>
              <a:rPr lang="en-US" altLang="en-US" smtClean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356351"/>
            <a:ext cx="46482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71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981200" y="838200"/>
            <a:ext cx="2438400" cy="2743200"/>
          </a:xfrm>
        </p:spPr>
        <p:txBody>
          <a:bodyPr/>
          <a:lstStyle/>
          <a:p>
            <a:pPr eaLnBrk="1" hangingPunct="1"/>
            <a:r>
              <a:rPr lang="en-US" altLang="en-US" smtClean="0"/>
              <a:t>Think this through:</a:t>
            </a:r>
          </a:p>
        </p:txBody>
      </p:sp>
      <p:pic>
        <p:nvPicPr>
          <p:cNvPr id="44034" name="Picture 3" descr="funabInJE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3" y="533400"/>
            <a:ext cx="5511800" cy="618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00200" y="6356351"/>
            <a:ext cx="34290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05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Values are copied into parameters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a function is called, the input values are copied into the parameter variables.</a:t>
            </a:r>
          </a:p>
          <a:p>
            <a:pPr lvl="1" eaLnBrk="1" hangingPunct="1"/>
            <a:r>
              <a:rPr lang="en-US" altLang="en-US" smtClean="0"/>
              <a:t>Changing the parameter variables </a:t>
            </a:r>
            <a:r>
              <a:rPr lang="en-US" altLang="en-US" i="1" u="sng" smtClean="0"/>
              <a:t>can</a:t>
            </a:r>
            <a:r>
              <a:rPr lang="fr-FR" altLang="en-US" i="1" u="sng" smtClean="0"/>
              <a:t>'</a:t>
            </a:r>
            <a:r>
              <a:rPr lang="en-US" altLang="en-US" i="1" u="sng" smtClean="0"/>
              <a:t>t</a:t>
            </a:r>
            <a:r>
              <a:rPr lang="en-US" altLang="en-US" smtClean="0"/>
              <a:t> change the input variables.</a:t>
            </a:r>
          </a:p>
          <a:p>
            <a:pPr eaLnBrk="1" hangingPunct="1"/>
            <a:r>
              <a:rPr lang="en-US" altLang="en-US" smtClean="0"/>
              <a:t>All variables that are local disappear at the end of the function.</a:t>
            </a:r>
          </a:p>
          <a:p>
            <a:pPr eaLnBrk="1" hangingPunct="1"/>
            <a:r>
              <a:rPr lang="en-US" altLang="en-US" smtClean="0"/>
              <a:t>We can reference variables external to the function, if we don</a:t>
            </a:r>
            <a:r>
              <a:rPr lang="fr-FR" altLang="en-US" smtClean="0"/>
              <a:t>'</a:t>
            </a:r>
            <a:r>
              <a:rPr lang="en-US" altLang="en-US" smtClean="0"/>
              <a:t>t have a local variable with the same name.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356351"/>
            <a:ext cx="47244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585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Parameters as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lvl="1" indent="-273050">
              <a:buClr>
                <a:srgbClr val="0BD0D9"/>
              </a:buClr>
              <a:buSzPct val="95000"/>
              <a:buFont typeface="Wingdings 2" charset="0"/>
              <a:buChar char=""/>
              <a:defRPr/>
            </a:pPr>
            <a:r>
              <a:rPr lang="en-US" b="1" i="1" dirty="0" smtClean="0">
                <a:ea typeface="ＭＳ Ｐゴシック" charset="0"/>
              </a:rPr>
              <a:t>Note: </a:t>
            </a:r>
            <a:r>
              <a:rPr lang="en-US" dirty="0" smtClean="0">
                <a:ea typeface="ＭＳ Ｐゴシック" charset="0"/>
              </a:rPr>
              <a:t>Slightly different when you pass an object, like a Sound or a Picture.  </a:t>
            </a:r>
          </a:p>
          <a:p>
            <a:pPr marL="547687" lvl="2" indent="-273050">
              <a:buClr>
                <a:srgbClr val="0BD0D9"/>
              </a:buClr>
              <a:buSzPct val="95000"/>
              <a:buFont typeface="Wingdings 2" charset="0"/>
              <a:buChar char=""/>
              <a:defRPr/>
            </a:pPr>
            <a:r>
              <a:rPr lang="en-US" dirty="0" smtClean="0">
                <a:ea typeface="ＭＳ Ｐゴシック" charset="0"/>
              </a:rPr>
              <a:t>You still can</a:t>
            </a:r>
            <a:r>
              <a:rPr lang="fr-FR" dirty="0" smtClean="0">
                <a:ea typeface="ＭＳ Ｐゴシック" charset="0"/>
              </a:rPr>
              <a:t>'</a:t>
            </a:r>
            <a:r>
              <a:rPr lang="en-US" dirty="0" smtClean="0">
                <a:ea typeface="ＭＳ Ｐゴシック" charset="0"/>
              </a:rPr>
              <a:t>t change the original </a:t>
            </a:r>
            <a:r>
              <a:rPr lang="en-US" i="1" dirty="0" smtClean="0">
                <a:ea typeface="ＭＳ Ｐゴシック" charset="0"/>
              </a:rPr>
              <a:t>variable</a:t>
            </a:r>
            <a:r>
              <a:rPr lang="en-US" dirty="0" smtClean="0">
                <a:ea typeface="ＭＳ Ｐゴシック" charset="0"/>
              </a:rPr>
              <a:t>, but you</a:t>
            </a:r>
            <a:r>
              <a:rPr lang="fr-FR" dirty="0" smtClean="0">
                <a:ea typeface="ＭＳ Ｐゴシック" charset="0"/>
              </a:rPr>
              <a:t>'</a:t>
            </a:r>
            <a:r>
              <a:rPr lang="en-US" dirty="0" err="1" smtClean="0">
                <a:ea typeface="ＭＳ Ｐゴシック" charset="0"/>
              </a:rPr>
              <a:t>ve</a:t>
            </a:r>
            <a:r>
              <a:rPr lang="en-US" dirty="0" smtClean="0">
                <a:ea typeface="ＭＳ Ｐゴシック" charset="0"/>
              </a:rPr>
              <a:t> passed in the object. You can change the object.</a:t>
            </a:r>
          </a:p>
          <a:p>
            <a:pPr marL="0" indent="0">
              <a:buNone/>
              <a:defRPr/>
            </a:pPr>
            <a:r>
              <a:rPr lang="en-US" b="1" dirty="0" smtClean="0">
                <a:latin typeface="American Typewriter"/>
                <a:ea typeface="ＭＳ Ｐゴシック" charset="0"/>
                <a:cs typeface="American Typewriter"/>
              </a:rPr>
              <a:t>&gt;&gt;&gt; p = </a:t>
            </a:r>
            <a:r>
              <a:rPr lang="en-US" b="1" dirty="0" err="1" smtClean="0">
                <a:latin typeface="American Typewriter"/>
                <a:ea typeface="ＭＳ Ｐゴシック" charset="0"/>
                <a:cs typeface="American Typewriter"/>
              </a:rPr>
              <a:t>makePicture</a:t>
            </a:r>
            <a:r>
              <a:rPr lang="en-US" b="1" dirty="0" smtClean="0">
                <a:latin typeface="American Typewriter"/>
                <a:ea typeface="ＭＳ Ｐゴシック" charset="0"/>
                <a:cs typeface="American Typewriter"/>
              </a:rPr>
              <a:t>(</a:t>
            </a:r>
            <a:r>
              <a:rPr lang="en-US" b="1" dirty="0" err="1" smtClean="0">
                <a:latin typeface="American Typewriter"/>
                <a:ea typeface="ＭＳ Ｐゴシック" charset="0"/>
                <a:cs typeface="American Typewriter"/>
              </a:rPr>
              <a:t>pickAFile</a:t>
            </a:r>
            <a:r>
              <a:rPr lang="en-US" b="1" dirty="0" smtClean="0">
                <a:latin typeface="American Typewriter"/>
                <a:ea typeface="ＭＳ Ｐゴシック" charset="0"/>
                <a:cs typeface="American Typewriter"/>
              </a:rPr>
              <a:t>())</a:t>
            </a:r>
          </a:p>
          <a:p>
            <a:pPr marL="0" indent="0">
              <a:buNone/>
              <a:defRPr/>
            </a:pPr>
            <a:r>
              <a:rPr lang="en-US" b="1" dirty="0" smtClean="0">
                <a:latin typeface="American Typewriter"/>
                <a:ea typeface="ＭＳ Ｐゴシック" charset="0"/>
                <a:cs typeface="American Typewriter"/>
              </a:rPr>
              <a:t>&gt;&gt;&gt; </a:t>
            </a:r>
            <a:r>
              <a:rPr lang="en-US" b="1" dirty="0" err="1" smtClean="0">
                <a:latin typeface="American Typewriter"/>
                <a:ea typeface="ＭＳ Ｐゴシック" charset="0"/>
                <a:cs typeface="American Typewriter"/>
              </a:rPr>
              <a:t>increaseRed</a:t>
            </a:r>
            <a:r>
              <a:rPr lang="en-US" b="1" dirty="0" smtClean="0">
                <a:latin typeface="American Typewriter"/>
                <a:ea typeface="ＭＳ Ｐゴシック" charset="0"/>
                <a:cs typeface="American Typewriter"/>
              </a:rPr>
              <a:t>(p)</a:t>
            </a:r>
          </a:p>
          <a:p>
            <a:pPr eaLnBrk="1" hangingPunct="1">
              <a:buFont typeface="Wingdings 2" charset="0"/>
              <a:buChar char=""/>
              <a:defRPr/>
            </a:pPr>
            <a:r>
              <a:rPr lang="en-US" dirty="0" err="1" smtClean="0">
                <a:ea typeface="ＭＳ Ｐゴシック" charset="0"/>
                <a:cs typeface="+mn-cs"/>
              </a:rPr>
              <a:t>increaseRed</a:t>
            </a:r>
            <a:r>
              <a:rPr lang="en-US" dirty="0" smtClean="0">
                <a:ea typeface="ＭＳ Ｐゴシック" charset="0"/>
                <a:cs typeface="+mn-cs"/>
              </a:rPr>
              <a:t>() can</a:t>
            </a:r>
            <a:r>
              <a:rPr lang="fr-FR" dirty="0" smtClean="0">
                <a:ea typeface="ＭＳ Ｐゴシック" charset="0"/>
                <a:cs typeface="+mn-cs"/>
              </a:rPr>
              <a:t>'</a:t>
            </a:r>
            <a:r>
              <a:rPr lang="en-US" dirty="0" smtClean="0">
                <a:ea typeface="ＭＳ Ｐゴシック" charset="0"/>
                <a:cs typeface="+mn-cs"/>
              </a:rPr>
              <a:t>t change the variable </a:t>
            </a:r>
            <a:r>
              <a:rPr lang="en-US" b="1" dirty="0" smtClean="0">
                <a:ea typeface="ＭＳ Ｐゴシック" charset="0"/>
                <a:cs typeface="+mn-cs"/>
              </a:rPr>
              <a:t>p</a:t>
            </a:r>
            <a:r>
              <a:rPr lang="en-US" dirty="0" smtClean="0">
                <a:ea typeface="ＭＳ Ｐゴシック" charset="0"/>
                <a:cs typeface="+mn-cs"/>
              </a:rPr>
              <a:t>, but it can apply functions and methods to change the </a:t>
            </a:r>
            <a:r>
              <a:rPr lang="en-US" b="1" i="1" dirty="0" smtClean="0">
                <a:ea typeface="ＭＳ Ｐゴシック" charset="0"/>
                <a:cs typeface="+mn-cs"/>
              </a:rPr>
              <a:t>picture </a:t>
            </a:r>
            <a:r>
              <a:rPr lang="en-US" dirty="0" smtClean="0">
                <a:ea typeface="ＭＳ Ｐゴシック" charset="0"/>
                <a:cs typeface="+mn-cs"/>
              </a:rPr>
              <a:t>that </a:t>
            </a:r>
            <a:r>
              <a:rPr lang="en-US" b="1" dirty="0" smtClean="0">
                <a:ea typeface="ＭＳ Ｐゴシック" charset="0"/>
                <a:cs typeface="+mn-cs"/>
              </a:rPr>
              <a:t>p </a:t>
            </a:r>
            <a:r>
              <a:rPr lang="en-US" dirty="0" smtClean="0">
                <a:ea typeface="ＭＳ Ｐゴシック" charset="0"/>
                <a:cs typeface="+mn-cs"/>
              </a:rPr>
              <a:t>references.</a:t>
            </a:r>
          </a:p>
          <a:p>
            <a:pPr eaLnBrk="1" hangingPunct="1">
              <a:buFont typeface="Wingdings 2" charset="0"/>
              <a:buChar char="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That picture, the object, is the </a:t>
            </a:r>
            <a:r>
              <a:rPr lang="en-US" i="1" dirty="0" smtClean="0">
                <a:ea typeface="ＭＳ Ｐゴシック" charset="0"/>
                <a:cs typeface="+mn-cs"/>
              </a:rPr>
              <a:t>value</a:t>
            </a:r>
            <a:r>
              <a:rPr lang="en-US" dirty="0" smtClean="0">
                <a:ea typeface="ＭＳ Ｐゴシック" charset="0"/>
                <a:cs typeface="+mn-cs"/>
              </a:rPr>
              <a:t> that we passed in to the function.</a:t>
            </a: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0" y="6400801"/>
            <a:ext cx="5181600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45C75"/>
                </a:solidFill>
              </a:rPr>
              <a:t>© 2016 Pearson Education, Inc., Hoboken, NJ.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93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Tasks--</a:t>
            </a:r>
            <a:r>
              <a:rPr lang="en-US" dirty="0"/>
              <a:t>Python: Sound </a:t>
            </a:r>
            <a:r>
              <a:rPr lang="en-US" dirty="0" smtClean="0"/>
              <a:t>Splicing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Description:</a:t>
            </a:r>
          </a:p>
          <a:p>
            <a:pPr marL="0" indent="0">
              <a:buNone/>
            </a:pPr>
            <a:r>
              <a:rPr lang="en-US" dirty="0"/>
              <a:t>The purpose of this assignment is to use Python to manipulate and modify audio WAV files </a:t>
            </a:r>
            <a:r>
              <a:rPr lang="en-US" dirty="0" smtClean="0"/>
              <a:t>into loops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Web to search and download sounds for an antelope and a rabbit. WAV file </a:t>
            </a:r>
            <a:r>
              <a:rPr lang="en-US" dirty="0" smtClean="0"/>
              <a:t>formats are </a:t>
            </a:r>
            <a:r>
              <a:rPr lang="en-US" dirty="0"/>
              <a:t>required.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Python to splice the two sounds together.</a:t>
            </a:r>
          </a:p>
          <a:p>
            <a:pPr marL="0" indent="0">
              <a:buNone/>
            </a:pPr>
            <a:r>
              <a:rPr lang="en-US" dirty="0"/>
              <a:t>Submit the following in compressed, zip file format: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Python program. Naming convention is: firstInitial+lastName+Splicey.py. Example</a:t>
            </a:r>
            <a:r>
              <a:rPr lang="en-US" dirty="0" smtClean="0"/>
              <a:t>: gdiltsSplicey.py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all the media files used by or created by the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least one screen capture demonstrating that your program was functional.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ZIP file naming convention is: FirstInitial+LastName+soundSplicing.zip</a:t>
            </a:r>
          </a:p>
          <a:p>
            <a:pPr marL="0" indent="0">
              <a:buNone/>
            </a:pPr>
            <a:r>
              <a:rPr lang="en-US" dirty="0"/>
              <a:t>GCU style is not required, but solid academic writing is expected.</a:t>
            </a:r>
          </a:p>
          <a:p>
            <a:pPr marL="0" indent="0">
              <a:buNone/>
            </a:pPr>
            <a:r>
              <a:rPr lang="en-US" dirty="0"/>
              <a:t>You are not required to submit this assignment to </a:t>
            </a:r>
            <a:r>
              <a:rPr lang="en-US" dirty="0" err="1"/>
              <a:t>LopesWrite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0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 Comments?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What did we do today?</a:t>
            </a:r>
          </a:p>
          <a:p>
            <a:pPr eaLnBrk="1" hangingPunct="1"/>
            <a:r>
              <a:rPr lang="en-US" altLang="en-US" dirty="0" smtClean="0"/>
              <a:t>What was valuable to you?</a:t>
            </a:r>
          </a:p>
          <a:p>
            <a:r>
              <a:rPr lang="en-US" altLang="en-US" dirty="0"/>
              <a:t>What should be expanded?</a:t>
            </a:r>
          </a:p>
          <a:p>
            <a:pPr eaLnBrk="1" hangingPunct="1"/>
            <a:r>
              <a:rPr lang="en-US" altLang="en-US" dirty="0" smtClean="0"/>
              <a:t>What should I leave out next time?</a:t>
            </a:r>
          </a:p>
          <a:p>
            <a:pPr eaLnBrk="1" hangingPunct="1"/>
            <a:r>
              <a:rPr lang="en-US" altLang="en-US" dirty="0" smtClean="0"/>
              <a:t>What should receive less emphasis?</a:t>
            </a:r>
          </a:p>
          <a:p>
            <a:pPr eaLnBrk="1" hangingPunct="1"/>
            <a:r>
              <a:rPr lang="en-US" altLang="en-US" dirty="0" smtClean="0"/>
              <a:t>What do you need me to review next time?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0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38C243-9F20-477A-935E-178FD9E9B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9" y="941762"/>
            <a:ext cx="8963025" cy="49744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61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E9FF1F-8332-4C27-A577-A7CA6ACD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27" y="-23918"/>
            <a:ext cx="5320146" cy="687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0F87C4-96EF-4B02-AF6A-96C7E508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27" y="84700"/>
            <a:ext cx="5387516" cy="67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D86CCB-FC4E-4FE7-8FE1-BD37E5761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59" y="0"/>
            <a:ext cx="5417181" cy="696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075C9C-F2C3-416E-93CA-0C771CEC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27" y="31946"/>
            <a:ext cx="5367050" cy="682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39F0477F6B6C45BF9A9CFD107223D7" ma:contentTypeVersion="11" ma:contentTypeDescription="Create a new document." ma:contentTypeScope="" ma:versionID="7c39cc537a937ae27d577bd13c012e8e">
  <xsd:schema xmlns:xsd="http://www.w3.org/2001/XMLSchema" xmlns:xs="http://www.w3.org/2001/XMLSchema" xmlns:p="http://schemas.microsoft.com/office/2006/metadata/properties" xmlns:ns1="http://schemas.microsoft.com/sharepoint/v3" xmlns:ns3="f8a18421-f74d-4f2d-b8a1-7079743a587f" targetNamespace="http://schemas.microsoft.com/office/2006/metadata/properties" ma:root="true" ma:fieldsID="18c6e248d080863b560a16ac3649f76a" ns1:_="" ns3:_="">
    <xsd:import namespace="http://schemas.microsoft.com/sharepoint/v3"/>
    <xsd:import namespace="f8a18421-f74d-4f2d-b8a1-7079743a587f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a18421-f74d-4f2d-b8a1-7079743a58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A04EC76-513F-47A8-BD20-03B58E28D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DC180E-EC93-48D2-8C7F-3D53BB5C5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8a18421-f74d-4f2d-b8a1-7079743a58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3B6AD4-86F9-47BA-AA48-CB586DA43849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f8a18421-f74d-4f2d-b8a1-7079743a587f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3275</Words>
  <Application>Microsoft Office PowerPoint</Application>
  <PresentationFormat>Widescreen</PresentationFormat>
  <Paragraphs>316</Paragraphs>
  <Slides>45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MS PGothic</vt:lpstr>
      <vt:lpstr>MS PGothic</vt:lpstr>
      <vt:lpstr>游ゴシック</vt:lpstr>
      <vt:lpstr>游ゴシック Light</vt:lpstr>
      <vt:lpstr>American Typewriter</vt:lpstr>
      <vt:lpstr>Arial</vt:lpstr>
      <vt:lpstr>Calibri</vt:lpstr>
      <vt:lpstr>Calibri Light</vt:lpstr>
      <vt:lpstr>Courier</vt:lpstr>
      <vt:lpstr>Courier New</vt:lpstr>
      <vt:lpstr>Times</vt:lpstr>
      <vt:lpstr>Times New Roman</vt:lpstr>
      <vt:lpstr>Wingdings 2</vt:lpstr>
      <vt:lpstr>Office Theme</vt:lpstr>
      <vt:lpstr>Document</vt:lpstr>
      <vt:lpstr>CST-111 Introduction to Computer Science and Information Technology Topic 5</vt:lpstr>
      <vt:lpstr>Restart Recording</vt:lpstr>
      <vt:lpstr>PowerPoint Presentation</vt:lpstr>
      <vt:lpstr>Technology Announcements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Scholarship Opportunity </vt:lpstr>
      <vt:lpstr>PowerPoint Presentation</vt:lpstr>
      <vt:lpstr>PowerPoint Presentation</vt:lpstr>
      <vt:lpstr>This Week--Homecoming</vt:lpstr>
      <vt:lpstr>This Week--General</vt:lpstr>
      <vt:lpstr>This week--Athletics</vt:lpstr>
      <vt:lpstr>Topic 5: Advanced Functions, OOP, and Multi-Function Programming</vt:lpstr>
      <vt:lpstr>Introduction to Computing and Programming in Python:  A Multimedia Approach 4ed</vt:lpstr>
      <vt:lpstr>Knowing where we are in the sound</vt:lpstr>
      <vt:lpstr>Using for to count with range</vt:lpstr>
      <vt:lpstr>Increasing volume by sample index</vt:lpstr>
      <vt:lpstr>Modify different sound sections</vt:lpstr>
      <vt:lpstr>Array References</vt:lpstr>
      <vt:lpstr>Splicing Sounds</vt:lpstr>
      <vt:lpstr>Splicing whole sound files</vt:lpstr>
      <vt:lpstr>How it works</vt:lpstr>
      <vt:lpstr>Splicing words into a speech</vt:lpstr>
      <vt:lpstr>Finding the word end-points</vt:lpstr>
      <vt:lpstr>Now, it's all about copying</vt:lpstr>
      <vt:lpstr>The Whole Splice</vt:lpstr>
      <vt:lpstr>What's going on here?</vt:lpstr>
      <vt:lpstr>What if we didn't do that second copy? Or the pause?</vt:lpstr>
      <vt:lpstr>General clip function</vt:lpstr>
      <vt:lpstr>General copy function</vt:lpstr>
      <vt:lpstr>Simplified preamble splice</vt:lpstr>
      <vt:lpstr>Changing the splice</vt:lpstr>
      <vt:lpstr>Reversing Sounds</vt:lpstr>
      <vt:lpstr>Clicker: What does makeEmptySong take as input?</vt:lpstr>
      <vt:lpstr>Mirroring</vt:lpstr>
      <vt:lpstr>Functions and Scope</vt:lpstr>
      <vt:lpstr>Think this through:</vt:lpstr>
      <vt:lpstr>Values are copied into parameters</vt:lpstr>
      <vt:lpstr>Parameters as Objects</vt:lpstr>
      <vt:lpstr>Tasks--Python: Sound Splicing</vt:lpstr>
      <vt:lpstr>Questions? Comments?</vt:lpstr>
    </vt:vector>
  </TitlesOfParts>
  <Company>Grand Canyon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CST-111 Introduction to Computer Science and Information Technology</dc:title>
  <dc:creator>Glenda Dilts</dc:creator>
  <cp:lastModifiedBy>Glenda Dilts</cp:lastModifiedBy>
  <cp:revision>60</cp:revision>
  <dcterms:created xsi:type="dcterms:W3CDTF">2020-05-05T20:44:11Z</dcterms:created>
  <dcterms:modified xsi:type="dcterms:W3CDTF">2021-03-05T19:20:10Z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0x0101009A39F0477F6B6C45BF9A9CFD107223D7</vt:lpwstr>
  </property>
</Properties>
</file>