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4" r:id="rId23"/>
    <p:sldId id="275" r:id="rId24"/>
    <p:sldId id="276" r:id="rId25"/>
    <p:sldId id="277" r:id="rId26"/>
    <p:sldId id="278" r:id="rId27"/>
    <p:sldId id="279" r:id="rId28"/>
    <p:sldId id="280" r:id="rId29"/>
    <p:sldId id="282" r:id="rId30"/>
    <p:sldId id="281"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445DA-84B1-4A42-B908-AEFAE8D5ED14}" v="1" dt="2021-06-04T17:30:36.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arlo" userId="6c090ec0-c5f7-4a87-8a36-8b94413acec2" providerId="ADAL" clId="{9EB445DA-84B1-4A42-B908-AEFAE8D5ED14}"/>
    <pc:docChg chg="addSld delSld modSld">
      <pc:chgData name="Michael Sarlo" userId="6c090ec0-c5f7-4a87-8a36-8b94413acec2" providerId="ADAL" clId="{9EB445DA-84B1-4A42-B908-AEFAE8D5ED14}" dt="2021-06-04T17:30:43.186" v="2" actId="2696"/>
      <pc:docMkLst>
        <pc:docMk/>
      </pc:docMkLst>
      <pc:sldChg chg="modSp add del">
        <pc:chgData name="Michael Sarlo" userId="6c090ec0-c5f7-4a87-8a36-8b94413acec2" providerId="ADAL" clId="{9EB445DA-84B1-4A42-B908-AEFAE8D5ED14}" dt="2021-06-04T17:30:43.186" v="2" actId="2696"/>
        <pc:sldMkLst>
          <pc:docMk/>
          <pc:sldMk cId="893418716" sldId="285"/>
        </pc:sldMkLst>
        <pc:spChg chg="mod">
          <ac:chgData name="Michael Sarlo" userId="6c090ec0-c5f7-4a87-8a36-8b94413acec2" providerId="ADAL" clId="{9EB445DA-84B1-4A42-B908-AEFAE8D5ED14}" dt="2021-06-04T17:30:38.211" v="1" actId="20577"/>
          <ac:spMkLst>
            <pc:docMk/>
            <pc:sldMk cId="893418716" sldId="285"/>
            <ac:spMk id="2" creationId="{AB4BF1C2-2F7B-478E-B9FA-9C909443FF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11BF-A543-4363-9353-A587DD3EE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46244D-961C-481C-9255-F4E075F8F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C93CD-5D0F-4DE3-A6FA-E3393FD3B1CE}"/>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7E22FD35-332D-4CC2-97F0-7289DEDC9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22FEE-9571-4754-ACA6-6E99FF93314A}"/>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143369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7482-D766-4EBC-930F-D57DC40EA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C90D1C-89EC-4029-8D47-A1FB421F9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5207E-22A9-4177-978B-46DC08EAB54E}"/>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68ADCEC4-87EB-4607-BC04-A32EB4CA9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553C-D871-446E-BEBF-507DAD7F7170}"/>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235684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5E5D6-EAEB-47E8-ABD6-AF250A7345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6E37D3-273B-478D-9FF4-241CB287E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284AC-3775-48A0-B478-5E4DC111B46F}"/>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56BFB841-0C27-4814-B03B-3D6AB4BEA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B27EA-93A3-41AE-8299-9D7EE73EE3C1}"/>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371322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B6B6-59A3-41E3-91EC-F2A3A3128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18B34-EEC7-4567-AE11-3A44A32F9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7669-38E4-4139-975C-CB0A2D273A22}"/>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55FF3E4B-32AC-468C-8D47-2AC9DED06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A1FD7-89EF-48DD-BCF8-5D688D43B1F5}"/>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265819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DAC8-AEA9-409B-9B7F-C7A7E9D0A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E84C4-73EE-4D21-B3D7-84FD1655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43D678-0B23-4123-888D-D1C119E13194}"/>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D7986641-7665-4CFF-8437-13728DD59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29732-05E1-4B93-BD4A-C65150ACA053}"/>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144004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AB91-E981-4354-9634-DE50FFD0E3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6DBF9-9312-4EA3-9362-BAD2C1476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4AA25D-807F-4EFA-B286-B7022F7B6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F01EED-BF09-4C7B-B9DF-44575480389A}"/>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6" name="Footer Placeholder 5">
            <a:extLst>
              <a:ext uri="{FF2B5EF4-FFF2-40B4-BE49-F238E27FC236}">
                <a16:creationId xmlns:a16="http://schemas.microsoft.com/office/drawing/2014/main" id="{33346881-9158-48A7-AFC6-6D494B2B5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50EC4-01A1-41E9-AE21-A21C503D102C}"/>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249253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2F7D-B8A2-4C08-A13C-9DE61E123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EC590-278A-4D90-824E-34E522396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52887-21ED-43E4-87EC-0F0CE2F77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4655F-6C0F-4536-8FD2-DBB115947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2630C3-7893-4CFD-97E3-51BA7C841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16E61-0929-453E-B168-64607554A458}"/>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8" name="Footer Placeholder 7">
            <a:extLst>
              <a:ext uri="{FF2B5EF4-FFF2-40B4-BE49-F238E27FC236}">
                <a16:creationId xmlns:a16="http://schemas.microsoft.com/office/drawing/2014/main" id="{64161FAA-F3CB-4F9A-BE25-7C636326C2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9D7E11-5CC0-4927-A68F-AA07076A2C11}"/>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29158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2A8D-C1A2-4B52-A602-51FE7F2B3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333DE-7CCA-4DFC-A0FA-D5A7B4B199EE}"/>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4" name="Footer Placeholder 3">
            <a:extLst>
              <a:ext uri="{FF2B5EF4-FFF2-40B4-BE49-F238E27FC236}">
                <a16:creationId xmlns:a16="http://schemas.microsoft.com/office/drawing/2014/main" id="{3DC051CA-1DB9-44B0-B531-165259B44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FFA7A2-1DB8-4E91-9F93-B7A041CE7293}"/>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44487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0976D-DACC-4EAC-BE1A-67F61E295807}"/>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3" name="Footer Placeholder 2">
            <a:extLst>
              <a:ext uri="{FF2B5EF4-FFF2-40B4-BE49-F238E27FC236}">
                <a16:creationId xmlns:a16="http://schemas.microsoft.com/office/drawing/2014/main" id="{4995218F-7BC2-47FA-9A6F-57416184D5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08E0-CE25-4ADF-9729-0401AAFA803E}"/>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382135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2E79-35A7-4237-A734-54C5AC53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81C67-CFBC-4ED8-999C-358248AD6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7D5FB-56D8-4CC5-A974-C3D601E12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72577-A0B8-47C0-B6AC-84B6A847171E}"/>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6" name="Footer Placeholder 5">
            <a:extLst>
              <a:ext uri="{FF2B5EF4-FFF2-40B4-BE49-F238E27FC236}">
                <a16:creationId xmlns:a16="http://schemas.microsoft.com/office/drawing/2014/main" id="{16DE2CFF-C961-4CF8-A916-DDE5A6DEF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B3742-06A9-4A22-90CD-44FDA0DC6F86}"/>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396622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369C-99A6-4F60-BAB6-FFAB48619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8FD960-D0F0-4B71-A968-653BC4E7D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9A4D3-3E2C-4DDC-AF50-2E97F7ECA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4B909-5914-4CB1-A8FC-7CF7BD86C97B}"/>
              </a:ext>
            </a:extLst>
          </p:cNvPr>
          <p:cNvSpPr>
            <a:spLocks noGrp="1"/>
          </p:cNvSpPr>
          <p:nvPr>
            <p:ph type="dt" sz="half" idx="10"/>
          </p:nvPr>
        </p:nvSpPr>
        <p:spPr/>
        <p:txBody>
          <a:bodyPr/>
          <a:lstStyle/>
          <a:p>
            <a:fld id="{4636E6C4-B9F9-4226-B729-9CF2F987F388}" type="datetimeFigureOut">
              <a:rPr lang="en-US" smtClean="0"/>
              <a:t>6/4/2021</a:t>
            </a:fld>
            <a:endParaRPr lang="en-US"/>
          </a:p>
        </p:txBody>
      </p:sp>
      <p:sp>
        <p:nvSpPr>
          <p:cNvPr id="6" name="Footer Placeholder 5">
            <a:extLst>
              <a:ext uri="{FF2B5EF4-FFF2-40B4-BE49-F238E27FC236}">
                <a16:creationId xmlns:a16="http://schemas.microsoft.com/office/drawing/2014/main" id="{B245AA49-4B95-47E2-849B-ACD9782EF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37674-6E8E-4358-9352-A79CF2201F4C}"/>
              </a:ext>
            </a:extLst>
          </p:cNvPr>
          <p:cNvSpPr>
            <a:spLocks noGrp="1"/>
          </p:cNvSpPr>
          <p:nvPr>
            <p:ph type="sldNum" sz="quarter" idx="12"/>
          </p:nvPr>
        </p:nvSpPr>
        <p:spPr/>
        <p:txBody>
          <a:bodyPr/>
          <a:lstStyle/>
          <a:p>
            <a:fld id="{C89D2CC3-CC63-46A6-BA5A-3E115276F32B}" type="slidenum">
              <a:rPr lang="en-US" smtClean="0"/>
              <a:t>‹#›</a:t>
            </a:fld>
            <a:endParaRPr lang="en-US"/>
          </a:p>
        </p:txBody>
      </p:sp>
    </p:spTree>
    <p:extLst>
      <p:ext uri="{BB962C8B-B14F-4D97-AF65-F5344CB8AC3E}">
        <p14:creationId xmlns:p14="http://schemas.microsoft.com/office/powerpoint/2010/main" val="355302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1F8487-81B7-44E5-BC03-4053DC5E5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EA1C0-93DA-41A0-B26E-DC9F7137B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2D272-AB80-4D0F-A633-CF7BC9007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E6C4-B9F9-4226-B729-9CF2F987F388}" type="datetimeFigureOut">
              <a:rPr lang="en-US" smtClean="0"/>
              <a:t>6/4/2021</a:t>
            </a:fld>
            <a:endParaRPr lang="en-US"/>
          </a:p>
        </p:txBody>
      </p:sp>
      <p:sp>
        <p:nvSpPr>
          <p:cNvPr id="5" name="Footer Placeholder 4">
            <a:extLst>
              <a:ext uri="{FF2B5EF4-FFF2-40B4-BE49-F238E27FC236}">
                <a16:creationId xmlns:a16="http://schemas.microsoft.com/office/drawing/2014/main" id="{08CF7733-5294-46E1-AD60-AC63D6DA3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2D0534-9211-4B28-93A2-FCB108489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D2CC3-CC63-46A6-BA5A-3E115276F32B}" type="slidenum">
              <a:rPr lang="en-US" smtClean="0"/>
              <a:t>‹#›</a:t>
            </a:fld>
            <a:endParaRPr lang="en-US"/>
          </a:p>
        </p:txBody>
      </p:sp>
    </p:spTree>
    <p:extLst>
      <p:ext uri="{BB962C8B-B14F-4D97-AF65-F5344CB8AC3E}">
        <p14:creationId xmlns:p14="http://schemas.microsoft.com/office/powerpoint/2010/main" val="165873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A8E4F27-0164-4D5C-BEE3-3EAED4C72D3E}"/>
              </a:ext>
            </a:extLst>
          </p:cNvPr>
          <p:cNvSpPr>
            <a:spLocks noGrp="1"/>
          </p:cNvSpPr>
          <p:nvPr>
            <p:ph type="ctrTitle"/>
          </p:nvPr>
        </p:nvSpPr>
        <p:spPr>
          <a:xfrm>
            <a:off x="651307" y="640081"/>
            <a:ext cx="3377183" cy="1757432"/>
          </a:xfrm>
          <a:noFill/>
        </p:spPr>
        <p:txBody>
          <a:bodyPr vert="horz" lIns="91440" tIns="45720" rIns="91440" bIns="45720" rtlCol="0">
            <a:normAutofit/>
          </a:bodyPr>
          <a:lstStyle/>
          <a:p>
            <a:pPr algn="l"/>
            <a:r>
              <a:rPr lang="en-US" sz="4400" dirty="0">
                <a:solidFill>
                  <a:schemeClr val="bg1"/>
                </a:solidFill>
              </a:rPr>
              <a:t>CST - 210</a:t>
            </a:r>
          </a:p>
        </p:txBody>
      </p:sp>
      <p:sp>
        <p:nvSpPr>
          <p:cNvPr id="3" name="Subtitle 2">
            <a:extLst>
              <a:ext uri="{FF2B5EF4-FFF2-40B4-BE49-F238E27FC236}">
                <a16:creationId xmlns:a16="http://schemas.microsoft.com/office/drawing/2014/main" id="{ADAA3D06-5D98-4B4A-88AB-A5098A843D76}"/>
              </a:ext>
            </a:extLst>
          </p:cNvPr>
          <p:cNvSpPr>
            <a:spLocks noGrp="1"/>
          </p:cNvSpPr>
          <p:nvPr>
            <p:ph type="subTitle" idx="1"/>
          </p:nvPr>
        </p:nvSpPr>
        <p:spPr>
          <a:xfrm>
            <a:off x="638557" y="2703055"/>
            <a:ext cx="3377184" cy="1757433"/>
          </a:xfrm>
          <a:noFill/>
        </p:spPr>
        <p:txBody>
          <a:bodyPr vert="horz" lIns="91440" tIns="45720" rIns="91440" bIns="45720" rtlCol="0">
            <a:normAutofit/>
          </a:bodyPr>
          <a:lstStyle/>
          <a:p>
            <a:pPr indent="-228600" algn="l">
              <a:buFont typeface="Arial" panose="020B0604020202020204" pitchFamily="34" charset="0"/>
              <a:buChar char="•"/>
            </a:pPr>
            <a:r>
              <a:rPr lang="en-US" sz="2200" dirty="0">
                <a:solidFill>
                  <a:schemeClr val="bg1"/>
                </a:solidFill>
              </a:rPr>
              <a:t>Stack and Heap</a:t>
            </a:r>
          </a:p>
          <a:p>
            <a:pPr indent="-228600" algn="l">
              <a:buFont typeface="Arial" panose="020B0604020202020204" pitchFamily="34" charset="0"/>
              <a:buChar char="•"/>
            </a:pPr>
            <a:endParaRPr lang="en-US" sz="2200" dirty="0">
              <a:solidFill>
                <a:schemeClr val="bg1"/>
              </a:solidFill>
            </a:endParaRPr>
          </a:p>
          <a:p>
            <a:pPr indent="-228600" algn="l">
              <a:buFont typeface="Arial" panose="020B0604020202020204" pitchFamily="34" charset="0"/>
              <a:buChar char="•"/>
            </a:pPr>
            <a:r>
              <a:rPr lang="en-US" sz="2200" dirty="0">
                <a:solidFill>
                  <a:schemeClr val="bg1"/>
                </a:solidFill>
              </a:rPr>
              <a:t>Memory allocation and some Garbage</a:t>
            </a:r>
          </a:p>
          <a:p>
            <a:pPr indent="-228600" algn="l">
              <a:buFont typeface="Arial" panose="020B0604020202020204" pitchFamily="34" charset="0"/>
              <a:buChar char="•"/>
            </a:pPr>
            <a:endParaRPr lang="en-US" sz="2200" dirty="0">
              <a:solidFill>
                <a:schemeClr val="bg1"/>
              </a:solidFill>
            </a:endParaRPr>
          </a:p>
        </p:txBody>
      </p:sp>
      <p:pic>
        <p:nvPicPr>
          <p:cNvPr id="2" name="Picture 1">
            <a:extLst>
              <a:ext uri="{FF2B5EF4-FFF2-40B4-BE49-F238E27FC236}">
                <a16:creationId xmlns:a16="http://schemas.microsoft.com/office/drawing/2014/main" id="{DACFAD1D-6950-451F-BAE8-855E8B181D3F}"/>
              </a:ext>
            </a:extLst>
          </p:cNvPr>
          <p:cNvPicPr>
            <a:picLocks noChangeAspect="1"/>
          </p:cNvPicPr>
          <p:nvPr/>
        </p:nvPicPr>
        <p:blipFill rotWithShape="1">
          <a:blip r:embed="rId2"/>
          <a:srcRect l="12567" r="14066" b="-1"/>
          <a:stretch/>
        </p:blipFill>
        <p:spPr>
          <a:xfrm>
            <a:off x="4654297" y="10"/>
            <a:ext cx="7537704" cy="6857990"/>
          </a:xfrm>
          <a:prstGeom prst="rect">
            <a:avLst/>
          </a:prstGeom>
        </p:spPr>
      </p:pic>
    </p:spTree>
    <p:extLst>
      <p:ext uri="{BB962C8B-B14F-4D97-AF65-F5344CB8AC3E}">
        <p14:creationId xmlns:p14="http://schemas.microsoft.com/office/powerpoint/2010/main" val="19161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872A9-1ED5-4F59-8B51-83E5109169B7}"/>
              </a:ext>
            </a:extLst>
          </p:cNvPr>
          <p:cNvSpPr>
            <a:spLocks noGrp="1"/>
          </p:cNvSpPr>
          <p:nvPr>
            <p:ph idx="1"/>
          </p:nvPr>
        </p:nvSpPr>
        <p:spPr>
          <a:xfrm>
            <a:off x="838200" y="510363"/>
            <a:ext cx="10515600" cy="5666600"/>
          </a:xfrm>
        </p:spPr>
        <p:txBody>
          <a:bodyPr/>
          <a:lstStyle/>
          <a:p>
            <a:pPr marL="0" indent="0" algn="ctr">
              <a:buNone/>
            </a:pPr>
            <a:r>
              <a:rPr lang="en-US" dirty="0"/>
              <a:t>*Pointers</a:t>
            </a:r>
          </a:p>
          <a:p>
            <a:pPr marL="0" indent="0">
              <a:buNone/>
            </a:pPr>
            <a:r>
              <a:rPr lang="en-US" dirty="0"/>
              <a:t>Pointers  </a:t>
            </a:r>
            <a:r>
              <a:rPr lang="en-US" dirty="0">
                <a:sym typeface="Wingdings" panose="05000000000000000000" pitchFamily="2" charset="2"/>
              </a:rPr>
              <a:t> *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We make reference to variables address with the &amp;.  That is the location of the variable.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 pointer will point to the memory location.  </a:t>
            </a:r>
          </a:p>
          <a:p>
            <a:pPr marL="0" indent="0">
              <a:buNone/>
            </a:pPr>
            <a:r>
              <a:rPr lang="en-US" dirty="0">
                <a:sym typeface="Wingdings" panose="05000000000000000000" pitchFamily="2" charset="2"/>
              </a:rPr>
              <a:t>  </a:t>
            </a:r>
          </a:p>
          <a:p>
            <a:pPr marL="0" indent="0" algn="ctr">
              <a:buNone/>
            </a:pPr>
            <a:endParaRPr lang="en-US" dirty="0"/>
          </a:p>
          <a:p>
            <a:pPr algn="ctr"/>
            <a:endParaRPr lang="en-US" dirty="0"/>
          </a:p>
        </p:txBody>
      </p:sp>
      <p:sp>
        <p:nvSpPr>
          <p:cNvPr id="4" name="Rectangle 3">
            <a:extLst>
              <a:ext uri="{FF2B5EF4-FFF2-40B4-BE49-F238E27FC236}">
                <a16:creationId xmlns:a16="http://schemas.microsoft.com/office/drawing/2014/main" id="{748E34AD-4EBC-4FDF-A1C6-682E14406C1E}"/>
              </a:ext>
            </a:extLst>
          </p:cNvPr>
          <p:cNvSpPr/>
          <p:nvPr/>
        </p:nvSpPr>
        <p:spPr>
          <a:xfrm>
            <a:off x="8566076" y="4417830"/>
            <a:ext cx="723014" cy="478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 name="Rectangle 4">
            <a:extLst>
              <a:ext uri="{FF2B5EF4-FFF2-40B4-BE49-F238E27FC236}">
                <a16:creationId xmlns:a16="http://schemas.microsoft.com/office/drawing/2014/main" id="{F7C31AC6-14CA-48CA-8251-A26912D8CF60}"/>
              </a:ext>
            </a:extLst>
          </p:cNvPr>
          <p:cNvSpPr/>
          <p:nvPr/>
        </p:nvSpPr>
        <p:spPr>
          <a:xfrm>
            <a:off x="8027581" y="5273749"/>
            <a:ext cx="723014" cy="5635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sp>
        <p:nvSpPr>
          <p:cNvPr id="6" name="Rectangle 5">
            <a:extLst>
              <a:ext uri="{FF2B5EF4-FFF2-40B4-BE49-F238E27FC236}">
                <a16:creationId xmlns:a16="http://schemas.microsoft.com/office/drawing/2014/main" id="{C6F61B4B-C89B-49F9-BBE0-E2F0F52E3572}"/>
              </a:ext>
            </a:extLst>
          </p:cNvPr>
          <p:cNvSpPr/>
          <p:nvPr/>
        </p:nvSpPr>
        <p:spPr>
          <a:xfrm>
            <a:off x="4819650" y="4805122"/>
            <a:ext cx="1395524" cy="5635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solidFill>
                  <a:schemeClr val="tx1"/>
                </a:solidFill>
              </a:rPr>
              <a:t>address</a:t>
            </a:r>
          </a:p>
        </p:txBody>
      </p:sp>
      <p:sp>
        <p:nvSpPr>
          <p:cNvPr id="7" name="TextBox 6">
            <a:extLst>
              <a:ext uri="{FF2B5EF4-FFF2-40B4-BE49-F238E27FC236}">
                <a16:creationId xmlns:a16="http://schemas.microsoft.com/office/drawing/2014/main" id="{CD76C1EE-9DAB-413B-BE2E-FE4C1EC1D516}"/>
              </a:ext>
            </a:extLst>
          </p:cNvPr>
          <p:cNvSpPr txBox="1"/>
          <p:nvPr/>
        </p:nvSpPr>
        <p:spPr>
          <a:xfrm>
            <a:off x="1109774" y="4252224"/>
            <a:ext cx="4833826" cy="2246769"/>
          </a:xfrm>
          <a:prstGeom prst="rect">
            <a:avLst/>
          </a:prstGeom>
          <a:noFill/>
        </p:spPr>
        <p:txBody>
          <a:bodyPr wrap="square" rtlCol="0">
            <a:spAutoFit/>
          </a:bodyPr>
          <a:lstStyle/>
          <a:p>
            <a:r>
              <a:rPr lang="en-US" sz="2800" dirty="0"/>
              <a:t>int* </a:t>
            </a:r>
            <a:r>
              <a:rPr lang="en-US" sz="2800" dirty="0" err="1"/>
              <a:t>ptr</a:t>
            </a:r>
            <a:r>
              <a:rPr lang="en-US" sz="2800" dirty="0"/>
              <a:t>;</a:t>
            </a:r>
          </a:p>
          <a:p>
            <a:r>
              <a:rPr lang="en-US" sz="2800" dirty="0"/>
              <a:t>int </a:t>
            </a:r>
            <a:r>
              <a:rPr lang="en-US" sz="2800" dirty="0" err="1"/>
              <a:t>firstVar</a:t>
            </a:r>
            <a:r>
              <a:rPr lang="en-US" sz="2800" dirty="0"/>
              <a:t> = 5;</a:t>
            </a:r>
          </a:p>
          <a:p>
            <a:r>
              <a:rPr lang="en-US" sz="2800" dirty="0"/>
              <a:t>int </a:t>
            </a:r>
            <a:r>
              <a:rPr lang="en-US" sz="2800" dirty="0" err="1"/>
              <a:t>secondVar</a:t>
            </a:r>
            <a:r>
              <a:rPr lang="en-US" sz="2800" dirty="0"/>
              <a:t> = 10;</a:t>
            </a:r>
          </a:p>
          <a:p>
            <a:r>
              <a:rPr lang="en-US" sz="2800" dirty="0" err="1"/>
              <a:t>ptr</a:t>
            </a:r>
            <a:r>
              <a:rPr lang="en-US" sz="2800" dirty="0"/>
              <a:t> = &amp;</a:t>
            </a:r>
            <a:r>
              <a:rPr lang="en-US" sz="2800" dirty="0" err="1"/>
              <a:t>secondvar</a:t>
            </a:r>
            <a:r>
              <a:rPr lang="en-US" sz="2800" dirty="0"/>
              <a:t>;</a:t>
            </a:r>
          </a:p>
          <a:p>
            <a:r>
              <a:rPr lang="en-US" sz="2800" dirty="0"/>
              <a:t>int&amp; </a:t>
            </a:r>
            <a:r>
              <a:rPr lang="en-US" sz="2800" dirty="0" err="1"/>
              <a:t>newRef</a:t>
            </a:r>
            <a:r>
              <a:rPr lang="en-US" sz="2800" dirty="0"/>
              <a:t> = </a:t>
            </a:r>
            <a:r>
              <a:rPr lang="en-US" sz="2800" dirty="0" err="1"/>
              <a:t>firstVar</a:t>
            </a:r>
            <a:r>
              <a:rPr lang="en-US" sz="2800" dirty="0"/>
              <a:t>;</a:t>
            </a:r>
          </a:p>
        </p:txBody>
      </p:sp>
      <p:sp>
        <p:nvSpPr>
          <p:cNvPr id="8" name="TextBox 7">
            <a:extLst>
              <a:ext uri="{FF2B5EF4-FFF2-40B4-BE49-F238E27FC236}">
                <a16:creationId xmlns:a16="http://schemas.microsoft.com/office/drawing/2014/main" id="{05E2AA1C-738A-496A-BDA2-37B093FF94D0}"/>
              </a:ext>
            </a:extLst>
          </p:cNvPr>
          <p:cNvSpPr txBox="1"/>
          <p:nvPr/>
        </p:nvSpPr>
        <p:spPr>
          <a:xfrm>
            <a:off x="4725728" y="5375609"/>
            <a:ext cx="2132272" cy="1200329"/>
          </a:xfrm>
          <a:prstGeom prst="rect">
            <a:avLst/>
          </a:prstGeom>
          <a:noFill/>
        </p:spPr>
        <p:txBody>
          <a:bodyPr wrap="square" rtlCol="0">
            <a:spAutoFit/>
          </a:bodyPr>
          <a:lstStyle/>
          <a:p>
            <a:r>
              <a:rPr lang="en-US" sz="2400" dirty="0"/>
              <a:t>*</a:t>
            </a:r>
            <a:r>
              <a:rPr lang="en-US" sz="2400" dirty="0" err="1"/>
              <a:t>ptr</a:t>
            </a:r>
            <a:r>
              <a:rPr lang="en-US" sz="2400" dirty="0"/>
              <a:t> = 10</a:t>
            </a:r>
          </a:p>
          <a:p>
            <a:r>
              <a:rPr lang="en-US" sz="2400" dirty="0" err="1"/>
              <a:t>ptr</a:t>
            </a:r>
            <a:r>
              <a:rPr lang="en-US" sz="2400" dirty="0"/>
              <a:t> = address </a:t>
            </a:r>
          </a:p>
          <a:p>
            <a:endParaRPr lang="en-US" sz="2400" dirty="0"/>
          </a:p>
        </p:txBody>
      </p:sp>
      <p:cxnSp>
        <p:nvCxnSpPr>
          <p:cNvPr id="10" name="Straight Arrow Connector 9">
            <a:extLst>
              <a:ext uri="{FF2B5EF4-FFF2-40B4-BE49-F238E27FC236}">
                <a16:creationId xmlns:a16="http://schemas.microsoft.com/office/drawing/2014/main" id="{49D38279-B964-45BE-9BEE-8ADBE4DB707A}"/>
              </a:ext>
            </a:extLst>
          </p:cNvPr>
          <p:cNvCxnSpPr/>
          <p:nvPr/>
        </p:nvCxnSpPr>
        <p:spPr>
          <a:xfrm>
            <a:off x="6215174" y="4976037"/>
            <a:ext cx="1812407" cy="56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CE4CCC-8E1E-4EFC-AAA3-1F57670AB973}"/>
              </a:ext>
            </a:extLst>
          </p:cNvPr>
          <p:cNvSpPr txBox="1"/>
          <p:nvPr/>
        </p:nvSpPr>
        <p:spPr>
          <a:xfrm>
            <a:off x="7853694" y="3444253"/>
            <a:ext cx="2147777" cy="369332"/>
          </a:xfrm>
          <a:prstGeom prst="rect">
            <a:avLst/>
          </a:prstGeom>
          <a:noFill/>
        </p:spPr>
        <p:txBody>
          <a:bodyPr wrap="square" rtlCol="0">
            <a:spAutoFit/>
          </a:bodyPr>
          <a:lstStyle/>
          <a:p>
            <a:r>
              <a:rPr lang="en-US" dirty="0" err="1"/>
              <a:t>firstVar</a:t>
            </a:r>
            <a:r>
              <a:rPr lang="en-US" dirty="0"/>
              <a:t>  and </a:t>
            </a:r>
            <a:r>
              <a:rPr lang="en-US" dirty="0" err="1"/>
              <a:t>newRef</a:t>
            </a:r>
            <a:endParaRPr lang="en-US" dirty="0"/>
          </a:p>
        </p:txBody>
      </p:sp>
      <p:sp>
        <p:nvSpPr>
          <p:cNvPr id="12" name="TextBox 11">
            <a:extLst>
              <a:ext uri="{FF2B5EF4-FFF2-40B4-BE49-F238E27FC236}">
                <a16:creationId xmlns:a16="http://schemas.microsoft.com/office/drawing/2014/main" id="{97736188-84B6-4C26-A9C0-F70B33392B9C}"/>
              </a:ext>
            </a:extLst>
          </p:cNvPr>
          <p:cNvSpPr txBox="1"/>
          <p:nvPr/>
        </p:nvSpPr>
        <p:spPr>
          <a:xfrm>
            <a:off x="7962899" y="5869872"/>
            <a:ext cx="3119327" cy="646331"/>
          </a:xfrm>
          <a:prstGeom prst="rect">
            <a:avLst/>
          </a:prstGeom>
          <a:noFill/>
        </p:spPr>
        <p:txBody>
          <a:bodyPr wrap="square" rtlCol="0">
            <a:spAutoFit/>
          </a:bodyPr>
          <a:lstStyle/>
          <a:p>
            <a:r>
              <a:rPr lang="en-US" dirty="0"/>
              <a:t>When this pointer is created it returns the address to </a:t>
            </a:r>
            <a:r>
              <a:rPr lang="en-US" dirty="0" err="1"/>
              <a:t>ptr</a:t>
            </a:r>
            <a:r>
              <a:rPr lang="en-US" dirty="0"/>
              <a:t>.  </a:t>
            </a:r>
          </a:p>
        </p:txBody>
      </p:sp>
      <p:cxnSp>
        <p:nvCxnSpPr>
          <p:cNvPr id="14" name="Straight Arrow Connector 13">
            <a:extLst>
              <a:ext uri="{FF2B5EF4-FFF2-40B4-BE49-F238E27FC236}">
                <a16:creationId xmlns:a16="http://schemas.microsoft.com/office/drawing/2014/main" id="{8F70D410-BCFA-4B07-A27B-EB8B30C412E6}"/>
              </a:ext>
            </a:extLst>
          </p:cNvPr>
          <p:cNvCxnSpPr/>
          <p:nvPr/>
        </p:nvCxnSpPr>
        <p:spPr>
          <a:xfrm>
            <a:off x="8389088" y="3870251"/>
            <a:ext cx="361507" cy="470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7A7961-EADA-4772-A2BF-425C86EA32E5}"/>
              </a:ext>
            </a:extLst>
          </p:cNvPr>
          <p:cNvCxnSpPr/>
          <p:nvPr/>
        </p:nvCxnSpPr>
        <p:spPr>
          <a:xfrm flipH="1">
            <a:off x="9069572" y="3747808"/>
            <a:ext cx="452990" cy="560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CFC978-7289-402F-94A4-A49DE25EB107}"/>
              </a:ext>
            </a:extLst>
          </p:cNvPr>
          <p:cNvSpPr txBox="1"/>
          <p:nvPr/>
        </p:nvSpPr>
        <p:spPr>
          <a:xfrm>
            <a:off x="7806845" y="4973079"/>
            <a:ext cx="1683710" cy="369332"/>
          </a:xfrm>
          <a:prstGeom prst="rect">
            <a:avLst/>
          </a:prstGeom>
          <a:noFill/>
        </p:spPr>
        <p:txBody>
          <a:bodyPr wrap="square" rtlCol="0">
            <a:spAutoFit/>
          </a:bodyPr>
          <a:lstStyle/>
          <a:p>
            <a:r>
              <a:rPr lang="en-US" dirty="0" err="1"/>
              <a:t>secondvar</a:t>
            </a:r>
            <a:endParaRPr lang="en-US" dirty="0"/>
          </a:p>
        </p:txBody>
      </p:sp>
    </p:spTree>
    <p:extLst>
      <p:ext uri="{BB962C8B-B14F-4D97-AF65-F5344CB8AC3E}">
        <p14:creationId xmlns:p14="http://schemas.microsoft.com/office/powerpoint/2010/main" val="112003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18A4C-3F86-4EFC-8A10-686026971F3A}"/>
              </a:ext>
            </a:extLst>
          </p:cNvPr>
          <p:cNvSpPr>
            <a:spLocks noGrp="1"/>
          </p:cNvSpPr>
          <p:nvPr>
            <p:ph idx="1"/>
          </p:nvPr>
        </p:nvSpPr>
        <p:spPr>
          <a:xfrm>
            <a:off x="838200" y="685800"/>
            <a:ext cx="10515600" cy="5491163"/>
          </a:xfrm>
        </p:spPr>
        <p:txBody>
          <a:bodyPr/>
          <a:lstStyle/>
          <a:p>
            <a:pPr marL="0" indent="0">
              <a:buNone/>
            </a:pPr>
            <a:r>
              <a:rPr lang="en-US" dirty="0"/>
              <a:t>A pointer is a variable whose value is the address of another variable. </a:t>
            </a:r>
          </a:p>
          <a:p>
            <a:pPr marL="0" indent="0">
              <a:buNone/>
            </a:pPr>
            <a:endParaRPr lang="en-US" dirty="0"/>
          </a:p>
          <a:p>
            <a:pPr marL="0" indent="0">
              <a:buNone/>
            </a:pPr>
            <a:r>
              <a:rPr lang="en-US" dirty="0"/>
              <a:t>How is a pointer used?</a:t>
            </a:r>
          </a:p>
          <a:p>
            <a:pPr marL="0" indent="0">
              <a:buNone/>
            </a:pPr>
            <a:endParaRPr lang="en-US" dirty="0"/>
          </a:p>
          <a:p>
            <a:pPr marL="0" indent="0">
              <a:buNone/>
            </a:pPr>
            <a:r>
              <a:rPr lang="en-US" dirty="0"/>
              <a:t>Like any variable, it must be declared first.  </a:t>
            </a:r>
          </a:p>
          <a:p>
            <a:pPr marL="0" indent="0">
              <a:buNone/>
            </a:pPr>
            <a:endParaRPr lang="en-US" dirty="0"/>
          </a:p>
          <a:p>
            <a:pPr marL="0" indent="0">
              <a:buNone/>
            </a:pPr>
            <a:r>
              <a:rPr lang="en-US" dirty="0"/>
              <a:t>int* </a:t>
            </a:r>
            <a:r>
              <a:rPr lang="en-US" dirty="0" err="1"/>
              <a:t>ptr</a:t>
            </a:r>
            <a:r>
              <a:rPr lang="en-US" dirty="0"/>
              <a:t>;</a:t>
            </a:r>
          </a:p>
          <a:p>
            <a:pPr marL="0" indent="0">
              <a:buNone/>
            </a:pPr>
            <a:endParaRPr lang="en-US" dirty="0"/>
          </a:p>
          <a:p>
            <a:pPr marL="0" indent="0">
              <a:buNone/>
            </a:pPr>
            <a:r>
              <a:rPr lang="en-US" dirty="0"/>
              <a:t>Now the pointer variable called </a:t>
            </a:r>
            <a:r>
              <a:rPr lang="en-US" dirty="0" err="1"/>
              <a:t>ptr</a:t>
            </a:r>
            <a:r>
              <a:rPr lang="en-US" dirty="0"/>
              <a:t> can be used.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1232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DC7D01-3B86-40FA-AE85-534EBCEF9474}"/>
              </a:ext>
            </a:extLst>
          </p:cNvPr>
          <p:cNvSpPr txBox="1"/>
          <p:nvPr/>
        </p:nvSpPr>
        <p:spPr>
          <a:xfrm>
            <a:off x="933450" y="381000"/>
            <a:ext cx="8096250" cy="4154984"/>
          </a:xfrm>
          <a:prstGeom prst="rect">
            <a:avLst/>
          </a:prstGeom>
          <a:noFill/>
        </p:spPr>
        <p:txBody>
          <a:bodyPr wrap="square" rtlCol="0">
            <a:spAutoFit/>
          </a:bodyPr>
          <a:lstStyle/>
          <a:p>
            <a:r>
              <a:rPr lang="en-US" sz="2200" dirty="0">
                <a:solidFill>
                  <a:srgbClr val="0000FF"/>
                </a:solidFill>
                <a:latin typeface="Consolas" panose="020B0609020204030204" pitchFamily="49" charset="0"/>
              </a:rPr>
              <a:t>#include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&lt;</a:t>
            </a:r>
            <a:r>
              <a:rPr lang="en-US" sz="2200" dirty="0">
                <a:solidFill>
                  <a:srgbClr val="A31515"/>
                </a:solidFill>
                <a:latin typeface="Consolas" panose="020B0609020204030204" pitchFamily="49" charset="0"/>
              </a:rPr>
              <a:t>iostream</a:t>
            </a:r>
            <a:r>
              <a:rPr lang="en-US" sz="2200" dirty="0">
                <a:solidFill>
                  <a:srgbClr val="0000FF"/>
                </a:solidFill>
                <a:latin typeface="Consolas" panose="020B0609020204030204" pitchFamily="49" charset="0"/>
              </a:rPr>
              <a:t>&gt;</a:t>
            </a:r>
            <a:endParaRPr lang="en-US"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using</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namespace</a:t>
            </a:r>
            <a:r>
              <a:rPr lang="en-US" sz="2200" dirty="0">
                <a:solidFill>
                  <a:srgbClr val="000000"/>
                </a:solidFill>
                <a:latin typeface="Consolas" panose="020B0609020204030204" pitchFamily="49" charset="0"/>
              </a:rPr>
              <a:t> std;</a:t>
            </a:r>
          </a:p>
          <a:p>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main() {</a:t>
            </a:r>
          </a:p>
          <a:p>
            <a:endParaRPr lang="en-US"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myVar</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5</a:t>
            </a:r>
            <a:r>
              <a:rPr lang="en-US" sz="2200" dirty="0">
                <a:solidFill>
                  <a:srgbClr val="000000"/>
                </a:solidFill>
                <a:latin typeface="Consolas" panose="020B0609020204030204" pitchFamily="49" charset="0"/>
              </a:rPr>
              <a:t>;   //just an int </a:t>
            </a:r>
          </a:p>
          <a:p>
            <a:r>
              <a:rPr lang="en-US" sz="2200" dirty="0">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ptr</a:t>
            </a:r>
            <a:r>
              <a:rPr lang="en-US" sz="2200" dirty="0">
                <a:solidFill>
                  <a:srgbClr val="000000"/>
                </a:solidFill>
                <a:latin typeface="Consolas" panose="020B0609020204030204" pitchFamily="49" charset="0"/>
              </a:rPr>
              <a:t>;	     //pointer variable *</a:t>
            </a:r>
          </a:p>
          <a:p>
            <a:r>
              <a:rPr lang="en-US" sz="2200" dirty="0" err="1">
                <a:solidFill>
                  <a:srgbClr val="000000"/>
                </a:solidFill>
                <a:latin typeface="Consolas" panose="020B0609020204030204" pitchFamily="49" charset="0"/>
              </a:rPr>
              <a:t>ptr</a:t>
            </a:r>
            <a:r>
              <a:rPr lang="en-US" sz="2200" dirty="0">
                <a:solidFill>
                  <a:srgbClr val="000000"/>
                </a:solidFill>
                <a:latin typeface="Consolas" panose="020B0609020204030204" pitchFamily="49" charset="0"/>
              </a:rPr>
              <a:t> = &amp;</a:t>
            </a:r>
            <a:r>
              <a:rPr lang="en-US" sz="2200" dirty="0" err="1">
                <a:solidFill>
                  <a:srgbClr val="000000"/>
                </a:solidFill>
                <a:latin typeface="Consolas" panose="020B0609020204030204" pitchFamily="49" charset="0"/>
              </a:rPr>
              <a:t>myVar</a:t>
            </a:r>
            <a:r>
              <a:rPr lang="en-US" sz="2200" dirty="0">
                <a:solidFill>
                  <a:srgbClr val="000000"/>
                </a:solidFill>
                <a:latin typeface="Consolas" panose="020B0609020204030204" pitchFamily="49" charset="0"/>
              </a:rPr>
              <a:t>;    //reference to my var address</a:t>
            </a:r>
          </a:p>
          <a:p>
            <a:endParaRPr lang="en-US"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&lt;&lt; </a:t>
            </a:r>
            <a:r>
              <a:rPr lang="en-US" sz="2200" dirty="0" err="1">
                <a:solidFill>
                  <a:srgbClr val="000000"/>
                </a:solidFill>
                <a:latin typeface="Consolas" panose="020B0609020204030204" pitchFamily="49" charset="0"/>
              </a:rPr>
              <a:t>myVar</a:t>
            </a:r>
            <a:r>
              <a:rPr lang="en-US" sz="2200" dirty="0">
                <a:solidFill>
                  <a:srgbClr val="000000"/>
                </a:solidFill>
                <a:latin typeface="Consolas" panose="020B0609020204030204" pitchFamily="49" charset="0"/>
              </a:rPr>
              <a:t>&lt;&lt; </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myVar</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&lt;&lt; </a:t>
            </a:r>
            <a:r>
              <a:rPr lang="en-US" sz="2200" dirty="0" err="1">
                <a:solidFill>
                  <a:srgbClr val="000000"/>
                </a:solidFill>
                <a:latin typeface="Consolas" panose="020B0609020204030204" pitchFamily="49" charset="0"/>
              </a:rPr>
              <a:t>endl</a:t>
            </a:r>
            <a:r>
              <a:rPr lang="en-US" sz="2200" dirty="0">
                <a:solidFill>
                  <a:srgbClr val="000000"/>
                </a:solidFill>
                <a:latin typeface="Consolas" panose="020B0609020204030204" pitchFamily="49" charset="0"/>
              </a:rPr>
              <a:t>;</a:t>
            </a:r>
          </a:p>
          <a:p>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dirty="0" err="1">
                <a:solidFill>
                  <a:srgbClr val="000000"/>
                </a:solidFill>
                <a:latin typeface="Consolas" panose="020B0609020204030204" pitchFamily="49" charset="0"/>
              </a:rPr>
              <a:t>ptr</a:t>
            </a:r>
            <a:r>
              <a:rPr lang="en-US" sz="2200" dirty="0">
                <a:solidFill>
                  <a:srgbClr val="000000"/>
                </a:solidFill>
                <a:latin typeface="Consolas" panose="020B0609020204030204" pitchFamily="49" charset="0"/>
              </a:rPr>
              <a:t> &lt;&lt; </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ptr</a:t>
            </a:r>
            <a:r>
              <a:rPr lang="en-US" sz="2200" dirty="0">
                <a:solidFill>
                  <a:srgbClr val="A31515"/>
                </a:solidFill>
                <a:latin typeface="Consolas" panose="020B0609020204030204" pitchFamily="49" charset="0"/>
              </a:rPr>
              <a:t> address"</a:t>
            </a:r>
            <a:r>
              <a:rPr lang="en-US" sz="2200" dirty="0">
                <a:solidFill>
                  <a:srgbClr val="000000"/>
                </a:solidFill>
                <a:latin typeface="Consolas" panose="020B0609020204030204" pitchFamily="49" charset="0"/>
              </a:rPr>
              <a:t> &lt;&lt; </a:t>
            </a:r>
            <a:r>
              <a:rPr lang="en-US" sz="2200" dirty="0" err="1">
                <a:solidFill>
                  <a:srgbClr val="000000"/>
                </a:solidFill>
                <a:latin typeface="Consolas" panose="020B0609020204030204" pitchFamily="49" charset="0"/>
              </a:rPr>
              <a:t>endl</a:t>
            </a:r>
            <a:r>
              <a:rPr lang="en-US" sz="2200" dirty="0">
                <a:solidFill>
                  <a:srgbClr val="000000"/>
                </a:solidFill>
                <a:latin typeface="Consolas" panose="020B0609020204030204" pitchFamily="49" charset="0"/>
              </a:rPr>
              <a:t>;</a:t>
            </a:r>
          </a:p>
          <a:p>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dirty="0" err="1">
                <a:solidFill>
                  <a:srgbClr val="000000"/>
                </a:solidFill>
                <a:latin typeface="Consolas" panose="020B0609020204030204" pitchFamily="49" charset="0"/>
              </a:rPr>
              <a:t>ptr</a:t>
            </a:r>
            <a:r>
              <a:rPr lang="en-US" sz="2200" dirty="0">
                <a:solidFill>
                  <a:srgbClr val="000000"/>
                </a:solidFill>
                <a:latin typeface="Consolas" panose="020B0609020204030204" pitchFamily="49" charset="0"/>
              </a:rPr>
              <a:t> &lt;&lt; </a:t>
            </a:r>
            <a:r>
              <a:rPr lang="en-US" sz="2200" dirty="0">
                <a:solidFill>
                  <a:srgbClr val="A31515"/>
                </a:solidFill>
                <a:latin typeface="Consolas" panose="020B0609020204030204" pitchFamily="49" charset="0"/>
              </a:rPr>
              <a:t>" dereferenced </a:t>
            </a:r>
            <a:r>
              <a:rPr lang="en-US" sz="2200" dirty="0" err="1">
                <a:solidFill>
                  <a:srgbClr val="A31515"/>
                </a:solidFill>
                <a:latin typeface="Consolas" panose="020B0609020204030204" pitchFamily="49" charset="0"/>
              </a:rPr>
              <a:t>ptr</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&lt;&lt; </a:t>
            </a:r>
            <a:r>
              <a:rPr lang="en-US" sz="2200" dirty="0" err="1">
                <a:solidFill>
                  <a:srgbClr val="000000"/>
                </a:solidFill>
                <a:latin typeface="Consolas" panose="020B0609020204030204" pitchFamily="49" charset="0"/>
              </a:rPr>
              <a:t>endl</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5F583CF5-3C99-48AE-BE33-2DD436F0A627}"/>
              </a:ext>
            </a:extLst>
          </p:cNvPr>
          <p:cNvSpPr/>
          <p:nvPr/>
        </p:nvSpPr>
        <p:spPr>
          <a:xfrm>
            <a:off x="8537944" y="2856040"/>
            <a:ext cx="3062177" cy="157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 </a:t>
            </a:r>
            <a:r>
              <a:rPr lang="en-US" dirty="0" err="1"/>
              <a:t>myVar</a:t>
            </a:r>
            <a:endParaRPr lang="en-US" dirty="0"/>
          </a:p>
          <a:p>
            <a:r>
              <a:rPr lang="en-US" dirty="0"/>
              <a:t>0x7ffe8c82915c </a:t>
            </a:r>
            <a:r>
              <a:rPr lang="en-US" dirty="0" err="1"/>
              <a:t>ptr</a:t>
            </a:r>
            <a:r>
              <a:rPr lang="en-US" dirty="0"/>
              <a:t> address</a:t>
            </a:r>
          </a:p>
          <a:p>
            <a:r>
              <a:rPr lang="en-US" dirty="0"/>
              <a:t>5 dereferenced </a:t>
            </a:r>
            <a:r>
              <a:rPr lang="en-US" dirty="0" err="1"/>
              <a:t>ptr</a:t>
            </a:r>
            <a:endParaRPr lang="en-US" dirty="0"/>
          </a:p>
        </p:txBody>
      </p:sp>
    </p:spTree>
    <p:extLst>
      <p:ext uri="{BB962C8B-B14F-4D97-AF65-F5344CB8AC3E}">
        <p14:creationId xmlns:p14="http://schemas.microsoft.com/office/powerpoint/2010/main" val="288469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AF610-DAE2-4B90-B558-74D016AB3C2B}"/>
              </a:ext>
            </a:extLst>
          </p:cNvPr>
          <p:cNvSpPr txBox="1"/>
          <p:nvPr/>
        </p:nvSpPr>
        <p:spPr>
          <a:xfrm>
            <a:off x="209550" y="215562"/>
            <a:ext cx="5638800" cy="6124754"/>
          </a:xfrm>
          <a:prstGeom prst="rect">
            <a:avLst/>
          </a:prstGeom>
          <a:noFill/>
        </p:spPr>
        <p:txBody>
          <a:bodyPr wrap="square" rtlCol="0">
            <a:spAutoFit/>
          </a:bodyPr>
          <a:lstStyle/>
          <a:p>
            <a:pPr fontAlgn="base"/>
            <a:r>
              <a:rPr lang="en-US" sz="2800" b="1" dirty="0">
                <a:solidFill>
                  <a:srgbClr val="242729"/>
                </a:solidFill>
                <a:latin typeface="inherit"/>
              </a:rPr>
              <a:t>Pointers</a:t>
            </a:r>
            <a:endParaRPr lang="en-US" sz="2800" dirty="0">
              <a:solidFill>
                <a:srgbClr val="242729"/>
              </a:solidFill>
              <a:latin typeface="Arial" panose="020B0604020202020204" pitchFamily="34" charset="0"/>
            </a:endParaRPr>
          </a:p>
          <a:p>
            <a:pPr fontAlgn="base">
              <a:buFont typeface="Arial" panose="020B0604020202020204" pitchFamily="34" charset="0"/>
              <a:buChar char="•"/>
            </a:pPr>
            <a:r>
              <a:rPr lang="en-US" sz="2800" dirty="0">
                <a:solidFill>
                  <a:srgbClr val="242729"/>
                </a:solidFill>
                <a:latin typeface="inherit"/>
              </a:rPr>
              <a:t>A pointer is a variable that holds a memory address.</a:t>
            </a:r>
          </a:p>
          <a:p>
            <a:pPr fontAlgn="base">
              <a:buFont typeface="Arial" panose="020B0604020202020204" pitchFamily="34" charset="0"/>
              <a:buChar char="•"/>
            </a:pPr>
            <a:endParaRPr lang="en-US" sz="2800" dirty="0">
              <a:solidFill>
                <a:srgbClr val="242729"/>
              </a:solidFill>
              <a:latin typeface="inherit"/>
            </a:endParaRPr>
          </a:p>
          <a:p>
            <a:pPr fontAlgn="base">
              <a:buFont typeface="Arial" panose="020B0604020202020204" pitchFamily="34" charset="0"/>
              <a:buChar char="•"/>
            </a:pPr>
            <a:r>
              <a:rPr lang="en-US" sz="2800" dirty="0">
                <a:solidFill>
                  <a:srgbClr val="242729"/>
                </a:solidFill>
                <a:latin typeface="inherit"/>
              </a:rPr>
              <a:t>A pointer declaration consists of a base type, an *, and the variable name.</a:t>
            </a:r>
          </a:p>
          <a:p>
            <a:pPr fontAlgn="base">
              <a:buFont typeface="Arial" panose="020B0604020202020204" pitchFamily="34" charset="0"/>
              <a:buChar char="•"/>
            </a:pPr>
            <a:endParaRPr lang="en-US" sz="2800" dirty="0">
              <a:solidFill>
                <a:srgbClr val="242729"/>
              </a:solidFill>
              <a:latin typeface="inherit"/>
            </a:endParaRPr>
          </a:p>
          <a:p>
            <a:pPr fontAlgn="base">
              <a:buFont typeface="Arial" panose="020B0604020202020204" pitchFamily="34" charset="0"/>
              <a:buChar char="•"/>
            </a:pPr>
            <a:r>
              <a:rPr lang="en-US" sz="2800" dirty="0">
                <a:solidFill>
                  <a:srgbClr val="242729"/>
                </a:solidFill>
                <a:latin typeface="inherit"/>
              </a:rPr>
              <a:t>A pointer can point to any number of variables in lifetime</a:t>
            </a:r>
          </a:p>
          <a:p>
            <a:pPr fontAlgn="base">
              <a:buFont typeface="Arial" panose="020B0604020202020204" pitchFamily="34" charset="0"/>
              <a:buChar char="•"/>
            </a:pPr>
            <a:endParaRPr lang="en-US" sz="2800" dirty="0">
              <a:solidFill>
                <a:srgbClr val="242729"/>
              </a:solidFill>
              <a:latin typeface="inherit"/>
            </a:endParaRPr>
          </a:p>
          <a:p>
            <a:pPr fontAlgn="base">
              <a:buFont typeface="Arial" panose="020B0604020202020204" pitchFamily="34" charset="0"/>
              <a:buChar char="•"/>
            </a:pPr>
            <a:r>
              <a:rPr lang="en-US" sz="2800" dirty="0">
                <a:solidFill>
                  <a:srgbClr val="242729"/>
                </a:solidFill>
                <a:latin typeface="inherit"/>
              </a:rPr>
              <a:t>A pointer that does not currently point to a valid memory location is given the value null (Which is zero)</a:t>
            </a:r>
          </a:p>
        </p:txBody>
      </p:sp>
      <p:sp>
        <p:nvSpPr>
          <p:cNvPr id="5" name="TextBox 4">
            <a:extLst>
              <a:ext uri="{FF2B5EF4-FFF2-40B4-BE49-F238E27FC236}">
                <a16:creationId xmlns:a16="http://schemas.microsoft.com/office/drawing/2014/main" id="{29EE784D-CABD-43D9-8B2A-B85651017CE7}"/>
              </a:ext>
            </a:extLst>
          </p:cNvPr>
          <p:cNvSpPr txBox="1"/>
          <p:nvPr/>
        </p:nvSpPr>
        <p:spPr>
          <a:xfrm>
            <a:off x="5848350" y="0"/>
            <a:ext cx="6134100" cy="6617196"/>
          </a:xfrm>
          <a:prstGeom prst="rect">
            <a:avLst/>
          </a:prstGeom>
          <a:noFill/>
        </p:spPr>
        <p:txBody>
          <a:bodyPr wrap="square" rtlCol="0">
            <a:spAutoFit/>
          </a:bodyPr>
          <a:lstStyle/>
          <a:p>
            <a:pPr fontAlgn="base"/>
            <a:r>
              <a:rPr lang="en-US" sz="2650" b="1" dirty="0">
                <a:solidFill>
                  <a:srgbClr val="242729"/>
                </a:solidFill>
                <a:latin typeface="inherit"/>
              </a:rPr>
              <a:t>Reference</a:t>
            </a:r>
            <a:endParaRPr lang="en-US" sz="2650" dirty="0">
              <a:solidFill>
                <a:srgbClr val="242729"/>
              </a:solidFill>
              <a:latin typeface="Arial" panose="020B0604020202020204" pitchFamily="34" charset="0"/>
            </a:endParaRPr>
          </a:p>
          <a:p>
            <a:pPr fontAlgn="base">
              <a:buFont typeface="Arial" panose="020B0604020202020204" pitchFamily="34" charset="0"/>
              <a:buChar char="•"/>
            </a:pPr>
            <a:r>
              <a:rPr lang="en-US" sz="2650" dirty="0">
                <a:solidFill>
                  <a:srgbClr val="242729"/>
                </a:solidFill>
                <a:latin typeface="inherit"/>
              </a:rPr>
              <a:t>A reference (&amp;) is like an alias to an existing variable.</a:t>
            </a:r>
          </a:p>
          <a:p>
            <a:pPr fontAlgn="base">
              <a:buFont typeface="Arial" panose="020B0604020202020204" pitchFamily="34" charset="0"/>
              <a:buChar char="•"/>
            </a:pPr>
            <a:r>
              <a:rPr lang="en-US" sz="2650" dirty="0">
                <a:solidFill>
                  <a:srgbClr val="242729"/>
                </a:solidFill>
                <a:latin typeface="inherit"/>
              </a:rPr>
              <a:t>A reference (&amp;) is like a constant pointer that is automatically dereferenced.</a:t>
            </a:r>
          </a:p>
          <a:p>
            <a:pPr fontAlgn="base">
              <a:buFont typeface="Arial" panose="020B0604020202020204" pitchFamily="34" charset="0"/>
              <a:buChar char="•"/>
            </a:pPr>
            <a:r>
              <a:rPr lang="en-US" sz="2650" dirty="0">
                <a:solidFill>
                  <a:srgbClr val="242729"/>
                </a:solidFill>
                <a:latin typeface="inherit"/>
              </a:rPr>
              <a:t>It is usually used for function argument lists and function return values.</a:t>
            </a:r>
          </a:p>
          <a:p>
            <a:pPr fontAlgn="base">
              <a:buFont typeface="Arial" panose="020B0604020202020204" pitchFamily="34" charset="0"/>
              <a:buChar char="•"/>
            </a:pPr>
            <a:r>
              <a:rPr lang="en-US" sz="2650" dirty="0">
                <a:solidFill>
                  <a:srgbClr val="242729"/>
                </a:solidFill>
                <a:latin typeface="inherit"/>
              </a:rPr>
              <a:t>A reference must be initialized when it is created.</a:t>
            </a:r>
          </a:p>
          <a:p>
            <a:pPr fontAlgn="base">
              <a:buFont typeface="Arial" panose="020B0604020202020204" pitchFamily="34" charset="0"/>
              <a:buChar char="•"/>
            </a:pPr>
            <a:r>
              <a:rPr lang="en-US" sz="2650" dirty="0">
                <a:solidFill>
                  <a:srgbClr val="242729"/>
                </a:solidFill>
                <a:latin typeface="inherit"/>
              </a:rPr>
              <a:t>Once a reference is initialized to an object, it cannot be changed to refer to another object.</a:t>
            </a:r>
          </a:p>
          <a:p>
            <a:pPr fontAlgn="base">
              <a:buFont typeface="Arial" panose="020B0604020202020204" pitchFamily="34" charset="0"/>
              <a:buChar char="•"/>
            </a:pPr>
            <a:r>
              <a:rPr lang="en-US" sz="2650" dirty="0">
                <a:solidFill>
                  <a:srgbClr val="242729"/>
                </a:solidFill>
                <a:latin typeface="inherit"/>
              </a:rPr>
              <a:t>You cannot have NULL references.</a:t>
            </a:r>
          </a:p>
          <a:p>
            <a:pPr fontAlgn="base">
              <a:buFont typeface="Arial" panose="020B0604020202020204" pitchFamily="34" charset="0"/>
              <a:buChar char="•"/>
            </a:pPr>
            <a:r>
              <a:rPr lang="en-US" sz="2650" dirty="0">
                <a:solidFill>
                  <a:srgbClr val="242729"/>
                </a:solidFill>
                <a:latin typeface="inherit"/>
              </a:rPr>
              <a:t>A const reference can refer to a const int. It is done with a temporary variable with value of the const</a:t>
            </a:r>
          </a:p>
        </p:txBody>
      </p:sp>
    </p:spTree>
    <p:extLst>
      <p:ext uri="{BB962C8B-B14F-4D97-AF65-F5344CB8AC3E}">
        <p14:creationId xmlns:p14="http://schemas.microsoft.com/office/powerpoint/2010/main" val="34488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7D44B-26C8-48D9-99C2-8ABD2220BB5E}"/>
              </a:ext>
            </a:extLst>
          </p:cNvPr>
          <p:cNvSpPr>
            <a:spLocks noGrp="1"/>
          </p:cNvSpPr>
          <p:nvPr>
            <p:ph idx="1"/>
          </p:nvPr>
        </p:nvSpPr>
        <p:spPr>
          <a:xfrm>
            <a:off x="838200" y="685800"/>
            <a:ext cx="10515600" cy="5491163"/>
          </a:xfrm>
        </p:spPr>
        <p:txBody>
          <a:bodyPr>
            <a:normAutofit fontScale="92500"/>
          </a:bodyPr>
          <a:lstStyle/>
          <a:p>
            <a:pPr marL="0" indent="0">
              <a:buNone/>
            </a:pPr>
            <a:r>
              <a:rPr lang="en-US" u="sng" dirty="0"/>
              <a:t>Pointers, arrays and array arithmetic.  Accessing an array with pointers.  </a:t>
            </a:r>
          </a:p>
          <a:p>
            <a:pPr marL="0" indent="0">
              <a:buNone/>
            </a:pPr>
            <a:endParaRPr lang="en-US" dirty="0"/>
          </a:p>
          <a:p>
            <a:pPr marL="0" indent="0">
              <a:buNone/>
            </a:pPr>
            <a:r>
              <a:rPr lang="en-US" dirty="0"/>
              <a:t>Array access using pointers is a little faster than subscript access.  </a:t>
            </a:r>
          </a:p>
          <a:p>
            <a:pPr marL="0" indent="0">
              <a:buNone/>
            </a:pPr>
            <a:endParaRPr lang="en-US" dirty="0"/>
          </a:p>
          <a:p>
            <a:pPr marL="0" indent="0">
              <a:buNone/>
            </a:pPr>
            <a:r>
              <a:rPr lang="en-US" dirty="0"/>
              <a:t>When we passed an array into a function, it only passed the first pointer.  </a:t>
            </a:r>
          </a:p>
          <a:p>
            <a:pPr marL="0" indent="0">
              <a:buNone/>
            </a:pPr>
            <a:endParaRPr lang="en-US" dirty="0"/>
          </a:p>
          <a:p>
            <a:pPr marL="0" indent="0">
              <a:buNone/>
            </a:pPr>
            <a:r>
              <a:rPr lang="en-US" dirty="0"/>
              <a:t>C++ The name of the array is actually a pointer to the first value of the array.   </a:t>
            </a:r>
          </a:p>
          <a:p>
            <a:pPr marL="0" indent="0">
              <a:buNone/>
            </a:pPr>
            <a:endParaRPr lang="en-US" dirty="0"/>
          </a:p>
          <a:p>
            <a:pPr marL="0" indent="0">
              <a:buNone/>
            </a:pPr>
            <a:r>
              <a:rPr lang="en-US" dirty="0"/>
              <a:t>With an array, you don’t need to create a pointer to first element, the name is a pointer.  </a:t>
            </a:r>
          </a:p>
          <a:p>
            <a:pPr marL="0" indent="0">
              <a:buNone/>
            </a:pPr>
            <a:r>
              <a:rPr lang="en-US" dirty="0"/>
              <a:t>I will code an example using pointers and the array name.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584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5A669-B421-4FCE-A082-6D7DFEF3903E}"/>
              </a:ext>
            </a:extLst>
          </p:cNvPr>
          <p:cNvSpPr txBox="1"/>
          <p:nvPr/>
        </p:nvSpPr>
        <p:spPr>
          <a:xfrm>
            <a:off x="230373" y="945855"/>
            <a:ext cx="8286750" cy="4524315"/>
          </a:xfrm>
          <a:prstGeom prst="rect">
            <a:avLst/>
          </a:prstGeom>
          <a:noFill/>
        </p:spPr>
        <p:txBody>
          <a:bodyPr wrap="square" rtlCol="0">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B05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//array numbers</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0B05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//normal loop through array</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arrayPtr</a:t>
            </a:r>
            <a:r>
              <a:rPr lang="en-US" dirty="0">
                <a:solidFill>
                  <a:srgbClr val="000000"/>
                </a:solidFill>
                <a:latin typeface="Consolas" panose="020B0609020204030204" pitchFamily="49" charset="0"/>
              </a:rPr>
              <a:t> = &amp;</a:t>
            </a:r>
            <a:r>
              <a:rPr lang="en-US" dirty="0">
                <a:solidFill>
                  <a:srgbClr val="00B05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//assigning a pointer to 0 element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arrayPtr</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//print dereferenced value</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0B050"/>
                </a:solidFill>
                <a:latin typeface="Consolas" panose="020B0609020204030204" pitchFamily="49" charset="0"/>
              </a:rPr>
              <a:t>numbers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//print dereferenced array value</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0B050"/>
                </a:solidFill>
                <a:latin typeface="Consolas" panose="020B0609020204030204" pitchFamily="49" charset="0"/>
              </a:rPr>
              <a:t>numbers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//using array name as pointer</a:t>
            </a:r>
          </a:p>
          <a:p>
            <a:endParaRPr lang="en-US" dirty="0">
              <a:solidFill>
                <a:srgbClr val="FF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4</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arrayPtr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//starting at first pointer </a:t>
            </a:r>
          </a:p>
          <a:p>
            <a:endParaRPr lang="en-US" dirty="0">
              <a:solidFill>
                <a:srgbClr val="FF0000"/>
              </a:solidFill>
              <a:latin typeface="Consolas" panose="020B0609020204030204" pitchFamily="49" charset="0"/>
            </a:endParaRPr>
          </a:p>
          <a:p>
            <a:r>
              <a:rPr lang="en-US" dirty="0">
                <a:solidFill>
                  <a:srgbClr val="000000"/>
                </a:solidFill>
                <a:latin typeface="Consolas" panose="020B0609020204030204" pitchFamily="49" charset="0"/>
              </a:rPr>
              <a:t>}      </a:t>
            </a:r>
          </a:p>
        </p:txBody>
      </p:sp>
      <p:sp>
        <p:nvSpPr>
          <p:cNvPr id="6" name="TextBox 5">
            <a:extLst>
              <a:ext uri="{FF2B5EF4-FFF2-40B4-BE49-F238E27FC236}">
                <a16:creationId xmlns:a16="http://schemas.microsoft.com/office/drawing/2014/main" id="{988AB83D-05FB-4FB4-BBCC-97832C5F02A0}"/>
              </a:ext>
            </a:extLst>
          </p:cNvPr>
          <p:cNvSpPr txBox="1"/>
          <p:nvPr/>
        </p:nvSpPr>
        <p:spPr>
          <a:xfrm>
            <a:off x="8810848" y="1393636"/>
            <a:ext cx="3381152" cy="3139321"/>
          </a:xfrm>
          <a:prstGeom prst="rect">
            <a:avLst/>
          </a:prstGeom>
          <a:noFill/>
        </p:spPr>
        <p:txBody>
          <a:bodyPr wrap="square" rtlCol="0">
            <a:spAutoFit/>
          </a:bodyPr>
          <a:lstStyle/>
          <a:p>
            <a:r>
              <a:rPr lang="en-US" dirty="0"/>
              <a:t>5 10 15 20 </a:t>
            </a:r>
          </a:p>
          <a:p>
            <a:endParaRPr lang="en-US" dirty="0"/>
          </a:p>
          <a:p>
            <a:endParaRPr lang="en-US" dirty="0"/>
          </a:p>
          <a:p>
            <a:r>
              <a:rPr lang="en-US" dirty="0"/>
              <a:t>5</a:t>
            </a:r>
          </a:p>
          <a:p>
            <a:r>
              <a:rPr lang="en-US" dirty="0"/>
              <a:t>5</a:t>
            </a:r>
          </a:p>
          <a:p>
            <a:endParaRPr lang="en-US" dirty="0"/>
          </a:p>
          <a:p>
            <a:r>
              <a:rPr lang="en-US" dirty="0"/>
              <a:t>5 10 15 20</a:t>
            </a:r>
          </a:p>
          <a:p>
            <a:endParaRPr lang="en-US" dirty="0"/>
          </a:p>
          <a:p>
            <a:endParaRPr lang="en-US" dirty="0"/>
          </a:p>
          <a:p>
            <a:r>
              <a:rPr lang="en-US" dirty="0"/>
              <a:t> </a:t>
            </a:r>
          </a:p>
          <a:p>
            <a:r>
              <a:rPr lang="en-US" dirty="0"/>
              <a:t>5 10 15 20</a:t>
            </a:r>
          </a:p>
        </p:txBody>
      </p:sp>
      <p:sp>
        <p:nvSpPr>
          <p:cNvPr id="7" name="TextBox 6">
            <a:extLst>
              <a:ext uri="{FF2B5EF4-FFF2-40B4-BE49-F238E27FC236}">
                <a16:creationId xmlns:a16="http://schemas.microsoft.com/office/drawing/2014/main" id="{9F932529-7241-4A3F-B663-46D2A5BF9665}"/>
              </a:ext>
            </a:extLst>
          </p:cNvPr>
          <p:cNvSpPr txBox="1"/>
          <p:nvPr/>
        </p:nvSpPr>
        <p:spPr>
          <a:xfrm>
            <a:off x="1382233" y="5348177"/>
            <a:ext cx="7921255" cy="1200329"/>
          </a:xfrm>
          <a:prstGeom prst="rect">
            <a:avLst/>
          </a:prstGeom>
          <a:noFill/>
        </p:spPr>
        <p:txBody>
          <a:bodyPr wrap="square" rtlCol="0">
            <a:spAutoFit/>
          </a:bodyPr>
          <a:lstStyle/>
          <a:p>
            <a:r>
              <a:rPr lang="en-US" dirty="0"/>
              <a:t>When using pointers to loop through an array, the pointer takes precedence, and you are using the memory address not the index.  *numbers + 1 = 6 </a:t>
            </a:r>
          </a:p>
          <a:p>
            <a:r>
              <a:rPr lang="en-US" dirty="0"/>
              <a:t>*(numbers + 1)  will move the pointer to the next memory cell and dereference it.</a:t>
            </a:r>
          </a:p>
          <a:p>
            <a:r>
              <a:rPr lang="en-US" dirty="0">
                <a:solidFill>
                  <a:prstClr val="black"/>
                </a:solidFill>
              </a:rPr>
              <a:t>*(numbers + 1) = 10.</a:t>
            </a:r>
            <a:endParaRPr lang="en-US" dirty="0"/>
          </a:p>
        </p:txBody>
      </p:sp>
    </p:spTree>
    <p:extLst>
      <p:ext uri="{BB962C8B-B14F-4D97-AF65-F5344CB8AC3E}">
        <p14:creationId xmlns:p14="http://schemas.microsoft.com/office/powerpoint/2010/main" val="122531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552C78-61E7-41D5-84CF-458AE72544FD}"/>
              </a:ext>
            </a:extLst>
          </p:cNvPr>
          <p:cNvGraphicFramePr>
            <a:graphicFrameLocks noGrp="1"/>
          </p:cNvGraphicFramePr>
          <p:nvPr>
            <p:ph idx="1"/>
          </p:nvPr>
        </p:nvGraphicFramePr>
        <p:xfrm>
          <a:off x="6781800" y="323850"/>
          <a:ext cx="2724150" cy="5632116"/>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4085446640"/>
                    </a:ext>
                  </a:extLst>
                </a:gridCol>
              </a:tblGrid>
              <a:tr h="1759809">
                <a:tc>
                  <a:txBody>
                    <a:bodyPr/>
                    <a:lstStyle/>
                    <a:p>
                      <a:pPr algn="ctr"/>
                      <a:r>
                        <a:rPr lang="en-US" sz="2800" dirty="0"/>
                        <a:t>Heap</a:t>
                      </a:r>
                    </a:p>
                  </a:txBody>
                  <a:tcPr/>
                </a:tc>
                <a:extLst>
                  <a:ext uri="{0D108BD9-81ED-4DB2-BD59-A6C34878D82A}">
                    <a16:rowId xmlns:a16="http://schemas.microsoft.com/office/drawing/2014/main" val="2885156254"/>
                  </a:ext>
                </a:extLst>
              </a:tr>
              <a:tr h="1478691">
                <a:tc>
                  <a:txBody>
                    <a:bodyPr/>
                    <a:lstStyle/>
                    <a:p>
                      <a:pPr algn="ctr"/>
                      <a:r>
                        <a:rPr lang="en-US" sz="2800" dirty="0"/>
                        <a:t>Stack</a:t>
                      </a:r>
                    </a:p>
                  </a:txBody>
                  <a:tcPr/>
                </a:tc>
                <a:extLst>
                  <a:ext uri="{0D108BD9-81ED-4DB2-BD59-A6C34878D82A}">
                    <a16:rowId xmlns:a16="http://schemas.microsoft.com/office/drawing/2014/main" val="3290175201"/>
                  </a:ext>
                </a:extLst>
              </a:tr>
              <a:tr h="1162050">
                <a:tc>
                  <a:txBody>
                    <a:bodyPr/>
                    <a:lstStyle/>
                    <a:p>
                      <a:pPr algn="ctr"/>
                      <a:r>
                        <a:rPr lang="en-US" sz="2800" dirty="0"/>
                        <a:t>Global(Static) - Shared</a:t>
                      </a:r>
                    </a:p>
                  </a:txBody>
                  <a:tcPr/>
                </a:tc>
                <a:extLst>
                  <a:ext uri="{0D108BD9-81ED-4DB2-BD59-A6C34878D82A}">
                    <a16:rowId xmlns:a16="http://schemas.microsoft.com/office/drawing/2014/main" val="678502396"/>
                  </a:ext>
                </a:extLst>
              </a:tr>
              <a:tr h="1231566">
                <a:tc>
                  <a:txBody>
                    <a:bodyPr/>
                    <a:lstStyle/>
                    <a:p>
                      <a:pPr algn="ctr"/>
                      <a:r>
                        <a:rPr lang="en-US" sz="2800" dirty="0"/>
                        <a:t>Program code.  </a:t>
                      </a:r>
                    </a:p>
                    <a:p>
                      <a:pPr algn="ctr"/>
                      <a:endParaRPr lang="en-US" sz="2800" dirty="0"/>
                    </a:p>
                  </a:txBody>
                  <a:tcPr/>
                </a:tc>
                <a:extLst>
                  <a:ext uri="{0D108BD9-81ED-4DB2-BD59-A6C34878D82A}">
                    <a16:rowId xmlns:a16="http://schemas.microsoft.com/office/drawing/2014/main" val="3386564071"/>
                  </a:ext>
                </a:extLst>
              </a:tr>
            </a:tbl>
          </a:graphicData>
        </a:graphic>
      </p:graphicFrame>
      <p:graphicFrame>
        <p:nvGraphicFramePr>
          <p:cNvPr id="8" name="Table 7">
            <a:extLst>
              <a:ext uri="{FF2B5EF4-FFF2-40B4-BE49-F238E27FC236}">
                <a16:creationId xmlns:a16="http://schemas.microsoft.com/office/drawing/2014/main" id="{690A828D-4D9C-4028-B62E-B6F733B45E26}"/>
              </a:ext>
            </a:extLst>
          </p:cNvPr>
          <p:cNvGraphicFramePr>
            <a:graphicFrameLocks noGrp="1"/>
          </p:cNvGraphicFramePr>
          <p:nvPr/>
        </p:nvGraphicFramePr>
        <p:xfrm>
          <a:off x="1962150" y="457200"/>
          <a:ext cx="2724150" cy="5632116"/>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1235758769"/>
                    </a:ext>
                  </a:extLst>
                </a:gridCol>
              </a:tblGrid>
              <a:tr h="1759809">
                <a:tc>
                  <a:txBody>
                    <a:bodyPr/>
                    <a:lstStyle/>
                    <a:p>
                      <a:pPr algn="ctr"/>
                      <a:r>
                        <a:rPr lang="en-US" sz="2800" b="0" dirty="0">
                          <a:solidFill>
                            <a:schemeClr val="tx1"/>
                          </a:solidFill>
                        </a:rPr>
                        <a:t>Dynamic-</a:t>
                      </a:r>
                    </a:p>
                    <a:p>
                      <a:pPr algn="ctr"/>
                      <a:r>
                        <a:rPr lang="en-US" sz="2800" b="0" dirty="0">
                          <a:solidFill>
                            <a:schemeClr val="tx1"/>
                          </a:solidFill>
                        </a:rPr>
                        <a:t>Free memory</a:t>
                      </a:r>
                    </a:p>
                  </a:txBody>
                  <a:tcPr>
                    <a:solidFill>
                      <a:schemeClr val="bg2"/>
                    </a:solidFill>
                  </a:tcPr>
                </a:tc>
                <a:extLst>
                  <a:ext uri="{0D108BD9-81ED-4DB2-BD59-A6C34878D82A}">
                    <a16:rowId xmlns:a16="http://schemas.microsoft.com/office/drawing/2014/main" val="2039811584"/>
                  </a:ext>
                </a:extLst>
              </a:tr>
              <a:tr h="1478691">
                <a:tc>
                  <a:txBody>
                    <a:bodyPr/>
                    <a:lstStyle/>
                    <a:p>
                      <a:pPr algn="ctr"/>
                      <a:r>
                        <a:rPr lang="en-US" sz="2800" dirty="0"/>
                        <a:t>Local variables and functions</a:t>
                      </a:r>
                    </a:p>
                  </a:txBody>
                  <a:tcPr>
                    <a:solidFill>
                      <a:schemeClr val="bg2"/>
                    </a:solidFill>
                  </a:tcPr>
                </a:tc>
                <a:extLst>
                  <a:ext uri="{0D108BD9-81ED-4DB2-BD59-A6C34878D82A}">
                    <a16:rowId xmlns:a16="http://schemas.microsoft.com/office/drawing/2014/main" val="1639501001"/>
                  </a:ext>
                </a:extLst>
              </a:tr>
              <a:tr h="1162050">
                <a:tc>
                  <a:txBody>
                    <a:bodyPr/>
                    <a:lstStyle/>
                    <a:p>
                      <a:pPr algn="ctr"/>
                      <a:r>
                        <a:rPr lang="en-US" sz="2800" dirty="0"/>
                        <a:t>Global variables – static methods </a:t>
                      </a:r>
                    </a:p>
                  </a:txBody>
                  <a:tcPr>
                    <a:solidFill>
                      <a:schemeClr val="bg2"/>
                    </a:solidFill>
                  </a:tcPr>
                </a:tc>
                <a:extLst>
                  <a:ext uri="{0D108BD9-81ED-4DB2-BD59-A6C34878D82A}">
                    <a16:rowId xmlns:a16="http://schemas.microsoft.com/office/drawing/2014/main" val="2755753652"/>
                  </a:ext>
                </a:extLst>
              </a:tr>
              <a:tr h="1231566">
                <a:tc>
                  <a:txBody>
                    <a:bodyPr/>
                    <a:lstStyle/>
                    <a:p>
                      <a:pPr algn="ctr"/>
                      <a:r>
                        <a:rPr lang="en-US" sz="2800" dirty="0"/>
                        <a:t>  </a:t>
                      </a:r>
                    </a:p>
                    <a:p>
                      <a:pPr algn="ctr"/>
                      <a:endParaRPr lang="en-US" sz="2800" dirty="0"/>
                    </a:p>
                  </a:txBody>
                  <a:tcPr>
                    <a:solidFill>
                      <a:schemeClr val="bg2"/>
                    </a:solidFill>
                  </a:tcPr>
                </a:tc>
                <a:extLst>
                  <a:ext uri="{0D108BD9-81ED-4DB2-BD59-A6C34878D82A}">
                    <a16:rowId xmlns:a16="http://schemas.microsoft.com/office/drawing/2014/main" val="3154768274"/>
                  </a:ext>
                </a:extLst>
              </a:tr>
            </a:tbl>
          </a:graphicData>
        </a:graphic>
      </p:graphicFrame>
      <p:cxnSp>
        <p:nvCxnSpPr>
          <p:cNvPr id="10" name="Straight Arrow Connector 9">
            <a:extLst>
              <a:ext uri="{FF2B5EF4-FFF2-40B4-BE49-F238E27FC236}">
                <a16:creationId xmlns:a16="http://schemas.microsoft.com/office/drawing/2014/main" id="{F924215D-5685-426B-B761-26D8AA1268A2}"/>
              </a:ext>
            </a:extLst>
          </p:cNvPr>
          <p:cNvCxnSpPr/>
          <p:nvPr/>
        </p:nvCxnSpPr>
        <p:spPr>
          <a:xfrm>
            <a:off x="4774019" y="1339702"/>
            <a:ext cx="186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AFD82-4498-49E1-B018-BDFE70318101}"/>
              </a:ext>
            </a:extLst>
          </p:cNvPr>
          <p:cNvCxnSpPr/>
          <p:nvPr/>
        </p:nvCxnSpPr>
        <p:spPr>
          <a:xfrm>
            <a:off x="4686300" y="2923953"/>
            <a:ext cx="188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2E6D97-4777-4460-A50F-2EEDA7AB116A}"/>
              </a:ext>
            </a:extLst>
          </p:cNvPr>
          <p:cNvCxnSpPr/>
          <p:nvPr/>
        </p:nvCxnSpPr>
        <p:spPr>
          <a:xfrm>
            <a:off x="4869712" y="4231758"/>
            <a:ext cx="1765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4FDED1-988F-4553-96CD-00C87805581F}"/>
              </a:ext>
            </a:extLst>
          </p:cNvPr>
          <p:cNvSpPr txBox="1"/>
          <p:nvPr/>
        </p:nvSpPr>
        <p:spPr>
          <a:xfrm>
            <a:off x="4774019" y="763611"/>
            <a:ext cx="1860696" cy="646331"/>
          </a:xfrm>
          <a:prstGeom prst="rect">
            <a:avLst/>
          </a:prstGeom>
          <a:noFill/>
        </p:spPr>
        <p:txBody>
          <a:bodyPr wrap="square" rtlCol="0">
            <a:spAutoFit/>
          </a:bodyPr>
          <a:lstStyle/>
          <a:p>
            <a:r>
              <a:rPr lang="en-US"/>
              <a:t>allocated during runtime</a:t>
            </a:r>
            <a:endParaRPr lang="en-US" dirty="0"/>
          </a:p>
        </p:txBody>
      </p:sp>
      <p:sp>
        <p:nvSpPr>
          <p:cNvPr id="16" name="TextBox 15">
            <a:extLst>
              <a:ext uri="{FF2B5EF4-FFF2-40B4-BE49-F238E27FC236}">
                <a16:creationId xmlns:a16="http://schemas.microsoft.com/office/drawing/2014/main" id="{61C02482-1808-4E00-ADAA-A7381596A850}"/>
              </a:ext>
            </a:extLst>
          </p:cNvPr>
          <p:cNvSpPr txBox="1"/>
          <p:nvPr/>
        </p:nvSpPr>
        <p:spPr>
          <a:xfrm>
            <a:off x="4774019" y="2275889"/>
            <a:ext cx="1860696" cy="646331"/>
          </a:xfrm>
          <a:prstGeom prst="rect">
            <a:avLst/>
          </a:prstGeom>
          <a:noFill/>
        </p:spPr>
        <p:txBody>
          <a:bodyPr wrap="square" rtlCol="0">
            <a:spAutoFit/>
          </a:bodyPr>
          <a:lstStyle/>
          <a:p>
            <a:r>
              <a:rPr lang="en-US" dirty="0"/>
              <a:t>allocated during compile time</a:t>
            </a:r>
          </a:p>
        </p:txBody>
      </p:sp>
      <p:sp>
        <p:nvSpPr>
          <p:cNvPr id="17" name="TextBox 16">
            <a:extLst>
              <a:ext uri="{FF2B5EF4-FFF2-40B4-BE49-F238E27FC236}">
                <a16:creationId xmlns:a16="http://schemas.microsoft.com/office/drawing/2014/main" id="{3E249F63-14AC-426F-AE72-D0D63C29638A}"/>
              </a:ext>
            </a:extLst>
          </p:cNvPr>
          <p:cNvSpPr txBox="1"/>
          <p:nvPr/>
        </p:nvSpPr>
        <p:spPr>
          <a:xfrm>
            <a:off x="4772249" y="3634401"/>
            <a:ext cx="1860696" cy="646331"/>
          </a:xfrm>
          <a:prstGeom prst="rect">
            <a:avLst/>
          </a:prstGeom>
          <a:noFill/>
        </p:spPr>
        <p:txBody>
          <a:bodyPr wrap="square" rtlCol="0">
            <a:spAutoFit/>
          </a:bodyPr>
          <a:lstStyle/>
          <a:p>
            <a:r>
              <a:rPr lang="en-US" dirty="0"/>
              <a:t>allocated during compile time</a:t>
            </a:r>
          </a:p>
        </p:txBody>
      </p:sp>
      <p:sp>
        <p:nvSpPr>
          <p:cNvPr id="18" name="TextBox 17">
            <a:extLst>
              <a:ext uri="{FF2B5EF4-FFF2-40B4-BE49-F238E27FC236}">
                <a16:creationId xmlns:a16="http://schemas.microsoft.com/office/drawing/2014/main" id="{2C744411-2269-4A49-8D6F-BE7D8F88114E}"/>
              </a:ext>
            </a:extLst>
          </p:cNvPr>
          <p:cNvSpPr txBox="1"/>
          <p:nvPr/>
        </p:nvSpPr>
        <p:spPr>
          <a:xfrm>
            <a:off x="6925782" y="2626927"/>
            <a:ext cx="2436185" cy="646331"/>
          </a:xfrm>
          <a:prstGeom prst="rect">
            <a:avLst/>
          </a:prstGeom>
          <a:noFill/>
        </p:spPr>
        <p:txBody>
          <a:bodyPr wrap="square" rtlCol="0">
            <a:spAutoFit/>
          </a:bodyPr>
          <a:lstStyle/>
          <a:p>
            <a:r>
              <a:rPr lang="en-US" dirty="0"/>
              <a:t>Size set by OS 1 to 2mb as a lose rule.</a:t>
            </a:r>
          </a:p>
        </p:txBody>
      </p:sp>
    </p:spTree>
    <p:extLst>
      <p:ext uri="{BB962C8B-B14F-4D97-AF65-F5344CB8AC3E}">
        <p14:creationId xmlns:p14="http://schemas.microsoft.com/office/powerpoint/2010/main" val="314572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7CD0-1C2A-4318-80DA-0638726C2953}"/>
              </a:ext>
            </a:extLst>
          </p:cNvPr>
          <p:cNvSpPr>
            <a:spLocks noGrp="1"/>
          </p:cNvSpPr>
          <p:nvPr>
            <p:ph type="title"/>
          </p:nvPr>
        </p:nvSpPr>
        <p:spPr>
          <a:xfrm>
            <a:off x="838200" y="365126"/>
            <a:ext cx="10515600" cy="793824"/>
          </a:xfrm>
        </p:spPr>
        <p:txBody>
          <a:bodyPr/>
          <a:lstStyle/>
          <a:p>
            <a:pPr algn="ctr"/>
            <a:r>
              <a:rPr lang="en-US" dirty="0"/>
              <a:t>Stack and Heap</a:t>
            </a:r>
          </a:p>
        </p:txBody>
      </p:sp>
      <p:sp>
        <p:nvSpPr>
          <p:cNvPr id="3" name="Content Placeholder 2">
            <a:extLst>
              <a:ext uri="{FF2B5EF4-FFF2-40B4-BE49-F238E27FC236}">
                <a16:creationId xmlns:a16="http://schemas.microsoft.com/office/drawing/2014/main" id="{AE2CA88E-E5A4-4EA9-BF1B-C5C5BB51A6F7}"/>
              </a:ext>
            </a:extLst>
          </p:cNvPr>
          <p:cNvSpPr>
            <a:spLocks noGrp="1"/>
          </p:cNvSpPr>
          <p:nvPr>
            <p:ph idx="1"/>
          </p:nvPr>
        </p:nvSpPr>
        <p:spPr>
          <a:xfrm>
            <a:off x="838200" y="1158950"/>
            <a:ext cx="10515600" cy="5018013"/>
          </a:xfrm>
        </p:spPr>
        <p:txBody>
          <a:bodyPr/>
          <a:lstStyle/>
          <a:p>
            <a:pPr marL="0" indent="0">
              <a:buNone/>
            </a:pPr>
            <a:r>
              <a:rPr lang="en-US" dirty="0"/>
              <a:t>This is a small look at the stack and the heap.  </a:t>
            </a:r>
          </a:p>
          <a:p>
            <a:pPr marL="0" indent="0">
              <a:buNone/>
            </a:pPr>
            <a:r>
              <a:rPr lang="en-US" dirty="0"/>
              <a:t>I don’t know how much you know about the stack and heap, but it is an important part of efficient programming.  In C++ there are templates that do a lot of the heavy lifting for you when writing, but at times, you will need to manage the memory from stack and heap natively. </a:t>
            </a:r>
          </a:p>
          <a:p>
            <a:pPr marL="0" indent="0">
              <a:buNone/>
            </a:pPr>
            <a:endParaRPr lang="en-US" dirty="0"/>
          </a:p>
          <a:p>
            <a:pPr marL="0" indent="0">
              <a:buNone/>
            </a:pPr>
            <a:r>
              <a:rPr lang="en-US" dirty="0"/>
              <a:t>Knowing what each one does is essential to understanding variable, object, and data structures both in scope and performance.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0965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31F5A5-9213-4746-8271-B2DD240BCF11}"/>
              </a:ext>
            </a:extLst>
          </p:cNvPr>
          <p:cNvPicPr>
            <a:picLocks noGrp="1" noChangeAspect="1"/>
          </p:cNvPicPr>
          <p:nvPr>
            <p:ph idx="1"/>
          </p:nvPr>
        </p:nvPicPr>
        <p:blipFill>
          <a:blip r:embed="rId2"/>
          <a:stretch>
            <a:fillRect/>
          </a:stretch>
        </p:blipFill>
        <p:spPr>
          <a:xfrm>
            <a:off x="8820673" y="331681"/>
            <a:ext cx="2761727" cy="5706351"/>
          </a:xfrm>
          <a:prstGeom prst="rect">
            <a:avLst/>
          </a:prstGeom>
        </p:spPr>
      </p:pic>
      <p:sp>
        <p:nvSpPr>
          <p:cNvPr id="5" name="TextBox 4">
            <a:extLst>
              <a:ext uri="{FF2B5EF4-FFF2-40B4-BE49-F238E27FC236}">
                <a16:creationId xmlns:a16="http://schemas.microsoft.com/office/drawing/2014/main" id="{917860CB-37D5-4C52-A716-A68307DF508F}"/>
              </a:ext>
            </a:extLst>
          </p:cNvPr>
          <p:cNvSpPr txBox="1"/>
          <p:nvPr/>
        </p:nvSpPr>
        <p:spPr>
          <a:xfrm>
            <a:off x="476250" y="331681"/>
            <a:ext cx="8344423" cy="6247864"/>
          </a:xfrm>
          <a:prstGeom prst="rect">
            <a:avLst/>
          </a:prstGeom>
          <a:noFill/>
        </p:spPr>
        <p:txBody>
          <a:bodyPr wrap="square" rtlCol="0">
            <a:spAutoFit/>
          </a:bodyPr>
          <a:lstStyle/>
          <a:p>
            <a:r>
              <a:rPr lang="en-US" sz="2000" dirty="0"/>
              <a:t>This is the RAM memory in a computer completely controlled by the operating system.  It can be as many gigs as you can afford.</a:t>
            </a:r>
          </a:p>
          <a:p>
            <a:endParaRPr lang="en-US" sz="2000" dirty="0"/>
          </a:p>
          <a:p>
            <a:r>
              <a:rPr lang="en-US" sz="2000" dirty="0"/>
              <a:t>What is the difference between stack memory and heap memory?</a:t>
            </a:r>
          </a:p>
          <a:p>
            <a:endParaRPr lang="en-US" sz="2000" dirty="0"/>
          </a:p>
          <a:p>
            <a:r>
              <a:rPr lang="en-US" sz="2000" dirty="0"/>
              <a:t>Heap:</a:t>
            </a:r>
          </a:p>
          <a:p>
            <a:endParaRPr lang="en-US" sz="2000" dirty="0"/>
          </a:p>
          <a:p>
            <a:pPr marL="342900" indent="-342900">
              <a:buFont typeface="Arial" panose="020B0604020202020204" pitchFamily="34" charset="0"/>
              <a:buChar char="•"/>
            </a:pPr>
            <a:r>
              <a:rPr lang="en-US" sz="2000" dirty="0"/>
              <a:t>Large pool of operating system memory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Used in dynamic memory allocation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Uses “new” keyword in C++ to allocate memory on the heap.</a:t>
            </a:r>
          </a:p>
          <a:p>
            <a:endParaRPr lang="en-US" sz="2000" dirty="0"/>
          </a:p>
          <a:p>
            <a:r>
              <a:rPr lang="en-US" sz="2000" dirty="0"/>
              <a:t>Stack:</a:t>
            </a:r>
          </a:p>
          <a:p>
            <a:pPr marL="342900" indent="-342900">
              <a:buFont typeface="Arial" panose="020B0604020202020204" pitchFamily="34" charset="0"/>
              <a:buChar char="•"/>
            </a:pPr>
            <a:r>
              <a:rPr lang="en-US" sz="2000" dirty="0"/>
              <a:t>Set by the OS 1 to 2 mb.</a:t>
            </a:r>
          </a:p>
          <a:p>
            <a:pPr marL="342900" indent="-342900">
              <a:buFont typeface="Arial" panose="020B0604020202020204" pitchFamily="34" charset="0"/>
              <a:buChar char="•"/>
            </a:pPr>
            <a:r>
              <a:rPr lang="en-US" sz="2000" dirty="0"/>
              <a:t>Each process gets its own stack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LIFO (Last In First 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Continuous block of memory</a:t>
            </a:r>
          </a:p>
        </p:txBody>
      </p:sp>
    </p:spTree>
    <p:extLst>
      <p:ext uri="{BB962C8B-B14F-4D97-AF65-F5344CB8AC3E}">
        <p14:creationId xmlns:p14="http://schemas.microsoft.com/office/powerpoint/2010/main" val="39535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1B00B-E806-40E7-8146-0760418A0F02}"/>
              </a:ext>
            </a:extLst>
          </p:cNvPr>
          <p:cNvSpPr>
            <a:spLocks noGrp="1"/>
          </p:cNvSpPr>
          <p:nvPr>
            <p:ph idx="1"/>
          </p:nvPr>
        </p:nvSpPr>
        <p:spPr>
          <a:xfrm>
            <a:off x="838200" y="438150"/>
            <a:ext cx="10515600" cy="5738813"/>
          </a:xfrm>
        </p:spPr>
        <p:txBody>
          <a:bodyPr/>
          <a:lstStyle/>
          <a:p>
            <a:pPr marL="0" indent="0" algn="ctr">
              <a:buNone/>
            </a:pPr>
            <a:r>
              <a:rPr lang="en-US" dirty="0"/>
              <a:t>How do we get to the stack?</a:t>
            </a:r>
          </a:p>
          <a:p>
            <a:pPr marL="0" indent="0">
              <a:buNone/>
            </a:pPr>
            <a:r>
              <a:rPr lang="en-US" dirty="0"/>
              <a:t>The stack is fast and dynamically changing depending of the function on top of the stack.  </a:t>
            </a:r>
          </a:p>
          <a:p>
            <a:pPr marL="0" indent="0">
              <a:buNone/>
            </a:pPr>
            <a:endParaRPr lang="en-US" dirty="0"/>
          </a:p>
          <a:p>
            <a:pPr marL="0" indent="0">
              <a:buNone/>
            </a:pPr>
            <a:r>
              <a:rPr lang="en-US" dirty="0"/>
              <a:t>When we call a function, the variables inside of it are allocated space on the stack.  Once the function is finished, it is removed from the stack.  C++ main is the starting gate.</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7184F03-F59B-40AE-A2EA-F94460CB590C}"/>
              </a:ext>
            </a:extLst>
          </p:cNvPr>
          <p:cNvSpPr/>
          <p:nvPr/>
        </p:nvSpPr>
        <p:spPr>
          <a:xfrm>
            <a:off x="6922049" y="3551828"/>
            <a:ext cx="1903228" cy="2381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EDE88DF-DF80-45B9-ADB6-CA2E3AB4A144}"/>
              </a:ext>
            </a:extLst>
          </p:cNvPr>
          <p:cNvSpPr txBox="1"/>
          <p:nvPr/>
        </p:nvSpPr>
        <p:spPr>
          <a:xfrm>
            <a:off x="903767" y="4008474"/>
            <a:ext cx="5454503" cy="923330"/>
          </a:xfrm>
          <a:prstGeom prst="rect">
            <a:avLst/>
          </a:prstGeom>
          <a:noFill/>
        </p:spPr>
        <p:txBody>
          <a:bodyPr wrap="square" rtlCol="0">
            <a:spAutoFit/>
          </a:bodyPr>
          <a:lstStyle/>
          <a:p>
            <a:r>
              <a:rPr lang="en-US" dirty="0"/>
              <a:t>int main() {</a:t>
            </a:r>
          </a:p>
          <a:p>
            <a:r>
              <a:rPr lang="en-US" dirty="0"/>
              <a:t>int x = 5;</a:t>
            </a:r>
          </a:p>
          <a:p>
            <a:r>
              <a:rPr lang="en-US" dirty="0"/>
              <a:t>}</a:t>
            </a:r>
          </a:p>
        </p:txBody>
      </p:sp>
      <p:sp>
        <p:nvSpPr>
          <p:cNvPr id="6" name="Rectangle 5">
            <a:extLst>
              <a:ext uri="{FF2B5EF4-FFF2-40B4-BE49-F238E27FC236}">
                <a16:creationId xmlns:a16="http://schemas.microsoft.com/office/drawing/2014/main" id="{BF2A6C0F-744B-40F8-8F88-2C8E6BFA2DE2}"/>
              </a:ext>
            </a:extLst>
          </p:cNvPr>
          <p:cNvSpPr/>
          <p:nvPr/>
        </p:nvSpPr>
        <p:spPr>
          <a:xfrm>
            <a:off x="2094614" y="4412787"/>
            <a:ext cx="1903228" cy="3296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5</a:t>
            </a:r>
          </a:p>
        </p:txBody>
      </p:sp>
      <p:sp>
        <p:nvSpPr>
          <p:cNvPr id="7" name="TextBox 6">
            <a:extLst>
              <a:ext uri="{FF2B5EF4-FFF2-40B4-BE49-F238E27FC236}">
                <a16:creationId xmlns:a16="http://schemas.microsoft.com/office/drawing/2014/main" id="{A098DD7D-A03E-4319-A964-A7ACFF9A6D62}"/>
              </a:ext>
            </a:extLst>
          </p:cNvPr>
          <p:cNvSpPr txBox="1"/>
          <p:nvPr/>
        </p:nvSpPr>
        <p:spPr>
          <a:xfrm>
            <a:off x="7469372" y="3185005"/>
            <a:ext cx="786809" cy="366823"/>
          </a:xfrm>
          <a:prstGeom prst="rect">
            <a:avLst/>
          </a:prstGeom>
          <a:noFill/>
        </p:spPr>
        <p:txBody>
          <a:bodyPr wrap="square" rtlCol="0">
            <a:spAutoFit/>
          </a:bodyPr>
          <a:lstStyle/>
          <a:p>
            <a:r>
              <a:rPr lang="en-US" dirty="0"/>
              <a:t>STACK</a:t>
            </a:r>
          </a:p>
        </p:txBody>
      </p:sp>
    </p:spTree>
    <p:extLst>
      <p:ext uri="{BB962C8B-B14F-4D97-AF65-F5344CB8AC3E}">
        <p14:creationId xmlns:p14="http://schemas.microsoft.com/office/powerpoint/2010/main" val="1684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0.00255 L 0.39128 0.17222 " pathEditMode="relative" rAng="0" ptsTypes="AA">
                                      <p:cBhvr>
                                        <p:cTn id="6" dur="2000" fill="hold"/>
                                        <p:tgtEl>
                                          <p:spTgt spid="6"/>
                                        </p:tgtEl>
                                        <p:attrNameLst>
                                          <p:attrName>ppt_x</p:attrName>
                                          <p:attrName>ppt_y</p:attrName>
                                        </p:attrNameLst>
                                      </p:cBhvr>
                                      <p:rCtr x="19557" y="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8EE1C-0E3A-4BCA-8FA5-6FA49BBF1F6C}"/>
              </a:ext>
            </a:extLst>
          </p:cNvPr>
          <p:cNvSpPr>
            <a:spLocks noGrp="1"/>
          </p:cNvSpPr>
          <p:nvPr>
            <p:ph idx="1"/>
          </p:nvPr>
        </p:nvSpPr>
        <p:spPr>
          <a:xfrm>
            <a:off x="838200" y="609600"/>
            <a:ext cx="10515600" cy="5567363"/>
          </a:xfrm>
        </p:spPr>
        <p:txBody>
          <a:bodyPr>
            <a:normAutofit/>
          </a:bodyPr>
          <a:lstStyle/>
          <a:p>
            <a:pPr marL="0" indent="0">
              <a:buNone/>
            </a:pPr>
            <a:r>
              <a:rPr lang="en-US" dirty="0"/>
              <a:t>In this lecture, we will discuss memory allocation in C++, but it is  transferable to all compiled languages (kind of) Java and C# do memory just a little different.   </a:t>
            </a:r>
          </a:p>
          <a:p>
            <a:pPr marL="0" indent="0">
              <a:buNone/>
            </a:pPr>
            <a:endParaRPr lang="en-US" dirty="0"/>
          </a:p>
          <a:p>
            <a:pPr marL="0" indent="0">
              <a:buNone/>
            </a:pPr>
            <a:r>
              <a:rPr lang="en-US" dirty="0"/>
              <a:t>Hopefully, after the lecture and some practices, you will get a better understanding of variable scope, garbage and garbage collection.</a:t>
            </a:r>
          </a:p>
          <a:p>
            <a:pPr marL="0" indent="0">
              <a:buNone/>
            </a:pPr>
            <a:endParaRPr lang="en-US" dirty="0"/>
          </a:p>
          <a:p>
            <a:pPr marL="0" indent="0">
              <a:buNone/>
            </a:pPr>
            <a:r>
              <a:rPr lang="en-US" dirty="0"/>
              <a:t>new and delete</a:t>
            </a:r>
          </a:p>
          <a:p>
            <a:pPr marL="0" indent="0">
              <a:buNone/>
            </a:pPr>
            <a:endParaRPr lang="en-US" dirty="0"/>
          </a:p>
          <a:p>
            <a:pPr marL="0" indent="0">
              <a:buNone/>
            </a:pPr>
            <a:r>
              <a:rPr lang="en-US" dirty="0"/>
              <a:t>*  </a:t>
            </a:r>
          </a:p>
          <a:p>
            <a:pPr marL="0" indent="0">
              <a:buNone/>
            </a:pPr>
            <a:r>
              <a:rPr lang="en-US" dirty="0"/>
              <a:t>&amp;</a:t>
            </a:r>
          </a:p>
          <a:p>
            <a:pPr marL="0" indent="0">
              <a:buNone/>
            </a:pPr>
            <a:endParaRPr lang="en-US" dirty="0"/>
          </a:p>
        </p:txBody>
      </p:sp>
    </p:spTree>
    <p:extLst>
      <p:ext uri="{BB962C8B-B14F-4D97-AF65-F5344CB8AC3E}">
        <p14:creationId xmlns:p14="http://schemas.microsoft.com/office/powerpoint/2010/main" val="1702950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B39AD3-6FDC-4F1F-99B2-B7AF7239B304}"/>
              </a:ext>
            </a:extLst>
          </p:cNvPr>
          <p:cNvSpPr txBox="1"/>
          <p:nvPr/>
        </p:nvSpPr>
        <p:spPr>
          <a:xfrm>
            <a:off x="616688" y="1414130"/>
            <a:ext cx="4380614" cy="3139321"/>
          </a:xfrm>
          <a:prstGeom prst="rect">
            <a:avLst/>
          </a:prstGeom>
          <a:noFill/>
        </p:spPr>
        <p:txBody>
          <a:bodyPr wrap="square" rtlCol="0">
            <a:spAutoFit/>
          </a:bodyPr>
          <a:lstStyle/>
          <a:p>
            <a:r>
              <a:rPr lang="en-US" dirty="0"/>
              <a:t>void stuff(){</a:t>
            </a:r>
          </a:p>
          <a:p>
            <a:r>
              <a:rPr lang="en-US" dirty="0"/>
              <a:t>  int x = 5;</a:t>
            </a:r>
          </a:p>
          <a:p>
            <a:r>
              <a:rPr lang="en-US" dirty="0"/>
              <a:t>  int y = 10;</a:t>
            </a:r>
          </a:p>
          <a:p>
            <a:r>
              <a:rPr lang="en-US" dirty="0"/>
              <a:t>  </a:t>
            </a:r>
            <a:r>
              <a:rPr lang="en-US" dirty="0" err="1"/>
              <a:t>cout</a:t>
            </a:r>
            <a:r>
              <a:rPr lang="en-US" dirty="0"/>
              <a:t> &lt;&lt; x &lt;&lt; " x in stuff()" &lt;&lt; </a:t>
            </a:r>
            <a:r>
              <a:rPr lang="en-US" dirty="0" err="1"/>
              <a:t>endl</a:t>
            </a:r>
            <a:r>
              <a:rPr lang="en-US" dirty="0"/>
              <a:t>;</a:t>
            </a:r>
          </a:p>
          <a:p>
            <a:r>
              <a:rPr lang="en-US" dirty="0"/>
              <a:t>}</a:t>
            </a:r>
          </a:p>
          <a:p>
            <a:endParaRPr lang="en-US" dirty="0"/>
          </a:p>
          <a:p>
            <a:r>
              <a:rPr lang="en-US" dirty="0"/>
              <a:t>int main() {</a:t>
            </a:r>
          </a:p>
          <a:p>
            <a:r>
              <a:rPr lang="en-US" dirty="0"/>
              <a:t> int x = 5;</a:t>
            </a:r>
          </a:p>
          <a:p>
            <a:r>
              <a:rPr lang="en-US" dirty="0"/>
              <a:t> </a:t>
            </a:r>
            <a:r>
              <a:rPr lang="en-US" dirty="0" err="1"/>
              <a:t>cout</a:t>
            </a:r>
            <a:r>
              <a:rPr lang="en-US" dirty="0"/>
              <a:t> &lt;&lt; x &lt;&lt; " x in main()" &lt;&lt; </a:t>
            </a:r>
            <a:r>
              <a:rPr lang="en-US" dirty="0" err="1"/>
              <a:t>endl</a:t>
            </a:r>
            <a:r>
              <a:rPr lang="en-US" dirty="0"/>
              <a:t>;</a:t>
            </a:r>
          </a:p>
          <a:p>
            <a:r>
              <a:rPr lang="en-US" dirty="0"/>
              <a:t>stuff();</a:t>
            </a:r>
          </a:p>
          <a:p>
            <a:r>
              <a:rPr lang="en-US" dirty="0"/>
              <a:t>}</a:t>
            </a:r>
          </a:p>
        </p:txBody>
      </p:sp>
      <p:sp>
        <p:nvSpPr>
          <p:cNvPr id="5" name="Rectangle 4">
            <a:extLst>
              <a:ext uri="{FF2B5EF4-FFF2-40B4-BE49-F238E27FC236}">
                <a16:creationId xmlns:a16="http://schemas.microsoft.com/office/drawing/2014/main" id="{23A61B0F-3EB0-4BA8-BB9C-FE6AC493D632}"/>
              </a:ext>
            </a:extLst>
          </p:cNvPr>
          <p:cNvSpPr/>
          <p:nvPr/>
        </p:nvSpPr>
        <p:spPr>
          <a:xfrm>
            <a:off x="7384313" y="1446028"/>
            <a:ext cx="2105246" cy="4401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BB9B9B-CAF2-48C9-8181-1C2FC281DB8D}"/>
              </a:ext>
            </a:extLst>
          </p:cNvPr>
          <p:cNvSpPr txBox="1"/>
          <p:nvPr/>
        </p:nvSpPr>
        <p:spPr>
          <a:xfrm>
            <a:off x="8125554" y="1010093"/>
            <a:ext cx="914400" cy="369332"/>
          </a:xfrm>
          <a:prstGeom prst="rect">
            <a:avLst/>
          </a:prstGeom>
          <a:noFill/>
        </p:spPr>
        <p:txBody>
          <a:bodyPr wrap="square" rtlCol="0">
            <a:spAutoFit/>
          </a:bodyPr>
          <a:lstStyle/>
          <a:p>
            <a:r>
              <a:rPr lang="en-US" dirty="0"/>
              <a:t>STACK</a:t>
            </a:r>
          </a:p>
        </p:txBody>
      </p:sp>
      <p:sp>
        <p:nvSpPr>
          <p:cNvPr id="7" name="Rectangle 6">
            <a:extLst>
              <a:ext uri="{FF2B5EF4-FFF2-40B4-BE49-F238E27FC236}">
                <a16:creationId xmlns:a16="http://schemas.microsoft.com/office/drawing/2014/main" id="{50A1C108-5281-49DC-A3E6-3191442374B1}"/>
              </a:ext>
            </a:extLst>
          </p:cNvPr>
          <p:cNvSpPr/>
          <p:nvPr/>
        </p:nvSpPr>
        <p:spPr>
          <a:xfrm>
            <a:off x="3032938" y="3281397"/>
            <a:ext cx="2105246"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5</a:t>
            </a:r>
          </a:p>
        </p:txBody>
      </p:sp>
      <p:sp>
        <p:nvSpPr>
          <p:cNvPr id="8" name="Rectangle 7">
            <a:extLst>
              <a:ext uri="{FF2B5EF4-FFF2-40B4-BE49-F238E27FC236}">
                <a16:creationId xmlns:a16="http://schemas.microsoft.com/office/drawing/2014/main" id="{F5B67A8D-620B-48AC-B615-E6A8617F4C42}"/>
              </a:ext>
            </a:extLst>
          </p:cNvPr>
          <p:cNvSpPr/>
          <p:nvPr/>
        </p:nvSpPr>
        <p:spPr>
          <a:xfrm>
            <a:off x="3032938" y="1884695"/>
            <a:ext cx="2105246" cy="343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9" name="Rectangle 8">
            <a:extLst>
              <a:ext uri="{FF2B5EF4-FFF2-40B4-BE49-F238E27FC236}">
                <a16:creationId xmlns:a16="http://schemas.microsoft.com/office/drawing/2014/main" id="{3CC5A2E1-54BE-49C4-BE93-A04609A75BE4}"/>
              </a:ext>
            </a:extLst>
          </p:cNvPr>
          <p:cNvSpPr/>
          <p:nvPr/>
        </p:nvSpPr>
        <p:spPr>
          <a:xfrm>
            <a:off x="3032938" y="1493941"/>
            <a:ext cx="2105246" cy="343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cxnSp>
        <p:nvCxnSpPr>
          <p:cNvPr id="11" name="Straight Connector 10">
            <a:extLst>
              <a:ext uri="{FF2B5EF4-FFF2-40B4-BE49-F238E27FC236}">
                <a16:creationId xmlns:a16="http://schemas.microsoft.com/office/drawing/2014/main" id="{95E1A0F0-143A-4CC4-BC4E-B3C279285CB7}"/>
              </a:ext>
            </a:extLst>
          </p:cNvPr>
          <p:cNvCxnSpPr>
            <a:cxnSpLocks/>
          </p:cNvCxnSpPr>
          <p:nvPr/>
        </p:nvCxnSpPr>
        <p:spPr>
          <a:xfrm>
            <a:off x="9513483" y="5677783"/>
            <a:ext cx="70440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873A586-6A68-4B2B-B60D-08D5236BAF86}"/>
              </a:ext>
            </a:extLst>
          </p:cNvPr>
          <p:cNvSpPr txBox="1"/>
          <p:nvPr/>
        </p:nvSpPr>
        <p:spPr>
          <a:xfrm>
            <a:off x="10217888" y="5520954"/>
            <a:ext cx="1974112" cy="369332"/>
          </a:xfrm>
          <a:prstGeom prst="rect">
            <a:avLst/>
          </a:prstGeom>
          <a:noFill/>
        </p:spPr>
        <p:txBody>
          <a:bodyPr wrap="square" rtlCol="0">
            <a:spAutoFit/>
          </a:bodyPr>
          <a:lstStyle/>
          <a:p>
            <a:r>
              <a:rPr lang="en-US" dirty="0"/>
              <a:t>Address 0001</a:t>
            </a:r>
          </a:p>
        </p:txBody>
      </p:sp>
      <p:cxnSp>
        <p:nvCxnSpPr>
          <p:cNvPr id="15" name="Straight Connector 14">
            <a:extLst>
              <a:ext uri="{FF2B5EF4-FFF2-40B4-BE49-F238E27FC236}">
                <a16:creationId xmlns:a16="http://schemas.microsoft.com/office/drawing/2014/main" id="{169D3C9E-EF2C-492A-B6BD-552F68B7CF7D}"/>
              </a:ext>
            </a:extLst>
          </p:cNvPr>
          <p:cNvCxnSpPr>
            <a:cxnSpLocks/>
          </p:cNvCxnSpPr>
          <p:nvPr/>
        </p:nvCxnSpPr>
        <p:spPr>
          <a:xfrm>
            <a:off x="9513483" y="5279207"/>
            <a:ext cx="70440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12A323-6178-439C-83F7-8DC016BC1CE5}"/>
              </a:ext>
            </a:extLst>
          </p:cNvPr>
          <p:cNvSpPr txBox="1"/>
          <p:nvPr/>
        </p:nvSpPr>
        <p:spPr>
          <a:xfrm>
            <a:off x="10217888" y="5073208"/>
            <a:ext cx="1974112" cy="369332"/>
          </a:xfrm>
          <a:prstGeom prst="rect">
            <a:avLst/>
          </a:prstGeom>
          <a:noFill/>
        </p:spPr>
        <p:txBody>
          <a:bodyPr wrap="square" rtlCol="0">
            <a:spAutoFit/>
          </a:bodyPr>
          <a:lstStyle/>
          <a:p>
            <a:r>
              <a:rPr lang="en-US" dirty="0"/>
              <a:t>Address 0002</a:t>
            </a:r>
          </a:p>
        </p:txBody>
      </p:sp>
      <p:cxnSp>
        <p:nvCxnSpPr>
          <p:cNvPr id="17" name="Straight Connector 16">
            <a:extLst>
              <a:ext uri="{FF2B5EF4-FFF2-40B4-BE49-F238E27FC236}">
                <a16:creationId xmlns:a16="http://schemas.microsoft.com/office/drawing/2014/main" id="{B6BA1693-CFB1-471B-B4E7-70FC8AB12717}"/>
              </a:ext>
            </a:extLst>
          </p:cNvPr>
          <p:cNvCxnSpPr>
            <a:cxnSpLocks/>
          </p:cNvCxnSpPr>
          <p:nvPr/>
        </p:nvCxnSpPr>
        <p:spPr>
          <a:xfrm>
            <a:off x="9513483" y="4891715"/>
            <a:ext cx="70440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E437DC-5375-41F6-B693-38E1D788D1DE}"/>
              </a:ext>
            </a:extLst>
          </p:cNvPr>
          <p:cNvSpPr txBox="1"/>
          <p:nvPr/>
        </p:nvSpPr>
        <p:spPr>
          <a:xfrm>
            <a:off x="10217888" y="4676040"/>
            <a:ext cx="1974112" cy="369332"/>
          </a:xfrm>
          <a:prstGeom prst="rect">
            <a:avLst/>
          </a:prstGeom>
          <a:noFill/>
        </p:spPr>
        <p:txBody>
          <a:bodyPr wrap="square" rtlCol="0">
            <a:spAutoFit/>
          </a:bodyPr>
          <a:lstStyle/>
          <a:p>
            <a:r>
              <a:rPr lang="en-US" dirty="0"/>
              <a:t>Address 0003</a:t>
            </a:r>
          </a:p>
        </p:txBody>
      </p:sp>
    </p:spTree>
    <p:extLst>
      <p:ext uri="{BB962C8B-B14F-4D97-AF65-F5344CB8AC3E}">
        <p14:creationId xmlns:p14="http://schemas.microsoft.com/office/powerpoint/2010/main" val="272015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4.44444E-6 L 0.35924 0.32245 " pathEditMode="relative" rAng="0" ptsTypes="AA">
                                      <p:cBhvr>
                                        <p:cTn id="6" dur="2000" fill="hold"/>
                                        <p:tgtEl>
                                          <p:spTgt spid="7"/>
                                        </p:tgtEl>
                                        <p:attrNameLst>
                                          <p:attrName>ppt_x</p:attrName>
                                          <p:attrName>ppt_y</p:attrName>
                                        </p:attrNameLst>
                                      </p:cBhvr>
                                      <p:rCtr x="17956" y="1611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75E-6 1.48148E-6 L 0.35924 0.46991 " pathEditMode="relative" rAng="0" ptsTypes="AA">
                                      <p:cBhvr>
                                        <p:cTn id="10" dur="2000" fill="hold"/>
                                        <p:tgtEl>
                                          <p:spTgt spid="8"/>
                                        </p:tgtEl>
                                        <p:attrNameLst>
                                          <p:attrName>ppt_x</p:attrName>
                                          <p:attrName>ppt_y</p:attrName>
                                        </p:attrNameLst>
                                      </p:cBhvr>
                                      <p:rCtr x="17956" y="2349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273 -4.07407E-6 L 0.35416 0.47037 " pathEditMode="relative" rAng="0" ptsTypes="AA">
                                      <p:cBhvr>
                                        <p:cTn id="14" dur="2000" fill="hold"/>
                                        <p:tgtEl>
                                          <p:spTgt spid="9"/>
                                        </p:tgtEl>
                                        <p:attrNameLst>
                                          <p:attrName>ppt_x</p:attrName>
                                          <p:attrName>ppt_y</p:attrName>
                                        </p:attrNameLst>
                                      </p:cBhvr>
                                      <p:rCtr x="17565" y="23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A0B391-C9F4-441E-A18F-BFA9675E69B5}"/>
              </a:ext>
            </a:extLst>
          </p:cNvPr>
          <p:cNvSpPr/>
          <p:nvPr/>
        </p:nvSpPr>
        <p:spPr>
          <a:xfrm>
            <a:off x="7384313" y="1924493"/>
            <a:ext cx="2105246" cy="3923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E84BEB-44DC-4069-8273-3B2B26090BBC}"/>
              </a:ext>
            </a:extLst>
          </p:cNvPr>
          <p:cNvSpPr/>
          <p:nvPr/>
        </p:nvSpPr>
        <p:spPr>
          <a:xfrm>
            <a:off x="7384313" y="4760580"/>
            <a:ext cx="2105246" cy="343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10" name="Rectangle 9">
            <a:extLst>
              <a:ext uri="{FF2B5EF4-FFF2-40B4-BE49-F238E27FC236}">
                <a16:creationId xmlns:a16="http://schemas.microsoft.com/office/drawing/2014/main" id="{64CF4C75-F8F0-472A-BF77-8CEAD0BB0887}"/>
              </a:ext>
            </a:extLst>
          </p:cNvPr>
          <p:cNvSpPr/>
          <p:nvPr/>
        </p:nvSpPr>
        <p:spPr>
          <a:xfrm>
            <a:off x="7384313" y="5132719"/>
            <a:ext cx="2105246" cy="343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11" name="Rectangle 10">
            <a:extLst>
              <a:ext uri="{FF2B5EF4-FFF2-40B4-BE49-F238E27FC236}">
                <a16:creationId xmlns:a16="http://schemas.microsoft.com/office/drawing/2014/main" id="{A41690A7-BD24-475C-A858-C11231ECC11F}"/>
              </a:ext>
            </a:extLst>
          </p:cNvPr>
          <p:cNvSpPr/>
          <p:nvPr/>
        </p:nvSpPr>
        <p:spPr>
          <a:xfrm>
            <a:off x="7384313" y="5475768"/>
            <a:ext cx="2105246" cy="3721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5</a:t>
            </a:r>
          </a:p>
        </p:txBody>
      </p:sp>
      <p:sp>
        <p:nvSpPr>
          <p:cNvPr id="12" name="TextBox 11">
            <a:extLst>
              <a:ext uri="{FF2B5EF4-FFF2-40B4-BE49-F238E27FC236}">
                <a16:creationId xmlns:a16="http://schemas.microsoft.com/office/drawing/2014/main" id="{DDE74140-F66F-4289-B62B-75D0CB833DCA}"/>
              </a:ext>
            </a:extLst>
          </p:cNvPr>
          <p:cNvSpPr txBox="1"/>
          <p:nvPr/>
        </p:nvSpPr>
        <p:spPr>
          <a:xfrm>
            <a:off x="544285" y="370114"/>
            <a:ext cx="6840027" cy="1477328"/>
          </a:xfrm>
          <a:prstGeom prst="rect">
            <a:avLst/>
          </a:prstGeom>
          <a:noFill/>
        </p:spPr>
        <p:txBody>
          <a:bodyPr wrap="square" rtlCol="0">
            <a:spAutoFit/>
          </a:bodyPr>
          <a:lstStyle/>
          <a:p>
            <a:r>
              <a:rPr lang="en-US" dirty="0"/>
              <a:t>As soon as the function is finished, the stack ‘pops’ the last allocated memory location and what is ever stored there.  Those variables are not visible anymore, because the memory is no longer allocated for them.  It is gone.  This is the scope lifetime.  Same thing happens in a for loop.  for(int </a:t>
            </a:r>
            <a:r>
              <a:rPr lang="en-US" dirty="0" err="1"/>
              <a:t>i</a:t>
            </a:r>
            <a:r>
              <a:rPr lang="en-US" dirty="0"/>
              <a:t> = 0; </a:t>
            </a:r>
            <a:r>
              <a:rPr lang="en-US" dirty="0" err="1"/>
              <a:t>i</a:t>
            </a:r>
            <a:r>
              <a:rPr lang="en-US" dirty="0"/>
              <a:t> &lt; 10 </a:t>
            </a:r>
            <a:r>
              <a:rPr lang="en-US" dirty="0" err="1"/>
              <a:t>i</a:t>
            </a:r>
            <a:r>
              <a:rPr lang="en-US" dirty="0"/>
              <a:t> ++).  </a:t>
            </a:r>
            <a:r>
              <a:rPr lang="en-US" dirty="0" err="1"/>
              <a:t>i</a:t>
            </a:r>
            <a:r>
              <a:rPr lang="en-US" dirty="0"/>
              <a:t> scope is ended after the block.</a:t>
            </a:r>
          </a:p>
        </p:txBody>
      </p:sp>
      <p:sp>
        <p:nvSpPr>
          <p:cNvPr id="13" name="TextBox 12">
            <a:extLst>
              <a:ext uri="{FF2B5EF4-FFF2-40B4-BE49-F238E27FC236}">
                <a16:creationId xmlns:a16="http://schemas.microsoft.com/office/drawing/2014/main" id="{22C4F375-443E-4EFD-BDFF-F61A2B08756D}"/>
              </a:ext>
            </a:extLst>
          </p:cNvPr>
          <p:cNvSpPr txBox="1"/>
          <p:nvPr/>
        </p:nvSpPr>
        <p:spPr>
          <a:xfrm>
            <a:off x="1177556" y="2091944"/>
            <a:ext cx="5453743" cy="3139321"/>
          </a:xfrm>
          <a:prstGeom prst="rect">
            <a:avLst/>
          </a:prstGeom>
          <a:noFill/>
        </p:spPr>
        <p:txBody>
          <a:bodyPr wrap="square" rtlCol="0">
            <a:spAutoFit/>
          </a:bodyPr>
          <a:lstStyle/>
          <a:p>
            <a:r>
              <a:rPr lang="en-US" dirty="0"/>
              <a:t>void stuff(){</a:t>
            </a:r>
          </a:p>
          <a:p>
            <a:r>
              <a:rPr lang="en-US" dirty="0"/>
              <a:t>  int x = 5;</a:t>
            </a:r>
          </a:p>
          <a:p>
            <a:r>
              <a:rPr lang="en-US" dirty="0"/>
              <a:t>  int y = 10;</a:t>
            </a:r>
          </a:p>
          <a:p>
            <a:r>
              <a:rPr lang="en-US" dirty="0"/>
              <a:t>  </a:t>
            </a:r>
            <a:r>
              <a:rPr lang="en-US" dirty="0" err="1"/>
              <a:t>cout</a:t>
            </a:r>
            <a:r>
              <a:rPr lang="en-US" dirty="0"/>
              <a:t> &lt;&lt; x &lt;&lt; " x in stuff()" &lt;&lt; </a:t>
            </a:r>
            <a:r>
              <a:rPr lang="en-US" dirty="0" err="1"/>
              <a:t>endl</a:t>
            </a:r>
            <a:r>
              <a:rPr lang="en-US" dirty="0"/>
              <a:t>;</a:t>
            </a:r>
          </a:p>
          <a:p>
            <a:r>
              <a:rPr lang="en-US" dirty="0"/>
              <a:t>}</a:t>
            </a:r>
          </a:p>
          <a:p>
            <a:endParaRPr lang="en-US" dirty="0"/>
          </a:p>
          <a:p>
            <a:r>
              <a:rPr lang="en-US" dirty="0"/>
              <a:t>int main() {</a:t>
            </a:r>
          </a:p>
          <a:p>
            <a:r>
              <a:rPr lang="en-US" dirty="0"/>
              <a:t> int x = 5;</a:t>
            </a:r>
          </a:p>
          <a:p>
            <a:r>
              <a:rPr lang="en-US" dirty="0"/>
              <a:t> </a:t>
            </a:r>
            <a:r>
              <a:rPr lang="en-US" dirty="0" err="1"/>
              <a:t>cout</a:t>
            </a:r>
            <a:r>
              <a:rPr lang="en-US" dirty="0"/>
              <a:t> &lt;&lt; x &lt;&lt; " x in main()" &lt;&lt; </a:t>
            </a:r>
            <a:r>
              <a:rPr lang="en-US" dirty="0" err="1"/>
              <a:t>endl</a:t>
            </a:r>
            <a:r>
              <a:rPr lang="en-US" dirty="0"/>
              <a:t>;</a:t>
            </a:r>
          </a:p>
          <a:p>
            <a:r>
              <a:rPr lang="en-US" dirty="0"/>
              <a:t>stuff();</a:t>
            </a:r>
          </a:p>
          <a:p>
            <a:r>
              <a:rPr lang="en-US" dirty="0"/>
              <a:t>}</a:t>
            </a:r>
          </a:p>
        </p:txBody>
      </p:sp>
      <p:sp>
        <p:nvSpPr>
          <p:cNvPr id="3" name="TextBox 2">
            <a:extLst>
              <a:ext uri="{FF2B5EF4-FFF2-40B4-BE49-F238E27FC236}">
                <a16:creationId xmlns:a16="http://schemas.microsoft.com/office/drawing/2014/main" id="{6F53B662-04EA-427B-A7EA-AFBD9B91D2A6}"/>
              </a:ext>
            </a:extLst>
          </p:cNvPr>
          <p:cNvSpPr txBox="1"/>
          <p:nvPr/>
        </p:nvSpPr>
        <p:spPr>
          <a:xfrm>
            <a:off x="9982833" y="1577876"/>
            <a:ext cx="1664882" cy="2308324"/>
          </a:xfrm>
          <a:prstGeom prst="rect">
            <a:avLst/>
          </a:prstGeom>
          <a:noFill/>
        </p:spPr>
        <p:txBody>
          <a:bodyPr wrap="square" rtlCol="0">
            <a:spAutoFit/>
          </a:bodyPr>
          <a:lstStyle/>
          <a:p>
            <a:r>
              <a:rPr lang="en-US" dirty="0">
                <a:solidFill>
                  <a:srgbClr val="7030A0"/>
                </a:solidFill>
              </a:rPr>
              <a:t>If you write a recursive method, why would it cause a stack-overflow if there is no base case?</a:t>
            </a:r>
          </a:p>
        </p:txBody>
      </p:sp>
    </p:spTree>
    <p:extLst>
      <p:ext uri="{BB962C8B-B14F-4D97-AF65-F5344CB8AC3E}">
        <p14:creationId xmlns:p14="http://schemas.microsoft.com/office/powerpoint/2010/main" val="373507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2.96296E-6 L -0.36263 -0.3669 " pathEditMode="relative" rAng="0" ptsTypes="AA">
                                      <p:cBhvr>
                                        <p:cTn id="6" dur="2000" fill="hold"/>
                                        <p:tgtEl>
                                          <p:spTgt spid="9"/>
                                        </p:tgtEl>
                                        <p:attrNameLst>
                                          <p:attrName>ppt_x</p:attrName>
                                          <p:attrName>ppt_y</p:attrName>
                                        </p:attrNameLst>
                                      </p:cBhvr>
                                      <p:rCtr x="-18138" y="-1835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70833E-6 3.7037E-7 L -0.36263 -0.35903 " pathEditMode="relative" rAng="0" ptsTypes="AA">
                                      <p:cBhvr>
                                        <p:cTn id="10" dur="2000" fill="hold"/>
                                        <p:tgtEl>
                                          <p:spTgt spid="10"/>
                                        </p:tgtEl>
                                        <p:attrNameLst>
                                          <p:attrName>ppt_x</p:attrName>
                                          <p:attrName>ppt_y</p:attrName>
                                        </p:attrNameLst>
                                      </p:cBhvr>
                                      <p:rCtr x="-18138" y="-1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6474-2DD0-40B5-A5AB-6DB55F8E68B6}"/>
              </a:ext>
            </a:extLst>
          </p:cNvPr>
          <p:cNvSpPr>
            <a:spLocks noGrp="1"/>
          </p:cNvSpPr>
          <p:nvPr>
            <p:ph type="title"/>
          </p:nvPr>
        </p:nvSpPr>
        <p:spPr/>
        <p:txBody>
          <a:bodyPr/>
          <a:lstStyle/>
          <a:p>
            <a:r>
              <a:rPr lang="en-US" dirty="0"/>
              <a:t>Heap – new – delete – garbage collection</a:t>
            </a:r>
          </a:p>
        </p:txBody>
      </p:sp>
      <p:sp>
        <p:nvSpPr>
          <p:cNvPr id="3" name="Content Placeholder 2">
            <a:extLst>
              <a:ext uri="{FF2B5EF4-FFF2-40B4-BE49-F238E27FC236}">
                <a16:creationId xmlns:a16="http://schemas.microsoft.com/office/drawing/2014/main" id="{5F46485A-12A8-436D-ACFE-5CE7631F9AC3}"/>
              </a:ext>
            </a:extLst>
          </p:cNvPr>
          <p:cNvSpPr>
            <a:spLocks noGrp="1"/>
          </p:cNvSpPr>
          <p:nvPr>
            <p:ph idx="1"/>
          </p:nvPr>
        </p:nvSpPr>
        <p:spPr/>
        <p:txBody>
          <a:bodyPr/>
          <a:lstStyle/>
          <a:p>
            <a:pPr marL="0" indent="0">
              <a:buNone/>
            </a:pPr>
            <a:r>
              <a:rPr lang="en-US" dirty="0"/>
              <a:t>Using templates in C++ is an efficient way to keep the heap managed. </a:t>
            </a:r>
          </a:p>
          <a:p>
            <a:pPr marL="0" indent="0">
              <a:buNone/>
            </a:pPr>
            <a:r>
              <a:rPr lang="en-US" dirty="0"/>
              <a:t> There are times when you will need to create your own template,  write custom classes, or need to allocate heap memory from a method.</a:t>
            </a:r>
          </a:p>
          <a:p>
            <a:pPr marL="0" indent="0">
              <a:buNone/>
            </a:pPr>
            <a:endParaRPr lang="en-US" dirty="0"/>
          </a:p>
          <a:p>
            <a:pPr marL="0" indent="0">
              <a:buNone/>
            </a:pPr>
            <a:r>
              <a:rPr lang="en-US" dirty="0"/>
              <a:t>When this is done, it is allocating memory away from the stack and can be used until it is no longer needed.  Unlike stack where the stack is responsible for ‘stacking and popping’ allocated memory and the value inside of it, the programmer is responsible for “asking” for memory, and if it is not used, deleting it so we can avoid inefficiency and memory leeks.  </a:t>
            </a:r>
            <a:r>
              <a:rPr lang="en-US" sz="1400" dirty="0"/>
              <a:t>(Google Chrome or anything Ubisoft makes)</a:t>
            </a:r>
          </a:p>
        </p:txBody>
      </p:sp>
    </p:spTree>
    <p:extLst>
      <p:ext uri="{BB962C8B-B14F-4D97-AF65-F5344CB8AC3E}">
        <p14:creationId xmlns:p14="http://schemas.microsoft.com/office/powerpoint/2010/main" val="111500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A7E62-4C30-4156-88CB-3A1D7161170A}"/>
              </a:ext>
            </a:extLst>
          </p:cNvPr>
          <p:cNvSpPr>
            <a:spLocks noGrp="1"/>
          </p:cNvSpPr>
          <p:nvPr>
            <p:ph idx="1"/>
          </p:nvPr>
        </p:nvSpPr>
        <p:spPr>
          <a:xfrm>
            <a:off x="838200" y="685800"/>
            <a:ext cx="10515600" cy="5491163"/>
          </a:xfrm>
        </p:spPr>
        <p:txBody>
          <a:bodyPr/>
          <a:lstStyle/>
          <a:p>
            <a:pPr marL="0" indent="0">
              <a:buNone/>
            </a:pPr>
            <a:r>
              <a:rPr lang="en-US" dirty="0"/>
              <a:t>The keyword for allocating heap memory is </a:t>
            </a:r>
            <a:r>
              <a:rPr lang="en-US" dirty="0">
                <a:highlight>
                  <a:srgbClr val="FFFF00"/>
                </a:highlight>
              </a:rPr>
              <a:t>new</a:t>
            </a:r>
            <a:r>
              <a:rPr lang="en-US" dirty="0"/>
              <a:t>.  Anyone that has done any OOP knows the keyword new.  </a:t>
            </a:r>
          </a:p>
          <a:p>
            <a:pPr marL="0" indent="0">
              <a:buNone/>
            </a:pPr>
            <a:endParaRPr lang="en-US" dirty="0"/>
          </a:p>
          <a:p>
            <a:pPr marL="0" indent="0">
              <a:buNone/>
            </a:pPr>
            <a:r>
              <a:rPr lang="en-US" dirty="0"/>
              <a:t>new &lt;type&gt;   //type can be any data type or new class</a:t>
            </a:r>
          </a:p>
          <a:p>
            <a:pPr marL="0" indent="0">
              <a:buNone/>
            </a:pPr>
            <a:endParaRPr lang="en-US" dirty="0"/>
          </a:p>
          <a:p>
            <a:pPr marL="0" indent="0">
              <a:buNone/>
            </a:pPr>
            <a:r>
              <a:rPr lang="en-US" dirty="0"/>
              <a:t>int *</a:t>
            </a:r>
            <a:r>
              <a:rPr lang="en-US" dirty="0" err="1"/>
              <a:t>ptr</a:t>
            </a:r>
            <a:r>
              <a:rPr lang="en-US" dirty="0"/>
              <a:t> = </a:t>
            </a:r>
            <a:r>
              <a:rPr lang="en-US" dirty="0">
                <a:highlight>
                  <a:srgbClr val="FFFF00"/>
                </a:highlight>
              </a:rPr>
              <a:t>new</a:t>
            </a:r>
            <a:r>
              <a:rPr lang="en-US" dirty="0"/>
              <a:t> int;    </a:t>
            </a:r>
          </a:p>
        </p:txBody>
      </p:sp>
      <p:sp>
        <p:nvSpPr>
          <p:cNvPr id="4" name="Rectangle 3">
            <a:extLst>
              <a:ext uri="{FF2B5EF4-FFF2-40B4-BE49-F238E27FC236}">
                <a16:creationId xmlns:a16="http://schemas.microsoft.com/office/drawing/2014/main" id="{78D8D0DA-0FD8-49CF-A56F-4876EF24204F}"/>
              </a:ext>
            </a:extLst>
          </p:cNvPr>
          <p:cNvSpPr/>
          <p:nvPr/>
        </p:nvSpPr>
        <p:spPr>
          <a:xfrm>
            <a:off x="6851719" y="3519377"/>
            <a:ext cx="1989056" cy="239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CD2AB9-EC3E-455A-B8C8-717F9FA2BD6A}"/>
              </a:ext>
            </a:extLst>
          </p:cNvPr>
          <p:cNvSpPr txBox="1"/>
          <p:nvPr/>
        </p:nvSpPr>
        <p:spPr>
          <a:xfrm>
            <a:off x="7503737" y="3059668"/>
            <a:ext cx="791851" cy="369332"/>
          </a:xfrm>
          <a:prstGeom prst="rect">
            <a:avLst/>
          </a:prstGeom>
          <a:noFill/>
        </p:spPr>
        <p:txBody>
          <a:bodyPr wrap="square" rtlCol="0">
            <a:spAutoFit/>
          </a:bodyPr>
          <a:lstStyle/>
          <a:p>
            <a:r>
              <a:rPr lang="en-US" dirty="0"/>
              <a:t>HEAP</a:t>
            </a:r>
          </a:p>
        </p:txBody>
      </p:sp>
      <p:sp>
        <p:nvSpPr>
          <p:cNvPr id="6" name="Rectangle 5">
            <a:extLst>
              <a:ext uri="{FF2B5EF4-FFF2-40B4-BE49-F238E27FC236}">
                <a16:creationId xmlns:a16="http://schemas.microsoft.com/office/drawing/2014/main" id="{FB0B46E2-F193-4C18-8F49-476B6468F55E}"/>
              </a:ext>
            </a:extLst>
          </p:cNvPr>
          <p:cNvSpPr/>
          <p:nvPr/>
        </p:nvSpPr>
        <p:spPr>
          <a:xfrm>
            <a:off x="7187609" y="5156462"/>
            <a:ext cx="1107979" cy="47858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TextBox 6">
            <a:extLst>
              <a:ext uri="{FF2B5EF4-FFF2-40B4-BE49-F238E27FC236}">
                <a16:creationId xmlns:a16="http://schemas.microsoft.com/office/drawing/2014/main" id="{7949BC8E-D733-4F2D-A8E2-A2E75DE3AACD}"/>
              </a:ext>
            </a:extLst>
          </p:cNvPr>
          <p:cNvSpPr txBox="1"/>
          <p:nvPr/>
        </p:nvSpPr>
        <p:spPr>
          <a:xfrm>
            <a:off x="6776438" y="4835702"/>
            <a:ext cx="2096678" cy="369332"/>
          </a:xfrm>
          <a:prstGeom prst="rect">
            <a:avLst/>
          </a:prstGeom>
          <a:noFill/>
        </p:spPr>
        <p:txBody>
          <a:bodyPr wrap="square" rtlCol="0">
            <a:spAutoFit/>
          </a:bodyPr>
          <a:lstStyle/>
          <a:p>
            <a:r>
              <a:rPr lang="en-US" dirty="0"/>
              <a:t>Memory address</a:t>
            </a:r>
          </a:p>
        </p:txBody>
      </p:sp>
      <p:cxnSp>
        <p:nvCxnSpPr>
          <p:cNvPr id="9" name="Straight Arrow Connector 8">
            <a:extLst>
              <a:ext uri="{FF2B5EF4-FFF2-40B4-BE49-F238E27FC236}">
                <a16:creationId xmlns:a16="http://schemas.microsoft.com/office/drawing/2014/main" id="{10634AA1-37B6-4AF6-B296-2A2CB4BF4704}"/>
              </a:ext>
            </a:extLst>
          </p:cNvPr>
          <p:cNvCxnSpPr>
            <a:cxnSpLocks/>
            <a:endCxn id="6" idx="1"/>
          </p:cNvCxnSpPr>
          <p:nvPr/>
        </p:nvCxnSpPr>
        <p:spPr>
          <a:xfrm>
            <a:off x="3491745" y="3519377"/>
            <a:ext cx="3695864" cy="1876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1995ED2-E4B2-4407-B9B2-D393E9EF7A91}"/>
              </a:ext>
            </a:extLst>
          </p:cNvPr>
          <p:cNvCxnSpPr>
            <a:cxnSpLocks/>
          </p:cNvCxnSpPr>
          <p:nvPr/>
        </p:nvCxnSpPr>
        <p:spPr>
          <a:xfrm flipH="1" flipV="1">
            <a:off x="1899792" y="3483403"/>
            <a:ext cx="5199789" cy="1721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0A50014-3B8D-496D-823D-46DE120DFCFB}"/>
              </a:ext>
            </a:extLst>
          </p:cNvPr>
          <p:cNvSpPr txBox="1"/>
          <p:nvPr/>
        </p:nvSpPr>
        <p:spPr>
          <a:xfrm>
            <a:off x="542260" y="4231758"/>
            <a:ext cx="4501080" cy="2031325"/>
          </a:xfrm>
          <a:prstGeom prst="rect">
            <a:avLst/>
          </a:prstGeom>
          <a:noFill/>
        </p:spPr>
        <p:txBody>
          <a:bodyPr wrap="square" rtlCol="0">
            <a:spAutoFit/>
          </a:bodyPr>
          <a:lstStyle/>
          <a:p>
            <a:r>
              <a:rPr lang="en-US" dirty="0"/>
              <a:t>Here is a simple allocation of heap memory.</a:t>
            </a:r>
          </a:p>
          <a:p>
            <a:r>
              <a:rPr lang="en-US" dirty="0"/>
              <a:t>New does some great things, one property of </a:t>
            </a:r>
          </a:p>
          <a:p>
            <a:r>
              <a:rPr lang="en-US" dirty="0"/>
              <a:t>new is that it has a return value of the address where it allocates memory.  </a:t>
            </a:r>
          </a:p>
          <a:p>
            <a:endParaRPr lang="en-US" dirty="0"/>
          </a:p>
          <a:p>
            <a:r>
              <a:rPr lang="en-US" dirty="0"/>
              <a:t>With a pointer, we can hold that address!</a:t>
            </a:r>
          </a:p>
          <a:p>
            <a:r>
              <a:rPr lang="en-US" dirty="0"/>
              <a:t>Cool.</a:t>
            </a:r>
          </a:p>
        </p:txBody>
      </p:sp>
    </p:spTree>
    <p:extLst>
      <p:ext uri="{BB962C8B-B14F-4D97-AF65-F5344CB8AC3E}">
        <p14:creationId xmlns:p14="http://schemas.microsoft.com/office/powerpoint/2010/main" val="325015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128FA0-B6C9-4347-BF6A-D225FC7F0660}"/>
              </a:ext>
            </a:extLst>
          </p:cNvPr>
          <p:cNvSpPr/>
          <p:nvPr/>
        </p:nvSpPr>
        <p:spPr>
          <a:xfrm>
            <a:off x="8620289" y="1964402"/>
            <a:ext cx="2197880" cy="363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782B6C-2916-4DC5-9459-80578F138599}"/>
              </a:ext>
            </a:extLst>
          </p:cNvPr>
          <p:cNvSpPr txBox="1"/>
          <p:nvPr/>
        </p:nvSpPr>
        <p:spPr>
          <a:xfrm>
            <a:off x="9299019" y="1441182"/>
            <a:ext cx="1519150" cy="523220"/>
          </a:xfrm>
          <a:prstGeom prst="rect">
            <a:avLst/>
          </a:prstGeom>
          <a:noFill/>
        </p:spPr>
        <p:txBody>
          <a:bodyPr wrap="square" rtlCol="0">
            <a:spAutoFit/>
          </a:bodyPr>
          <a:lstStyle/>
          <a:p>
            <a:r>
              <a:rPr lang="en-US" sz="2800" dirty="0"/>
              <a:t>HEAP</a:t>
            </a:r>
          </a:p>
        </p:txBody>
      </p:sp>
      <p:sp>
        <p:nvSpPr>
          <p:cNvPr id="6" name="Rectangle 5">
            <a:extLst>
              <a:ext uri="{FF2B5EF4-FFF2-40B4-BE49-F238E27FC236}">
                <a16:creationId xmlns:a16="http://schemas.microsoft.com/office/drawing/2014/main" id="{7F1D3E10-93E3-457C-B43B-9B5B56367885}"/>
              </a:ext>
            </a:extLst>
          </p:cNvPr>
          <p:cNvSpPr/>
          <p:nvPr/>
        </p:nvSpPr>
        <p:spPr>
          <a:xfrm>
            <a:off x="8938011" y="4761728"/>
            <a:ext cx="1346791" cy="6309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7" name="TextBox 6">
            <a:extLst>
              <a:ext uri="{FF2B5EF4-FFF2-40B4-BE49-F238E27FC236}">
                <a16:creationId xmlns:a16="http://schemas.microsoft.com/office/drawing/2014/main" id="{B7344B0C-C9D9-4BFB-9A05-F6FE7D674158}"/>
              </a:ext>
            </a:extLst>
          </p:cNvPr>
          <p:cNvSpPr txBox="1"/>
          <p:nvPr/>
        </p:nvSpPr>
        <p:spPr>
          <a:xfrm>
            <a:off x="8938011" y="4328594"/>
            <a:ext cx="3364812" cy="461665"/>
          </a:xfrm>
          <a:prstGeom prst="rect">
            <a:avLst/>
          </a:prstGeom>
          <a:noFill/>
        </p:spPr>
        <p:txBody>
          <a:bodyPr wrap="square" rtlCol="0">
            <a:spAutoFit/>
          </a:bodyPr>
          <a:lstStyle/>
          <a:p>
            <a:r>
              <a:rPr lang="en-US" sz="2400" dirty="0"/>
              <a:t>00001 memory address</a:t>
            </a:r>
          </a:p>
        </p:txBody>
      </p:sp>
      <p:sp>
        <p:nvSpPr>
          <p:cNvPr id="8" name="Rectangle 7">
            <a:extLst>
              <a:ext uri="{FF2B5EF4-FFF2-40B4-BE49-F238E27FC236}">
                <a16:creationId xmlns:a16="http://schemas.microsoft.com/office/drawing/2014/main" id="{6A12AFCE-9A7A-4DFD-9046-BD7FA12678C5}"/>
              </a:ext>
            </a:extLst>
          </p:cNvPr>
          <p:cNvSpPr/>
          <p:nvPr/>
        </p:nvSpPr>
        <p:spPr>
          <a:xfrm>
            <a:off x="5785668" y="2003528"/>
            <a:ext cx="2197880" cy="363052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FBC659-920F-49AA-8EB9-9FADDA6E690A}"/>
              </a:ext>
            </a:extLst>
          </p:cNvPr>
          <p:cNvSpPr txBox="1"/>
          <p:nvPr/>
        </p:nvSpPr>
        <p:spPr>
          <a:xfrm>
            <a:off x="6420186" y="1441182"/>
            <a:ext cx="1519150" cy="523220"/>
          </a:xfrm>
          <a:prstGeom prst="rect">
            <a:avLst/>
          </a:prstGeom>
          <a:noFill/>
        </p:spPr>
        <p:txBody>
          <a:bodyPr wrap="square" rtlCol="0">
            <a:spAutoFit/>
          </a:bodyPr>
          <a:lstStyle/>
          <a:p>
            <a:r>
              <a:rPr lang="en-US" sz="2800" dirty="0"/>
              <a:t>STACK</a:t>
            </a:r>
          </a:p>
        </p:txBody>
      </p:sp>
      <p:sp>
        <p:nvSpPr>
          <p:cNvPr id="10" name="TextBox 9">
            <a:extLst>
              <a:ext uri="{FF2B5EF4-FFF2-40B4-BE49-F238E27FC236}">
                <a16:creationId xmlns:a16="http://schemas.microsoft.com/office/drawing/2014/main" id="{013BDBFA-27A5-4D44-8D96-D5A18AD1BC04}"/>
              </a:ext>
            </a:extLst>
          </p:cNvPr>
          <p:cNvSpPr txBox="1"/>
          <p:nvPr/>
        </p:nvSpPr>
        <p:spPr>
          <a:xfrm>
            <a:off x="457200" y="304800"/>
            <a:ext cx="2908926" cy="954107"/>
          </a:xfrm>
          <a:prstGeom prst="rect">
            <a:avLst/>
          </a:prstGeom>
          <a:noFill/>
        </p:spPr>
        <p:txBody>
          <a:bodyPr wrap="square" rtlCol="0">
            <a:spAutoFit/>
          </a:bodyPr>
          <a:lstStyle/>
          <a:p>
            <a:r>
              <a:rPr lang="en-US" sz="2800" dirty="0"/>
              <a:t>int *</a:t>
            </a:r>
            <a:r>
              <a:rPr lang="en-US" sz="2800" dirty="0" err="1"/>
              <a:t>ptr</a:t>
            </a:r>
            <a:r>
              <a:rPr lang="en-US" sz="2800" dirty="0"/>
              <a:t> = new int;</a:t>
            </a:r>
          </a:p>
          <a:p>
            <a:r>
              <a:rPr lang="en-US" sz="2800" dirty="0"/>
              <a:t>*</a:t>
            </a:r>
            <a:r>
              <a:rPr lang="en-US" sz="2800" dirty="0" err="1"/>
              <a:t>ptr</a:t>
            </a:r>
            <a:r>
              <a:rPr lang="en-US" sz="2800" dirty="0"/>
              <a:t> = 5; </a:t>
            </a:r>
          </a:p>
        </p:txBody>
      </p:sp>
      <p:sp>
        <p:nvSpPr>
          <p:cNvPr id="11" name="Rectangle 10">
            <a:extLst>
              <a:ext uri="{FF2B5EF4-FFF2-40B4-BE49-F238E27FC236}">
                <a16:creationId xmlns:a16="http://schemas.microsoft.com/office/drawing/2014/main" id="{5F3CE795-C687-418D-B451-3C2EE5EE9B7B}"/>
              </a:ext>
            </a:extLst>
          </p:cNvPr>
          <p:cNvSpPr/>
          <p:nvPr/>
        </p:nvSpPr>
        <p:spPr>
          <a:xfrm>
            <a:off x="5888774" y="4559426"/>
            <a:ext cx="1840825" cy="461665"/>
          </a:xfrm>
          <a:prstGeom prst="rect">
            <a:avLst/>
          </a:prstGeom>
        </p:spPr>
        <p:txBody>
          <a:bodyPr wrap="none">
            <a:spAutoFit/>
          </a:bodyPr>
          <a:lstStyle/>
          <a:p>
            <a:r>
              <a:rPr lang="en-US" sz="2400" dirty="0" err="1"/>
              <a:t>ptr</a:t>
            </a:r>
            <a:r>
              <a:rPr lang="en-US" sz="2400" dirty="0"/>
              <a:t> </a:t>
            </a:r>
            <a:r>
              <a:rPr lang="en-US" sz="2400" dirty="0">
                <a:sym typeface="Wingdings" panose="05000000000000000000" pitchFamily="2" charset="2"/>
              </a:rPr>
              <a:t></a:t>
            </a:r>
            <a:r>
              <a:rPr lang="en-US" sz="2400" dirty="0"/>
              <a:t> 00001 </a:t>
            </a:r>
          </a:p>
        </p:txBody>
      </p:sp>
      <p:cxnSp>
        <p:nvCxnSpPr>
          <p:cNvPr id="13" name="Straight Arrow Connector 12">
            <a:extLst>
              <a:ext uri="{FF2B5EF4-FFF2-40B4-BE49-F238E27FC236}">
                <a16:creationId xmlns:a16="http://schemas.microsoft.com/office/drawing/2014/main" id="{8DC911CD-8269-4C4D-8B42-4DB274DD85AF}"/>
              </a:ext>
            </a:extLst>
          </p:cNvPr>
          <p:cNvCxnSpPr>
            <a:cxnSpLocks/>
          </p:cNvCxnSpPr>
          <p:nvPr/>
        </p:nvCxnSpPr>
        <p:spPr>
          <a:xfrm>
            <a:off x="7636678" y="4790258"/>
            <a:ext cx="1662341" cy="2308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F5CA3F88-1493-4B56-9FEA-63263F00DA70}"/>
              </a:ext>
            </a:extLst>
          </p:cNvPr>
          <p:cNvSpPr txBox="1"/>
          <p:nvPr/>
        </p:nvSpPr>
        <p:spPr>
          <a:xfrm>
            <a:off x="267566" y="1881770"/>
            <a:ext cx="5177625" cy="2677656"/>
          </a:xfrm>
          <a:prstGeom prst="rect">
            <a:avLst/>
          </a:prstGeom>
          <a:noFill/>
        </p:spPr>
        <p:txBody>
          <a:bodyPr wrap="square" rtlCol="0">
            <a:spAutoFit/>
          </a:bodyPr>
          <a:lstStyle/>
          <a:p>
            <a:r>
              <a:rPr lang="en-US" sz="2400" dirty="0"/>
              <a:t>Now pointer </a:t>
            </a:r>
            <a:r>
              <a:rPr lang="en-US" sz="2400" dirty="0" err="1"/>
              <a:t>ptr</a:t>
            </a:r>
            <a:r>
              <a:rPr lang="en-US" sz="2400" dirty="0"/>
              <a:t> is referring to that particular int out on the heap.  </a:t>
            </a:r>
          </a:p>
          <a:p>
            <a:endParaRPr lang="en-US" sz="2400" dirty="0"/>
          </a:p>
          <a:p>
            <a:r>
              <a:rPr lang="en-US" sz="2400" dirty="0"/>
              <a:t>With a dereferenced *</a:t>
            </a:r>
            <a:r>
              <a:rPr lang="en-US" sz="2400" dirty="0" err="1"/>
              <a:t>ptr</a:t>
            </a:r>
            <a:r>
              <a:rPr lang="en-US" sz="2400" dirty="0"/>
              <a:t> we can assign value to it.  The pointer gets us to the allocated heap space. It is assigned an int value of 5.</a:t>
            </a:r>
          </a:p>
        </p:txBody>
      </p:sp>
    </p:spTree>
    <p:extLst>
      <p:ext uri="{BB962C8B-B14F-4D97-AF65-F5344CB8AC3E}">
        <p14:creationId xmlns:p14="http://schemas.microsoft.com/office/powerpoint/2010/main" val="37239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128FA0-B6C9-4347-BF6A-D225FC7F0660}"/>
              </a:ext>
            </a:extLst>
          </p:cNvPr>
          <p:cNvSpPr/>
          <p:nvPr/>
        </p:nvSpPr>
        <p:spPr>
          <a:xfrm>
            <a:off x="8620289" y="1964402"/>
            <a:ext cx="2197880" cy="363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782B6C-2916-4DC5-9459-80578F138599}"/>
              </a:ext>
            </a:extLst>
          </p:cNvPr>
          <p:cNvSpPr txBox="1"/>
          <p:nvPr/>
        </p:nvSpPr>
        <p:spPr>
          <a:xfrm>
            <a:off x="9299019" y="1441182"/>
            <a:ext cx="1519150" cy="523220"/>
          </a:xfrm>
          <a:prstGeom prst="rect">
            <a:avLst/>
          </a:prstGeom>
          <a:noFill/>
        </p:spPr>
        <p:txBody>
          <a:bodyPr wrap="square" rtlCol="0">
            <a:spAutoFit/>
          </a:bodyPr>
          <a:lstStyle/>
          <a:p>
            <a:r>
              <a:rPr lang="en-US" sz="2800" dirty="0"/>
              <a:t>HEAP</a:t>
            </a:r>
          </a:p>
        </p:txBody>
      </p:sp>
      <p:sp>
        <p:nvSpPr>
          <p:cNvPr id="6" name="Rectangle 5">
            <a:extLst>
              <a:ext uri="{FF2B5EF4-FFF2-40B4-BE49-F238E27FC236}">
                <a16:creationId xmlns:a16="http://schemas.microsoft.com/office/drawing/2014/main" id="{7F1D3E10-93E3-457C-B43B-9B5B56367885}"/>
              </a:ext>
            </a:extLst>
          </p:cNvPr>
          <p:cNvSpPr/>
          <p:nvPr/>
        </p:nvSpPr>
        <p:spPr>
          <a:xfrm>
            <a:off x="8938011" y="4761728"/>
            <a:ext cx="1346791" cy="6309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7" name="TextBox 6">
            <a:extLst>
              <a:ext uri="{FF2B5EF4-FFF2-40B4-BE49-F238E27FC236}">
                <a16:creationId xmlns:a16="http://schemas.microsoft.com/office/drawing/2014/main" id="{B7344B0C-C9D9-4BFB-9A05-F6FE7D674158}"/>
              </a:ext>
            </a:extLst>
          </p:cNvPr>
          <p:cNvSpPr txBox="1"/>
          <p:nvPr/>
        </p:nvSpPr>
        <p:spPr>
          <a:xfrm>
            <a:off x="8938011" y="4328594"/>
            <a:ext cx="3364812" cy="461665"/>
          </a:xfrm>
          <a:prstGeom prst="rect">
            <a:avLst/>
          </a:prstGeom>
          <a:noFill/>
        </p:spPr>
        <p:txBody>
          <a:bodyPr wrap="square" rtlCol="0">
            <a:spAutoFit/>
          </a:bodyPr>
          <a:lstStyle/>
          <a:p>
            <a:r>
              <a:rPr lang="en-US" sz="2400" dirty="0"/>
              <a:t>00001 memory address</a:t>
            </a:r>
          </a:p>
        </p:txBody>
      </p:sp>
      <p:sp>
        <p:nvSpPr>
          <p:cNvPr id="8" name="Rectangle 7">
            <a:extLst>
              <a:ext uri="{FF2B5EF4-FFF2-40B4-BE49-F238E27FC236}">
                <a16:creationId xmlns:a16="http://schemas.microsoft.com/office/drawing/2014/main" id="{6A12AFCE-9A7A-4DFD-9046-BD7FA12678C5}"/>
              </a:ext>
            </a:extLst>
          </p:cNvPr>
          <p:cNvSpPr/>
          <p:nvPr/>
        </p:nvSpPr>
        <p:spPr>
          <a:xfrm>
            <a:off x="5785668" y="2003528"/>
            <a:ext cx="2197880" cy="363052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FBC659-920F-49AA-8EB9-9FADDA6E690A}"/>
              </a:ext>
            </a:extLst>
          </p:cNvPr>
          <p:cNvSpPr txBox="1"/>
          <p:nvPr/>
        </p:nvSpPr>
        <p:spPr>
          <a:xfrm>
            <a:off x="6420186" y="1441182"/>
            <a:ext cx="1519150" cy="523220"/>
          </a:xfrm>
          <a:prstGeom prst="rect">
            <a:avLst/>
          </a:prstGeom>
          <a:noFill/>
        </p:spPr>
        <p:txBody>
          <a:bodyPr wrap="square" rtlCol="0">
            <a:spAutoFit/>
          </a:bodyPr>
          <a:lstStyle/>
          <a:p>
            <a:r>
              <a:rPr lang="en-US" sz="2800" dirty="0"/>
              <a:t>STACK</a:t>
            </a:r>
          </a:p>
        </p:txBody>
      </p:sp>
      <p:sp>
        <p:nvSpPr>
          <p:cNvPr id="10" name="TextBox 9">
            <a:extLst>
              <a:ext uri="{FF2B5EF4-FFF2-40B4-BE49-F238E27FC236}">
                <a16:creationId xmlns:a16="http://schemas.microsoft.com/office/drawing/2014/main" id="{013BDBFA-27A5-4D44-8D96-D5A18AD1BC04}"/>
              </a:ext>
            </a:extLst>
          </p:cNvPr>
          <p:cNvSpPr txBox="1"/>
          <p:nvPr/>
        </p:nvSpPr>
        <p:spPr>
          <a:xfrm>
            <a:off x="644592" y="231234"/>
            <a:ext cx="3200400" cy="1384995"/>
          </a:xfrm>
          <a:prstGeom prst="rect">
            <a:avLst/>
          </a:prstGeom>
          <a:noFill/>
        </p:spPr>
        <p:txBody>
          <a:bodyPr wrap="square" rtlCol="0">
            <a:spAutoFit/>
          </a:bodyPr>
          <a:lstStyle/>
          <a:p>
            <a:r>
              <a:rPr lang="en-US" sz="2800" dirty="0"/>
              <a:t>int *</a:t>
            </a:r>
            <a:r>
              <a:rPr lang="en-US" sz="2800" dirty="0" err="1"/>
              <a:t>ptr</a:t>
            </a:r>
            <a:r>
              <a:rPr lang="en-US" sz="2800" dirty="0"/>
              <a:t> = new int;</a:t>
            </a:r>
          </a:p>
          <a:p>
            <a:r>
              <a:rPr lang="en-US" sz="2800" dirty="0"/>
              <a:t>*</a:t>
            </a:r>
            <a:r>
              <a:rPr lang="en-US" sz="2800" dirty="0" err="1"/>
              <a:t>ptr</a:t>
            </a:r>
            <a:r>
              <a:rPr lang="en-US" sz="2800" dirty="0"/>
              <a:t> = 5; </a:t>
            </a:r>
          </a:p>
          <a:p>
            <a:r>
              <a:rPr lang="en-US" sz="2800" dirty="0">
                <a:solidFill>
                  <a:srgbClr val="FF0000"/>
                </a:solidFill>
              </a:rPr>
              <a:t>p = new int(20);</a:t>
            </a:r>
          </a:p>
        </p:txBody>
      </p:sp>
      <p:sp>
        <p:nvSpPr>
          <p:cNvPr id="11" name="Rectangle 10">
            <a:extLst>
              <a:ext uri="{FF2B5EF4-FFF2-40B4-BE49-F238E27FC236}">
                <a16:creationId xmlns:a16="http://schemas.microsoft.com/office/drawing/2014/main" id="{5F3CE795-C687-418D-B451-3C2EE5EE9B7B}"/>
              </a:ext>
            </a:extLst>
          </p:cNvPr>
          <p:cNvSpPr/>
          <p:nvPr/>
        </p:nvSpPr>
        <p:spPr>
          <a:xfrm>
            <a:off x="5888774" y="4559426"/>
            <a:ext cx="1840825" cy="461665"/>
          </a:xfrm>
          <a:prstGeom prst="rect">
            <a:avLst/>
          </a:prstGeom>
        </p:spPr>
        <p:txBody>
          <a:bodyPr wrap="none">
            <a:spAutoFit/>
          </a:bodyPr>
          <a:lstStyle/>
          <a:p>
            <a:r>
              <a:rPr lang="en-US" sz="2400" dirty="0" err="1"/>
              <a:t>ptr</a:t>
            </a:r>
            <a:r>
              <a:rPr lang="en-US" sz="2400" dirty="0"/>
              <a:t> </a:t>
            </a:r>
            <a:r>
              <a:rPr lang="en-US" sz="2400" dirty="0">
                <a:sym typeface="Wingdings" panose="05000000000000000000" pitchFamily="2" charset="2"/>
              </a:rPr>
              <a:t></a:t>
            </a:r>
            <a:r>
              <a:rPr lang="en-US" sz="2400" dirty="0"/>
              <a:t> 00003 </a:t>
            </a:r>
          </a:p>
        </p:txBody>
      </p:sp>
      <p:cxnSp>
        <p:nvCxnSpPr>
          <p:cNvPr id="13" name="Straight Arrow Connector 12">
            <a:extLst>
              <a:ext uri="{FF2B5EF4-FFF2-40B4-BE49-F238E27FC236}">
                <a16:creationId xmlns:a16="http://schemas.microsoft.com/office/drawing/2014/main" id="{8DC911CD-8269-4C4D-8B42-4DB274DD85AF}"/>
              </a:ext>
            </a:extLst>
          </p:cNvPr>
          <p:cNvCxnSpPr>
            <a:cxnSpLocks/>
          </p:cNvCxnSpPr>
          <p:nvPr/>
        </p:nvCxnSpPr>
        <p:spPr>
          <a:xfrm flipV="1">
            <a:off x="7636678" y="3635720"/>
            <a:ext cx="1301333" cy="1154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F5CA3F88-1493-4B56-9FEA-63263F00DA70}"/>
              </a:ext>
            </a:extLst>
          </p:cNvPr>
          <p:cNvSpPr txBox="1"/>
          <p:nvPr/>
        </p:nvSpPr>
        <p:spPr>
          <a:xfrm>
            <a:off x="195220" y="2003528"/>
            <a:ext cx="5177625" cy="4154984"/>
          </a:xfrm>
          <a:prstGeom prst="rect">
            <a:avLst/>
          </a:prstGeom>
          <a:noFill/>
        </p:spPr>
        <p:txBody>
          <a:bodyPr wrap="square" rtlCol="0">
            <a:spAutoFit/>
          </a:bodyPr>
          <a:lstStyle/>
          <a:p>
            <a:r>
              <a:rPr lang="en-US" sz="2400" dirty="0"/>
              <a:t>Now pointer </a:t>
            </a:r>
            <a:r>
              <a:rPr lang="en-US" sz="2400" dirty="0" err="1"/>
              <a:t>ptr</a:t>
            </a:r>
            <a:r>
              <a:rPr lang="en-US" sz="2400" dirty="0"/>
              <a:t> is assigned a </a:t>
            </a:r>
            <a:r>
              <a:rPr lang="en-US" sz="2400" dirty="0">
                <a:highlight>
                  <a:srgbClr val="FFFF00"/>
                </a:highlight>
              </a:rPr>
              <a:t>new </a:t>
            </a:r>
            <a:r>
              <a:rPr lang="en-US" sz="2400" dirty="0"/>
              <a:t>address with a value of 20. </a:t>
            </a:r>
            <a:r>
              <a:rPr lang="en-US" sz="2400" dirty="0">
                <a:solidFill>
                  <a:srgbClr val="FF0000"/>
                </a:solidFill>
              </a:rPr>
              <a:t>The new operator RETURNS the new heap address. </a:t>
            </a:r>
          </a:p>
          <a:p>
            <a:endParaRPr lang="en-US" sz="2400" dirty="0">
              <a:solidFill>
                <a:srgbClr val="FF0000"/>
              </a:solidFill>
            </a:endParaRPr>
          </a:p>
          <a:p>
            <a:r>
              <a:rPr lang="en-US" sz="2400" dirty="0" err="1"/>
              <a:t>ptr</a:t>
            </a:r>
            <a:r>
              <a:rPr lang="en-US" sz="2400" dirty="0"/>
              <a:t> is now referencing that particular integer memory space on the heap with the value of 20. </a:t>
            </a:r>
          </a:p>
          <a:p>
            <a:r>
              <a:rPr lang="en-US" sz="2400" dirty="0"/>
              <a:t>Notice that address 00001 is still on the heap but nothing is accessing it. </a:t>
            </a:r>
          </a:p>
          <a:p>
            <a:r>
              <a:rPr lang="en-US" sz="2400" dirty="0"/>
              <a:t>This is now GARBAGE.  </a:t>
            </a:r>
          </a:p>
        </p:txBody>
      </p:sp>
      <p:sp>
        <p:nvSpPr>
          <p:cNvPr id="12" name="TextBox 11">
            <a:extLst>
              <a:ext uri="{FF2B5EF4-FFF2-40B4-BE49-F238E27FC236}">
                <a16:creationId xmlns:a16="http://schemas.microsoft.com/office/drawing/2014/main" id="{E1F18E71-9A0D-4DB6-BDEC-1B290B812625}"/>
              </a:ext>
            </a:extLst>
          </p:cNvPr>
          <p:cNvSpPr txBox="1"/>
          <p:nvPr/>
        </p:nvSpPr>
        <p:spPr>
          <a:xfrm>
            <a:off x="8981971" y="2684834"/>
            <a:ext cx="3364812" cy="461665"/>
          </a:xfrm>
          <a:prstGeom prst="rect">
            <a:avLst/>
          </a:prstGeom>
          <a:noFill/>
        </p:spPr>
        <p:txBody>
          <a:bodyPr wrap="square" rtlCol="0">
            <a:spAutoFit/>
          </a:bodyPr>
          <a:lstStyle/>
          <a:p>
            <a:r>
              <a:rPr lang="en-US" sz="2400" dirty="0"/>
              <a:t>00003 memory address</a:t>
            </a:r>
          </a:p>
        </p:txBody>
      </p:sp>
      <p:sp>
        <p:nvSpPr>
          <p:cNvPr id="14" name="Rectangle 13">
            <a:extLst>
              <a:ext uri="{FF2B5EF4-FFF2-40B4-BE49-F238E27FC236}">
                <a16:creationId xmlns:a16="http://schemas.microsoft.com/office/drawing/2014/main" id="{E079B82F-DF09-462D-8F7E-A618A2DE0BD7}"/>
              </a:ext>
            </a:extLst>
          </p:cNvPr>
          <p:cNvSpPr/>
          <p:nvPr/>
        </p:nvSpPr>
        <p:spPr>
          <a:xfrm>
            <a:off x="9080333" y="3208471"/>
            <a:ext cx="1346791" cy="6309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
        <p:nvSpPr>
          <p:cNvPr id="16" name="TextBox 15">
            <a:extLst>
              <a:ext uri="{FF2B5EF4-FFF2-40B4-BE49-F238E27FC236}">
                <a16:creationId xmlns:a16="http://schemas.microsoft.com/office/drawing/2014/main" id="{6F4C1A0A-A80E-40DD-9DB5-FB2B6DDC3C77}"/>
              </a:ext>
            </a:extLst>
          </p:cNvPr>
          <p:cNvSpPr txBox="1"/>
          <p:nvPr/>
        </p:nvSpPr>
        <p:spPr>
          <a:xfrm>
            <a:off x="8896387" y="4674070"/>
            <a:ext cx="1445153" cy="461665"/>
          </a:xfrm>
          <a:prstGeom prst="rect">
            <a:avLst/>
          </a:prstGeom>
          <a:noFill/>
        </p:spPr>
        <p:txBody>
          <a:bodyPr wrap="square" rtlCol="0">
            <a:spAutoFit/>
          </a:bodyPr>
          <a:lstStyle/>
          <a:p>
            <a:r>
              <a:rPr lang="en-US" sz="2400" b="1" dirty="0">
                <a:solidFill>
                  <a:srgbClr val="FF0000"/>
                </a:solidFill>
                <a:highlight>
                  <a:srgbClr val="FFFF00"/>
                </a:highlight>
              </a:rPr>
              <a:t>GARBAGE</a:t>
            </a:r>
          </a:p>
        </p:txBody>
      </p:sp>
    </p:spTree>
    <p:extLst>
      <p:ext uri="{BB962C8B-B14F-4D97-AF65-F5344CB8AC3E}">
        <p14:creationId xmlns:p14="http://schemas.microsoft.com/office/powerpoint/2010/main" val="160741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128FA0-B6C9-4347-BF6A-D225FC7F0660}"/>
              </a:ext>
            </a:extLst>
          </p:cNvPr>
          <p:cNvSpPr/>
          <p:nvPr/>
        </p:nvSpPr>
        <p:spPr>
          <a:xfrm>
            <a:off x="8620289" y="1964402"/>
            <a:ext cx="2197880" cy="3630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782B6C-2916-4DC5-9459-80578F138599}"/>
              </a:ext>
            </a:extLst>
          </p:cNvPr>
          <p:cNvSpPr txBox="1"/>
          <p:nvPr/>
        </p:nvSpPr>
        <p:spPr>
          <a:xfrm>
            <a:off x="9299019" y="1441182"/>
            <a:ext cx="1519150" cy="523220"/>
          </a:xfrm>
          <a:prstGeom prst="rect">
            <a:avLst/>
          </a:prstGeom>
          <a:noFill/>
        </p:spPr>
        <p:txBody>
          <a:bodyPr wrap="square" rtlCol="0">
            <a:spAutoFit/>
          </a:bodyPr>
          <a:lstStyle/>
          <a:p>
            <a:r>
              <a:rPr lang="en-US" sz="2800" dirty="0"/>
              <a:t>HEAP</a:t>
            </a:r>
          </a:p>
        </p:txBody>
      </p:sp>
      <p:sp>
        <p:nvSpPr>
          <p:cNvPr id="7" name="TextBox 6">
            <a:extLst>
              <a:ext uri="{FF2B5EF4-FFF2-40B4-BE49-F238E27FC236}">
                <a16:creationId xmlns:a16="http://schemas.microsoft.com/office/drawing/2014/main" id="{B7344B0C-C9D9-4BFB-9A05-F6FE7D674158}"/>
              </a:ext>
            </a:extLst>
          </p:cNvPr>
          <p:cNvSpPr txBox="1"/>
          <p:nvPr/>
        </p:nvSpPr>
        <p:spPr>
          <a:xfrm>
            <a:off x="8938011" y="4328594"/>
            <a:ext cx="3364812" cy="461665"/>
          </a:xfrm>
          <a:prstGeom prst="rect">
            <a:avLst/>
          </a:prstGeom>
          <a:noFill/>
        </p:spPr>
        <p:txBody>
          <a:bodyPr wrap="square" rtlCol="0">
            <a:spAutoFit/>
          </a:bodyPr>
          <a:lstStyle/>
          <a:p>
            <a:r>
              <a:rPr lang="en-US" sz="2400" dirty="0"/>
              <a:t>00001 memory address</a:t>
            </a:r>
          </a:p>
        </p:txBody>
      </p:sp>
      <p:sp>
        <p:nvSpPr>
          <p:cNvPr id="8" name="Rectangle 7">
            <a:extLst>
              <a:ext uri="{FF2B5EF4-FFF2-40B4-BE49-F238E27FC236}">
                <a16:creationId xmlns:a16="http://schemas.microsoft.com/office/drawing/2014/main" id="{6A12AFCE-9A7A-4DFD-9046-BD7FA12678C5}"/>
              </a:ext>
            </a:extLst>
          </p:cNvPr>
          <p:cNvSpPr/>
          <p:nvPr/>
        </p:nvSpPr>
        <p:spPr>
          <a:xfrm>
            <a:off x="5785668" y="2003528"/>
            <a:ext cx="2197880" cy="363052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FBC659-920F-49AA-8EB9-9FADDA6E690A}"/>
              </a:ext>
            </a:extLst>
          </p:cNvPr>
          <p:cNvSpPr txBox="1"/>
          <p:nvPr/>
        </p:nvSpPr>
        <p:spPr>
          <a:xfrm>
            <a:off x="6420186" y="1441182"/>
            <a:ext cx="1519150" cy="523220"/>
          </a:xfrm>
          <a:prstGeom prst="rect">
            <a:avLst/>
          </a:prstGeom>
          <a:noFill/>
        </p:spPr>
        <p:txBody>
          <a:bodyPr wrap="square" rtlCol="0">
            <a:spAutoFit/>
          </a:bodyPr>
          <a:lstStyle/>
          <a:p>
            <a:r>
              <a:rPr lang="en-US" sz="2800" dirty="0"/>
              <a:t>STACK</a:t>
            </a:r>
          </a:p>
        </p:txBody>
      </p:sp>
      <p:sp>
        <p:nvSpPr>
          <p:cNvPr id="10" name="TextBox 9">
            <a:extLst>
              <a:ext uri="{FF2B5EF4-FFF2-40B4-BE49-F238E27FC236}">
                <a16:creationId xmlns:a16="http://schemas.microsoft.com/office/drawing/2014/main" id="{013BDBFA-27A5-4D44-8D96-D5A18AD1BC04}"/>
              </a:ext>
            </a:extLst>
          </p:cNvPr>
          <p:cNvSpPr txBox="1"/>
          <p:nvPr/>
        </p:nvSpPr>
        <p:spPr>
          <a:xfrm>
            <a:off x="644592" y="231234"/>
            <a:ext cx="3200400" cy="1815882"/>
          </a:xfrm>
          <a:prstGeom prst="rect">
            <a:avLst/>
          </a:prstGeom>
          <a:noFill/>
        </p:spPr>
        <p:txBody>
          <a:bodyPr wrap="square" rtlCol="0">
            <a:spAutoFit/>
          </a:bodyPr>
          <a:lstStyle/>
          <a:p>
            <a:r>
              <a:rPr lang="en-US" sz="2800" dirty="0"/>
              <a:t>int *</a:t>
            </a:r>
            <a:r>
              <a:rPr lang="en-US" sz="2800" dirty="0" err="1"/>
              <a:t>ptr</a:t>
            </a:r>
            <a:r>
              <a:rPr lang="en-US" sz="2800" dirty="0"/>
              <a:t> = new int;</a:t>
            </a:r>
          </a:p>
          <a:p>
            <a:r>
              <a:rPr lang="en-US" sz="2800" dirty="0"/>
              <a:t>*</a:t>
            </a:r>
            <a:r>
              <a:rPr lang="en-US" sz="2800" dirty="0" err="1"/>
              <a:t>ptr</a:t>
            </a:r>
            <a:r>
              <a:rPr lang="en-US" sz="2800" dirty="0"/>
              <a:t> = 5; </a:t>
            </a:r>
          </a:p>
          <a:p>
            <a:r>
              <a:rPr lang="en-US" sz="2800" dirty="0">
                <a:highlight>
                  <a:srgbClr val="FFFF00"/>
                </a:highlight>
              </a:rPr>
              <a:t>delete p;</a:t>
            </a:r>
          </a:p>
          <a:p>
            <a:r>
              <a:rPr lang="en-US" sz="2800" dirty="0">
                <a:solidFill>
                  <a:srgbClr val="FF0000"/>
                </a:solidFill>
              </a:rPr>
              <a:t>p = new int(20);</a:t>
            </a:r>
          </a:p>
        </p:txBody>
      </p:sp>
      <p:sp>
        <p:nvSpPr>
          <p:cNvPr id="11" name="Rectangle 10">
            <a:extLst>
              <a:ext uri="{FF2B5EF4-FFF2-40B4-BE49-F238E27FC236}">
                <a16:creationId xmlns:a16="http://schemas.microsoft.com/office/drawing/2014/main" id="{5F3CE795-C687-418D-B451-3C2EE5EE9B7B}"/>
              </a:ext>
            </a:extLst>
          </p:cNvPr>
          <p:cNvSpPr/>
          <p:nvPr/>
        </p:nvSpPr>
        <p:spPr>
          <a:xfrm>
            <a:off x="5888774" y="4559426"/>
            <a:ext cx="1840825" cy="461665"/>
          </a:xfrm>
          <a:prstGeom prst="rect">
            <a:avLst/>
          </a:prstGeom>
        </p:spPr>
        <p:txBody>
          <a:bodyPr wrap="none">
            <a:spAutoFit/>
          </a:bodyPr>
          <a:lstStyle/>
          <a:p>
            <a:r>
              <a:rPr lang="en-US" sz="2400" dirty="0" err="1"/>
              <a:t>ptr</a:t>
            </a:r>
            <a:r>
              <a:rPr lang="en-US" sz="2400" dirty="0"/>
              <a:t> </a:t>
            </a:r>
            <a:r>
              <a:rPr lang="en-US" sz="2400" dirty="0">
                <a:sym typeface="Wingdings" panose="05000000000000000000" pitchFamily="2" charset="2"/>
              </a:rPr>
              <a:t></a:t>
            </a:r>
            <a:r>
              <a:rPr lang="en-US" sz="2400" dirty="0"/>
              <a:t> 00003 </a:t>
            </a:r>
          </a:p>
        </p:txBody>
      </p:sp>
      <p:cxnSp>
        <p:nvCxnSpPr>
          <p:cNvPr id="13" name="Straight Arrow Connector 12">
            <a:extLst>
              <a:ext uri="{FF2B5EF4-FFF2-40B4-BE49-F238E27FC236}">
                <a16:creationId xmlns:a16="http://schemas.microsoft.com/office/drawing/2014/main" id="{8DC911CD-8269-4C4D-8B42-4DB274DD85AF}"/>
              </a:ext>
            </a:extLst>
          </p:cNvPr>
          <p:cNvCxnSpPr>
            <a:cxnSpLocks/>
          </p:cNvCxnSpPr>
          <p:nvPr/>
        </p:nvCxnSpPr>
        <p:spPr>
          <a:xfrm flipV="1">
            <a:off x="7636678" y="3635720"/>
            <a:ext cx="1301333" cy="1154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F5CA3F88-1493-4B56-9FEA-63263F00DA70}"/>
              </a:ext>
            </a:extLst>
          </p:cNvPr>
          <p:cNvSpPr txBox="1"/>
          <p:nvPr/>
        </p:nvSpPr>
        <p:spPr>
          <a:xfrm>
            <a:off x="305755" y="2158768"/>
            <a:ext cx="5177625" cy="5262979"/>
          </a:xfrm>
          <a:prstGeom prst="rect">
            <a:avLst/>
          </a:prstGeom>
          <a:noFill/>
        </p:spPr>
        <p:txBody>
          <a:bodyPr wrap="square" rtlCol="0">
            <a:spAutoFit/>
          </a:bodyPr>
          <a:lstStyle/>
          <a:p>
            <a:r>
              <a:rPr lang="en-US" sz="2400" dirty="0"/>
              <a:t>delete will not delete </a:t>
            </a:r>
            <a:r>
              <a:rPr lang="en-US" sz="2400" dirty="0" err="1"/>
              <a:t>ptr</a:t>
            </a:r>
            <a:r>
              <a:rPr lang="en-US" sz="2400" dirty="0"/>
              <a:t>, it will delete what </a:t>
            </a:r>
            <a:r>
              <a:rPr lang="en-US" sz="2400" dirty="0" err="1"/>
              <a:t>ptr</a:t>
            </a:r>
            <a:r>
              <a:rPr lang="en-US" sz="2400" dirty="0"/>
              <a:t> is pointing to.   </a:t>
            </a:r>
          </a:p>
          <a:p>
            <a:endParaRPr lang="en-US" sz="2400" dirty="0"/>
          </a:p>
          <a:p>
            <a:r>
              <a:rPr lang="en-US" sz="2400" dirty="0" err="1"/>
              <a:t>ptr</a:t>
            </a:r>
            <a:r>
              <a:rPr lang="en-US" sz="2400" dirty="0"/>
              <a:t> remains on the stack and until it is reassigned, it is a </a:t>
            </a:r>
            <a:r>
              <a:rPr lang="en-US" sz="2400" dirty="0">
                <a:solidFill>
                  <a:srgbClr val="FF0000"/>
                </a:solidFill>
              </a:rPr>
              <a:t>dangling pointer.  </a:t>
            </a:r>
            <a:r>
              <a:rPr lang="en-US" sz="2400" dirty="0"/>
              <a:t>It is still pointing to 00001 but it is not a valid location.  It is pointing to free space that as no association to any type or value.   </a:t>
            </a:r>
          </a:p>
          <a:p>
            <a:endParaRPr lang="en-US" sz="2400" dirty="0"/>
          </a:p>
          <a:p>
            <a:r>
              <a:rPr lang="en-US" sz="2400" dirty="0">
                <a:solidFill>
                  <a:srgbClr val="FF0000"/>
                </a:solidFill>
              </a:rPr>
              <a:t>p = new int(20); will assign the pointer to 00003</a:t>
            </a:r>
          </a:p>
          <a:p>
            <a:endParaRPr lang="en-US" sz="2400" dirty="0"/>
          </a:p>
          <a:p>
            <a:endParaRPr lang="en-US" sz="2400" dirty="0"/>
          </a:p>
        </p:txBody>
      </p:sp>
      <p:sp>
        <p:nvSpPr>
          <p:cNvPr id="12" name="TextBox 11">
            <a:extLst>
              <a:ext uri="{FF2B5EF4-FFF2-40B4-BE49-F238E27FC236}">
                <a16:creationId xmlns:a16="http://schemas.microsoft.com/office/drawing/2014/main" id="{E1F18E71-9A0D-4DB6-BDEC-1B290B812625}"/>
              </a:ext>
            </a:extLst>
          </p:cNvPr>
          <p:cNvSpPr txBox="1"/>
          <p:nvPr/>
        </p:nvSpPr>
        <p:spPr>
          <a:xfrm>
            <a:off x="8981971" y="2684834"/>
            <a:ext cx="3364812" cy="461665"/>
          </a:xfrm>
          <a:prstGeom prst="rect">
            <a:avLst/>
          </a:prstGeom>
          <a:noFill/>
        </p:spPr>
        <p:txBody>
          <a:bodyPr wrap="square" rtlCol="0">
            <a:spAutoFit/>
          </a:bodyPr>
          <a:lstStyle/>
          <a:p>
            <a:r>
              <a:rPr lang="en-US" sz="2400" dirty="0"/>
              <a:t>00003 memory address</a:t>
            </a:r>
          </a:p>
        </p:txBody>
      </p:sp>
      <p:sp>
        <p:nvSpPr>
          <p:cNvPr id="14" name="Rectangle 13">
            <a:extLst>
              <a:ext uri="{FF2B5EF4-FFF2-40B4-BE49-F238E27FC236}">
                <a16:creationId xmlns:a16="http://schemas.microsoft.com/office/drawing/2014/main" id="{E079B82F-DF09-462D-8F7E-A618A2DE0BD7}"/>
              </a:ext>
            </a:extLst>
          </p:cNvPr>
          <p:cNvSpPr/>
          <p:nvPr/>
        </p:nvSpPr>
        <p:spPr>
          <a:xfrm>
            <a:off x="9080333" y="3208471"/>
            <a:ext cx="1346791" cy="63090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Tree>
    <p:extLst>
      <p:ext uri="{BB962C8B-B14F-4D97-AF65-F5344CB8AC3E}">
        <p14:creationId xmlns:p14="http://schemas.microsoft.com/office/powerpoint/2010/main" val="105210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8D6B1-6BFB-47BB-974F-EA3F50D5506E}"/>
              </a:ext>
            </a:extLst>
          </p:cNvPr>
          <p:cNvSpPr>
            <a:spLocks noGrp="1"/>
          </p:cNvSpPr>
          <p:nvPr>
            <p:ph idx="1"/>
          </p:nvPr>
        </p:nvSpPr>
        <p:spPr>
          <a:xfrm>
            <a:off x="838200" y="304800"/>
            <a:ext cx="10515600" cy="5872163"/>
          </a:xfrm>
        </p:spPr>
        <p:txBody>
          <a:bodyPr/>
          <a:lstStyle/>
          <a:p>
            <a:pPr marL="0" indent="0">
              <a:buNone/>
            </a:pPr>
            <a:r>
              <a:rPr lang="en-US" dirty="0"/>
              <a:t>Dangling pointers.  </a:t>
            </a:r>
          </a:p>
          <a:p>
            <a:pPr marL="0" indent="0">
              <a:buNone/>
            </a:pPr>
            <a:endParaRPr lang="en-US" dirty="0"/>
          </a:p>
          <a:p>
            <a:pPr marL="0" indent="0">
              <a:buNone/>
            </a:pPr>
            <a:endParaRPr lang="en-US" dirty="0"/>
          </a:p>
          <a:p>
            <a:pPr marL="0" indent="0">
              <a:buNone/>
            </a:pPr>
            <a:endParaRPr lang="en-US" dirty="0"/>
          </a:p>
          <a:p>
            <a:pPr marL="0" indent="0">
              <a:buNone/>
            </a:pPr>
            <a:r>
              <a:rPr lang="en-US" dirty="0"/>
              <a:t>If you delete and do not reassign the pointer it is best practice to reassign that pointer to NULL or 0.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4C48FEF-FEBA-45EF-A2C8-51E9BA29A793}"/>
              </a:ext>
            </a:extLst>
          </p:cNvPr>
          <p:cNvSpPr txBox="1"/>
          <p:nvPr/>
        </p:nvSpPr>
        <p:spPr>
          <a:xfrm>
            <a:off x="5445192" y="323850"/>
            <a:ext cx="3200400" cy="1384995"/>
          </a:xfrm>
          <a:prstGeom prst="rect">
            <a:avLst/>
          </a:prstGeom>
          <a:noFill/>
        </p:spPr>
        <p:txBody>
          <a:bodyPr wrap="square" rtlCol="0">
            <a:spAutoFit/>
          </a:bodyPr>
          <a:lstStyle/>
          <a:p>
            <a:r>
              <a:rPr lang="en-US" sz="2800" dirty="0"/>
              <a:t>int *</a:t>
            </a:r>
            <a:r>
              <a:rPr lang="en-US" sz="2800" dirty="0" err="1"/>
              <a:t>ptr</a:t>
            </a:r>
            <a:r>
              <a:rPr lang="en-US" sz="2800" dirty="0"/>
              <a:t> = new int;</a:t>
            </a:r>
          </a:p>
          <a:p>
            <a:r>
              <a:rPr lang="en-US" sz="2800" dirty="0"/>
              <a:t>*</a:t>
            </a:r>
            <a:r>
              <a:rPr lang="en-US" sz="2800" dirty="0" err="1"/>
              <a:t>ptr</a:t>
            </a:r>
            <a:r>
              <a:rPr lang="en-US" sz="2800" dirty="0"/>
              <a:t> = 5; </a:t>
            </a:r>
          </a:p>
          <a:p>
            <a:r>
              <a:rPr lang="en-US" sz="2800" dirty="0">
                <a:highlight>
                  <a:srgbClr val="FFFF00"/>
                </a:highlight>
              </a:rPr>
              <a:t>delete p;</a:t>
            </a:r>
          </a:p>
        </p:txBody>
      </p:sp>
      <p:sp>
        <p:nvSpPr>
          <p:cNvPr id="5" name="TextBox 4">
            <a:extLst>
              <a:ext uri="{FF2B5EF4-FFF2-40B4-BE49-F238E27FC236}">
                <a16:creationId xmlns:a16="http://schemas.microsoft.com/office/drawing/2014/main" id="{F7ABA19E-D986-40B7-9A0B-5B0BC03651C8}"/>
              </a:ext>
            </a:extLst>
          </p:cNvPr>
          <p:cNvSpPr txBox="1"/>
          <p:nvPr/>
        </p:nvSpPr>
        <p:spPr>
          <a:xfrm>
            <a:off x="3938687" y="3429000"/>
            <a:ext cx="4282523" cy="1815882"/>
          </a:xfrm>
          <a:prstGeom prst="rect">
            <a:avLst/>
          </a:prstGeom>
          <a:noFill/>
        </p:spPr>
        <p:txBody>
          <a:bodyPr wrap="square" rtlCol="0">
            <a:spAutoFit/>
          </a:bodyPr>
          <a:lstStyle/>
          <a:p>
            <a:r>
              <a:rPr lang="en-US" sz="2800" dirty="0"/>
              <a:t>int *</a:t>
            </a:r>
            <a:r>
              <a:rPr lang="en-US" sz="2800" dirty="0" err="1"/>
              <a:t>ptr</a:t>
            </a:r>
            <a:r>
              <a:rPr lang="en-US" sz="2800" dirty="0"/>
              <a:t> = new int;</a:t>
            </a:r>
          </a:p>
          <a:p>
            <a:r>
              <a:rPr lang="en-US" sz="2800" dirty="0"/>
              <a:t>*</a:t>
            </a:r>
            <a:r>
              <a:rPr lang="en-US" sz="2800" dirty="0" err="1"/>
              <a:t>ptr</a:t>
            </a:r>
            <a:r>
              <a:rPr lang="en-US" sz="2800" dirty="0"/>
              <a:t> = 5; </a:t>
            </a:r>
          </a:p>
          <a:p>
            <a:r>
              <a:rPr lang="en-US" sz="2800" dirty="0">
                <a:highlight>
                  <a:srgbClr val="FFFF00"/>
                </a:highlight>
              </a:rPr>
              <a:t>delete </a:t>
            </a:r>
            <a:r>
              <a:rPr lang="en-US" sz="2800" dirty="0" err="1">
                <a:highlight>
                  <a:srgbClr val="FFFF00"/>
                </a:highlight>
              </a:rPr>
              <a:t>ptr</a:t>
            </a:r>
            <a:r>
              <a:rPr lang="en-US" sz="2800" dirty="0">
                <a:highlight>
                  <a:srgbClr val="FFFF00"/>
                </a:highlight>
              </a:rPr>
              <a:t>;</a:t>
            </a:r>
          </a:p>
          <a:p>
            <a:r>
              <a:rPr lang="en-US" sz="2800" dirty="0" err="1">
                <a:solidFill>
                  <a:srgbClr val="FF0000"/>
                </a:solidFill>
              </a:rPr>
              <a:t>ptr</a:t>
            </a:r>
            <a:r>
              <a:rPr lang="en-US" sz="2800" dirty="0">
                <a:solidFill>
                  <a:srgbClr val="FF0000"/>
                </a:solidFill>
              </a:rPr>
              <a:t> = NULL; // </a:t>
            </a:r>
            <a:r>
              <a:rPr lang="en-US" sz="2800" dirty="0" err="1">
                <a:solidFill>
                  <a:srgbClr val="FF0000"/>
                </a:solidFill>
              </a:rPr>
              <a:t>ptr</a:t>
            </a:r>
            <a:r>
              <a:rPr lang="en-US" sz="2800" dirty="0">
                <a:solidFill>
                  <a:srgbClr val="FF0000"/>
                </a:solidFill>
              </a:rPr>
              <a:t> = 0;</a:t>
            </a:r>
          </a:p>
        </p:txBody>
      </p:sp>
    </p:spTree>
    <p:extLst>
      <p:ext uri="{BB962C8B-B14F-4D97-AF65-F5344CB8AC3E}">
        <p14:creationId xmlns:p14="http://schemas.microsoft.com/office/powerpoint/2010/main" val="778632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E1684-18AC-431E-9A45-4BE1D06D3AB1}"/>
              </a:ext>
            </a:extLst>
          </p:cNvPr>
          <p:cNvSpPr>
            <a:spLocks noGrp="1"/>
          </p:cNvSpPr>
          <p:nvPr>
            <p:ph idx="1"/>
          </p:nvPr>
        </p:nvSpPr>
        <p:spPr>
          <a:xfrm>
            <a:off x="838200" y="797442"/>
            <a:ext cx="10515600" cy="5379521"/>
          </a:xfrm>
        </p:spPr>
        <p:txBody>
          <a:bodyPr/>
          <a:lstStyle/>
          <a:p>
            <a:pPr marL="0" indent="0">
              <a:buNone/>
            </a:pPr>
            <a:r>
              <a:rPr lang="en-US" dirty="0"/>
              <a:t>This is a short introduction to stack and heap.  Pointers, reference, and dereference will be come more comfortable as the class goes along.  </a:t>
            </a:r>
          </a:p>
          <a:p>
            <a:pPr marL="0" indent="0">
              <a:buNone/>
            </a:pPr>
            <a:endParaRPr lang="en-US" dirty="0"/>
          </a:p>
          <a:p>
            <a:pPr marL="0" indent="0">
              <a:buNone/>
            </a:pPr>
            <a:r>
              <a:rPr lang="en-US" dirty="0"/>
              <a:t>It is my hope that we can explore more of this as the class goes along.  </a:t>
            </a:r>
          </a:p>
          <a:p>
            <a:pPr marL="0" indent="0">
              <a:buNone/>
            </a:pPr>
            <a:endParaRPr lang="en-US" dirty="0"/>
          </a:p>
          <a:p>
            <a:pPr marL="0" indent="0">
              <a:buNone/>
            </a:pPr>
            <a:r>
              <a:rPr lang="en-US" dirty="0"/>
              <a:t>In OOP custom classes are essential to creating applications.  </a:t>
            </a:r>
          </a:p>
          <a:p>
            <a:pPr marL="0" indent="0">
              <a:buNone/>
            </a:pPr>
            <a:endParaRPr lang="en-US" dirty="0"/>
          </a:p>
          <a:p>
            <a:pPr marL="0" indent="0">
              <a:buNone/>
            </a:pPr>
            <a:r>
              <a:rPr lang="en-US" dirty="0"/>
              <a:t>For fun, write two quick methods one that only accesses the stack and one that will create a variable on the heap. </a:t>
            </a:r>
          </a:p>
          <a:p>
            <a:pPr marL="0" indent="0">
              <a:buNone/>
            </a:pPr>
            <a:endParaRPr lang="en-US" dirty="0"/>
          </a:p>
          <a:p>
            <a:pPr marL="0" indent="0">
              <a:buNone/>
            </a:pPr>
            <a:r>
              <a:rPr lang="en-US" dirty="0"/>
              <a:t>Any questions on Lucky 7, or this week’s DQ?</a:t>
            </a:r>
          </a:p>
        </p:txBody>
      </p:sp>
    </p:spTree>
    <p:extLst>
      <p:ext uri="{BB962C8B-B14F-4D97-AF65-F5344CB8AC3E}">
        <p14:creationId xmlns:p14="http://schemas.microsoft.com/office/powerpoint/2010/main" val="3797036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B6E00-100A-4240-B698-9AADCF5C832E}"/>
              </a:ext>
            </a:extLst>
          </p:cNvPr>
          <p:cNvSpPr>
            <a:spLocks noGrp="1"/>
          </p:cNvSpPr>
          <p:nvPr>
            <p:ph idx="1"/>
          </p:nvPr>
        </p:nvSpPr>
        <p:spPr>
          <a:xfrm>
            <a:off x="838200" y="520117"/>
            <a:ext cx="10515600" cy="5656846"/>
          </a:xfrm>
        </p:spPr>
        <p:txBody>
          <a:bodyPr/>
          <a:lstStyle/>
          <a:p>
            <a:pPr marL="0" indent="0">
              <a:buNone/>
            </a:pPr>
            <a:r>
              <a:rPr lang="en-US" dirty="0"/>
              <a:t>Lets look at the assignments for this topic.</a:t>
            </a:r>
          </a:p>
          <a:p>
            <a:pPr marL="0" indent="0">
              <a:buNone/>
            </a:pPr>
            <a:endParaRPr lang="en-US" dirty="0"/>
          </a:p>
          <a:p>
            <a:pPr marL="0" indent="0">
              <a:buNone/>
            </a:pPr>
            <a:r>
              <a:rPr lang="en-US"/>
              <a:t>Lottery Picker</a:t>
            </a:r>
          </a:p>
          <a:p>
            <a:pPr marL="0" indent="0">
              <a:buNone/>
            </a:pPr>
            <a:endParaRPr lang="en-US" dirty="0"/>
          </a:p>
          <a:p>
            <a:pPr marL="0" indent="0">
              <a:buNone/>
            </a:pPr>
            <a:r>
              <a:rPr lang="en-US" dirty="0"/>
              <a:t>Encryption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168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51864-013F-42E0-8E30-1F4DC425E7E4}"/>
              </a:ext>
            </a:extLst>
          </p:cNvPr>
          <p:cNvSpPr>
            <a:spLocks noGrp="1"/>
          </p:cNvSpPr>
          <p:nvPr>
            <p:ph idx="1"/>
          </p:nvPr>
        </p:nvSpPr>
        <p:spPr>
          <a:xfrm>
            <a:off x="838200" y="499730"/>
            <a:ext cx="10515600" cy="5677233"/>
          </a:xfrm>
        </p:spPr>
        <p:txBody>
          <a:bodyPr/>
          <a:lstStyle/>
          <a:p>
            <a:pPr marL="0" indent="0">
              <a:buNone/>
            </a:pPr>
            <a:r>
              <a:rPr lang="en-US" dirty="0"/>
              <a:t>Memory – </a:t>
            </a:r>
          </a:p>
          <a:p>
            <a:pPr marL="0" indent="0">
              <a:buNone/>
            </a:pPr>
            <a:endParaRPr lang="en-US" dirty="0"/>
          </a:p>
          <a:p>
            <a:pPr marL="0" indent="0">
              <a:buNone/>
            </a:pPr>
            <a:r>
              <a:rPr lang="en-US" dirty="0"/>
              <a:t>*If you have a good understanding of memory allocation, please offer any insight during the lecture.  I believe that any open discussion during lectures are beneficial and some explanations are better understood in peer discussion. </a:t>
            </a:r>
          </a:p>
          <a:p>
            <a:pPr marL="0" indent="0">
              <a:buNone/>
            </a:pPr>
            <a:endParaRPr lang="en-US" dirty="0"/>
          </a:p>
          <a:p>
            <a:pPr marL="0" indent="0">
              <a:buNone/>
            </a:pPr>
            <a:r>
              <a:rPr lang="en-US" dirty="0"/>
              <a:t> This goes for all lectures moving forward.   Programming is a celebrative environment. </a:t>
            </a:r>
          </a:p>
          <a:p>
            <a:pPr marL="0" indent="0">
              <a:buNone/>
            </a:pPr>
            <a:endParaRPr lang="en-US" dirty="0"/>
          </a:p>
          <a:p>
            <a:pPr marL="0" indent="0">
              <a:buNone/>
            </a:pPr>
            <a:endParaRPr lang="en-US" dirty="0"/>
          </a:p>
          <a:p>
            <a:pPr marL="0" indent="0">
              <a:buNone/>
            </a:pPr>
            <a:r>
              <a:rPr lang="en-US" dirty="0"/>
              <a:t> Teams build applications.</a:t>
            </a:r>
          </a:p>
        </p:txBody>
      </p:sp>
    </p:spTree>
    <p:extLst>
      <p:ext uri="{BB962C8B-B14F-4D97-AF65-F5344CB8AC3E}">
        <p14:creationId xmlns:p14="http://schemas.microsoft.com/office/powerpoint/2010/main" val="409729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552C78-61E7-41D5-84CF-458AE72544FD}"/>
              </a:ext>
            </a:extLst>
          </p:cNvPr>
          <p:cNvGraphicFramePr>
            <a:graphicFrameLocks noGrp="1"/>
          </p:cNvGraphicFramePr>
          <p:nvPr>
            <p:ph idx="1"/>
            <p:extLst>
              <p:ext uri="{D42A27DB-BD31-4B8C-83A1-F6EECF244321}">
                <p14:modId xmlns:p14="http://schemas.microsoft.com/office/powerpoint/2010/main" val="1341638144"/>
              </p:ext>
            </p:extLst>
          </p:nvPr>
        </p:nvGraphicFramePr>
        <p:xfrm>
          <a:off x="6781800" y="323850"/>
          <a:ext cx="2724150" cy="5632116"/>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4085446640"/>
                    </a:ext>
                  </a:extLst>
                </a:gridCol>
              </a:tblGrid>
              <a:tr h="1759809">
                <a:tc>
                  <a:txBody>
                    <a:bodyPr/>
                    <a:lstStyle/>
                    <a:p>
                      <a:pPr algn="ctr"/>
                      <a:r>
                        <a:rPr lang="en-US" sz="2800" dirty="0"/>
                        <a:t>Heap</a:t>
                      </a:r>
                    </a:p>
                  </a:txBody>
                  <a:tcPr/>
                </a:tc>
                <a:extLst>
                  <a:ext uri="{0D108BD9-81ED-4DB2-BD59-A6C34878D82A}">
                    <a16:rowId xmlns:a16="http://schemas.microsoft.com/office/drawing/2014/main" val="2885156254"/>
                  </a:ext>
                </a:extLst>
              </a:tr>
              <a:tr h="1478691">
                <a:tc>
                  <a:txBody>
                    <a:bodyPr/>
                    <a:lstStyle/>
                    <a:p>
                      <a:pPr algn="ctr"/>
                      <a:r>
                        <a:rPr lang="en-US" sz="2800" dirty="0"/>
                        <a:t>Stack</a:t>
                      </a:r>
                    </a:p>
                  </a:txBody>
                  <a:tcPr/>
                </a:tc>
                <a:extLst>
                  <a:ext uri="{0D108BD9-81ED-4DB2-BD59-A6C34878D82A}">
                    <a16:rowId xmlns:a16="http://schemas.microsoft.com/office/drawing/2014/main" val="3290175201"/>
                  </a:ext>
                </a:extLst>
              </a:tr>
              <a:tr h="1162050">
                <a:tc>
                  <a:txBody>
                    <a:bodyPr/>
                    <a:lstStyle/>
                    <a:p>
                      <a:pPr algn="ctr"/>
                      <a:r>
                        <a:rPr lang="en-US" sz="2800" dirty="0"/>
                        <a:t>Global(Static) - Shared</a:t>
                      </a:r>
                    </a:p>
                  </a:txBody>
                  <a:tcPr/>
                </a:tc>
                <a:extLst>
                  <a:ext uri="{0D108BD9-81ED-4DB2-BD59-A6C34878D82A}">
                    <a16:rowId xmlns:a16="http://schemas.microsoft.com/office/drawing/2014/main" val="678502396"/>
                  </a:ext>
                </a:extLst>
              </a:tr>
              <a:tr h="1231566">
                <a:tc>
                  <a:txBody>
                    <a:bodyPr/>
                    <a:lstStyle/>
                    <a:p>
                      <a:pPr algn="ctr"/>
                      <a:r>
                        <a:rPr lang="en-US" sz="2800" dirty="0"/>
                        <a:t>Program code.  </a:t>
                      </a:r>
                    </a:p>
                    <a:p>
                      <a:pPr algn="ctr"/>
                      <a:endParaRPr lang="en-US" sz="2800" dirty="0"/>
                    </a:p>
                  </a:txBody>
                  <a:tcPr/>
                </a:tc>
                <a:extLst>
                  <a:ext uri="{0D108BD9-81ED-4DB2-BD59-A6C34878D82A}">
                    <a16:rowId xmlns:a16="http://schemas.microsoft.com/office/drawing/2014/main" val="3386564071"/>
                  </a:ext>
                </a:extLst>
              </a:tr>
            </a:tbl>
          </a:graphicData>
        </a:graphic>
      </p:graphicFrame>
      <p:graphicFrame>
        <p:nvGraphicFramePr>
          <p:cNvPr id="8" name="Table 7">
            <a:extLst>
              <a:ext uri="{FF2B5EF4-FFF2-40B4-BE49-F238E27FC236}">
                <a16:creationId xmlns:a16="http://schemas.microsoft.com/office/drawing/2014/main" id="{690A828D-4D9C-4028-B62E-B6F733B45E26}"/>
              </a:ext>
            </a:extLst>
          </p:cNvPr>
          <p:cNvGraphicFramePr>
            <a:graphicFrameLocks noGrp="1"/>
          </p:cNvGraphicFramePr>
          <p:nvPr>
            <p:extLst>
              <p:ext uri="{D42A27DB-BD31-4B8C-83A1-F6EECF244321}">
                <p14:modId xmlns:p14="http://schemas.microsoft.com/office/powerpoint/2010/main" val="1761846169"/>
              </p:ext>
            </p:extLst>
          </p:nvPr>
        </p:nvGraphicFramePr>
        <p:xfrm>
          <a:off x="1962150" y="457200"/>
          <a:ext cx="2724150" cy="5632116"/>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1235758769"/>
                    </a:ext>
                  </a:extLst>
                </a:gridCol>
              </a:tblGrid>
              <a:tr h="1759809">
                <a:tc>
                  <a:txBody>
                    <a:bodyPr/>
                    <a:lstStyle/>
                    <a:p>
                      <a:pPr algn="ctr"/>
                      <a:r>
                        <a:rPr lang="en-US" sz="2800" b="0" dirty="0">
                          <a:solidFill>
                            <a:schemeClr val="tx1"/>
                          </a:solidFill>
                        </a:rPr>
                        <a:t>Dynamic-</a:t>
                      </a:r>
                    </a:p>
                    <a:p>
                      <a:pPr algn="ctr"/>
                      <a:r>
                        <a:rPr lang="en-US" sz="2800" b="0" dirty="0">
                          <a:solidFill>
                            <a:schemeClr val="tx1"/>
                          </a:solidFill>
                        </a:rPr>
                        <a:t>Free memory</a:t>
                      </a:r>
                    </a:p>
                  </a:txBody>
                  <a:tcPr>
                    <a:solidFill>
                      <a:schemeClr val="bg2"/>
                    </a:solidFill>
                  </a:tcPr>
                </a:tc>
                <a:extLst>
                  <a:ext uri="{0D108BD9-81ED-4DB2-BD59-A6C34878D82A}">
                    <a16:rowId xmlns:a16="http://schemas.microsoft.com/office/drawing/2014/main" val="2039811584"/>
                  </a:ext>
                </a:extLst>
              </a:tr>
              <a:tr h="1478691">
                <a:tc>
                  <a:txBody>
                    <a:bodyPr/>
                    <a:lstStyle/>
                    <a:p>
                      <a:pPr algn="ctr"/>
                      <a:r>
                        <a:rPr lang="en-US" sz="2800" dirty="0"/>
                        <a:t>Local variables and functions</a:t>
                      </a:r>
                    </a:p>
                  </a:txBody>
                  <a:tcPr>
                    <a:solidFill>
                      <a:schemeClr val="bg2"/>
                    </a:solidFill>
                  </a:tcPr>
                </a:tc>
                <a:extLst>
                  <a:ext uri="{0D108BD9-81ED-4DB2-BD59-A6C34878D82A}">
                    <a16:rowId xmlns:a16="http://schemas.microsoft.com/office/drawing/2014/main" val="1639501001"/>
                  </a:ext>
                </a:extLst>
              </a:tr>
              <a:tr h="1162050">
                <a:tc>
                  <a:txBody>
                    <a:bodyPr/>
                    <a:lstStyle/>
                    <a:p>
                      <a:pPr algn="ctr"/>
                      <a:r>
                        <a:rPr lang="en-US" sz="2800" dirty="0"/>
                        <a:t>Global variables – static methods </a:t>
                      </a:r>
                    </a:p>
                  </a:txBody>
                  <a:tcPr>
                    <a:solidFill>
                      <a:schemeClr val="bg2"/>
                    </a:solidFill>
                  </a:tcPr>
                </a:tc>
                <a:extLst>
                  <a:ext uri="{0D108BD9-81ED-4DB2-BD59-A6C34878D82A}">
                    <a16:rowId xmlns:a16="http://schemas.microsoft.com/office/drawing/2014/main" val="2755753652"/>
                  </a:ext>
                </a:extLst>
              </a:tr>
              <a:tr h="1231566">
                <a:tc>
                  <a:txBody>
                    <a:bodyPr/>
                    <a:lstStyle/>
                    <a:p>
                      <a:pPr algn="ctr"/>
                      <a:r>
                        <a:rPr lang="en-US" sz="2800" dirty="0"/>
                        <a:t>  </a:t>
                      </a:r>
                    </a:p>
                    <a:p>
                      <a:pPr algn="ctr"/>
                      <a:endParaRPr lang="en-US" sz="2800" dirty="0"/>
                    </a:p>
                  </a:txBody>
                  <a:tcPr>
                    <a:solidFill>
                      <a:schemeClr val="bg2"/>
                    </a:solidFill>
                  </a:tcPr>
                </a:tc>
                <a:extLst>
                  <a:ext uri="{0D108BD9-81ED-4DB2-BD59-A6C34878D82A}">
                    <a16:rowId xmlns:a16="http://schemas.microsoft.com/office/drawing/2014/main" val="3154768274"/>
                  </a:ext>
                </a:extLst>
              </a:tr>
            </a:tbl>
          </a:graphicData>
        </a:graphic>
      </p:graphicFrame>
      <p:cxnSp>
        <p:nvCxnSpPr>
          <p:cNvPr id="10" name="Straight Arrow Connector 9">
            <a:extLst>
              <a:ext uri="{FF2B5EF4-FFF2-40B4-BE49-F238E27FC236}">
                <a16:creationId xmlns:a16="http://schemas.microsoft.com/office/drawing/2014/main" id="{F924215D-5685-426B-B761-26D8AA1268A2}"/>
              </a:ext>
            </a:extLst>
          </p:cNvPr>
          <p:cNvCxnSpPr/>
          <p:nvPr/>
        </p:nvCxnSpPr>
        <p:spPr>
          <a:xfrm>
            <a:off x="4774019" y="1339702"/>
            <a:ext cx="186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AFD82-4498-49E1-B018-BDFE70318101}"/>
              </a:ext>
            </a:extLst>
          </p:cNvPr>
          <p:cNvCxnSpPr/>
          <p:nvPr/>
        </p:nvCxnSpPr>
        <p:spPr>
          <a:xfrm>
            <a:off x="4686300" y="2923953"/>
            <a:ext cx="1884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2E6D97-4777-4460-A50F-2EEDA7AB116A}"/>
              </a:ext>
            </a:extLst>
          </p:cNvPr>
          <p:cNvCxnSpPr/>
          <p:nvPr/>
        </p:nvCxnSpPr>
        <p:spPr>
          <a:xfrm>
            <a:off x="4869712" y="4231758"/>
            <a:ext cx="1765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4FDED1-988F-4553-96CD-00C87805581F}"/>
              </a:ext>
            </a:extLst>
          </p:cNvPr>
          <p:cNvSpPr txBox="1"/>
          <p:nvPr/>
        </p:nvSpPr>
        <p:spPr>
          <a:xfrm>
            <a:off x="4774019" y="763611"/>
            <a:ext cx="1860696" cy="646331"/>
          </a:xfrm>
          <a:prstGeom prst="rect">
            <a:avLst/>
          </a:prstGeom>
          <a:noFill/>
        </p:spPr>
        <p:txBody>
          <a:bodyPr wrap="square" rtlCol="0">
            <a:spAutoFit/>
          </a:bodyPr>
          <a:lstStyle/>
          <a:p>
            <a:r>
              <a:rPr lang="en-US" dirty="0"/>
              <a:t>allocated during runtime</a:t>
            </a:r>
          </a:p>
        </p:txBody>
      </p:sp>
      <p:sp>
        <p:nvSpPr>
          <p:cNvPr id="16" name="TextBox 15">
            <a:extLst>
              <a:ext uri="{FF2B5EF4-FFF2-40B4-BE49-F238E27FC236}">
                <a16:creationId xmlns:a16="http://schemas.microsoft.com/office/drawing/2014/main" id="{61C02482-1808-4E00-ADAA-A7381596A850}"/>
              </a:ext>
            </a:extLst>
          </p:cNvPr>
          <p:cNvSpPr txBox="1"/>
          <p:nvPr/>
        </p:nvSpPr>
        <p:spPr>
          <a:xfrm>
            <a:off x="4774019" y="2275889"/>
            <a:ext cx="1860696" cy="646331"/>
          </a:xfrm>
          <a:prstGeom prst="rect">
            <a:avLst/>
          </a:prstGeom>
          <a:noFill/>
        </p:spPr>
        <p:txBody>
          <a:bodyPr wrap="square" rtlCol="0">
            <a:spAutoFit/>
          </a:bodyPr>
          <a:lstStyle/>
          <a:p>
            <a:r>
              <a:rPr lang="en-US" dirty="0"/>
              <a:t>decided during compile time</a:t>
            </a:r>
          </a:p>
        </p:txBody>
      </p:sp>
      <p:sp>
        <p:nvSpPr>
          <p:cNvPr id="17" name="TextBox 16">
            <a:extLst>
              <a:ext uri="{FF2B5EF4-FFF2-40B4-BE49-F238E27FC236}">
                <a16:creationId xmlns:a16="http://schemas.microsoft.com/office/drawing/2014/main" id="{3E249F63-14AC-426F-AE72-D0D63C29638A}"/>
              </a:ext>
            </a:extLst>
          </p:cNvPr>
          <p:cNvSpPr txBox="1"/>
          <p:nvPr/>
        </p:nvSpPr>
        <p:spPr>
          <a:xfrm>
            <a:off x="4772249" y="3634401"/>
            <a:ext cx="1860696" cy="646331"/>
          </a:xfrm>
          <a:prstGeom prst="rect">
            <a:avLst/>
          </a:prstGeom>
          <a:noFill/>
        </p:spPr>
        <p:txBody>
          <a:bodyPr wrap="square" rtlCol="0">
            <a:spAutoFit/>
          </a:bodyPr>
          <a:lstStyle/>
          <a:p>
            <a:r>
              <a:rPr lang="en-US" dirty="0"/>
              <a:t>allocated during compile time</a:t>
            </a:r>
          </a:p>
        </p:txBody>
      </p:sp>
      <p:sp>
        <p:nvSpPr>
          <p:cNvPr id="18" name="TextBox 17">
            <a:extLst>
              <a:ext uri="{FF2B5EF4-FFF2-40B4-BE49-F238E27FC236}">
                <a16:creationId xmlns:a16="http://schemas.microsoft.com/office/drawing/2014/main" id="{2C744411-2269-4A49-8D6F-BE7D8F88114E}"/>
              </a:ext>
            </a:extLst>
          </p:cNvPr>
          <p:cNvSpPr txBox="1"/>
          <p:nvPr/>
        </p:nvSpPr>
        <p:spPr>
          <a:xfrm>
            <a:off x="6925782" y="2626927"/>
            <a:ext cx="2436185" cy="646331"/>
          </a:xfrm>
          <a:prstGeom prst="rect">
            <a:avLst/>
          </a:prstGeom>
          <a:noFill/>
        </p:spPr>
        <p:txBody>
          <a:bodyPr wrap="square" rtlCol="0">
            <a:spAutoFit/>
          </a:bodyPr>
          <a:lstStyle/>
          <a:p>
            <a:r>
              <a:rPr lang="en-US" dirty="0"/>
              <a:t>Size set by OS 1 to 2mb as a lose rule.</a:t>
            </a:r>
          </a:p>
        </p:txBody>
      </p:sp>
    </p:spTree>
    <p:extLst>
      <p:ext uri="{BB962C8B-B14F-4D97-AF65-F5344CB8AC3E}">
        <p14:creationId xmlns:p14="http://schemas.microsoft.com/office/powerpoint/2010/main" val="28246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7B261-B40D-4915-B7A7-F28FFFAA94D4}"/>
              </a:ext>
            </a:extLst>
          </p:cNvPr>
          <p:cNvSpPr>
            <a:spLocks noGrp="1"/>
          </p:cNvSpPr>
          <p:nvPr>
            <p:ph idx="1"/>
          </p:nvPr>
        </p:nvSpPr>
        <p:spPr>
          <a:xfrm>
            <a:off x="838200" y="533400"/>
            <a:ext cx="10515600" cy="5643563"/>
          </a:xfrm>
        </p:spPr>
        <p:txBody>
          <a:bodyPr>
            <a:normAutofit fontScale="92500" lnSpcReduction="10000"/>
          </a:bodyPr>
          <a:lstStyle/>
          <a:p>
            <a:pPr marL="0" indent="0">
              <a:buNone/>
            </a:pPr>
            <a:r>
              <a:rPr lang="en-US" dirty="0"/>
              <a:t>This is a desperate attempt to fix some things that I did wrong while teaching computer programming early in my career.    A </a:t>
            </a:r>
            <a:r>
              <a:rPr lang="en-US" dirty="0" err="1"/>
              <a:t>mea</a:t>
            </a:r>
            <a:r>
              <a:rPr lang="en-US" dirty="0"/>
              <a:t> culpa of sorts.  </a:t>
            </a:r>
          </a:p>
          <a:p>
            <a:pPr marL="0" indent="0">
              <a:buNone/>
            </a:pPr>
            <a:endParaRPr lang="en-US" dirty="0"/>
          </a:p>
          <a:p>
            <a:pPr marL="0" indent="0">
              <a:buNone/>
            </a:pPr>
            <a:r>
              <a:rPr lang="en-US" dirty="0"/>
              <a:t>When you learned about variables as a new programmer, you might have been taught something like, “they are containers for a data type”, or “as a name that refers to a location in the computer's memory.”  those are good explanations of a variable right?</a:t>
            </a:r>
          </a:p>
          <a:p>
            <a:pPr marL="0" indent="0">
              <a:buNone/>
            </a:pPr>
            <a:endParaRPr lang="en-US" dirty="0"/>
          </a:p>
          <a:p>
            <a:pPr marL="0" indent="0">
              <a:buNone/>
            </a:pPr>
            <a:r>
              <a:rPr lang="en-US" dirty="0"/>
              <a:t>int x = 5;  </a:t>
            </a:r>
            <a:r>
              <a:rPr lang="en-US" dirty="0">
                <a:sym typeface="Wingdings" panose="05000000000000000000" pitchFamily="2" charset="2"/>
              </a:rPr>
              <a:t> type – name – assignment – value.  Simple enough.</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We know the program will make a space for an integer put 5 in it and give it a name called x.  </a:t>
            </a:r>
            <a:r>
              <a:rPr lang="en-US" dirty="0">
                <a:highlight>
                  <a:srgbClr val="FFFF00"/>
                </a:highlight>
                <a:sym typeface="Wingdings" panose="05000000000000000000" pitchFamily="2" charset="2"/>
              </a:rPr>
              <a:t>Now we can find 5 by using x.  </a:t>
            </a:r>
          </a:p>
          <a:p>
            <a:pPr marL="0" indent="0">
              <a:buNone/>
            </a:pPr>
            <a:endParaRPr lang="en-US" dirty="0">
              <a:highlight>
                <a:srgbClr val="FFFF00"/>
              </a:highlight>
              <a:sym typeface="Wingdings" panose="05000000000000000000" pitchFamily="2" charset="2"/>
            </a:endParaRPr>
          </a:p>
          <a:p>
            <a:pPr marL="0" indent="0">
              <a:buNone/>
            </a:pPr>
            <a:r>
              <a:rPr lang="en-US" dirty="0"/>
              <a:t>		(What is wrong with this statement?)</a:t>
            </a:r>
          </a:p>
        </p:txBody>
      </p:sp>
      <p:sp>
        <p:nvSpPr>
          <p:cNvPr id="6" name="Arrow: Right 5">
            <a:extLst>
              <a:ext uri="{FF2B5EF4-FFF2-40B4-BE49-F238E27FC236}">
                <a16:creationId xmlns:a16="http://schemas.microsoft.com/office/drawing/2014/main" id="{EDD77B55-D3F1-43AC-9BE6-157C837C6872}"/>
              </a:ext>
            </a:extLst>
          </p:cNvPr>
          <p:cNvSpPr/>
          <p:nvPr/>
        </p:nvSpPr>
        <p:spPr>
          <a:xfrm rot="16200000">
            <a:off x="4911642" y="5244509"/>
            <a:ext cx="483781"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5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A15F6-74BA-473F-ADC6-ABD258D22703}"/>
              </a:ext>
            </a:extLst>
          </p:cNvPr>
          <p:cNvSpPr>
            <a:spLocks noGrp="1"/>
          </p:cNvSpPr>
          <p:nvPr>
            <p:ph idx="1"/>
          </p:nvPr>
        </p:nvSpPr>
        <p:spPr>
          <a:xfrm>
            <a:off x="838200" y="571500"/>
            <a:ext cx="10515600" cy="5605463"/>
          </a:xfrm>
        </p:spPr>
        <p:txBody>
          <a:bodyPr>
            <a:normAutofit fontScale="92500" lnSpcReduction="10000"/>
          </a:bodyPr>
          <a:lstStyle/>
          <a:p>
            <a:pPr marL="0" indent="0">
              <a:buNone/>
            </a:pPr>
            <a:r>
              <a:rPr lang="en-US" dirty="0"/>
              <a:t>Beginning programmers are not worried about knowing that the x in….</a:t>
            </a:r>
          </a:p>
          <a:p>
            <a:pPr marL="0" indent="0">
              <a:buNone/>
            </a:pPr>
            <a:r>
              <a:rPr lang="en-US" dirty="0"/>
              <a:t>int x = 5;  is an identifier that can be used to </a:t>
            </a:r>
            <a:r>
              <a:rPr lang="en-US" dirty="0">
                <a:highlight>
                  <a:srgbClr val="FFFF00"/>
                </a:highlight>
              </a:rPr>
              <a:t>refer </a:t>
            </a:r>
            <a:r>
              <a:rPr lang="en-US" dirty="0"/>
              <a:t>to the memory location where the variable is.  </a:t>
            </a:r>
          </a:p>
          <a:p>
            <a:pPr marL="0" indent="0">
              <a:buNone/>
            </a:pPr>
            <a:endParaRPr lang="en-US" dirty="0"/>
          </a:p>
          <a:p>
            <a:pPr marL="0" indent="0">
              <a:buNone/>
            </a:pPr>
            <a:r>
              <a:rPr lang="en-US" dirty="0"/>
              <a:t>I can refer to an albums crate as c1 and assign 200 albums in it. </a:t>
            </a:r>
          </a:p>
          <a:p>
            <a:pPr marL="0" indent="0">
              <a:buNone/>
            </a:pPr>
            <a:r>
              <a:rPr lang="en-US" dirty="0"/>
              <a:t>int c1 = 200;</a:t>
            </a:r>
          </a:p>
          <a:p>
            <a:pPr marL="0" indent="0">
              <a:buNone/>
            </a:pPr>
            <a:r>
              <a:rPr lang="en-US" dirty="0"/>
              <a:t>Albums are only held there when I need to get an album or add an album, I go to the location of the c1.  I refer to the actual crate (location) when call say c1.  </a:t>
            </a:r>
          </a:p>
          <a:p>
            <a:pPr marL="0" indent="0">
              <a:buNone/>
            </a:pPr>
            <a:endParaRPr lang="en-US" dirty="0"/>
          </a:p>
          <a:p>
            <a:pPr marL="0" indent="0">
              <a:buNone/>
            </a:pPr>
            <a:r>
              <a:rPr lang="en-US" dirty="0"/>
              <a:t>c1 it the memory location and my albums are just being held there.   </a:t>
            </a:r>
          </a:p>
          <a:p>
            <a:pPr marL="0" indent="0">
              <a:buNone/>
            </a:pPr>
            <a:endParaRPr lang="en-US" dirty="0"/>
          </a:p>
          <a:p>
            <a:pPr marL="0" indent="0">
              <a:buNone/>
            </a:pPr>
            <a:r>
              <a:rPr lang="en-US" dirty="0"/>
              <a:t>Simple enough, remedial concept.  </a:t>
            </a:r>
          </a:p>
        </p:txBody>
      </p:sp>
    </p:spTree>
    <p:extLst>
      <p:ext uri="{BB962C8B-B14F-4D97-AF65-F5344CB8AC3E}">
        <p14:creationId xmlns:p14="http://schemas.microsoft.com/office/powerpoint/2010/main" val="427115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7B958-3874-4EE9-9A1C-658805A61167}"/>
              </a:ext>
            </a:extLst>
          </p:cNvPr>
          <p:cNvSpPr>
            <a:spLocks noGrp="1"/>
          </p:cNvSpPr>
          <p:nvPr>
            <p:ph idx="1"/>
          </p:nvPr>
        </p:nvSpPr>
        <p:spPr>
          <a:xfrm>
            <a:off x="838200" y="514350"/>
            <a:ext cx="10515600" cy="5662613"/>
          </a:xfrm>
        </p:spPr>
        <p:txBody>
          <a:bodyPr/>
          <a:lstStyle/>
          <a:p>
            <a:pPr marL="0" indent="0">
              <a:buNone/>
            </a:pPr>
            <a:r>
              <a:rPr lang="en-US" dirty="0"/>
              <a:t>The &amp; operator also known as the address-of operator.  </a:t>
            </a:r>
          </a:p>
          <a:p>
            <a:pPr marL="0" indent="0">
              <a:buNone/>
            </a:pPr>
            <a:r>
              <a:rPr lang="en-US" dirty="0"/>
              <a:t>Remember pass by value and pass by reference?  We used the &amp; operator to pass by reference or pass by address-of.  </a:t>
            </a:r>
          </a:p>
          <a:p>
            <a:pPr marL="0" indent="0">
              <a:buNone/>
            </a:pPr>
            <a:endParaRPr lang="en-US" dirty="0"/>
          </a:p>
          <a:p>
            <a:pPr marL="0" indent="0">
              <a:buNone/>
            </a:pPr>
            <a:r>
              <a:rPr lang="en-US" dirty="0"/>
              <a:t>If I gave you the location of my album crate, you would have a reference to its exact location we share those albums, not a copy of or a new crate of albums are created.  </a:t>
            </a:r>
          </a:p>
          <a:p>
            <a:pPr marL="0" indent="0">
              <a:buNone/>
            </a:pPr>
            <a:endParaRPr lang="en-US" dirty="0"/>
          </a:p>
          <a:p>
            <a:pPr marL="0" indent="0">
              <a:buNone/>
            </a:pPr>
            <a:r>
              <a:rPr lang="en-US" dirty="0"/>
              <a:t>Here is some examples of coding with &amp;.</a:t>
            </a:r>
          </a:p>
        </p:txBody>
      </p:sp>
    </p:spTree>
    <p:extLst>
      <p:ext uri="{BB962C8B-B14F-4D97-AF65-F5344CB8AC3E}">
        <p14:creationId xmlns:p14="http://schemas.microsoft.com/office/powerpoint/2010/main" val="355531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C6B125-4C3A-4C37-99A9-060F445FC9D6}"/>
              </a:ext>
            </a:extLst>
          </p:cNvPr>
          <p:cNvSpPr txBox="1"/>
          <p:nvPr/>
        </p:nvSpPr>
        <p:spPr>
          <a:xfrm>
            <a:off x="269898" y="570179"/>
            <a:ext cx="6915150" cy="2585323"/>
          </a:xfrm>
          <a:prstGeom prst="rect">
            <a:avLst/>
          </a:prstGeom>
          <a:noFill/>
        </p:spPr>
        <p:txBody>
          <a:bodyPr wrap="square" rtlCol="0">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myVar</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myReff</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myVar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myVar</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Value"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myReff</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reference value"</a:t>
            </a:r>
            <a:r>
              <a:rPr lang="en-US" dirty="0">
                <a:solidFill>
                  <a:srgbClr val="000000"/>
                </a:solidFill>
                <a:latin typeface="Consolas" panose="020B0609020204030204" pitchFamily="49" charset="0"/>
              </a:rPr>
              <a:t> &lt;&lt;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myReff</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myVar</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Value of"</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myReff</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reference value"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&amp;</a:t>
            </a:r>
            <a:r>
              <a:rPr lang="en-US" dirty="0" err="1">
                <a:solidFill>
                  <a:srgbClr val="000000"/>
                </a:solidFill>
                <a:latin typeface="Consolas" panose="020B0609020204030204" pitchFamily="49" charset="0"/>
              </a:rPr>
              <a:t>myVar</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Memory Location"</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&amp;</a:t>
            </a:r>
            <a:r>
              <a:rPr lang="en-US" dirty="0" err="1">
                <a:solidFill>
                  <a:srgbClr val="000000"/>
                </a:solidFill>
                <a:latin typeface="Consolas" panose="020B0609020204030204" pitchFamily="49" charset="0"/>
              </a:rPr>
              <a:t>myReff</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Memory Location"</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02CB0ACB-F55F-41A4-8C6E-CA758E7CD3C3}"/>
              </a:ext>
            </a:extLst>
          </p:cNvPr>
          <p:cNvSpPr txBox="1"/>
          <p:nvPr/>
        </p:nvSpPr>
        <p:spPr>
          <a:xfrm>
            <a:off x="7185048" y="936233"/>
            <a:ext cx="4476750" cy="2308324"/>
          </a:xfrm>
          <a:prstGeom prst="rect">
            <a:avLst/>
          </a:prstGeom>
          <a:noFill/>
        </p:spPr>
        <p:txBody>
          <a:bodyPr wrap="square" rtlCol="0">
            <a:spAutoFit/>
          </a:bodyPr>
          <a:lstStyle/>
          <a:p>
            <a:r>
              <a:rPr lang="en-US" dirty="0">
                <a:solidFill>
                  <a:srgbClr val="FF0000"/>
                </a:solidFill>
              </a:rPr>
              <a:t>5 Value</a:t>
            </a:r>
          </a:p>
          <a:p>
            <a:r>
              <a:rPr lang="en-US" dirty="0">
                <a:solidFill>
                  <a:srgbClr val="FF0000"/>
                </a:solidFill>
              </a:rPr>
              <a:t>5 reference value</a:t>
            </a:r>
          </a:p>
          <a:p>
            <a:endParaRPr lang="en-US" dirty="0">
              <a:solidFill>
                <a:srgbClr val="FF0000"/>
              </a:solidFill>
            </a:endParaRPr>
          </a:p>
          <a:p>
            <a:endParaRPr lang="en-US" dirty="0">
              <a:solidFill>
                <a:srgbClr val="FF0000"/>
              </a:solidFill>
            </a:endParaRPr>
          </a:p>
          <a:p>
            <a:r>
              <a:rPr lang="en-US" dirty="0">
                <a:solidFill>
                  <a:srgbClr val="FF0000"/>
                </a:solidFill>
              </a:rPr>
              <a:t>20 Value of</a:t>
            </a:r>
          </a:p>
          <a:p>
            <a:r>
              <a:rPr lang="en-US" dirty="0">
                <a:solidFill>
                  <a:srgbClr val="FF0000"/>
                </a:solidFill>
              </a:rPr>
              <a:t>20 reference value</a:t>
            </a:r>
          </a:p>
          <a:p>
            <a:r>
              <a:rPr lang="en-US" dirty="0">
                <a:solidFill>
                  <a:srgbClr val="FF0000"/>
                </a:solidFill>
              </a:rPr>
              <a:t>0x7ffcd341405c Memory Location</a:t>
            </a:r>
          </a:p>
          <a:p>
            <a:r>
              <a:rPr lang="en-US" dirty="0">
                <a:solidFill>
                  <a:srgbClr val="FF0000"/>
                </a:solidFill>
              </a:rPr>
              <a:t>0x7ffcd341405c Memory Location</a:t>
            </a:r>
          </a:p>
        </p:txBody>
      </p:sp>
      <p:sp>
        <p:nvSpPr>
          <p:cNvPr id="2" name="Rectangle 1">
            <a:extLst>
              <a:ext uri="{FF2B5EF4-FFF2-40B4-BE49-F238E27FC236}">
                <a16:creationId xmlns:a16="http://schemas.microsoft.com/office/drawing/2014/main" id="{9F8C507D-BBA3-4595-B913-614033E06D82}"/>
              </a:ext>
            </a:extLst>
          </p:cNvPr>
          <p:cNvSpPr/>
          <p:nvPr/>
        </p:nvSpPr>
        <p:spPr>
          <a:xfrm>
            <a:off x="1319752" y="4499063"/>
            <a:ext cx="1910499" cy="88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3" name="TextBox 2">
            <a:extLst>
              <a:ext uri="{FF2B5EF4-FFF2-40B4-BE49-F238E27FC236}">
                <a16:creationId xmlns:a16="http://schemas.microsoft.com/office/drawing/2014/main" id="{3461D58A-B9C8-46F8-A6D8-9D7AC86549CF}"/>
              </a:ext>
            </a:extLst>
          </p:cNvPr>
          <p:cNvSpPr txBox="1"/>
          <p:nvPr/>
        </p:nvSpPr>
        <p:spPr>
          <a:xfrm>
            <a:off x="1319751" y="3852732"/>
            <a:ext cx="1910499" cy="646331"/>
          </a:xfrm>
          <a:prstGeom prst="rect">
            <a:avLst/>
          </a:prstGeom>
          <a:noFill/>
        </p:spPr>
        <p:txBody>
          <a:bodyPr wrap="square" rtlCol="0">
            <a:spAutoFit/>
          </a:bodyPr>
          <a:lstStyle/>
          <a:p>
            <a:r>
              <a:rPr lang="en-US" dirty="0"/>
              <a:t>0x7ffcd341405c Memory Location</a:t>
            </a:r>
          </a:p>
        </p:txBody>
      </p:sp>
      <p:sp>
        <p:nvSpPr>
          <p:cNvPr id="4" name="TextBox 3">
            <a:extLst>
              <a:ext uri="{FF2B5EF4-FFF2-40B4-BE49-F238E27FC236}">
                <a16:creationId xmlns:a16="http://schemas.microsoft.com/office/drawing/2014/main" id="{84B50478-0969-4F28-884C-AD5D155232A4}"/>
              </a:ext>
            </a:extLst>
          </p:cNvPr>
          <p:cNvSpPr txBox="1"/>
          <p:nvPr/>
        </p:nvSpPr>
        <p:spPr>
          <a:xfrm>
            <a:off x="4053525" y="4314397"/>
            <a:ext cx="1649691" cy="369332"/>
          </a:xfrm>
          <a:prstGeom prst="rect">
            <a:avLst/>
          </a:prstGeom>
          <a:noFill/>
        </p:spPr>
        <p:txBody>
          <a:bodyPr wrap="square" rtlCol="0">
            <a:spAutoFit/>
          </a:bodyPr>
          <a:lstStyle/>
          <a:p>
            <a:r>
              <a:rPr lang="en-US" dirty="0" err="1"/>
              <a:t>myVar</a:t>
            </a:r>
            <a:endParaRPr lang="en-US" dirty="0"/>
          </a:p>
        </p:txBody>
      </p:sp>
      <p:sp>
        <p:nvSpPr>
          <p:cNvPr id="8" name="TextBox 7">
            <a:extLst>
              <a:ext uri="{FF2B5EF4-FFF2-40B4-BE49-F238E27FC236}">
                <a16:creationId xmlns:a16="http://schemas.microsoft.com/office/drawing/2014/main" id="{56A6C833-ACFB-47EB-BFDA-F787B653888D}"/>
              </a:ext>
            </a:extLst>
          </p:cNvPr>
          <p:cNvSpPr txBox="1"/>
          <p:nvPr/>
        </p:nvSpPr>
        <p:spPr>
          <a:xfrm>
            <a:off x="4053525" y="4832872"/>
            <a:ext cx="1602557" cy="369332"/>
          </a:xfrm>
          <a:prstGeom prst="rect">
            <a:avLst/>
          </a:prstGeom>
          <a:noFill/>
        </p:spPr>
        <p:txBody>
          <a:bodyPr wrap="square" rtlCol="0">
            <a:spAutoFit/>
          </a:bodyPr>
          <a:lstStyle/>
          <a:p>
            <a:r>
              <a:rPr lang="en-US" dirty="0" err="1"/>
              <a:t>myReff</a:t>
            </a:r>
            <a:endParaRPr lang="en-US" dirty="0"/>
          </a:p>
        </p:txBody>
      </p:sp>
      <p:cxnSp>
        <p:nvCxnSpPr>
          <p:cNvPr id="9" name="Straight Arrow Connector 8">
            <a:extLst>
              <a:ext uri="{FF2B5EF4-FFF2-40B4-BE49-F238E27FC236}">
                <a16:creationId xmlns:a16="http://schemas.microsoft.com/office/drawing/2014/main" id="{A22990B2-41B3-4049-9ACE-F5E80207EB72}"/>
              </a:ext>
            </a:extLst>
          </p:cNvPr>
          <p:cNvCxnSpPr>
            <a:cxnSpLocks/>
            <a:stCxn id="4" idx="1"/>
          </p:cNvCxnSpPr>
          <p:nvPr/>
        </p:nvCxnSpPr>
        <p:spPr>
          <a:xfrm flipH="1" flipV="1">
            <a:off x="3130070" y="4314397"/>
            <a:ext cx="92345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2502A85-4F07-495C-9EC6-AA487C6F5FE7}"/>
              </a:ext>
            </a:extLst>
          </p:cNvPr>
          <p:cNvCxnSpPr/>
          <p:nvPr/>
        </p:nvCxnSpPr>
        <p:spPr>
          <a:xfrm flipH="1" flipV="1">
            <a:off x="3230250" y="4383464"/>
            <a:ext cx="710154" cy="63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C4668CF-6517-4133-A841-53172D911251}"/>
              </a:ext>
            </a:extLst>
          </p:cNvPr>
          <p:cNvSpPr/>
          <p:nvPr/>
        </p:nvSpPr>
        <p:spPr>
          <a:xfrm>
            <a:off x="8980363" y="4257441"/>
            <a:ext cx="1910499" cy="88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
        <p:nvSpPr>
          <p:cNvPr id="16" name="TextBox 15">
            <a:extLst>
              <a:ext uri="{FF2B5EF4-FFF2-40B4-BE49-F238E27FC236}">
                <a16:creationId xmlns:a16="http://schemas.microsoft.com/office/drawing/2014/main" id="{CABFE31F-3EC1-4EB8-8DA0-84ABE4263147}"/>
              </a:ext>
            </a:extLst>
          </p:cNvPr>
          <p:cNvSpPr txBox="1"/>
          <p:nvPr/>
        </p:nvSpPr>
        <p:spPr>
          <a:xfrm>
            <a:off x="5502364" y="4572791"/>
            <a:ext cx="1762811" cy="1477328"/>
          </a:xfrm>
          <a:prstGeom prst="rect">
            <a:avLst/>
          </a:prstGeom>
          <a:noFill/>
        </p:spPr>
        <p:txBody>
          <a:bodyPr wrap="square" rtlCol="0">
            <a:spAutoFit/>
          </a:bodyPr>
          <a:lstStyle/>
          <a:p>
            <a:r>
              <a:rPr lang="en-US" dirty="0" err="1"/>
              <a:t>myReff</a:t>
            </a:r>
            <a:r>
              <a:rPr lang="en-US" dirty="0"/>
              <a:t> =20</a:t>
            </a:r>
          </a:p>
          <a:p>
            <a:endParaRPr lang="en-US" dirty="0"/>
          </a:p>
          <a:p>
            <a:r>
              <a:rPr lang="en-US" dirty="0" err="1"/>
              <a:t>myVar</a:t>
            </a:r>
            <a:r>
              <a:rPr lang="en-US" dirty="0"/>
              <a:t> will change to 20 also</a:t>
            </a:r>
          </a:p>
        </p:txBody>
      </p:sp>
      <p:sp>
        <p:nvSpPr>
          <p:cNvPr id="17" name="TextBox 16">
            <a:extLst>
              <a:ext uri="{FF2B5EF4-FFF2-40B4-BE49-F238E27FC236}">
                <a16:creationId xmlns:a16="http://schemas.microsoft.com/office/drawing/2014/main" id="{5B9BEDF7-E423-4085-BAAF-8EBFA3BC05A2}"/>
              </a:ext>
            </a:extLst>
          </p:cNvPr>
          <p:cNvSpPr txBox="1"/>
          <p:nvPr/>
        </p:nvSpPr>
        <p:spPr>
          <a:xfrm>
            <a:off x="7218041" y="5117758"/>
            <a:ext cx="920437" cy="369332"/>
          </a:xfrm>
          <a:prstGeom prst="rect">
            <a:avLst/>
          </a:prstGeom>
          <a:noFill/>
        </p:spPr>
        <p:txBody>
          <a:bodyPr wrap="square" rtlCol="0">
            <a:spAutoFit/>
          </a:bodyPr>
          <a:lstStyle/>
          <a:p>
            <a:r>
              <a:rPr lang="en-US" dirty="0" err="1"/>
              <a:t>myVar</a:t>
            </a:r>
            <a:endParaRPr lang="en-US" dirty="0"/>
          </a:p>
        </p:txBody>
      </p:sp>
      <p:sp>
        <p:nvSpPr>
          <p:cNvPr id="18" name="TextBox 17">
            <a:extLst>
              <a:ext uri="{FF2B5EF4-FFF2-40B4-BE49-F238E27FC236}">
                <a16:creationId xmlns:a16="http://schemas.microsoft.com/office/drawing/2014/main" id="{535CE250-6EEF-4E52-90B4-7BB4DE4D2833}"/>
              </a:ext>
            </a:extLst>
          </p:cNvPr>
          <p:cNvSpPr txBox="1"/>
          <p:nvPr/>
        </p:nvSpPr>
        <p:spPr>
          <a:xfrm>
            <a:off x="7218042" y="4203459"/>
            <a:ext cx="920436" cy="369332"/>
          </a:xfrm>
          <a:prstGeom prst="rect">
            <a:avLst/>
          </a:prstGeom>
          <a:noFill/>
        </p:spPr>
        <p:txBody>
          <a:bodyPr wrap="square" rtlCol="0">
            <a:spAutoFit/>
          </a:bodyPr>
          <a:lstStyle/>
          <a:p>
            <a:r>
              <a:rPr lang="en-US" dirty="0" err="1"/>
              <a:t>myReff</a:t>
            </a:r>
            <a:endParaRPr lang="en-US" dirty="0"/>
          </a:p>
        </p:txBody>
      </p:sp>
      <p:sp>
        <p:nvSpPr>
          <p:cNvPr id="19" name="TextBox 18">
            <a:extLst>
              <a:ext uri="{FF2B5EF4-FFF2-40B4-BE49-F238E27FC236}">
                <a16:creationId xmlns:a16="http://schemas.microsoft.com/office/drawing/2014/main" id="{5FFE90D9-990E-4398-8866-E2F31ACC8C73}"/>
              </a:ext>
            </a:extLst>
          </p:cNvPr>
          <p:cNvSpPr txBox="1"/>
          <p:nvPr/>
        </p:nvSpPr>
        <p:spPr>
          <a:xfrm>
            <a:off x="8980362" y="3610611"/>
            <a:ext cx="1910499" cy="646331"/>
          </a:xfrm>
          <a:prstGeom prst="rect">
            <a:avLst/>
          </a:prstGeom>
          <a:noFill/>
        </p:spPr>
        <p:txBody>
          <a:bodyPr wrap="square" rtlCol="0">
            <a:spAutoFit/>
          </a:bodyPr>
          <a:lstStyle/>
          <a:p>
            <a:r>
              <a:rPr lang="en-US" dirty="0"/>
              <a:t>0x7ffcd341405c Memory Location</a:t>
            </a:r>
          </a:p>
        </p:txBody>
      </p:sp>
      <p:cxnSp>
        <p:nvCxnSpPr>
          <p:cNvPr id="20" name="Straight Arrow Connector 19">
            <a:extLst>
              <a:ext uri="{FF2B5EF4-FFF2-40B4-BE49-F238E27FC236}">
                <a16:creationId xmlns:a16="http://schemas.microsoft.com/office/drawing/2014/main" id="{68BC314A-1964-416E-AAD1-C3B0FB354BE3}"/>
              </a:ext>
            </a:extLst>
          </p:cNvPr>
          <p:cNvCxnSpPr>
            <a:cxnSpLocks/>
          </p:cNvCxnSpPr>
          <p:nvPr/>
        </p:nvCxnSpPr>
        <p:spPr>
          <a:xfrm flipV="1">
            <a:off x="8066335" y="4175897"/>
            <a:ext cx="863624" cy="19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4E2D4C2-D613-4520-9B90-ADA1C517601A}"/>
              </a:ext>
            </a:extLst>
          </p:cNvPr>
          <p:cNvCxnSpPr>
            <a:cxnSpLocks/>
          </p:cNvCxnSpPr>
          <p:nvPr/>
        </p:nvCxnSpPr>
        <p:spPr>
          <a:xfrm flipV="1">
            <a:off x="8009523" y="4114404"/>
            <a:ext cx="970839" cy="107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F5AD331-6163-429F-A846-38C89B13E4E8}"/>
              </a:ext>
            </a:extLst>
          </p:cNvPr>
          <p:cNvCxnSpPr>
            <a:cxnSpLocks/>
          </p:cNvCxnSpPr>
          <p:nvPr/>
        </p:nvCxnSpPr>
        <p:spPr>
          <a:xfrm flipV="1">
            <a:off x="6768445" y="4700501"/>
            <a:ext cx="2884859" cy="56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D43229-9074-4EB9-B927-BA1B1B11E776}"/>
              </a:ext>
            </a:extLst>
          </p:cNvPr>
          <p:cNvCxnSpPr>
            <a:cxnSpLocks/>
            <a:endCxn id="19" idx="1"/>
          </p:cNvCxnSpPr>
          <p:nvPr/>
        </p:nvCxnSpPr>
        <p:spPr>
          <a:xfrm flipV="1">
            <a:off x="2960016" y="3933777"/>
            <a:ext cx="6020346" cy="724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93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92F0F-6767-4F7C-9FC1-15733FA07722}"/>
              </a:ext>
            </a:extLst>
          </p:cNvPr>
          <p:cNvSpPr>
            <a:spLocks noGrp="1"/>
          </p:cNvSpPr>
          <p:nvPr>
            <p:ph idx="1"/>
          </p:nvPr>
        </p:nvSpPr>
        <p:spPr>
          <a:xfrm>
            <a:off x="838200" y="342900"/>
            <a:ext cx="10515600" cy="5834063"/>
          </a:xfrm>
        </p:spPr>
        <p:txBody>
          <a:bodyPr/>
          <a:lstStyle/>
          <a:p>
            <a:pPr marL="0" indent="0">
              <a:buNone/>
            </a:pPr>
            <a:r>
              <a:rPr lang="en-US" dirty="0"/>
              <a:t>What are some advantages of passing by reference?</a:t>
            </a:r>
          </a:p>
          <a:p>
            <a:pPr marL="0" indent="0">
              <a:buNone/>
            </a:pPr>
            <a:endParaRPr lang="en-US" dirty="0"/>
          </a:p>
          <a:p>
            <a:pPr marL="0" indent="0">
              <a:buNone/>
            </a:pPr>
            <a:r>
              <a:rPr lang="en-US" dirty="0"/>
              <a:t>Pick someone close to you (physically – not your best friend – they might not be here) and think of 2 reasons why passing by reference may be beneficial in a function or method call.</a:t>
            </a:r>
          </a:p>
          <a:p>
            <a:pPr marL="0" indent="0">
              <a:buNone/>
            </a:pPr>
            <a:endParaRPr lang="en-US" dirty="0"/>
          </a:p>
          <a:p>
            <a:pPr marL="0" indent="0">
              <a:buNone/>
            </a:pPr>
            <a:r>
              <a:rPr lang="en-US" dirty="0"/>
              <a:t>Also think of 1 reason why passing by reference may cause unwanted side effects.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283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7310B260481F409844BD4050CB16EF" ma:contentTypeVersion="10" ma:contentTypeDescription="Create a new document." ma:contentTypeScope="" ma:versionID="97279dc4892b2a241b59f4369d5b6ec1">
  <xsd:schema xmlns:xsd="http://www.w3.org/2001/XMLSchema" xmlns:xs="http://www.w3.org/2001/XMLSchema" xmlns:p="http://schemas.microsoft.com/office/2006/metadata/properties" xmlns:ns3="a6634c17-b663-4aa3-992e-a4741a840e8c" targetNamespace="http://schemas.microsoft.com/office/2006/metadata/properties" ma:root="true" ma:fieldsID="235422db531154040ae4d173ac065703" ns3:_="">
    <xsd:import namespace="a6634c17-b663-4aa3-992e-a4741a840e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634c17-b663-4aa3-992e-a4741a840e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2BAD5-593D-4854-AD28-0DB709AE39C0}">
  <ds:schemaRefs>
    <ds:schemaRef ds:uri="http://schemas.microsoft.com/sharepoint/v3/contenttype/forms"/>
  </ds:schemaRefs>
</ds:datastoreItem>
</file>

<file path=customXml/itemProps2.xml><?xml version="1.0" encoding="utf-8"?>
<ds:datastoreItem xmlns:ds="http://schemas.openxmlformats.org/officeDocument/2006/customXml" ds:itemID="{14CD9059-13F0-41FE-AF81-3B813F62CED2}">
  <ds:schemaRefs>
    <ds:schemaRef ds:uri="http://purl.org/dc/elements/1.1/"/>
    <ds:schemaRef ds:uri="http://schemas.openxmlformats.org/package/2006/metadata/core-properties"/>
    <ds:schemaRef ds:uri="http://schemas.microsoft.com/office/2006/documentManagement/types"/>
    <ds:schemaRef ds:uri="http://purl.org/dc/dcmitype/"/>
    <ds:schemaRef ds:uri="a6634c17-b663-4aa3-992e-a4741a840e8c"/>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E3715365-B9D1-46A8-A972-0AE2FD30B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634c17-b663-4aa3-992e-a4741a840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TotalTime>
  <Words>2510</Words>
  <Application>Microsoft Office PowerPoint</Application>
  <PresentationFormat>Widescreen</PresentationFormat>
  <Paragraphs>362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inherit</vt:lpstr>
      <vt:lpstr>Office Theme</vt:lpstr>
      <vt:lpstr>CST - 210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 and Heap</vt:lpstr>
      <vt:lpstr>PowerPoint Presentation</vt:lpstr>
      <vt:lpstr>PowerPoint Presentation</vt:lpstr>
      <vt:lpstr>PowerPoint Presentation</vt:lpstr>
      <vt:lpstr>PowerPoint Presentation</vt:lpstr>
      <vt:lpstr>Heap – new – delete – garbage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- 210</dc:title>
  <dc:creator>Samuel Sarlo</dc:creator>
  <cp:lastModifiedBy>Michael Sarlo</cp:lastModifiedBy>
  <cp:revision>6</cp:revision>
  <dcterms:created xsi:type="dcterms:W3CDTF">2020-06-24T19:34:52Z</dcterms:created>
  <dcterms:modified xsi:type="dcterms:W3CDTF">2021-06-04T17:30:45Z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0x0101004F7310B260481F409844BD4050CB16EF</vt:lpwstr>
  </property>
</Properties>
</file>