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312" r:id="rId8"/>
    <p:sldId id="267" r:id="rId9"/>
    <p:sldId id="268" r:id="rId10"/>
    <p:sldId id="260" r:id="rId11"/>
    <p:sldId id="261" r:id="rId12"/>
    <p:sldId id="265" r:id="rId13"/>
    <p:sldId id="266" r:id="rId14"/>
    <p:sldId id="270" r:id="rId15"/>
    <p:sldId id="271" r:id="rId16"/>
    <p:sldId id="262" r:id="rId17"/>
    <p:sldId id="263" r:id="rId18"/>
    <p:sldId id="274" r:id="rId19"/>
    <p:sldId id="273" r:id="rId20"/>
    <p:sldId id="272" r:id="rId21"/>
    <p:sldId id="275" r:id="rId22"/>
    <p:sldId id="276" r:id="rId23"/>
    <p:sldId id="278" r:id="rId24"/>
    <p:sldId id="279" r:id="rId25"/>
    <p:sldId id="277" r:id="rId26"/>
    <p:sldId id="280" r:id="rId27"/>
    <p:sldId id="281" r:id="rId28"/>
    <p:sldId id="282" r:id="rId29"/>
    <p:sldId id="283" r:id="rId30"/>
    <p:sldId id="284" r:id="rId31"/>
    <p:sldId id="309" r:id="rId32"/>
    <p:sldId id="298" r:id="rId33"/>
    <p:sldId id="316" r:id="rId34"/>
    <p:sldId id="310" r:id="rId35"/>
    <p:sldId id="285" r:id="rId36"/>
    <p:sldId id="286" r:id="rId37"/>
    <p:sldId id="287" r:id="rId38"/>
    <p:sldId id="288" r:id="rId39"/>
    <p:sldId id="289" r:id="rId40"/>
    <p:sldId id="290" r:id="rId41"/>
    <p:sldId id="303" r:id="rId42"/>
    <p:sldId id="304" r:id="rId43"/>
    <p:sldId id="305" r:id="rId44"/>
    <p:sldId id="294" r:id="rId45"/>
    <p:sldId id="306" r:id="rId46"/>
    <p:sldId id="307" r:id="rId47"/>
    <p:sldId id="295" r:id="rId48"/>
    <p:sldId id="292" r:id="rId49"/>
    <p:sldId id="296" r:id="rId50"/>
    <p:sldId id="297" r:id="rId51"/>
    <p:sldId id="293" r:id="rId52"/>
    <p:sldId id="291" r:id="rId53"/>
    <p:sldId id="311" r:id="rId54"/>
    <p:sldId id="264" r:id="rId55"/>
    <p:sldId id="299" r:id="rId56"/>
    <p:sldId id="300" r:id="rId57"/>
    <p:sldId id="301" r:id="rId58"/>
    <p:sldId id="313" r:id="rId59"/>
    <p:sldId id="314" r:id="rId60"/>
    <p:sldId id="30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5F493-A3D8-40F7-8B8A-FF1EF938BE86}" v="6" dt="2021-06-21T15:41:22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arlo" userId="6c090ec0-c5f7-4a87-8a36-8b94413acec2" providerId="ADAL" clId="{2ED5F493-A3D8-40F7-8B8A-FF1EF938BE86}"/>
    <pc:docChg chg="undo custSel delSld modSld">
      <pc:chgData name="Michael Sarlo" userId="6c090ec0-c5f7-4a87-8a36-8b94413acec2" providerId="ADAL" clId="{2ED5F493-A3D8-40F7-8B8A-FF1EF938BE86}" dt="2021-07-06T19:06:00.646" v="136" actId="33524"/>
      <pc:docMkLst>
        <pc:docMk/>
      </pc:docMkLst>
      <pc:sldChg chg="modSp">
        <pc:chgData name="Michael Sarlo" userId="6c090ec0-c5f7-4a87-8a36-8b94413acec2" providerId="ADAL" clId="{2ED5F493-A3D8-40F7-8B8A-FF1EF938BE86}" dt="2021-06-21T15:41:24.660" v="20" actId="5793"/>
        <pc:sldMkLst>
          <pc:docMk/>
          <pc:sldMk cId="301555845" sldId="258"/>
        </pc:sldMkLst>
        <pc:spChg chg="mod">
          <ac:chgData name="Michael Sarlo" userId="6c090ec0-c5f7-4a87-8a36-8b94413acec2" providerId="ADAL" clId="{2ED5F493-A3D8-40F7-8B8A-FF1EF938BE86}" dt="2021-06-21T15:41:24.660" v="20" actId="5793"/>
          <ac:spMkLst>
            <pc:docMk/>
            <pc:sldMk cId="301555845" sldId="258"/>
            <ac:spMk id="3" creationId="{BAFF6337-C337-4AD9-ACD2-5B947F50AAA4}"/>
          </ac:spMkLst>
        </pc:spChg>
      </pc:sldChg>
      <pc:sldChg chg="modSp">
        <pc:chgData name="Michael Sarlo" userId="6c090ec0-c5f7-4a87-8a36-8b94413acec2" providerId="ADAL" clId="{2ED5F493-A3D8-40F7-8B8A-FF1EF938BE86}" dt="2021-07-06T19:06:00.646" v="136" actId="33524"/>
        <pc:sldMkLst>
          <pc:docMk/>
          <pc:sldMk cId="2827762482" sldId="268"/>
        </pc:sldMkLst>
        <pc:spChg chg="mod">
          <ac:chgData name="Michael Sarlo" userId="6c090ec0-c5f7-4a87-8a36-8b94413acec2" providerId="ADAL" clId="{2ED5F493-A3D8-40F7-8B8A-FF1EF938BE86}" dt="2021-07-06T19:06:00.646" v="136" actId="33524"/>
          <ac:spMkLst>
            <pc:docMk/>
            <pc:sldMk cId="2827762482" sldId="268"/>
            <ac:spMk id="3" creationId="{F074C9B2-AE27-48E7-A052-D2B1A2B88677}"/>
          </ac:spMkLst>
        </pc:spChg>
      </pc:sldChg>
      <pc:sldChg chg="modSp">
        <pc:chgData name="Michael Sarlo" userId="6c090ec0-c5f7-4a87-8a36-8b94413acec2" providerId="ADAL" clId="{2ED5F493-A3D8-40F7-8B8A-FF1EF938BE86}" dt="2021-07-06T18:56:06.485" v="135" actId="20577"/>
        <pc:sldMkLst>
          <pc:docMk/>
          <pc:sldMk cId="207866789" sldId="312"/>
        </pc:sldMkLst>
        <pc:spChg chg="mod">
          <ac:chgData name="Michael Sarlo" userId="6c090ec0-c5f7-4a87-8a36-8b94413acec2" providerId="ADAL" clId="{2ED5F493-A3D8-40F7-8B8A-FF1EF938BE86}" dt="2021-07-06T18:56:06.485" v="135" actId="20577"/>
          <ac:spMkLst>
            <pc:docMk/>
            <pc:sldMk cId="207866789" sldId="312"/>
            <ac:spMk id="3" creationId="{BE6452C1-FAD9-4246-9DF2-2C7712CC4EE6}"/>
          </ac:spMkLst>
        </pc:spChg>
      </pc:sldChg>
      <pc:sldChg chg="modSp">
        <pc:chgData name="Michael Sarlo" userId="6c090ec0-c5f7-4a87-8a36-8b94413acec2" providerId="ADAL" clId="{2ED5F493-A3D8-40F7-8B8A-FF1EF938BE86}" dt="2021-06-04T17:31:56.670" v="1"/>
        <pc:sldMkLst>
          <pc:docMk/>
          <pc:sldMk cId="4213302802" sldId="313"/>
        </pc:sldMkLst>
        <pc:spChg chg="mod">
          <ac:chgData name="Michael Sarlo" userId="6c090ec0-c5f7-4a87-8a36-8b94413acec2" providerId="ADAL" clId="{2ED5F493-A3D8-40F7-8B8A-FF1EF938BE86}" dt="2021-06-04T17:31:56.670" v="1"/>
          <ac:spMkLst>
            <pc:docMk/>
            <pc:sldMk cId="4213302802" sldId="313"/>
            <ac:spMk id="3" creationId="{462A5F9D-1DD1-494A-AC51-49406A7BB9CC}"/>
          </ac:spMkLst>
        </pc:spChg>
      </pc:sldChg>
      <pc:sldChg chg="modSp">
        <pc:chgData name="Michael Sarlo" userId="6c090ec0-c5f7-4a87-8a36-8b94413acec2" providerId="ADAL" clId="{2ED5F493-A3D8-40F7-8B8A-FF1EF938BE86}" dt="2021-06-04T17:32:35.313" v="15" actId="20577"/>
        <pc:sldMkLst>
          <pc:docMk/>
          <pc:sldMk cId="3439650595" sldId="314"/>
        </pc:sldMkLst>
        <pc:spChg chg="mod">
          <ac:chgData name="Michael Sarlo" userId="6c090ec0-c5f7-4a87-8a36-8b94413acec2" providerId="ADAL" clId="{2ED5F493-A3D8-40F7-8B8A-FF1EF938BE86}" dt="2021-06-04T17:32:35.313" v="15" actId="20577"/>
          <ac:spMkLst>
            <pc:docMk/>
            <pc:sldMk cId="3439650595" sldId="314"/>
            <ac:spMk id="3" creationId="{D7B7C769-81DF-455E-B3F4-FB5E4831F2BB}"/>
          </ac:spMkLst>
        </pc:spChg>
      </pc:sldChg>
      <pc:sldChg chg="del">
        <pc:chgData name="Michael Sarlo" userId="6c090ec0-c5f7-4a87-8a36-8b94413acec2" providerId="ADAL" clId="{2ED5F493-A3D8-40F7-8B8A-FF1EF938BE86}" dt="2021-06-04T17:32:48.636" v="16" actId="2696"/>
        <pc:sldMkLst>
          <pc:docMk/>
          <pc:sldMk cId="3406111223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0C9A-5A67-407E-AABF-8B5ACF64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13E12-E67C-44A2-A3B5-7E20E2252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A5450-60AC-4833-AE86-F43F6129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955D-D753-46A7-9FEC-AED20A64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3CC1-67FF-4CC2-829F-7A45FC91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6E4D-541E-4473-8BF1-893DABD9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EA5B-D8A2-4F09-B248-B071C5C0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39F6-FC5B-4B1B-BCF5-6C1881E9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CCC7-492E-42F9-B281-78DB5358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FC43-EC3B-4BA9-810A-8CAC054D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902AC-2DA8-41C4-B00F-201786779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8C85D-3DA5-4045-98B4-5624DB17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7D80-B9CC-4F92-94DE-AEE8EA8F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CE56-76BA-40C3-B39E-06156C02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A5A-8879-4196-B427-0C5896EB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7062-6A9A-47A8-9634-3E1F3235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3726-AA27-4160-B39D-615F4D89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81DE-8DA9-4570-B139-DA259EB2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88E4-B246-48F6-BCB7-FA08AE45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9735-0E6E-4265-9C5D-82467329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A2D6-52C5-4A26-8095-DEC0E4E9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8FF3-DBB1-4F79-BDBD-94F1CCC5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401B-D64C-4668-BC6E-FA5F3E7C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58CC-B26D-4214-8DBD-2D4ECFF3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67EC-3E8B-4B94-93E7-D749E7B2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2966-42F4-4954-A412-1AB19E2E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8726-64E8-448C-9427-2100D5C30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5B43E-9648-42E4-B183-33E021B1A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0B3D-DEB9-4FA5-9773-F2400922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FC89-B645-4D2D-A6B6-5C6DE7F4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88886-A096-4EE0-8E08-70EBE17A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9BF1-3CAA-4E55-8300-C747733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67863-956A-4540-B817-E106FF84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61C7-F333-41DB-909B-A729BBA93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1C8F-BEEA-4EF4-81B2-2014C018B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E9492-8BBA-416B-9C97-A5304501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7FBDC-757E-4E74-B688-44DEC216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A10F8-98CD-4833-9688-6C3C83DC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79E44-7043-40FB-9C9F-92C3632E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90C9-1F5C-4131-9700-F959995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93E03-D537-482B-A522-77504EE0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7C005-C298-4F22-B7C3-9978A1FC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24EEF-C5B4-4535-99F6-B6BE567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E839C-8C8B-41CA-8C3F-F2DD0772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A2FFE-E0C7-4954-AD03-8B8F6454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E130-92F7-4D76-BA4D-3AE8731A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DAAC-63DF-483E-A42B-039E9AD8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6E70-8F9D-40A5-B611-6FF191F1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506D8-6D5F-4061-9AC6-9655F27A2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C3C9-3D5D-4255-9BDD-2DEA187A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FC030-F9F5-49DF-9356-33A8F1F2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3C9B9-13F4-4CA5-9EED-4B1CF119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94A2-D850-428C-B2A0-3756C8B8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90252-1F7B-452B-B3E3-A668043B8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38AEA-137F-4B99-AAE1-177BA79C3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3279-016A-4799-A48B-8D917DAF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F1161-8F5D-4847-8387-C6ECD581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36631-D7F5-4D67-A996-46EF2A2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3A55F-1745-4FE4-9663-7A7C88B0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0F73-E298-4990-AD7F-0CB3AF29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F30B-1A2B-4264-A4D9-E1761F2C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72CC-DA9F-4F07-9D43-E423BC062F2C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AF6-B2AC-42F3-882A-190E9C7FC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F79C-4EE7-496C-9B28-E47663168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79087-CD3C-4C2C-A4D8-3740626E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xtools.pro/en/download/" TargetMode="External"/><Relationship Id="rId2" Type="http://schemas.openxmlformats.org/officeDocument/2006/relationships/hyperlink" Target="https://visualstudio.microsoft.com/vs/features/cpluspl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community/education/#studen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oustru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math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wUbSZR2wc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cumedia.com/digital-resources/pearson/2014/introduction-to-programming-with-c-plus-plus_3e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9544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8A952-77B3-40F8-B589-3127E6115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CST - 210</a:t>
            </a:r>
          </a:p>
        </p:txBody>
      </p:sp>
      <p:pic>
        <p:nvPicPr>
          <p:cNvPr id="1026" name="Picture 2" descr="Avatar: The Last Airbender: Iroh Is the Unofficial Avatar | CBR">
            <a:extLst>
              <a:ext uri="{FF2B5EF4-FFF2-40B4-BE49-F238E27FC236}">
                <a16:creationId xmlns:a16="http://schemas.microsoft.com/office/drawing/2014/main" id="{9ECAF970-231F-40DE-945D-3C1FAEBE7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5" b="-1"/>
          <a:stretch/>
        </p:blipFill>
        <p:spPr bwMode="auto">
          <a:xfrm>
            <a:off x="327547" y="2454903"/>
            <a:ext cx="7058306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7A596-73C5-4467-9E7E-3258C627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Object-Oriented Programming Lecture and Lab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Using C++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Topic 1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420944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08AB-0630-412D-A7F9-0785D91B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/>
            <a:r>
              <a:rPr lang="en-US" dirty="0"/>
              <a:t>CST 210 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3A21-AB6F-46E6-B7A9-39DD2E0A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181100"/>
            <a:ext cx="11982450" cy="5524500"/>
          </a:xfrm>
        </p:spPr>
        <p:txBody>
          <a:bodyPr>
            <a:normAutofit fontScale="85000" lnSpcReduction="20000"/>
          </a:bodyPr>
          <a:lstStyle/>
          <a:p>
            <a:pPr algn="ctr">
              <a:buFont typeface="Courier New" panose="02070309020205020404" pitchFamily="49" charset="0"/>
              <a:buChar char="o"/>
            </a:pPr>
            <a:r>
              <a:rPr lang="en-US" dirty="0"/>
              <a:t>Goals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Utilize arrays as part of a C++ programming solution.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Manage memory resources in a C++ program.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Manipulate C++ strings as part of a programming solution.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Design software objects as part of an object-oriented system.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Design an object-oriented software model.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Implement classes and use instances of the class in a software solution.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Customize public interfaces by defining and redefining standard or custom operators for the class.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Apply the object-oriented principles of abstraction and encapsulation.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Construct classes from other classes using associative relationships.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Construct classes from other classes using inheritance relationships.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Create and utilize abstract classes as part of an inheritance hierarchy.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Implement a computing-based solution utilizing abstraction and polymorphism.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762B-EE64-4C8A-B609-01AF2ACF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 Assignment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5615-17EC-4B4E-8D19-37A3CEF8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464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Quizzes and discussion Questions – weekly</a:t>
            </a:r>
          </a:p>
          <a:p>
            <a:pPr marL="0" indent="0">
              <a:buNone/>
            </a:pPr>
            <a:r>
              <a:rPr lang="en-US" dirty="0"/>
              <a:t>	There will be coding exercises and questions that relate to the week's lectures and reading.  Participation is the best way to get higher marks. 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Lottery Pick</a:t>
            </a:r>
          </a:p>
          <a:p>
            <a:pPr marL="514350" indent="-514350">
              <a:buAutoNum type="arabicPeriod"/>
            </a:pPr>
            <a:r>
              <a:rPr lang="en-US" dirty="0"/>
              <a:t>Encryption </a:t>
            </a:r>
          </a:p>
          <a:p>
            <a:pPr marL="514350" indent="-514350">
              <a:buAutoNum type="arabicPeriod"/>
            </a:pPr>
            <a:r>
              <a:rPr lang="en-US" dirty="0"/>
              <a:t>Five Dice, 3 Rolls</a:t>
            </a:r>
          </a:p>
          <a:p>
            <a:pPr marL="514350" indent="-514350">
              <a:buAutoNum type="arabicPeriod"/>
            </a:pPr>
            <a:r>
              <a:rPr lang="en-US" dirty="0"/>
              <a:t>Slot Machine UML</a:t>
            </a:r>
          </a:p>
          <a:p>
            <a:pPr marL="514350" indent="-514350">
              <a:buAutoNum type="arabicPeriod"/>
            </a:pPr>
            <a:r>
              <a:rPr lang="en-US" dirty="0"/>
              <a:t>Contact Management System</a:t>
            </a:r>
          </a:p>
          <a:p>
            <a:pPr marL="514350" indent="-514350">
              <a:buAutoNum type="arabicPeriod"/>
            </a:pPr>
            <a:r>
              <a:rPr lang="en-US" dirty="0"/>
              <a:t>Animal Farm Part 1</a:t>
            </a:r>
          </a:p>
          <a:p>
            <a:pPr marL="514350" indent="-514350">
              <a:buAutoNum type="arabicPeriod"/>
            </a:pPr>
            <a:r>
              <a:rPr lang="en-US" dirty="0"/>
              <a:t>Animal Farm Part 2</a:t>
            </a:r>
          </a:p>
          <a:p>
            <a:pPr marL="514350" indent="-514350">
              <a:buAutoNum type="arabicPeriod"/>
            </a:pPr>
            <a:r>
              <a:rPr lang="en-US" dirty="0"/>
              <a:t>Final Project: Fantasy Fighting Game </a:t>
            </a:r>
          </a:p>
        </p:txBody>
      </p:sp>
    </p:spTree>
    <p:extLst>
      <p:ext uri="{BB962C8B-B14F-4D97-AF65-F5344CB8AC3E}">
        <p14:creationId xmlns:p14="http://schemas.microsoft.com/office/powerpoint/2010/main" val="190582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E684-1693-4D6E-BA78-0FE962AE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3B29-E10F-43DF-8DED-067A547D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Anyone have 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FC27-4D29-443B-A305-6CFCB7E0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dirty="0"/>
              <a:t>IDE for this class.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E34-5CF5-42B8-B650-1306928D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a windows system, Visual Studio with C++ library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https://visualstudio.microsoft.com/vs/features/cplusplus/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a Mac – </a:t>
            </a:r>
            <a:r>
              <a:rPr lang="en-US" dirty="0" err="1"/>
              <a:t>Xtools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https://xtools.pro/en/download/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Linux – Windows – Mac-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https://www.jetbrains.com/community/education/#students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Clion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I use JetBrains Toolbox for all sorts of IDE projects.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56DC-7F47-47BC-8742-8995CBF7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396"/>
            <a:ext cx="10515600" cy="53955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spend a lot of time on </a:t>
            </a:r>
            <a:r>
              <a:rPr lang="en-US" dirty="0">
                <a:hlinkClick r:id="rId2"/>
              </a:rPr>
              <a:t>https://repl.it/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where I do a lot of ‘toy’ or snippet coding.  I can go between C++, Java, Python, C#, Ruby, what ever you want.  Lately, Go has been a hobby of mine.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Anyone have some input on this?  With our projects any C++ IDE can work.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are feeling old school, use notepad and compile in the command line.  -o</a:t>
            </a:r>
          </a:p>
        </p:txBody>
      </p:sp>
    </p:spTree>
    <p:extLst>
      <p:ext uri="{BB962C8B-B14F-4D97-AF65-F5344CB8AC3E}">
        <p14:creationId xmlns:p14="http://schemas.microsoft.com/office/powerpoint/2010/main" val="64119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8BAD4-0C2E-42D6-ADC2-9D3787D3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the initial standardization in 1998, C++ was developed by Danish computer scientist </a:t>
            </a:r>
            <a:r>
              <a:rPr lang="en-US" b="1" dirty="0"/>
              <a:t>Bjarne </a:t>
            </a:r>
            <a:r>
              <a:rPr lang="en-US" b="1" dirty="0" err="1"/>
              <a:t>Stroustrup</a:t>
            </a:r>
            <a:r>
              <a:rPr lang="en-US" dirty="0"/>
              <a:t> at Bell Labs since 1979 as an extension of the C language; he wanted an efficient and flexible language similar to C that also provided high-level features for program organization.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http://www.stroustrup.com/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2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C7EE-3AF6-4F04-BEF0-367A2AA6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C++   </a:t>
            </a:r>
            <a:br>
              <a:rPr lang="en-US" dirty="0"/>
            </a:br>
            <a:r>
              <a:rPr lang="en-US" dirty="0"/>
              <a:t>To be the champ, you must beat the champ.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972B-6719-48A0-95CE-B2D32AC6C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150"/>
            <a:ext cx="10515600" cy="40798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C++?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history lessons get a little drawn on and on.  I will spare you the long end of the creation of C++.  It is a great language that is more relevant than some believe.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world of web-based development and new frameworks on top of frameworks, C++ is increasing its relevance in resource management and sheer speed.  </a:t>
            </a:r>
          </a:p>
        </p:txBody>
      </p:sp>
    </p:spTree>
    <p:extLst>
      <p:ext uri="{BB962C8B-B14F-4D97-AF65-F5344CB8AC3E}">
        <p14:creationId xmlns:p14="http://schemas.microsoft.com/office/powerpoint/2010/main" val="113949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D50C-AB40-410D-8830-AA32FD41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550"/>
            <a:ext cx="10515600" cy="55864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simplest of programs, a right of passage for any new language:</a:t>
            </a:r>
          </a:p>
          <a:p>
            <a:pPr marL="0" indent="0">
              <a:buNone/>
            </a:pPr>
            <a:r>
              <a:rPr lang="en-US" dirty="0"/>
              <a:t>Humor me with this.  Hello World – Really?  Yes.  Really.  It will be fun.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 World – in 3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std::</a:t>
            </a:r>
            <a:r>
              <a:rPr lang="en-US" dirty="0" err="1"/>
              <a:t>cout</a:t>
            </a:r>
            <a:r>
              <a:rPr lang="en-US" dirty="0"/>
              <a:t> &lt;&lt; "Hello world!";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85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4A86-081C-4395-A449-77ABE315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6750"/>
            <a:ext cx="11182350" cy="5510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 </a:t>
            </a:r>
            <a:r>
              <a:rPr lang="en-US" dirty="0">
                <a:solidFill>
                  <a:srgbClr val="FF0000"/>
                </a:solidFill>
              </a:rPr>
              <a:t>//preprocessor directive iostream library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 main()    </a:t>
            </a:r>
            <a:r>
              <a:rPr lang="en-US" dirty="0">
                <a:solidFill>
                  <a:srgbClr val="FF0000"/>
                </a:solidFill>
              </a:rPr>
              <a:t>//Every C++ must have a main, without it, it wont compile</a:t>
            </a:r>
          </a:p>
          <a:p>
            <a:pPr marL="0" indent="0">
              <a:buNone/>
            </a:pPr>
            <a:r>
              <a:rPr lang="en-US" dirty="0"/>
              <a:t>{           </a:t>
            </a:r>
            <a:r>
              <a:rPr lang="en-US" dirty="0">
                <a:solidFill>
                  <a:srgbClr val="FF0000"/>
                </a:solidFill>
              </a:rPr>
              <a:t>//establish the beginning of a block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std</a:t>
            </a:r>
            <a:r>
              <a:rPr lang="en-US" dirty="0">
                <a:highlight>
                  <a:srgbClr val="00FFFF"/>
                </a:highlight>
              </a:rPr>
              <a:t>::</a:t>
            </a:r>
            <a:r>
              <a:rPr lang="en-US" dirty="0" err="1"/>
              <a:t>cout</a:t>
            </a:r>
            <a:r>
              <a:rPr lang="en-US" dirty="0"/>
              <a:t> &lt;&lt; "Hello world!";  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‘character output’ sending to console</a:t>
            </a:r>
          </a:p>
          <a:p>
            <a:pPr marL="0" indent="0">
              <a:buNone/>
            </a:pPr>
            <a:r>
              <a:rPr lang="en-US" dirty="0"/>
              <a:t>   return 0;    </a:t>
            </a:r>
            <a:r>
              <a:rPr lang="en-US" dirty="0">
                <a:solidFill>
                  <a:srgbClr val="FF0000"/>
                </a:solidFill>
              </a:rPr>
              <a:t> //return 0 indicates to the OS that it ran successful.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std</a:t>
            </a:r>
            <a:r>
              <a:rPr lang="en-US" dirty="0"/>
              <a:t>     </a:t>
            </a:r>
            <a:r>
              <a:rPr lang="en-US" dirty="0">
                <a:sym typeface="Wingdings" panose="05000000000000000000" pitchFamily="2" charset="2"/>
              </a:rPr>
              <a:t>   namespace std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:: </a:t>
            </a:r>
            <a:r>
              <a:rPr lang="en-US" dirty="0"/>
              <a:t>       </a:t>
            </a:r>
            <a:r>
              <a:rPr lang="en-US" dirty="0">
                <a:sym typeface="Wingdings" panose="05000000000000000000" pitchFamily="2" charset="2"/>
              </a:rPr>
              <a:t>   The scope resolution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4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478CF5-81F8-43C8-8900-FD9AB0AC7B7E}"/>
              </a:ext>
            </a:extLst>
          </p:cNvPr>
          <p:cNvSpPr/>
          <p:nvPr/>
        </p:nvSpPr>
        <p:spPr>
          <a:xfrm>
            <a:off x="838200" y="681038"/>
            <a:ext cx="4724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#include &lt;iostream&gt;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using namespace std; </a:t>
            </a:r>
          </a:p>
          <a:p>
            <a:endParaRPr lang="en-US" sz="3200" dirty="0"/>
          </a:p>
          <a:p>
            <a:r>
              <a:rPr lang="en-US" sz="3200" dirty="0"/>
              <a:t>int main()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cout</a:t>
            </a:r>
            <a:r>
              <a:rPr lang="en-US" sz="3200" dirty="0"/>
              <a:t> &lt;&lt; "Hello world!";</a:t>
            </a:r>
          </a:p>
          <a:p>
            <a:r>
              <a:rPr lang="en-US" sz="3200" dirty="0"/>
              <a:t>   return 0;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E7348-349E-4016-B02F-BD5275C6E756}"/>
              </a:ext>
            </a:extLst>
          </p:cNvPr>
          <p:cNvSpPr txBox="1"/>
          <p:nvPr/>
        </p:nvSpPr>
        <p:spPr>
          <a:xfrm>
            <a:off x="6457950" y="478522"/>
            <a:ext cx="4895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 std {</a:t>
            </a:r>
          </a:p>
          <a:p>
            <a:r>
              <a:rPr lang="en-US" dirty="0"/>
              <a:t>  extern </a:t>
            </a:r>
            <a:r>
              <a:rPr lang="en-US" dirty="0" err="1"/>
              <a:t>istream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extern </a:t>
            </a:r>
            <a:r>
              <a:rPr lang="en-US" dirty="0" err="1">
                <a:highlight>
                  <a:srgbClr val="FFFF00"/>
                </a:highlight>
              </a:rPr>
              <a:t>ostream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/>
              <a:t>  extern </a:t>
            </a:r>
            <a:r>
              <a:rPr lang="en-US" dirty="0" err="1"/>
              <a:t>ostream</a:t>
            </a:r>
            <a:r>
              <a:rPr lang="en-US" dirty="0"/>
              <a:t> </a:t>
            </a:r>
            <a:r>
              <a:rPr lang="en-US" dirty="0" err="1"/>
              <a:t>cerr</a:t>
            </a:r>
            <a:r>
              <a:rPr lang="en-US" dirty="0"/>
              <a:t>;</a:t>
            </a:r>
          </a:p>
          <a:p>
            <a:r>
              <a:rPr lang="en-US" dirty="0"/>
              <a:t>  extern </a:t>
            </a:r>
            <a:r>
              <a:rPr lang="en-US" dirty="0" err="1"/>
              <a:t>ostream</a:t>
            </a:r>
            <a:r>
              <a:rPr lang="en-US" dirty="0"/>
              <a:t> clog;</a:t>
            </a:r>
          </a:p>
          <a:p>
            <a:endParaRPr lang="en-US" dirty="0"/>
          </a:p>
          <a:p>
            <a:r>
              <a:rPr lang="en-US" dirty="0"/>
              <a:t> extern </a:t>
            </a:r>
            <a:r>
              <a:rPr lang="en-US" dirty="0" err="1"/>
              <a:t>wistream</a:t>
            </a:r>
            <a:r>
              <a:rPr lang="en-US" dirty="0"/>
              <a:t> </a:t>
            </a:r>
            <a:r>
              <a:rPr lang="en-US" dirty="0" err="1"/>
              <a:t>wcin</a:t>
            </a:r>
            <a:r>
              <a:rPr lang="en-US" dirty="0"/>
              <a:t>;</a:t>
            </a:r>
          </a:p>
          <a:p>
            <a:r>
              <a:rPr lang="en-US" dirty="0"/>
              <a:t>  extern </a:t>
            </a:r>
            <a:r>
              <a:rPr lang="en-US" dirty="0" err="1"/>
              <a:t>wostream</a:t>
            </a:r>
            <a:r>
              <a:rPr lang="en-US" dirty="0"/>
              <a:t> </a:t>
            </a:r>
            <a:r>
              <a:rPr lang="en-US" dirty="0" err="1"/>
              <a:t>wcout</a:t>
            </a:r>
            <a:r>
              <a:rPr lang="en-US" dirty="0"/>
              <a:t>;</a:t>
            </a:r>
          </a:p>
          <a:p>
            <a:r>
              <a:rPr lang="en-US" dirty="0"/>
              <a:t>  extern </a:t>
            </a:r>
            <a:r>
              <a:rPr lang="en-US" dirty="0" err="1"/>
              <a:t>wostream</a:t>
            </a:r>
            <a:r>
              <a:rPr lang="en-US" dirty="0"/>
              <a:t> </a:t>
            </a:r>
            <a:r>
              <a:rPr lang="en-US" dirty="0" err="1"/>
              <a:t>wcerr</a:t>
            </a:r>
            <a:r>
              <a:rPr lang="en-US" dirty="0"/>
              <a:t>;</a:t>
            </a:r>
          </a:p>
          <a:p>
            <a:r>
              <a:rPr lang="en-US" dirty="0"/>
              <a:t>  extern </a:t>
            </a:r>
            <a:r>
              <a:rPr lang="en-US" dirty="0" err="1"/>
              <a:t>wostream</a:t>
            </a:r>
            <a:r>
              <a:rPr lang="en-US" dirty="0"/>
              <a:t> </a:t>
            </a:r>
            <a:r>
              <a:rPr lang="en-US" dirty="0" err="1"/>
              <a:t>wclog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iostream has a namespace std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26C18-29B3-44B3-92CC-F2B2A17BCEE8}"/>
              </a:ext>
            </a:extLst>
          </p:cNvPr>
          <p:cNvSpPr txBox="1"/>
          <p:nvPr/>
        </p:nvSpPr>
        <p:spPr>
          <a:xfrm>
            <a:off x="1257300" y="4976633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the files in the C++ standard library declare all of its entities within the std namespace. That is why we have generally included the using namespace std; statement in all programs that used any entity defined in iostream</a:t>
            </a:r>
          </a:p>
        </p:txBody>
      </p:sp>
    </p:spTree>
    <p:extLst>
      <p:ext uri="{BB962C8B-B14F-4D97-AF65-F5344CB8AC3E}">
        <p14:creationId xmlns:p14="http://schemas.microsoft.com/office/powerpoint/2010/main" val="143058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FBA2-0BEA-4B37-898E-1AC5C2AC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Who is my professor?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17E9-2D65-4C61-95A5-6F8E5099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Hi.  I'm Michael Sarlo.  Here is a little about me:</a:t>
            </a:r>
          </a:p>
          <a:p>
            <a:pPr marL="0" indent="0">
              <a:buNone/>
            </a:pPr>
            <a:r>
              <a:rPr lang="en-US" dirty="0"/>
              <a:t>I am a full-time professor at GCU.</a:t>
            </a:r>
          </a:p>
          <a:p>
            <a:pPr marL="0" indent="0">
              <a:buNone/>
            </a:pPr>
            <a:r>
              <a:rPr lang="en-US" dirty="0"/>
              <a:t>I have a masters in Computer Science Software Design.</a:t>
            </a:r>
          </a:p>
          <a:p>
            <a:pPr marL="0" indent="0">
              <a:buNone/>
            </a:pPr>
            <a:r>
              <a:rPr lang="en-US" dirty="0"/>
              <a:t>I have a masters in Special Education Cross Categorical Instruction.</a:t>
            </a:r>
          </a:p>
          <a:p>
            <a:pPr marL="0" indent="0">
              <a:buNone/>
            </a:pPr>
            <a:r>
              <a:rPr lang="en-US" dirty="0"/>
              <a:t>My bachelors is in computer science.</a:t>
            </a:r>
          </a:p>
          <a:p>
            <a:pPr marL="0" indent="0">
              <a:buNone/>
            </a:pPr>
            <a:r>
              <a:rPr lang="en-US" dirty="0"/>
              <a:t>I have a few associates in programming and networking.</a:t>
            </a:r>
          </a:p>
          <a:p>
            <a:pPr marL="0" indent="0">
              <a:buNone/>
            </a:pPr>
            <a:r>
              <a:rPr lang="en-US" dirty="0"/>
              <a:t>I worked for Sun Microsystems.</a:t>
            </a:r>
          </a:p>
          <a:p>
            <a:pPr marL="0" indent="0">
              <a:buNone/>
            </a:pPr>
            <a:r>
              <a:rPr lang="en-US" dirty="0"/>
              <a:t>I have been teaching computer programming for a long time.</a:t>
            </a:r>
          </a:p>
          <a:p>
            <a:pPr marL="0" indent="0">
              <a:buNone/>
            </a:pPr>
            <a:r>
              <a:rPr lang="en-US" dirty="0"/>
              <a:t>I like to cook and play golf.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50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1D0C-B9B7-470C-99F0-5E6A311D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Integral data types: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Fairly common concept, but C++ has a lot of freedom with integral data types.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x = 18;  16 or 32 bit?  Well, it depends on the system.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of our systems will allocate 32 bit or 4 bytes.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are we on integral data types and unsigned?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climits</a:t>
            </a:r>
            <a:r>
              <a:rPr lang="en-US" dirty="0"/>
              <a:t>&gt;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167EE-5F06-41B9-A6C5-758044C13268}"/>
              </a:ext>
            </a:extLst>
          </p:cNvPr>
          <p:cNvSpPr txBox="1"/>
          <p:nvPr/>
        </p:nvSpPr>
        <p:spPr>
          <a:xfrm>
            <a:off x="9391650" y="3393281"/>
            <a:ext cx="1962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SHRT_MAX</a:t>
            </a:r>
          </a:p>
          <a:p>
            <a:r>
              <a:rPr lang="en-US" dirty="0">
                <a:solidFill>
                  <a:srgbClr val="FF0000"/>
                </a:solidFill>
              </a:rPr>
              <a:t>SHRT_MIN</a:t>
            </a:r>
          </a:p>
          <a:p>
            <a:r>
              <a:rPr lang="en-US" dirty="0">
                <a:solidFill>
                  <a:srgbClr val="FF0000"/>
                </a:solidFill>
              </a:rPr>
              <a:t>USHRT_MAX</a:t>
            </a:r>
          </a:p>
          <a:p>
            <a:r>
              <a:rPr lang="en-US" dirty="0">
                <a:solidFill>
                  <a:srgbClr val="FF0000"/>
                </a:solidFill>
              </a:rPr>
              <a:t>INT_MAX</a:t>
            </a:r>
          </a:p>
          <a:p>
            <a:r>
              <a:rPr lang="en-US" dirty="0">
                <a:solidFill>
                  <a:srgbClr val="FF0000"/>
                </a:solidFill>
              </a:rPr>
              <a:t>INT_MIN</a:t>
            </a:r>
          </a:p>
          <a:p>
            <a:r>
              <a:rPr lang="en-US" dirty="0">
                <a:solidFill>
                  <a:srgbClr val="FF0000"/>
                </a:solidFill>
              </a:rPr>
              <a:t>UINT_MAX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LONG_MAX</a:t>
            </a:r>
          </a:p>
          <a:p>
            <a:r>
              <a:rPr lang="en-US" dirty="0">
                <a:solidFill>
                  <a:srgbClr val="FF0000"/>
                </a:solidFill>
              </a:rPr>
              <a:t>LLONG_MAX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9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55B3-60E1-430A-891C-C008E17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types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2D1F-5A2F-4F03-81EF-2882F486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‘B’   Single quotes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Char</a:t>
            </a:r>
          </a:p>
          <a:p>
            <a:pPr marL="0" indent="0">
              <a:buNone/>
            </a:pPr>
            <a:r>
              <a:rPr lang="en-US" dirty="0"/>
              <a:t>“B” Double Quotes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Characters have an integer value based on the ascii table.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65 = A</a:t>
            </a:r>
          </a:p>
          <a:p>
            <a:pPr marL="0" indent="0">
              <a:buNone/>
            </a:pPr>
            <a:r>
              <a:rPr lang="en-US" dirty="0"/>
              <a:t>97 = a</a:t>
            </a:r>
          </a:p>
        </p:txBody>
      </p:sp>
    </p:spTree>
    <p:extLst>
      <p:ext uri="{BB962C8B-B14F-4D97-AF65-F5344CB8AC3E}">
        <p14:creationId xmlns:p14="http://schemas.microsoft.com/office/powerpoint/2010/main" val="2695697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B75C-769F-499A-A87B-61AB9840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dive in.  C++ 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84A0-D7BA-4B6E-9E4D-C789902A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0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D509-ECFC-47BF-B7CE-5ED80C35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>
                <a:sym typeface="Wingdings" panose="05000000000000000000" pitchFamily="2" charset="2"/>
              </a:rPr>
              <a:t> Heads or Tails Yes or 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979D-D593-4CB0-B2D3-6869ACCD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is false</a:t>
            </a:r>
          </a:p>
          <a:p>
            <a:pPr marL="0" indent="0">
              <a:buNone/>
            </a:pPr>
            <a:r>
              <a:rPr lang="en-US" dirty="0"/>
              <a:t>Anything else is 1 -</a:t>
            </a:r>
            <a:r>
              <a:rPr lang="en-US" dirty="0">
                <a:sym typeface="Wingdings" panose="05000000000000000000" pitchFamily="2" charset="2"/>
              </a:rPr>
              <a:t> 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Used as a flag or a gateway to get into an if statement.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boolalpha</a:t>
            </a:r>
            <a:r>
              <a:rPr lang="en-US" dirty="0">
                <a:sym typeface="Wingdings" panose="05000000000000000000" pitchFamily="2" charset="2"/>
              </a:rPr>
              <a:t>  part of the std::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24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F0B6-EA28-4831-8976-F5D089D2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95F6-EEAD-4E73-9964-75F90C4E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float.h</a:t>
            </a:r>
            <a:r>
              <a:rPr lang="en-US" dirty="0"/>
              <a:t>&gt;  uses std::fixed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difference is significance digits 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>
                <a:sym typeface="Wingdings" panose="05000000000000000000" pitchFamily="2" charset="2"/>
              </a:rPr>
              <a:t> not a trustworthy  6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double  </a:t>
            </a:r>
            <a:r>
              <a:rPr lang="en-US" dirty="0">
                <a:sym typeface="Wingdings" panose="05000000000000000000" pitchFamily="2" charset="2"/>
              </a:rPr>
              <a:t> better   15 trustworthy digits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long double  </a:t>
            </a:r>
            <a:r>
              <a:rPr lang="en-US" dirty="0">
                <a:sym typeface="Wingdings" panose="05000000000000000000" pitchFamily="2" charset="2"/>
              </a:rPr>
              <a:t>  18 digits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Use double in most cases.  In this class double is more than sufficient.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2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1E0-5F41-4DE7-81FC-BFAE86C5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constants or CONSTANTS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symbolic constant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 float dime =  .10;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dime = .10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{ dime = .10}</a:t>
            </a:r>
          </a:p>
        </p:txBody>
      </p:sp>
    </p:spTree>
    <p:extLst>
      <p:ext uri="{BB962C8B-B14F-4D97-AF65-F5344CB8AC3E}">
        <p14:creationId xmlns:p14="http://schemas.microsoft.com/office/powerpoint/2010/main" val="116189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7707-1AD5-497E-A6E9-006FA414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#include&lt;math.h&gt;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F4E5-DB6E-44A5-AD54-6893EE00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nan</a:t>
            </a:r>
          </a:p>
          <a:p>
            <a:pPr marL="0" indent="0">
              <a:buNone/>
            </a:pPr>
            <a:r>
              <a:rPr lang="en-US" dirty="0"/>
              <a:t>inf</a:t>
            </a:r>
          </a:p>
          <a:p>
            <a:pPr marL="0" indent="0">
              <a:buNone/>
            </a:pPr>
            <a:r>
              <a:rPr lang="en-US" dirty="0"/>
              <a:t>-inf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% vs remainder()</a:t>
            </a:r>
          </a:p>
          <a:p>
            <a:pPr marL="0" indent="0">
              <a:buNone/>
            </a:pPr>
            <a:r>
              <a:rPr lang="en-US" dirty="0"/>
              <a:t>% only for an int return       10 % 3 = 1</a:t>
            </a:r>
          </a:p>
          <a:p>
            <a:pPr marL="0" indent="0">
              <a:buNone/>
            </a:pPr>
            <a:r>
              <a:rPr lang="en-US" dirty="0"/>
              <a:t>remainder(10, 3.20)     for floating point return #     = 0.4</a:t>
            </a:r>
          </a:p>
          <a:p>
            <a:pPr marL="0" indent="0">
              <a:buNone/>
            </a:pPr>
            <a:r>
              <a:rPr lang="en-US" dirty="0" err="1"/>
              <a:t>fmod</a:t>
            </a:r>
            <a:r>
              <a:rPr lang="en-US" dirty="0"/>
              <a:t>()  </a:t>
            </a:r>
            <a:r>
              <a:rPr lang="en-US" dirty="0">
                <a:sym typeface="Wingdings" panose="05000000000000000000" pitchFamily="2" charset="2"/>
              </a:rPr>
              <a:t> as close to remainder(), but more precise.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36425-7922-4BAB-B050-4DC6ABF8BB2A}"/>
              </a:ext>
            </a:extLst>
          </p:cNvPr>
          <p:cNvSpPr txBox="1"/>
          <p:nvPr/>
        </p:nvSpPr>
        <p:spPr>
          <a:xfrm>
            <a:off x="3105150" y="2479675"/>
            <a:ext cx="681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http://www.cplusplus.com/reference/cmath/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03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4BEF-ABD3-4F9E-A523-839B38B8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#include&lt;string&gt;  part of std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C02D-8E1F-4ECE-BCC3-C9CA37B0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C++ defaults to an empty string.  This is different than Java.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empty;</a:t>
            </a:r>
          </a:p>
          <a:p>
            <a:pPr marL="0" indent="0">
              <a:buNone/>
            </a:pPr>
            <a:r>
              <a:rPr lang="en-US" dirty="0"/>
              <a:t>Is “ ” by default.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different than Java.  In C++ you can call method without initialization.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14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2D1D-F900-4C39-88A8-1EAE1CB6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516"/>
            <a:ext cx="10515600" cy="5578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numbers in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ctime</a:t>
            </a:r>
            <a:r>
              <a:rPr lang="en-US" dirty="0"/>
              <a:t>&gt;       </a:t>
            </a:r>
            <a:r>
              <a:rPr lang="en-US" dirty="0">
                <a:solidFill>
                  <a:srgbClr val="FF0000"/>
                </a:solidFill>
              </a:rPr>
              <a:t>//you may see </a:t>
            </a:r>
            <a:r>
              <a:rPr lang="en-US" dirty="0" err="1">
                <a:solidFill>
                  <a:srgbClr val="FF0000"/>
                </a:solidFill>
              </a:rPr>
              <a:t>time.h</a:t>
            </a:r>
            <a:r>
              <a:rPr lang="en-US" dirty="0">
                <a:solidFill>
                  <a:srgbClr val="FF0000"/>
                </a:solidFill>
              </a:rPr>
              <a:t> that is an old C header.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randNumber</a:t>
            </a:r>
            <a:r>
              <a:rPr lang="en-US" dirty="0"/>
              <a:t>;         </a:t>
            </a:r>
            <a:r>
              <a:rPr lang="en-US" dirty="0">
                <a:solidFill>
                  <a:srgbClr val="FF0000"/>
                </a:solidFill>
              </a:rPr>
              <a:t>//where we will store the random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srand</a:t>
            </a:r>
            <a:r>
              <a:rPr lang="en-US" dirty="0"/>
              <a:t>(time(NULL));         </a:t>
            </a:r>
            <a:r>
              <a:rPr lang="en-US" dirty="0">
                <a:solidFill>
                  <a:srgbClr val="FF0000"/>
                </a:solidFill>
              </a:rPr>
              <a:t>//this initializes a random seed from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randNumber</a:t>
            </a:r>
            <a:r>
              <a:rPr lang="en-US" dirty="0"/>
              <a:t> = rand() % 10 + 1  </a:t>
            </a:r>
            <a:r>
              <a:rPr lang="en-US" dirty="0">
                <a:solidFill>
                  <a:srgbClr val="FF0000"/>
                </a:solidFill>
              </a:rPr>
              <a:t>// number between 1 – 10.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0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9AE8-7CA1-4C3F-BEA5-690BA2BD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342901"/>
            <a:ext cx="11601450" cy="6242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Objects of this class maintain a </a:t>
            </a:r>
            <a:r>
              <a:rPr lang="en-US" dirty="0" err="1"/>
              <a:t>filebuf</a:t>
            </a:r>
            <a:r>
              <a:rPr lang="en-US" dirty="0"/>
              <a:t> object as their internal stream buffer, which performs input/output operations on the file they are associated with (if any) – </a:t>
            </a:r>
            <a:r>
              <a:rPr lang="en-US" dirty="0">
                <a:solidFill>
                  <a:srgbClr val="FF0000"/>
                </a:solidFill>
              </a:rPr>
              <a:t>Think Scanner in Java </a:t>
            </a:r>
            <a:r>
              <a:rPr lang="en-US" dirty="0"/>
              <a:t>– kind of.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 plays nice with the file system and can open, read, write files easily.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fstream</a:t>
            </a:r>
            <a:r>
              <a:rPr lang="en-US" dirty="0"/>
              <a:t>, you can create a variable and use that to open 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;  </a:t>
            </a:r>
            <a:r>
              <a:rPr lang="en-US" dirty="0">
                <a:solidFill>
                  <a:srgbClr val="FF0000"/>
                </a:solidFill>
              </a:rPr>
              <a:t>//here we are creating our </a:t>
            </a:r>
            <a:r>
              <a:rPr lang="en-US" dirty="0" err="1">
                <a:solidFill>
                  <a:srgbClr val="FF0000"/>
                </a:solidFill>
              </a:rPr>
              <a:t>myfile</a:t>
            </a:r>
            <a:r>
              <a:rPr lang="en-US" dirty="0">
                <a:solidFill>
                  <a:srgbClr val="FF0000"/>
                </a:solidFill>
              </a:rPr>
              <a:t>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myfile.open</a:t>
            </a:r>
            <a:r>
              <a:rPr lang="en-US" dirty="0"/>
              <a:t>("example.txt");  </a:t>
            </a:r>
            <a:r>
              <a:rPr lang="en-US" dirty="0">
                <a:solidFill>
                  <a:srgbClr val="FF0000"/>
                </a:solidFill>
              </a:rPr>
              <a:t>//now we can open a file and access stuff.  </a:t>
            </a:r>
          </a:p>
        </p:txBody>
      </p:sp>
    </p:spTree>
    <p:extLst>
      <p:ext uri="{BB962C8B-B14F-4D97-AF65-F5344CB8AC3E}">
        <p14:creationId xmlns:p14="http://schemas.microsoft.com/office/powerpoint/2010/main" val="9578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A5A1-7F67-496D-85DD-88FA17ED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6337-C337-4AD9-ACD2-5B947F50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LoudCloud and my published Office Hours</a:t>
            </a:r>
          </a:p>
          <a:p>
            <a:pPr>
              <a:buFontTx/>
              <a:buChar char="-"/>
            </a:pPr>
            <a:r>
              <a:rPr lang="en-US" dirty="0"/>
              <a:t>Email me: Michael.Sarlo@gcu.edu</a:t>
            </a:r>
          </a:p>
          <a:p>
            <a:pPr>
              <a:buFontTx/>
              <a:buChar char="-"/>
            </a:pPr>
            <a:r>
              <a:rPr lang="en-US" dirty="0"/>
              <a:t>Our class Discord Server – </a:t>
            </a:r>
          </a:p>
          <a:p>
            <a:pPr lvl="1">
              <a:buFontTx/>
              <a:buChar char="-"/>
            </a:pPr>
            <a:r>
              <a:rPr lang="en-US" dirty="0"/>
              <a:t>Important note on the Discord Server.  This is a great way to ask a quick question.  It can be a discussion as its own thread and if the question is posted in general chat, it may help others in the class.  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https://discord.gg/wUbSZR2wca</a:t>
            </a:r>
            <a:endParaRPr lang="en-US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When joining the discord server, please use your real name.  I don’t know your gamer tag.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8D476C-58D4-4B58-992E-0640FFE6A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33504"/>
            <a:ext cx="971515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en-US" sz="1800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“Example.txt"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Scanner(file);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sc.hasNextLine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000B5-7051-4F3C-B27D-3FF7D2A71E5B}"/>
              </a:ext>
            </a:extLst>
          </p:cNvPr>
          <p:cNvSpPr txBox="1"/>
          <p:nvPr/>
        </p:nvSpPr>
        <p:spPr>
          <a:xfrm>
            <a:off x="1090569" y="427839"/>
            <a:ext cx="869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– Scanner.  As a reference </a:t>
            </a:r>
          </a:p>
        </p:txBody>
      </p:sp>
    </p:spTree>
    <p:extLst>
      <p:ext uri="{BB962C8B-B14F-4D97-AF65-F5344CB8AC3E}">
        <p14:creationId xmlns:p14="http://schemas.microsoft.com/office/powerpoint/2010/main" val="3285212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8FFC-679B-49D6-8237-ED2CCAF2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098"/>
            <a:ext cx="10515600" cy="56878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of the lucky 7 questions, #7 has you access a .txt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 Write a program that gets a positive integer n from the user and creates an array of n. </a:t>
            </a:r>
            <a:r>
              <a:rPr lang="en-US" dirty="0">
                <a:solidFill>
                  <a:srgbClr val="FF0000"/>
                </a:solidFill>
              </a:rPr>
              <a:t>The program should read strings from a file</a:t>
            </a:r>
            <a:r>
              <a:rPr lang="en-US" dirty="0"/>
              <a:t>, fill the array with the first n strings, and print the string with the most characters. You may assume that number of strings in the file is greater than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other project also has you use a .txt file.  </a:t>
            </a:r>
          </a:p>
          <a:p>
            <a:pPr marL="0" indent="0">
              <a:buNone/>
            </a:pPr>
            <a:r>
              <a:rPr lang="en-US" dirty="0"/>
              <a:t>I have a lecture on the </a:t>
            </a:r>
            <a:r>
              <a:rPr lang="en-US" dirty="0" err="1"/>
              <a:t>io</a:t>
            </a:r>
            <a:r>
              <a:rPr lang="en-US" dirty="0"/>
              <a:t> stream classes for later on.  </a:t>
            </a:r>
          </a:p>
          <a:p>
            <a:pPr marL="0" indent="0">
              <a:buNone/>
            </a:pPr>
            <a:r>
              <a:rPr lang="en-US" dirty="0"/>
              <a:t>You don’t need a deep understanding if the </a:t>
            </a:r>
            <a:r>
              <a:rPr lang="en-US" dirty="0" err="1"/>
              <a:t>fstream</a:t>
            </a:r>
            <a:r>
              <a:rPr lang="en-US" dirty="0"/>
              <a:t> class for this question. </a:t>
            </a:r>
          </a:p>
        </p:txBody>
      </p:sp>
    </p:spTree>
    <p:extLst>
      <p:ext uri="{BB962C8B-B14F-4D97-AF65-F5344CB8AC3E}">
        <p14:creationId xmlns:p14="http://schemas.microsoft.com/office/powerpoint/2010/main" val="1396379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2500-5CA6-4AC6-B800-A6361637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9950" cy="1325563"/>
          </a:xfrm>
        </p:spPr>
        <p:txBody>
          <a:bodyPr/>
          <a:lstStyle/>
          <a:p>
            <a:r>
              <a:rPr lang="en-US" dirty="0" err="1"/>
              <a:t>Userinput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cin</a:t>
            </a:r>
            <a:r>
              <a:rPr lang="en-US" dirty="0">
                <a:sym typeface="Wingdings" panose="05000000000000000000" pitchFamily="2" charset="2"/>
              </a:rPr>
              <a:t>?   part of std  namespace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1AD7-E94C-4312-80B7-F8737B0A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5067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 &gt;&gt;  </a:t>
            </a:r>
            <a:r>
              <a:rPr lang="en-US" dirty="0" err="1"/>
              <a:t>myVar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Will truncate at the space.  So if you type “</a:t>
            </a:r>
            <a:r>
              <a:rPr lang="en-US" dirty="0">
                <a:solidFill>
                  <a:srgbClr val="FF0000"/>
                </a:solidFill>
              </a:rPr>
              <a:t>hello there</a:t>
            </a:r>
            <a:r>
              <a:rPr lang="en-US" dirty="0"/>
              <a:t>” your </a:t>
            </a:r>
            <a:r>
              <a:rPr lang="en-US" dirty="0" err="1"/>
              <a:t>cout</a:t>
            </a:r>
            <a:r>
              <a:rPr lang="en-US" dirty="0"/>
              <a:t>&lt;&lt; will only get </a:t>
            </a:r>
            <a:r>
              <a:rPr lang="en-US" dirty="0">
                <a:solidFill>
                  <a:srgbClr val="FF0000"/>
                </a:solidFill>
              </a:rPr>
              <a:t>hello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“there”</a:t>
            </a:r>
            <a:r>
              <a:rPr lang="en-US" dirty="0"/>
              <a:t> is still in the buffer and can be stored in the next </a:t>
            </a:r>
            <a:r>
              <a:rPr lang="en-US" dirty="0" err="1"/>
              <a:t>cin</a:t>
            </a:r>
            <a:r>
              <a:rPr lang="en-US" dirty="0"/>
              <a:t> &gt;&gt; but that is clunky and not how to get user input.  </a:t>
            </a:r>
            <a:r>
              <a:rPr lang="en-US" dirty="0" err="1"/>
              <a:t>cin</a:t>
            </a:r>
            <a:r>
              <a:rPr lang="en-US" dirty="0"/>
              <a:t> &gt;&gt; is a great way to read single words in a file.  In a while loop.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getline</a:t>
            </a:r>
            <a:r>
              <a:rPr lang="en-US" dirty="0"/>
              <a:t>()  here is an example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getline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(std::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myVar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string name;                    //declare variable</a:t>
            </a:r>
          </a:p>
          <a:p>
            <a:pPr marL="0" indent="0">
              <a:buNone/>
            </a:pP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name);         //</a:t>
            </a:r>
            <a:r>
              <a:rPr lang="en-US" dirty="0" err="1"/>
              <a:t>getline</a:t>
            </a:r>
            <a:r>
              <a:rPr lang="en-US" dirty="0"/>
              <a:t> method </a:t>
            </a:r>
            <a:r>
              <a:rPr lang="en-US" dirty="0" err="1"/>
              <a:t>cin</a:t>
            </a:r>
            <a:r>
              <a:rPr lang="en-US" dirty="0"/>
              <a:t> is </a:t>
            </a:r>
            <a:r>
              <a:rPr lang="en-US" dirty="0" err="1"/>
              <a:t>keword</a:t>
            </a:r>
            <a:r>
              <a:rPr lang="en-US" dirty="0"/>
              <a:t>, name is where it stored.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getline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 terminates at the return or newline not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Lots of String modifier methods using the . (dot) notation.  Think Java - C#</a:t>
            </a:r>
          </a:p>
        </p:txBody>
      </p:sp>
    </p:spTree>
    <p:extLst>
      <p:ext uri="{BB962C8B-B14F-4D97-AF65-F5344CB8AC3E}">
        <p14:creationId xmlns:p14="http://schemas.microsoft.com/office/powerpoint/2010/main" val="2835924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77E0-B3F2-429A-899A-4778D1F1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ways to compare Strings: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==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…. NOT Java …..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</a:t>
            </a:r>
            <a:r>
              <a:rPr lang="en-US" sz="4000" dirty="0"/>
              <a:t>can</a:t>
            </a:r>
            <a:r>
              <a:rPr lang="en-US" dirty="0"/>
              <a:t> use == the comparison operator for strings in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Also---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.compare()   returns 0 if true.</a:t>
            </a:r>
          </a:p>
        </p:txBody>
      </p:sp>
    </p:spTree>
    <p:extLst>
      <p:ext uri="{BB962C8B-B14F-4D97-AF65-F5344CB8AC3E}">
        <p14:creationId xmlns:p14="http://schemas.microsoft.com/office/powerpoint/2010/main" val="1018609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6975-971A-408D-AEA2-400A1D9F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Arrays and Vectors.  And Templatized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 arrays are Static like Java – You can not resize once created.  Unlike Java, you don’t need to instantiate them.  So they are not associated with a lot of attached methods.  </a:t>
            </a:r>
            <a:r>
              <a:rPr lang="en-US" dirty="0">
                <a:solidFill>
                  <a:srgbClr val="FF0000"/>
                </a:solidFill>
              </a:rPr>
              <a:t>They do not know their size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--Pointers and  Reference.  (More on that soon)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Arrays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type name[size];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type name[] = {  ,  ,  ,  ,  ,  ,  ,};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30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81C3-A5C9-4D40-A9D0-B726C4F7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THEY (arrays) DON’T KNOW THEIR SIZE!!!!!!!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36AD-7F8B-4A75-98D5-D37A7A6E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C++ array stores array values in memory, they know where to point to it(pointers)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get the size of a C++ array?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myArray</a:t>
            </a:r>
            <a:r>
              <a:rPr lang="en-US" dirty="0"/>
              <a:t>[] = {3,5,6,7,8,4,6,8};</a:t>
            </a:r>
          </a:p>
          <a:p>
            <a:pPr marL="0" indent="0">
              <a:buNone/>
            </a:pPr>
            <a:r>
              <a:rPr lang="en-US" dirty="0"/>
              <a:t>  int</a:t>
            </a:r>
            <a:r>
              <a:rPr lang="en-US" dirty="0">
                <a:solidFill>
                  <a:srgbClr val="FF0000"/>
                </a:solidFill>
              </a:rPr>
              <a:t> size </a:t>
            </a:r>
            <a:r>
              <a:rPr lang="en-US" dirty="0"/>
              <a:t>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>
                <a:solidFill>
                  <a:srgbClr val="002060"/>
                </a:solidFill>
              </a:rPr>
              <a:t>myArray</a:t>
            </a:r>
            <a:r>
              <a:rPr lang="en-US" dirty="0"/>
              <a:t>) /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>
                <a:solidFill>
                  <a:schemeClr val="accent6"/>
                </a:solidFill>
              </a:rPr>
              <a:t>myArray</a:t>
            </a:r>
            <a:r>
              <a:rPr lang="en-US" dirty="0">
                <a:solidFill>
                  <a:schemeClr val="accent6"/>
                </a:solidFill>
              </a:rPr>
              <a:t>[0]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>
                <a:solidFill>
                  <a:srgbClr val="002060"/>
                </a:solidFill>
              </a:rPr>
              <a:t>myArray</a:t>
            </a:r>
            <a:r>
              <a:rPr lang="en-US" dirty="0"/>
              <a:t>)              // output 32      ( 4 bytes * 8 elements )</a:t>
            </a:r>
          </a:p>
          <a:p>
            <a:pPr marL="0" indent="0">
              <a:buNone/>
            </a:pPr>
            <a:r>
              <a:rPr lang="en-US" dirty="0"/>
              <a:t>  std::</a:t>
            </a:r>
            <a:r>
              <a:rPr lang="en-US" dirty="0" err="1"/>
              <a:t>cout</a:t>
            </a:r>
            <a:r>
              <a:rPr lang="en-US" dirty="0"/>
              <a:t> &lt;&lt; size;                                 // output 8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74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A5C8-1D52-41EC-97AD-8BA87E43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dirty="0"/>
              <a:t>Arrays inside of function calls.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C775-6B8F-4376-A2C1-72214006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348" y="1243345"/>
            <a:ext cx="4514850" cy="533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600" dirty="0">
                <a:solidFill>
                  <a:srgbClr val="FF0000"/>
                </a:solidFill>
              </a:rPr>
              <a:t>This is where arrays get a little funky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70B70-B30E-42D8-93F7-DFCB54291172}"/>
              </a:ext>
            </a:extLst>
          </p:cNvPr>
          <p:cNvSpPr txBox="1"/>
          <p:nvPr/>
        </p:nvSpPr>
        <p:spPr>
          <a:xfrm>
            <a:off x="566405" y="1675596"/>
            <a:ext cx="7562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void </a:t>
            </a:r>
            <a:r>
              <a:rPr lang="en-US" dirty="0" err="1">
                <a:solidFill>
                  <a:srgbClr val="002060"/>
                </a:solidFill>
              </a:rPr>
              <a:t>showArray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int passed[]</a:t>
            </a:r>
            <a:r>
              <a:rPr lang="en-US" dirty="0">
                <a:solidFill>
                  <a:srgbClr val="002060"/>
                </a:solidFill>
              </a:rPr>
              <a:t>){</a:t>
            </a:r>
          </a:p>
          <a:p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 &lt;&lt; </a:t>
            </a:r>
            <a:r>
              <a:rPr lang="en-US" dirty="0" err="1">
                <a:solidFill>
                  <a:srgbClr val="002060"/>
                </a:solidFill>
              </a:rPr>
              <a:t>sizeof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2060"/>
                </a:solidFill>
                <a:highlight>
                  <a:srgbClr val="00FFFF"/>
                </a:highlight>
              </a:rPr>
              <a:t>passed</a:t>
            </a:r>
            <a:r>
              <a:rPr lang="en-US" dirty="0">
                <a:solidFill>
                  <a:srgbClr val="002060"/>
                </a:solidFill>
              </a:rPr>
              <a:t>) &lt;&lt; " pointer to first elements 8bits " &lt;&lt; </a:t>
            </a:r>
            <a:r>
              <a:rPr lang="en-US" dirty="0" err="1">
                <a:solidFill>
                  <a:srgbClr val="002060"/>
                </a:solidFill>
              </a:rPr>
              <a:t>endl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int main() {</a:t>
            </a:r>
          </a:p>
          <a:p>
            <a:r>
              <a:rPr lang="en-US" dirty="0">
                <a:solidFill>
                  <a:srgbClr val="002060"/>
                </a:solidFill>
              </a:rPr>
              <a:t>int </a:t>
            </a:r>
            <a:r>
              <a:rPr lang="en-US" dirty="0" err="1">
                <a:solidFill>
                  <a:srgbClr val="002060"/>
                </a:solidFill>
              </a:rPr>
              <a:t>myArray</a:t>
            </a:r>
            <a:r>
              <a:rPr lang="en-US" dirty="0">
                <a:solidFill>
                  <a:srgbClr val="002060"/>
                </a:solidFill>
              </a:rPr>
              <a:t>[] = {0,1,2,3,4,5,6,7,8,9};</a:t>
            </a:r>
          </a:p>
          <a:p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 &lt;&lt; </a:t>
            </a:r>
            <a:r>
              <a:rPr lang="en-US" dirty="0" err="1">
                <a:solidFill>
                  <a:srgbClr val="002060"/>
                </a:solidFill>
              </a:rPr>
              <a:t>sizeof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myArray</a:t>
            </a:r>
            <a:r>
              <a:rPr lang="en-US" dirty="0">
                <a:solidFill>
                  <a:srgbClr val="002060"/>
                </a:solidFill>
              </a:rPr>
              <a:t>) &lt;&lt; " bytes" &lt;&lt; </a:t>
            </a:r>
            <a:r>
              <a:rPr lang="en-US" dirty="0" err="1">
                <a:solidFill>
                  <a:srgbClr val="002060"/>
                </a:solidFill>
              </a:rPr>
              <a:t>endl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 err="1">
                <a:solidFill>
                  <a:srgbClr val="002060"/>
                </a:solidFill>
              </a:rPr>
              <a:t>cout</a:t>
            </a:r>
            <a:r>
              <a:rPr lang="en-US" dirty="0">
                <a:solidFill>
                  <a:srgbClr val="002060"/>
                </a:solidFill>
              </a:rPr>
              <a:t> &lt;&lt; </a:t>
            </a:r>
            <a:r>
              <a:rPr lang="en-US" dirty="0" err="1">
                <a:solidFill>
                  <a:srgbClr val="002060"/>
                </a:solidFill>
              </a:rPr>
              <a:t>sizeof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myArray</a:t>
            </a:r>
            <a:r>
              <a:rPr lang="en-US" dirty="0">
                <a:solidFill>
                  <a:srgbClr val="002060"/>
                </a:solidFill>
              </a:rPr>
              <a:t>) / </a:t>
            </a:r>
            <a:r>
              <a:rPr lang="en-US" dirty="0" err="1">
                <a:solidFill>
                  <a:srgbClr val="002060"/>
                </a:solidFill>
              </a:rPr>
              <a:t>sizeof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myArray</a:t>
            </a:r>
            <a:r>
              <a:rPr lang="en-US" dirty="0">
                <a:solidFill>
                  <a:srgbClr val="002060"/>
                </a:solidFill>
              </a:rPr>
              <a:t>[0])&lt;&lt; " elements" &lt;&lt; </a:t>
            </a:r>
            <a:r>
              <a:rPr lang="en-US" dirty="0" err="1">
                <a:solidFill>
                  <a:srgbClr val="002060"/>
                </a:solidFill>
              </a:rPr>
              <a:t>endl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 err="1">
                <a:solidFill>
                  <a:srgbClr val="002060"/>
                </a:solidFill>
              </a:rPr>
              <a:t>showArray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</a:rPr>
              <a:t>myArray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26497-DBD3-4617-8B32-F6C3B4CA7CBE}"/>
              </a:ext>
            </a:extLst>
          </p:cNvPr>
          <p:cNvSpPr txBox="1"/>
          <p:nvPr/>
        </p:nvSpPr>
        <p:spPr>
          <a:xfrm>
            <a:off x="8596697" y="3245256"/>
            <a:ext cx="3779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40 bytes</a:t>
            </a:r>
          </a:p>
          <a:p>
            <a:r>
              <a:rPr lang="en-US" dirty="0">
                <a:solidFill>
                  <a:srgbClr val="0070C0"/>
                </a:solidFill>
              </a:rPr>
              <a:t>10 elements</a:t>
            </a:r>
          </a:p>
          <a:p>
            <a:r>
              <a:rPr lang="en-US" dirty="0">
                <a:solidFill>
                  <a:srgbClr val="0070C0"/>
                </a:solidFill>
              </a:rPr>
              <a:t>8 pointer to first elements 8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AC14F-E8F8-4AA2-9529-C6816D5A364F}"/>
              </a:ext>
            </a:extLst>
          </p:cNvPr>
          <p:cNvSpPr txBox="1"/>
          <p:nvPr/>
        </p:nvSpPr>
        <p:spPr>
          <a:xfrm>
            <a:off x="3915909" y="4677218"/>
            <a:ext cx="4457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 from the compiler: </a:t>
            </a:r>
          </a:p>
          <a:p>
            <a:endParaRPr lang="en-US" sz="1100" dirty="0"/>
          </a:p>
          <a:p>
            <a:r>
              <a:rPr lang="en-US" sz="1100" dirty="0"/>
              <a:t>parameter will return size of </a:t>
            </a:r>
            <a:r>
              <a:rPr lang="en-US" sz="1100" dirty="0">
                <a:highlight>
                  <a:srgbClr val="FFFF00"/>
                </a:highlight>
              </a:rPr>
              <a:t>'int *' </a:t>
            </a:r>
            <a:r>
              <a:rPr lang="en-US" sz="1100" dirty="0"/>
              <a:t>instead of</a:t>
            </a:r>
          </a:p>
          <a:p>
            <a:r>
              <a:rPr lang="en-US" sz="1100" dirty="0"/>
              <a:t>      'int []' [-</a:t>
            </a:r>
            <a:r>
              <a:rPr lang="en-US" sz="1100" dirty="0" err="1"/>
              <a:t>Wsizeof</a:t>
            </a:r>
            <a:r>
              <a:rPr lang="en-US" sz="1100" dirty="0"/>
              <a:t>-array-argument]</a:t>
            </a:r>
          </a:p>
          <a:p>
            <a:r>
              <a:rPr lang="en-US" sz="1100" dirty="0"/>
              <a:t>std::</a:t>
            </a:r>
            <a:r>
              <a:rPr lang="en-US" sz="1100" dirty="0" err="1"/>
              <a:t>cout</a:t>
            </a:r>
            <a:r>
              <a:rPr lang="en-US" sz="1100" dirty="0"/>
              <a:t> &lt;&lt;  </a:t>
            </a:r>
            <a:r>
              <a:rPr lang="en-US" sz="1100" dirty="0" err="1"/>
              <a:t>sizeof</a:t>
            </a:r>
            <a:r>
              <a:rPr lang="en-US" sz="1100" dirty="0"/>
              <a:t>(passed) &lt;&lt; " pointer to fi...</a:t>
            </a:r>
          </a:p>
          <a:p>
            <a:r>
              <a:rPr lang="en-US" sz="1100" dirty="0"/>
              <a:t>                    ^</a:t>
            </a:r>
          </a:p>
          <a:p>
            <a:r>
              <a:rPr lang="en-US" sz="1100" dirty="0"/>
              <a:t>main.cpp:2:20: note: declared here</a:t>
            </a:r>
          </a:p>
          <a:p>
            <a:r>
              <a:rPr lang="en-US" sz="1100" dirty="0"/>
              <a:t>void </a:t>
            </a:r>
            <a:r>
              <a:rPr lang="en-US" sz="1100" dirty="0" err="1"/>
              <a:t>showArray</a:t>
            </a:r>
            <a:r>
              <a:rPr lang="en-US" sz="1100" dirty="0"/>
              <a:t>(int passed[]){</a:t>
            </a:r>
          </a:p>
          <a:p>
            <a:r>
              <a:rPr lang="en-US" sz="1100" dirty="0"/>
              <a:t>                   ^</a:t>
            </a:r>
          </a:p>
          <a:p>
            <a:r>
              <a:rPr lang="en-US" sz="1100" dirty="0">
                <a:solidFill>
                  <a:srgbClr val="FF0000"/>
                </a:solidFill>
              </a:rPr>
              <a:t>1 warning generated.</a:t>
            </a:r>
          </a:p>
          <a:p>
            <a:r>
              <a:rPr lang="en-US" sz="1100" dirty="0"/>
              <a:t> ./main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7FA3C-6D4F-44D1-9CA0-0E7A94FE1EC3}"/>
              </a:ext>
            </a:extLst>
          </p:cNvPr>
          <p:cNvCxnSpPr/>
          <p:nvPr/>
        </p:nvCxnSpPr>
        <p:spPr>
          <a:xfrm flipV="1">
            <a:off x="5667153" y="3429000"/>
            <a:ext cx="2706456" cy="28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75F082-74B9-4BAC-8618-E5EA4EB5C255}"/>
              </a:ext>
            </a:extLst>
          </p:cNvPr>
          <p:cNvCxnSpPr>
            <a:endCxn id="5" idx="1"/>
          </p:cNvCxnSpPr>
          <p:nvPr/>
        </p:nvCxnSpPr>
        <p:spPr>
          <a:xfrm flipV="1">
            <a:off x="7697972" y="3706921"/>
            <a:ext cx="898725" cy="25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64492C-8062-4C1E-B15D-730B879CD96F}"/>
              </a:ext>
            </a:extLst>
          </p:cNvPr>
          <p:cNvCxnSpPr/>
          <p:nvPr/>
        </p:nvCxnSpPr>
        <p:spPr>
          <a:xfrm flipV="1">
            <a:off x="1956391" y="2296633"/>
            <a:ext cx="372139" cy="1786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11F63-842F-4A39-AEB4-7C291900B040}"/>
              </a:ext>
            </a:extLst>
          </p:cNvPr>
          <p:cNvCxnSpPr/>
          <p:nvPr/>
        </p:nvCxnSpPr>
        <p:spPr>
          <a:xfrm>
            <a:off x="6911163" y="2488019"/>
            <a:ext cx="1685534" cy="14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95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631B-DDC6-4072-8F64-FF670B57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is a lot going on when passing an array as an argument in a function call.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array is actually passing its first elements pointer or its memory location.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now move along the pointers if we want, but that is more C than C++.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passing an array as an argument in a parameter, remember that the array can be accessed, it is just finding the first element as a starting point.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28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2ECC-AAC6-4DEE-BA0D-84DD4F5D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Arrays in function calls are passed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600" dirty="0"/>
              <a:t>void </a:t>
            </a:r>
            <a:r>
              <a:rPr lang="en-US" sz="3600" dirty="0" err="1"/>
              <a:t>showArray</a:t>
            </a:r>
            <a:r>
              <a:rPr lang="en-US" sz="3600" dirty="0"/>
              <a:t>(int passed[])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 and parameter.  The parameter will use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the function has no way of knowing the array size, that should be passed in also.  </a:t>
            </a:r>
          </a:p>
          <a:p>
            <a:pPr marL="0" indent="0">
              <a:buNone/>
            </a:pPr>
            <a:r>
              <a:rPr lang="en-US" sz="4000" dirty="0"/>
              <a:t> void </a:t>
            </a:r>
            <a:r>
              <a:rPr lang="en-US" sz="4000" dirty="0" err="1"/>
              <a:t>showArray</a:t>
            </a:r>
            <a:r>
              <a:rPr lang="en-US" sz="4000" dirty="0"/>
              <a:t>(int passed[], int size){</a:t>
            </a:r>
          </a:p>
          <a:p>
            <a:pPr marL="0" indent="0">
              <a:buNone/>
            </a:pPr>
            <a:r>
              <a:rPr lang="en-US" dirty="0"/>
              <a:t>//size needs to be calculated first!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8909D-586C-4412-9E4A-C7AC89AC9CAA}"/>
              </a:ext>
            </a:extLst>
          </p:cNvPr>
          <p:cNvCxnSpPr/>
          <p:nvPr/>
        </p:nvCxnSpPr>
        <p:spPr>
          <a:xfrm flipV="1">
            <a:off x="1638300" y="1933575"/>
            <a:ext cx="2686050" cy="10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59CC7E-E094-4EF7-B2B2-029EF557E158}"/>
              </a:ext>
            </a:extLst>
          </p:cNvPr>
          <p:cNvCxnSpPr/>
          <p:nvPr/>
        </p:nvCxnSpPr>
        <p:spPr>
          <a:xfrm flipH="1" flipV="1">
            <a:off x="5124450" y="1933575"/>
            <a:ext cx="1790700" cy="9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2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64B7-671A-4841-A015-67F5DE8D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Unlike all other parameters, array parameters are ALWAYS PASSED BY REFERENCE.  Not value.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return type of a function cannot be an array.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If your program needs to return an array, you will return a pointer.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pointer will be the array’s name without an index.  (think of the pointer as being the first element of the array)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7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CAB7-6C75-4A85-ACB5-2DC6917B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52C1-FAD9-4246-9DF2-2C7712CC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Monday  9:00 – 2:00 </a:t>
            </a:r>
          </a:p>
          <a:p>
            <a:pPr marL="0" indent="0" algn="ctr">
              <a:buNone/>
            </a:pPr>
            <a:r>
              <a:rPr lang="en-US" dirty="0"/>
              <a:t>Tuesday 3:00 – 5:00 </a:t>
            </a:r>
          </a:p>
          <a:p>
            <a:pPr marL="0" indent="0" algn="ctr">
              <a:buNone/>
            </a:pPr>
            <a:r>
              <a:rPr lang="en-US" dirty="0"/>
              <a:t>Wednesday 9:00 – 1:00 </a:t>
            </a:r>
          </a:p>
          <a:p>
            <a:pPr marL="0" indent="0" algn="ctr">
              <a:buNone/>
            </a:pPr>
            <a:r>
              <a:rPr lang="en-US" dirty="0"/>
              <a:t>Thursday 3:00 – 5:00</a:t>
            </a:r>
          </a:p>
          <a:p>
            <a:pPr marL="0" indent="0" algn="ctr">
              <a:buNone/>
            </a:pPr>
            <a:r>
              <a:rPr lang="en-US" dirty="0"/>
              <a:t>Friday 9:00 – 1:00</a:t>
            </a:r>
          </a:p>
          <a:p>
            <a:pPr marL="0" indent="0" algn="ctr">
              <a:buNone/>
            </a:pPr>
            <a:r>
              <a:rPr lang="en-US" dirty="0"/>
              <a:t>Discord – all day.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6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C84D-E843-412F-9E0D-12BC4B1F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010"/>
            <a:ext cx="10515600" cy="6192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 * </a:t>
            </a:r>
            <a:r>
              <a:rPr lang="en-US" dirty="0" err="1">
                <a:solidFill>
                  <a:srgbClr val="FF0000"/>
                </a:solidFill>
              </a:rPr>
              <a:t>returnArray</a:t>
            </a:r>
            <a:r>
              <a:rPr lang="en-US" dirty="0">
                <a:solidFill>
                  <a:srgbClr val="FF0000"/>
                </a:solidFill>
              </a:rPr>
              <a:t>(){      </a:t>
            </a:r>
            <a:r>
              <a:rPr lang="en-US" dirty="0">
                <a:solidFill>
                  <a:srgbClr val="0070C0"/>
                </a:solidFill>
              </a:rPr>
              <a:t>// in  the function header pointer is the return value.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static </a:t>
            </a:r>
            <a:r>
              <a:rPr lang="en-US" dirty="0">
                <a:solidFill>
                  <a:srgbClr val="FF0000"/>
                </a:solidFill>
              </a:rPr>
              <a:t>int x[] ={1,2,3,4,5,6};  </a:t>
            </a:r>
            <a:r>
              <a:rPr lang="en-US" dirty="0">
                <a:solidFill>
                  <a:srgbClr val="0070C0"/>
                </a:solidFill>
              </a:rPr>
              <a:t>//array created in the function scope is static.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for(int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 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6;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x[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&lt;&lt; "  ";    </a:t>
            </a:r>
            <a:r>
              <a:rPr lang="en-US" dirty="0">
                <a:solidFill>
                  <a:srgbClr val="0070C0"/>
                </a:solidFill>
              </a:rPr>
              <a:t>//simple loop through array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"inside of function "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return x;    </a:t>
            </a:r>
            <a:r>
              <a:rPr lang="en-US" dirty="0">
                <a:solidFill>
                  <a:srgbClr val="0070C0"/>
                </a:solidFill>
              </a:rPr>
              <a:t>// return x (name of the array – returning the reference)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int *p;       </a:t>
            </a:r>
            <a:r>
              <a:rPr lang="en-US" dirty="0">
                <a:solidFill>
                  <a:srgbClr val="0070C0"/>
                </a:solidFill>
              </a:rPr>
              <a:t>//declaring a pointer</a:t>
            </a:r>
          </a:p>
          <a:p>
            <a:pPr marL="0" indent="0">
              <a:buNone/>
            </a:pPr>
            <a:r>
              <a:rPr lang="en-US" dirty="0"/>
              <a:t>  p = </a:t>
            </a:r>
            <a:r>
              <a:rPr lang="en-US" dirty="0" err="1"/>
              <a:t>returnArray</a:t>
            </a:r>
            <a:r>
              <a:rPr lang="en-US" dirty="0"/>
              <a:t>();     </a:t>
            </a:r>
            <a:r>
              <a:rPr lang="en-US" dirty="0">
                <a:solidFill>
                  <a:srgbClr val="0070C0"/>
                </a:solidFill>
              </a:rPr>
              <a:t>//the reference is now stored in </a:t>
            </a:r>
          </a:p>
          <a:p>
            <a:pPr marL="0" indent="0">
              <a:buNone/>
            </a:pPr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6;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*p + </a:t>
            </a:r>
            <a:r>
              <a:rPr lang="en-US" dirty="0" err="1"/>
              <a:t>i</a:t>
            </a:r>
            <a:r>
              <a:rPr lang="en-US" dirty="0"/>
              <a:t> &lt;&lt; "  ";  </a:t>
            </a:r>
            <a:r>
              <a:rPr lang="en-US" dirty="0">
                <a:solidFill>
                  <a:srgbClr val="0070C0"/>
                </a:solidFill>
              </a:rPr>
              <a:t>//*p will dereference the pointer.</a:t>
            </a:r>
          </a:p>
          <a:p>
            <a:pPr marL="0" indent="0">
              <a:buNone/>
            </a:pPr>
            <a:r>
              <a:rPr lang="en-US" dirty="0"/>
              <a:t>  }			  </a:t>
            </a:r>
            <a:r>
              <a:rPr lang="en-US" dirty="0">
                <a:solidFill>
                  <a:srgbClr val="0070C0"/>
                </a:solidFill>
              </a:rPr>
              <a:t>// we are returning the first memory location and incrementing.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"inside the main";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713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8FFB-D18E-4835-9D53-53C6B053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/>
              <a:t>vector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   inside of std::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0EF1-E442-428D-8965-E279E7DDE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1" y="1825625"/>
            <a:ext cx="11392248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Array vs Vectors</a:t>
            </a:r>
          </a:p>
          <a:p>
            <a:pPr marL="0" indent="0">
              <a:buNone/>
            </a:pPr>
            <a:r>
              <a:rPr lang="en-US" dirty="0"/>
              <a:t>Sizes in array is static.  Size in </a:t>
            </a:r>
            <a:r>
              <a:rPr lang="en-US" dirty="0" err="1"/>
              <a:t>vetor</a:t>
            </a:r>
            <a:r>
              <a:rPr lang="en-US" dirty="0"/>
              <a:t> is dynamic.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vector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/>
              <a:t>int</a:t>
            </a:r>
            <a:r>
              <a:rPr lang="en-US" dirty="0">
                <a:highlight>
                  <a:srgbClr val="FFFF00"/>
                </a:highlight>
              </a:rPr>
              <a:t>&gt; </a:t>
            </a:r>
            <a:r>
              <a:rPr lang="en-US" dirty="0" err="1"/>
              <a:t>myIntVector</a:t>
            </a:r>
            <a:r>
              <a:rPr lang="en-US" dirty="0"/>
              <a:t> = {0,1,2,3,4};</a:t>
            </a:r>
          </a:p>
          <a:p>
            <a:pPr marL="0" indent="0">
              <a:buNone/>
            </a:pPr>
            <a:r>
              <a:rPr lang="en-US" dirty="0" err="1"/>
              <a:t>myIntVector.push_back</a:t>
            </a:r>
            <a:r>
              <a:rPr lang="en-US" dirty="0"/>
              <a:t>(25);</a:t>
            </a:r>
          </a:p>
          <a:p>
            <a:pPr marL="0" indent="0">
              <a:buNone/>
            </a:pPr>
            <a:r>
              <a:rPr lang="en-US" dirty="0"/>
              <a:t>Now </a:t>
            </a:r>
            <a:r>
              <a:rPr lang="en-US" dirty="0" err="1">
                <a:solidFill>
                  <a:srgbClr val="FF0000"/>
                </a:solidFill>
              </a:rPr>
              <a:t>myIntVector</a:t>
            </a:r>
            <a:r>
              <a:rPr lang="en-US" dirty="0">
                <a:solidFill>
                  <a:srgbClr val="FF0000"/>
                </a:solidFill>
              </a:rPr>
              <a:t> = {0,1,2,3,4,</a:t>
            </a:r>
            <a:r>
              <a:rPr lang="en-US" dirty="0"/>
              <a:t>25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best is size()  vector know the size.  </a:t>
            </a:r>
            <a:r>
              <a:rPr lang="en-US" dirty="0" err="1"/>
              <a:t>myIntVector</a:t>
            </a:r>
            <a:r>
              <a:rPr lang="en-US" dirty="0" err="1">
                <a:solidFill>
                  <a:srgbClr val="FF0000"/>
                </a:solidFill>
              </a:rPr>
              <a:t>.size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  is the call for a templatized class  -- Those from C# or Java think of generics</a:t>
            </a:r>
          </a:p>
        </p:txBody>
      </p:sp>
    </p:spTree>
    <p:extLst>
      <p:ext uri="{BB962C8B-B14F-4D97-AF65-F5344CB8AC3E}">
        <p14:creationId xmlns:p14="http://schemas.microsoft.com/office/powerpoint/2010/main" val="3063040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5743-DD31-4547-9BB9-42A453C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319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Arrays are a data structure. (</a:t>
            </a:r>
            <a:r>
              <a:rPr lang="en-US" dirty="0">
                <a:solidFill>
                  <a:srgbClr val="FF0000"/>
                </a:solidFill>
              </a:rPr>
              <a:t>Java needs to initialize an array, C++ 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Vectors are a Class. (</a:t>
            </a:r>
            <a:r>
              <a:rPr lang="en-US" dirty="0">
                <a:solidFill>
                  <a:srgbClr val="FF0000"/>
                </a:solidFill>
              </a:rPr>
              <a:t>Java Array 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Vector class gives more built in methods and constructors.  It is a smart array that is more friendly.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use a vector, you will need </a:t>
            </a:r>
            <a:r>
              <a:rPr lang="en-US" dirty="0">
                <a:solidFill>
                  <a:srgbClr val="FF0000"/>
                </a:solidFill>
              </a:rPr>
              <a:t>#include&lt;vector&gt;  </a:t>
            </a:r>
            <a:r>
              <a:rPr lang="en-US" dirty="0"/>
              <a:t>in the header.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the with vector as the type, and inside of the &lt;&gt; the type of vector being created.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24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60B8-E79A-4879-87D6-5A4EB24B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1049000" cy="5872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//method with vector &lt;int&gt;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x;      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//declare vector inside of method.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//using 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to fill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of function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       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//returning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p;   		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//declare a vector &lt;int&gt; 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//calling the method and storing it in p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//using the .size() method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p[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//print out the indexed values!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"inside the main"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22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8A42-562E-4B0B-81E0-1CB0BB14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3959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http://www.cplusplus.com/reference/vector/vector/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Lots of methods for Vectors.  Always use the documentation!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passing vectors into a method, it will copy the whole vector into the function.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is where we need to know pass by reference.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17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AF80-79D8-4C46-A57A-BB5F5FA4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brings us to passing by value vs passing by reference.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discussion question, but an important concept to understand when getting into C++ functions and Class construction.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all understand scope to a certain extent.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anyone tell me what the difference is passing by reference vs value?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24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6459-7F4C-417F-AEC4-4D60D9AC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1"/>
            <a:ext cx="8210550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Vectors pass by reference &amp; vectors passed by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CFD2E-7C21-4786-9A0D-BED65341DBD2}"/>
              </a:ext>
            </a:extLst>
          </p:cNvPr>
          <p:cNvSpPr txBox="1"/>
          <p:nvPr/>
        </p:nvSpPr>
        <p:spPr>
          <a:xfrm>
            <a:off x="190500" y="1225689"/>
            <a:ext cx="6248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vall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(vector&lt;int&gt; x){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x.push_back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(9);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for(int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x.size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x[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 &lt;&lt; " ";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"Same vector being passed in \n";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reff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(vector&lt;int&gt; &amp;x){</a:t>
            </a:r>
          </a:p>
          <a:p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x.push_back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(9);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for(int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x.size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&lt;&lt; x[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] &lt;&lt; " ";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&lt;&lt; "copying vector location reference \n";;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316AC-14AE-4831-91E3-B817E4341C29}"/>
              </a:ext>
            </a:extLst>
          </p:cNvPr>
          <p:cNvSpPr txBox="1"/>
          <p:nvPr/>
        </p:nvSpPr>
        <p:spPr>
          <a:xfrm>
            <a:off x="6457950" y="1638299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myVector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); //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vall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myVector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);//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vall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myVector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);//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vall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myVector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);//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vall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reff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myVector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);//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reff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reff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myVector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);//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reff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reff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myVector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);//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reff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reff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myVector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);//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reff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693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800B-4BA4-4C1E-B743-34871256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20675"/>
            <a:ext cx="1371600" cy="555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012DB-7EE6-445D-930A-4EB1E9378397}"/>
              </a:ext>
            </a:extLst>
          </p:cNvPr>
          <p:cNvSpPr txBox="1"/>
          <p:nvPr/>
        </p:nvSpPr>
        <p:spPr>
          <a:xfrm>
            <a:off x="495300" y="1234976"/>
            <a:ext cx="10801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  1  2  3  9  Same vector being passed in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0  1  2  3  9  Same vector being passed in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0  1  2  3  9  Same vector being passed in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0  1  2  3  9  Same vector being passed in 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70C0"/>
                </a:solidFill>
              </a:rPr>
              <a:t>0  1  2  3  9  copying vector location reference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0  1  2  3  9  9  copying vector location reference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0  1  2  3  9  9  9  copying vector location reference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0  1  2  3  9  9  9  9  copying vector location reference </a:t>
            </a:r>
          </a:p>
        </p:txBody>
      </p:sp>
    </p:spTree>
    <p:extLst>
      <p:ext uri="{BB962C8B-B14F-4D97-AF65-F5344CB8AC3E}">
        <p14:creationId xmlns:p14="http://schemas.microsoft.com/office/powerpoint/2010/main" val="2860837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8C4B-DD11-414C-B20E-7DD588DE27C0}"/>
              </a:ext>
            </a:extLst>
          </p:cNvPr>
          <p:cNvSpPr txBox="1"/>
          <p:nvPr/>
        </p:nvSpPr>
        <p:spPr>
          <a:xfrm>
            <a:off x="486440" y="797510"/>
            <a:ext cx="62227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 err="1">
                <a:solidFill>
                  <a:srgbClr val="FF0000"/>
                </a:solidFill>
              </a:rPr>
              <a:t>vall</a:t>
            </a:r>
            <a:r>
              <a:rPr lang="en-US" sz="2400" dirty="0">
                <a:solidFill>
                  <a:srgbClr val="FF0000"/>
                </a:solidFill>
              </a:rPr>
              <a:t>(int x){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return x += 20;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void </a:t>
            </a:r>
            <a:r>
              <a:rPr lang="en-US" sz="2400" dirty="0" err="1">
                <a:solidFill>
                  <a:srgbClr val="002060"/>
                </a:solidFill>
              </a:rPr>
              <a:t>reff</a:t>
            </a:r>
            <a:r>
              <a:rPr lang="en-US" sz="2400" dirty="0">
                <a:solidFill>
                  <a:srgbClr val="002060"/>
                </a:solidFill>
              </a:rPr>
              <a:t>(int&amp; x){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x += 20;</a:t>
            </a:r>
          </a:p>
          <a:p>
            <a:r>
              <a:rPr lang="en-US" sz="2400" dirty="0">
                <a:solidFill>
                  <a:srgbClr val="002060"/>
                </a:solidFill>
              </a:rPr>
              <a:t>}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/>
              <a:t>int main() {</a:t>
            </a:r>
          </a:p>
          <a:p>
            <a:r>
              <a:rPr lang="en-US" sz="2400" dirty="0"/>
              <a:t> int numb = 10;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vall</a:t>
            </a:r>
            <a:r>
              <a:rPr lang="en-US" sz="2400" dirty="0"/>
              <a:t>(numb) &lt;&lt; " </a:t>
            </a:r>
            <a:r>
              <a:rPr lang="en-US" sz="2400" dirty="0" err="1"/>
              <a:t>vall</a:t>
            </a:r>
            <a:r>
              <a:rPr lang="en-US" sz="2400" dirty="0"/>
              <a:t>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reff</a:t>
            </a:r>
            <a:r>
              <a:rPr lang="en-US" sz="2400" dirty="0"/>
              <a:t>(numb);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cout</a:t>
            </a:r>
            <a:r>
              <a:rPr lang="en-US" sz="2400" dirty="0"/>
              <a:t> &lt;&lt; numb  &lt;&lt; " </a:t>
            </a:r>
            <a:r>
              <a:rPr lang="en-US" sz="2400" dirty="0" err="1"/>
              <a:t>reff</a:t>
            </a:r>
            <a:r>
              <a:rPr lang="en-US" sz="2400" dirty="0"/>
              <a:t>" 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9A852-463C-4599-894C-D34939D7E16F}"/>
              </a:ext>
            </a:extLst>
          </p:cNvPr>
          <p:cNvSpPr txBox="1"/>
          <p:nvPr/>
        </p:nvSpPr>
        <p:spPr>
          <a:xfrm>
            <a:off x="4537888" y="419986"/>
            <a:ext cx="598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30 </a:t>
            </a:r>
            <a:r>
              <a:rPr lang="en-US" sz="2800" dirty="0" err="1">
                <a:solidFill>
                  <a:srgbClr val="FF0000"/>
                </a:solidFill>
              </a:rPr>
              <a:t>vall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30 </a:t>
            </a:r>
            <a:r>
              <a:rPr lang="en-US" sz="2800" dirty="0" err="1">
                <a:solidFill>
                  <a:srgbClr val="002060"/>
                </a:solidFill>
              </a:rPr>
              <a:t>reff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8DE80-8F8F-4482-A254-206B5B15C667}"/>
              </a:ext>
            </a:extLst>
          </p:cNvPr>
          <p:cNvSpPr/>
          <p:nvPr/>
        </p:nvSpPr>
        <p:spPr>
          <a:xfrm>
            <a:off x="7506586" y="1137684"/>
            <a:ext cx="988828" cy="9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Vall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10 + 10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5B3E5-341F-4DDA-9E8A-8D4DD4275E30}"/>
              </a:ext>
            </a:extLst>
          </p:cNvPr>
          <p:cNvSpPr/>
          <p:nvPr/>
        </p:nvSpPr>
        <p:spPr>
          <a:xfrm>
            <a:off x="9537404" y="1041991"/>
            <a:ext cx="1584251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Reff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Location + 10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3C3D3-7397-411A-BF62-253FDC8DDEEA}"/>
              </a:ext>
            </a:extLst>
          </p:cNvPr>
          <p:cNvSpPr/>
          <p:nvPr/>
        </p:nvSpPr>
        <p:spPr>
          <a:xfrm>
            <a:off x="8420986" y="3221665"/>
            <a:ext cx="1244009" cy="108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numb</a:t>
            </a:r>
          </a:p>
          <a:p>
            <a:pPr algn="ctr"/>
            <a:r>
              <a:rPr lang="en-US" dirty="0"/>
              <a:t>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47852C-9C91-4A8B-A55E-9A1055F28548}"/>
              </a:ext>
            </a:extLst>
          </p:cNvPr>
          <p:cNvCxnSpPr/>
          <p:nvPr/>
        </p:nvCxnSpPr>
        <p:spPr>
          <a:xfrm flipH="1" flipV="1">
            <a:off x="7995684" y="2137144"/>
            <a:ext cx="627320" cy="108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54ABF1-4623-41C3-BA12-F00F2B2578BA}"/>
              </a:ext>
            </a:extLst>
          </p:cNvPr>
          <p:cNvSpPr txBox="1"/>
          <p:nvPr/>
        </p:nvSpPr>
        <p:spPr>
          <a:xfrm>
            <a:off x="6384851" y="2565583"/>
            <a:ext cx="22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 is passed by the value and a new variable is created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BD24C-8CE8-4F4E-9990-D92B345DF4EE}"/>
              </a:ext>
            </a:extLst>
          </p:cNvPr>
          <p:cNvSpPr txBox="1"/>
          <p:nvPr/>
        </p:nvSpPr>
        <p:spPr>
          <a:xfrm>
            <a:off x="9814848" y="2592165"/>
            <a:ext cx="224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 is passed by the reference sharing the memory location and a as the reference is changed, the value is changed.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02D989-2DBC-4336-B58D-1F43ACC9B17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329530" y="2041451"/>
            <a:ext cx="111228" cy="27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E6B3851-2159-42B3-971D-105E4AAAE8E5}"/>
              </a:ext>
            </a:extLst>
          </p:cNvPr>
          <p:cNvSpPr/>
          <p:nvPr/>
        </p:nvSpPr>
        <p:spPr>
          <a:xfrm>
            <a:off x="9942438" y="4742121"/>
            <a:ext cx="1179218" cy="949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+ 10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475E5D-F350-4672-87C4-BE634FAFFB3D}"/>
              </a:ext>
            </a:extLst>
          </p:cNvPr>
          <p:cNvCxnSpPr/>
          <p:nvPr/>
        </p:nvCxnSpPr>
        <p:spPr>
          <a:xfrm>
            <a:off x="9664995" y="4306186"/>
            <a:ext cx="691117" cy="43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7B7933-3152-459D-8C80-BD7B9807DB1B}"/>
              </a:ext>
            </a:extLst>
          </p:cNvPr>
          <p:cNvSpPr txBox="1"/>
          <p:nvPr/>
        </p:nvSpPr>
        <p:spPr>
          <a:xfrm>
            <a:off x="9159119" y="5727918"/>
            <a:ext cx="272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at the memory location is changed, no return needed!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138A6D-3B7D-4E64-80F2-2477935042DE}"/>
              </a:ext>
            </a:extLst>
          </p:cNvPr>
          <p:cNvCxnSpPr/>
          <p:nvPr/>
        </p:nvCxnSpPr>
        <p:spPr>
          <a:xfrm flipH="1" flipV="1">
            <a:off x="9537405" y="4400713"/>
            <a:ext cx="602442" cy="37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3CCBFB-A520-4CFE-A8DC-10972B75DBA5}"/>
              </a:ext>
            </a:extLst>
          </p:cNvPr>
          <p:cNvCxnSpPr/>
          <p:nvPr/>
        </p:nvCxnSpPr>
        <p:spPr>
          <a:xfrm flipH="1" flipV="1">
            <a:off x="10356112" y="2041451"/>
            <a:ext cx="382772" cy="27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9A5F82-539A-467E-AC9B-0793C2278AE1}"/>
              </a:ext>
            </a:extLst>
          </p:cNvPr>
          <p:cNvSpPr txBox="1"/>
          <p:nvPr/>
        </p:nvSpPr>
        <p:spPr>
          <a:xfrm>
            <a:off x="9548038" y="4836648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649795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500C-542B-44E7-8465-D04C2C85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myInteger</a:t>
            </a:r>
            <a:r>
              <a:rPr lang="en-US" dirty="0"/>
              <a:t> = 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&amp; </a:t>
            </a:r>
            <a:r>
              <a:rPr lang="en-US" dirty="0">
                <a:sym typeface="Wingdings" panose="05000000000000000000" pitchFamily="2" charset="2"/>
              </a:rPr>
              <a:t> reference operator  GET ADDRESS OF variable location.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*  dereference operator GET VALUE AT an address.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Pointer variable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pointer</a:t>
            </a:r>
            <a:r>
              <a:rPr lang="en-US" dirty="0"/>
              <a:t> is a variable whose value is the address of another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spend some time inside pointers and references.  But for right now I think we get familiar with the rules and syntax of C++.  We have time. The more we write the easier these concepts come across. </a:t>
            </a:r>
          </a:p>
          <a:p>
            <a:pPr marL="0" indent="0" algn="ctr">
              <a:buNone/>
            </a:pPr>
            <a:r>
              <a:rPr lang="en-US" dirty="0"/>
              <a:t>Memory management is very important in programming.   </a:t>
            </a:r>
          </a:p>
        </p:txBody>
      </p:sp>
    </p:spTree>
    <p:extLst>
      <p:ext uri="{BB962C8B-B14F-4D97-AF65-F5344CB8AC3E}">
        <p14:creationId xmlns:p14="http://schemas.microsoft.com/office/powerpoint/2010/main" val="127839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5DAB-CC35-40E0-8260-22D49CB4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Expectations and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E3CD-EC61-4A94-9E37-9FE3DD1E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r>
              <a:rPr lang="en-US" dirty="0"/>
              <a:t>Be kind</a:t>
            </a:r>
          </a:p>
          <a:p>
            <a:r>
              <a:rPr lang="en-US" dirty="0"/>
              <a:t>Do your own work</a:t>
            </a:r>
          </a:p>
          <a:p>
            <a:r>
              <a:rPr lang="en-US" dirty="0"/>
              <a:t>If you are helping someone, help with the logic of the problem.</a:t>
            </a:r>
          </a:p>
          <a:p>
            <a:r>
              <a:rPr lang="en-US" dirty="0"/>
              <a:t>Come to class.</a:t>
            </a:r>
          </a:p>
          <a:p>
            <a:r>
              <a:rPr lang="en-US" dirty="0"/>
              <a:t>Contribute to the lessons.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95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3D59-F06A-42BB-B803-25F52753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97"/>
            <a:ext cx="10515600" cy="557844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Reference                                  Pointer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      &amp;                                                                          *</a:t>
            </a:r>
          </a:p>
          <a:p>
            <a:pPr marL="0" indent="0">
              <a:buNone/>
            </a:pPr>
            <a:r>
              <a:rPr lang="en-US" dirty="0"/>
              <a:t>Memory address                                                                       value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570E5-C5FD-455A-8CB4-7BE34B0FA809}"/>
              </a:ext>
            </a:extLst>
          </p:cNvPr>
          <p:cNvCxnSpPr>
            <a:cxnSpLocks/>
          </p:cNvCxnSpPr>
          <p:nvPr/>
        </p:nvCxnSpPr>
        <p:spPr>
          <a:xfrm>
            <a:off x="8282609" y="702365"/>
            <a:ext cx="967717" cy="126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2E5B13-C449-4F1F-B7CC-0F8CBD96A5F9}"/>
              </a:ext>
            </a:extLst>
          </p:cNvPr>
          <p:cNvSpPr txBox="1"/>
          <p:nvPr/>
        </p:nvSpPr>
        <p:spPr>
          <a:xfrm>
            <a:off x="1370271" y="3125411"/>
            <a:ext cx="104092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 value = 10;</a:t>
            </a:r>
          </a:p>
          <a:p>
            <a:r>
              <a:rPr lang="en-US" sz="3200" dirty="0"/>
              <a:t>int *</a:t>
            </a:r>
            <a:r>
              <a:rPr lang="en-US" sz="3200" dirty="0" err="1"/>
              <a:t>ptr</a:t>
            </a:r>
            <a:r>
              <a:rPr lang="en-US" sz="3200" dirty="0"/>
              <a:t>;</a:t>
            </a:r>
          </a:p>
          <a:p>
            <a:r>
              <a:rPr lang="en-US" sz="3200" dirty="0" err="1"/>
              <a:t>ptr</a:t>
            </a:r>
            <a:r>
              <a:rPr lang="en-US" sz="3200" dirty="0"/>
              <a:t> = &amp;value;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 &lt;&lt; *</a:t>
            </a:r>
            <a:r>
              <a:rPr lang="en-US" sz="3200" dirty="0" err="1"/>
              <a:t>ptr</a:t>
            </a:r>
            <a:r>
              <a:rPr lang="en-US" sz="3200" dirty="0"/>
              <a:t>;    //10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 &lt;&lt; </a:t>
            </a:r>
            <a:r>
              <a:rPr lang="en-US" sz="3200" dirty="0" err="1"/>
              <a:t>ptr</a:t>
            </a:r>
            <a:r>
              <a:rPr lang="en-US" sz="3200" dirty="0"/>
              <a:t>; //ox7fffed94xf86 memory address. </a:t>
            </a:r>
          </a:p>
          <a:p>
            <a:r>
              <a:rPr lang="en-US" sz="3200" dirty="0"/>
              <a:t>*</a:t>
            </a:r>
            <a:r>
              <a:rPr lang="en-US" sz="3200" dirty="0" err="1"/>
              <a:t>ptr</a:t>
            </a:r>
            <a:r>
              <a:rPr lang="en-US" sz="3200" dirty="0"/>
              <a:t> = 100;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 &lt;&lt; value;   // 100 changed by pointer variable.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F905B9-E5FC-4B6D-9851-6DA12F6DE907}"/>
              </a:ext>
            </a:extLst>
          </p:cNvPr>
          <p:cNvCxnSpPr>
            <a:cxnSpLocks/>
          </p:cNvCxnSpPr>
          <p:nvPr/>
        </p:nvCxnSpPr>
        <p:spPr>
          <a:xfrm flipH="1">
            <a:off x="1908313" y="808383"/>
            <a:ext cx="1789044" cy="98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04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8D6B-81E8-4565-8F3A-9D781E15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893"/>
            <a:ext cx="10515600" cy="562407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In class programming stuff – I’ll explain why.</a:t>
            </a:r>
          </a:p>
          <a:p>
            <a:pPr marL="0" indent="0" algn="ctr">
              <a:buNone/>
            </a:pPr>
            <a:r>
              <a:rPr lang="en-US" b="1" dirty="0"/>
              <a:t>Lucky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a simple 7 small programs that will allow you to get familiar with some of the syntax and structure of C++.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done most of these in other languages in one form or another.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the breakdown for them.  </a:t>
            </a:r>
          </a:p>
        </p:txBody>
      </p:sp>
    </p:spTree>
    <p:extLst>
      <p:ext uri="{BB962C8B-B14F-4D97-AF65-F5344CB8AC3E}">
        <p14:creationId xmlns:p14="http://schemas.microsoft.com/office/powerpoint/2010/main" val="2059537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01C9-7E5D-44EA-9836-CD83CBDB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567"/>
            <a:ext cx="10515600" cy="57303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Lucky 7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reads in 5 integers and prints the largest and the smallest of the group.</a:t>
            </a:r>
          </a:p>
          <a:p>
            <a:pPr marL="457200" lvl="1" indent="0">
              <a:buNone/>
            </a:pPr>
            <a:r>
              <a:rPr lang="en-US" dirty="0"/>
              <a:t>Can be user input into an array or Vector, or a prebuild list.  </a:t>
            </a:r>
            <a:r>
              <a:rPr lang="en-US" dirty="0" err="1"/>
              <a:t>Cout</a:t>
            </a:r>
            <a:r>
              <a:rPr lang="en-US" dirty="0"/>
              <a:t> &gt;&gt; min.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calculates and prints the sum of the first 50 positive integers that are multiples of 7.</a:t>
            </a:r>
          </a:p>
          <a:p>
            <a:pPr marL="457200" lvl="1" indent="0">
              <a:buNone/>
            </a:pPr>
            <a:r>
              <a:rPr lang="en-US" dirty="0"/>
              <a:t>Remember the %  .  Have an int sum and only increase it if x % 7 == 0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calculates and prints the first 10 terms of the factorial sequence.</a:t>
            </a:r>
          </a:p>
          <a:p>
            <a:pPr marL="457200" lvl="1" indent="0">
              <a:buNone/>
            </a:pPr>
            <a:r>
              <a:rPr lang="en-US" dirty="0"/>
              <a:t>5!    5 * 4*3*2*1   loop it and decrement multiplying each time. 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82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8D49-434D-4287-9B24-8460FB5C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  Write a program that reads in a string and determines whether it is a palindrome</a:t>
            </a:r>
          </a:p>
          <a:p>
            <a:pPr marL="457200" lvl="1" indent="0">
              <a:buNone/>
            </a:pPr>
            <a:r>
              <a:rPr lang="en-US" dirty="0"/>
              <a:t>So many ways for this.  Think a mutator method in the string class, or char[] and go backwards.  By  now you should have written this in like 3 languages.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Write a program that reads in a positive integer and determines whether it is a prime number.</a:t>
            </a:r>
          </a:p>
          <a:p>
            <a:pPr marL="0" indent="0">
              <a:buNone/>
            </a:pPr>
            <a:r>
              <a:rPr lang="en-US" dirty="0"/>
              <a:t>	Lots of ways for prime also.  There is no </a:t>
            </a:r>
            <a:r>
              <a:rPr lang="en-US" dirty="0" err="1"/>
              <a:t>isprime</a:t>
            </a:r>
            <a:r>
              <a:rPr lang="en-US" dirty="0"/>
              <a:t>() in the &lt;math&gt;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Write a program that creates an array of integers using an initialization list and calculates and displays the average of the values. </a:t>
            </a:r>
          </a:p>
          <a:p>
            <a:pPr marL="0" indent="0">
              <a:buNone/>
            </a:pPr>
            <a:r>
              <a:rPr lang="en-US" dirty="0"/>
              <a:t>	Here is a weird worded question. An initialization list is out of contest 	here.  I’ll explain.  I believe it is int </a:t>
            </a:r>
            <a:r>
              <a:rPr lang="en-US" dirty="0">
                <a:solidFill>
                  <a:srgbClr val="FF0000"/>
                </a:solidFill>
              </a:rPr>
              <a:t>x[] = {1,2,3,4,5,6}</a:t>
            </a:r>
            <a:r>
              <a:rPr lang="en-US" dirty="0"/>
              <a:t> and not in 		reference to a new class and constructor.  Remember array size is 	weird, vectors are acceptable too.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36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97F8-2B50-4F11-95BD-53156787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7. Write a program that gets a positive integer n from the user and creates an array of n. The program should read strings from a file, fill the array with the first n strings, and print the string with the most characters. You may assume that number of strings in the file is greater than 1.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You will need to #include&lt;</a:t>
            </a:r>
            <a:r>
              <a:rPr lang="en-US" dirty="0" err="1"/>
              <a:t>fstream</a:t>
            </a:r>
            <a:r>
              <a:rPr lang="en-US" dirty="0"/>
              <a:t>&gt; and #include&lt;</a:t>
            </a:r>
            <a:r>
              <a:rPr lang="en-US" dirty="0" err="1"/>
              <a:t>ostream</a:t>
            </a:r>
            <a:r>
              <a:rPr lang="en-US" dirty="0"/>
              <a:t>&gt; and &lt;vector&gt; unless you want to use an array.  I would consider a templatized array if that is the case.  I used lyrics to a song as my text.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Get user input  </a:t>
            </a:r>
          </a:p>
          <a:p>
            <a:pPr lvl="1"/>
            <a:r>
              <a:rPr lang="en-US" dirty="0"/>
              <a:t>Open the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myFile.open</a:t>
            </a:r>
            <a:r>
              <a:rPr lang="en-US" dirty="0">
                <a:sym typeface="Wingdings" panose="05000000000000000000" pitchFamily="2" charset="2"/>
              </a:rPr>
              <a:t>(“file.txt”)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Populate array/vector (remember &gt;&gt; will terminate with white space!)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string method to compare size() of elements. 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biggestWord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1740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5F9D-1DD1-494A-AC51-49406A7BB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727"/>
            <a:ext cx="10515600" cy="581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Topic 1 DQ 1</a:t>
            </a:r>
          </a:p>
          <a:p>
            <a:pPr marL="0" indent="0">
              <a:buNone/>
            </a:pPr>
            <a:r>
              <a:rPr lang="en-US" dirty="0"/>
              <a:t>What happens when an arithmetic operator is applied to non-arithmetic data types such as Boolean or character? Write a small program and observe the result. Why do you think this is happening?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Topic 1 DQ 2</a:t>
            </a:r>
          </a:p>
          <a:p>
            <a:pPr marL="0" indent="0">
              <a:buNone/>
            </a:pPr>
            <a:r>
              <a:rPr lang="en-US" dirty="0"/>
              <a:t>Using your textbook, research underflow and overflow as they pertain to both integer and floating point types. Why do you think it is important for a programmer to understand underflow and overflow? Write a small program that produces either underflow or overflow and comment on what you observe.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02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C769-81DF-455E-B3F4-FB5E4831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3"/>
            <a:ext cx="10515600" cy="5782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Topic 1 DQ 3</a:t>
            </a:r>
          </a:p>
          <a:p>
            <a:pPr marL="0" indent="0">
              <a:buNone/>
            </a:pPr>
            <a:r>
              <a:rPr lang="en-US" dirty="0"/>
              <a:t>Describe pointers and explain what advantages pointers offer a C++ programmer.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Topic 1 DQ 4</a:t>
            </a:r>
          </a:p>
          <a:p>
            <a:pPr marL="0" indent="0">
              <a:buNone/>
            </a:pPr>
            <a:r>
              <a:rPr lang="en-US" dirty="0"/>
              <a:t>What is the difference between stack memory and heap memory? How is heap memory accessed? Why is heap memory necessary? Write a small program in which you use and release heap memory along with your response.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50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4FB6-9C70-4F01-A7C5-A57B0317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2C5-8C53-4402-B37D-A62F9EE6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Memory and you.  Pointers , reference, stack, heap, garbage collection, and using templets.  </a:t>
            </a:r>
          </a:p>
          <a:p>
            <a:pPr marL="0" indent="0">
              <a:buNone/>
            </a:pPr>
            <a:r>
              <a:rPr lang="en-US" dirty="0"/>
              <a:t>Thank you for your time today.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questions </a:t>
            </a:r>
            <a:r>
              <a:rPr lang="en-US"/>
              <a:t>or discussions?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2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3262-0F88-4EB7-9DDB-45B5067E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4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Format of my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C9B2-AE27-48E7-A052-D2B1A2B8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469"/>
            <a:ext cx="10515600" cy="4862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have a good understanding of the concepts being taught, please offer any insight during the lecture.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believe that any open discussion during lectures are beneficial, and some explanations are better understood in peer discussion.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goes for all lectures moving forward.   Programming is a celebrative environment.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Teams build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6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237A-2703-4394-AF7D-1C9AB67D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pPr algn="ctr"/>
            <a:r>
              <a:rPr lang="en-US" dirty="0"/>
              <a:t>CST 210 – 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8E8A-30FF-4DD1-A772-E7B8F324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course provides an in-depth coverage of object-oriented programming using most current application programming methods, languages, and tools. </a:t>
            </a:r>
          </a:p>
          <a:p>
            <a:pPr marL="0" indent="0">
              <a:buNone/>
            </a:pPr>
            <a:r>
              <a:rPr lang="en-US" sz="2400" dirty="0"/>
              <a:t>(OOP and the 4 pilers - encapsulation, abstraction, inheritance, and polymorphism)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Students will design, create, run, and debug applications. </a:t>
            </a:r>
          </a:p>
          <a:p>
            <a:pPr marL="0" indent="0">
              <a:buNone/>
            </a:pPr>
            <a:r>
              <a:rPr lang="en-US" sz="2400" dirty="0"/>
              <a:t>(We will discuss them today)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The course emphasizes the development of correct, well-documented</a:t>
            </a:r>
          </a:p>
          <a:p>
            <a:pPr marL="0" indent="0">
              <a:buNone/>
            </a:pPr>
            <a:r>
              <a:rPr lang="en-US" dirty="0"/>
              <a:t>programs using object-oriented programming concepts.</a:t>
            </a:r>
          </a:p>
        </p:txBody>
      </p:sp>
    </p:spTree>
    <p:extLst>
      <p:ext uri="{BB962C8B-B14F-4D97-AF65-F5344CB8AC3E}">
        <p14:creationId xmlns:p14="http://schemas.microsoft.com/office/powerpoint/2010/main" val="373729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F60C-468E-488C-96EA-A0D49F55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011"/>
            <a:ext cx="11353800" cy="577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Textbooks</a:t>
            </a:r>
          </a:p>
          <a:p>
            <a:pPr marL="0" indent="0">
              <a:buNone/>
            </a:pPr>
            <a:r>
              <a:rPr lang="en-US" dirty="0"/>
              <a:t>Introduction to Programming with C++</a:t>
            </a:r>
          </a:p>
          <a:p>
            <a:pPr marL="0" indent="0">
              <a:buNone/>
            </a:pPr>
            <a:r>
              <a:rPr lang="en-US" dirty="0"/>
              <a:t>Liang, D. (2014). Introduction to Programming with C++ (3rd ed.). New York,</a:t>
            </a:r>
          </a:p>
          <a:p>
            <a:pPr marL="0" indent="0">
              <a:buNone/>
            </a:pPr>
            <a:r>
              <a:rPr lang="en-US" dirty="0"/>
              <a:t>NY: Pearson. ISBN-13: 9780133252811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https://www.gcumedia.com/digital-resources/pearson/2014/introduction-to-programming-with-c-plus-plus_3e.php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Repository – Who has and who doesn't have a GIT Repository?</a:t>
            </a:r>
          </a:p>
        </p:txBody>
      </p:sp>
    </p:spTree>
    <p:extLst>
      <p:ext uri="{BB962C8B-B14F-4D97-AF65-F5344CB8AC3E}">
        <p14:creationId xmlns:p14="http://schemas.microsoft.com/office/powerpoint/2010/main" val="114247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720E-D9FC-4FF0-A3F5-AB45D641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F4F7-1823-4B93-9E43-393DD644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ea typeface="Corbel" charset="0"/>
                <a:cs typeface="Corbel" charset="0"/>
              </a:rPr>
              <a:t>The following Topics are covered in this course: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Topic 1: Introduction to C++ </a:t>
            </a:r>
          </a:p>
          <a:p>
            <a:pPr marL="0" indent="0">
              <a:buNone/>
            </a:pPr>
            <a:r>
              <a:rPr lang="en-US" dirty="0"/>
              <a:t>Topic 2: Encapsulation and Software Design</a:t>
            </a:r>
          </a:p>
          <a:p>
            <a:pPr marL="0" indent="0">
              <a:buNone/>
            </a:pPr>
            <a:r>
              <a:rPr lang="en-US" dirty="0"/>
              <a:t>Topic 3: Abstraction - Abstract Data Types and C++ Templates</a:t>
            </a:r>
          </a:p>
          <a:p>
            <a:pPr marL="0" indent="0">
              <a:buNone/>
            </a:pPr>
            <a:r>
              <a:rPr lang="en-US" dirty="0"/>
              <a:t>Topic 4: Inheritance and Composition</a:t>
            </a:r>
          </a:p>
          <a:p>
            <a:pPr marL="0" indent="0">
              <a:buNone/>
            </a:pPr>
            <a:r>
              <a:rPr lang="en-US" dirty="0"/>
              <a:t>Topic 5: Polymorphism</a:t>
            </a:r>
          </a:p>
          <a:p>
            <a:pPr marL="0" indent="0">
              <a:buNone/>
            </a:pPr>
            <a:r>
              <a:rPr lang="en-US" dirty="0"/>
              <a:t>Topic 6: Topic 6: Final project and exam</a:t>
            </a:r>
          </a:p>
          <a:p>
            <a:pPr marL="0" indent="0">
              <a:buNone/>
            </a:pPr>
            <a:r>
              <a:rPr lang="en-US" dirty="0"/>
              <a:t>We should be able to move quickly through this and be able to explore these and other concepts in depth.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2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310B260481F409844BD4050CB16EF" ma:contentTypeVersion="10" ma:contentTypeDescription="Create a new document." ma:contentTypeScope="" ma:versionID="97279dc4892b2a241b59f4369d5b6ec1">
  <xsd:schema xmlns:xsd="http://www.w3.org/2001/XMLSchema" xmlns:xs="http://www.w3.org/2001/XMLSchema" xmlns:p="http://schemas.microsoft.com/office/2006/metadata/properties" xmlns:ns3="a6634c17-b663-4aa3-992e-a4741a840e8c" targetNamespace="http://schemas.microsoft.com/office/2006/metadata/properties" ma:root="true" ma:fieldsID="235422db531154040ae4d173ac065703" ns3:_="">
    <xsd:import namespace="a6634c17-b663-4aa3-992e-a4741a840e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34c17-b663-4aa3-992e-a4741a840e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281444-C433-4DCB-B774-E5D4A596FC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0781E8-0635-4B27-9D76-6271793AD5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296254-2749-4224-9F78-2339DA0A5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34c17-b663-4aa3-992e-a4741a840e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8970</TotalTime>
  <Words>4671</Words>
  <Application>Microsoft Office PowerPoint</Application>
  <PresentationFormat>Widescreen</PresentationFormat>
  <Paragraphs>599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Office Theme</vt:lpstr>
      <vt:lpstr>CST - 210</vt:lpstr>
      <vt:lpstr>Who is my professor?</vt:lpstr>
      <vt:lpstr>Communication </vt:lpstr>
      <vt:lpstr>Office Hours</vt:lpstr>
      <vt:lpstr>Expectations and Policies</vt:lpstr>
      <vt:lpstr>  Format of my Classes</vt:lpstr>
      <vt:lpstr>CST 210 – What do we do?</vt:lpstr>
      <vt:lpstr>PowerPoint Presentation</vt:lpstr>
      <vt:lpstr>Course Topics</vt:lpstr>
      <vt:lpstr>CST 210 Learning Objective</vt:lpstr>
      <vt:lpstr>Class Assignment Summary</vt:lpstr>
      <vt:lpstr>Class Discussion</vt:lpstr>
      <vt:lpstr>IDE for this class. </vt:lpstr>
      <vt:lpstr>PowerPoint Presentation</vt:lpstr>
      <vt:lpstr>PowerPoint Presentation</vt:lpstr>
      <vt:lpstr>C++    To be the champ, you must beat the champ.</vt:lpstr>
      <vt:lpstr>PowerPoint Presentation</vt:lpstr>
      <vt:lpstr>PowerPoint Presentation</vt:lpstr>
      <vt:lpstr>PowerPoint Presentation</vt:lpstr>
      <vt:lpstr>PowerPoint Presentation</vt:lpstr>
      <vt:lpstr>More data types char</vt:lpstr>
      <vt:lpstr>Time to dive in.  C++  data types</vt:lpstr>
      <vt:lpstr>Bool  Heads or Tails Yes or No</vt:lpstr>
      <vt:lpstr>Floating point</vt:lpstr>
      <vt:lpstr>PowerPoint Presentation</vt:lpstr>
      <vt:lpstr>#include&lt;math.h&gt;</vt:lpstr>
      <vt:lpstr>#include&lt;string&gt;  part of std namespace</vt:lpstr>
      <vt:lpstr>PowerPoint Presentation</vt:lpstr>
      <vt:lpstr>PowerPoint Presentation</vt:lpstr>
      <vt:lpstr>PowerPoint Presentation</vt:lpstr>
      <vt:lpstr>PowerPoint Presentation</vt:lpstr>
      <vt:lpstr>Userinput  cin?   part of std  namespace</vt:lpstr>
      <vt:lpstr>PowerPoint Presentation</vt:lpstr>
      <vt:lpstr>PowerPoint Presentation</vt:lpstr>
      <vt:lpstr>THEY (arrays) DON’T KNOW THEIR SIZE!!!!!!!</vt:lpstr>
      <vt:lpstr>Arrays inside of function calls.  </vt:lpstr>
      <vt:lpstr>PowerPoint Presentation</vt:lpstr>
      <vt:lpstr>PowerPoint Presentation</vt:lpstr>
      <vt:lpstr>PowerPoint Presentation</vt:lpstr>
      <vt:lpstr>PowerPoint Presentation</vt:lpstr>
      <vt:lpstr>#include&lt;vector&gt;   inside of std::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- 210</dc:title>
  <dc:creator>Samuel Sarlo</dc:creator>
  <cp:lastModifiedBy>Michael Sarlo</cp:lastModifiedBy>
  <cp:revision>27</cp:revision>
  <dcterms:created xsi:type="dcterms:W3CDTF">2020-06-18T16:18:58Z</dcterms:created>
  <dcterms:modified xsi:type="dcterms:W3CDTF">2021-07-06T19:06:09Z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0x0101004F7310B260481F409844BD4050CB16EF</vt:lpwstr>
  </property>
</Properties>
</file>