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5" r:id="rId6"/>
    <p:sldId id="296" r:id="rId7"/>
    <p:sldId id="297" r:id="rId8"/>
    <p:sldId id="298" r:id="rId9"/>
    <p:sldId id="299" r:id="rId10"/>
    <p:sldId id="258" r:id="rId11"/>
    <p:sldId id="259" r:id="rId12"/>
    <p:sldId id="260" r:id="rId13"/>
    <p:sldId id="261" r:id="rId14"/>
    <p:sldId id="262" r:id="rId15"/>
    <p:sldId id="257" r:id="rId16"/>
    <p:sldId id="263" r:id="rId17"/>
    <p:sldId id="264" r:id="rId18"/>
    <p:sldId id="265" r:id="rId19"/>
    <p:sldId id="266" r:id="rId20"/>
    <p:sldId id="267" r:id="rId21"/>
    <p:sldId id="269" r:id="rId22"/>
    <p:sldId id="268"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70" r:id="rId37"/>
    <p:sldId id="284" r:id="rId38"/>
    <p:sldId id="285" r:id="rId39"/>
    <p:sldId id="286" r:id="rId40"/>
    <p:sldId id="287" r:id="rId41"/>
    <p:sldId id="300" r:id="rId42"/>
    <p:sldId id="301" r:id="rId43"/>
    <p:sldId id="302" r:id="rId44"/>
    <p:sldId id="303" r:id="rId45"/>
    <p:sldId id="304"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9883F-FEA9-478D-A132-F84C947C9E8B}" v="3" dt="2021-09-17T18:51:42.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Sarlo" userId="6c090ec0-c5f7-4a87-8a36-8b94413acec2" providerId="ADAL" clId="{C179883F-FEA9-478D-A132-F84C947C9E8B}"/>
    <pc:docChg chg="custSel addSld delSld modSld">
      <pc:chgData name="Michael Sarlo" userId="6c090ec0-c5f7-4a87-8a36-8b94413acec2" providerId="ADAL" clId="{C179883F-FEA9-478D-A132-F84C947C9E8B}" dt="2021-09-21T14:15:45.945" v="448" actId="20577"/>
      <pc:docMkLst>
        <pc:docMk/>
      </pc:docMkLst>
      <pc:sldChg chg="modSp mod">
        <pc:chgData name="Michael Sarlo" userId="6c090ec0-c5f7-4a87-8a36-8b94413acec2" providerId="ADAL" clId="{C179883F-FEA9-478D-A132-F84C947C9E8B}" dt="2021-09-17T18:13:58.095" v="0" actId="20577"/>
        <pc:sldMkLst>
          <pc:docMk/>
          <pc:sldMk cId="3525416886" sldId="264"/>
        </pc:sldMkLst>
        <pc:spChg chg="mod">
          <ac:chgData name="Michael Sarlo" userId="6c090ec0-c5f7-4a87-8a36-8b94413acec2" providerId="ADAL" clId="{C179883F-FEA9-478D-A132-F84C947C9E8B}" dt="2021-09-17T18:13:58.095" v="0" actId="20577"/>
          <ac:spMkLst>
            <pc:docMk/>
            <pc:sldMk cId="3525416886" sldId="264"/>
            <ac:spMk id="5" creationId="{D4FE1046-4735-4B6E-9B8D-8BB5815B56D3}"/>
          </ac:spMkLst>
        </pc:spChg>
      </pc:sldChg>
      <pc:sldChg chg="modSp mod">
        <pc:chgData name="Michael Sarlo" userId="6c090ec0-c5f7-4a87-8a36-8b94413acec2" providerId="ADAL" clId="{C179883F-FEA9-478D-A132-F84C947C9E8B}" dt="2021-09-17T18:21:33.805" v="11" actId="207"/>
        <pc:sldMkLst>
          <pc:docMk/>
          <pc:sldMk cId="1083293218" sldId="265"/>
        </pc:sldMkLst>
        <pc:spChg chg="mod">
          <ac:chgData name="Michael Sarlo" userId="6c090ec0-c5f7-4a87-8a36-8b94413acec2" providerId="ADAL" clId="{C179883F-FEA9-478D-A132-F84C947C9E8B}" dt="2021-09-17T18:21:33.805" v="11" actId="207"/>
          <ac:spMkLst>
            <pc:docMk/>
            <pc:sldMk cId="1083293218" sldId="265"/>
            <ac:spMk id="3" creationId="{172AF103-28D2-4F56-A9B7-0FE9FD1B3909}"/>
          </ac:spMkLst>
        </pc:spChg>
      </pc:sldChg>
      <pc:sldChg chg="del">
        <pc:chgData name="Michael Sarlo" userId="6c090ec0-c5f7-4a87-8a36-8b94413acec2" providerId="ADAL" clId="{C179883F-FEA9-478D-A132-F84C947C9E8B}" dt="2021-09-21T14:14:07.802" v="151" actId="47"/>
        <pc:sldMkLst>
          <pc:docMk/>
          <pc:sldMk cId="4046736190" sldId="289"/>
        </pc:sldMkLst>
      </pc:sldChg>
      <pc:sldChg chg="del">
        <pc:chgData name="Michael Sarlo" userId="6c090ec0-c5f7-4a87-8a36-8b94413acec2" providerId="ADAL" clId="{C179883F-FEA9-478D-A132-F84C947C9E8B}" dt="2021-09-21T14:14:07.802" v="151" actId="47"/>
        <pc:sldMkLst>
          <pc:docMk/>
          <pc:sldMk cId="2436118352" sldId="290"/>
        </pc:sldMkLst>
      </pc:sldChg>
      <pc:sldChg chg="del">
        <pc:chgData name="Michael Sarlo" userId="6c090ec0-c5f7-4a87-8a36-8b94413acec2" providerId="ADAL" clId="{C179883F-FEA9-478D-A132-F84C947C9E8B}" dt="2021-09-21T14:14:07.802" v="151" actId="47"/>
        <pc:sldMkLst>
          <pc:docMk/>
          <pc:sldMk cId="2408294169" sldId="291"/>
        </pc:sldMkLst>
      </pc:sldChg>
      <pc:sldChg chg="del">
        <pc:chgData name="Michael Sarlo" userId="6c090ec0-c5f7-4a87-8a36-8b94413acec2" providerId="ADAL" clId="{C179883F-FEA9-478D-A132-F84C947C9E8B}" dt="2021-09-21T14:14:07.802" v="151" actId="47"/>
        <pc:sldMkLst>
          <pc:docMk/>
          <pc:sldMk cId="351381123" sldId="292"/>
        </pc:sldMkLst>
      </pc:sldChg>
      <pc:sldChg chg="del">
        <pc:chgData name="Michael Sarlo" userId="6c090ec0-c5f7-4a87-8a36-8b94413acec2" providerId="ADAL" clId="{C179883F-FEA9-478D-A132-F84C947C9E8B}" dt="2021-09-21T14:14:07.802" v="151" actId="47"/>
        <pc:sldMkLst>
          <pc:docMk/>
          <pc:sldMk cId="1738727996" sldId="293"/>
        </pc:sldMkLst>
      </pc:sldChg>
      <pc:sldChg chg="del">
        <pc:chgData name="Michael Sarlo" userId="6c090ec0-c5f7-4a87-8a36-8b94413acec2" providerId="ADAL" clId="{C179883F-FEA9-478D-A132-F84C947C9E8B}" dt="2021-09-21T14:14:07.802" v="151" actId="47"/>
        <pc:sldMkLst>
          <pc:docMk/>
          <pc:sldMk cId="1492441534" sldId="294"/>
        </pc:sldMkLst>
      </pc:sldChg>
      <pc:sldChg chg="modSp mod">
        <pc:chgData name="Michael Sarlo" userId="6c090ec0-c5f7-4a87-8a36-8b94413acec2" providerId="ADAL" clId="{C179883F-FEA9-478D-A132-F84C947C9E8B}" dt="2021-09-17T18:51:42.967" v="77" actId="207"/>
        <pc:sldMkLst>
          <pc:docMk/>
          <pc:sldMk cId="2531797073" sldId="304"/>
        </pc:sldMkLst>
        <pc:spChg chg="mod">
          <ac:chgData name="Michael Sarlo" userId="6c090ec0-c5f7-4a87-8a36-8b94413acec2" providerId="ADAL" clId="{C179883F-FEA9-478D-A132-F84C947C9E8B}" dt="2021-09-17T18:51:42.967" v="77" actId="207"/>
          <ac:spMkLst>
            <pc:docMk/>
            <pc:sldMk cId="2531797073" sldId="304"/>
            <ac:spMk id="4" creationId="{BA6C9886-A5F7-4CFF-B8B8-C96C52B6B717}"/>
          </ac:spMkLst>
        </pc:spChg>
      </pc:sldChg>
      <pc:sldChg chg="del">
        <pc:chgData name="Michael Sarlo" userId="6c090ec0-c5f7-4a87-8a36-8b94413acec2" providerId="ADAL" clId="{C179883F-FEA9-478D-A132-F84C947C9E8B}" dt="2021-09-17T18:53:18.924" v="78" actId="2696"/>
        <pc:sldMkLst>
          <pc:docMk/>
          <pc:sldMk cId="2043246656" sldId="305"/>
        </pc:sldMkLst>
      </pc:sldChg>
      <pc:sldChg chg="delSp modSp new mod">
        <pc:chgData name="Michael Sarlo" userId="6c090ec0-c5f7-4a87-8a36-8b94413acec2" providerId="ADAL" clId="{C179883F-FEA9-478D-A132-F84C947C9E8B}" dt="2021-09-21T14:15:45.945" v="448" actId="20577"/>
        <pc:sldMkLst>
          <pc:docMk/>
          <pc:sldMk cId="3682836720" sldId="305"/>
        </pc:sldMkLst>
        <pc:spChg chg="del">
          <ac:chgData name="Michael Sarlo" userId="6c090ec0-c5f7-4a87-8a36-8b94413acec2" providerId="ADAL" clId="{C179883F-FEA9-478D-A132-F84C947C9E8B}" dt="2021-09-20T21:24:21.683" v="80" actId="478"/>
          <ac:spMkLst>
            <pc:docMk/>
            <pc:sldMk cId="3682836720" sldId="305"/>
            <ac:spMk id="2" creationId="{B13E6D36-B096-4C21-A75C-A32B5B671E4F}"/>
          </ac:spMkLst>
        </pc:spChg>
        <pc:spChg chg="mod">
          <ac:chgData name="Michael Sarlo" userId="6c090ec0-c5f7-4a87-8a36-8b94413acec2" providerId="ADAL" clId="{C179883F-FEA9-478D-A132-F84C947C9E8B}" dt="2021-09-21T14:15:45.945" v="448" actId="20577"/>
          <ac:spMkLst>
            <pc:docMk/>
            <pc:sldMk cId="3682836720" sldId="305"/>
            <ac:spMk id="3" creationId="{AD9DC848-3357-4298-B425-D7B89B13C03A}"/>
          </ac:spMkLst>
        </pc:spChg>
      </pc:sldChg>
      <pc:sldChg chg="del">
        <pc:chgData name="Michael Sarlo" userId="6c090ec0-c5f7-4a87-8a36-8b94413acec2" providerId="ADAL" clId="{C179883F-FEA9-478D-A132-F84C947C9E8B}" dt="2021-09-17T18:53:18.924" v="78" actId="2696"/>
        <pc:sldMkLst>
          <pc:docMk/>
          <pc:sldMk cId="4076768852" sldId="306"/>
        </pc:sldMkLst>
      </pc:sldChg>
      <pc:sldChg chg="del">
        <pc:chgData name="Michael Sarlo" userId="6c090ec0-c5f7-4a87-8a36-8b94413acec2" providerId="ADAL" clId="{C179883F-FEA9-478D-A132-F84C947C9E8B}" dt="2021-09-17T18:53:18.924" v="78" actId="2696"/>
        <pc:sldMkLst>
          <pc:docMk/>
          <pc:sldMk cId="2167926053" sldId="307"/>
        </pc:sldMkLst>
      </pc:sldChg>
      <pc:sldChg chg="del">
        <pc:chgData name="Michael Sarlo" userId="6c090ec0-c5f7-4a87-8a36-8b94413acec2" providerId="ADAL" clId="{C179883F-FEA9-478D-A132-F84C947C9E8B}" dt="2021-09-17T18:53:18.924" v="78" actId="2696"/>
        <pc:sldMkLst>
          <pc:docMk/>
          <pc:sldMk cId="1024309486" sldId="308"/>
        </pc:sldMkLst>
      </pc:sldChg>
      <pc:sldChg chg="del">
        <pc:chgData name="Michael Sarlo" userId="6c090ec0-c5f7-4a87-8a36-8b94413acec2" providerId="ADAL" clId="{C179883F-FEA9-478D-A132-F84C947C9E8B}" dt="2021-09-17T18:53:18.924" v="78" actId="2696"/>
        <pc:sldMkLst>
          <pc:docMk/>
          <pc:sldMk cId="1096331301" sldId="309"/>
        </pc:sldMkLst>
      </pc:sldChg>
      <pc:sldChg chg="del">
        <pc:chgData name="Michael Sarlo" userId="6c090ec0-c5f7-4a87-8a36-8b94413acec2" providerId="ADAL" clId="{C179883F-FEA9-478D-A132-F84C947C9E8B}" dt="2021-09-17T18:53:18.924" v="78" actId="2696"/>
        <pc:sldMkLst>
          <pc:docMk/>
          <pc:sldMk cId="2260786961" sldId="310"/>
        </pc:sldMkLst>
      </pc:sldChg>
      <pc:sldChg chg="del">
        <pc:chgData name="Michael Sarlo" userId="6c090ec0-c5f7-4a87-8a36-8b94413acec2" providerId="ADAL" clId="{C179883F-FEA9-478D-A132-F84C947C9E8B}" dt="2021-09-17T18:53:18.924" v="78" actId="2696"/>
        <pc:sldMkLst>
          <pc:docMk/>
          <pc:sldMk cId="801992622" sldId="311"/>
        </pc:sldMkLst>
      </pc:sldChg>
    </pc:docChg>
  </pc:docChgLst>
  <pc:docChgLst>
    <pc:chgData name="Michael Sarlo" userId="6c090ec0-c5f7-4a87-8a36-8b94413acec2" providerId="ADAL" clId="{5311E22B-8AB7-4574-8DD2-60DAA242CEFB}"/>
    <pc:docChg chg="custSel modSld">
      <pc:chgData name="Michael Sarlo" userId="6c090ec0-c5f7-4a87-8a36-8b94413acec2" providerId="ADAL" clId="{5311E22B-8AB7-4574-8DD2-60DAA242CEFB}" dt="2021-07-22T21:03:36.549" v="5" actId="33524"/>
      <pc:docMkLst>
        <pc:docMk/>
      </pc:docMkLst>
      <pc:sldChg chg="modSp">
        <pc:chgData name="Michael Sarlo" userId="6c090ec0-c5f7-4a87-8a36-8b94413acec2" providerId="ADAL" clId="{5311E22B-8AB7-4574-8DD2-60DAA242CEFB}" dt="2021-07-22T21:01:22.230" v="4" actId="33524"/>
        <pc:sldMkLst>
          <pc:docMk/>
          <pc:sldMk cId="3974872642" sldId="257"/>
        </pc:sldMkLst>
        <pc:spChg chg="mod">
          <ac:chgData name="Michael Sarlo" userId="6c090ec0-c5f7-4a87-8a36-8b94413acec2" providerId="ADAL" clId="{5311E22B-8AB7-4574-8DD2-60DAA242CEFB}" dt="2021-07-22T21:01:22.230" v="4" actId="33524"/>
          <ac:spMkLst>
            <pc:docMk/>
            <pc:sldMk cId="3974872642" sldId="257"/>
            <ac:spMk id="3" creationId="{FBFD21B4-4BCA-4522-81B1-61A66EFF7660}"/>
          </ac:spMkLst>
        </pc:spChg>
      </pc:sldChg>
      <pc:sldChg chg="modSp">
        <pc:chgData name="Michael Sarlo" userId="6c090ec0-c5f7-4a87-8a36-8b94413acec2" providerId="ADAL" clId="{5311E22B-8AB7-4574-8DD2-60DAA242CEFB}" dt="2021-07-22T21:00:24.547" v="0" actId="33524"/>
        <pc:sldMkLst>
          <pc:docMk/>
          <pc:sldMk cId="157299274" sldId="259"/>
        </pc:sldMkLst>
        <pc:spChg chg="mod">
          <ac:chgData name="Michael Sarlo" userId="6c090ec0-c5f7-4a87-8a36-8b94413acec2" providerId="ADAL" clId="{5311E22B-8AB7-4574-8DD2-60DAA242CEFB}" dt="2021-07-22T21:00:24.547" v="0" actId="33524"/>
          <ac:spMkLst>
            <pc:docMk/>
            <pc:sldMk cId="157299274" sldId="259"/>
            <ac:spMk id="3" creationId="{B9831D72-B501-4353-9EAB-85C3F9A3AE6F}"/>
          </ac:spMkLst>
        </pc:spChg>
      </pc:sldChg>
      <pc:sldChg chg="modSp">
        <pc:chgData name="Michael Sarlo" userId="6c090ec0-c5f7-4a87-8a36-8b94413acec2" providerId="ADAL" clId="{5311E22B-8AB7-4574-8DD2-60DAA242CEFB}" dt="2021-07-22T21:00:44.357" v="2" actId="33524"/>
        <pc:sldMkLst>
          <pc:docMk/>
          <pc:sldMk cId="2124497224" sldId="260"/>
        </pc:sldMkLst>
        <pc:spChg chg="mod">
          <ac:chgData name="Michael Sarlo" userId="6c090ec0-c5f7-4a87-8a36-8b94413acec2" providerId="ADAL" clId="{5311E22B-8AB7-4574-8DD2-60DAA242CEFB}" dt="2021-07-22T21:00:44.357" v="2" actId="33524"/>
          <ac:spMkLst>
            <pc:docMk/>
            <pc:sldMk cId="2124497224" sldId="260"/>
            <ac:spMk id="3" creationId="{7587526D-383C-42D4-AECC-69645C3D2237}"/>
          </ac:spMkLst>
        </pc:spChg>
      </pc:sldChg>
      <pc:sldChg chg="modSp">
        <pc:chgData name="Michael Sarlo" userId="6c090ec0-c5f7-4a87-8a36-8b94413acec2" providerId="ADAL" clId="{5311E22B-8AB7-4574-8DD2-60DAA242CEFB}" dt="2021-07-22T21:03:36.549" v="5" actId="33524"/>
        <pc:sldMkLst>
          <pc:docMk/>
          <pc:sldMk cId="2628371059" sldId="284"/>
        </pc:sldMkLst>
        <pc:spChg chg="mod">
          <ac:chgData name="Michael Sarlo" userId="6c090ec0-c5f7-4a87-8a36-8b94413acec2" providerId="ADAL" clId="{5311E22B-8AB7-4574-8DD2-60DAA242CEFB}" dt="2021-07-22T21:03:36.549" v="5" actId="33524"/>
          <ac:spMkLst>
            <pc:docMk/>
            <pc:sldMk cId="2628371059" sldId="284"/>
            <ac:spMk id="3" creationId="{5ED8B590-32B2-481B-8DB2-52A228652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5E45-7BB2-427C-BFBE-392DFDDAF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736ECC-88BB-4171-8E19-2E77E32E8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AD7C4-9D2F-41C8-B3A0-634E5C25381B}"/>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5" name="Footer Placeholder 4">
            <a:extLst>
              <a:ext uri="{FF2B5EF4-FFF2-40B4-BE49-F238E27FC236}">
                <a16:creationId xmlns:a16="http://schemas.microsoft.com/office/drawing/2014/main" id="{105E71BE-826C-4A34-9AF1-B37545663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B02D3-94C6-4B60-9BB7-9EAFD4DFFAAD}"/>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419597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4CDE-0FD8-4CBB-BB56-C17C72263A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0A086D-1E0A-4792-9C6E-DD80F7108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EC224-2B92-4150-A071-BD9278EAE223}"/>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5" name="Footer Placeholder 4">
            <a:extLst>
              <a:ext uri="{FF2B5EF4-FFF2-40B4-BE49-F238E27FC236}">
                <a16:creationId xmlns:a16="http://schemas.microsoft.com/office/drawing/2014/main" id="{FD40AC82-61F1-422D-8975-3321F090E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0A54A-20B5-44BF-A414-9B7C9FBCCEA6}"/>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135336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C6C3B-C4E4-42E2-97FC-8CFB16A8D3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A7480F-9084-46CC-8519-BD293D9351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F00DA-0706-4BAC-8307-228BB898F330}"/>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5" name="Footer Placeholder 4">
            <a:extLst>
              <a:ext uri="{FF2B5EF4-FFF2-40B4-BE49-F238E27FC236}">
                <a16:creationId xmlns:a16="http://schemas.microsoft.com/office/drawing/2014/main" id="{96A568A6-72A6-44C4-8D3B-175C28F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3726E-6CFB-4EF9-8DB8-E1F96CA980B6}"/>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13283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6312-F125-4204-AE67-96C8E5551E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77F80-1EE3-4A34-B3B1-4AF683E04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DA058-614A-4B72-BC17-EF9BB274ADFA}"/>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5" name="Footer Placeholder 4">
            <a:extLst>
              <a:ext uri="{FF2B5EF4-FFF2-40B4-BE49-F238E27FC236}">
                <a16:creationId xmlns:a16="http://schemas.microsoft.com/office/drawing/2014/main" id="{43A97DF9-56E7-406D-8FF2-A38A143AF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732E1-8A77-4EB7-BB76-0B455FD1F93A}"/>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426614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1CB7-487B-4E8A-AEA9-EE2323205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7573DF-7E75-415B-8C7B-3BC3A6595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073C3-33F4-4C6C-96BC-0ED8EF9BB460}"/>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5" name="Footer Placeholder 4">
            <a:extLst>
              <a:ext uri="{FF2B5EF4-FFF2-40B4-BE49-F238E27FC236}">
                <a16:creationId xmlns:a16="http://schemas.microsoft.com/office/drawing/2014/main" id="{14C270C3-5555-4956-9BC2-AD7D17494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A926F-4CD3-49A3-A19B-C681C5A93684}"/>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4209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0B7-7269-42EE-8561-3B0F36CA8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E6ECD-4D07-43E0-BFAA-174FEA9B2F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4EE3A-AEFA-4983-B3D5-AB67EF1CD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319712-E3B3-4851-9BE7-1A34A02EE594}"/>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6" name="Footer Placeholder 5">
            <a:extLst>
              <a:ext uri="{FF2B5EF4-FFF2-40B4-BE49-F238E27FC236}">
                <a16:creationId xmlns:a16="http://schemas.microsoft.com/office/drawing/2014/main" id="{B3D55A7B-E4B4-4899-A0EE-4D1390F25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0D73B-137F-4E0B-8DC5-5DE381476442}"/>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117078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0C8-032A-47FC-BDD0-30335D2A3E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987F51-9477-48B6-90B9-A9EC278A8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29BF7-5595-49F3-9AB3-C1E165CF2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293F9E-4A5E-4E9E-8356-7DBA17782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D0B92-B5D6-41F4-AF61-8AA23D390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BBCE3-CD98-46B8-B8E5-5C41AAD323BD}"/>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8" name="Footer Placeholder 7">
            <a:extLst>
              <a:ext uri="{FF2B5EF4-FFF2-40B4-BE49-F238E27FC236}">
                <a16:creationId xmlns:a16="http://schemas.microsoft.com/office/drawing/2014/main" id="{6ADC6858-BCE4-4E57-9272-E6CB13E6A4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086D0-A142-4C1A-85B0-1DB2B01DC904}"/>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55348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A9FC-D2B2-462B-8858-606899952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D2701-12D9-43F3-8DF1-BA74619560FF}"/>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4" name="Footer Placeholder 3">
            <a:extLst>
              <a:ext uri="{FF2B5EF4-FFF2-40B4-BE49-F238E27FC236}">
                <a16:creationId xmlns:a16="http://schemas.microsoft.com/office/drawing/2014/main" id="{85D333CB-96DE-4D8B-9AB1-E57DCD9755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594BAB-F2E2-45C6-848E-837841115A62}"/>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414413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ADD96-1D33-4978-B31D-A1823392017B}"/>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3" name="Footer Placeholder 2">
            <a:extLst>
              <a:ext uri="{FF2B5EF4-FFF2-40B4-BE49-F238E27FC236}">
                <a16:creationId xmlns:a16="http://schemas.microsoft.com/office/drawing/2014/main" id="{FB8E0FAA-5E90-4BC5-BEC5-5EA8027A2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AD2DE5-DA69-4648-B1C6-E43F510C25E1}"/>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138331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EB6C-F1B7-40E6-BB5D-52C30582F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736EFC-EA66-4116-8AED-0B3DBD8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3F134-AD19-40A1-AEFE-B29B0E4C1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66654-FB92-4E56-BBFC-262D245A6B2A}"/>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6" name="Footer Placeholder 5">
            <a:extLst>
              <a:ext uri="{FF2B5EF4-FFF2-40B4-BE49-F238E27FC236}">
                <a16:creationId xmlns:a16="http://schemas.microsoft.com/office/drawing/2014/main" id="{CC09359B-BCAB-4F5A-A068-F5423EC7C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6109E-D45E-40AB-B9F1-4D7BC2527C2F}"/>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367065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B0A8-CA22-45B5-BEA4-71A2F6F84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309CCC-CFBE-437D-825E-46F3C74C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67B480-F89F-4EF7-A732-7A2DAA2DD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0177E-760C-42E6-9DBD-B9DCD4F70B90}"/>
              </a:ext>
            </a:extLst>
          </p:cNvPr>
          <p:cNvSpPr>
            <a:spLocks noGrp="1"/>
          </p:cNvSpPr>
          <p:nvPr>
            <p:ph type="dt" sz="half" idx="10"/>
          </p:nvPr>
        </p:nvSpPr>
        <p:spPr/>
        <p:txBody>
          <a:bodyPr/>
          <a:lstStyle/>
          <a:p>
            <a:fld id="{625EBBFF-7284-49EA-91DB-60857A949063}" type="datetimeFigureOut">
              <a:rPr lang="en-US" smtClean="0"/>
              <a:t>9/20/2021</a:t>
            </a:fld>
            <a:endParaRPr lang="en-US"/>
          </a:p>
        </p:txBody>
      </p:sp>
      <p:sp>
        <p:nvSpPr>
          <p:cNvPr id="6" name="Footer Placeholder 5">
            <a:extLst>
              <a:ext uri="{FF2B5EF4-FFF2-40B4-BE49-F238E27FC236}">
                <a16:creationId xmlns:a16="http://schemas.microsoft.com/office/drawing/2014/main" id="{F81CE354-9834-4498-86E1-49F2D0135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CE946-CE0F-4212-A776-A2E581DE27E4}"/>
              </a:ext>
            </a:extLst>
          </p:cNvPr>
          <p:cNvSpPr>
            <a:spLocks noGrp="1"/>
          </p:cNvSpPr>
          <p:nvPr>
            <p:ph type="sldNum" sz="quarter" idx="12"/>
          </p:nvPr>
        </p:nvSpPr>
        <p:spPr/>
        <p:txBody>
          <a:bodyPr/>
          <a:lstStyle/>
          <a:p>
            <a:fld id="{09EBC5DD-9CE7-4E2F-B8DA-92C4D4639615}" type="slidenum">
              <a:rPr lang="en-US" smtClean="0"/>
              <a:t>‹#›</a:t>
            </a:fld>
            <a:endParaRPr lang="en-US"/>
          </a:p>
        </p:txBody>
      </p:sp>
    </p:spTree>
    <p:extLst>
      <p:ext uri="{BB962C8B-B14F-4D97-AF65-F5344CB8AC3E}">
        <p14:creationId xmlns:p14="http://schemas.microsoft.com/office/powerpoint/2010/main" val="161601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F0FD3-3030-4502-8FA2-714322AB2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A6006-069D-4288-8513-7AE552B4B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48017-3965-4497-8800-115DE1273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EBBFF-7284-49EA-91DB-60857A949063}" type="datetimeFigureOut">
              <a:rPr lang="en-US" smtClean="0"/>
              <a:t>9/20/2021</a:t>
            </a:fld>
            <a:endParaRPr lang="en-US"/>
          </a:p>
        </p:txBody>
      </p:sp>
      <p:sp>
        <p:nvSpPr>
          <p:cNvPr id="5" name="Footer Placeholder 4">
            <a:extLst>
              <a:ext uri="{FF2B5EF4-FFF2-40B4-BE49-F238E27FC236}">
                <a16:creationId xmlns:a16="http://schemas.microsoft.com/office/drawing/2014/main" id="{2D21E3FB-C620-4998-8818-3B5E51FD8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A91CE8-CAE3-4F3E-8ED7-3299B1EF5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BC5DD-9CE7-4E2F-B8DA-92C4D4639615}" type="slidenum">
              <a:rPr lang="en-US" smtClean="0"/>
              <a:t>‹#›</a:t>
            </a:fld>
            <a:endParaRPr lang="en-US"/>
          </a:p>
        </p:txBody>
      </p:sp>
    </p:spTree>
    <p:extLst>
      <p:ext uri="{BB962C8B-B14F-4D97-AF65-F5344CB8AC3E}">
        <p14:creationId xmlns:p14="http://schemas.microsoft.com/office/powerpoint/2010/main" val="3811126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tutorialspoint.com/cplusplus/cpp_copy_constructor.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44822-6805-4616-B378-D990F3F58004}"/>
              </a:ext>
            </a:extLst>
          </p:cNvPr>
          <p:cNvSpPr>
            <a:spLocks noGrp="1"/>
          </p:cNvSpPr>
          <p:nvPr>
            <p:ph type="ctrTitle"/>
          </p:nvPr>
        </p:nvSpPr>
        <p:spPr>
          <a:xfrm>
            <a:off x="7060848" y="420624"/>
            <a:ext cx="3678286" cy="3566160"/>
          </a:xfrm>
        </p:spPr>
        <p:txBody>
          <a:bodyPr anchor="b">
            <a:normAutofit/>
          </a:bodyPr>
          <a:lstStyle/>
          <a:p>
            <a:pPr algn="l"/>
            <a:r>
              <a:rPr lang="en-US" sz="5400" dirty="0"/>
              <a:t>Private: </a:t>
            </a:r>
            <a:br>
              <a:rPr lang="en-US" sz="5400" dirty="0"/>
            </a:br>
            <a:r>
              <a:rPr lang="en-US" sz="5400" dirty="0"/>
              <a:t>Protected:</a:t>
            </a:r>
            <a:br>
              <a:rPr lang="en-US" sz="5400" dirty="0"/>
            </a:br>
            <a:r>
              <a:rPr lang="en-US" sz="5400" dirty="0"/>
              <a:t>Public:</a:t>
            </a:r>
            <a:br>
              <a:rPr lang="en-US" sz="5400" dirty="0"/>
            </a:br>
            <a:endParaRPr lang="en-US" sz="5400" dirty="0"/>
          </a:p>
        </p:txBody>
      </p:sp>
      <p:sp>
        <p:nvSpPr>
          <p:cNvPr id="3" name="Subtitle 2">
            <a:extLst>
              <a:ext uri="{FF2B5EF4-FFF2-40B4-BE49-F238E27FC236}">
                <a16:creationId xmlns:a16="http://schemas.microsoft.com/office/drawing/2014/main" id="{4E556DA4-4E06-4277-BAC8-15FC361FC112}"/>
              </a:ext>
            </a:extLst>
          </p:cNvPr>
          <p:cNvSpPr>
            <a:spLocks noGrp="1"/>
          </p:cNvSpPr>
          <p:nvPr>
            <p:ph type="subTitle" idx="1"/>
          </p:nvPr>
        </p:nvSpPr>
        <p:spPr>
          <a:xfrm>
            <a:off x="6356819" y="4636008"/>
            <a:ext cx="5867369" cy="1572768"/>
          </a:xfrm>
        </p:spPr>
        <p:txBody>
          <a:bodyPr>
            <a:normAutofit/>
          </a:bodyPr>
          <a:lstStyle/>
          <a:p>
            <a:pPr algn="l"/>
            <a:r>
              <a:rPr lang="en-US" b="1" dirty="0"/>
              <a:t>Topic 2: Encapsulation and Software Design</a:t>
            </a:r>
            <a:endParaRPr lang="en-US" dirty="0"/>
          </a:p>
          <a:p>
            <a:pPr algn="l"/>
            <a:endParaRPr lang="en-US" dirty="0"/>
          </a:p>
        </p:txBody>
      </p:sp>
      <p:pic>
        <p:nvPicPr>
          <p:cNvPr id="1026" name="Picture 2" descr="enter link description here">
            <a:extLst>
              <a:ext uri="{FF2B5EF4-FFF2-40B4-BE49-F238E27FC236}">
                <a16:creationId xmlns:a16="http://schemas.microsoft.com/office/drawing/2014/main" id="{89885422-11BC-43FE-8A3D-857F0D6146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68" r="4931" b="-1"/>
          <a:stretch/>
        </p:blipFill>
        <p:spPr bwMode="auto">
          <a:xfrm>
            <a:off x="1" y="10"/>
            <a:ext cx="6251110"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24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C8ACA-8A9D-44C7-A753-73F70420A6C4}"/>
              </a:ext>
            </a:extLst>
          </p:cNvPr>
          <p:cNvSpPr>
            <a:spLocks noGrp="1"/>
          </p:cNvSpPr>
          <p:nvPr>
            <p:ph idx="1"/>
          </p:nvPr>
        </p:nvSpPr>
        <p:spPr>
          <a:xfrm>
            <a:off x="838200" y="276837"/>
            <a:ext cx="10515600" cy="5900126"/>
          </a:xfrm>
        </p:spPr>
        <p:txBody>
          <a:bodyPr>
            <a:normAutofit fontScale="92500" lnSpcReduction="10000"/>
          </a:bodyPr>
          <a:lstStyle/>
          <a:p>
            <a:pPr marL="0" indent="0">
              <a:buNone/>
            </a:pPr>
            <a:r>
              <a:rPr lang="en-US" dirty="0"/>
              <a:t>On to the class construction.  </a:t>
            </a:r>
          </a:p>
          <a:p>
            <a:pPr marL="0" indent="0">
              <a:buNone/>
            </a:pPr>
            <a:endParaRPr lang="en-US" dirty="0"/>
          </a:p>
          <a:p>
            <a:pPr marL="0" indent="0">
              <a:buNone/>
            </a:pPr>
            <a:r>
              <a:rPr lang="en-US" dirty="0"/>
              <a:t>We are in C++, so there are a few things different than Java class construction, but a lot of similarities.  They both are OOP, so we can draw a lot from what you know.  </a:t>
            </a:r>
          </a:p>
          <a:p>
            <a:pPr marL="0" indent="0">
              <a:buNone/>
            </a:pPr>
            <a:endParaRPr lang="en-US" dirty="0"/>
          </a:p>
          <a:p>
            <a:pPr marL="0" indent="0">
              <a:buNone/>
            </a:pPr>
            <a:r>
              <a:rPr lang="en-US" dirty="0"/>
              <a:t>For those with experience in Object Oriented Programming, some of this will be a review.  Please feel free to add to the lecture and lessons. </a:t>
            </a:r>
          </a:p>
          <a:p>
            <a:pPr marL="0" indent="0">
              <a:buNone/>
            </a:pPr>
            <a:endParaRPr lang="en-US" dirty="0"/>
          </a:p>
          <a:p>
            <a:pPr marL="0" indent="0">
              <a:buNone/>
            </a:pPr>
            <a:r>
              <a:rPr lang="en-US" dirty="0"/>
              <a:t>There are some subtle differences between Java classes and C++ classes, but the overall concepts are the same.  </a:t>
            </a:r>
          </a:p>
          <a:p>
            <a:pPr marL="0" indent="0">
              <a:buNone/>
            </a:pPr>
            <a:endParaRPr lang="en-US" dirty="0"/>
          </a:p>
          <a:p>
            <a:pPr marL="0" indent="0">
              <a:buNone/>
            </a:pPr>
            <a:endParaRPr lang="en-US" dirty="0"/>
          </a:p>
          <a:p>
            <a:pPr marL="0" indent="0">
              <a:buNone/>
            </a:pPr>
            <a:r>
              <a:rPr lang="en-US" dirty="0"/>
              <a:t>We can make this collaborative.  </a:t>
            </a:r>
          </a:p>
          <a:p>
            <a:pPr marL="0" indent="0">
              <a:buNone/>
            </a:pPr>
            <a:endParaRPr lang="en-US" dirty="0"/>
          </a:p>
        </p:txBody>
      </p:sp>
    </p:spTree>
    <p:extLst>
      <p:ext uri="{BB962C8B-B14F-4D97-AF65-F5344CB8AC3E}">
        <p14:creationId xmlns:p14="http://schemas.microsoft.com/office/powerpoint/2010/main" val="276516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FDD71-5FB2-456F-BB61-E1D16F3739C8}"/>
              </a:ext>
            </a:extLst>
          </p:cNvPr>
          <p:cNvSpPr>
            <a:spLocks noGrp="1"/>
          </p:cNvSpPr>
          <p:nvPr>
            <p:ph idx="1"/>
          </p:nvPr>
        </p:nvSpPr>
        <p:spPr>
          <a:xfrm>
            <a:off x="838200" y="474562"/>
            <a:ext cx="10515600" cy="5702401"/>
          </a:xfrm>
        </p:spPr>
        <p:txBody>
          <a:bodyPr/>
          <a:lstStyle/>
          <a:p>
            <a:pPr marL="0" indent="0">
              <a:buNone/>
            </a:pPr>
            <a:r>
              <a:rPr lang="en-US" dirty="0"/>
              <a:t>C++ class is a user defined data type, which holds its own information (data types, and methods).  Those give the class state and behavior.   </a:t>
            </a:r>
          </a:p>
          <a:p>
            <a:pPr marL="0" indent="0">
              <a:buNone/>
            </a:pPr>
            <a:endParaRPr lang="en-US" dirty="0"/>
          </a:p>
          <a:p>
            <a:pPr marL="0" indent="0">
              <a:buNone/>
            </a:pPr>
            <a:r>
              <a:rPr lang="en-US" dirty="0"/>
              <a:t>When we instantiate the class, we create an object that can access the allowed state and behaviors.  (We will talk about static methods later)</a:t>
            </a:r>
          </a:p>
          <a:p>
            <a:pPr marL="0" indent="0">
              <a:buNone/>
            </a:pPr>
            <a:endParaRPr lang="en-US" dirty="0"/>
          </a:p>
          <a:p>
            <a:pPr marL="0" indent="0">
              <a:buNone/>
            </a:pPr>
            <a:r>
              <a:rPr lang="en-US" dirty="0"/>
              <a:t>A class is defined, C++ will not allocate memory for the data type. </a:t>
            </a:r>
          </a:p>
          <a:p>
            <a:pPr marL="0" indent="0">
              <a:buNone/>
            </a:pPr>
            <a:endParaRPr lang="en-US" dirty="0"/>
          </a:p>
          <a:p>
            <a:pPr marL="0" indent="0">
              <a:buNone/>
            </a:pPr>
            <a:r>
              <a:rPr lang="en-US" dirty="0"/>
              <a:t> When we create an instance of the class, that is when the object is created, and memory is allocated.</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538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D21B4-4BCA-4522-81B1-61A66EFF7660}"/>
              </a:ext>
            </a:extLst>
          </p:cNvPr>
          <p:cNvSpPr>
            <a:spLocks noGrp="1"/>
          </p:cNvSpPr>
          <p:nvPr>
            <p:ph idx="1"/>
          </p:nvPr>
        </p:nvSpPr>
        <p:spPr>
          <a:xfrm>
            <a:off x="838200" y="285226"/>
            <a:ext cx="10515600" cy="5891737"/>
          </a:xfrm>
        </p:spPr>
        <p:txBody>
          <a:bodyPr/>
          <a:lstStyle/>
          <a:p>
            <a:pPr marL="0" indent="0">
              <a:buNone/>
            </a:pPr>
            <a:r>
              <a:rPr lang="en-US" dirty="0"/>
              <a:t>Back to C++ class construction. Let's look at what is a (Unified Modeling Language) UML class diagram.  This a visual representation of what makes up a class, and its relationship to other classes. </a:t>
            </a:r>
          </a:p>
          <a:p>
            <a:pPr marL="0" indent="0">
              <a:buNone/>
            </a:pPr>
            <a:endParaRPr lang="en-US" dirty="0"/>
          </a:p>
          <a:p>
            <a:pPr marL="0" indent="0">
              <a:buNone/>
            </a:pPr>
            <a:r>
              <a:rPr lang="en-US" dirty="0"/>
              <a:t> A quick example of a class.  </a:t>
            </a:r>
            <a:r>
              <a:rPr lang="en-US" dirty="0">
                <a:solidFill>
                  <a:srgbClr val="FF0000"/>
                </a:solidFill>
              </a:rPr>
              <a:t>Robot  </a:t>
            </a:r>
            <a:r>
              <a:rPr lang="en-US" dirty="0">
                <a:solidFill>
                  <a:srgbClr val="FF0000"/>
                </a:solidFill>
                <a:sym typeface="Wingdings" panose="05000000000000000000" pitchFamily="2" charset="2"/>
              </a:rPr>
              <a:t></a:t>
            </a:r>
            <a:r>
              <a:rPr lang="en-US" dirty="0">
                <a:solidFill>
                  <a:srgbClr val="FF0000"/>
                </a:solidFill>
              </a:rPr>
              <a:t>  Robot is a noun</a:t>
            </a:r>
            <a:r>
              <a:rPr lang="en-US" dirty="0"/>
              <a:t>.</a:t>
            </a:r>
          </a:p>
          <a:p>
            <a:pPr marL="0" indent="0">
              <a:buNone/>
            </a:pPr>
            <a:endParaRPr lang="en-US" dirty="0"/>
          </a:p>
          <a:p>
            <a:pPr marL="0" indent="0">
              <a:buNone/>
            </a:pPr>
            <a:r>
              <a:rPr lang="en-US" dirty="0"/>
              <a:t>We can build our simple robot by giving is some state and a few behaviors. </a:t>
            </a:r>
          </a:p>
          <a:p>
            <a:pPr marL="0" indent="0">
              <a:buNone/>
            </a:pPr>
            <a:endParaRPr lang="en-US" dirty="0"/>
          </a:p>
          <a:p>
            <a:pPr marL="0" indent="0">
              <a:buNone/>
            </a:pPr>
            <a:r>
              <a:rPr lang="en-US" dirty="0"/>
              <a:t>First in a UML Design:</a:t>
            </a:r>
          </a:p>
          <a:p>
            <a:pPr marL="0" indent="0">
              <a:buNone/>
            </a:pPr>
            <a:endParaRPr lang="en-US" dirty="0"/>
          </a:p>
        </p:txBody>
      </p:sp>
      <p:graphicFrame>
        <p:nvGraphicFramePr>
          <p:cNvPr id="7" name="Table 7">
            <a:extLst>
              <a:ext uri="{FF2B5EF4-FFF2-40B4-BE49-F238E27FC236}">
                <a16:creationId xmlns:a16="http://schemas.microsoft.com/office/drawing/2014/main" id="{8D5B6479-BE31-4AD1-B60E-D29D165E3D09}"/>
              </a:ext>
            </a:extLst>
          </p:cNvPr>
          <p:cNvGraphicFramePr>
            <a:graphicFrameLocks noGrp="1"/>
          </p:cNvGraphicFramePr>
          <p:nvPr>
            <p:extLst>
              <p:ext uri="{D42A27DB-BD31-4B8C-83A1-F6EECF244321}">
                <p14:modId xmlns:p14="http://schemas.microsoft.com/office/powerpoint/2010/main" val="4167601787"/>
              </p:ext>
            </p:extLst>
          </p:nvPr>
        </p:nvGraphicFramePr>
        <p:xfrm>
          <a:off x="6095999" y="3571923"/>
          <a:ext cx="2804719" cy="2199640"/>
        </p:xfrm>
        <a:graphic>
          <a:graphicData uri="http://schemas.openxmlformats.org/drawingml/2006/table">
            <a:tbl>
              <a:tblPr firstRow="1" bandRow="1">
                <a:tableStyleId>{5C22544A-7EE6-4342-B048-85BDC9FD1C3A}</a:tableStyleId>
              </a:tblPr>
              <a:tblGrid>
                <a:gridCol w="2804719">
                  <a:extLst>
                    <a:ext uri="{9D8B030D-6E8A-4147-A177-3AD203B41FA5}">
                      <a16:colId xmlns:a16="http://schemas.microsoft.com/office/drawing/2014/main" val="455955958"/>
                    </a:ext>
                  </a:extLst>
                </a:gridCol>
              </a:tblGrid>
              <a:tr h="370840">
                <a:tc>
                  <a:txBody>
                    <a:bodyPr/>
                    <a:lstStyle/>
                    <a:p>
                      <a:pPr algn="ctr"/>
                      <a:r>
                        <a:rPr lang="en-US" dirty="0"/>
                        <a:t>Robot</a:t>
                      </a:r>
                    </a:p>
                  </a:txBody>
                  <a:tcPr/>
                </a:tc>
                <a:extLst>
                  <a:ext uri="{0D108BD9-81ED-4DB2-BD59-A6C34878D82A}">
                    <a16:rowId xmlns:a16="http://schemas.microsoft.com/office/drawing/2014/main" val="2210396755"/>
                  </a:ext>
                </a:extLst>
              </a:tr>
              <a:tr h="370840">
                <a:tc>
                  <a:txBody>
                    <a:bodyPr/>
                    <a:lstStyle/>
                    <a:p>
                      <a:r>
                        <a:rPr lang="en-US" dirty="0"/>
                        <a:t>-</a:t>
                      </a:r>
                      <a:r>
                        <a:rPr lang="en-US" dirty="0" err="1"/>
                        <a:t>size:int</a:t>
                      </a:r>
                      <a:endParaRPr lang="en-US" dirty="0"/>
                    </a:p>
                    <a:p>
                      <a:r>
                        <a:rPr lang="en-US" dirty="0"/>
                        <a:t>-</a:t>
                      </a:r>
                      <a:r>
                        <a:rPr lang="en-US" dirty="0" err="1"/>
                        <a:t>position:int</a:t>
                      </a:r>
                      <a:r>
                        <a:rPr lang="en-US" dirty="0"/>
                        <a:t> = 0</a:t>
                      </a:r>
                    </a:p>
                    <a:p>
                      <a:r>
                        <a:rPr lang="en-US" dirty="0"/>
                        <a:t>-</a:t>
                      </a:r>
                      <a:r>
                        <a:rPr lang="en-US" dirty="0" err="1"/>
                        <a:t>role:string</a:t>
                      </a:r>
                      <a:endParaRPr lang="en-US" dirty="0"/>
                    </a:p>
                  </a:txBody>
                  <a:tcPr/>
                </a:tc>
                <a:extLst>
                  <a:ext uri="{0D108BD9-81ED-4DB2-BD59-A6C34878D82A}">
                    <a16:rowId xmlns:a16="http://schemas.microsoft.com/office/drawing/2014/main" val="1756466906"/>
                  </a:ext>
                </a:extLst>
              </a:tr>
              <a:tr h="370840">
                <a:tc>
                  <a:txBody>
                    <a:bodyPr/>
                    <a:lstStyle/>
                    <a:p>
                      <a:r>
                        <a:rPr lang="en-US" dirty="0"/>
                        <a:t>+Robot(100, “Sweeper”)</a:t>
                      </a:r>
                    </a:p>
                    <a:p>
                      <a:r>
                        <a:rPr lang="en-US" dirty="0"/>
                        <a:t>+Robot(</a:t>
                      </a:r>
                      <a:r>
                        <a:rPr lang="en-US" dirty="0" err="1"/>
                        <a:t>s:int</a:t>
                      </a:r>
                      <a:r>
                        <a:rPr lang="en-US" dirty="0"/>
                        <a:t>, r:string)</a:t>
                      </a:r>
                    </a:p>
                    <a:p>
                      <a:r>
                        <a:rPr lang="en-US" dirty="0"/>
                        <a:t>+who():void</a:t>
                      </a:r>
                    </a:p>
                  </a:txBody>
                  <a:tcPr/>
                </a:tc>
                <a:extLst>
                  <a:ext uri="{0D108BD9-81ED-4DB2-BD59-A6C34878D82A}">
                    <a16:rowId xmlns:a16="http://schemas.microsoft.com/office/drawing/2014/main" val="786576982"/>
                  </a:ext>
                </a:extLst>
              </a:tr>
            </a:tbl>
          </a:graphicData>
        </a:graphic>
      </p:graphicFrame>
    </p:spTree>
    <p:extLst>
      <p:ext uri="{BB962C8B-B14F-4D97-AF65-F5344CB8AC3E}">
        <p14:creationId xmlns:p14="http://schemas.microsoft.com/office/powerpoint/2010/main" val="397487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B9FE0-EF83-419D-9824-1A3C25B74B03}"/>
              </a:ext>
            </a:extLst>
          </p:cNvPr>
          <p:cNvSpPr>
            <a:spLocks noGrp="1"/>
          </p:cNvSpPr>
          <p:nvPr>
            <p:ph idx="1"/>
          </p:nvPr>
        </p:nvSpPr>
        <p:spPr>
          <a:xfrm>
            <a:off x="838200" y="552450"/>
            <a:ext cx="10515600" cy="5624513"/>
          </a:xfrm>
        </p:spPr>
        <p:txBody>
          <a:bodyPr/>
          <a:lstStyle/>
          <a:p>
            <a:pPr marL="0" indent="0">
              <a:buNone/>
            </a:pPr>
            <a:r>
              <a:rPr lang="en-US" dirty="0"/>
              <a:t>To build a class in C++ we use the keyword class followed by the name of the class.  (ALWAYS use a capital letter for your class name!)</a:t>
            </a:r>
          </a:p>
          <a:p>
            <a:pPr marL="0" indent="0">
              <a:buNone/>
            </a:pPr>
            <a:r>
              <a:rPr lang="en-US" dirty="0"/>
              <a:t>That is the class header – no () here, just class name and { };</a:t>
            </a:r>
          </a:p>
          <a:p>
            <a:pPr marL="0" indent="0">
              <a:buNone/>
            </a:pPr>
            <a:endParaRPr lang="en-US" dirty="0"/>
          </a:p>
          <a:p>
            <a:pPr marL="0" indent="0">
              <a:buNone/>
            </a:pPr>
            <a:r>
              <a:rPr lang="en-US" dirty="0"/>
              <a:t>	class </a:t>
            </a:r>
            <a:r>
              <a:rPr lang="en-US" dirty="0">
                <a:solidFill>
                  <a:srgbClr val="00B0F0"/>
                </a:solidFill>
              </a:rPr>
              <a:t>Robot</a:t>
            </a:r>
            <a:r>
              <a:rPr lang="en-US" dirty="0">
                <a:solidFill>
                  <a:srgbClr val="00B050"/>
                </a:solidFill>
              </a:rPr>
              <a:t>{</a:t>
            </a:r>
          </a:p>
          <a:p>
            <a:pPr marL="0" indent="0">
              <a:buNone/>
            </a:pPr>
            <a:r>
              <a:rPr lang="en-US" dirty="0">
                <a:solidFill>
                  <a:srgbClr val="00B050"/>
                </a:solidFill>
              </a:rPr>
              <a:t>		</a:t>
            </a:r>
            <a:r>
              <a:rPr lang="en-US" dirty="0"/>
              <a:t>// body of the class with access specified </a:t>
            </a:r>
          </a:p>
          <a:p>
            <a:pPr marL="0" indent="0">
              <a:buNone/>
            </a:pPr>
            <a:r>
              <a:rPr lang="en-US" dirty="0"/>
              <a:t>		// data types &amp; members</a:t>
            </a:r>
          </a:p>
          <a:p>
            <a:pPr marL="0" indent="0">
              <a:buNone/>
            </a:pPr>
            <a:r>
              <a:rPr lang="en-US" dirty="0"/>
              <a:t>		// Methods()</a:t>
            </a:r>
          </a:p>
          <a:p>
            <a:pPr marL="0" indent="0">
              <a:buNone/>
            </a:pPr>
            <a:r>
              <a:rPr lang="en-US" dirty="0">
                <a:solidFill>
                  <a:srgbClr val="00B050"/>
                </a:solidFill>
              </a:rPr>
              <a:t>	}; </a:t>
            </a:r>
            <a:r>
              <a:rPr lang="en-US" dirty="0">
                <a:solidFill>
                  <a:srgbClr val="00B050"/>
                </a:solidFill>
                <a:sym typeface="Wingdings" panose="05000000000000000000" pitchFamily="2" charset="2"/>
              </a:rPr>
              <a:t> notice the ; at the end of the class block</a:t>
            </a:r>
            <a:endParaRPr lang="en-US" dirty="0">
              <a:solidFill>
                <a:srgbClr val="00B05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2506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FE1046-4735-4B6E-9B8D-8BB5815B56D3}"/>
              </a:ext>
            </a:extLst>
          </p:cNvPr>
          <p:cNvSpPr txBox="1"/>
          <p:nvPr/>
        </p:nvSpPr>
        <p:spPr>
          <a:xfrm>
            <a:off x="5654180" y="514350"/>
            <a:ext cx="6537820" cy="5262979"/>
          </a:xfrm>
          <a:prstGeom prst="rect">
            <a:avLst/>
          </a:prstGeom>
          <a:noFill/>
        </p:spPr>
        <p:txBody>
          <a:bodyPr wrap="square" rtlCol="0">
            <a:spAutoFit/>
          </a:bodyPr>
          <a:lstStyle/>
          <a:p>
            <a:r>
              <a:rPr lang="en-US" sz="2800" dirty="0">
                <a:solidFill>
                  <a:srgbClr val="FF0000"/>
                </a:solidFill>
              </a:rPr>
              <a:t>In C++, access is declared with three access modifiers, </a:t>
            </a:r>
          </a:p>
          <a:p>
            <a:r>
              <a:rPr lang="en-US" sz="2800" dirty="0">
                <a:solidFill>
                  <a:srgbClr val="FF0000"/>
                </a:solidFill>
              </a:rPr>
              <a:t>Private – </a:t>
            </a:r>
          </a:p>
          <a:p>
            <a:r>
              <a:rPr lang="en-US" sz="2800" dirty="0">
                <a:solidFill>
                  <a:srgbClr val="FF0000"/>
                </a:solidFill>
              </a:rPr>
              <a:t>Public +</a:t>
            </a:r>
          </a:p>
          <a:p>
            <a:r>
              <a:rPr lang="en-US" sz="2800" dirty="0">
                <a:solidFill>
                  <a:srgbClr val="FF0000"/>
                </a:solidFill>
              </a:rPr>
              <a:t>Protected # </a:t>
            </a:r>
          </a:p>
          <a:p>
            <a:endParaRPr lang="en-US" sz="2800" dirty="0"/>
          </a:p>
          <a:p>
            <a:r>
              <a:rPr lang="en-US" sz="2800" dirty="0"/>
              <a:t>With Robot, we have 3 private instance variables.</a:t>
            </a:r>
          </a:p>
          <a:p>
            <a:endParaRPr lang="en-US" sz="2800" dirty="0"/>
          </a:p>
          <a:p>
            <a:r>
              <a:rPr lang="en-US" sz="2800" dirty="0"/>
              <a:t>There are 2 constructors.</a:t>
            </a:r>
          </a:p>
          <a:p>
            <a:endParaRPr lang="en-US" sz="2800" dirty="0"/>
          </a:p>
          <a:p>
            <a:r>
              <a:rPr lang="en-US" sz="2800" dirty="0"/>
              <a:t> 1 public method. </a:t>
            </a:r>
          </a:p>
        </p:txBody>
      </p:sp>
      <p:pic>
        <p:nvPicPr>
          <p:cNvPr id="6" name="Content Placeholder 5">
            <a:extLst>
              <a:ext uri="{FF2B5EF4-FFF2-40B4-BE49-F238E27FC236}">
                <a16:creationId xmlns:a16="http://schemas.microsoft.com/office/drawing/2014/main" id="{E1405024-1835-4F8C-BA9E-A2FC3448F9DD}"/>
              </a:ext>
            </a:extLst>
          </p:cNvPr>
          <p:cNvPicPr>
            <a:picLocks noGrp="1" noChangeAspect="1"/>
          </p:cNvPicPr>
          <p:nvPr>
            <p:ph idx="1"/>
          </p:nvPr>
        </p:nvPicPr>
        <p:blipFill>
          <a:blip r:embed="rId2"/>
          <a:stretch>
            <a:fillRect/>
          </a:stretch>
        </p:blipFill>
        <p:spPr>
          <a:xfrm>
            <a:off x="1979594" y="1516737"/>
            <a:ext cx="2847079" cy="2334970"/>
          </a:xfrm>
          <a:prstGeom prst="rect">
            <a:avLst/>
          </a:prstGeom>
        </p:spPr>
      </p:pic>
      <p:cxnSp>
        <p:nvCxnSpPr>
          <p:cNvPr id="8" name="Straight Arrow Connector 7">
            <a:extLst>
              <a:ext uri="{FF2B5EF4-FFF2-40B4-BE49-F238E27FC236}">
                <a16:creationId xmlns:a16="http://schemas.microsoft.com/office/drawing/2014/main" id="{9EADCE7A-D6A8-4EFE-ADA6-C4A247FB8536}"/>
              </a:ext>
            </a:extLst>
          </p:cNvPr>
          <p:cNvCxnSpPr>
            <a:cxnSpLocks/>
          </p:cNvCxnSpPr>
          <p:nvPr/>
        </p:nvCxnSpPr>
        <p:spPr>
          <a:xfrm flipH="1" flipV="1">
            <a:off x="3875714" y="2273418"/>
            <a:ext cx="1929468" cy="1073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917BF15-3B13-4A9B-9D6E-5A4B0259CCB0}"/>
              </a:ext>
            </a:extLst>
          </p:cNvPr>
          <p:cNvCxnSpPr>
            <a:cxnSpLocks/>
          </p:cNvCxnSpPr>
          <p:nvPr/>
        </p:nvCxnSpPr>
        <p:spPr>
          <a:xfrm flipH="1" flipV="1">
            <a:off x="4454554" y="3020038"/>
            <a:ext cx="1115736" cy="156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921648-85F0-46C1-98A2-0A3EC34D12B2}"/>
              </a:ext>
            </a:extLst>
          </p:cNvPr>
          <p:cNvCxnSpPr>
            <a:cxnSpLocks/>
          </p:cNvCxnSpPr>
          <p:nvPr/>
        </p:nvCxnSpPr>
        <p:spPr>
          <a:xfrm flipH="1" flipV="1">
            <a:off x="4202884" y="3338818"/>
            <a:ext cx="1367406" cy="127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E2BFAD-291B-49C0-A0C4-4271851431C6}"/>
              </a:ext>
            </a:extLst>
          </p:cNvPr>
          <p:cNvCxnSpPr>
            <a:cxnSpLocks/>
          </p:cNvCxnSpPr>
          <p:nvPr/>
        </p:nvCxnSpPr>
        <p:spPr>
          <a:xfrm flipH="1" flipV="1">
            <a:off x="3313651" y="3590489"/>
            <a:ext cx="2340529" cy="182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41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AF103-28D2-4F56-A9B7-0FE9FD1B3909}"/>
              </a:ext>
            </a:extLst>
          </p:cNvPr>
          <p:cNvSpPr>
            <a:spLocks noGrp="1"/>
          </p:cNvSpPr>
          <p:nvPr>
            <p:ph idx="1"/>
          </p:nvPr>
        </p:nvSpPr>
        <p:spPr>
          <a:xfrm>
            <a:off x="838200" y="411061"/>
            <a:ext cx="10515600" cy="5765902"/>
          </a:xfrm>
        </p:spPr>
        <p:txBody>
          <a:bodyPr/>
          <a:lstStyle/>
          <a:p>
            <a:pPr marL="0" indent="0">
              <a:buNone/>
            </a:pPr>
            <a:r>
              <a:rPr lang="en-US" dirty="0"/>
              <a:t>Follow along in Visual Studio / repl.it if you want. </a:t>
            </a:r>
          </a:p>
          <a:p>
            <a:pPr marL="0" indent="0">
              <a:buNone/>
            </a:pPr>
            <a:endParaRPr lang="en-US" dirty="0"/>
          </a:p>
          <a:p>
            <a:pPr marL="0" indent="0">
              <a:buNone/>
            </a:pPr>
            <a:r>
              <a:rPr lang="en-US" dirty="0"/>
              <a:t>Make a project called </a:t>
            </a:r>
            <a:r>
              <a:rPr lang="en-US" dirty="0" err="1"/>
              <a:t>MyRobot</a:t>
            </a:r>
            <a:r>
              <a:rPr lang="en-US" dirty="0"/>
              <a:t>.  </a:t>
            </a:r>
            <a:r>
              <a:rPr lang="en-US" dirty="0">
                <a:solidFill>
                  <a:srgbClr val="FF0000"/>
                </a:solidFill>
              </a:rPr>
              <a:t>This will have the main() inside of it.  </a:t>
            </a:r>
          </a:p>
          <a:p>
            <a:pPr marL="0" indent="0">
              <a:buNone/>
            </a:pP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08329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9F425-829F-4064-AA01-BD98B7ED5B39}"/>
              </a:ext>
            </a:extLst>
          </p:cNvPr>
          <p:cNvSpPr>
            <a:spLocks noGrp="1"/>
          </p:cNvSpPr>
          <p:nvPr>
            <p:ph idx="1"/>
          </p:nvPr>
        </p:nvSpPr>
        <p:spPr>
          <a:xfrm>
            <a:off x="838200" y="662730"/>
            <a:ext cx="10515600" cy="5514233"/>
          </a:xfrm>
        </p:spPr>
        <p:txBody>
          <a:bodyPr>
            <a:normAutofit fontScale="55000" lnSpcReduction="20000"/>
          </a:bodyPr>
          <a:lstStyle/>
          <a:p>
            <a:pPr marL="0" indent="0">
              <a:buNone/>
            </a:pPr>
            <a:r>
              <a:rPr lang="en-US" dirty="0"/>
              <a:t>Now lets make our simple Robot based off of the UML diagram. We can create a class called Robot.  This will be in the </a:t>
            </a:r>
            <a:r>
              <a:rPr lang="en-US" dirty="0" err="1"/>
              <a:t>Robot.h</a:t>
            </a:r>
            <a:r>
              <a:rPr lang="en-US" dirty="0"/>
              <a:t> file.</a:t>
            </a:r>
          </a:p>
          <a:p>
            <a:pPr marL="0" indent="0">
              <a:buNone/>
            </a:pPr>
            <a:endParaRPr lang="en-US" dirty="0"/>
          </a:p>
          <a:p>
            <a:pPr marL="0" indent="0">
              <a:buNone/>
            </a:pPr>
            <a:r>
              <a:rPr lang="en-US" dirty="0"/>
              <a:t>#pragma once</a:t>
            </a:r>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class Robot</a:t>
            </a:r>
          </a:p>
          <a:p>
            <a:pPr marL="0" indent="0">
              <a:buNone/>
            </a:pPr>
            <a:r>
              <a:rPr lang="en-US" dirty="0"/>
              <a:t>{</a:t>
            </a:r>
          </a:p>
          <a:p>
            <a:pPr marL="0" indent="0">
              <a:buNone/>
            </a:pPr>
            <a:r>
              <a:rPr lang="en-US" dirty="0">
                <a:solidFill>
                  <a:srgbClr val="FF0000"/>
                </a:solidFill>
              </a:rPr>
              <a:t>private:</a:t>
            </a:r>
          </a:p>
          <a:p>
            <a:pPr marL="0" indent="0">
              <a:buNone/>
            </a:pPr>
            <a:r>
              <a:rPr lang="en-US" dirty="0"/>
              <a:t>	int size;</a:t>
            </a:r>
          </a:p>
          <a:p>
            <a:pPr marL="0" indent="0">
              <a:buNone/>
            </a:pPr>
            <a:r>
              <a:rPr lang="en-US" dirty="0"/>
              <a:t>	int position = 0;                      </a:t>
            </a:r>
          </a:p>
          <a:p>
            <a:pPr marL="0" indent="0">
              <a:buNone/>
            </a:pPr>
            <a:r>
              <a:rPr lang="en-US" dirty="0"/>
              <a:t>	string role;</a:t>
            </a:r>
          </a:p>
          <a:p>
            <a:pPr marL="0" indent="0">
              <a:buNone/>
            </a:pPr>
            <a:r>
              <a:rPr lang="en-US" dirty="0">
                <a:solidFill>
                  <a:srgbClr val="FF0000"/>
                </a:solidFill>
              </a:rPr>
              <a:t>public:</a:t>
            </a:r>
          </a:p>
          <a:p>
            <a:pPr marL="0" indent="0">
              <a:buNone/>
            </a:pPr>
            <a:r>
              <a:rPr lang="en-US" dirty="0"/>
              <a:t>	Robot();</a:t>
            </a:r>
          </a:p>
          <a:p>
            <a:pPr marL="0" indent="0">
              <a:buNone/>
            </a:pPr>
            <a:r>
              <a:rPr lang="en-US" dirty="0"/>
              <a:t>	Robot(int s, string r);</a:t>
            </a:r>
          </a:p>
          <a:p>
            <a:pPr marL="0" indent="0">
              <a:buNone/>
            </a:pPr>
            <a:r>
              <a:rPr lang="en-US" dirty="0"/>
              <a:t>	void who();</a:t>
            </a:r>
          </a:p>
          <a:p>
            <a:pPr marL="0" indent="0">
              <a:buNone/>
            </a:pPr>
            <a:endParaRPr lang="en-US" dirty="0"/>
          </a:p>
          <a:p>
            <a:pPr marL="0" indent="0">
              <a:buNone/>
            </a:pPr>
            <a:r>
              <a:rPr lang="en-US" dirty="0"/>
              <a:t>};</a:t>
            </a:r>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775B36C3-92B8-4120-ABC2-98CB46F03ACD}"/>
              </a:ext>
            </a:extLst>
          </p:cNvPr>
          <p:cNvSpPr txBox="1"/>
          <p:nvPr/>
        </p:nvSpPr>
        <p:spPr>
          <a:xfrm>
            <a:off x="5575883" y="3607266"/>
            <a:ext cx="1915486" cy="369332"/>
          </a:xfrm>
          <a:prstGeom prst="rect">
            <a:avLst/>
          </a:prstGeom>
          <a:noFill/>
        </p:spPr>
        <p:txBody>
          <a:bodyPr wrap="square" rtlCol="0">
            <a:spAutoFit/>
          </a:bodyPr>
          <a:lstStyle/>
          <a:p>
            <a:r>
              <a:rPr lang="en-US" dirty="0"/>
              <a:t>Access Modifiers</a:t>
            </a:r>
          </a:p>
        </p:txBody>
      </p:sp>
      <p:cxnSp>
        <p:nvCxnSpPr>
          <p:cNvPr id="6" name="Straight Arrow Connector 5">
            <a:extLst>
              <a:ext uri="{FF2B5EF4-FFF2-40B4-BE49-F238E27FC236}">
                <a16:creationId xmlns:a16="http://schemas.microsoft.com/office/drawing/2014/main" id="{D3E678CA-15C8-4341-AC06-7B39DFFCCBFF}"/>
              </a:ext>
            </a:extLst>
          </p:cNvPr>
          <p:cNvCxnSpPr/>
          <p:nvPr/>
        </p:nvCxnSpPr>
        <p:spPr>
          <a:xfrm flipH="1" flipV="1">
            <a:off x="1568741" y="3087149"/>
            <a:ext cx="3934437" cy="721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F68BE13-64A7-451F-93D3-BEDEC3796292}"/>
              </a:ext>
            </a:extLst>
          </p:cNvPr>
          <p:cNvCxnSpPr/>
          <p:nvPr/>
        </p:nvCxnSpPr>
        <p:spPr>
          <a:xfrm flipH="1">
            <a:off x="1526796" y="3791932"/>
            <a:ext cx="3967993" cy="42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A5C6E50-BEB9-4C91-B67D-388BBD845098}"/>
              </a:ext>
            </a:extLst>
          </p:cNvPr>
          <p:cNvPicPr>
            <a:picLocks noChangeAspect="1"/>
          </p:cNvPicPr>
          <p:nvPr/>
        </p:nvPicPr>
        <p:blipFill>
          <a:blip r:embed="rId2"/>
          <a:stretch>
            <a:fillRect/>
          </a:stretch>
        </p:blipFill>
        <p:spPr>
          <a:xfrm>
            <a:off x="7776180" y="2809113"/>
            <a:ext cx="2847079" cy="2334970"/>
          </a:xfrm>
          <a:prstGeom prst="rect">
            <a:avLst/>
          </a:prstGeom>
        </p:spPr>
      </p:pic>
    </p:spTree>
    <p:extLst>
      <p:ext uri="{BB962C8B-B14F-4D97-AF65-F5344CB8AC3E}">
        <p14:creationId xmlns:p14="http://schemas.microsoft.com/office/powerpoint/2010/main" val="319665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15A59-5F08-4DE8-AC8F-6262A74721F8}"/>
              </a:ext>
            </a:extLst>
          </p:cNvPr>
          <p:cNvSpPr>
            <a:spLocks noGrp="1"/>
          </p:cNvSpPr>
          <p:nvPr>
            <p:ph idx="1"/>
          </p:nvPr>
        </p:nvSpPr>
        <p:spPr>
          <a:xfrm>
            <a:off x="838200" y="343949"/>
            <a:ext cx="10515600" cy="5833014"/>
          </a:xfrm>
        </p:spPr>
        <p:txBody>
          <a:bodyPr>
            <a:normAutofit fontScale="55000" lnSpcReduction="20000"/>
          </a:bodyPr>
          <a:lstStyle/>
          <a:p>
            <a:pPr marL="0" indent="0">
              <a:buNone/>
            </a:pPr>
            <a:r>
              <a:rPr lang="en-US" dirty="0"/>
              <a:t>Our Robot.cpp file will use scope resolution to give the methods and constructors body.</a:t>
            </a:r>
          </a:p>
          <a:p>
            <a:pPr marL="0" indent="0">
              <a:buNone/>
            </a:pPr>
            <a:endParaRPr lang="en-US" dirty="0"/>
          </a:p>
          <a:p>
            <a:pPr marL="0" indent="0">
              <a:buNone/>
            </a:pPr>
            <a:r>
              <a:rPr lang="en-US" dirty="0">
                <a:solidFill>
                  <a:srgbClr val="FF0000"/>
                </a:solidFill>
              </a:rPr>
              <a:t>#include "</a:t>
            </a:r>
            <a:r>
              <a:rPr lang="en-US" dirty="0" err="1">
                <a:solidFill>
                  <a:srgbClr val="FF0000"/>
                </a:solidFill>
              </a:rPr>
              <a:t>Robot.h</a:t>
            </a:r>
            <a:r>
              <a:rPr lang="en-US" dirty="0">
                <a:solidFill>
                  <a:srgbClr val="FF0000"/>
                </a:solidFill>
              </a:rPr>
              <a:t>"</a:t>
            </a:r>
          </a:p>
          <a:p>
            <a:pPr marL="0" indent="0">
              <a:buNone/>
            </a:pPr>
            <a:endParaRPr lang="en-US" dirty="0"/>
          </a:p>
          <a:p>
            <a:pPr marL="0" indent="0">
              <a:buNone/>
            </a:pPr>
            <a:r>
              <a:rPr lang="en-US" dirty="0"/>
              <a:t>Robot::Robot()</a:t>
            </a:r>
          </a:p>
          <a:p>
            <a:pPr marL="0" indent="0">
              <a:buNone/>
            </a:pPr>
            <a:r>
              <a:rPr lang="en-US" dirty="0"/>
              <a:t>{</a:t>
            </a:r>
          </a:p>
          <a:p>
            <a:pPr marL="0" indent="0">
              <a:buNone/>
            </a:pPr>
            <a:r>
              <a:rPr lang="en-US" dirty="0"/>
              <a:t>	size = 100;</a:t>
            </a:r>
          </a:p>
          <a:p>
            <a:pPr marL="0" indent="0">
              <a:buNone/>
            </a:pPr>
            <a:r>
              <a:rPr lang="en-US" dirty="0"/>
              <a:t>	role = "sweeper";</a:t>
            </a:r>
          </a:p>
          <a:p>
            <a:pPr marL="0" indent="0">
              <a:buNone/>
            </a:pPr>
            <a:r>
              <a:rPr lang="en-US" dirty="0"/>
              <a:t>}</a:t>
            </a:r>
          </a:p>
          <a:p>
            <a:pPr marL="0" indent="0">
              <a:buNone/>
            </a:pPr>
            <a:endParaRPr lang="en-US" dirty="0"/>
          </a:p>
          <a:p>
            <a:pPr marL="0" indent="0">
              <a:buNone/>
            </a:pPr>
            <a:r>
              <a:rPr lang="en-US" dirty="0"/>
              <a:t>Robot::Robot(int s, string r)</a:t>
            </a:r>
          </a:p>
          <a:p>
            <a:pPr marL="0" indent="0">
              <a:buNone/>
            </a:pPr>
            <a:r>
              <a:rPr lang="en-US" dirty="0"/>
              <a:t>{</a:t>
            </a:r>
          </a:p>
          <a:p>
            <a:pPr marL="0" indent="0">
              <a:buNone/>
            </a:pPr>
            <a:r>
              <a:rPr lang="en-US" dirty="0"/>
              <a:t>	size = s;</a:t>
            </a:r>
          </a:p>
          <a:p>
            <a:pPr marL="0" indent="0">
              <a:buNone/>
            </a:pPr>
            <a:r>
              <a:rPr lang="en-US" dirty="0"/>
              <a:t>	role = r;</a:t>
            </a:r>
          </a:p>
          <a:p>
            <a:pPr marL="0" indent="0">
              <a:buNone/>
            </a:pPr>
            <a:r>
              <a:rPr lang="en-US" dirty="0"/>
              <a:t>}</a:t>
            </a:r>
          </a:p>
          <a:p>
            <a:pPr marL="0" indent="0">
              <a:buNone/>
            </a:pPr>
            <a:endParaRPr lang="en-US" dirty="0"/>
          </a:p>
          <a:p>
            <a:pPr marL="0" indent="0">
              <a:buNone/>
            </a:pPr>
            <a:r>
              <a:rPr lang="en-US" dirty="0"/>
              <a:t>void Robot::who()</a:t>
            </a:r>
          </a:p>
          <a:p>
            <a:pPr marL="0" indent="0">
              <a:buNone/>
            </a:pPr>
            <a:r>
              <a:rPr lang="en-US" dirty="0"/>
              <a:t>{</a:t>
            </a:r>
          </a:p>
          <a:p>
            <a:pPr marL="0" indent="0">
              <a:buNone/>
            </a:pPr>
            <a:r>
              <a:rPr lang="en-US" dirty="0"/>
              <a:t>	</a:t>
            </a:r>
            <a:r>
              <a:rPr lang="en-US" dirty="0" err="1"/>
              <a:t>cout</a:t>
            </a:r>
            <a:r>
              <a:rPr lang="en-US" dirty="0"/>
              <a:t> &lt;&lt; "Hello I am " &lt;&lt; size &lt;&lt; " and my job is " &lt;&lt; role &lt;&lt; </a:t>
            </a:r>
            <a:r>
              <a:rPr lang="en-US" dirty="0" err="1"/>
              <a:t>endl</a:t>
            </a:r>
            <a:r>
              <a:rPr lang="en-US" dirty="0"/>
              <a:t>;</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599F4A51-318E-4846-A582-3A2E110B193A}"/>
              </a:ext>
            </a:extLst>
          </p:cNvPr>
          <p:cNvSpPr txBox="1"/>
          <p:nvPr/>
        </p:nvSpPr>
        <p:spPr>
          <a:xfrm>
            <a:off x="6266576" y="1895912"/>
            <a:ext cx="5402510" cy="2031325"/>
          </a:xfrm>
          <a:prstGeom prst="rect">
            <a:avLst/>
          </a:prstGeom>
          <a:noFill/>
        </p:spPr>
        <p:txBody>
          <a:bodyPr wrap="square" rtlCol="0">
            <a:spAutoFit/>
          </a:bodyPr>
          <a:lstStyle/>
          <a:p>
            <a:r>
              <a:rPr lang="en-US" dirty="0"/>
              <a:t>Default Constructor</a:t>
            </a:r>
          </a:p>
          <a:p>
            <a:endParaRPr lang="en-US" dirty="0"/>
          </a:p>
          <a:p>
            <a:endParaRPr lang="en-US" dirty="0"/>
          </a:p>
          <a:p>
            <a:r>
              <a:rPr lang="en-US" dirty="0"/>
              <a:t>Parameterized Constructor</a:t>
            </a:r>
          </a:p>
          <a:p>
            <a:endParaRPr lang="en-US" dirty="0"/>
          </a:p>
          <a:p>
            <a:endParaRPr lang="en-US" dirty="0"/>
          </a:p>
          <a:p>
            <a:r>
              <a:rPr lang="en-US" dirty="0"/>
              <a:t>The who() method</a:t>
            </a:r>
          </a:p>
        </p:txBody>
      </p:sp>
      <p:cxnSp>
        <p:nvCxnSpPr>
          <p:cNvPr id="6" name="Straight Arrow Connector 5">
            <a:extLst>
              <a:ext uri="{FF2B5EF4-FFF2-40B4-BE49-F238E27FC236}">
                <a16:creationId xmlns:a16="http://schemas.microsoft.com/office/drawing/2014/main" id="{264556B5-36C1-4F24-8E52-A987EF37900E}"/>
              </a:ext>
            </a:extLst>
          </p:cNvPr>
          <p:cNvCxnSpPr>
            <a:cxnSpLocks/>
          </p:cNvCxnSpPr>
          <p:nvPr/>
        </p:nvCxnSpPr>
        <p:spPr>
          <a:xfrm flipH="1" flipV="1">
            <a:off x="2273417" y="1627464"/>
            <a:ext cx="3993160" cy="427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9AB19E0-D4EB-4C8B-A5CC-E5051E4ACEF5}"/>
              </a:ext>
            </a:extLst>
          </p:cNvPr>
          <p:cNvCxnSpPr>
            <a:stCxn id="4" idx="1"/>
          </p:cNvCxnSpPr>
          <p:nvPr/>
        </p:nvCxnSpPr>
        <p:spPr>
          <a:xfrm flipH="1">
            <a:off x="3087149" y="2911575"/>
            <a:ext cx="3179427" cy="41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5BEEA1-B86C-4EE1-B480-76295CC4CF3D}"/>
              </a:ext>
            </a:extLst>
          </p:cNvPr>
          <p:cNvCxnSpPr>
            <a:cxnSpLocks/>
          </p:cNvCxnSpPr>
          <p:nvPr/>
        </p:nvCxnSpPr>
        <p:spPr>
          <a:xfrm flipH="1">
            <a:off x="2365696" y="3749879"/>
            <a:ext cx="3900879" cy="131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8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6AE0A-811C-4955-ABD7-A889605B3D70}"/>
              </a:ext>
            </a:extLst>
          </p:cNvPr>
          <p:cNvSpPr>
            <a:spLocks noGrp="1"/>
          </p:cNvSpPr>
          <p:nvPr>
            <p:ph idx="1"/>
          </p:nvPr>
        </p:nvSpPr>
        <p:spPr>
          <a:xfrm>
            <a:off x="838200" y="369116"/>
            <a:ext cx="10515600" cy="5807847"/>
          </a:xfrm>
        </p:spPr>
        <p:txBody>
          <a:bodyPr>
            <a:normAutofit lnSpcReduction="10000"/>
          </a:bodyPr>
          <a:lstStyle/>
          <a:p>
            <a:pPr marL="0" indent="0" algn="ctr">
              <a:buNone/>
            </a:pPr>
            <a:r>
              <a:rPr lang="en-US" dirty="0"/>
              <a:t>.h and .</a:t>
            </a:r>
            <a:r>
              <a:rPr lang="en-US" dirty="0" err="1"/>
              <a:t>cpp</a:t>
            </a:r>
            <a:r>
              <a:rPr lang="en-US" dirty="0"/>
              <a:t> (This falls into encapsulation)</a:t>
            </a:r>
          </a:p>
          <a:p>
            <a:pPr marL="0" indent="0" algn="ctr">
              <a:buNone/>
            </a:pPr>
            <a:endParaRPr lang="en-US" dirty="0"/>
          </a:p>
          <a:p>
            <a:pPr marL="0" indent="0">
              <a:buNone/>
            </a:pPr>
            <a:r>
              <a:rPr lang="en-US" dirty="0"/>
              <a:t>Both .h and .</a:t>
            </a:r>
            <a:r>
              <a:rPr lang="en-US" dirty="0" err="1"/>
              <a:t>cpp</a:t>
            </a:r>
            <a:r>
              <a:rPr lang="en-US" dirty="0"/>
              <a:t> files contain computer code. </a:t>
            </a:r>
          </a:p>
          <a:p>
            <a:pPr marL="0" indent="0">
              <a:buNone/>
            </a:pPr>
            <a:r>
              <a:rPr lang="en-US" dirty="0"/>
              <a:t>They are used differently, however: by convention, .h files are header files designed to be copied into another program file; a .</a:t>
            </a:r>
            <a:r>
              <a:rPr lang="en-US" dirty="0" err="1"/>
              <a:t>cpp</a:t>
            </a:r>
            <a:r>
              <a:rPr lang="en-US" dirty="0"/>
              <a:t> file has code designed to be compiled, and if necessary, combined using a linker.</a:t>
            </a:r>
          </a:p>
          <a:p>
            <a:pPr marL="0" indent="0">
              <a:buNone/>
            </a:pPr>
            <a:endParaRPr lang="en-US" dirty="0"/>
          </a:p>
          <a:p>
            <a:pPr marL="0" indent="0">
              <a:buNone/>
            </a:pPr>
            <a:r>
              <a:rPr lang="en-US" dirty="0"/>
              <a:t>Notice the #include “</a:t>
            </a:r>
            <a:r>
              <a:rPr lang="en-US" dirty="0" err="1"/>
              <a:t>Robot.h</a:t>
            </a:r>
            <a:r>
              <a:rPr lang="en-US" dirty="0"/>
              <a:t>”?  </a:t>
            </a:r>
          </a:p>
          <a:p>
            <a:pPr marL="0" indent="0">
              <a:buNone/>
            </a:pPr>
            <a:r>
              <a:rPr lang="en-US" dirty="0"/>
              <a:t>By defining the methods inside the .h, we can implement them in the .</a:t>
            </a:r>
            <a:r>
              <a:rPr lang="en-US" dirty="0" err="1"/>
              <a:t>cpp</a:t>
            </a:r>
            <a:r>
              <a:rPr lang="en-US" dirty="0"/>
              <a:t> file.  So we have a structure of encapsulation by hiding the implementation, if we want.  If our company wants to release the .h files so another company can implement the software in another direction with less interference.  </a:t>
            </a:r>
          </a:p>
        </p:txBody>
      </p:sp>
    </p:spTree>
    <p:extLst>
      <p:ext uri="{BB962C8B-B14F-4D97-AF65-F5344CB8AC3E}">
        <p14:creationId xmlns:p14="http://schemas.microsoft.com/office/powerpoint/2010/main" val="165726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1A57F-9B04-4B2D-AE88-9FD62BD61056}"/>
              </a:ext>
            </a:extLst>
          </p:cNvPr>
          <p:cNvSpPr>
            <a:spLocks noGrp="1"/>
          </p:cNvSpPr>
          <p:nvPr>
            <p:ph idx="1"/>
          </p:nvPr>
        </p:nvSpPr>
        <p:spPr>
          <a:xfrm>
            <a:off x="838200" y="385894"/>
            <a:ext cx="10515600" cy="5791069"/>
          </a:xfrm>
        </p:spPr>
        <p:txBody>
          <a:bodyPr/>
          <a:lstStyle/>
          <a:p>
            <a:pPr marL="0" indent="0">
              <a:buNone/>
            </a:pPr>
            <a:r>
              <a:rPr lang="en-US" dirty="0"/>
              <a:t>#include &lt;iostream&gt;</a:t>
            </a:r>
          </a:p>
          <a:p>
            <a:pPr marL="0" indent="0">
              <a:buNone/>
            </a:pPr>
            <a:r>
              <a:rPr lang="en-US" dirty="0">
                <a:solidFill>
                  <a:srgbClr val="FF0000"/>
                </a:solidFill>
              </a:rPr>
              <a:t>#include "</a:t>
            </a:r>
            <a:r>
              <a:rPr lang="en-US" dirty="0" err="1">
                <a:solidFill>
                  <a:srgbClr val="FF0000"/>
                </a:solidFill>
              </a:rPr>
              <a:t>Robot.h</a:t>
            </a:r>
            <a:r>
              <a:rPr lang="en-US" dirty="0">
                <a:solidFill>
                  <a:srgbClr val="FF0000"/>
                </a:solidFill>
              </a:rPr>
              <a: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Robot Tom;</a:t>
            </a:r>
          </a:p>
          <a:p>
            <a:pPr marL="0" indent="0">
              <a:buNone/>
            </a:pPr>
            <a:r>
              <a:rPr lang="en-US" dirty="0"/>
              <a:t>    Robot Jim(50, "picker");</a:t>
            </a:r>
          </a:p>
          <a:p>
            <a:pPr marL="0" indent="0">
              <a:buNone/>
            </a:pPr>
            <a:r>
              <a:rPr lang="en-US" dirty="0"/>
              <a:t>    </a:t>
            </a:r>
            <a:r>
              <a:rPr lang="en-US" dirty="0" err="1"/>
              <a:t>Tom.who</a:t>
            </a:r>
            <a:r>
              <a:rPr lang="en-US" dirty="0"/>
              <a:t>();</a:t>
            </a:r>
          </a:p>
          <a:p>
            <a:pPr marL="0" indent="0">
              <a:buNone/>
            </a:pPr>
            <a:r>
              <a:rPr lang="en-US" dirty="0"/>
              <a:t>    </a:t>
            </a:r>
            <a:r>
              <a:rPr lang="en-US" dirty="0" err="1"/>
              <a:t>Jim.who</a:t>
            </a:r>
            <a:r>
              <a:rPr lang="en-US" dirty="0"/>
              <a:t>();    </a:t>
            </a:r>
          </a:p>
          <a:p>
            <a:pPr marL="0" indent="0">
              <a:buNone/>
            </a:pPr>
            <a:r>
              <a:rPr lang="en-US" dirty="0"/>
              <a:t>}</a:t>
            </a:r>
          </a:p>
        </p:txBody>
      </p:sp>
      <p:sp>
        <p:nvSpPr>
          <p:cNvPr id="4" name="TextBox 3">
            <a:extLst>
              <a:ext uri="{FF2B5EF4-FFF2-40B4-BE49-F238E27FC236}">
                <a16:creationId xmlns:a16="http://schemas.microsoft.com/office/drawing/2014/main" id="{E85C1032-825A-4C38-8571-D68BB8EDB6DA}"/>
              </a:ext>
            </a:extLst>
          </p:cNvPr>
          <p:cNvSpPr txBox="1"/>
          <p:nvPr/>
        </p:nvSpPr>
        <p:spPr>
          <a:xfrm>
            <a:off x="5279472" y="1317072"/>
            <a:ext cx="6912528" cy="2862322"/>
          </a:xfrm>
          <a:prstGeom prst="rect">
            <a:avLst/>
          </a:prstGeom>
          <a:noFill/>
        </p:spPr>
        <p:txBody>
          <a:bodyPr wrap="square" rtlCol="0">
            <a:spAutoFit/>
          </a:bodyPr>
          <a:lstStyle/>
          <a:p>
            <a:r>
              <a:rPr lang="en-US" dirty="0">
                <a:solidFill>
                  <a:srgbClr val="7030A0"/>
                </a:solidFill>
              </a:rPr>
              <a:t>Now we can build two robots, one default Robot, and one specialized Robot. </a:t>
            </a:r>
          </a:p>
          <a:p>
            <a:endParaRPr lang="en-US" dirty="0">
              <a:solidFill>
                <a:srgbClr val="7030A0"/>
              </a:solidFill>
            </a:endParaRPr>
          </a:p>
          <a:p>
            <a:endParaRPr lang="en-US" dirty="0">
              <a:solidFill>
                <a:srgbClr val="7030A0"/>
              </a:solidFill>
            </a:endParaRPr>
          </a:p>
          <a:p>
            <a:endParaRPr lang="en-US" dirty="0">
              <a:solidFill>
                <a:srgbClr val="7030A0"/>
              </a:solidFill>
            </a:endParaRPr>
          </a:p>
          <a:p>
            <a:r>
              <a:rPr lang="en-US" dirty="0">
                <a:solidFill>
                  <a:srgbClr val="7030A0"/>
                </a:solidFill>
              </a:rPr>
              <a:t>Output:</a:t>
            </a:r>
          </a:p>
          <a:p>
            <a:r>
              <a:rPr lang="en-US" dirty="0">
                <a:solidFill>
                  <a:srgbClr val="7030A0"/>
                </a:solidFill>
              </a:rPr>
              <a:t>Hello I am 100 and my job is sweeper</a:t>
            </a:r>
          </a:p>
          <a:p>
            <a:r>
              <a:rPr lang="en-US" dirty="0">
                <a:solidFill>
                  <a:srgbClr val="7030A0"/>
                </a:solidFill>
              </a:rPr>
              <a:t>Hello I am 50 and my job is picker</a:t>
            </a:r>
          </a:p>
          <a:p>
            <a:endParaRPr lang="en-US" dirty="0"/>
          </a:p>
          <a:p>
            <a:endParaRPr lang="en-US" dirty="0"/>
          </a:p>
        </p:txBody>
      </p:sp>
    </p:spTree>
    <p:extLst>
      <p:ext uri="{BB962C8B-B14F-4D97-AF65-F5344CB8AC3E}">
        <p14:creationId xmlns:p14="http://schemas.microsoft.com/office/powerpoint/2010/main" val="152749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3D34B-F869-4888-A215-B7C7CF4CC5E1}"/>
              </a:ext>
            </a:extLst>
          </p:cNvPr>
          <p:cNvSpPr>
            <a:spLocks noGrp="1"/>
          </p:cNvSpPr>
          <p:nvPr>
            <p:ph idx="1"/>
          </p:nvPr>
        </p:nvSpPr>
        <p:spPr>
          <a:xfrm>
            <a:off x="838200" y="436228"/>
            <a:ext cx="10515600" cy="5740735"/>
          </a:xfrm>
        </p:spPr>
        <p:txBody>
          <a:bodyPr/>
          <a:lstStyle/>
          <a:p>
            <a:pPr marL="0" indent="0">
              <a:buNone/>
            </a:pPr>
            <a:r>
              <a:rPr lang="en-US" dirty="0"/>
              <a:t>Topic 2: Encapsulation and Software Design</a:t>
            </a:r>
          </a:p>
          <a:p>
            <a:pPr marL="0" indent="0">
              <a:buNone/>
            </a:pPr>
            <a:endParaRPr lang="en-US" dirty="0"/>
          </a:p>
          <a:p>
            <a:pPr marL="0" indent="0">
              <a:buNone/>
            </a:pPr>
            <a:r>
              <a:rPr lang="en-US" dirty="0"/>
              <a:t>Description:</a:t>
            </a:r>
          </a:p>
          <a:p>
            <a:pPr marL="0" indent="0">
              <a:buNone/>
            </a:pPr>
            <a:endParaRPr lang="en-US" dirty="0"/>
          </a:p>
          <a:p>
            <a:pPr marL="0" indent="0">
              <a:buNone/>
            </a:pPr>
            <a:r>
              <a:rPr lang="en-US" dirty="0"/>
              <a:t>Encapsulation is an Object-Oriented Programming concept that binds together the data and functions that manipulate the data, and that keeps both safe from outside interference and misuse. This is sometimes referred as the OOP concept of data hiding.  This topic introduces encapsulation one of four pillars of object-oriented programming.   Students learn the proper use of encapsulation as it relates to class design code implementation.  Students will demonstrate an understanding by creating an application using a UML class diagram</a:t>
            </a:r>
          </a:p>
          <a:p>
            <a:pPr marL="0" indent="0">
              <a:buNone/>
            </a:pPr>
            <a:endParaRPr lang="en-US" dirty="0"/>
          </a:p>
        </p:txBody>
      </p:sp>
    </p:spTree>
    <p:extLst>
      <p:ext uri="{BB962C8B-B14F-4D97-AF65-F5344CB8AC3E}">
        <p14:creationId xmlns:p14="http://schemas.microsoft.com/office/powerpoint/2010/main" val="8203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87AC6-20CD-41AB-8845-CD1BCC013A6E}"/>
              </a:ext>
            </a:extLst>
          </p:cNvPr>
          <p:cNvSpPr>
            <a:spLocks noGrp="1"/>
          </p:cNvSpPr>
          <p:nvPr>
            <p:ph idx="1"/>
          </p:nvPr>
        </p:nvSpPr>
        <p:spPr>
          <a:xfrm>
            <a:off x="838200" y="400050"/>
            <a:ext cx="10515600" cy="5776913"/>
          </a:xfrm>
        </p:spPr>
        <p:txBody>
          <a:bodyPr/>
          <a:lstStyle/>
          <a:p>
            <a:pPr marL="0" indent="0">
              <a:buNone/>
            </a:pPr>
            <a:r>
              <a:rPr lang="en-US" dirty="0"/>
              <a:t>Constructors are class members and look a little like a method, except </a:t>
            </a:r>
            <a:r>
              <a:rPr lang="en-US" u="sng" dirty="0"/>
              <a:t>they do not have a qualifier Infront of them and are the same name as the class.  </a:t>
            </a:r>
          </a:p>
          <a:p>
            <a:pPr marL="0" indent="0">
              <a:buNone/>
            </a:pPr>
            <a:r>
              <a:rPr lang="en-US" u="sng" dirty="0"/>
              <a:t>Constructors have NO return value.  </a:t>
            </a:r>
          </a:p>
          <a:p>
            <a:pPr marL="0" indent="0">
              <a:buNone/>
            </a:pPr>
            <a:r>
              <a:rPr lang="en-US" u="sng" dirty="0"/>
              <a:t>If no constructor is written, one will be generated when an instance is made of the class.  </a:t>
            </a:r>
          </a:p>
          <a:p>
            <a:pPr marL="0" indent="0">
              <a:buNone/>
            </a:pPr>
            <a:endParaRPr lang="en-US" dirty="0"/>
          </a:p>
          <a:p>
            <a:pPr marL="0" indent="0">
              <a:buNone/>
            </a:pPr>
            <a:r>
              <a:rPr lang="en-US" dirty="0"/>
              <a:t>There are 3 types of constructors:</a:t>
            </a:r>
          </a:p>
          <a:p>
            <a:pPr marL="0" indent="0">
              <a:buNone/>
            </a:pPr>
            <a:endParaRPr lang="en-US" dirty="0"/>
          </a:p>
          <a:p>
            <a:pPr marL="0" indent="0">
              <a:buNone/>
            </a:pPr>
            <a:r>
              <a:rPr lang="en-US" dirty="0"/>
              <a:t>Default</a:t>
            </a:r>
          </a:p>
          <a:p>
            <a:pPr marL="0" indent="0">
              <a:buNone/>
            </a:pPr>
            <a:r>
              <a:rPr lang="en-US" dirty="0"/>
              <a:t>Parameterized</a:t>
            </a:r>
          </a:p>
          <a:p>
            <a:pPr marL="0" indent="0">
              <a:buNone/>
            </a:pPr>
            <a:r>
              <a:rPr lang="en-US" dirty="0"/>
              <a:t>Copy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066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6DF49-2980-4756-A1E4-49DAC5CD2E15}"/>
              </a:ext>
            </a:extLst>
          </p:cNvPr>
          <p:cNvSpPr>
            <a:spLocks noGrp="1"/>
          </p:cNvSpPr>
          <p:nvPr>
            <p:ph idx="1"/>
          </p:nvPr>
        </p:nvSpPr>
        <p:spPr>
          <a:xfrm>
            <a:off x="838200" y="476250"/>
            <a:ext cx="10515600" cy="5700713"/>
          </a:xfrm>
        </p:spPr>
        <p:txBody>
          <a:bodyPr/>
          <a:lstStyle/>
          <a:p>
            <a:pPr marL="0" indent="0">
              <a:buNone/>
            </a:pPr>
            <a:r>
              <a:rPr lang="en-US" dirty="0"/>
              <a:t>Default Constructor.</a:t>
            </a:r>
          </a:p>
          <a:p>
            <a:pPr marL="0" indent="0">
              <a:buNone/>
            </a:pPr>
            <a:endParaRPr lang="en-US" dirty="0"/>
          </a:p>
          <a:p>
            <a:pPr marL="0" indent="0">
              <a:buNone/>
            </a:pPr>
            <a:r>
              <a:rPr lang="en-US" dirty="0"/>
              <a:t>Is a constructor that will not have arguments and has no parameters.  </a:t>
            </a:r>
          </a:p>
          <a:p>
            <a:pPr marL="0" indent="0">
              <a:buNone/>
            </a:pPr>
            <a:r>
              <a:rPr lang="en-US" dirty="0"/>
              <a:t>Just empty() after the name.  </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28560065-B007-4754-BD9E-510CA21E7BCC}"/>
              </a:ext>
            </a:extLst>
          </p:cNvPr>
          <p:cNvSpPr txBox="1"/>
          <p:nvPr/>
        </p:nvSpPr>
        <p:spPr>
          <a:xfrm>
            <a:off x="1021597" y="2897164"/>
            <a:ext cx="4015120" cy="2246769"/>
          </a:xfrm>
          <a:prstGeom prst="rect">
            <a:avLst/>
          </a:prstGeom>
          <a:noFill/>
        </p:spPr>
        <p:txBody>
          <a:bodyPr wrap="square" rtlCol="0">
            <a:spAutoFit/>
          </a:bodyPr>
          <a:lstStyle/>
          <a:p>
            <a:r>
              <a:rPr lang="pl-PL" sz="2800" dirty="0"/>
              <a:t>Robot::</a:t>
            </a:r>
            <a:r>
              <a:rPr lang="pl-PL" sz="2800" dirty="0">
                <a:solidFill>
                  <a:srgbClr val="00B050"/>
                </a:solidFill>
              </a:rPr>
              <a:t>Robot()</a:t>
            </a:r>
          </a:p>
          <a:p>
            <a:r>
              <a:rPr lang="pl-PL" sz="2800" dirty="0"/>
              <a:t>{</a:t>
            </a:r>
          </a:p>
          <a:p>
            <a:r>
              <a:rPr lang="pl-PL" sz="2800" dirty="0"/>
              <a:t>	size = 100;</a:t>
            </a:r>
          </a:p>
          <a:p>
            <a:r>
              <a:rPr lang="pl-PL" sz="2800" dirty="0"/>
              <a:t>	role = "sweeper";</a:t>
            </a:r>
          </a:p>
          <a:p>
            <a:r>
              <a:rPr lang="pl-PL" sz="2800" dirty="0"/>
              <a:t>}</a:t>
            </a:r>
            <a:endParaRPr lang="en-US" sz="2800" dirty="0"/>
          </a:p>
        </p:txBody>
      </p:sp>
      <p:sp>
        <p:nvSpPr>
          <p:cNvPr id="5" name="TextBox 4">
            <a:extLst>
              <a:ext uri="{FF2B5EF4-FFF2-40B4-BE49-F238E27FC236}">
                <a16:creationId xmlns:a16="http://schemas.microsoft.com/office/drawing/2014/main" id="{B7884899-4A72-4E9E-AA9F-4303201DA80A}"/>
              </a:ext>
            </a:extLst>
          </p:cNvPr>
          <p:cNvSpPr txBox="1"/>
          <p:nvPr/>
        </p:nvSpPr>
        <p:spPr>
          <a:xfrm>
            <a:off x="6096000" y="3061276"/>
            <a:ext cx="4781549" cy="2677656"/>
          </a:xfrm>
          <a:prstGeom prst="rect">
            <a:avLst/>
          </a:prstGeom>
          <a:noFill/>
        </p:spPr>
        <p:txBody>
          <a:bodyPr wrap="square" rtlCol="0">
            <a:spAutoFit/>
          </a:bodyPr>
          <a:lstStyle/>
          <a:p>
            <a:r>
              <a:rPr lang="en-US" sz="2800" dirty="0"/>
              <a:t>Constructor – same name as the class</a:t>
            </a:r>
          </a:p>
          <a:p>
            <a:endParaRPr lang="en-US" sz="2800" dirty="0"/>
          </a:p>
          <a:p>
            <a:r>
              <a:rPr lang="en-US" sz="2800" dirty="0"/>
              <a:t>No arguments, empty parameters, size and roll set when object is created.  </a:t>
            </a:r>
          </a:p>
        </p:txBody>
      </p:sp>
      <p:cxnSp>
        <p:nvCxnSpPr>
          <p:cNvPr id="7" name="Straight Arrow Connector 6">
            <a:extLst>
              <a:ext uri="{FF2B5EF4-FFF2-40B4-BE49-F238E27FC236}">
                <a16:creationId xmlns:a16="http://schemas.microsoft.com/office/drawing/2014/main" id="{D1819FA1-08F7-4964-A3EE-C69BF30ABB2B}"/>
              </a:ext>
            </a:extLst>
          </p:cNvPr>
          <p:cNvCxnSpPr>
            <a:cxnSpLocks/>
          </p:cNvCxnSpPr>
          <p:nvPr/>
        </p:nvCxnSpPr>
        <p:spPr>
          <a:xfrm flipH="1" flipV="1">
            <a:off x="3384226" y="3133776"/>
            <a:ext cx="2605513" cy="19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87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82A45-7253-4F87-8866-5EB00C4DF243}"/>
              </a:ext>
            </a:extLst>
          </p:cNvPr>
          <p:cNvSpPr>
            <a:spLocks noGrp="1"/>
          </p:cNvSpPr>
          <p:nvPr>
            <p:ph idx="1"/>
          </p:nvPr>
        </p:nvSpPr>
        <p:spPr>
          <a:xfrm>
            <a:off x="733647" y="171893"/>
            <a:ext cx="10515600" cy="1912088"/>
          </a:xfrm>
        </p:spPr>
        <p:txBody>
          <a:bodyPr/>
          <a:lstStyle/>
          <a:p>
            <a:pPr marL="0" indent="0" algn="ctr">
              <a:buNone/>
            </a:pPr>
            <a:r>
              <a:rPr lang="en-US" dirty="0"/>
              <a:t>Parameterized Constructors</a:t>
            </a:r>
          </a:p>
          <a:p>
            <a:pPr marL="0" indent="0">
              <a:buNone/>
            </a:pPr>
            <a:r>
              <a:rPr lang="en-US" dirty="0"/>
              <a:t>Just like passing arguments into a method, a parameterized constructor can take arguments.  This is done when values are needed to create the objects at creation.  </a:t>
            </a:r>
          </a:p>
          <a:p>
            <a:pPr marL="0" indent="0">
              <a:buNone/>
            </a:pPr>
            <a:endParaRPr lang="en-US" dirty="0"/>
          </a:p>
        </p:txBody>
      </p:sp>
      <p:sp>
        <p:nvSpPr>
          <p:cNvPr id="4" name="TextBox 3">
            <a:extLst>
              <a:ext uri="{FF2B5EF4-FFF2-40B4-BE49-F238E27FC236}">
                <a16:creationId xmlns:a16="http://schemas.microsoft.com/office/drawing/2014/main" id="{E36FDC08-2F41-4542-9A73-2C73B23F1241}"/>
              </a:ext>
            </a:extLst>
          </p:cNvPr>
          <p:cNvSpPr txBox="1"/>
          <p:nvPr/>
        </p:nvSpPr>
        <p:spPr>
          <a:xfrm>
            <a:off x="733647" y="2317898"/>
            <a:ext cx="3700130" cy="3139321"/>
          </a:xfrm>
          <a:prstGeom prst="rect">
            <a:avLst/>
          </a:prstGeom>
          <a:noFill/>
        </p:spPr>
        <p:txBody>
          <a:bodyPr wrap="square" rtlCol="0">
            <a:spAutoFit/>
          </a:bodyPr>
          <a:lstStyle/>
          <a:p>
            <a:r>
              <a:rPr lang="en-US" dirty="0"/>
              <a:t>Robot::Robot()</a:t>
            </a:r>
          </a:p>
          <a:p>
            <a:r>
              <a:rPr lang="en-US" dirty="0"/>
              <a:t>{</a:t>
            </a:r>
          </a:p>
          <a:p>
            <a:r>
              <a:rPr lang="en-US" dirty="0"/>
              <a:t>size = 100;</a:t>
            </a:r>
          </a:p>
          <a:p>
            <a:r>
              <a:rPr lang="en-US" dirty="0"/>
              <a:t>role = "sweeper";</a:t>
            </a:r>
          </a:p>
          <a:p>
            <a:r>
              <a:rPr lang="en-US" dirty="0"/>
              <a:t>}</a:t>
            </a:r>
          </a:p>
          <a:p>
            <a:endParaRPr lang="en-US" dirty="0"/>
          </a:p>
          <a:p>
            <a:r>
              <a:rPr lang="en-US" dirty="0"/>
              <a:t>Robot::Robot(int s, string r)</a:t>
            </a:r>
          </a:p>
          <a:p>
            <a:r>
              <a:rPr lang="en-US" dirty="0"/>
              <a:t>{</a:t>
            </a:r>
          </a:p>
          <a:p>
            <a:r>
              <a:rPr lang="en-US" dirty="0"/>
              <a:t>size = s;</a:t>
            </a:r>
          </a:p>
          <a:p>
            <a:r>
              <a:rPr lang="en-US" dirty="0"/>
              <a:t>role = r;</a:t>
            </a:r>
          </a:p>
          <a:p>
            <a:r>
              <a:rPr lang="en-US" dirty="0"/>
              <a:t>}</a:t>
            </a:r>
          </a:p>
        </p:txBody>
      </p:sp>
      <p:sp>
        <p:nvSpPr>
          <p:cNvPr id="5" name="TextBox 4">
            <a:extLst>
              <a:ext uri="{FF2B5EF4-FFF2-40B4-BE49-F238E27FC236}">
                <a16:creationId xmlns:a16="http://schemas.microsoft.com/office/drawing/2014/main" id="{01314700-6D34-449A-AEA1-2C492C180F15}"/>
              </a:ext>
            </a:extLst>
          </p:cNvPr>
          <p:cNvSpPr txBox="1"/>
          <p:nvPr/>
        </p:nvSpPr>
        <p:spPr>
          <a:xfrm>
            <a:off x="5491715" y="2379352"/>
            <a:ext cx="5608675" cy="2585323"/>
          </a:xfrm>
          <a:prstGeom prst="rect">
            <a:avLst/>
          </a:prstGeom>
          <a:noFill/>
        </p:spPr>
        <p:txBody>
          <a:bodyPr wrap="square" rtlCol="0">
            <a:spAutoFit/>
          </a:bodyPr>
          <a:lstStyle/>
          <a:p>
            <a:r>
              <a:rPr lang="en-US" dirty="0"/>
              <a:t>In order to create this robot matching data types need to be passed in at creation:</a:t>
            </a:r>
          </a:p>
          <a:p>
            <a:endParaRPr lang="en-US" dirty="0"/>
          </a:p>
          <a:p>
            <a:r>
              <a:rPr lang="en-US" dirty="0"/>
              <a:t>int main() {</a:t>
            </a:r>
          </a:p>
          <a:p>
            <a:r>
              <a:rPr lang="en-US" dirty="0"/>
              <a:t>Robot </a:t>
            </a:r>
            <a:r>
              <a:rPr lang="en-US" dirty="0" err="1"/>
              <a:t>jim</a:t>
            </a:r>
            <a:r>
              <a:rPr lang="en-US" dirty="0"/>
              <a:t>(</a:t>
            </a:r>
            <a:r>
              <a:rPr lang="en-US" dirty="0">
                <a:solidFill>
                  <a:srgbClr val="FF0000"/>
                </a:solidFill>
              </a:rPr>
              <a:t>50, “picker"</a:t>
            </a:r>
            <a:r>
              <a:rPr lang="en-US" dirty="0"/>
              <a:t>);</a:t>
            </a:r>
          </a:p>
          <a:p>
            <a:r>
              <a:rPr lang="en-US" dirty="0"/>
              <a:t>}</a:t>
            </a:r>
          </a:p>
          <a:p>
            <a:endParaRPr lang="en-US" dirty="0"/>
          </a:p>
          <a:p>
            <a:r>
              <a:rPr lang="en-US" dirty="0"/>
              <a:t>Robot is my class – </a:t>
            </a:r>
            <a:r>
              <a:rPr lang="en-US" dirty="0" err="1"/>
              <a:t>jim</a:t>
            </a:r>
            <a:r>
              <a:rPr lang="en-US" dirty="0"/>
              <a:t> is my new object and the </a:t>
            </a:r>
            <a:r>
              <a:rPr lang="en-US" dirty="0" err="1"/>
              <a:t>jim</a:t>
            </a:r>
            <a:r>
              <a:rPr lang="en-US" dirty="0"/>
              <a:t> robot is 50 and a picker.  </a:t>
            </a:r>
          </a:p>
        </p:txBody>
      </p:sp>
    </p:spTree>
    <p:extLst>
      <p:ext uri="{BB962C8B-B14F-4D97-AF65-F5344CB8AC3E}">
        <p14:creationId xmlns:p14="http://schemas.microsoft.com/office/powerpoint/2010/main" val="228930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C2023-9045-4F38-BA71-CADC82408276}"/>
              </a:ext>
            </a:extLst>
          </p:cNvPr>
          <p:cNvSpPr>
            <a:spLocks noGrp="1"/>
          </p:cNvSpPr>
          <p:nvPr>
            <p:ph idx="1"/>
          </p:nvPr>
        </p:nvSpPr>
        <p:spPr>
          <a:xfrm>
            <a:off x="666750" y="681037"/>
            <a:ext cx="10515600" cy="6176963"/>
          </a:xfrm>
        </p:spPr>
        <p:txBody>
          <a:bodyPr>
            <a:normAutofit fontScale="62500" lnSpcReduction="20000"/>
          </a:bodyPr>
          <a:lstStyle/>
          <a:p>
            <a:pPr marL="0" indent="0">
              <a:buNone/>
            </a:pPr>
            <a:r>
              <a:rPr lang="en-US" dirty="0"/>
              <a:t>Just like method overloading, you can have more than one constructor in a single class.  This is Constructor Overloading and is very common in class construction.  </a:t>
            </a:r>
          </a:p>
          <a:p>
            <a:pPr marL="0" indent="0">
              <a:buNone/>
            </a:pPr>
            <a:r>
              <a:rPr lang="en-US" dirty="0"/>
              <a:t>Robot::Robot()</a:t>
            </a:r>
          </a:p>
          <a:p>
            <a:pPr marL="0" indent="0">
              <a:buNone/>
            </a:pPr>
            <a:r>
              <a:rPr lang="en-US" dirty="0"/>
              <a:t>{</a:t>
            </a:r>
          </a:p>
          <a:p>
            <a:pPr marL="0" indent="0">
              <a:buNone/>
            </a:pPr>
            <a:r>
              <a:rPr lang="en-US" dirty="0"/>
              <a:t>size = 100;</a:t>
            </a:r>
          </a:p>
          <a:p>
            <a:pPr marL="0" indent="0">
              <a:buNone/>
            </a:pPr>
            <a:r>
              <a:rPr lang="en-US" dirty="0"/>
              <a:t>role = "sweeper";</a:t>
            </a:r>
          </a:p>
          <a:p>
            <a:pPr marL="0" indent="0">
              <a:buNone/>
            </a:pPr>
            <a:r>
              <a:rPr lang="en-US" dirty="0"/>
              <a:t>}</a:t>
            </a:r>
          </a:p>
          <a:p>
            <a:pPr marL="0" indent="0">
              <a:buNone/>
            </a:pPr>
            <a:endParaRPr lang="en-US" dirty="0"/>
          </a:p>
          <a:p>
            <a:pPr marL="0" indent="0">
              <a:buNone/>
            </a:pPr>
            <a:r>
              <a:rPr lang="en-US" dirty="0"/>
              <a:t>Robot::Robot(int s, string r)</a:t>
            </a:r>
          </a:p>
          <a:p>
            <a:pPr marL="0" indent="0">
              <a:buNone/>
            </a:pPr>
            <a:r>
              <a:rPr lang="en-US" dirty="0"/>
              <a:t>{</a:t>
            </a:r>
          </a:p>
          <a:p>
            <a:pPr marL="0" indent="0">
              <a:buNone/>
            </a:pPr>
            <a:r>
              <a:rPr lang="en-US" dirty="0"/>
              <a:t>size = s;</a:t>
            </a:r>
          </a:p>
          <a:p>
            <a:pPr marL="0" indent="0">
              <a:buNone/>
            </a:pPr>
            <a:r>
              <a:rPr lang="en-US" dirty="0"/>
              <a:t>role = r;</a:t>
            </a:r>
          </a:p>
          <a:p>
            <a:pPr marL="0" indent="0">
              <a:buNone/>
            </a:pPr>
            <a:r>
              <a:rPr lang="en-US" dirty="0"/>
              <a:t>}</a:t>
            </a:r>
          </a:p>
          <a:p>
            <a:pPr marL="0" indent="0">
              <a:buNone/>
            </a:pPr>
            <a:endParaRPr lang="en-US" dirty="0"/>
          </a:p>
          <a:p>
            <a:pPr marL="0" indent="0">
              <a:buNone/>
            </a:pPr>
            <a:r>
              <a:rPr lang="en-US" dirty="0"/>
              <a:t>Robot::Robot(int s, string r, int a){</a:t>
            </a:r>
          </a:p>
          <a:p>
            <a:pPr marL="0" indent="0">
              <a:buNone/>
            </a:pPr>
            <a:r>
              <a:rPr lang="en-US" dirty="0"/>
              <a:t>  size = s;</a:t>
            </a:r>
          </a:p>
          <a:p>
            <a:pPr marL="0" indent="0">
              <a:buNone/>
            </a:pPr>
            <a:r>
              <a:rPr lang="en-US" dirty="0"/>
              <a:t>  role = r;</a:t>
            </a:r>
          </a:p>
          <a:p>
            <a:pPr marL="0" indent="0">
              <a:buNone/>
            </a:pPr>
            <a:r>
              <a:rPr lang="en-US" dirty="0"/>
              <a:t>  arms = a;</a:t>
            </a:r>
          </a:p>
          <a:p>
            <a:pPr marL="0" indent="0">
              <a:buNone/>
            </a:pPr>
            <a:r>
              <a:rPr lang="en-US" dirty="0"/>
              <a:t>}</a:t>
            </a:r>
          </a:p>
        </p:txBody>
      </p:sp>
      <p:sp>
        <p:nvSpPr>
          <p:cNvPr id="4" name="TextBox 3">
            <a:extLst>
              <a:ext uri="{FF2B5EF4-FFF2-40B4-BE49-F238E27FC236}">
                <a16:creationId xmlns:a16="http://schemas.microsoft.com/office/drawing/2014/main" id="{76DB5029-95BE-4DB7-B877-D49BEB625920}"/>
              </a:ext>
            </a:extLst>
          </p:cNvPr>
          <p:cNvSpPr txBox="1"/>
          <p:nvPr/>
        </p:nvSpPr>
        <p:spPr>
          <a:xfrm>
            <a:off x="6096000" y="1892595"/>
            <a:ext cx="4683642" cy="3693319"/>
          </a:xfrm>
          <a:prstGeom prst="rect">
            <a:avLst/>
          </a:prstGeom>
          <a:noFill/>
        </p:spPr>
        <p:txBody>
          <a:bodyPr wrap="square" rtlCol="0">
            <a:spAutoFit/>
          </a:bodyPr>
          <a:lstStyle/>
          <a:p>
            <a:r>
              <a:rPr lang="en-US" dirty="0"/>
              <a:t>3 constructors in the same class.</a:t>
            </a:r>
          </a:p>
          <a:p>
            <a:endParaRPr lang="en-US" dirty="0"/>
          </a:p>
          <a:p>
            <a:r>
              <a:rPr lang="en-US" dirty="0"/>
              <a:t>Default and two parameterized constructors.  </a:t>
            </a:r>
          </a:p>
          <a:p>
            <a:endParaRPr lang="en-US" dirty="0"/>
          </a:p>
          <a:p>
            <a:r>
              <a:rPr lang="en-US" dirty="0"/>
              <a:t>Three ways to create Robots.</a:t>
            </a:r>
          </a:p>
          <a:p>
            <a:endParaRPr lang="en-US" dirty="0"/>
          </a:p>
          <a:p>
            <a:endParaRPr lang="en-US" dirty="0"/>
          </a:p>
          <a:p>
            <a:r>
              <a:rPr lang="en-US" dirty="0"/>
              <a:t> </a:t>
            </a:r>
            <a:r>
              <a:rPr lang="en-US" dirty="0">
                <a:solidFill>
                  <a:srgbClr val="000000"/>
                </a:solidFill>
                <a:latin typeface="Consolas" panose="020B0609020204030204" pitchFamily="49" charset="0"/>
              </a:rPr>
              <a:t>Robot bob;</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Robot tom(</a:t>
            </a:r>
            <a:r>
              <a:rPr lang="en-US" dirty="0">
                <a:solidFill>
                  <a:srgbClr val="09885A"/>
                </a:solidFill>
                <a:latin typeface="Consolas" panose="020B0609020204030204" pitchFamily="49" charset="0"/>
              </a:rPr>
              <a:t>50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“washer"</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Robot </a:t>
            </a:r>
            <a:r>
              <a:rPr lang="en-US" dirty="0" err="1">
                <a:solidFill>
                  <a:srgbClr val="000000"/>
                </a:solidFill>
                <a:latin typeface="Consolas" panose="020B0609020204030204" pitchFamily="49" charset="0"/>
              </a:rPr>
              <a:t>jim</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50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"picker"</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a:t> </a:t>
            </a:r>
          </a:p>
        </p:txBody>
      </p:sp>
      <p:cxnSp>
        <p:nvCxnSpPr>
          <p:cNvPr id="6" name="Straight Arrow Connector 5">
            <a:extLst>
              <a:ext uri="{FF2B5EF4-FFF2-40B4-BE49-F238E27FC236}">
                <a16:creationId xmlns:a16="http://schemas.microsoft.com/office/drawing/2014/main" id="{D00B3274-A234-4563-B5B5-E5AE3EC2F859}"/>
              </a:ext>
            </a:extLst>
          </p:cNvPr>
          <p:cNvCxnSpPr>
            <a:cxnSpLocks/>
          </p:cNvCxnSpPr>
          <p:nvPr/>
        </p:nvCxnSpPr>
        <p:spPr>
          <a:xfrm flipH="1" flipV="1">
            <a:off x="2499919" y="1702965"/>
            <a:ext cx="3596082" cy="2220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7447F77-EFDD-492A-9B53-2194109D1E7A}"/>
              </a:ext>
            </a:extLst>
          </p:cNvPr>
          <p:cNvCxnSpPr>
            <a:cxnSpLocks/>
          </p:cNvCxnSpPr>
          <p:nvPr/>
        </p:nvCxnSpPr>
        <p:spPr>
          <a:xfrm flipH="1" flipV="1">
            <a:off x="3573710" y="3607266"/>
            <a:ext cx="2614440" cy="91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B12E56-8E19-4886-90B3-05E72CDDA84E}"/>
              </a:ext>
            </a:extLst>
          </p:cNvPr>
          <p:cNvCxnSpPr/>
          <p:nvPr/>
        </p:nvCxnSpPr>
        <p:spPr>
          <a:xfrm flipH="1" flipV="1">
            <a:off x="3753293" y="4816549"/>
            <a:ext cx="2342707" cy="2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968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17130-047D-4243-8C9D-66B42DD90A06}"/>
              </a:ext>
            </a:extLst>
          </p:cNvPr>
          <p:cNvSpPr>
            <a:spLocks noGrp="1"/>
          </p:cNvSpPr>
          <p:nvPr>
            <p:ph idx="1"/>
          </p:nvPr>
        </p:nvSpPr>
        <p:spPr>
          <a:xfrm>
            <a:off x="838200" y="419100"/>
            <a:ext cx="10515600" cy="5757863"/>
          </a:xfrm>
        </p:spPr>
        <p:txBody>
          <a:bodyPr>
            <a:normAutofit fontScale="92500" lnSpcReduction="20000"/>
          </a:bodyPr>
          <a:lstStyle/>
          <a:p>
            <a:pPr marL="0" indent="0">
              <a:buNone/>
            </a:pPr>
            <a:r>
              <a:rPr lang="en-US" dirty="0"/>
              <a:t>Copy constructor</a:t>
            </a:r>
          </a:p>
          <a:p>
            <a:pPr marL="0" indent="0">
              <a:buNone/>
            </a:pPr>
            <a:endParaRPr lang="en-US" dirty="0"/>
          </a:p>
          <a:p>
            <a:pPr marL="0" indent="0">
              <a:buNone/>
            </a:pPr>
            <a:r>
              <a:rPr lang="en-US" dirty="0"/>
              <a:t>The </a:t>
            </a:r>
            <a:r>
              <a:rPr lang="en-US" b="1" dirty="0"/>
              <a:t>copy constructor</a:t>
            </a:r>
            <a:r>
              <a:rPr lang="en-US" dirty="0"/>
              <a:t> is a constructor which creates an object by initializing it with an object of the same class, which has been created previously. The copy constructor is used to −</a:t>
            </a:r>
          </a:p>
          <a:p>
            <a:pPr marL="0" indent="0">
              <a:buNone/>
            </a:pPr>
            <a:endParaRPr lang="en-US" dirty="0"/>
          </a:p>
          <a:p>
            <a:r>
              <a:rPr lang="en-US" dirty="0"/>
              <a:t>Initialize one object from another of the same type.</a:t>
            </a:r>
          </a:p>
          <a:p>
            <a:r>
              <a:rPr lang="en-US" dirty="0"/>
              <a:t>Copy an object to pass it as an argument to a function.</a:t>
            </a:r>
          </a:p>
          <a:p>
            <a:r>
              <a:rPr lang="en-US" dirty="0"/>
              <a:t>Copy an object to return it from a function.</a:t>
            </a:r>
          </a:p>
          <a:p>
            <a:r>
              <a:rPr lang="en-US" dirty="0"/>
              <a:t>If a copy constructor is not defined in a class, the compiler itself defines one. If the class has pointer variables and has some dynamic memory allocations, then it is a must to have a copy constructor. </a:t>
            </a:r>
          </a:p>
          <a:p>
            <a:pPr marL="0" indent="0">
              <a:buNone/>
            </a:pPr>
            <a:endParaRPr lang="en-US" dirty="0"/>
          </a:p>
          <a:p>
            <a:pPr marL="0" indent="0">
              <a:buNone/>
            </a:pPr>
            <a:r>
              <a:rPr lang="en-US" dirty="0"/>
              <a:t>???????</a:t>
            </a:r>
          </a:p>
          <a:p>
            <a:pPr marL="0" indent="0">
              <a:buNone/>
            </a:pPr>
            <a:r>
              <a:rPr lang="en-US" sz="1900" dirty="0">
                <a:hlinkClick r:id="rId2"/>
              </a:rPr>
              <a:t>https://www.tutorialspoint.com/cplusplus/cpp_copy_constructor.htm</a:t>
            </a:r>
            <a:endParaRPr lang="en-US" sz="1900" dirty="0"/>
          </a:p>
        </p:txBody>
      </p:sp>
    </p:spTree>
    <p:extLst>
      <p:ext uri="{BB962C8B-B14F-4D97-AF65-F5344CB8AC3E}">
        <p14:creationId xmlns:p14="http://schemas.microsoft.com/office/powerpoint/2010/main" val="2960023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04CAB-9DC3-4C92-8B14-646914DA35E0}"/>
              </a:ext>
            </a:extLst>
          </p:cNvPr>
          <p:cNvSpPr>
            <a:spLocks noGrp="1"/>
          </p:cNvSpPr>
          <p:nvPr>
            <p:ph idx="1"/>
          </p:nvPr>
        </p:nvSpPr>
        <p:spPr>
          <a:xfrm>
            <a:off x="838200" y="457201"/>
            <a:ext cx="10515600" cy="476250"/>
          </a:xfrm>
        </p:spPr>
        <p:txBody>
          <a:bodyPr/>
          <a:lstStyle/>
          <a:p>
            <a:pPr marL="0" indent="0" algn="ctr">
              <a:buNone/>
            </a:pPr>
            <a:r>
              <a:rPr lang="en-US" dirty="0"/>
              <a:t>??????? – Here we go!</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AF2FCC83-6F1A-4077-8259-561A88C6E109}"/>
              </a:ext>
            </a:extLst>
          </p:cNvPr>
          <p:cNvSpPr txBox="1"/>
          <p:nvPr/>
        </p:nvSpPr>
        <p:spPr>
          <a:xfrm>
            <a:off x="266700" y="1276350"/>
            <a:ext cx="5638800" cy="3693319"/>
          </a:xfrm>
          <a:prstGeom prst="rect">
            <a:avLst/>
          </a:prstGeom>
          <a:noFill/>
        </p:spPr>
        <p:txBody>
          <a:bodyPr wrap="squar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Robot{</a:t>
            </a:r>
          </a:p>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//private instance variable</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  //default constructor</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//parameter constructor</a:t>
            </a:r>
          </a:p>
          <a:p>
            <a:r>
              <a:rPr lang="en-US" dirty="0">
                <a:solidFill>
                  <a:srgbClr val="000000"/>
                </a:solidFill>
                <a:latin typeface="Consolas" panose="020B0609020204030204" pitchFamily="49" charset="0"/>
              </a:rPr>
              <a:t>size = s;</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who(){</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size &lt;&lt;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//getter to show data</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5EBD2B10-F36C-4F65-8660-869E60ECB413}"/>
              </a:ext>
            </a:extLst>
          </p:cNvPr>
          <p:cNvSpPr txBox="1"/>
          <p:nvPr/>
        </p:nvSpPr>
        <p:spPr>
          <a:xfrm>
            <a:off x="2406502" y="4969669"/>
            <a:ext cx="2835349" cy="1754326"/>
          </a:xfrm>
          <a:prstGeom prst="rect">
            <a:avLst/>
          </a:prstGeom>
          <a:noFill/>
        </p:spPr>
        <p:txBody>
          <a:bodyPr wrap="square" rtlCol="0">
            <a:spAutoFit/>
          </a:bodyPr>
          <a:lstStyle/>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00"/>
                </a:solidFill>
                <a:latin typeface="Consolas" panose="020B0609020204030204" pitchFamily="49" charset="0"/>
              </a:rPr>
              <a:t>Robot tom(</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 </a:t>
            </a:r>
            <a:r>
              <a:rPr lang="en-US" dirty="0" err="1">
                <a:solidFill>
                  <a:srgbClr val="000000"/>
                </a:solidFill>
                <a:latin typeface="Consolas" panose="020B0609020204030204" pitchFamily="49" charset="0"/>
              </a:rPr>
              <a:t>copyTom</a:t>
            </a:r>
            <a:r>
              <a:rPr lang="en-US" dirty="0">
                <a:solidFill>
                  <a:srgbClr val="000000"/>
                </a:solidFill>
                <a:latin typeface="Consolas" panose="020B0609020204030204" pitchFamily="49" charset="0"/>
              </a:rPr>
              <a:t>(tom);</a:t>
            </a:r>
          </a:p>
          <a:p>
            <a:r>
              <a:rPr lang="en-US" dirty="0" err="1">
                <a:solidFill>
                  <a:srgbClr val="000000"/>
                </a:solidFill>
                <a:latin typeface="Consolas" panose="020B0609020204030204" pitchFamily="49" charset="0"/>
              </a:rPr>
              <a:t>tom.who</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copyTom.who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34D1A7B5-82D3-4E8E-88EB-8C8296406635}"/>
              </a:ext>
            </a:extLst>
          </p:cNvPr>
          <p:cNvSpPr/>
          <p:nvPr/>
        </p:nvSpPr>
        <p:spPr>
          <a:xfrm>
            <a:off x="7464942" y="1496227"/>
            <a:ext cx="2424223" cy="1626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tom</a:t>
            </a:r>
          </a:p>
          <a:p>
            <a:pPr algn="ctr"/>
            <a:r>
              <a:rPr lang="en-US" sz="3200" dirty="0">
                <a:solidFill>
                  <a:schemeClr val="tx1"/>
                </a:solidFill>
              </a:rPr>
              <a:t>100</a:t>
            </a:r>
          </a:p>
        </p:txBody>
      </p:sp>
      <p:sp>
        <p:nvSpPr>
          <p:cNvPr id="9" name="Rectangle 8">
            <a:extLst>
              <a:ext uri="{FF2B5EF4-FFF2-40B4-BE49-F238E27FC236}">
                <a16:creationId xmlns:a16="http://schemas.microsoft.com/office/drawing/2014/main" id="{F19D4776-7AAB-48A8-8C79-67378D44D63D}"/>
              </a:ext>
            </a:extLst>
          </p:cNvPr>
          <p:cNvSpPr/>
          <p:nvPr/>
        </p:nvSpPr>
        <p:spPr>
          <a:xfrm>
            <a:off x="7464942" y="3734992"/>
            <a:ext cx="2424223" cy="1626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copyTom</a:t>
            </a:r>
            <a:endParaRPr lang="en-US" sz="3200" dirty="0">
              <a:solidFill>
                <a:schemeClr val="tx1"/>
              </a:solidFill>
            </a:endParaRPr>
          </a:p>
          <a:p>
            <a:pPr algn="ctr"/>
            <a:r>
              <a:rPr lang="en-US" sz="3200" dirty="0">
                <a:solidFill>
                  <a:schemeClr val="tx1"/>
                </a:solidFill>
              </a:rPr>
              <a:t>100</a:t>
            </a:r>
          </a:p>
        </p:txBody>
      </p:sp>
      <p:cxnSp>
        <p:nvCxnSpPr>
          <p:cNvPr id="11" name="Straight Arrow Connector 10">
            <a:extLst>
              <a:ext uri="{FF2B5EF4-FFF2-40B4-BE49-F238E27FC236}">
                <a16:creationId xmlns:a16="http://schemas.microsoft.com/office/drawing/2014/main" id="{22142D88-32A2-4A18-8E44-EE34048D8719}"/>
              </a:ext>
            </a:extLst>
          </p:cNvPr>
          <p:cNvCxnSpPr/>
          <p:nvPr/>
        </p:nvCxnSpPr>
        <p:spPr>
          <a:xfrm flipV="1">
            <a:off x="4361564" y="2700670"/>
            <a:ext cx="3020089" cy="258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325E877-0F06-42CD-8A0A-C17D89B47D8E}"/>
              </a:ext>
            </a:extLst>
          </p:cNvPr>
          <p:cNvCxnSpPr>
            <a:cxnSpLocks/>
          </p:cNvCxnSpPr>
          <p:nvPr/>
        </p:nvCxnSpPr>
        <p:spPr>
          <a:xfrm flipV="1">
            <a:off x="4890977" y="4433777"/>
            <a:ext cx="2490676" cy="124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61B5AF-2490-42E8-BA59-928C5E8572C2}"/>
              </a:ext>
            </a:extLst>
          </p:cNvPr>
          <p:cNvSpPr txBox="1"/>
          <p:nvPr/>
        </p:nvSpPr>
        <p:spPr>
          <a:xfrm>
            <a:off x="6517758" y="5475767"/>
            <a:ext cx="4455042" cy="369332"/>
          </a:xfrm>
          <a:prstGeom prst="rect">
            <a:avLst/>
          </a:prstGeom>
          <a:noFill/>
        </p:spPr>
        <p:txBody>
          <a:bodyPr wrap="square" rtlCol="0">
            <a:spAutoFit/>
          </a:bodyPr>
          <a:lstStyle/>
          <a:p>
            <a:r>
              <a:rPr lang="en-US" dirty="0"/>
              <a:t>Values from tom are copied into copy Tom </a:t>
            </a:r>
          </a:p>
        </p:txBody>
      </p:sp>
    </p:spTree>
    <p:extLst>
      <p:ext uri="{BB962C8B-B14F-4D97-AF65-F5344CB8AC3E}">
        <p14:creationId xmlns:p14="http://schemas.microsoft.com/office/powerpoint/2010/main" val="127883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7DC3B-DA4A-42A1-8834-8128B529EEC0}"/>
              </a:ext>
            </a:extLst>
          </p:cNvPr>
          <p:cNvSpPr>
            <a:spLocks noGrp="1"/>
          </p:cNvSpPr>
          <p:nvPr>
            <p:ph idx="1"/>
          </p:nvPr>
        </p:nvSpPr>
        <p:spPr>
          <a:xfrm>
            <a:off x="838200" y="552450"/>
            <a:ext cx="10515600" cy="5624513"/>
          </a:xfrm>
        </p:spPr>
        <p:txBody>
          <a:bodyPr>
            <a:normAutofit/>
          </a:bodyPr>
          <a:lstStyle/>
          <a:p>
            <a:pPr marL="0" indent="0">
              <a:buNone/>
            </a:pPr>
            <a:endParaRPr lang="en-US" dirty="0"/>
          </a:p>
          <a:p>
            <a:pPr marL="0" lvl="0" indent="0">
              <a:lnSpc>
                <a:spcPct val="100000"/>
              </a:lnSpc>
              <a:spcBef>
                <a:spcPts val="0"/>
              </a:spcBef>
              <a:buNone/>
            </a:pPr>
            <a:r>
              <a:rPr lang="en-US" dirty="0">
                <a:solidFill>
                  <a:srgbClr val="000000"/>
                </a:solidFill>
                <a:latin typeface="Consolas" panose="020B0609020204030204" pitchFamily="49" charset="0"/>
              </a:rPr>
              <a:t>Robot tom(</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p>
          <a:p>
            <a:pPr marL="0" lvl="0" indent="0">
              <a:lnSpc>
                <a:spcPct val="100000"/>
              </a:lnSpc>
              <a:spcBef>
                <a:spcPts val="0"/>
              </a:spcBef>
              <a:buNone/>
            </a:pPr>
            <a:r>
              <a:rPr lang="en-US" dirty="0">
                <a:solidFill>
                  <a:srgbClr val="000000"/>
                </a:solidFill>
                <a:latin typeface="Consolas" panose="020B0609020204030204" pitchFamily="49" charset="0"/>
              </a:rPr>
              <a:t>Robot </a:t>
            </a:r>
            <a:r>
              <a:rPr lang="en-US" dirty="0" err="1">
                <a:solidFill>
                  <a:srgbClr val="000000"/>
                </a:solidFill>
                <a:latin typeface="Consolas" panose="020B0609020204030204" pitchFamily="49" charset="0"/>
              </a:rPr>
              <a:t>copyTom</a:t>
            </a:r>
            <a:r>
              <a:rPr lang="en-US" dirty="0">
                <a:solidFill>
                  <a:srgbClr val="000000"/>
                </a:solidFill>
                <a:latin typeface="Consolas" panose="020B0609020204030204" pitchFamily="49" charset="0"/>
              </a:rPr>
              <a:t>(tom);</a:t>
            </a:r>
          </a:p>
          <a:p>
            <a:pPr marL="0" lvl="0" indent="0">
              <a:lnSpc>
                <a:spcPct val="100000"/>
              </a:lnSpc>
              <a:spcBef>
                <a:spcPts val="0"/>
              </a:spcBef>
              <a:buNone/>
            </a:pPr>
            <a:endParaRPr lang="en-US" dirty="0">
              <a:solidFill>
                <a:srgbClr val="000000"/>
              </a:solidFill>
              <a:latin typeface="Consolas" panose="020B0609020204030204" pitchFamily="49" charset="0"/>
            </a:endParaRPr>
          </a:p>
          <a:p>
            <a:pPr marL="0" indent="0">
              <a:buNone/>
            </a:pPr>
            <a:r>
              <a:rPr lang="en-US" dirty="0"/>
              <a:t>This one way to call a copy constructor, here are some more:</a:t>
            </a:r>
          </a:p>
          <a:p>
            <a:pPr marL="0" indent="0">
              <a:buNone/>
            </a:pPr>
            <a:endParaRPr lang="en-US" dirty="0"/>
          </a:p>
          <a:p>
            <a:pPr marL="0" lvl="0" indent="0">
              <a:lnSpc>
                <a:spcPct val="100000"/>
              </a:lnSpc>
              <a:spcBef>
                <a:spcPts val="0"/>
              </a:spcBef>
              <a:buNone/>
            </a:pPr>
            <a:r>
              <a:rPr lang="en-US" sz="2400" dirty="0">
                <a:solidFill>
                  <a:srgbClr val="000000"/>
                </a:solidFill>
                <a:latin typeface="Consolas" panose="020B0609020204030204" pitchFamily="49" charset="0"/>
              </a:rPr>
              <a:t>Robot tom(</a:t>
            </a:r>
            <a:r>
              <a:rPr lang="en-US" sz="2400" dirty="0">
                <a:solidFill>
                  <a:srgbClr val="09885A"/>
                </a:solidFill>
                <a:latin typeface="Consolas" panose="020B0609020204030204" pitchFamily="49" charset="0"/>
              </a:rPr>
              <a:t>100</a:t>
            </a:r>
            <a:r>
              <a:rPr lang="en-US" sz="2400" dirty="0">
                <a:solidFill>
                  <a:srgbClr val="000000"/>
                </a:solidFill>
                <a:latin typeface="Consolas" panose="020B0609020204030204" pitchFamily="49" charset="0"/>
              </a:rPr>
              <a:t>);</a:t>
            </a:r>
          </a:p>
          <a:p>
            <a:pPr marL="0" lvl="0" indent="0">
              <a:lnSpc>
                <a:spcPct val="100000"/>
              </a:lnSpc>
              <a:spcBef>
                <a:spcPts val="0"/>
              </a:spcBef>
              <a:buNone/>
            </a:pPr>
            <a:r>
              <a:rPr lang="en-US" sz="2400" dirty="0">
                <a:solidFill>
                  <a:srgbClr val="000000"/>
                </a:solidFill>
                <a:latin typeface="Consolas" panose="020B0609020204030204" pitchFamily="49" charset="0"/>
              </a:rPr>
              <a:t>Robot </a:t>
            </a:r>
            <a:r>
              <a:rPr lang="en-US" sz="2400" dirty="0" err="1">
                <a:solidFill>
                  <a:srgbClr val="000000"/>
                </a:solidFill>
                <a:latin typeface="Consolas" panose="020B0609020204030204" pitchFamily="49" charset="0"/>
              </a:rPr>
              <a:t>copyTom</a:t>
            </a:r>
            <a:r>
              <a:rPr lang="en-US" sz="2400" dirty="0">
                <a:solidFill>
                  <a:srgbClr val="000000"/>
                </a:solidFill>
                <a:latin typeface="Consolas" panose="020B0609020204030204" pitchFamily="49" charset="0"/>
              </a:rPr>
              <a:t>;</a:t>
            </a:r>
          </a:p>
          <a:p>
            <a:pPr marL="0" lvl="0" indent="0">
              <a:lnSpc>
                <a:spcPct val="100000"/>
              </a:lnSpc>
              <a:spcBef>
                <a:spcPts val="0"/>
              </a:spcBef>
              <a:buNone/>
            </a:pPr>
            <a:r>
              <a:rPr lang="en-US" sz="2400" dirty="0" err="1">
                <a:solidFill>
                  <a:srgbClr val="000000"/>
                </a:solidFill>
                <a:latin typeface="Consolas" panose="020B0609020204030204" pitchFamily="49" charset="0"/>
              </a:rPr>
              <a:t>copyTom</a:t>
            </a:r>
            <a:r>
              <a:rPr lang="en-US" sz="2400" dirty="0">
                <a:solidFill>
                  <a:srgbClr val="000000"/>
                </a:solidFill>
                <a:latin typeface="Consolas" panose="020B0609020204030204" pitchFamily="49" charset="0"/>
              </a:rPr>
              <a:t> = tom;</a:t>
            </a:r>
          </a:p>
          <a:p>
            <a:pPr marL="0" lvl="0" indent="0">
              <a:lnSpc>
                <a:spcPct val="100000"/>
              </a:lnSpc>
              <a:spcBef>
                <a:spcPts val="0"/>
              </a:spcBef>
              <a:buNone/>
            </a:pPr>
            <a:endParaRPr lang="en-US" sz="2400" dirty="0">
              <a:solidFill>
                <a:srgbClr val="000000"/>
              </a:solidFill>
              <a:latin typeface="Consolas" panose="020B0609020204030204" pitchFamily="49" charset="0"/>
            </a:endParaRPr>
          </a:p>
          <a:p>
            <a:pPr marL="0" lvl="0" indent="0">
              <a:lnSpc>
                <a:spcPct val="100000"/>
              </a:lnSpc>
              <a:spcBef>
                <a:spcPts val="0"/>
              </a:spcBef>
              <a:buNone/>
            </a:pPr>
            <a:r>
              <a:rPr lang="en-US" sz="2400" dirty="0">
                <a:solidFill>
                  <a:srgbClr val="000000"/>
                </a:solidFill>
                <a:latin typeface="Consolas" panose="020B0609020204030204" pitchFamily="49" charset="0"/>
              </a:rPr>
              <a:t>Robot tom(100);</a:t>
            </a:r>
          </a:p>
          <a:p>
            <a:pPr marL="0" lvl="0" indent="0">
              <a:lnSpc>
                <a:spcPct val="100000"/>
              </a:lnSpc>
              <a:spcBef>
                <a:spcPts val="0"/>
              </a:spcBef>
              <a:buNone/>
            </a:pPr>
            <a:r>
              <a:rPr lang="en-US" sz="2400" dirty="0">
                <a:solidFill>
                  <a:srgbClr val="000000"/>
                </a:solidFill>
                <a:latin typeface="Consolas" panose="020B0609020204030204" pitchFamily="49" charset="0"/>
              </a:rPr>
              <a:t>Robot </a:t>
            </a:r>
            <a:r>
              <a:rPr lang="en-US" sz="2400" dirty="0" err="1">
                <a:solidFill>
                  <a:srgbClr val="000000"/>
                </a:solidFill>
                <a:latin typeface="Consolas" panose="020B0609020204030204" pitchFamily="49" charset="0"/>
              </a:rPr>
              <a:t>copyTom</a:t>
            </a:r>
            <a:r>
              <a:rPr lang="en-US" sz="2400" dirty="0">
                <a:solidFill>
                  <a:srgbClr val="000000"/>
                </a:solidFill>
                <a:latin typeface="Consolas" panose="020B0609020204030204" pitchFamily="49" charset="0"/>
              </a:rPr>
              <a:t> = tom;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1952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B0EB3-21DE-41E1-8C93-BA4CC1E79B67}"/>
              </a:ext>
            </a:extLst>
          </p:cNvPr>
          <p:cNvSpPr>
            <a:spLocks noGrp="1"/>
          </p:cNvSpPr>
          <p:nvPr>
            <p:ph idx="1"/>
          </p:nvPr>
        </p:nvSpPr>
        <p:spPr>
          <a:xfrm>
            <a:off x="838200" y="438151"/>
            <a:ext cx="10515600" cy="1428750"/>
          </a:xfrm>
        </p:spPr>
        <p:txBody>
          <a:bodyPr/>
          <a:lstStyle/>
          <a:p>
            <a:pPr marL="0" indent="0">
              <a:buNone/>
            </a:pPr>
            <a:r>
              <a:rPr lang="en-US" dirty="0"/>
              <a:t>Notice we didn’t write anything in the Robot class?</a:t>
            </a:r>
          </a:p>
          <a:p>
            <a:pPr marL="0" indent="0">
              <a:buNone/>
            </a:pPr>
            <a:r>
              <a:rPr lang="en-US" dirty="0"/>
              <a:t> The compiler atomically will create a copy constructor, best practice is to write a copy constructor in the class manually.  </a:t>
            </a:r>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781C5A95-3135-40A9-98E9-1CF8F3168AB4}"/>
              </a:ext>
            </a:extLst>
          </p:cNvPr>
          <p:cNvSpPr txBox="1"/>
          <p:nvPr/>
        </p:nvSpPr>
        <p:spPr>
          <a:xfrm>
            <a:off x="695325" y="1866901"/>
            <a:ext cx="10801350" cy="4801314"/>
          </a:xfrm>
          <a:prstGeom prst="rect">
            <a:avLst/>
          </a:prstGeom>
          <a:noFill/>
        </p:spPr>
        <p:txBody>
          <a:bodyPr wrap="squar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Robot{</a:t>
            </a:r>
          </a:p>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a:t>
            </a:r>
          </a:p>
          <a:p>
            <a:r>
              <a:rPr lang="en-US" dirty="0">
                <a:solidFill>
                  <a:srgbClr val="000000"/>
                </a:solidFill>
                <a:latin typeface="Consolas" panose="020B0609020204030204" pitchFamily="49" charset="0"/>
              </a:rPr>
              <a:t>size = s;</a:t>
            </a:r>
          </a:p>
          <a:p>
            <a:r>
              <a:rPr lang="en-US" dirty="0">
                <a:solidFill>
                  <a:srgbClr val="000000"/>
                </a:solidFill>
                <a:latin typeface="Consolas" panose="020B0609020204030204" pitchFamily="49" charset="0"/>
              </a:rPr>
              <a:t>}</a:t>
            </a:r>
          </a:p>
          <a:p>
            <a:r>
              <a:rPr lang="en-US" sz="2400" b="1" dirty="0">
                <a:solidFill>
                  <a:srgbClr val="000000"/>
                </a:solidFill>
                <a:latin typeface="Consolas" panose="020B0609020204030204" pitchFamily="49" charset="0"/>
              </a:rPr>
              <a:t>Robot(Robot &amp;copy){  </a:t>
            </a:r>
            <a:r>
              <a:rPr lang="en-US" b="1" dirty="0">
                <a:solidFill>
                  <a:srgbClr val="FF0000"/>
                </a:solidFill>
                <a:latin typeface="Consolas" panose="020B0609020204030204" pitchFamily="49" charset="0"/>
              </a:rPr>
              <a:t>//This is copy constructor Robot is a type.</a:t>
            </a:r>
          </a:p>
          <a:p>
            <a:r>
              <a:rPr lang="en-US" sz="2400" b="1" dirty="0">
                <a:solidFill>
                  <a:srgbClr val="000000"/>
                </a:solidFill>
                <a:latin typeface="Consolas" panose="020B0609020204030204" pitchFamily="49" charset="0"/>
              </a:rPr>
              <a:t>size = </a:t>
            </a:r>
            <a:r>
              <a:rPr lang="en-US" sz="2400" b="1" dirty="0" err="1">
                <a:solidFill>
                  <a:srgbClr val="000000"/>
                </a:solidFill>
                <a:latin typeface="Consolas" panose="020B0609020204030204" pitchFamily="49" charset="0"/>
              </a:rPr>
              <a:t>copy.size</a:t>
            </a:r>
            <a:r>
              <a:rPr lang="en-US" sz="2400"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//&amp;copy it the object – (&amp; = reference)</a:t>
            </a:r>
          </a:p>
          <a:p>
            <a:r>
              <a:rPr lang="en-US" sz="2400" b="1"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who(){</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size &lt;&lt;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50859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040EB-F5DB-4574-B8FE-EF57884ABD22}"/>
              </a:ext>
            </a:extLst>
          </p:cNvPr>
          <p:cNvSpPr>
            <a:spLocks noGrp="1"/>
          </p:cNvSpPr>
          <p:nvPr>
            <p:ph idx="1"/>
          </p:nvPr>
        </p:nvSpPr>
        <p:spPr>
          <a:xfrm>
            <a:off x="838200" y="552450"/>
            <a:ext cx="10515600" cy="5624513"/>
          </a:xfrm>
        </p:spPr>
        <p:txBody>
          <a:bodyPr/>
          <a:lstStyle/>
          <a:p>
            <a:pPr marL="0" indent="0">
              <a:buNone/>
            </a:pPr>
            <a:r>
              <a:rPr lang="en-US" dirty="0"/>
              <a:t>One more thing before we get to our project.  Destructors.</a:t>
            </a:r>
          </a:p>
          <a:p>
            <a:pPr marL="0" indent="0">
              <a:buNone/>
            </a:pPr>
            <a:r>
              <a:rPr lang="en-US" dirty="0"/>
              <a:t>Guess what a destructor does.  Yes!  It is used to destroy whatever objects the constructor made.  </a:t>
            </a:r>
          </a:p>
          <a:p>
            <a:pPr marL="0" indent="0">
              <a:buNone/>
            </a:pPr>
            <a:endParaRPr lang="en-US" dirty="0"/>
          </a:p>
          <a:p>
            <a:pPr marL="0" indent="0">
              <a:buNone/>
            </a:pPr>
            <a:r>
              <a:rPr lang="en-US" dirty="0"/>
              <a:t>Why do we need them?  This is in the same thought wheelhouse as new / delete  - heap garbage clean up. </a:t>
            </a:r>
          </a:p>
          <a:p>
            <a:pPr marL="0" indent="0">
              <a:buNone/>
            </a:pPr>
            <a:endParaRPr lang="en-US" dirty="0"/>
          </a:p>
          <a:p>
            <a:pPr marL="0" indent="0">
              <a:buNone/>
            </a:pPr>
            <a:r>
              <a:rPr lang="en-US" dirty="0"/>
              <a:t>When we make an object It has a pointer variable that is pointing to a memory location </a:t>
            </a:r>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91D76083-191B-4F69-9659-CAB254F73415}"/>
              </a:ext>
            </a:extLst>
          </p:cNvPr>
          <p:cNvSpPr/>
          <p:nvPr/>
        </p:nvSpPr>
        <p:spPr>
          <a:xfrm>
            <a:off x="4686300" y="5143500"/>
            <a:ext cx="11811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6152478-69CC-4B39-BB59-A34C24EA7609}"/>
              </a:ext>
            </a:extLst>
          </p:cNvPr>
          <p:cNvSpPr/>
          <p:nvPr/>
        </p:nvSpPr>
        <p:spPr>
          <a:xfrm>
            <a:off x="7924800" y="5143500"/>
            <a:ext cx="11811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CA061E-9F23-4FA2-8A99-B6B0FB794C6F}"/>
              </a:ext>
            </a:extLst>
          </p:cNvPr>
          <p:cNvSpPr/>
          <p:nvPr/>
        </p:nvSpPr>
        <p:spPr>
          <a:xfrm>
            <a:off x="4933950" y="5562600"/>
            <a:ext cx="666750" cy="419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3279A6C-65C4-4729-ABFE-251189047568}"/>
              </a:ext>
            </a:extLst>
          </p:cNvPr>
          <p:cNvSpPr/>
          <p:nvPr/>
        </p:nvSpPr>
        <p:spPr>
          <a:xfrm>
            <a:off x="8277225" y="5600700"/>
            <a:ext cx="47625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78A9883-668C-4472-A92F-B7ACFC33E94B}"/>
              </a:ext>
            </a:extLst>
          </p:cNvPr>
          <p:cNvSpPr txBox="1"/>
          <p:nvPr/>
        </p:nvSpPr>
        <p:spPr>
          <a:xfrm>
            <a:off x="4876800" y="4696897"/>
            <a:ext cx="990600" cy="369332"/>
          </a:xfrm>
          <a:prstGeom prst="rect">
            <a:avLst/>
          </a:prstGeom>
          <a:noFill/>
        </p:spPr>
        <p:txBody>
          <a:bodyPr wrap="square" rtlCol="0">
            <a:spAutoFit/>
          </a:bodyPr>
          <a:lstStyle/>
          <a:p>
            <a:r>
              <a:rPr lang="en-US" dirty="0"/>
              <a:t>Object</a:t>
            </a:r>
          </a:p>
        </p:txBody>
      </p:sp>
      <p:sp>
        <p:nvSpPr>
          <p:cNvPr id="9" name="TextBox 8">
            <a:extLst>
              <a:ext uri="{FF2B5EF4-FFF2-40B4-BE49-F238E27FC236}">
                <a16:creationId xmlns:a16="http://schemas.microsoft.com/office/drawing/2014/main" id="{578FA40F-2AA5-4BCA-AE24-98C4B1047079}"/>
              </a:ext>
            </a:extLst>
          </p:cNvPr>
          <p:cNvSpPr txBox="1"/>
          <p:nvPr/>
        </p:nvSpPr>
        <p:spPr>
          <a:xfrm>
            <a:off x="8020050" y="4696897"/>
            <a:ext cx="990600" cy="369332"/>
          </a:xfrm>
          <a:prstGeom prst="rect">
            <a:avLst/>
          </a:prstGeom>
          <a:noFill/>
        </p:spPr>
        <p:txBody>
          <a:bodyPr wrap="square" rtlCol="0">
            <a:spAutoFit/>
          </a:bodyPr>
          <a:lstStyle/>
          <a:p>
            <a:r>
              <a:rPr lang="en-US" dirty="0"/>
              <a:t>Memory</a:t>
            </a:r>
          </a:p>
        </p:txBody>
      </p:sp>
      <p:sp>
        <p:nvSpPr>
          <p:cNvPr id="10" name="TextBox 9">
            <a:extLst>
              <a:ext uri="{FF2B5EF4-FFF2-40B4-BE49-F238E27FC236}">
                <a16:creationId xmlns:a16="http://schemas.microsoft.com/office/drawing/2014/main" id="{2B144970-9B09-45CA-B7F7-F1CC7EBA37BF}"/>
              </a:ext>
            </a:extLst>
          </p:cNvPr>
          <p:cNvSpPr txBox="1"/>
          <p:nvPr/>
        </p:nvSpPr>
        <p:spPr>
          <a:xfrm>
            <a:off x="4781550" y="5268397"/>
            <a:ext cx="990600" cy="369332"/>
          </a:xfrm>
          <a:prstGeom prst="rect">
            <a:avLst/>
          </a:prstGeom>
          <a:noFill/>
        </p:spPr>
        <p:txBody>
          <a:bodyPr wrap="square" rtlCol="0">
            <a:spAutoFit/>
          </a:bodyPr>
          <a:lstStyle/>
          <a:p>
            <a:r>
              <a:rPr lang="en-US" dirty="0"/>
              <a:t>Pointer</a:t>
            </a:r>
          </a:p>
        </p:txBody>
      </p:sp>
      <p:cxnSp>
        <p:nvCxnSpPr>
          <p:cNvPr id="12" name="Straight Arrow Connector 11">
            <a:extLst>
              <a:ext uri="{FF2B5EF4-FFF2-40B4-BE49-F238E27FC236}">
                <a16:creationId xmlns:a16="http://schemas.microsoft.com/office/drawing/2014/main" id="{66D2631E-9D1A-4C62-98BA-67400538A50F}"/>
              </a:ext>
            </a:extLst>
          </p:cNvPr>
          <p:cNvCxnSpPr>
            <a:stCxn id="6" idx="3"/>
          </p:cNvCxnSpPr>
          <p:nvPr/>
        </p:nvCxnSpPr>
        <p:spPr>
          <a:xfrm>
            <a:off x="5600700" y="5772150"/>
            <a:ext cx="2676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3022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F2CCC-6E84-48EB-A780-4748F6D2D119}"/>
              </a:ext>
            </a:extLst>
          </p:cNvPr>
          <p:cNvSpPr>
            <a:spLocks noGrp="1"/>
          </p:cNvSpPr>
          <p:nvPr>
            <p:ph idx="1"/>
          </p:nvPr>
        </p:nvSpPr>
        <p:spPr>
          <a:xfrm>
            <a:off x="838200" y="571500"/>
            <a:ext cx="10515600" cy="5605463"/>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When the program ends, the object is destroyed.  The pointer is also destroyed with the object.  The pointer is the only way too reach that memory, so we use a Destructor to free up the memory that was being used by the object variables.  </a:t>
            </a:r>
          </a:p>
          <a:p>
            <a:pPr marL="0" indent="0">
              <a:buNone/>
            </a:pPr>
            <a:endParaRPr lang="en-US" dirty="0"/>
          </a:p>
          <a:p>
            <a:pPr marL="0" indent="0">
              <a:buNone/>
            </a:pPr>
            <a:r>
              <a:rPr lang="en-US" dirty="0"/>
              <a:t>A destructor is the same name as the class, but it has a tilde ~ in front of it.</a:t>
            </a:r>
          </a:p>
          <a:p>
            <a:pPr marL="0" indent="0">
              <a:buNone/>
            </a:pPr>
            <a:r>
              <a:rPr lang="en-US" dirty="0"/>
              <a:t>		</a:t>
            </a:r>
            <a:r>
              <a:rPr lang="en-US" dirty="0">
                <a:solidFill>
                  <a:srgbClr val="FF0000"/>
                </a:solidFill>
              </a:rPr>
              <a:t>~Robot(){</a:t>
            </a:r>
          </a:p>
          <a:p>
            <a:pPr marL="0" indent="0">
              <a:buNone/>
            </a:pPr>
            <a:r>
              <a:rPr lang="en-US" dirty="0">
                <a:solidFill>
                  <a:srgbClr val="FF0000"/>
                </a:solidFill>
              </a:rPr>
              <a:t>		}</a:t>
            </a:r>
          </a:p>
          <a:p>
            <a:pPr marL="0" indent="0">
              <a:buNone/>
            </a:pPr>
            <a:endParaRPr lang="en-US" dirty="0"/>
          </a:p>
        </p:txBody>
      </p:sp>
      <p:sp>
        <p:nvSpPr>
          <p:cNvPr id="4" name="Rectangle 3">
            <a:extLst>
              <a:ext uri="{FF2B5EF4-FFF2-40B4-BE49-F238E27FC236}">
                <a16:creationId xmlns:a16="http://schemas.microsoft.com/office/drawing/2014/main" id="{3933D242-6F0C-4621-88BB-3211052FDA34}"/>
              </a:ext>
            </a:extLst>
          </p:cNvPr>
          <p:cNvSpPr/>
          <p:nvPr/>
        </p:nvSpPr>
        <p:spPr>
          <a:xfrm>
            <a:off x="3409950" y="1127640"/>
            <a:ext cx="11811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22E85C9-B3D6-4AF6-90FE-F90149132630}"/>
              </a:ext>
            </a:extLst>
          </p:cNvPr>
          <p:cNvSpPr/>
          <p:nvPr/>
        </p:nvSpPr>
        <p:spPr>
          <a:xfrm>
            <a:off x="6648450" y="1127640"/>
            <a:ext cx="11811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887B9A5-9389-4B13-AA57-A87CD35B2AEE}"/>
              </a:ext>
            </a:extLst>
          </p:cNvPr>
          <p:cNvSpPr/>
          <p:nvPr/>
        </p:nvSpPr>
        <p:spPr>
          <a:xfrm>
            <a:off x="3657600" y="1546740"/>
            <a:ext cx="666750" cy="419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BD4674-29EE-49FA-A1EC-2D59F1B640CC}"/>
              </a:ext>
            </a:extLst>
          </p:cNvPr>
          <p:cNvSpPr/>
          <p:nvPr/>
        </p:nvSpPr>
        <p:spPr>
          <a:xfrm>
            <a:off x="7000875" y="1584840"/>
            <a:ext cx="47625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906B23-854B-4DAD-9E2A-7806460A810B}"/>
              </a:ext>
            </a:extLst>
          </p:cNvPr>
          <p:cNvSpPr txBox="1"/>
          <p:nvPr/>
        </p:nvSpPr>
        <p:spPr>
          <a:xfrm>
            <a:off x="3600450" y="681037"/>
            <a:ext cx="990600" cy="369332"/>
          </a:xfrm>
          <a:prstGeom prst="rect">
            <a:avLst/>
          </a:prstGeom>
          <a:noFill/>
        </p:spPr>
        <p:txBody>
          <a:bodyPr wrap="square" rtlCol="0">
            <a:spAutoFit/>
          </a:bodyPr>
          <a:lstStyle/>
          <a:p>
            <a:r>
              <a:rPr lang="en-US" dirty="0"/>
              <a:t>Object</a:t>
            </a:r>
          </a:p>
        </p:txBody>
      </p:sp>
      <p:sp>
        <p:nvSpPr>
          <p:cNvPr id="9" name="TextBox 8">
            <a:extLst>
              <a:ext uri="{FF2B5EF4-FFF2-40B4-BE49-F238E27FC236}">
                <a16:creationId xmlns:a16="http://schemas.microsoft.com/office/drawing/2014/main" id="{15EAC6EE-FC38-4122-9BDB-A5D0E83B38F3}"/>
              </a:ext>
            </a:extLst>
          </p:cNvPr>
          <p:cNvSpPr txBox="1"/>
          <p:nvPr/>
        </p:nvSpPr>
        <p:spPr>
          <a:xfrm>
            <a:off x="6743700" y="681037"/>
            <a:ext cx="990600" cy="369332"/>
          </a:xfrm>
          <a:prstGeom prst="rect">
            <a:avLst/>
          </a:prstGeom>
          <a:noFill/>
        </p:spPr>
        <p:txBody>
          <a:bodyPr wrap="square" rtlCol="0">
            <a:spAutoFit/>
          </a:bodyPr>
          <a:lstStyle/>
          <a:p>
            <a:r>
              <a:rPr lang="en-US" dirty="0"/>
              <a:t>Memory</a:t>
            </a:r>
          </a:p>
        </p:txBody>
      </p:sp>
      <p:sp>
        <p:nvSpPr>
          <p:cNvPr id="10" name="TextBox 9">
            <a:extLst>
              <a:ext uri="{FF2B5EF4-FFF2-40B4-BE49-F238E27FC236}">
                <a16:creationId xmlns:a16="http://schemas.microsoft.com/office/drawing/2014/main" id="{3FC55621-44DD-4CC5-9671-ACD47573EC00}"/>
              </a:ext>
            </a:extLst>
          </p:cNvPr>
          <p:cNvSpPr txBox="1"/>
          <p:nvPr/>
        </p:nvSpPr>
        <p:spPr>
          <a:xfrm>
            <a:off x="3505200" y="1252537"/>
            <a:ext cx="990600" cy="369332"/>
          </a:xfrm>
          <a:prstGeom prst="rect">
            <a:avLst/>
          </a:prstGeom>
          <a:noFill/>
        </p:spPr>
        <p:txBody>
          <a:bodyPr wrap="square" rtlCol="0">
            <a:spAutoFit/>
          </a:bodyPr>
          <a:lstStyle/>
          <a:p>
            <a:r>
              <a:rPr lang="en-US" dirty="0"/>
              <a:t>Pointer</a:t>
            </a:r>
          </a:p>
        </p:txBody>
      </p:sp>
      <p:cxnSp>
        <p:nvCxnSpPr>
          <p:cNvPr id="11" name="Straight Arrow Connector 10">
            <a:extLst>
              <a:ext uri="{FF2B5EF4-FFF2-40B4-BE49-F238E27FC236}">
                <a16:creationId xmlns:a16="http://schemas.microsoft.com/office/drawing/2014/main" id="{EF8EAB29-9426-4860-A636-E08176386746}"/>
              </a:ext>
            </a:extLst>
          </p:cNvPr>
          <p:cNvCxnSpPr>
            <a:stCxn id="6" idx="3"/>
          </p:cNvCxnSpPr>
          <p:nvPr/>
        </p:nvCxnSpPr>
        <p:spPr>
          <a:xfrm>
            <a:off x="4324350" y="1756290"/>
            <a:ext cx="2676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874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E906F-C052-452A-B0BA-3AFCDFD81EB1}"/>
              </a:ext>
            </a:extLst>
          </p:cNvPr>
          <p:cNvSpPr>
            <a:spLocks noGrp="1"/>
          </p:cNvSpPr>
          <p:nvPr>
            <p:ph idx="1"/>
          </p:nvPr>
        </p:nvSpPr>
        <p:spPr>
          <a:xfrm>
            <a:off x="838200" y="469783"/>
            <a:ext cx="10515600" cy="5707180"/>
          </a:xfrm>
        </p:spPr>
        <p:txBody>
          <a:bodyPr/>
          <a:lstStyle/>
          <a:p>
            <a:pPr marL="0" indent="0">
              <a:buNone/>
            </a:pPr>
            <a:r>
              <a:rPr lang="en-US" dirty="0"/>
              <a:t>Objectives:</a:t>
            </a:r>
          </a:p>
          <a:p>
            <a:pPr marL="0" indent="0">
              <a:buNone/>
            </a:pPr>
            <a:r>
              <a:rPr lang="en-US" dirty="0"/>
              <a:t>2.1 Use UML modeling to identify access modifiers.</a:t>
            </a:r>
          </a:p>
          <a:p>
            <a:pPr marL="0" indent="0">
              <a:buNone/>
            </a:pPr>
            <a:endParaRPr lang="en-US" dirty="0"/>
          </a:p>
          <a:p>
            <a:pPr marL="0" indent="0">
              <a:buNone/>
            </a:pPr>
            <a:r>
              <a:rPr lang="en-US" dirty="0"/>
              <a:t>2.2 Build simple classes and structures as part of a programming solution.</a:t>
            </a:r>
          </a:p>
          <a:p>
            <a:pPr marL="0" indent="0">
              <a:buNone/>
            </a:pPr>
            <a:endParaRPr lang="en-US" dirty="0"/>
          </a:p>
          <a:p>
            <a:pPr marL="0" indent="0">
              <a:buNone/>
            </a:pPr>
            <a:r>
              <a:rPr lang="en-US" dirty="0"/>
              <a:t>2.3 Use appropriate access modifiers as part of a programming solution.</a:t>
            </a:r>
          </a:p>
          <a:p>
            <a:pPr marL="0" indent="0">
              <a:buNone/>
            </a:pPr>
            <a:endParaRPr lang="en-US" dirty="0"/>
          </a:p>
          <a:p>
            <a:pPr marL="0" indent="0">
              <a:buNone/>
            </a:pPr>
            <a:r>
              <a:rPr lang="en-US" dirty="0"/>
              <a:t>2.4 Build an application based on a UML class diagram. </a:t>
            </a:r>
          </a:p>
        </p:txBody>
      </p:sp>
    </p:spTree>
    <p:extLst>
      <p:ext uri="{BB962C8B-B14F-4D97-AF65-F5344CB8AC3E}">
        <p14:creationId xmlns:p14="http://schemas.microsoft.com/office/powerpoint/2010/main" val="4272626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10943-D8C5-4CD9-B0C7-4C41418C4787}"/>
              </a:ext>
            </a:extLst>
          </p:cNvPr>
          <p:cNvSpPr>
            <a:spLocks noGrp="1"/>
          </p:cNvSpPr>
          <p:nvPr>
            <p:ph idx="1"/>
          </p:nvPr>
        </p:nvSpPr>
        <p:spPr>
          <a:xfrm>
            <a:off x="838200" y="419100"/>
            <a:ext cx="10515600" cy="5757863"/>
          </a:xfrm>
        </p:spPr>
        <p:txBody>
          <a:bodyPr/>
          <a:lstStyle/>
          <a:p>
            <a:pPr marL="0" indent="0">
              <a:buNone/>
            </a:pPr>
            <a:r>
              <a:rPr lang="en-US" dirty="0"/>
              <a:t>Destructors:</a:t>
            </a:r>
          </a:p>
          <a:p>
            <a:pPr marL="0" indent="0">
              <a:buNone/>
            </a:pPr>
            <a:endParaRPr lang="en-US" dirty="0"/>
          </a:p>
          <a:p>
            <a:pPr marL="0" indent="0">
              <a:buNone/>
            </a:pPr>
            <a:r>
              <a:rPr lang="en-US" dirty="0"/>
              <a:t>Never takes any arguments. Empty parameters ()</a:t>
            </a:r>
          </a:p>
          <a:p>
            <a:pPr marL="0" indent="0">
              <a:buNone/>
            </a:pPr>
            <a:r>
              <a:rPr lang="en-US" dirty="0"/>
              <a:t>Only one destructor is needed to destroy all objects made by the constructor</a:t>
            </a:r>
          </a:p>
          <a:p>
            <a:pPr marL="0" indent="0">
              <a:buNone/>
            </a:pPr>
            <a:r>
              <a:rPr lang="en-US" dirty="0"/>
              <a:t>Compiler automatically makes a destructor.  (but it is default and may not include all allocated memory created in your class. ) </a:t>
            </a:r>
          </a:p>
          <a:p>
            <a:pPr marL="0" indent="0">
              <a:buNone/>
            </a:pPr>
            <a:r>
              <a:rPr lang="en-US" sz="1600" dirty="0"/>
              <a:t>*Our projects are not very memory heavy, but it is no reason not to thinking about memory management and correct writing practices.  </a:t>
            </a:r>
          </a:p>
        </p:txBody>
      </p:sp>
    </p:spTree>
    <p:extLst>
      <p:ext uri="{BB962C8B-B14F-4D97-AF65-F5344CB8AC3E}">
        <p14:creationId xmlns:p14="http://schemas.microsoft.com/office/powerpoint/2010/main" val="3026354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DD49F-49E2-45B9-8546-09AD3B43387A}"/>
              </a:ext>
            </a:extLst>
          </p:cNvPr>
          <p:cNvSpPr txBox="1"/>
          <p:nvPr/>
        </p:nvSpPr>
        <p:spPr>
          <a:xfrm>
            <a:off x="425302" y="446567"/>
            <a:ext cx="5507665" cy="5355312"/>
          </a:xfrm>
          <a:prstGeom prst="rect">
            <a:avLst/>
          </a:prstGeom>
          <a:noFill/>
        </p:spPr>
        <p:txBody>
          <a:bodyPr wrap="square" rtlCol="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Robot{</a:t>
            </a:r>
          </a:p>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Robot::Robot(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a:t>
            </a:r>
            <a:r>
              <a:rPr lang="en-US" dirty="0">
                <a:solidFill>
                  <a:srgbClr val="FF0000"/>
                </a:solidFill>
                <a:latin typeface="Consolas" panose="020B0609020204030204" pitchFamily="49" charset="0"/>
              </a:rPr>
              <a:t>//Constructor</a:t>
            </a:r>
          </a:p>
          <a:p>
            <a:r>
              <a:rPr lang="en-US" dirty="0">
                <a:solidFill>
                  <a:srgbClr val="000000"/>
                </a:solidFill>
                <a:latin typeface="Consolas" panose="020B0609020204030204" pitchFamily="49" charset="0"/>
              </a:rPr>
              <a:t>size = 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 ~Robot(){         </a:t>
            </a:r>
            <a:r>
              <a:rPr lang="en-US" dirty="0">
                <a:solidFill>
                  <a:srgbClr val="FF0000"/>
                </a:solidFill>
                <a:latin typeface="Consolas" panose="020B0609020204030204" pitchFamily="49" charset="0"/>
              </a:rPr>
              <a:t>//Destructor</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"gone"</a:t>
            </a:r>
            <a:r>
              <a:rPr lang="en-US" dirty="0">
                <a:solidFill>
                  <a:srgbClr val="000000"/>
                </a:solidFill>
                <a:latin typeface="Consolas" panose="020B0609020204030204" pitchFamily="49" charset="0"/>
              </a:rPr>
              <a:t>; </a:t>
            </a:r>
            <a:r>
              <a:rPr lang="en-US" dirty="0">
                <a:solidFill>
                  <a:schemeClr val="accent1"/>
                </a:solidFill>
                <a:latin typeface="Consolas" panose="020B0609020204030204" pitchFamily="49" charset="0"/>
              </a:rPr>
              <a:t>//only for demo</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Robot::</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who(){</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size &lt;&lt;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en-US" dirty="0">
                <a:solidFill>
                  <a:srgbClr val="000000"/>
                </a:solidFill>
                <a:latin typeface="Consolas" panose="020B0609020204030204" pitchFamily="49" charset="0"/>
              </a:rPr>
              <a:t>Robot tom(</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tom.who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23C19F7D-3EE7-4E66-AA82-C5B142AE1EEC}"/>
              </a:ext>
            </a:extLst>
          </p:cNvPr>
          <p:cNvCxnSpPr/>
          <p:nvPr/>
        </p:nvCxnSpPr>
        <p:spPr>
          <a:xfrm flipH="1">
            <a:off x="3117583" y="1703453"/>
            <a:ext cx="4784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74350934-8340-4052-B214-01467709087C}"/>
              </a:ext>
            </a:extLst>
          </p:cNvPr>
          <p:cNvCxnSpPr>
            <a:cxnSpLocks/>
          </p:cNvCxnSpPr>
          <p:nvPr/>
        </p:nvCxnSpPr>
        <p:spPr>
          <a:xfrm flipH="1">
            <a:off x="3117583" y="2550870"/>
            <a:ext cx="641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7B274B6-12B4-4A30-9732-DF7AD99137C9}"/>
              </a:ext>
            </a:extLst>
          </p:cNvPr>
          <p:cNvSpPr txBox="1"/>
          <p:nvPr/>
        </p:nvSpPr>
        <p:spPr>
          <a:xfrm>
            <a:off x="6096000" y="1305341"/>
            <a:ext cx="5837274" cy="4801314"/>
          </a:xfrm>
          <a:prstGeom prst="rect">
            <a:avLst/>
          </a:prstGeom>
          <a:noFill/>
        </p:spPr>
        <p:txBody>
          <a:bodyPr wrap="square" rtlCol="0">
            <a:spAutoFit/>
          </a:bodyPr>
          <a:lstStyle/>
          <a:p>
            <a:r>
              <a:rPr lang="en-US" dirty="0"/>
              <a:t>Output:</a:t>
            </a:r>
          </a:p>
          <a:p>
            <a:endParaRPr lang="en-US" dirty="0"/>
          </a:p>
          <a:p>
            <a:r>
              <a:rPr lang="en-US" dirty="0"/>
              <a:t>100</a:t>
            </a:r>
          </a:p>
          <a:p>
            <a:r>
              <a:rPr lang="en-US" dirty="0"/>
              <a:t>gone</a:t>
            </a:r>
          </a:p>
          <a:p>
            <a:endParaRPr lang="en-US" dirty="0"/>
          </a:p>
          <a:p>
            <a:endParaRPr lang="en-US" dirty="0"/>
          </a:p>
          <a:p>
            <a:r>
              <a:rPr lang="en-US" dirty="0"/>
              <a:t>The destructor can go anywhere, I like to have after my constructors and before methods.  </a:t>
            </a:r>
          </a:p>
          <a:p>
            <a:endParaRPr lang="en-US" dirty="0"/>
          </a:p>
          <a:p>
            <a:r>
              <a:rPr lang="en-US" dirty="0"/>
              <a:t>It needs to be public.  </a:t>
            </a:r>
          </a:p>
          <a:p>
            <a:endParaRPr lang="en-US" dirty="0"/>
          </a:p>
          <a:p>
            <a:r>
              <a:rPr lang="en-US" dirty="0"/>
              <a:t>It gets called when the object is destroyed.  </a:t>
            </a:r>
          </a:p>
          <a:p>
            <a:endParaRPr lang="en-US" dirty="0"/>
          </a:p>
          <a:p>
            <a:r>
              <a:rPr lang="en-US" dirty="0"/>
              <a:t>With multiple objects first created last to die.</a:t>
            </a:r>
          </a:p>
          <a:p>
            <a:endParaRPr lang="en-US" dirty="0"/>
          </a:p>
          <a:p>
            <a:r>
              <a:rPr lang="en-US" dirty="0"/>
              <a:t>Notice that I never called the destructor.  </a:t>
            </a:r>
          </a:p>
          <a:p>
            <a:endParaRPr lang="en-US" dirty="0"/>
          </a:p>
        </p:txBody>
      </p:sp>
    </p:spTree>
    <p:extLst>
      <p:ext uri="{BB962C8B-B14F-4D97-AF65-F5344CB8AC3E}">
        <p14:creationId xmlns:p14="http://schemas.microsoft.com/office/powerpoint/2010/main" val="1353846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155D8-F49D-476D-8143-B535CDD3EA9A}"/>
              </a:ext>
            </a:extLst>
          </p:cNvPr>
          <p:cNvSpPr>
            <a:spLocks noGrp="1"/>
          </p:cNvSpPr>
          <p:nvPr>
            <p:ph idx="1"/>
          </p:nvPr>
        </p:nvSpPr>
        <p:spPr>
          <a:xfrm>
            <a:off x="838200" y="457200"/>
            <a:ext cx="10515600" cy="5719763"/>
          </a:xfrm>
        </p:spPr>
        <p:txBody>
          <a:bodyPr>
            <a:normAutofit/>
          </a:bodyPr>
          <a:lstStyle/>
          <a:p>
            <a:pPr marL="0" indent="0">
              <a:buNone/>
            </a:pPr>
            <a:r>
              <a:rPr lang="en-US" dirty="0"/>
              <a:t>We have worked in basic C++ classes, methods, and program flow. </a:t>
            </a:r>
          </a:p>
          <a:p>
            <a:pPr marL="0" indent="0">
              <a:buNone/>
            </a:pPr>
            <a:endParaRPr lang="en-US" dirty="0"/>
          </a:p>
          <a:p>
            <a:pPr marL="0" indent="0">
              <a:buNone/>
            </a:pPr>
            <a:endParaRPr lang="en-US" dirty="0"/>
          </a:p>
          <a:p>
            <a:pPr marL="0" indent="0">
              <a:buNone/>
            </a:pPr>
            <a:r>
              <a:rPr lang="en-US" dirty="0"/>
              <a:t>We have main() that drives the program, and other classes in the same package.  </a:t>
            </a:r>
          </a:p>
          <a:p>
            <a:pPr marL="0" indent="0">
              <a:buNone/>
            </a:pPr>
            <a:endParaRPr lang="en-US" dirty="0"/>
          </a:p>
          <a:p>
            <a:pPr marL="0" indent="0">
              <a:buNone/>
            </a:pPr>
            <a:r>
              <a:rPr lang="en-US" dirty="0"/>
              <a:t>Best practice is to give your program its own .h and .</a:t>
            </a:r>
            <a:r>
              <a:rPr lang="en-US" dirty="0" err="1"/>
              <a:t>cpp</a:t>
            </a:r>
            <a:r>
              <a:rPr lang="en-US" dirty="0"/>
              <a:t> files for classes.  Thankfully  out IDE does most of the heavy lifting.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8581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F73E2-4FBA-452E-B7DC-81C11DF26A2C}"/>
              </a:ext>
            </a:extLst>
          </p:cNvPr>
          <p:cNvSpPr>
            <a:spLocks noGrp="1"/>
          </p:cNvSpPr>
          <p:nvPr>
            <p:ph idx="1"/>
          </p:nvPr>
        </p:nvSpPr>
        <p:spPr>
          <a:xfrm>
            <a:off x="838200" y="528506"/>
            <a:ext cx="10515600" cy="5648457"/>
          </a:xfrm>
        </p:spPr>
        <p:txBody>
          <a:bodyPr/>
          <a:lstStyle/>
          <a:p>
            <a:pPr marL="0" indent="0">
              <a:buNone/>
            </a:pPr>
            <a:r>
              <a:rPr lang="en-US" dirty="0"/>
              <a:t>Ok.  That is a quick run into C++ class construction.   Good stuff.  How does that account for this topic of encapsulation? </a:t>
            </a:r>
          </a:p>
          <a:p>
            <a:pPr marL="0" indent="0">
              <a:buNone/>
            </a:pPr>
            <a:endParaRPr lang="en-US" dirty="0"/>
          </a:p>
          <a:p>
            <a:pPr marL="0" indent="0">
              <a:buNone/>
            </a:pPr>
            <a:r>
              <a:rPr lang="en-US" dirty="0"/>
              <a:t>Good question.   It is all about safety and access!  That is where we use our access modifiers.  - </a:t>
            </a:r>
          </a:p>
          <a:p>
            <a:pPr marL="0" indent="0">
              <a:buNone/>
            </a:pPr>
            <a:endParaRPr lang="en-US" dirty="0"/>
          </a:p>
          <a:p>
            <a:pPr marL="0" indent="0">
              <a:buNone/>
            </a:pPr>
            <a:r>
              <a:rPr lang="en-US" dirty="0"/>
              <a:t>Private</a:t>
            </a:r>
          </a:p>
          <a:p>
            <a:pPr marL="0" indent="0">
              <a:buNone/>
            </a:pPr>
            <a:r>
              <a:rPr lang="en-US" dirty="0"/>
              <a:t>Public</a:t>
            </a:r>
          </a:p>
          <a:p>
            <a:pPr marL="0" indent="0">
              <a:buNone/>
            </a:pPr>
            <a:r>
              <a:rPr lang="en-US" dirty="0"/>
              <a:t>Protected</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8987CC7C-A0CC-48AF-AF83-1306E58A6311}"/>
              </a:ext>
            </a:extLst>
          </p:cNvPr>
          <p:cNvSpPr txBox="1"/>
          <p:nvPr/>
        </p:nvSpPr>
        <p:spPr>
          <a:xfrm>
            <a:off x="5473117" y="6176963"/>
            <a:ext cx="5880683" cy="338554"/>
          </a:xfrm>
          <a:prstGeom prst="rect">
            <a:avLst/>
          </a:prstGeom>
          <a:noFill/>
        </p:spPr>
        <p:txBody>
          <a:bodyPr wrap="square" rtlCol="0">
            <a:spAutoFit/>
          </a:bodyPr>
          <a:lstStyle/>
          <a:p>
            <a:r>
              <a:rPr lang="en-US" sz="1600" dirty="0"/>
              <a:t>*we looked at abstraction a little, but not with intent.  That is Topic 3</a:t>
            </a:r>
          </a:p>
        </p:txBody>
      </p:sp>
    </p:spTree>
    <p:extLst>
      <p:ext uri="{BB962C8B-B14F-4D97-AF65-F5344CB8AC3E}">
        <p14:creationId xmlns:p14="http://schemas.microsoft.com/office/powerpoint/2010/main" val="3618245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8B590-32B2-481B-8DB2-52A2286521C7}"/>
              </a:ext>
            </a:extLst>
          </p:cNvPr>
          <p:cNvSpPr>
            <a:spLocks noGrp="1"/>
          </p:cNvSpPr>
          <p:nvPr>
            <p:ph idx="1"/>
          </p:nvPr>
        </p:nvSpPr>
        <p:spPr>
          <a:xfrm>
            <a:off x="838200" y="360727"/>
            <a:ext cx="10515600" cy="5816236"/>
          </a:xfrm>
        </p:spPr>
        <p:txBody>
          <a:bodyPr/>
          <a:lstStyle/>
          <a:p>
            <a:pPr marL="0" indent="0">
              <a:buNone/>
            </a:pPr>
            <a:r>
              <a:rPr lang="en-US" dirty="0"/>
              <a:t>Private – Only accessed by member functions from inside of the class, they are not allowed to be accessed by another object or function from outside of the class.  Out instance variables.  Private!</a:t>
            </a:r>
          </a:p>
          <a:p>
            <a:pPr marL="0" indent="0">
              <a:buNone/>
            </a:pPr>
            <a:endParaRPr lang="en-US" dirty="0"/>
          </a:p>
          <a:p>
            <a:pPr marL="0" indent="0">
              <a:buNone/>
            </a:pPr>
            <a:r>
              <a:rPr lang="en-US" dirty="0"/>
              <a:t>Public – Available to everyone.  Data members and member functions can be accessed by other classes and functions.  Just mask the object and use the direct member access operator – “.” or “-&gt;” depending.  </a:t>
            </a:r>
          </a:p>
          <a:p>
            <a:pPr marL="0" indent="0">
              <a:buNone/>
            </a:pPr>
            <a:r>
              <a:rPr lang="en-US" dirty="0"/>
              <a:t>	</a:t>
            </a:r>
            <a:r>
              <a:rPr lang="en-US" dirty="0" err="1"/>
              <a:t>Tom.who</a:t>
            </a:r>
            <a:r>
              <a:rPr lang="en-US" dirty="0"/>
              <a:t>();  Tom -&gt; who();</a:t>
            </a:r>
          </a:p>
          <a:p>
            <a:pPr marL="0" indent="0">
              <a:buNone/>
            </a:pPr>
            <a:endParaRPr lang="en-US" dirty="0"/>
          </a:p>
          <a:p>
            <a:pPr marL="0" indent="0">
              <a:buNone/>
            </a:pPr>
            <a:r>
              <a:rPr lang="en-US" dirty="0"/>
              <a:t>Protected – Like private, because it can't be accessed from outside classes, but they can be accessed by derived or inherited classes.  </a:t>
            </a:r>
          </a:p>
          <a:p>
            <a:pPr marL="0" indent="0">
              <a:buNone/>
            </a:pPr>
            <a:endParaRPr lang="en-US" dirty="0"/>
          </a:p>
        </p:txBody>
      </p:sp>
      <p:cxnSp>
        <p:nvCxnSpPr>
          <p:cNvPr id="5" name="Straight Arrow Connector 4">
            <a:extLst>
              <a:ext uri="{FF2B5EF4-FFF2-40B4-BE49-F238E27FC236}">
                <a16:creationId xmlns:a16="http://schemas.microsoft.com/office/drawing/2014/main" id="{75C68D57-F4BB-410B-946F-2C280B45A591}"/>
              </a:ext>
            </a:extLst>
          </p:cNvPr>
          <p:cNvCxnSpPr>
            <a:cxnSpLocks/>
          </p:cNvCxnSpPr>
          <p:nvPr/>
        </p:nvCxnSpPr>
        <p:spPr>
          <a:xfrm>
            <a:off x="2483141" y="3363985"/>
            <a:ext cx="0" cy="22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D6D81AC-3A6F-4CBE-A2F3-57B1FAA564BE}"/>
              </a:ext>
            </a:extLst>
          </p:cNvPr>
          <p:cNvCxnSpPr>
            <a:cxnSpLocks/>
          </p:cNvCxnSpPr>
          <p:nvPr/>
        </p:nvCxnSpPr>
        <p:spPr>
          <a:xfrm>
            <a:off x="4404220" y="3318894"/>
            <a:ext cx="0" cy="22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371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95635-918F-4054-A1D9-81A0A6775DED}"/>
              </a:ext>
            </a:extLst>
          </p:cNvPr>
          <p:cNvSpPr>
            <a:spLocks noGrp="1"/>
          </p:cNvSpPr>
          <p:nvPr>
            <p:ph idx="1"/>
          </p:nvPr>
        </p:nvSpPr>
        <p:spPr>
          <a:xfrm>
            <a:off x="838200" y="612396"/>
            <a:ext cx="10515600" cy="5564567"/>
          </a:xfrm>
        </p:spPr>
        <p:txBody>
          <a:bodyPr/>
          <a:lstStyle/>
          <a:p>
            <a:pPr marL="0" indent="0">
              <a:buNone/>
            </a:pPr>
            <a:r>
              <a:rPr lang="en-US" dirty="0"/>
              <a:t>How do we get to use our private variables and methods?</a:t>
            </a:r>
          </a:p>
          <a:p>
            <a:pPr marL="0" indent="0">
              <a:buNone/>
            </a:pPr>
            <a:endParaRPr lang="en-US" dirty="0"/>
          </a:p>
          <a:p>
            <a:pPr marL="0" indent="0">
              <a:buNone/>
            </a:pPr>
            <a:r>
              <a:rPr lang="en-US" dirty="0"/>
              <a:t>Getters and setters </a:t>
            </a:r>
          </a:p>
          <a:p>
            <a:pPr marL="0" indent="0">
              <a:buNone/>
            </a:pPr>
            <a:endParaRPr lang="en-US" dirty="0"/>
          </a:p>
          <a:p>
            <a:pPr marL="0" indent="0">
              <a:buNone/>
            </a:pPr>
            <a:r>
              <a:rPr lang="en-US" dirty="0"/>
              <a:t>This is most likely review from Java, but here we go.  </a:t>
            </a:r>
          </a:p>
          <a:p>
            <a:pPr marL="0" indent="0">
              <a:buNone/>
            </a:pPr>
            <a:endParaRPr lang="en-US" dirty="0"/>
          </a:p>
          <a:p>
            <a:pPr marL="0" indent="0">
              <a:buNone/>
            </a:pPr>
            <a:r>
              <a:rPr lang="en-US" dirty="0"/>
              <a:t>Getters – They get stuff</a:t>
            </a:r>
          </a:p>
          <a:p>
            <a:pPr marL="0" indent="0">
              <a:buNone/>
            </a:pPr>
            <a:r>
              <a:rPr lang="en-US" dirty="0"/>
              <a:t>Setters – They set stuff</a:t>
            </a:r>
          </a:p>
          <a:p>
            <a:pPr marL="0" indent="0">
              <a:buNone/>
            </a:pPr>
            <a:endParaRPr lang="en-US" dirty="0"/>
          </a:p>
          <a:p>
            <a:pPr marL="0" indent="0">
              <a:buNone/>
            </a:pPr>
            <a:r>
              <a:rPr lang="en-US" dirty="0"/>
              <a:t>Lets look at some examples really quick.</a:t>
            </a:r>
          </a:p>
        </p:txBody>
      </p:sp>
    </p:spTree>
    <p:extLst>
      <p:ext uri="{BB962C8B-B14F-4D97-AF65-F5344CB8AC3E}">
        <p14:creationId xmlns:p14="http://schemas.microsoft.com/office/powerpoint/2010/main" val="1433807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1DEC7-BC7F-4F34-8901-5E80016F2796}"/>
              </a:ext>
            </a:extLst>
          </p:cNvPr>
          <p:cNvSpPr>
            <a:spLocks noGrp="1"/>
          </p:cNvSpPr>
          <p:nvPr>
            <p:ph idx="1"/>
          </p:nvPr>
        </p:nvSpPr>
        <p:spPr>
          <a:xfrm>
            <a:off x="838200" y="494950"/>
            <a:ext cx="10515600" cy="5682013"/>
          </a:xfrm>
        </p:spPr>
        <p:txBody>
          <a:bodyPr/>
          <a:lstStyle/>
          <a:p>
            <a:pPr marL="0" indent="0">
              <a:buNone/>
            </a:pPr>
            <a:r>
              <a:rPr lang="en-US" dirty="0"/>
              <a:t>Lets start with a setter.  </a:t>
            </a:r>
          </a:p>
          <a:p>
            <a:pPr marL="0" indent="0">
              <a:buNone/>
            </a:pPr>
            <a:endParaRPr lang="en-US" dirty="0"/>
          </a:p>
          <a:p>
            <a:pPr marL="0" indent="0">
              <a:buNone/>
            </a:pPr>
            <a:endParaRPr lang="en-US" dirty="0"/>
          </a:p>
          <a:p>
            <a:pPr marL="0" indent="0">
              <a:buNone/>
            </a:pPr>
            <a:r>
              <a:rPr lang="en-US" dirty="0"/>
              <a:t>void Robot::</a:t>
            </a:r>
            <a:r>
              <a:rPr lang="en-US" dirty="0" err="1"/>
              <a:t>setSize</a:t>
            </a:r>
            <a:r>
              <a:rPr lang="en-US" dirty="0"/>
              <a:t>(int </a:t>
            </a:r>
            <a:r>
              <a:rPr lang="en-US" dirty="0" err="1"/>
              <a:t>newSize</a:t>
            </a:r>
            <a:r>
              <a:rPr lang="en-US" dirty="0"/>
              <a:t>)</a:t>
            </a:r>
          </a:p>
          <a:p>
            <a:pPr marL="0" indent="0">
              <a:buNone/>
            </a:pPr>
            <a:r>
              <a:rPr lang="en-US" dirty="0"/>
              <a:t>{</a:t>
            </a:r>
          </a:p>
          <a:p>
            <a:pPr marL="0" indent="0">
              <a:buNone/>
            </a:pPr>
            <a:r>
              <a:rPr lang="en-US" dirty="0"/>
              <a:t>	size = </a:t>
            </a:r>
            <a:r>
              <a:rPr lang="en-US" dirty="0" err="1"/>
              <a:t>newSize</a:t>
            </a:r>
            <a:r>
              <a:rPr lang="en-US" dirty="0"/>
              <a:t>;</a:t>
            </a:r>
          </a:p>
          <a:p>
            <a:pPr marL="0" indent="0">
              <a:buNone/>
            </a:pPr>
            <a:r>
              <a:rPr lang="en-US" dirty="0"/>
              <a:t>}</a:t>
            </a:r>
          </a:p>
          <a:p>
            <a:pPr marL="0" indent="0">
              <a:buNone/>
            </a:pPr>
            <a:endParaRPr lang="en-US" dirty="0"/>
          </a:p>
          <a:p>
            <a:pPr marL="0" indent="0">
              <a:buNone/>
            </a:pPr>
            <a:r>
              <a:rPr lang="en-US" dirty="0"/>
              <a:t>As simple as this is, there is a lot going on here.  We should discuss this.  </a:t>
            </a:r>
          </a:p>
        </p:txBody>
      </p:sp>
    </p:spTree>
    <p:extLst>
      <p:ext uri="{BB962C8B-B14F-4D97-AF65-F5344CB8AC3E}">
        <p14:creationId xmlns:p14="http://schemas.microsoft.com/office/powerpoint/2010/main" val="3331272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9150E-9ADE-4F76-9FC3-B9A78DFBED07}"/>
              </a:ext>
            </a:extLst>
          </p:cNvPr>
          <p:cNvSpPr>
            <a:spLocks noGrp="1"/>
          </p:cNvSpPr>
          <p:nvPr>
            <p:ph idx="1"/>
          </p:nvPr>
        </p:nvSpPr>
        <p:spPr>
          <a:xfrm>
            <a:off x="838200" y="243281"/>
            <a:ext cx="10515600" cy="5933682"/>
          </a:xfrm>
        </p:spPr>
        <p:txBody>
          <a:bodyPr/>
          <a:lstStyle/>
          <a:p>
            <a:pPr marL="0" indent="0">
              <a:buNone/>
            </a:pPr>
            <a:r>
              <a:rPr lang="en-US" dirty="0"/>
              <a:t>Now the getter</a:t>
            </a:r>
          </a:p>
          <a:p>
            <a:pPr marL="0" indent="0">
              <a:buNone/>
            </a:pPr>
            <a:endParaRPr lang="en-US" dirty="0"/>
          </a:p>
          <a:p>
            <a:pPr marL="0" indent="0">
              <a:buNone/>
            </a:pPr>
            <a:r>
              <a:rPr lang="en-US" dirty="0"/>
              <a:t>void Robot::</a:t>
            </a:r>
            <a:r>
              <a:rPr lang="en-US" dirty="0" err="1"/>
              <a:t>getSize</a:t>
            </a:r>
            <a:r>
              <a:rPr lang="en-US" dirty="0"/>
              <a:t>()</a:t>
            </a:r>
          </a:p>
          <a:p>
            <a:pPr marL="0" indent="0">
              <a:buNone/>
            </a:pPr>
            <a:r>
              <a:rPr lang="en-US" dirty="0"/>
              <a:t>{</a:t>
            </a:r>
          </a:p>
          <a:p>
            <a:pPr marL="0" indent="0">
              <a:buNone/>
            </a:pPr>
            <a:r>
              <a:rPr lang="en-US" dirty="0"/>
              <a:t>	</a:t>
            </a:r>
            <a:r>
              <a:rPr lang="en-US" dirty="0" err="1"/>
              <a:t>cout</a:t>
            </a:r>
            <a:r>
              <a:rPr lang="en-US" dirty="0"/>
              <a:t> &lt;&lt; "new size is " &lt;&lt;</a:t>
            </a:r>
            <a:r>
              <a:rPr lang="en-US" dirty="0">
                <a:solidFill>
                  <a:srgbClr val="00B050"/>
                </a:solidFill>
              </a:rPr>
              <a:t> size </a:t>
            </a:r>
            <a:r>
              <a:rPr lang="en-US" dirty="0"/>
              <a:t>&lt;&lt; </a:t>
            </a:r>
            <a:r>
              <a:rPr lang="en-US" dirty="0" err="1"/>
              <a:t>endl</a:t>
            </a:r>
            <a:r>
              <a:rPr lang="en-US" dirty="0"/>
              <a:t>;</a:t>
            </a:r>
          </a:p>
          <a:p>
            <a:pPr marL="0" indent="0">
              <a:buNone/>
            </a:pPr>
            <a:r>
              <a:rPr lang="en-US" dirty="0"/>
              <a:t>}</a:t>
            </a:r>
          </a:p>
          <a:p>
            <a:pPr marL="0" indent="0">
              <a:buNone/>
            </a:pPr>
            <a:endParaRPr lang="en-US" dirty="0"/>
          </a:p>
          <a:p>
            <a:pPr marL="0" indent="0">
              <a:buNone/>
            </a:pPr>
            <a:r>
              <a:rPr lang="en-US" dirty="0"/>
              <a:t>More discussion, and we should do an example too!</a:t>
            </a:r>
          </a:p>
        </p:txBody>
      </p:sp>
    </p:spTree>
    <p:extLst>
      <p:ext uri="{BB962C8B-B14F-4D97-AF65-F5344CB8AC3E}">
        <p14:creationId xmlns:p14="http://schemas.microsoft.com/office/powerpoint/2010/main" val="4109957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8728A-6C31-4999-B7EE-42AA908632AD}"/>
              </a:ext>
            </a:extLst>
          </p:cNvPr>
          <p:cNvSpPr>
            <a:spLocks noGrp="1"/>
          </p:cNvSpPr>
          <p:nvPr>
            <p:ph idx="1"/>
          </p:nvPr>
        </p:nvSpPr>
        <p:spPr>
          <a:xfrm>
            <a:off x="838200" y="622570"/>
            <a:ext cx="10515600" cy="5554393"/>
          </a:xfrm>
        </p:spPr>
        <p:txBody>
          <a:bodyPr/>
          <a:lstStyle/>
          <a:p>
            <a:pPr marL="0" indent="0">
              <a:buNone/>
            </a:pPr>
            <a:r>
              <a:rPr lang="en-US" dirty="0"/>
              <a:t>Member function and declarations.  The </a:t>
            </a:r>
            <a:r>
              <a:rPr lang="en-US" sz="4400" b="1" dirty="0"/>
              <a:t>::</a:t>
            </a:r>
            <a:r>
              <a:rPr lang="en-US" dirty="0"/>
              <a:t> scope operator.</a:t>
            </a:r>
          </a:p>
          <a:p>
            <a:pPr marL="0" indent="0">
              <a:buNone/>
            </a:pPr>
            <a:endParaRPr lang="en-US" dirty="0"/>
          </a:p>
          <a:p>
            <a:pPr marL="0" indent="0">
              <a:buNone/>
            </a:pPr>
            <a:r>
              <a:rPr lang="en-US" dirty="0"/>
              <a:t>Member functions are declared inside of the function.  They work with the data members of the class.</a:t>
            </a:r>
          </a:p>
          <a:p>
            <a:pPr marL="0" indent="0">
              <a:buNone/>
            </a:pPr>
            <a:endParaRPr lang="en-US" dirty="0"/>
          </a:p>
          <a:p>
            <a:pPr marL="0" indent="0">
              <a:buNone/>
            </a:pPr>
            <a:r>
              <a:rPr lang="en-US" dirty="0"/>
              <a:t>For the scope of this class, we are not concerned about speed.  Our project isn’t in any way a resource hog. </a:t>
            </a:r>
          </a:p>
          <a:p>
            <a:pPr marL="0" indent="0">
              <a:buNone/>
            </a:pPr>
            <a:endParaRPr lang="en-US" dirty="0"/>
          </a:p>
          <a:p>
            <a:pPr marL="0" indent="0">
              <a:buNone/>
            </a:pPr>
            <a:r>
              <a:rPr lang="en-US" dirty="0"/>
              <a:t>Member functions can be declared and defined directly, or they can just be the method declaration, without a body.  </a:t>
            </a:r>
          </a:p>
          <a:p>
            <a:pPr marL="0" indent="0">
              <a:buNone/>
            </a:pPr>
            <a:r>
              <a:rPr lang="en-US" dirty="0"/>
              <a:t>This is easier to show than explain.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38456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E3D339-3450-4C88-9B40-8FE63ADEAAF4}"/>
              </a:ext>
            </a:extLst>
          </p:cNvPr>
          <p:cNvSpPr txBox="1"/>
          <p:nvPr/>
        </p:nvSpPr>
        <p:spPr>
          <a:xfrm>
            <a:off x="383822" y="395111"/>
            <a:ext cx="11367911" cy="5355312"/>
          </a:xfrm>
          <a:prstGeom prst="rect">
            <a:avLst/>
          </a:prstGeom>
          <a:noFill/>
        </p:spPr>
        <p:txBody>
          <a:bodyPr wrap="square" rtlCol="0">
            <a:spAutoFit/>
          </a:bodyPr>
          <a:lstStyle/>
          <a:p>
            <a:r>
              <a:rPr lang="en-US" dirty="0"/>
              <a:t>class Demo{   </a:t>
            </a:r>
            <a:r>
              <a:rPr lang="en-US" dirty="0">
                <a:highlight>
                  <a:srgbClr val="00FFFF"/>
                </a:highlight>
              </a:rPr>
              <a:t>// class Demo</a:t>
            </a:r>
          </a:p>
          <a:p>
            <a:r>
              <a:rPr lang="en-US" dirty="0"/>
              <a:t>private:</a:t>
            </a:r>
          </a:p>
          <a:p>
            <a:r>
              <a:rPr lang="en-US" dirty="0"/>
              <a:t>int x;            </a:t>
            </a:r>
            <a:r>
              <a:rPr lang="en-US" dirty="0">
                <a:highlight>
                  <a:srgbClr val="00FFFF"/>
                </a:highlight>
              </a:rPr>
              <a:t>// private instance variable</a:t>
            </a:r>
          </a:p>
          <a:p>
            <a:endParaRPr lang="en-US" dirty="0">
              <a:highlight>
                <a:srgbClr val="00FFFF"/>
              </a:highlight>
            </a:endParaRPr>
          </a:p>
          <a:p>
            <a:r>
              <a:rPr lang="en-US" dirty="0"/>
              <a:t>public:</a:t>
            </a:r>
          </a:p>
          <a:p>
            <a:r>
              <a:rPr lang="en-US" dirty="0"/>
              <a:t>Demo(int a){       </a:t>
            </a:r>
            <a:r>
              <a:rPr lang="en-US" dirty="0">
                <a:highlight>
                  <a:srgbClr val="00FFFF"/>
                </a:highlight>
              </a:rPr>
              <a:t>//Constructor</a:t>
            </a:r>
          </a:p>
          <a:p>
            <a:r>
              <a:rPr lang="en-US" dirty="0"/>
              <a:t>x = a;</a:t>
            </a:r>
          </a:p>
          <a:p>
            <a:r>
              <a:rPr lang="en-US" dirty="0"/>
              <a:t>}</a:t>
            </a:r>
          </a:p>
          <a:p>
            <a:endParaRPr lang="en-US" dirty="0"/>
          </a:p>
          <a:p>
            <a:r>
              <a:rPr lang="en-US" dirty="0"/>
              <a:t>int </a:t>
            </a:r>
            <a:r>
              <a:rPr lang="en-US" dirty="0" err="1">
                <a:solidFill>
                  <a:srgbClr val="FF0000"/>
                </a:solidFill>
              </a:rPr>
              <a:t>timesTwo</a:t>
            </a:r>
            <a:r>
              <a:rPr lang="en-US" dirty="0">
                <a:solidFill>
                  <a:srgbClr val="FF0000"/>
                </a:solidFill>
              </a:rPr>
              <a:t>();   </a:t>
            </a:r>
            <a:r>
              <a:rPr lang="en-US" dirty="0">
                <a:highlight>
                  <a:srgbClr val="FFFF00"/>
                </a:highlight>
              </a:rPr>
              <a:t>// method declared NO BODY.  </a:t>
            </a:r>
          </a:p>
          <a:p>
            <a:endParaRPr lang="en-US" dirty="0"/>
          </a:p>
          <a:p>
            <a:r>
              <a:rPr lang="en-US" dirty="0"/>
              <a:t>void show(){              </a:t>
            </a:r>
            <a:r>
              <a:rPr lang="en-US" dirty="0">
                <a:highlight>
                  <a:srgbClr val="00FFFF"/>
                </a:highlight>
              </a:rPr>
              <a:t>//method declared and has a body!</a:t>
            </a:r>
          </a:p>
          <a:p>
            <a:r>
              <a:rPr lang="en-US" dirty="0" err="1"/>
              <a:t>cout</a:t>
            </a:r>
            <a:r>
              <a:rPr lang="en-US" dirty="0"/>
              <a:t> &lt;&lt; "x = " &lt;&lt; x &lt;&lt; </a:t>
            </a:r>
            <a:r>
              <a:rPr lang="en-US" dirty="0" err="1"/>
              <a:t>endl</a:t>
            </a:r>
            <a:r>
              <a:rPr lang="en-US" dirty="0"/>
              <a:t>;</a:t>
            </a:r>
          </a:p>
          <a:p>
            <a:r>
              <a:rPr lang="en-US" dirty="0"/>
              <a:t>}</a:t>
            </a:r>
            <a:br>
              <a:rPr lang="en-US" dirty="0"/>
            </a:br>
            <a:r>
              <a:rPr lang="en-US" dirty="0"/>
              <a:t>};</a:t>
            </a:r>
          </a:p>
          <a:p>
            <a:endParaRPr lang="en-US" dirty="0"/>
          </a:p>
          <a:p>
            <a:r>
              <a:rPr lang="en-US" dirty="0"/>
              <a:t>int Demo :: </a:t>
            </a:r>
            <a:r>
              <a:rPr lang="en-US" dirty="0" err="1"/>
              <a:t>timesTwo</a:t>
            </a:r>
            <a:r>
              <a:rPr lang="en-US" dirty="0"/>
              <a:t>(){           </a:t>
            </a:r>
            <a:r>
              <a:rPr lang="en-US" dirty="0">
                <a:highlight>
                  <a:srgbClr val="FFFF00"/>
                </a:highlight>
              </a:rPr>
              <a:t>//Outside of the class and the body is defined</a:t>
            </a:r>
          </a:p>
          <a:p>
            <a:r>
              <a:rPr lang="en-US" dirty="0"/>
              <a:t>return x * 2;</a:t>
            </a:r>
          </a:p>
          <a:p>
            <a:r>
              <a:rPr lang="en-US" dirty="0"/>
              <a:t>}</a:t>
            </a:r>
          </a:p>
        </p:txBody>
      </p:sp>
      <p:sp>
        <p:nvSpPr>
          <p:cNvPr id="6" name="TextBox 5">
            <a:extLst>
              <a:ext uri="{FF2B5EF4-FFF2-40B4-BE49-F238E27FC236}">
                <a16:creationId xmlns:a16="http://schemas.microsoft.com/office/drawing/2014/main" id="{CA1C7F0E-EA63-4CC2-AAA0-B51CD75E2104}"/>
              </a:ext>
            </a:extLst>
          </p:cNvPr>
          <p:cNvSpPr txBox="1"/>
          <p:nvPr/>
        </p:nvSpPr>
        <p:spPr>
          <a:xfrm>
            <a:off x="7834489" y="2149437"/>
            <a:ext cx="2585155" cy="923330"/>
          </a:xfrm>
          <a:prstGeom prst="rect">
            <a:avLst/>
          </a:prstGeom>
          <a:noFill/>
        </p:spPr>
        <p:txBody>
          <a:bodyPr wrap="square" rtlCol="0">
            <a:spAutoFit/>
          </a:bodyPr>
          <a:lstStyle/>
          <a:p>
            <a:r>
              <a:rPr lang="en-US" dirty="0"/>
              <a:t>int Demo :: </a:t>
            </a:r>
            <a:r>
              <a:rPr lang="en-US" dirty="0" err="1"/>
              <a:t>timesTwo</a:t>
            </a:r>
            <a:r>
              <a:rPr lang="en-US" dirty="0"/>
              <a:t>(){          </a:t>
            </a:r>
            <a:endParaRPr lang="en-US" dirty="0">
              <a:highlight>
                <a:srgbClr val="FFFF00"/>
              </a:highlight>
            </a:endParaRPr>
          </a:p>
          <a:p>
            <a:r>
              <a:rPr lang="en-US" dirty="0"/>
              <a:t>return x * 2;</a:t>
            </a:r>
          </a:p>
          <a:p>
            <a:r>
              <a:rPr lang="en-US" dirty="0"/>
              <a:t>}</a:t>
            </a:r>
          </a:p>
        </p:txBody>
      </p:sp>
      <p:sp>
        <p:nvSpPr>
          <p:cNvPr id="7" name="TextBox 6">
            <a:extLst>
              <a:ext uri="{FF2B5EF4-FFF2-40B4-BE49-F238E27FC236}">
                <a16:creationId xmlns:a16="http://schemas.microsoft.com/office/drawing/2014/main" id="{300BA089-C5AA-4FA5-AD84-8A915AF0A759}"/>
              </a:ext>
            </a:extLst>
          </p:cNvPr>
          <p:cNvSpPr txBox="1"/>
          <p:nvPr/>
        </p:nvSpPr>
        <p:spPr>
          <a:xfrm>
            <a:off x="7078133" y="1107577"/>
            <a:ext cx="4334934" cy="369332"/>
          </a:xfrm>
          <a:prstGeom prst="rect">
            <a:avLst/>
          </a:prstGeom>
          <a:noFill/>
        </p:spPr>
        <p:txBody>
          <a:bodyPr wrap="square" rtlCol="0">
            <a:spAutoFit/>
          </a:bodyPr>
          <a:lstStyle/>
          <a:p>
            <a:r>
              <a:rPr lang="en-US" dirty="0"/>
              <a:t>Return type  Class name :: method name</a:t>
            </a:r>
          </a:p>
        </p:txBody>
      </p:sp>
      <p:sp>
        <p:nvSpPr>
          <p:cNvPr id="8" name="TextBox 7">
            <a:extLst>
              <a:ext uri="{FF2B5EF4-FFF2-40B4-BE49-F238E27FC236}">
                <a16:creationId xmlns:a16="http://schemas.microsoft.com/office/drawing/2014/main" id="{20CD1851-D32B-4E05-918F-A05E7C8A53E5}"/>
              </a:ext>
            </a:extLst>
          </p:cNvPr>
          <p:cNvSpPr txBox="1"/>
          <p:nvPr/>
        </p:nvSpPr>
        <p:spPr>
          <a:xfrm>
            <a:off x="8647289" y="251605"/>
            <a:ext cx="1772355" cy="369332"/>
          </a:xfrm>
          <a:prstGeom prst="rect">
            <a:avLst/>
          </a:prstGeom>
          <a:noFill/>
        </p:spPr>
        <p:txBody>
          <a:bodyPr wrap="square" rtlCol="0">
            <a:spAutoFit/>
          </a:bodyPr>
          <a:lstStyle/>
          <a:p>
            <a:r>
              <a:rPr lang="en-US" dirty="0"/>
              <a:t>Scope operator</a:t>
            </a:r>
          </a:p>
        </p:txBody>
      </p:sp>
      <p:cxnSp>
        <p:nvCxnSpPr>
          <p:cNvPr id="10" name="Straight Arrow Connector 9">
            <a:extLst>
              <a:ext uri="{FF2B5EF4-FFF2-40B4-BE49-F238E27FC236}">
                <a16:creationId xmlns:a16="http://schemas.microsoft.com/office/drawing/2014/main" id="{3AB2D7B4-F163-485B-B40D-17FFB9B6DF11}"/>
              </a:ext>
            </a:extLst>
          </p:cNvPr>
          <p:cNvCxnSpPr/>
          <p:nvPr/>
        </p:nvCxnSpPr>
        <p:spPr>
          <a:xfrm>
            <a:off x="9539111" y="733778"/>
            <a:ext cx="0" cy="462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1AB389-5E5F-4144-887D-7B9CB1F0F1BE}"/>
              </a:ext>
            </a:extLst>
          </p:cNvPr>
          <p:cNvCxnSpPr/>
          <p:nvPr/>
        </p:nvCxnSpPr>
        <p:spPr>
          <a:xfrm flipH="1">
            <a:off x="8940800" y="1377244"/>
            <a:ext cx="592666" cy="77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6305377-BCEC-4500-8368-545CC94A7B83}"/>
              </a:ext>
            </a:extLst>
          </p:cNvPr>
          <p:cNvCxnSpPr/>
          <p:nvPr/>
        </p:nvCxnSpPr>
        <p:spPr>
          <a:xfrm>
            <a:off x="7405511" y="1427077"/>
            <a:ext cx="609600" cy="76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68FE1D-5125-4983-BA07-62D263BA9F39}"/>
              </a:ext>
            </a:extLst>
          </p:cNvPr>
          <p:cNvCxnSpPr/>
          <p:nvPr/>
        </p:nvCxnSpPr>
        <p:spPr>
          <a:xfrm>
            <a:off x="8602134" y="1432024"/>
            <a:ext cx="0" cy="75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D92616-4BE0-4BC2-BD51-34D38C350147}"/>
              </a:ext>
            </a:extLst>
          </p:cNvPr>
          <p:cNvCxnSpPr/>
          <p:nvPr/>
        </p:nvCxnSpPr>
        <p:spPr>
          <a:xfrm flipH="1">
            <a:off x="9821333" y="1427077"/>
            <a:ext cx="722489" cy="722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932674-618C-436A-82A4-DFEE73C046AA}"/>
              </a:ext>
            </a:extLst>
          </p:cNvPr>
          <p:cNvSpPr txBox="1"/>
          <p:nvPr/>
        </p:nvSpPr>
        <p:spPr>
          <a:xfrm>
            <a:off x="8805333" y="3475167"/>
            <a:ext cx="3838221" cy="2862322"/>
          </a:xfrm>
          <a:prstGeom prst="rect">
            <a:avLst/>
          </a:prstGeom>
          <a:noFill/>
        </p:spPr>
        <p:txBody>
          <a:bodyPr wrap="square" rtlCol="0">
            <a:spAutoFit/>
          </a:bodyPr>
          <a:lstStyle/>
          <a:p>
            <a:r>
              <a:rPr lang="en-US" dirty="0">
                <a:solidFill>
                  <a:srgbClr val="FF0000"/>
                </a:solidFill>
              </a:rPr>
              <a:t>int main() {</a:t>
            </a:r>
          </a:p>
          <a:p>
            <a:r>
              <a:rPr lang="en-US" dirty="0">
                <a:solidFill>
                  <a:srgbClr val="FF0000"/>
                </a:solidFill>
              </a:rPr>
              <a:t>Demo D1(5);</a:t>
            </a:r>
          </a:p>
          <a:p>
            <a:r>
              <a:rPr lang="en-US" dirty="0">
                <a:solidFill>
                  <a:srgbClr val="FF0000"/>
                </a:solidFill>
              </a:rPr>
              <a:t>D1.show();</a:t>
            </a:r>
          </a:p>
          <a:p>
            <a:r>
              <a:rPr lang="en-US" dirty="0" err="1">
                <a:solidFill>
                  <a:srgbClr val="FF0000"/>
                </a:solidFill>
              </a:rPr>
              <a:t>cout</a:t>
            </a:r>
            <a:r>
              <a:rPr lang="en-US" dirty="0">
                <a:solidFill>
                  <a:srgbClr val="FF0000"/>
                </a:solidFill>
              </a:rPr>
              <a:t> &lt;&lt; D1.timesTwo();</a:t>
            </a:r>
          </a:p>
          <a:p>
            <a:r>
              <a:rPr lang="en-US" dirty="0">
                <a:solidFill>
                  <a:srgbClr val="FF0000"/>
                </a:solidFill>
              </a:rPr>
              <a:t>}</a:t>
            </a:r>
          </a:p>
          <a:p>
            <a:endParaRPr lang="en-US" dirty="0">
              <a:solidFill>
                <a:srgbClr val="FF0000"/>
              </a:solidFill>
            </a:endParaRPr>
          </a:p>
          <a:p>
            <a:r>
              <a:rPr lang="en-US" dirty="0">
                <a:solidFill>
                  <a:srgbClr val="FF0000"/>
                </a:solidFill>
              </a:rPr>
              <a:t>Output:</a:t>
            </a:r>
          </a:p>
          <a:p>
            <a:r>
              <a:rPr lang="en-US" dirty="0">
                <a:solidFill>
                  <a:srgbClr val="FF0000"/>
                </a:solidFill>
              </a:rPr>
              <a:t>x = 5</a:t>
            </a:r>
          </a:p>
          <a:p>
            <a:r>
              <a:rPr lang="en-US" dirty="0">
                <a:solidFill>
                  <a:srgbClr val="FF0000"/>
                </a:solidFill>
              </a:rPr>
              <a:t>10</a:t>
            </a:r>
          </a:p>
          <a:p>
            <a:endParaRPr lang="en-US" dirty="0"/>
          </a:p>
        </p:txBody>
      </p:sp>
    </p:spTree>
    <p:extLst>
      <p:ext uri="{BB962C8B-B14F-4D97-AF65-F5344CB8AC3E}">
        <p14:creationId xmlns:p14="http://schemas.microsoft.com/office/powerpoint/2010/main" val="289657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5227D-7227-493E-AFAF-F86F5850C0D9}"/>
              </a:ext>
            </a:extLst>
          </p:cNvPr>
          <p:cNvSpPr>
            <a:spLocks noGrp="1"/>
          </p:cNvSpPr>
          <p:nvPr>
            <p:ph idx="1"/>
          </p:nvPr>
        </p:nvSpPr>
        <p:spPr>
          <a:xfrm>
            <a:off x="838200" y="369116"/>
            <a:ext cx="10515600" cy="5807847"/>
          </a:xfrm>
        </p:spPr>
        <p:txBody>
          <a:bodyPr>
            <a:normAutofit/>
          </a:bodyPr>
          <a:lstStyle/>
          <a:p>
            <a:pPr marL="0" indent="0">
              <a:buNone/>
            </a:pPr>
            <a:r>
              <a:rPr lang="en-US" dirty="0"/>
              <a:t>Assignments 1:</a:t>
            </a:r>
          </a:p>
          <a:p>
            <a:pPr marL="0" indent="0">
              <a:buNone/>
            </a:pPr>
            <a:r>
              <a:rPr lang="en-US" dirty="0"/>
              <a:t>Implement 5 dice 3 rolls from </a:t>
            </a:r>
            <a:r>
              <a:rPr lang="en-US" dirty="0">
                <a:solidFill>
                  <a:srgbClr val="FF0000"/>
                </a:solidFill>
              </a:rPr>
              <a:t>UML class diagram</a:t>
            </a:r>
            <a:r>
              <a:rPr lang="en-US" dirty="0"/>
              <a:t>.  Topic 2 Project 1</a:t>
            </a:r>
          </a:p>
          <a:p>
            <a:pPr marL="0" indent="0">
              <a:buNone/>
            </a:pPr>
            <a:r>
              <a:rPr lang="en-US" dirty="0"/>
              <a:t> </a:t>
            </a:r>
          </a:p>
          <a:p>
            <a:pPr marL="0" indent="0">
              <a:buNone/>
            </a:pPr>
            <a:r>
              <a:rPr lang="en-US" dirty="0"/>
              <a:t>5 Dice </a:t>
            </a:r>
          </a:p>
          <a:p>
            <a:pPr marL="0" indent="0">
              <a:buNone/>
            </a:pPr>
            <a:endParaRPr lang="en-US" dirty="0"/>
          </a:p>
          <a:p>
            <a:pPr marL="0" indent="0">
              <a:buNone/>
            </a:pPr>
            <a:r>
              <a:rPr lang="en-US" dirty="0"/>
              <a:t>We will discuss this in length.  Just think Yahtzee without all the playable rules. </a:t>
            </a:r>
          </a:p>
          <a:p>
            <a:pPr marL="0" indent="0">
              <a:buNone/>
            </a:pPr>
            <a:endParaRPr lang="en-US" dirty="0"/>
          </a:p>
          <a:p>
            <a:pPr marL="0" indent="0">
              <a:buNone/>
            </a:pPr>
            <a:r>
              <a:rPr lang="en-US" dirty="0"/>
              <a:t>Assignment 2:</a:t>
            </a:r>
          </a:p>
          <a:p>
            <a:pPr marL="0" indent="0">
              <a:buNone/>
            </a:pPr>
            <a:r>
              <a:rPr lang="en-US" dirty="0"/>
              <a:t>Write a UML class diagram and flow chart from simple slot machine code.  Using this code for a slot machine, make the correct UML class diagram. </a:t>
            </a:r>
          </a:p>
        </p:txBody>
      </p:sp>
    </p:spTree>
    <p:extLst>
      <p:ext uri="{BB962C8B-B14F-4D97-AF65-F5344CB8AC3E}">
        <p14:creationId xmlns:p14="http://schemas.microsoft.com/office/powerpoint/2010/main" val="2770993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7C09C-7ED7-439D-8FFE-0A043620AF6A}"/>
              </a:ext>
            </a:extLst>
          </p:cNvPr>
          <p:cNvSpPr>
            <a:spLocks noGrp="1"/>
          </p:cNvSpPr>
          <p:nvPr>
            <p:ph idx="1"/>
          </p:nvPr>
        </p:nvSpPr>
        <p:spPr>
          <a:xfrm>
            <a:off x="838200" y="673768"/>
            <a:ext cx="10515600" cy="5503195"/>
          </a:xfrm>
        </p:spPr>
        <p:txBody>
          <a:bodyPr/>
          <a:lstStyle/>
          <a:p>
            <a:pPr marL="0" indent="0">
              <a:buNone/>
            </a:pPr>
            <a:r>
              <a:rPr lang="en-US" dirty="0"/>
              <a:t>On to accessor and mutator methods and some error checking.  </a:t>
            </a:r>
          </a:p>
          <a:p>
            <a:pPr marL="0" indent="0">
              <a:buNone/>
            </a:pPr>
            <a:endParaRPr lang="en-US" dirty="0"/>
          </a:p>
          <a:p>
            <a:pPr marL="0" indent="0">
              <a:buNone/>
            </a:pPr>
            <a:r>
              <a:rPr lang="en-US" dirty="0"/>
              <a:t>First C++ accessor methods, what are they and why do we need them?</a:t>
            </a:r>
          </a:p>
          <a:p>
            <a:pPr marL="0" indent="0">
              <a:buNone/>
            </a:pPr>
            <a:endParaRPr lang="en-US" dirty="0"/>
          </a:p>
          <a:p>
            <a:pPr marL="0" indent="0">
              <a:buNone/>
            </a:pPr>
            <a:r>
              <a:rPr lang="en-US" dirty="0"/>
              <a:t>Fort solid class construction the class is responsible for its data that is used for creation.  </a:t>
            </a:r>
          </a:p>
          <a:p>
            <a:pPr marL="0" indent="0">
              <a:buNone/>
            </a:pPr>
            <a:endParaRPr lang="en-US" dirty="0"/>
          </a:p>
          <a:p>
            <a:pPr marL="0" indent="0">
              <a:buNone/>
            </a:pPr>
            <a:r>
              <a:rPr lang="en-US" dirty="0"/>
              <a:t>I have used the term </a:t>
            </a:r>
            <a:r>
              <a:rPr lang="en-US" u="sng" dirty="0">
                <a:solidFill>
                  <a:srgbClr val="FF0000"/>
                </a:solidFill>
              </a:rPr>
              <a:t>state</a:t>
            </a:r>
            <a:r>
              <a:rPr lang="en-US" dirty="0"/>
              <a:t> of an object, or what makes it up.  </a:t>
            </a:r>
          </a:p>
          <a:p>
            <a:pPr marL="0" indent="0">
              <a:buNone/>
            </a:pPr>
            <a:endParaRPr lang="en-US" dirty="0"/>
          </a:p>
          <a:p>
            <a:pPr marL="0" indent="0">
              <a:buNone/>
            </a:pPr>
            <a:r>
              <a:rPr lang="en-US" dirty="0"/>
              <a:t>We make our variables private for encapsulation and the security of the object.   </a:t>
            </a:r>
          </a:p>
        </p:txBody>
      </p:sp>
    </p:spTree>
    <p:extLst>
      <p:ext uri="{BB962C8B-B14F-4D97-AF65-F5344CB8AC3E}">
        <p14:creationId xmlns:p14="http://schemas.microsoft.com/office/powerpoint/2010/main" val="2671589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E7834-8AD4-46C0-B2A3-3AE707503B67}"/>
              </a:ext>
            </a:extLst>
          </p:cNvPr>
          <p:cNvSpPr>
            <a:spLocks noGrp="1"/>
          </p:cNvSpPr>
          <p:nvPr>
            <p:ph idx="1"/>
          </p:nvPr>
        </p:nvSpPr>
        <p:spPr>
          <a:xfrm>
            <a:off x="838200" y="641684"/>
            <a:ext cx="10515600" cy="5535279"/>
          </a:xfrm>
        </p:spPr>
        <p:txBody>
          <a:bodyPr/>
          <a:lstStyle/>
          <a:p>
            <a:pPr marL="0" indent="0">
              <a:buNone/>
            </a:pPr>
            <a:r>
              <a:rPr lang="en-US" dirty="0"/>
              <a:t>Accessor methods give us access to the data.  That is the job of a getter method.  </a:t>
            </a:r>
          </a:p>
          <a:p>
            <a:pPr marL="0" indent="0">
              <a:buNone/>
            </a:pPr>
            <a:endParaRPr lang="en-US" dirty="0"/>
          </a:p>
          <a:p>
            <a:pPr marL="0" indent="0">
              <a:buNone/>
            </a:pPr>
            <a:r>
              <a:rPr lang="en-US" dirty="0"/>
              <a:t>A setter method allows us to change the data, inside of a function, so it isn’t at  risk of side effects or silly users.  </a:t>
            </a:r>
          </a:p>
          <a:p>
            <a:pPr marL="0" indent="0">
              <a:buNone/>
            </a:pPr>
            <a:endParaRPr lang="en-US" dirty="0"/>
          </a:p>
          <a:p>
            <a:pPr marL="0" indent="0">
              <a:buNone/>
            </a:pPr>
            <a:r>
              <a:rPr lang="en-US" dirty="0"/>
              <a:t>Time to look at some code.</a:t>
            </a:r>
          </a:p>
        </p:txBody>
      </p:sp>
    </p:spTree>
    <p:extLst>
      <p:ext uri="{BB962C8B-B14F-4D97-AF65-F5344CB8AC3E}">
        <p14:creationId xmlns:p14="http://schemas.microsoft.com/office/powerpoint/2010/main" val="3970430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6C9886-A5F7-4CFF-B8B8-C96C52B6B717}"/>
              </a:ext>
            </a:extLst>
          </p:cNvPr>
          <p:cNvSpPr txBox="1"/>
          <p:nvPr/>
        </p:nvSpPr>
        <p:spPr>
          <a:xfrm>
            <a:off x="336884" y="151179"/>
            <a:ext cx="5871411" cy="6555641"/>
          </a:xfrm>
          <a:prstGeom prst="rect">
            <a:avLst/>
          </a:prstGeom>
          <a:noFill/>
        </p:spPr>
        <p:txBody>
          <a:bodyPr wrap="square" rtlCol="0">
            <a:spAutoFit/>
          </a:bodyPr>
          <a:lstStyle/>
          <a:p>
            <a:r>
              <a:rPr lang="en-US" sz="2000" dirty="0"/>
              <a:t>class Dog{</a:t>
            </a:r>
          </a:p>
          <a:p>
            <a:r>
              <a:rPr lang="en-US" sz="2000" dirty="0"/>
              <a:t>  private:</a:t>
            </a:r>
          </a:p>
          <a:p>
            <a:r>
              <a:rPr lang="en-US" sz="2000" dirty="0"/>
              <a:t>  string name = "Charlie";</a:t>
            </a:r>
          </a:p>
          <a:p>
            <a:r>
              <a:rPr lang="en-US" sz="2000" dirty="0"/>
              <a:t>  int age;</a:t>
            </a:r>
          </a:p>
          <a:p>
            <a:endParaRPr lang="en-US" sz="2000" dirty="0"/>
          </a:p>
          <a:p>
            <a:r>
              <a:rPr lang="en-US" sz="2000" dirty="0"/>
              <a:t>public:</a:t>
            </a:r>
          </a:p>
          <a:p>
            <a:r>
              <a:rPr lang="en-US" sz="2000" dirty="0"/>
              <a:t>  Dog(){</a:t>
            </a:r>
          </a:p>
          <a:p>
            <a:r>
              <a:rPr lang="en-US" sz="2000" dirty="0"/>
              <a:t>    this -&gt; age = 8;  </a:t>
            </a:r>
          </a:p>
          <a:p>
            <a:r>
              <a:rPr lang="en-US" sz="2000" dirty="0"/>
              <a:t>  }</a:t>
            </a:r>
          </a:p>
          <a:p>
            <a:r>
              <a:rPr lang="en-US" sz="2000" dirty="0"/>
              <a:t>int </a:t>
            </a:r>
            <a:r>
              <a:rPr lang="en-US" sz="2000" dirty="0" err="1"/>
              <a:t>getAge</a:t>
            </a:r>
            <a:r>
              <a:rPr lang="en-US" sz="2000" dirty="0"/>
              <a:t>(){             </a:t>
            </a:r>
            <a:r>
              <a:rPr lang="en-US" sz="2000" dirty="0">
                <a:solidFill>
                  <a:srgbClr val="FF0000"/>
                </a:solidFill>
              </a:rPr>
              <a:t>//this is the getter</a:t>
            </a:r>
          </a:p>
          <a:p>
            <a:r>
              <a:rPr lang="en-US" sz="2000" dirty="0"/>
              <a:t>  return age;</a:t>
            </a:r>
          </a:p>
          <a:p>
            <a:r>
              <a:rPr lang="en-US" sz="2000" dirty="0"/>
              <a:t>}</a:t>
            </a:r>
          </a:p>
          <a:p>
            <a:r>
              <a:rPr lang="en-US" sz="2000" dirty="0"/>
              <a:t>void </a:t>
            </a:r>
            <a:r>
              <a:rPr lang="en-US" sz="2000" dirty="0" err="1"/>
              <a:t>setAge</a:t>
            </a:r>
            <a:r>
              <a:rPr lang="en-US" sz="2000" dirty="0"/>
              <a:t>(int a){           </a:t>
            </a:r>
            <a:r>
              <a:rPr lang="en-US" sz="2000" dirty="0">
                <a:solidFill>
                  <a:srgbClr val="FF0000"/>
                </a:solidFill>
              </a:rPr>
              <a:t>//this is the setter</a:t>
            </a:r>
          </a:p>
          <a:p>
            <a:r>
              <a:rPr lang="en-US" sz="2000" dirty="0"/>
              <a:t> if(a &lt; 0){</a:t>
            </a:r>
          </a:p>
          <a:p>
            <a:r>
              <a:rPr lang="en-US" sz="2000" dirty="0"/>
              <a:t>   </a:t>
            </a:r>
            <a:r>
              <a:rPr lang="en-US" sz="2000" dirty="0" err="1"/>
              <a:t>cout</a:t>
            </a:r>
            <a:r>
              <a:rPr lang="en-US" sz="2000" dirty="0"/>
              <a:t> &lt;&lt; "Charlie can not be less than 0" &lt;&lt; </a:t>
            </a:r>
            <a:r>
              <a:rPr lang="en-US" sz="2000" dirty="0" err="1"/>
              <a:t>endl</a:t>
            </a:r>
            <a:r>
              <a:rPr lang="en-US" sz="2000" dirty="0"/>
              <a:t>;</a:t>
            </a:r>
          </a:p>
          <a:p>
            <a:r>
              <a:rPr lang="en-US" sz="2000" dirty="0"/>
              <a:t> }</a:t>
            </a:r>
          </a:p>
          <a:p>
            <a:r>
              <a:rPr lang="en-US" sz="2000" dirty="0"/>
              <a:t> else{</a:t>
            </a:r>
          </a:p>
          <a:p>
            <a:r>
              <a:rPr lang="en-US" sz="2000" dirty="0"/>
              <a:t>   age = a;</a:t>
            </a:r>
          </a:p>
          <a:p>
            <a:r>
              <a:rPr lang="en-US" sz="2000" dirty="0"/>
              <a:t> }</a:t>
            </a:r>
          </a:p>
          <a:p>
            <a:r>
              <a:rPr lang="en-US" sz="2000" dirty="0"/>
              <a:t>}</a:t>
            </a:r>
          </a:p>
          <a:p>
            <a:r>
              <a:rPr lang="en-US" sz="2000" dirty="0"/>
              <a:t>};</a:t>
            </a:r>
          </a:p>
        </p:txBody>
      </p:sp>
      <p:sp>
        <p:nvSpPr>
          <p:cNvPr id="5" name="TextBox 4">
            <a:extLst>
              <a:ext uri="{FF2B5EF4-FFF2-40B4-BE49-F238E27FC236}">
                <a16:creationId xmlns:a16="http://schemas.microsoft.com/office/drawing/2014/main" id="{931BE628-6D98-4E67-BE06-3D9E078A29D0}"/>
              </a:ext>
            </a:extLst>
          </p:cNvPr>
          <p:cNvSpPr txBox="1"/>
          <p:nvPr/>
        </p:nvSpPr>
        <p:spPr>
          <a:xfrm>
            <a:off x="7026442" y="4604084"/>
            <a:ext cx="4219074" cy="1754326"/>
          </a:xfrm>
          <a:prstGeom prst="rect">
            <a:avLst/>
          </a:prstGeom>
          <a:noFill/>
        </p:spPr>
        <p:txBody>
          <a:bodyPr wrap="square" rtlCol="0">
            <a:spAutoFit/>
          </a:bodyPr>
          <a:lstStyle/>
          <a:p>
            <a:r>
              <a:rPr lang="en-US"/>
              <a:t>int main() {</a:t>
            </a:r>
          </a:p>
          <a:p>
            <a:r>
              <a:rPr lang="en-US"/>
              <a:t> Dog c;</a:t>
            </a:r>
          </a:p>
          <a:p>
            <a:r>
              <a:rPr lang="en-US"/>
              <a:t> c.setAge(-1);</a:t>
            </a:r>
          </a:p>
          <a:p>
            <a:r>
              <a:rPr lang="en-US"/>
              <a:t> cout &lt;&lt; c.getAge() &lt;&lt; endl;</a:t>
            </a:r>
          </a:p>
          <a:p>
            <a:r>
              <a:rPr lang="en-US"/>
              <a:t> </a:t>
            </a:r>
          </a:p>
          <a:p>
            <a:r>
              <a:rPr lang="en-US"/>
              <a:t>}</a:t>
            </a:r>
            <a:endParaRPr lang="en-US" dirty="0"/>
          </a:p>
        </p:txBody>
      </p:sp>
    </p:spTree>
    <p:extLst>
      <p:ext uri="{BB962C8B-B14F-4D97-AF65-F5344CB8AC3E}">
        <p14:creationId xmlns:p14="http://schemas.microsoft.com/office/powerpoint/2010/main" val="2531797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DC848-3357-4298-B425-D7B89B13C03A}"/>
              </a:ext>
            </a:extLst>
          </p:cNvPr>
          <p:cNvSpPr>
            <a:spLocks noGrp="1"/>
          </p:cNvSpPr>
          <p:nvPr>
            <p:ph idx="1"/>
          </p:nvPr>
        </p:nvSpPr>
        <p:spPr>
          <a:xfrm>
            <a:off x="838200" y="444617"/>
            <a:ext cx="10515600" cy="5732346"/>
          </a:xfrm>
        </p:spPr>
        <p:txBody>
          <a:bodyPr/>
          <a:lstStyle/>
          <a:p>
            <a:pPr marL="0" indent="0">
              <a:buNone/>
            </a:pPr>
            <a:r>
              <a:rPr lang="en-US" dirty="0"/>
              <a:t>Fire up your IDE.  We are going to do lab stuff!</a:t>
            </a:r>
          </a:p>
          <a:p>
            <a:pPr marL="0" indent="0">
              <a:buNone/>
            </a:pPr>
            <a:endParaRPr lang="en-US" dirty="0"/>
          </a:p>
          <a:p>
            <a:pPr marL="0" indent="0">
              <a:buNone/>
            </a:pPr>
            <a:r>
              <a:rPr lang="en-US" dirty="0"/>
              <a:t>How about the beginning of a robot racing game.  </a:t>
            </a:r>
          </a:p>
          <a:p>
            <a:pPr marL="0" indent="0">
              <a:buNone/>
            </a:pPr>
            <a:endParaRPr lang="en-US" dirty="0"/>
          </a:p>
          <a:p>
            <a:pPr marL="0" indent="0">
              <a:buNone/>
            </a:pPr>
            <a:r>
              <a:rPr lang="en-US" dirty="0"/>
              <a:t>We can create a Robot class.  </a:t>
            </a:r>
          </a:p>
          <a:p>
            <a:pPr marL="0" indent="0">
              <a:buNone/>
            </a:pPr>
            <a:endParaRPr lang="en-US" dirty="0"/>
          </a:p>
          <a:p>
            <a:pPr marL="0" indent="0">
              <a:buNone/>
            </a:pPr>
            <a:r>
              <a:rPr lang="en-US" dirty="0"/>
              <a:t>Let’s design a simple robot starting small,  only giving it a few attributes. </a:t>
            </a:r>
          </a:p>
          <a:p>
            <a:pPr marL="0" indent="0">
              <a:buNone/>
            </a:pPr>
            <a:endParaRPr lang="en-US" dirty="0"/>
          </a:p>
          <a:p>
            <a:pPr marL="0" indent="0">
              <a:buNone/>
            </a:pPr>
            <a:r>
              <a:rPr lang="en-US" dirty="0"/>
              <a:t>We can design it, simple and </a:t>
            </a:r>
            <a:r>
              <a:rPr lang="en-US"/>
              <a:t>move that to some code.  </a:t>
            </a:r>
            <a:endParaRPr lang="en-US" dirty="0"/>
          </a:p>
          <a:p>
            <a:pPr marL="0" indent="0">
              <a:buNone/>
            </a:pPr>
            <a:endParaRPr lang="en-US" dirty="0"/>
          </a:p>
        </p:txBody>
      </p:sp>
    </p:spTree>
    <p:extLst>
      <p:ext uri="{BB962C8B-B14F-4D97-AF65-F5344CB8AC3E}">
        <p14:creationId xmlns:p14="http://schemas.microsoft.com/office/powerpoint/2010/main" val="368283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FECBC-5608-4A24-B8F1-9491DBE33B8A}"/>
              </a:ext>
            </a:extLst>
          </p:cNvPr>
          <p:cNvSpPr>
            <a:spLocks noGrp="1"/>
          </p:cNvSpPr>
          <p:nvPr>
            <p:ph idx="1"/>
          </p:nvPr>
        </p:nvSpPr>
        <p:spPr>
          <a:xfrm>
            <a:off x="838200" y="293615"/>
            <a:ext cx="10515600" cy="5883348"/>
          </a:xfrm>
        </p:spPr>
        <p:txBody>
          <a:bodyPr/>
          <a:lstStyle/>
          <a:p>
            <a:pPr marL="0" indent="0">
              <a:buNone/>
            </a:pPr>
            <a:r>
              <a:rPr lang="en-US" dirty="0"/>
              <a:t>We will also have a 20 question quiz at the end of Topic 2.   (it is easy – I will have a study guide for you later)</a:t>
            </a:r>
          </a:p>
          <a:p>
            <a:pPr marL="0" indent="0">
              <a:buNone/>
            </a:pPr>
            <a:endParaRPr lang="en-US" dirty="0"/>
          </a:p>
          <a:p>
            <a:pPr marL="0" indent="0">
              <a:buNone/>
            </a:pPr>
            <a:r>
              <a:rPr lang="en-US" dirty="0"/>
              <a:t>Here are the Discussion questions.  So you can think on them during class.  - I might say something that is relevant, but don’t count on it.  </a:t>
            </a:r>
          </a:p>
          <a:p>
            <a:pPr marL="0" indent="0">
              <a:buNone/>
            </a:pPr>
            <a:endParaRPr lang="en-US" dirty="0"/>
          </a:p>
          <a:p>
            <a:pPr marL="0" indent="0">
              <a:buNone/>
            </a:pPr>
            <a:r>
              <a:rPr lang="en-US" dirty="0"/>
              <a:t>Topic 2 DQ 1</a:t>
            </a:r>
          </a:p>
          <a:p>
            <a:pPr marL="0" indent="0">
              <a:buNone/>
            </a:pPr>
            <a:r>
              <a:rPr lang="en-US" dirty="0"/>
              <a:t>Data members are often declared with a private access specifier, while member functions are often declared as public. Why do you think this is? What advantages are there to keeping data members private?</a:t>
            </a:r>
          </a:p>
          <a:p>
            <a:pPr marL="0" indent="0">
              <a:buNone/>
            </a:pPr>
            <a:endParaRPr lang="en-US" dirty="0"/>
          </a:p>
        </p:txBody>
      </p:sp>
    </p:spTree>
    <p:extLst>
      <p:ext uri="{BB962C8B-B14F-4D97-AF65-F5344CB8AC3E}">
        <p14:creationId xmlns:p14="http://schemas.microsoft.com/office/powerpoint/2010/main" val="729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FD1D9-A2FB-4FCC-97FC-39E744FAA682}"/>
              </a:ext>
            </a:extLst>
          </p:cNvPr>
          <p:cNvSpPr>
            <a:spLocks noGrp="1"/>
          </p:cNvSpPr>
          <p:nvPr>
            <p:ph idx="1"/>
          </p:nvPr>
        </p:nvSpPr>
        <p:spPr>
          <a:xfrm>
            <a:off x="838200" y="427839"/>
            <a:ext cx="10515600" cy="5749124"/>
          </a:xfrm>
        </p:spPr>
        <p:txBody>
          <a:bodyPr>
            <a:normAutofit lnSpcReduction="10000"/>
          </a:bodyPr>
          <a:lstStyle/>
          <a:p>
            <a:pPr marL="0" indent="0">
              <a:buNone/>
            </a:pPr>
            <a:r>
              <a:rPr lang="en-US" dirty="0"/>
              <a:t>Topic 2 DQ 2</a:t>
            </a:r>
          </a:p>
          <a:p>
            <a:pPr marL="0" indent="0">
              <a:buNone/>
            </a:pPr>
            <a:r>
              <a:rPr lang="en-US" dirty="0"/>
              <a:t>Describe the constructor and destructor member functions. What is a copy constructor?</a:t>
            </a:r>
          </a:p>
          <a:p>
            <a:pPr marL="0" indent="0">
              <a:buNone/>
            </a:pPr>
            <a:endParaRPr lang="en-US" dirty="0"/>
          </a:p>
          <a:p>
            <a:pPr marL="0" indent="0">
              <a:buNone/>
            </a:pPr>
            <a:r>
              <a:rPr lang="en-US" dirty="0"/>
              <a:t>Topic 2 DQ 3</a:t>
            </a:r>
          </a:p>
          <a:p>
            <a:pPr marL="0" indent="0">
              <a:buNone/>
            </a:pPr>
            <a:r>
              <a:rPr lang="en-US" dirty="0"/>
              <a:t>What is meant by overloading a constructor? Why might this be useful? Can the copy constructor be over-loaded? Why or why not?</a:t>
            </a:r>
          </a:p>
          <a:p>
            <a:pPr marL="0" indent="0">
              <a:buNone/>
            </a:pPr>
            <a:endParaRPr lang="en-US" dirty="0"/>
          </a:p>
          <a:p>
            <a:pPr marL="0" indent="0">
              <a:buNone/>
            </a:pPr>
            <a:r>
              <a:rPr lang="en-US" dirty="0"/>
              <a:t>Topic 2 DQ 4</a:t>
            </a:r>
          </a:p>
          <a:p>
            <a:pPr marL="0" indent="0">
              <a:buNone/>
            </a:pPr>
            <a:r>
              <a:rPr lang="en-US" dirty="0"/>
              <a:t>Imagine that you work for a video game production company as a designer. You have been asked to design a class that models the armor that a character in the video game might wear. Use UML to create a model, take a screenshot, and post it as your response.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715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C4E08-7ACC-44BE-8584-FAF18D044C1C}"/>
              </a:ext>
            </a:extLst>
          </p:cNvPr>
          <p:cNvSpPr>
            <a:spLocks noGrp="1"/>
          </p:cNvSpPr>
          <p:nvPr>
            <p:ph idx="1"/>
          </p:nvPr>
        </p:nvSpPr>
        <p:spPr>
          <a:xfrm>
            <a:off x="838200" y="612559"/>
            <a:ext cx="10515600" cy="5564404"/>
          </a:xfrm>
        </p:spPr>
        <p:txBody>
          <a:bodyPr>
            <a:normAutofit lnSpcReduction="10000"/>
          </a:bodyPr>
          <a:lstStyle/>
          <a:p>
            <a:pPr marL="0" indent="0">
              <a:buNone/>
            </a:pPr>
            <a:r>
              <a:rPr lang="en-US" dirty="0"/>
              <a:t>Encapsulation:</a:t>
            </a:r>
          </a:p>
          <a:p>
            <a:pPr marL="0" indent="0">
              <a:buNone/>
            </a:pPr>
            <a:endParaRPr lang="en-US" dirty="0"/>
          </a:p>
          <a:p>
            <a:pPr marL="0" indent="0">
              <a:buNone/>
            </a:pPr>
            <a:r>
              <a:rPr lang="en-US" dirty="0"/>
              <a:t>This occurs when a class allows the object to maintain a private state. </a:t>
            </a:r>
          </a:p>
          <a:p>
            <a:pPr marL="0" indent="0">
              <a:buNone/>
            </a:pPr>
            <a:r>
              <a:rPr lang="en-US" dirty="0"/>
              <a:t>C++ classes are private by default. </a:t>
            </a:r>
          </a:p>
          <a:p>
            <a:pPr marL="0" indent="0">
              <a:buNone/>
            </a:pPr>
            <a:endParaRPr lang="en-US" dirty="0"/>
          </a:p>
          <a:p>
            <a:pPr marL="0" indent="0">
              <a:buNone/>
            </a:pPr>
            <a:r>
              <a:rPr lang="en-US" dirty="0"/>
              <a:t>What does this mean exactly?</a:t>
            </a:r>
          </a:p>
          <a:p>
            <a:pPr marL="0" indent="0">
              <a:buNone/>
            </a:pPr>
            <a:endParaRPr lang="en-US" dirty="0"/>
          </a:p>
          <a:p>
            <a:pPr marL="0" indent="0">
              <a:buNone/>
            </a:pPr>
            <a:r>
              <a:rPr lang="en-US" dirty="0"/>
              <a:t>The object is responsible for protecting its own data.  It is written so that the data is private, and can not be change by other classes.  The only way the state can be changed is with permission  in the class.  </a:t>
            </a:r>
          </a:p>
          <a:p>
            <a:pPr marL="0" indent="0">
              <a:buNone/>
            </a:pPr>
            <a:endParaRPr lang="en-US" dirty="0"/>
          </a:p>
          <a:p>
            <a:pPr marL="0" indent="0">
              <a:buNone/>
            </a:pPr>
            <a:r>
              <a:rPr lang="en-US" dirty="0"/>
              <a:t>This is done with setter methods. </a:t>
            </a:r>
          </a:p>
          <a:p>
            <a:pPr marL="0" indent="0">
              <a:buNone/>
            </a:pPr>
            <a:endParaRPr lang="en-US" dirty="0"/>
          </a:p>
        </p:txBody>
      </p:sp>
    </p:spTree>
    <p:extLst>
      <p:ext uri="{BB962C8B-B14F-4D97-AF65-F5344CB8AC3E}">
        <p14:creationId xmlns:p14="http://schemas.microsoft.com/office/powerpoint/2010/main" val="172789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31D72-B501-4353-9EAB-85C3F9A3AE6F}"/>
              </a:ext>
            </a:extLst>
          </p:cNvPr>
          <p:cNvSpPr>
            <a:spLocks noGrp="1"/>
          </p:cNvSpPr>
          <p:nvPr>
            <p:ph idx="1"/>
          </p:nvPr>
        </p:nvSpPr>
        <p:spPr>
          <a:xfrm>
            <a:off x="838200" y="436228"/>
            <a:ext cx="10515600" cy="5740735"/>
          </a:xfrm>
        </p:spPr>
        <p:txBody>
          <a:bodyPr>
            <a:normAutofit lnSpcReduction="10000"/>
          </a:bodyPr>
          <a:lstStyle/>
          <a:p>
            <a:pPr marL="0" indent="0">
              <a:buNone/>
            </a:pPr>
            <a:r>
              <a:rPr lang="en-US" dirty="0"/>
              <a:t>Before we get deep into encapsulation we should talk about constructing a class in C++.   </a:t>
            </a:r>
          </a:p>
          <a:p>
            <a:pPr marL="0" indent="0">
              <a:buNone/>
            </a:pPr>
            <a:endParaRPr lang="en-US" dirty="0"/>
          </a:p>
          <a:p>
            <a:pPr marL="0" indent="0">
              <a:buNone/>
            </a:pPr>
            <a:r>
              <a:rPr lang="en-US" dirty="0"/>
              <a:t>The idea of data hiding is not new, but in OOP, it is essential to the correct construction of secure and loosely coupled software development.   </a:t>
            </a:r>
          </a:p>
          <a:p>
            <a:pPr marL="0" indent="0">
              <a:buNone/>
            </a:pPr>
            <a:endParaRPr lang="en-US" dirty="0"/>
          </a:p>
          <a:p>
            <a:pPr marL="0" indent="0">
              <a:buNone/>
            </a:pPr>
            <a:r>
              <a:rPr lang="en-US" dirty="0"/>
              <a:t>From your experience in Java, you made some classes.  In those classes, the application had different </a:t>
            </a:r>
            <a:r>
              <a:rPr lang="en-US" dirty="0">
                <a:solidFill>
                  <a:srgbClr val="FF0000"/>
                </a:solidFill>
              </a:rPr>
              <a:t>access modifiers</a:t>
            </a:r>
            <a:r>
              <a:rPr lang="en-US" dirty="0"/>
              <a:t>.  Your classes used these at one time or another.  </a:t>
            </a:r>
          </a:p>
          <a:p>
            <a:pPr marL="0" indent="0">
              <a:buNone/>
            </a:pPr>
            <a:endParaRPr lang="en-US" dirty="0"/>
          </a:p>
          <a:p>
            <a:pPr marL="0" indent="0">
              <a:buNone/>
            </a:pPr>
            <a:r>
              <a:rPr lang="en-US" dirty="0"/>
              <a:t>Private:</a:t>
            </a:r>
          </a:p>
          <a:p>
            <a:pPr marL="0" indent="0">
              <a:buNone/>
            </a:pPr>
            <a:r>
              <a:rPr lang="en-US" dirty="0"/>
              <a:t>Public:</a:t>
            </a:r>
          </a:p>
        </p:txBody>
      </p:sp>
    </p:spTree>
    <p:extLst>
      <p:ext uri="{BB962C8B-B14F-4D97-AF65-F5344CB8AC3E}">
        <p14:creationId xmlns:p14="http://schemas.microsoft.com/office/powerpoint/2010/main" val="15729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7526D-383C-42D4-AECC-69645C3D2237}"/>
              </a:ext>
            </a:extLst>
          </p:cNvPr>
          <p:cNvSpPr>
            <a:spLocks noGrp="1"/>
          </p:cNvSpPr>
          <p:nvPr>
            <p:ph idx="1"/>
          </p:nvPr>
        </p:nvSpPr>
        <p:spPr>
          <a:xfrm>
            <a:off x="838200" y="436228"/>
            <a:ext cx="10515600" cy="5740735"/>
          </a:xfrm>
        </p:spPr>
        <p:txBody>
          <a:bodyPr/>
          <a:lstStyle/>
          <a:p>
            <a:pPr marL="0" indent="0">
              <a:buNone/>
            </a:pPr>
            <a:r>
              <a:rPr lang="en-US" dirty="0"/>
              <a:t>Protected is another access modifier, but it you won't use it as often as private and public.  </a:t>
            </a:r>
          </a:p>
          <a:p>
            <a:pPr marL="0" indent="0">
              <a:buNone/>
            </a:pPr>
            <a:endParaRPr lang="en-US" dirty="0"/>
          </a:p>
          <a:p>
            <a:pPr marL="0" indent="0">
              <a:buNone/>
            </a:pPr>
            <a:r>
              <a:rPr lang="en-US" dirty="0"/>
              <a:t>Protected access modifier is important, and in larger applications comes into play when you have some specific methods or instance variables that need to be overridden or accessed from specific sub classes, but not the public application programming interface or API. </a:t>
            </a:r>
          </a:p>
          <a:p>
            <a:pPr marL="0" indent="0">
              <a:buNone/>
            </a:pPr>
            <a:endParaRPr lang="en-US" dirty="0"/>
          </a:p>
          <a:p>
            <a:pPr marL="0" indent="0">
              <a:buNone/>
            </a:pPr>
            <a:r>
              <a:rPr lang="en-US" dirty="0"/>
              <a:t>That is a lot.  We can make that a little simpler.  </a:t>
            </a:r>
          </a:p>
          <a:p>
            <a:pPr marL="0" indent="0">
              <a:buNone/>
            </a:pPr>
            <a:endParaRPr lang="en-US" dirty="0"/>
          </a:p>
          <a:p>
            <a:pPr marL="0" indent="0">
              <a:buNone/>
            </a:pPr>
            <a:r>
              <a:rPr lang="en-US" dirty="0"/>
              <a:t>If some sub classes need information, but others don’t, the data and methods are kept are being protected.  </a:t>
            </a:r>
          </a:p>
        </p:txBody>
      </p:sp>
    </p:spTree>
    <p:extLst>
      <p:ext uri="{BB962C8B-B14F-4D97-AF65-F5344CB8AC3E}">
        <p14:creationId xmlns:p14="http://schemas.microsoft.com/office/powerpoint/2010/main" val="212449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7310B260481F409844BD4050CB16EF" ma:contentTypeVersion="10" ma:contentTypeDescription="Create a new document." ma:contentTypeScope="" ma:versionID="97279dc4892b2a241b59f4369d5b6ec1">
  <xsd:schema xmlns:xsd="http://www.w3.org/2001/XMLSchema" xmlns:xs="http://www.w3.org/2001/XMLSchema" xmlns:p="http://schemas.microsoft.com/office/2006/metadata/properties" xmlns:ns3="a6634c17-b663-4aa3-992e-a4741a840e8c" targetNamespace="http://schemas.microsoft.com/office/2006/metadata/properties" ma:root="true" ma:fieldsID="235422db531154040ae4d173ac065703" ns3:_="">
    <xsd:import namespace="a6634c17-b663-4aa3-992e-a4741a840e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634c17-b663-4aa3-992e-a4741a840e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9DC985-97FE-475F-8AC3-751ED5E35F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634c17-b663-4aa3-992e-a4741a840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3D522F-FC11-4E2B-98AA-25CE1039A54D}">
  <ds:schemaRefs>
    <ds:schemaRef ds:uri="http://schemas.microsoft.com/sharepoint/v3/contenttype/forms"/>
  </ds:schemaRefs>
</ds:datastoreItem>
</file>

<file path=customXml/itemProps3.xml><?xml version="1.0" encoding="utf-8"?>
<ds:datastoreItem xmlns:ds="http://schemas.openxmlformats.org/officeDocument/2006/customXml" ds:itemID="{F526D0F1-04E6-4F9C-B206-2A7B3B23FC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12591</TotalTime>
  <Words>3525</Words>
  <Application>Microsoft Office PowerPoint</Application>
  <PresentationFormat>Widescreen</PresentationFormat>
  <Paragraphs>536</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Private:  Protected: Public: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Protected: Public:</dc:title>
  <dc:creator>Michael Sarlo</dc:creator>
  <cp:lastModifiedBy>Michael Sarlo</cp:lastModifiedBy>
  <cp:revision>5</cp:revision>
  <dcterms:created xsi:type="dcterms:W3CDTF">2021-05-27T17:42:04Z</dcterms:created>
  <dcterms:modified xsi:type="dcterms:W3CDTF">2021-09-21T14:15:55Z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0x0101004F7310B260481F409844BD4050CB16EF</vt:lpwstr>
  </property>
</Properties>
</file>