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319" r:id="rId5"/>
    <p:sldId id="260" r:id="rId6"/>
    <p:sldId id="332" r:id="rId7"/>
    <p:sldId id="343" r:id="rId8"/>
    <p:sldId id="344" r:id="rId9"/>
    <p:sldId id="359" r:id="rId10"/>
    <p:sldId id="358" r:id="rId11"/>
    <p:sldId id="345" r:id="rId12"/>
    <p:sldId id="360" r:id="rId13"/>
    <p:sldId id="363" r:id="rId14"/>
    <p:sldId id="346" r:id="rId15"/>
    <p:sldId id="348" r:id="rId16"/>
    <p:sldId id="347" r:id="rId17"/>
    <p:sldId id="349" r:id="rId18"/>
    <p:sldId id="356" r:id="rId19"/>
    <p:sldId id="350" r:id="rId20"/>
    <p:sldId id="351" r:id="rId21"/>
    <p:sldId id="352" r:id="rId22"/>
    <p:sldId id="353" r:id="rId23"/>
    <p:sldId id="354" r:id="rId24"/>
    <p:sldId id="355" r:id="rId25"/>
    <p:sldId id="357" r:id="rId26"/>
    <p:sldId id="371" r:id="rId27"/>
    <p:sldId id="377" r:id="rId28"/>
    <p:sldId id="378" r:id="rId29"/>
    <p:sldId id="379" r:id="rId30"/>
    <p:sldId id="374" r:id="rId31"/>
    <p:sldId id="375" r:id="rId32"/>
    <p:sldId id="376" r:id="rId33"/>
    <p:sldId id="372" r:id="rId34"/>
    <p:sldId id="361" r:id="rId35"/>
    <p:sldId id="368" r:id="rId36"/>
    <p:sldId id="369" r:id="rId37"/>
    <p:sldId id="370" r:id="rId38"/>
    <p:sldId id="380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2" r:id="rId59"/>
    <p:sldId id="401" r:id="rId60"/>
    <p:sldId id="403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640" autoAdjust="0"/>
  </p:normalViewPr>
  <p:slideViewPr>
    <p:cSldViewPr>
      <p:cViewPr varScale="1">
        <p:scale>
          <a:sx n="110" d="100"/>
          <a:sy n="110" d="100"/>
        </p:scale>
        <p:origin x="79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D3D175-D8B0-4AD8-A11D-62E0DA036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7BEBA-BEBA-4B12-95F0-C42BBA614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D9EA8-8D43-4E2E-84F5-8D9614FC7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D6AB1-F2E3-42C8-BD41-01097B44D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0B33-D831-4FC1-AD60-9D9A40B78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54BA9-78BA-4822-8AF3-23D543A33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E43DC-2767-4C19-AB63-7651AF510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6C9BE-79FC-42DF-8ECE-9416B1B62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9088" y="63055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Guide to MySQL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24F7A-42D9-4E6F-B0F0-70A75141D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DB94117-4990-4011-A659-29B17C79A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295400"/>
            <a:ext cx="6477000" cy="1524000"/>
          </a:xfrm>
        </p:spPr>
        <p:txBody>
          <a:bodyPr/>
          <a:lstStyle/>
          <a:p>
            <a:pPr eaLnBrk="1" hangingPunct="1"/>
            <a:r>
              <a:rPr lang="en-US" sz="9600">
                <a:latin typeface="Times New Roman" charset="0"/>
              </a:rPr>
              <a:t>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678363"/>
          </a:xfrm>
        </p:spPr>
        <p:txBody>
          <a:bodyPr/>
          <a:lstStyle/>
          <a:p>
            <a:pPr marL="274320" indent="-27432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400" dirty="0"/>
              <a:t>Consider the following schema:</a:t>
            </a:r>
          </a:p>
          <a:p>
            <a:pPr marL="274320" indent="-27432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400" dirty="0"/>
              <a:t>EMPLOYEE (FNAME, MINIT, LNAME, </a:t>
            </a:r>
            <a:r>
              <a:rPr lang="en-US" sz="2400" b="1" u="sng" dirty="0"/>
              <a:t>SSN</a:t>
            </a:r>
            <a:r>
              <a:rPr lang="en-US" sz="2400" dirty="0"/>
              <a:t>, BDATE, ADDRESS, SEX, SALARY, SUPERSSN, DNO)</a:t>
            </a:r>
          </a:p>
          <a:p>
            <a:pPr marL="274320" indent="-274320" eaLnBrk="1" hangingPunct="1">
              <a:spcBef>
                <a:spcPts val="1200"/>
              </a:spcBef>
              <a:buFontTx/>
              <a:buNone/>
              <a:defRPr/>
            </a:pPr>
            <a:r>
              <a:rPr lang="en-US" sz="2400" dirty="0"/>
              <a:t>DEPARTMENT (DNAME, </a:t>
            </a:r>
            <a:r>
              <a:rPr lang="en-US" sz="2400" b="1" u="sng" dirty="0"/>
              <a:t>DNUMBER</a:t>
            </a:r>
            <a:r>
              <a:rPr lang="en-US" sz="2400" dirty="0"/>
              <a:t>, MGRSSN, MGRSTARTDATE)</a:t>
            </a:r>
          </a:p>
          <a:p>
            <a:pPr marL="274320" indent="-274320" eaLnBrk="1" hangingPunct="1">
              <a:spcBef>
                <a:spcPts val="1200"/>
              </a:spcBef>
              <a:buFontTx/>
              <a:buNone/>
              <a:defRPr/>
            </a:pPr>
            <a:r>
              <a:rPr lang="en-US" sz="2400" dirty="0"/>
              <a:t>PROJECT (PNAME, </a:t>
            </a:r>
            <a:r>
              <a:rPr lang="en-US" sz="2400" b="1" u="sng" dirty="0"/>
              <a:t>PNUMBER</a:t>
            </a:r>
            <a:r>
              <a:rPr lang="en-US" sz="2400" dirty="0"/>
              <a:t>, PLOCATION, DNUM)</a:t>
            </a:r>
          </a:p>
          <a:p>
            <a:pPr marL="274320" indent="-274320" eaLnBrk="1" hangingPunct="1">
              <a:spcBef>
                <a:spcPts val="1200"/>
              </a:spcBef>
              <a:buFontTx/>
              <a:buNone/>
              <a:defRPr/>
            </a:pPr>
            <a:r>
              <a:rPr lang="en-US" sz="2400" dirty="0"/>
              <a:t>WORKS_ON (</a:t>
            </a:r>
            <a:r>
              <a:rPr lang="en-US" sz="2400" b="1" u="sng" dirty="0"/>
              <a:t>ESSN</a:t>
            </a:r>
            <a:r>
              <a:rPr lang="en-US" sz="2400" dirty="0"/>
              <a:t>, </a:t>
            </a:r>
            <a:r>
              <a:rPr lang="en-US" sz="2400" b="1" u="sng" dirty="0"/>
              <a:t>PNO</a:t>
            </a:r>
            <a:r>
              <a:rPr lang="en-US" sz="2400" dirty="0"/>
              <a:t>, HOURS)</a:t>
            </a:r>
          </a:p>
          <a:p>
            <a:pPr marL="274320" indent="-274320" eaLnBrk="1" hangingPunct="1">
              <a:spcBef>
                <a:spcPts val="1200"/>
              </a:spcBef>
              <a:buFontTx/>
              <a:buNone/>
              <a:defRPr/>
            </a:pPr>
            <a:r>
              <a:rPr lang="en-US" sz="2400" dirty="0"/>
              <a:t>DEPENDENT (</a:t>
            </a:r>
            <a:r>
              <a:rPr lang="en-US" sz="2400" b="1" u="sng" dirty="0"/>
              <a:t>ESSN</a:t>
            </a:r>
            <a:r>
              <a:rPr lang="en-US" sz="2400" dirty="0"/>
              <a:t>, </a:t>
            </a:r>
            <a:r>
              <a:rPr lang="en-US" sz="2400" b="1" u="sng" dirty="0"/>
              <a:t>DEPENDENT_NAME</a:t>
            </a:r>
            <a:r>
              <a:rPr lang="en-US" sz="2400" dirty="0"/>
              <a:t>, SEX, BDATE, RELATIONSHIP)</a:t>
            </a:r>
          </a:p>
          <a:p>
            <a:pPr marL="0" indent="0" eaLnBrk="1" hangingPunct="1">
              <a:buNone/>
            </a:pPr>
            <a:r>
              <a:rPr lang="en-US" sz="2400" dirty="0"/>
              <a:t>DEPT_LOCATIONS(</a:t>
            </a:r>
            <a:r>
              <a:rPr lang="en-US" sz="2400" b="1" u="sng" dirty="0"/>
              <a:t>DNUMBER</a:t>
            </a:r>
            <a:r>
              <a:rPr lang="en-US" sz="2400" dirty="0"/>
              <a:t>,	</a:t>
            </a:r>
            <a:r>
              <a:rPr lang="en-US" sz="2400" b="1" u="sng" dirty="0"/>
              <a:t>DLOCATION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BE09BB-31C0-407D-A998-AD076779F2C3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DDL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/>
              <a:t>CREATE A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Syntax: CREATE TABLE [IF NOT EXISTS] </a:t>
            </a:r>
            <a:r>
              <a:rPr lang="en-US" sz="2400" i="1"/>
              <a:t>tbl_name </a:t>
            </a:r>
            <a:r>
              <a:rPr lang="en-US" sz="2400"/>
              <a:t>(</a:t>
            </a:r>
            <a:r>
              <a:rPr lang="en-US" sz="2400" i="1"/>
              <a:t>create_definition</a:t>
            </a:r>
            <a:r>
              <a:rPr lang="en-US" sz="2400"/>
              <a:t>,...)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/>
              <a:t>create_definition</a:t>
            </a:r>
            <a:r>
              <a:rPr lang="en-US" sz="2400"/>
              <a:t>: </a:t>
            </a:r>
            <a:r>
              <a:rPr lang="en-US" sz="2400" i="1"/>
              <a:t>column_definition</a:t>
            </a:r>
            <a:r>
              <a:rPr lang="en-US" sz="2400"/>
              <a:t> | PRIMARY KEY (</a:t>
            </a:r>
            <a:r>
              <a:rPr lang="en-US" sz="2400" i="1"/>
              <a:t>col_name</a:t>
            </a:r>
            <a:r>
              <a:rPr lang="en-US" sz="2400"/>
              <a:t>,...) | FOREIGN KEY (</a:t>
            </a:r>
            <a:r>
              <a:rPr lang="en-US" sz="2400" i="1"/>
              <a:t>col_name</a:t>
            </a:r>
            <a:r>
              <a:rPr lang="en-US" sz="2400"/>
              <a:t>,...) REFERENCES </a:t>
            </a:r>
            <a:r>
              <a:rPr lang="en-US" sz="2400" i="1"/>
              <a:t>tbl_name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 sz="2400" i="1"/>
              <a:t>column_definition</a:t>
            </a:r>
            <a:r>
              <a:rPr lang="en-US" sz="2400"/>
              <a:t>: </a:t>
            </a:r>
            <a:r>
              <a:rPr lang="en-US" sz="2400" i="1"/>
              <a:t>col_name</a:t>
            </a:r>
            <a:r>
              <a:rPr lang="en-US" sz="2400"/>
              <a:t> </a:t>
            </a:r>
            <a:r>
              <a:rPr lang="en-US" sz="2400" i="1"/>
              <a:t>data_type</a:t>
            </a:r>
            <a:r>
              <a:rPr lang="en-US" sz="2400"/>
              <a:t> [NOT NULL | NULL] [DEFAULT </a:t>
            </a:r>
            <a:r>
              <a:rPr lang="en-US" sz="2400" i="1"/>
              <a:t>default_value</a:t>
            </a:r>
            <a:r>
              <a:rPr lang="en-US" sz="2400"/>
              <a:t>] [AUTO_INCREMENT] [UNIQUE]</a:t>
            </a:r>
            <a:endParaRPr lang="en-US" sz="2400" i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/>
              <a:t>	data_type</a:t>
            </a:r>
            <a:r>
              <a:rPr lang="en-US" sz="2400"/>
              <a:t>: INT[(</a:t>
            </a:r>
            <a:r>
              <a:rPr lang="en-US" sz="2400" i="1"/>
              <a:t>length</a:t>
            </a:r>
            <a:r>
              <a:rPr lang="en-US" sz="2400"/>
              <a:t>)] [UNSIGNED] [ZEROFILL] | DECIMAL(</a:t>
            </a:r>
            <a:r>
              <a:rPr lang="en-US" sz="2400" i="1"/>
              <a:t>length</a:t>
            </a:r>
            <a:r>
              <a:rPr lang="en-US" sz="2400"/>
              <a:t>,</a:t>
            </a:r>
            <a:r>
              <a:rPr lang="en-US" sz="2400" i="1"/>
              <a:t>decimals</a:t>
            </a:r>
            <a:r>
              <a:rPr lang="en-US" sz="2400"/>
              <a:t>) [UNSIGNED] [ZEROFILL] | DATE | TIME | YEAR | CHAR(</a:t>
            </a:r>
            <a:r>
              <a:rPr lang="en-US" sz="2400" i="1"/>
              <a:t>length</a:t>
            </a:r>
            <a:r>
              <a:rPr lang="en-US" sz="2400"/>
              <a:t>) | VARCHAR(</a:t>
            </a:r>
            <a:r>
              <a:rPr lang="en-US" sz="2400" i="1"/>
              <a:t>length</a:t>
            </a:r>
            <a:r>
              <a:rPr lang="en-US" sz="2400"/>
              <a:t>) | TEXT |ENUM(</a:t>
            </a:r>
            <a:r>
              <a:rPr lang="en-US" sz="2400" i="1"/>
              <a:t>value1</a:t>
            </a:r>
            <a:r>
              <a:rPr lang="en-US" sz="2400"/>
              <a:t>,</a:t>
            </a:r>
            <a:r>
              <a:rPr lang="en-US" sz="2400" i="1"/>
              <a:t>value2</a:t>
            </a:r>
            <a:r>
              <a:rPr lang="en-US" sz="2400"/>
              <a:t>,...)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7F7F98-20B1-46F7-9064-FB26E3358040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D235B5-CFD9-47FC-B1BF-152289CBCA2D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8458200" cy="1527175"/>
          </a:xfrm>
        </p:spPr>
        <p:txBody>
          <a:bodyPr/>
          <a:lstStyle/>
          <a:p>
            <a:pPr eaLnBrk="1" hangingPunct="1"/>
            <a:r>
              <a:rPr lang="en-US"/>
              <a:t>Table and Column Name Restrictions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7356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Names cannot exceed 18 characters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Must start with a letter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Can contain letters, numbers, and underscores (_)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Cannot contain spaces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02E683-C86F-472E-9685-39A93831CD38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/>
              <a:t>Data Types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105400"/>
          </a:xfrm>
        </p:spPr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sz="2800">
                <a:latin typeface="Times New Roman" charset="0"/>
              </a:rPr>
              <a:t>For each table column, type of data must be defined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sz="2800" u="sng">
                <a:latin typeface="Times New Roman" charset="0"/>
              </a:rPr>
              <a:t>Common data types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600">
                <a:latin typeface="Times New Roman" charset="0"/>
              </a:rPr>
              <a:t>CHAR(</a:t>
            </a:r>
            <a:r>
              <a:rPr lang="en-US" sz="2600" i="1">
                <a:latin typeface="Times New Roman" charset="0"/>
              </a:rPr>
              <a:t>n)</a:t>
            </a:r>
            <a:r>
              <a:rPr lang="en-US" sz="1600"/>
              <a:t> (A fixed size string)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400"/>
              <a:t>VARCHAR(</a:t>
            </a:r>
            <a:r>
              <a:rPr lang="en-US" sz="2400" i="1"/>
              <a:t>M</a:t>
            </a:r>
            <a:r>
              <a:rPr lang="en-US" sz="2400"/>
              <a:t>)</a:t>
            </a:r>
            <a:r>
              <a:rPr lang="en-US" sz="2600">
                <a:latin typeface="Times New Roman" charset="0"/>
              </a:rPr>
              <a:t> </a:t>
            </a:r>
            <a:r>
              <a:rPr lang="en-US" sz="1600"/>
              <a:t>(A variable-length string. M represents the maximum column length in characters)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600">
                <a:latin typeface="Times New Roman" charset="0"/>
              </a:rPr>
              <a:t>DATE </a:t>
            </a:r>
            <a:r>
              <a:rPr lang="en-US" sz="1600"/>
              <a:t>(The supported range is '1000-01-01' to '9999-12-31‘)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400"/>
              <a:t>DECIMAL[(</a:t>
            </a:r>
            <a:r>
              <a:rPr lang="en-US" sz="2400" i="1"/>
              <a:t>M</a:t>
            </a:r>
            <a:r>
              <a:rPr lang="en-US" sz="2400"/>
              <a:t>[,</a:t>
            </a:r>
            <a:r>
              <a:rPr lang="en-US" sz="2400" i="1"/>
              <a:t>D</a:t>
            </a:r>
            <a:r>
              <a:rPr lang="en-US" sz="2400"/>
              <a:t>])] </a:t>
            </a:r>
            <a:r>
              <a:rPr lang="en-US" sz="1600" i="1"/>
              <a:t>(M</a:t>
            </a:r>
            <a:r>
              <a:rPr lang="en-US" sz="1600"/>
              <a:t> is the total number of digits and </a:t>
            </a:r>
            <a:r>
              <a:rPr lang="en-US" sz="1600" i="1"/>
              <a:t>D</a:t>
            </a:r>
            <a:r>
              <a:rPr lang="en-US" sz="1600"/>
              <a:t> is the number of digits after the decimal point. If </a:t>
            </a:r>
            <a:r>
              <a:rPr lang="en-US" sz="1600" i="1"/>
              <a:t>D</a:t>
            </a:r>
            <a:r>
              <a:rPr lang="en-US" sz="1600"/>
              <a:t> is 0, values have no decimal point. The maximum number of digits (</a:t>
            </a:r>
            <a:r>
              <a:rPr lang="en-US" sz="1600" i="1"/>
              <a:t>M</a:t>
            </a:r>
            <a:r>
              <a:rPr lang="en-US" sz="1600"/>
              <a:t>) for DECIMAL is 65. The maximum number of supported decimals (</a:t>
            </a:r>
            <a:r>
              <a:rPr lang="en-US" sz="1600" i="1"/>
              <a:t>D</a:t>
            </a:r>
            <a:r>
              <a:rPr lang="en-US" sz="1600"/>
              <a:t>) is 30. If </a:t>
            </a:r>
            <a:r>
              <a:rPr lang="en-US" sz="1600" i="1"/>
              <a:t>D</a:t>
            </a:r>
            <a:r>
              <a:rPr lang="en-US" sz="1600"/>
              <a:t> is omitted, the default is 0. If </a:t>
            </a:r>
            <a:r>
              <a:rPr lang="en-US" sz="1600" i="1"/>
              <a:t>M</a:t>
            </a:r>
            <a:r>
              <a:rPr lang="en-US" sz="1600"/>
              <a:t> is omitted, the default is 10) </a:t>
            </a:r>
            <a:endParaRPr lang="en-US" sz="1600">
              <a:latin typeface="Times New Roman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sz="2600">
                <a:latin typeface="Times New Roman" charset="0"/>
              </a:rPr>
              <a:t>INT or INTEGER </a:t>
            </a:r>
            <a:r>
              <a:rPr lang="en-US" sz="1600"/>
              <a:t>(A normal-size integer. The signed range is -2147483648 to 2147483647)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600">
                <a:latin typeface="Times New Roman" charset="0"/>
              </a:rPr>
              <a:t>SMALLINT </a:t>
            </a:r>
            <a:r>
              <a:rPr lang="en-US" sz="1600"/>
              <a:t>(A small integer. The signed range is -32768 to 32767)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1 create table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CREATE TABLE IF NOT EXISTS EMPLOYEE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(FNAME VARCHAR(20),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MINIT CHAR(1),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LNAME VARCHAR(20) NOT NULL,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SSN CHAR(9) PRIMARY KEY DEFAULT '999999999',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BDATE DATE,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ADDRESS VARCHAR(50),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SEX ENUM('M','F'),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SALARY DECIMAL(10,2),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SUPERSSN CHAR(9),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DNO INTEGER);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99299F-6A28-4CB1-85BF-E224C789792A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2 create table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CREATE TABLE IF NOT EXISTS DEPARTMENT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(DNAME VARCHAR(20) UNIQUE,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DNUMBER INTEGER PRIMARY KEY DEFAULT 0, MGRSSN CHAR(9),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MGRSTARTDATE DATE);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CREATE TABLE IF NOT EXISTS DEPT_LOCATIONS     	(DNUMBER INTEGER, </a:t>
            </a:r>
          </a:p>
          <a:p>
            <a:pPr marL="0" indent="0" eaLnBrk="1" hangingPunct="1">
              <a:buNone/>
            </a:pPr>
            <a:r>
              <a:rPr lang="en-US" sz="2400" dirty="0"/>
              <a:t>	DLOCATION VARCHAR(50),</a:t>
            </a:r>
          </a:p>
          <a:p>
            <a:pPr marL="0" indent="0" eaLnBrk="1" hangingPunct="1">
              <a:buNone/>
            </a:pPr>
            <a:r>
              <a:rPr lang="en-US" sz="2400" dirty="0"/>
              <a:t>	 PRIMARY KEY (DNUMBER, DLOCATION));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D312A7-CA5B-4331-A3EB-CA28BB9A5EEF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 create table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CREATE TABLE IF NOT EXISTS PROJECT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(PNAME VARCHAR(20) UNIQUE,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PNUMBER INTEGER PRIMARY KEY DEFAULT 0, PLOCATION VARCHAR(20),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 DNUM INTEGER);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CREATE TABLE IF NOT EXISTS WORKS_ON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(ESSN CHAR(9),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 PNO INTEGER,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 HOURS DECIMAL(4,2),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 PRIMARY KEY (ESSN, PNO));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E6554A-AF80-44C1-8448-E78BFDB8A0AD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 create table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CREATE TABLE IF NOT EXISTS DEPENDENT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(ESSN CHAR(9),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DEPENDENT_NAME VARCHAR(20),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SEX ENUM('</a:t>
            </a:r>
            <a:r>
              <a:rPr lang="en-US" sz="2400" dirty="0" err="1"/>
              <a:t>m','f</a:t>
            </a:r>
            <a:r>
              <a:rPr lang="en-US" sz="2400" dirty="0"/>
              <a:t>'),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BDATE DATE,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RELATIONSHIP VARCHAR(9),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PRIMARY KEY (DEPENDENT_NAME, ESSN));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D78C40-232E-4AA0-8ADA-E95A20EAD509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index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/>
          <a:lstStyle/>
          <a:p>
            <a:r>
              <a:rPr lang="en-US" sz="2400" dirty="0"/>
              <a:t>Syntax for Create index:</a:t>
            </a:r>
          </a:p>
          <a:p>
            <a:r>
              <a:rPr lang="en-US" sz="2400" dirty="0"/>
              <a:t>CREATE INDEX </a:t>
            </a:r>
            <a:r>
              <a:rPr lang="en-US" sz="2400" i="1" dirty="0" err="1"/>
              <a:t>index_name</a:t>
            </a:r>
            <a:r>
              <a:rPr lang="en-US" sz="2400" dirty="0"/>
              <a:t> ON </a:t>
            </a:r>
            <a:r>
              <a:rPr lang="en-US" sz="2400" i="1" dirty="0" err="1"/>
              <a:t>tbl_name</a:t>
            </a:r>
            <a:r>
              <a:rPr lang="en-US" sz="2400" dirty="0"/>
              <a:t> (</a:t>
            </a:r>
            <a:r>
              <a:rPr lang="en-US" sz="2400" i="1" dirty="0" err="1"/>
              <a:t>index_col_name</a:t>
            </a:r>
            <a:r>
              <a:rPr lang="en-US" sz="2400" dirty="0"/>
              <a:t>,...)</a:t>
            </a:r>
          </a:p>
          <a:p>
            <a:r>
              <a:rPr lang="en-US" sz="2400" i="1" dirty="0" err="1"/>
              <a:t>Index_col_name</a:t>
            </a:r>
            <a:r>
              <a:rPr lang="en-US" sz="2400" dirty="0"/>
              <a:t>: </a:t>
            </a:r>
            <a:r>
              <a:rPr lang="en-US" sz="2400" i="1" dirty="0" err="1"/>
              <a:t>col_name</a:t>
            </a:r>
            <a:r>
              <a:rPr lang="en-US" sz="2400" dirty="0"/>
              <a:t> [ASC | DESC]</a:t>
            </a:r>
          </a:p>
          <a:p>
            <a:r>
              <a:rPr lang="en-US" sz="2400" dirty="0"/>
              <a:t> Example:</a:t>
            </a:r>
          </a:p>
          <a:p>
            <a:pPr>
              <a:buFontTx/>
              <a:buNone/>
            </a:pPr>
            <a:r>
              <a:rPr lang="en-US" sz="2400" dirty="0"/>
              <a:t>CREATE INDEX EMP_NAME ON EMPLOYEE (LNAME);</a:t>
            </a:r>
          </a:p>
          <a:p>
            <a:pPr>
              <a:buFontTx/>
              <a:buNone/>
            </a:pPr>
            <a:r>
              <a:rPr lang="en-US" sz="2400" dirty="0"/>
              <a:t>CREATE INDEX DEPT_NAME ON DEPARTMENT(DNAME);</a:t>
            </a:r>
          </a:p>
          <a:p>
            <a:pPr>
              <a:buFontTx/>
              <a:buNone/>
            </a:pPr>
            <a:r>
              <a:rPr lang="en-US" sz="2400" dirty="0"/>
              <a:t>CREATE INDEX PROJ_NAME ON PROJECT(PNAME);</a:t>
            </a:r>
          </a:p>
          <a:p>
            <a:pPr>
              <a:buFontTx/>
              <a:buNone/>
            </a:pPr>
            <a:r>
              <a:rPr lang="en-US" sz="2400" dirty="0"/>
              <a:t>CREATE INDEX WORKS ON WORKS_ON(ESSN, PNO);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EE529A-AD72-4154-B166-38987925030F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/>
              <a:t>ALTER TABLE</a:t>
            </a:r>
          </a:p>
          <a:p>
            <a:pPr marL="18288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sz="2400" dirty="0"/>
              <a:t>Used to change an attribute or constraint in a relations</a:t>
            </a:r>
          </a:p>
          <a:p>
            <a:pPr marL="18288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sz="2400" dirty="0"/>
              <a:t>If new attribute added, </a:t>
            </a:r>
            <a:r>
              <a:rPr lang="en-US" sz="2400"/>
              <a:t>all previous </a:t>
            </a:r>
            <a:r>
              <a:rPr lang="en-US" sz="2400" dirty="0"/>
              <a:t>tuples will have NULL.</a:t>
            </a:r>
          </a:p>
          <a:p>
            <a:pPr eaLnBrk="1" hangingPunct="1">
              <a:defRPr/>
            </a:pPr>
            <a:r>
              <a:rPr lang="en-US" sz="2400" dirty="0"/>
              <a:t>Syntax: ALTER TABLE </a:t>
            </a:r>
            <a:r>
              <a:rPr lang="en-US" sz="2400" i="1" dirty="0" err="1"/>
              <a:t>tbl_name</a:t>
            </a:r>
            <a:r>
              <a:rPr lang="en-US" sz="2400" i="1" dirty="0"/>
              <a:t>  </a:t>
            </a:r>
            <a:r>
              <a:rPr lang="en-US" sz="2400" i="1" dirty="0" err="1"/>
              <a:t>alter_specification</a:t>
            </a:r>
            <a:r>
              <a:rPr lang="en-US" sz="2400" dirty="0"/>
              <a:t> [, </a:t>
            </a:r>
            <a:r>
              <a:rPr lang="en-US" sz="2400" i="1" dirty="0" err="1"/>
              <a:t>alter_specification</a:t>
            </a:r>
            <a:r>
              <a:rPr lang="en-US" sz="2400" dirty="0"/>
              <a:t>] ... </a:t>
            </a:r>
            <a:endParaRPr lang="en-US" dirty="0"/>
          </a:p>
          <a:p>
            <a:pPr eaLnBrk="1" hangingPunct="1">
              <a:defRPr/>
            </a:pPr>
            <a:r>
              <a:rPr lang="en-US" sz="2400" i="1" dirty="0" err="1"/>
              <a:t>alter_specification</a:t>
            </a:r>
            <a:r>
              <a:rPr lang="en-US" sz="2400" dirty="0"/>
              <a:t>: ADD </a:t>
            </a:r>
            <a:r>
              <a:rPr lang="en-US" sz="2400" i="1" dirty="0" err="1"/>
              <a:t>column_definition</a:t>
            </a:r>
            <a:r>
              <a:rPr lang="en-US" sz="2400" dirty="0"/>
              <a:t> | ADD (</a:t>
            </a:r>
            <a:r>
              <a:rPr lang="en-US" sz="2400" i="1" dirty="0" err="1"/>
              <a:t>column_definition</a:t>
            </a:r>
            <a:r>
              <a:rPr lang="en-US" sz="2400" dirty="0"/>
              <a:t>,...) | ADD FOREIGN KEY (</a:t>
            </a:r>
            <a:r>
              <a:rPr lang="en-US" sz="2400" i="1" dirty="0" err="1"/>
              <a:t>col_name</a:t>
            </a:r>
            <a:r>
              <a:rPr lang="en-US" sz="2400" dirty="0"/>
              <a:t>,...) [</a:t>
            </a:r>
            <a:r>
              <a:rPr lang="en-US" sz="2400" i="1" dirty="0" err="1"/>
              <a:t>reference_definition</a:t>
            </a:r>
            <a:r>
              <a:rPr lang="en-US" sz="2400" dirty="0"/>
              <a:t>] | CHANGE </a:t>
            </a:r>
            <a:r>
              <a:rPr lang="en-US" sz="2400" i="1" dirty="0" err="1"/>
              <a:t>old_col_name</a:t>
            </a:r>
            <a:r>
              <a:rPr lang="en-US" sz="2400" dirty="0"/>
              <a:t>  </a:t>
            </a:r>
            <a:r>
              <a:rPr lang="en-US" sz="2400" i="1" dirty="0" err="1"/>
              <a:t>column_definition</a:t>
            </a:r>
            <a:r>
              <a:rPr lang="en-US" sz="2400" dirty="0"/>
              <a:t> | MODIFY </a:t>
            </a:r>
            <a:r>
              <a:rPr lang="en-US" sz="2400" i="1" dirty="0" err="1"/>
              <a:t>column_definition</a:t>
            </a:r>
            <a:r>
              <a:rPr lang="en-US" sz="2400" dirty="0"/>
              <a:t> | DROP </a:t>
            </a:r>
            <a:r>
              <a:rPr lang="en-US" sz="2400" i="1" dirty="0" err="1"/>
              <a:t>col_name</a:t>
            </a:r>
            <a:r>
              <a:rPr lang="en-US" sz="2400" dirty="0"/>
              <a:t> | DROP PRIMARY KEY | DROP FOREIGN KEY </a:t>
            </a:r>
            <a:r>
              <a:rPr lang="en-US" sz="2400" i="1" dirty="0" err="1"/>
              <a:t>fk_symbol</a:t>
            </a:r>
            <a:r>
              <a:rPr lang="en-US" sz="2400" dirty="0"/>
              <a:t> | RENAME </a:t>
            </a:r>
            <a:r>
              <a:rPr lang="en-US" sz="2400" i="1" dirty="0" err="1"/>
              <a:t>new_tbl_name</a:t>
            </a:r>
            <a:r>
              <a:rPr lang="en-US" sz="2400" dirty="0"/>
              <a:t> | ORDER BY </a:t>
            </a:r>
            <a:r>
              <a:rPr lang="en-US" sz="2400" i="1" dirty="0" err="1"/>
              <a:t>col_name</a:t>
            </a:r>
            <a:r>
              <a:rPr lang="en-US" sz="2400" dirty="0"/>
              <a:t> [, </a:t>
            </a:r>
            <a:r>
              <a:rPr lang="en-US" sz="2400" i="1" dirty="0" err="1"/>
              <a:t>col_name</a:t>
            </a:r>
            <a:r>
              <a:rPr lang="en-US" sz="2400" dirty="0"/>
              <a:t>] ...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3E7E28-2076-4467-AB78-46B6D1D4F6AB}" type="slidenum">
              <a:rPr lang="en-US" smtClean="0"/>
              <a:pPr eaLnBrk="1" hangingPunct="1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BB28FC-1630-4EBA-AD13-E23225C7FA5C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Download MySQL and learn how to use the MySQL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CREATE, DROP, ALTER, and RENAME a database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Change (activate) a database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Create tables using MySQL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Create and run SQL commands in MySQL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1 ALTER A TABLE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ALTER TABLE EMPLOYEE ADD JOB VARCHAR(12);</a:t>
            </a:r>
          </a:p>
          <a:p>
            <a:pPr eaLnBrk="1" hangingPunct="1">
              <a:buFontTx/>
              <a:buNone/>
            </a:pPr>
            <a:r>
              <a:rPr lang="en-US" sz="2400" dirty="0"/>
              <a:t>ALTER TABLE EMPLOYEE DROP JOB;</a:t>
            </a:r>
          </a:p>
          <a:p>
            <a:pPr eaLnBrk="1" hangingPunct="1">
              <a:buFontTx/>
              <a:buNone/>
            </a:pPr>
            <a:r>
              <a:rPr lang="en-US" sz="2400" dirty="0"/>
              <a:t>ALTER TABLE EMPLOYEE</a:t>
            </a:r>
          </a:p>
          <a:p>
            <a:pPr eaLnBrk="1" hangingPunct="1">
              <a:buFontTx/>
              <a:buNone/>
            </a:pPr>
            <a:r>
              <a:rPr lang="en-US" sz="2400" dirty="0"/>
              <a:t>	ADD CONSTRAINT SUPERVISOR FOREIGN KEY (SUPERSSN) REFERENCES EMPLOYEE(SSN)</a:t>
            </a:r>
          </a:p>
          <a:p>
            <a:pPr eaLnBrk="1" hangingPunct="1">
              <a:buFontTx/>
              <a:buNone/>
            </a:pPr>
            <a:r>
              <a:rPr lang="en-US" sz="2400" dirty="0"/>
              <a:t>	ON UPDATE SET NULL ON DELETE SET NULL,</a:t>
            </a:r>
          </a:p>
          <a:p>
            <a:pPr eaLnBrk="1" hangingPunct="1">
              <a:buFontTx/>
              <a:buNone/>
            </a:pPr>
            <a:r>
              <a:rPr lang="en-US" sz="2400" dirty="0"/>
              <a:t>	ADD CONSTRAINT WORKING_DEPT FOREIGN KEY (DNO) REFERENCES DEPARTMENT(DNUMBER)</a:t>
            </a:r>
          </a:p>
          <a:p>
            <a:pPr eaLnBrk="1" hangingPunct="1">
              <a:buFontTx/>
              <a:buNone/>
            </a:pPr>
            <a:r>
              <a:rPr lang="en-US" sz="2400" dirty="0"/>
              <a:t>	ON UPDATE SET NULL ON DELETE SET NULL;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1DB368-2832-498B-B09D-6869AE607259}" type="slidenum">
              <a:rPr lang="en-US" smtClean="0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2 ALTER A TABLE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ALTER TABLE DEPARTMENT</a:t>
            </a:r>
          </a:p>
          <a:p>
            <a:pPr eaLnBrk="1" hangingPunct="1">
              <a:buFontTx/>
              <a:buNone/>
            </a:pPr>
            <a:r>
              <a:rPr lang="en-US" sz="2400" dirty="0"/>
              <a:t>	 ADD CONSTRAINT MANAGES FOREIGN KEY (MGRSSN) REFERENCES EMPLOYEE(SSN)</a:t>
            </a:r>
          </a:p>
          <a:p>
            <a:pPr eaLnBrk="1" hangingPunct="1">
              <a:buFontTx/>
              <a:buNone/>
            </a:pPr>
            <a:r>
              <a:rPr lang="en-US" sz="2400" dirty="0"/>
              <a:t>	 ON UPDATE SET NULL ON DELETE SET NULL;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ALTER TABLE PROJECT</a:t>
            </a:r>
          </a:p>
          <a:p>
            <a:pPr eaLnBrk="1" hangingPunct="1">
              <a:buFontTx/>
              <a:buNone/>
            </a:pPr>
            <a:r>
              <a:rPr lang="en-US" sz="2400" dirty="0"/>
              <a:t>	 ADD CONSTRAINT PROJ_DEPT FOREIGN KEY (DNUM) REFERENCES DEPARTMENT(DNUMBER)</a:t>
            </a:r>
          </a:p>
          <a:p>
            <a:pPr eaLnBrk="1" hangingPunct="1">
              <a:buFontTx/>
              <a:buNone/>
            </a:pPr>
            <a:r>
              <a:rPr lang="en-US" sz="2400" dirty="0"/>
              <a:t>	 ON UPDATE CASCADE ON DELETE SET NULL;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B85F04-ACBD-4AFB-974E-E1022D8603FD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 ALTER A TABLE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678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ALTER TABLE DEPT_LOCATIONS</a:t>
            </a:r>
          </a:p>
          <a:p>
            <a:pPr eaLnBrk="1" hangingPunct="1">
              <a:buFontTx/>
              <a:buNone/>
            </a:pPr>
            <a:r>
              <a:rPr lang="en-US" sz="2400" dirty="0"/>
              <a:t>	 ADD CONSTRAINT FOR_DEPT FOREIGN KEY (DNUMBER) REFERENCES DEPARTMENT(DNUMBER)</a:t>
            </a:r>
          </a:p>
          <a:p>
            <a:pPr eaLnBrk="1" hangingPunct="1">
              <a:buFontTx/>
              <a:buNone/>
            </a:pPr>
            <a:r>
              <a:rPr lang="en-US" sz="2400" dirty="0"/>
              <a:t>	 ON UPDATE CASCADE ON DELETE CASCADE;</a:t>
            </a:r>
          </a:p>
          <a:p>
            <a:pPr eaLnBrk="1" hangingPunct="1">
              <a:buFontTx/>
              <a:buNone/>
            </a:pPr>
            <a:r>
              <a:rPr lang="en-US" sz="2400" dirty="0"/>
              <a:t>ALTER TABLE DEPENDENT</a:t>
            </a:r>
          </a:p>
          <a:p>
            <a:pPr eaLnBrk="1" hangingPunct="1">
              <a:buFontTx/>
              <a:buNone/>
            </a:pPr>
            <a:r>
              <a:rPr lang="en-US" sz="2400" dirty="0"/>
              <a:t>	 ADD CONSTRAINT DPEND_WRKER FOREIGN KEY (ESSN) REFERENCES EMPLOYEE(SSN)</a:t>
            </a:r>
          </a:p>
          <a:p>
            <a:pPr eaLnBrk="1" hangingPunct="1">
              <a:buFontTx/>
              <a:buNone/>
            </a:pPr>
            <a:r>
              <a:rPr lang="en-US" sz="2400" dirty="0"/>
              <a:t>	  ON UPDATE CASCADE ON DELETE CASCADE;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8A4477-1AA9-4564-AAC8-C53711477A77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4 ALTER A TABLE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ALTER TABLE WORKS_ON</a:t>
            </a:r>
          </a:p>
          <a:p>
            <a:pPr eaLnBrk="1" hangingPunct="1">
              <a:buFontTx/>
              <a:buNone/>
            </a:pPr>
            <a:r>
              <a:rPr lang="en-US" sz="2400" dirty="0"/>
              <a:t>	 ADD CONSTRAINT PROJ_WORKER FOREIGN KEY (ESSN) REFERENCES EMPLOYEE(SSN)</a:t>
            </a:r>
          </a:p>
          <a:p>
            <a:pPr eaLnBrk="1" hangingPunct="1">
              <a:buFontTx/>
              <a:buNone/>
            </a:pPr>
            <a:r>
              <a:rPr lang="en-US" sz="2400" dirty="0"/>
              <a:t>	  ON UPDATE CASCADE ON DELETE CASCADE,</a:t>
            </a:r>
          </a:p>
          <a:p>
            <a:pPr eaLnBrk="1" hangingPunct="1">
              <a:buFontTx/>
              <a:buNone/>
            </a:pPr>
            <a:r>
              <a:rPr lang="en-US" sz="2400" dirty="0"/>
              <a:t>	 ADD CONSTRAINT WORKER_PROJ FOREIGN KEY (PNO) REFERENCES PROJECT(PNUMBER)</a:t>
            </a:r>
          </a:p>
          <a:p>
            <a:pPr eaLnBrk="1" hangingPunct="1">
              <a:buFontTx/>
              <a:buNone/>
            </a:pPr>
            <a:r>
              <a:rPr lang="en-US" sz="2400" dirty="0"/>
              <a:t>	  ON UPDATE CASCADE ON DELETE CASCADE;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87A8BF-5A24-487E-A7C4-FAA6339928F9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dirty="0"/>
              <a:t>DROP</a:t>
            </a:r>
          </a:p>
          <a:p>
            <a:pPr>
              <a:buFontTx/>
              <a:buNone/>
            </a:pPr>
            <a:r>
              <a:rPr lang="en-US" sz="2400" dirty="0"/>
              <a:t>Used to delete a database, table, or index</a:t>
            </a:r>
          </a:p>
          <a:p>
            <a:pPr>
              <a:buFontTx/>
              <a:buNone/>
            </a:pPr>
            <a:r>
              <a:rPr lang="en-US" sz="2400" dirty="0"/>
              <a:t>Syntax for DROP:</a:t>
            </a:r>
          </a:p>
          <a:p>
            <a:pPr>
              <a:buFontTx/>
              <a:buNone/>
            </a:pPr>
            <a:r>
              <a:rPr lang="en-US" sz="2400" dirty="0"/>
              <a:t>DROP {DATABASE | SCHEMA} [IF EXISTS] </a:t>
            </a:r>
            <a:r>
              <a:rPr lang="en-US" sz="2400" i="1" dirty="0" err="1"/>
              <a:t>db_name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DROP TABLE [IF EXISTS] </a:t>
            </a:r>
            <a:r>
              <a:rPr lang="en-US" sz="2400" i="1" dirty="0" err="1"/>
              <a:t>tbl_name</a:t>
            </a:r>
            <a:r>
              <a:rPr lang="en-US" sz="2400" dirty="0"/>
              <a:t> [, </a:t>
            </a:r>
            <a:r>
              <a:rPr lang="en-US" sz="2400" i="1" dirty="0" err="1"/>
              <a:t>tbl_name</a:t>
            </a:r>
            <a:r>
              <a:rPr lang="en-US" sz="2400" dirty="0"/>
              <a:t>] ... [RESTRICT | CASCADE]</a:t>
            </a:r>
          </a:p>
          <a:p>
            <a:pPr>
              <a:buFontTx/>
              <a:buNone/>
            </a:pPr>
            <a:r>
              <a:rPr lang="en-US" sz="2400" dirty="0"/>
              <a:t>DROP INDEX </a:t>
            </a:r>
            <a:r>
              <a:rPr lang="en-US" sz="2400" i="1" dirty="0" err="1"/>
              <a:t>index_name</a:t>
            </a:r>
            <a:r>
              <a:rPr lang="en-US" sz="2400" dirty="0"/>
              <a:t> ON </a:t>
            </a:r>
            <a:r>
              <a:rPr lang="en-US" sz="2400" i="1" dirty="0" err="1"/>
              <a:t>tbl_name</a:t>
            </a:r>
            <a:r>
              <a:rPr lang="en-US" sz="2400" dirty="0"/>
              <a:t>;</a:t>
            </a:r>
          </a:p>
          <a:p>
            <a:pPr>
              <a:buFontTx/>
              <a:buNone/>
            </a:pPr>
            <a:r>
              <a:rPr lang="en-US" sz="2400" dirty="0"/>
              <a:t>Example: CREATE TABLE test (id </a:t>
            </a:r>
            <a:r>
              <a:rPr lang="en-US" sz="2400" dirty="0" err="1"/>
              <a:t>int</a:t>
            </a:r>
            <a:r>
              <a:rPr lang="en-US" sz="2400" dirty="0"/>
              <a:t>, name </a:t>
            </a:r>
            <a:r>
              <a:rPr lang="en-US" sz="2400" dirty="0" err="1"/>
              <a:t>varchar</a:t>
            </a:r>
            <a:r>
              <a:rPr lang="en-US" sz="2400" dirty="0"/>
              <a:t>(30));</a:t>
            </a:r>
          </a:p>
          <a:p>
            <a:pPr>
              <a:buFontTx/>
              <a:buNone/>
            </a:pPr>
            <a:r>
              <a:rPr lang="en-US" sz="2400" dirty="0"/>
              <a:t>	DROP TABLE test;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975707-3320-4A88-B408-1278646E7CA0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2400"/>
              <a:t>RENAME</a:t>
            </a:r>
          </a:p>
          <a:p>
            <a:pPr>
              <a:buFontTx/>
              <a:buNone/>
            </a:pPr>
            <a:r>
              <a:rPr lang="en-US" sz="2400"/>
              <a:t>Used to rename a table</a:t>
            </a:r>
          </a:p>
          <a:p>
            <a:pPr>
              <a:buFontTx/>
              <a:buNone/>
            </a:pPr>
            <a:r>
              <a:rPr lang="en-US" sz="2400"/>
              <a:t>Syntax:</a:t>
            </a:r>
          </a:p>
          <a:p>
            <a:pPr>
              <a:buFontTx/>
              <a:buNone/>
            </a:pPr>
            <a:r>
              <a:rPr lang="en-US" sz="2400"/>
              <a:t>RENAME TABLE </a:t>
            </a:r>
            <a:r>
              <a:rPr lang="en-US" sz="2400" i="1"/>
              <a:t>tbl_name</a:t>
            </a:r>
            <a:r>
              <a:rPr lang="en-US" sz="2400"/>
              <a:t> TO </a:t>
            </a:r>
            <a:r>
              <a:rPr lang="en-US" sz="2400" i="1"/>
              <a:t>new_tbl_name</a:t>
            </a:r>
            <a:r>
              <a:rPr lang="en-US" sz="2400"/>
              <a:t> [, </a:t>
            </a:r>
            <a:r>
              <a:rPr lang="en-US" sz="2400" i="1"/>
              <a:t>tbl_name2</a:t>
            </a:r>
            <a:r>
              <a:rPr lang="en-US" sz="2400"/>
              <a:t> TO </a:t>
            </a:r>
            <a:r>
              <a:rPr lang="en-US" sz="2400" i="1"/>
              <a:t>new_tbl_name2</a:t>
            </a:r>
            <a:r>
              <a:rPr lang="en-US" sz="2400"/>
              <a:t>] ...</a:t>
            </a:r>
          </a:p>
          <a:p>
            <a:pPr>
              <a:buFontTx/>
              <a:buNone/>
            </a:pPr>
            <a:r>
              <a:rPr lang="en-US" sz="2400"/>
              <a:t>Example:</a:t>
            </a:r>
          </a:p>
          <a:p>
            <a:pPr>
              <a:buFontTx/>
              <a:buNone/>
            </a:pPr>
            <a:r>
              <a:rPr lang="en-US" sz="2400"/>
              <a:t>CREATE TABLE temp (id int, name varchar());</a:t>
            </a:r>
          </a:p>
          <a:p>
            <a:pPr>
              <a:buFontTx/>
              <a:buNone/>
            </a:pPr>
            <a:r>
              <a:rPr lang="en-US" sz="2400"/>
              <a:t> RENAME TABLE temp to new_name;</a:t>
            </a:r>
          </a:p>
          <a:p>
            <a:pPr>
              <a:buFontTx/>
              <a:buNone/>
            </a:pPr>
            <a:r>
              <a:rPr lang="en-US" sz="2400"/>
              <a:t>DROP TABLE new_name;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858B29-BF4D-433C-931B-9F65400108F0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81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u="sng"/>
              <a:t>INSERT</a:t>
            </a:r>
          </a:p>
          <a:p>
            <a:pPr eaLnBrk="1" hangingPunct="1">
              <a:buFontTx/>
              <a:buNone/>
            </a:pPr>
            <a:r>
              <a:rPr lang="en-US" sz="2400"/>
              <a:t>Used to insert data into the tables</a:t>
            </a:r>
          </a:p>
          <a:p>
            <a:pPr eaLnBrk="1" hangingPunct="1">
              <a:buFontTx/>
              <a:buNone/>
            </a:pPr>
            <a:r>
              <a:rPr lang="en-US" sz="2400"/>
              <a:t>Syntax: INSERT [INTO] </a:t>
            </a:r>
            <a:r>
              <a:rPr lang="en-US" sz="2400" i="1"/>
              <a:t>tbl_name</a:t>
            </a:r>
            <a:r>
              <a:rPr lang="en-US" sz="2400"/>
              <a:t> [(</a:t>
            </a:r>
            <a:r>
              <a:rPr lang="en-US" sz="2400" i="1"/>
              <a:t>col_name</a:t>
            </a:r>
            <a:r>
              <a:rPr lang="en-US" sz="2400"/>
              <a:t>,...)] VALUES ({</a:t>
            </a:r>
            <a:r>
              <a:rPr lang="en-US" sz="2400" i="1"/>
              <a:t>expr</a:t>
            </a:r>
            <a:r>
              <a:rPr lang="en-US" sz="2400"/>
              <a:t> | DEFAULT},...),(...),... </a:t>
            </a:r>
          </a:p>
          <a:p>
            <a:pPr>
              <a:buFontTx/>
              <a:buNone/>
            </a:pPr>
            <a:r>
              <a:rPr lang="en-US" sz="2400"/>
              <a:t>Or: </a:t>
            </a:r>
          </a:p>
          <a:p>
            <a:pPr>
              <a:buFontTx/>
              <a:buNone/>
            </a:pPr>
            <a:r>
              <a:rPr lang="en-US" sz="2400"/>
              <a:t>INSERT [INTO] </a:t>
            </a:r>
            <a:r>
              <a:rPr lang="en-US" sz="2400" i="1"/>
              <a:t>tbl_name</a:t>
            </a:r>
            <a:r>
              <a:rPr lang="en-US" sz="2400"/>
              <a:t>  SET </a:t>
            </a:r>
            <a:r>
              <a:rPr lang="en-US" sz="2400" i="1"/>
              <a:t>col_name</a:t>
            </a:r>
            <a:r>
              <a:rPr lang="en-US" sz="2400"/>
              <a:t>={</a:t>
            </a:r>
            <a:r>
              <a:rPr lang="en-US" sz="2400" i="1"/>
              <a:t>expr</a:t>
            </a:r>
            <a:r>
              <a:rPr lang="en-US" sz="2400"/>
              <a:t> | DEFAULT}, ... </a:t>
            </a:r>
          </a:p>
          <a:p>
            <a:pPr>
              <a:buFontTx/>
              <a:buNone/>
            </a:pPr>
            <a:r>
              <a:rPr lang="en-US" sz="2400"/>
              <a:t>Or: </a:t>
            </a:r>
          </a:p>
          <a:p>
            <a:pPr>
              <a:buFontTx/>
              <a:buNone/>
            </a:pPr>
            <a:r>
              <a:rPr lang="en-US" sz="2400"/>
              <a:t>INSERT [INTO] </a:t>
            </a:r>
            <a:r>
              <a:rPr lang="en-US" sz="2400" i="1"/>
              <a:t>tbl_name</a:t>
            </a:r>
            <a:r>
              <a:rPr lang="en-US" sz="2400"/>
              <a:t> [(</a:t>
            </a:r>
            <a:r>
              <a:rPr lang="en-US" sz="2400" i="1"/>
              <a:t>col_name</a:t>
            </a:r>
            <a:r>
              <a:rPr lang="en-US" sz="2400"/>
              <a:t>,...)] SELECT ...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774204-F611-438C-9714-3EAFA6B84310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60A845-84A6-43EA-B47E-7A41E147AE80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Nulls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A special value to represent situation when actual value is not known for a column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Can specify whether to allow nulls in the individual columns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Should not allow nulls for primary key columns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351461-78B6-4A2F-BFE5-083C680E79EE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of Nulls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sz="2800">
                <a:latin typeface="Times New Roman" charset="0"/>
              </a:rPr>
              <a:t>Use </a:t>
            </a:r>
            <a:r>
              <a:rPr lang="en-US" sz="2800" b="1">
                <a:latin typeface="Times New Roman" charset="0"/>
              </a:rPr>
              <a:t>NOT NULL</a:t>
            </a:r>
            <a:r>
              <a:rPr lang="en-US" sz="2800">
                <a:latin typeface="Times New Roman" charset="0"/>
              </a:rPr>
              <a:t> clause in CREATE TABLE command to exclude the use of nulls in a column</a:t>
            </a:r>
          </a:p>
          <a:p>
            <a:pPr eaLnBrk="1" hangingPunct="1">
              <a:spcBef>
                <a:spcPct val="150000"/>
              </a:spcBef>
            </a:pPr>
            <a:r>
              <a:rPr lang="en-US" sz="2800">
                <a:latin typeface="Times New Roman" charset="0"/>
              </a:rPr>
              <a:t>Default is to allow null values</a:t>
            </a:r>
          </a:p>
          <a:p>
            <a:pPr eaLnBrk="1" hangingPunct="1">
              <a:spcBef>
                <a:spcPct val="150000"/>
              </a:spcBef>
            </a:pPr>
            <a:r>
              <a:rPr lang="en-US" sz="2800">
                <a:latin typeface="Times New Roman" charset="0"/>
              </a:rPr>
              <a:t>If a column is defined as NOT NULL, system will reject any attempt to store a null value there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6EF702-BE1D-4620-B2D4-1AC068BDE302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0"/>
            <a:ext cx="8915400" cy="1527175"/>
          </a:xfrm>
        </p:spPr>
        <p:txBody>
          <a:bodyPr/>
          <a:lstStyle/>
          <a:p>
            <a:pPr algn="l" eaLnBrk="1" hangingPunct="1"/>
            <a:r>
              <a:rPr lang="en-US"/>
              <a:t>The INSERT Command with Nulls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Use a special format of INSERT command to enter a null value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Identify the names of the columns that accept non-null values, then list only the non-null values after the VALUES command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Enter only non-null values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Precisely indicate values you are entering by listing the columns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497577-69EC-4AFF-97EB-1244C68E88A9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 (continued)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Identify and use data types to define columns in tables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Understand and use nulls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Add rows to tables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View table data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Correct errors in a database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1 insert into table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INSERT INTO EMPLOYEE 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('James','E','Borg','888665555','1937-11-10','450 Stone, Houston, TX','M',55000.00,'987654321',1),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('Franklin','T','Wong','333445555','1955-12-08','638 Voss, Houston, TX','M',40000.00,'888665555',5),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('Jennifer','S','Wallace','987654321','1941-06-20','291 Berry, Bellaire, TX','F',43000.00,'888665555',4),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('John','B','Smith','123456789','1965-01-09','731 </a:t>
            </a:r>
            <a:r>
              <a:rPr lang="en-US" sz="2000" dirty="0" err="1"/>
              <a:t>Fondren</a:t>
            </a:r>
            <a:r>
              <a:rPr lang="en-US" sz="2000" dirty="0"/>
              <a:t>, Houston, TX','M',30000.00,'333445555',5),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('Alicia','J','Zelaya','999887777','1968-01-19','3321 Castle, Spring, TX','F',25000.00,'987654321',4),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('Ramesh','K','Narayan','666884444','1962-09-15','975 Fire Oak, Humble, TX','M',38000.00,'333445555',5),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('Joyce','A','English','453453453','1972-07-31','5631 Rice, Houston, TX','F',25000.00,'333445555',5),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('Ahmad','V','Jabbar','987987987','1969-03-29','980 Dallas, Houston, TX','M',25000.00,'987654321',4);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7A540F-B1AF-42EE-B4FB-8B49F31445F8}" type="slidenum">
              <a:rPr lang="en-US" smtClean="0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2 insert into table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INSERT INTO DEPARTMENT 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('Headquarters',1,'888665555','1981-06-19'),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('Administration',4,'987654321','1995-01-01'),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('Research',5,'333445555','1988-05-22');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INSERT INTO PROJECT 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('ProductX',1,'Bellaire',5),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('</a:t>
            </a:r>
            <a:r>
              <a:rPr lang="en-US" sz="1800" dirty="0" err="1"/>
              <a:t>ProductY</a:t>
            </a:r>
            <a:r>
              <a:rPr lang="en-US" sz="1800" dirty="0"/>
              <a:t>', 2,'Sugarland',5),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('</a:t>
            </a:r>
            <a:r>
              <a:rPr lang="en-US" sz="1800" dirty="0" err="1"/>
              <a:t>ProductZ</a:t>
            </a:r>
            <a:r>
              <a:rPr lang="en-US" sz="1800" dirty="0"/>
              <a:t>', 3,'Houston',5),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('Computerization',10,'Stafford',4),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('Reorganization',20,'Houston',1),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('Newbenefits',30,'Stafford',4);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INSERT INTO DEPT_LOCATIONS 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(1,'Houston'),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(4,'Stafford'),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(5,'Bellaire'),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(5,'Sugarland'),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(5,'Houston');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E4058C-D26F-4B5A-A5A7-A1FE9FEBAF3B}" type="slidenum">
              <a:rPr lang="en-US" smtClean="0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 insert into table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038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INSERT INTO WORKS_ON 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('123456789',1,32.5),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('123456789',2,7.5),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('666884444',3,40.0),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('453453453',1,20.0),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('453453453',2,20.0),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('333445555',2,10.0),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('333445555',3,10.0),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('333445555',10,10.0),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('333445555',20,10.0),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('999887777',10,10.0),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('999887777',30,30.0),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('987987987',10,35.0),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('987987987',30,5.0),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('987654321',20,15.0),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('987654321',30,20.0),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('888665555',20,0.0);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5F1972-913B-4765-A633-65596297387F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3200400" y="1752600"/>
            <a:ext cx="54784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INSERT INTO DEPENDENT 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('123456789','Alice','F','1988-12-30','DAUGHTER'),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('123456789','Elizabeth','F','1967-05-05','SPOUSE'),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('123456789','Michael','M','1988-01-04','SON'),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('333445555','Alice','F','1986-04-05','DAUGHTER'),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('333445555','Joy','F','1958-05-03','SPOUSE'),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('333445555','Theodore','M','1983-10-25','SON'),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('987654321','Abner','M','1942-02-28','SPOUSE');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81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u="sng"/>
              <a:t>LOAD</a:t>
            </a:r>
          </a:p>
          <a:p>
            <a:pPr eaLnBrk="1" hangingPunct="1">
              <a:buFontTx/>
              <a:buNone/>
            </a:pPr>
            <a:r>
              <a:rPr lang="en-US" sz="2400"/>
              <a:t>Can load a file into MySQL Query Browser through File-Open (Query or Script).</a:t>
            </a:r>
          </a:p>
          <a:p>
            <a:pPr eaLnBrk="1" hangingPunct="1">
              <a:buFontTx/>
              <a:buNone/>
            </a:pPr>
            <a:r>
              <a:rPr lang="en-US" sz="2400"/>
              <a:t>Syntax for command line:</a:t>
            </a:r>
          </a:p>
          <a:p>
            <a:pPr eaLnBrk="1" hangingPunct="1">
              <a:buFontTx/>
              <a:buNone/>
            </a:pPr>
            <a:r>
              <a:rPr lang="en-US" sz="2400"/>
              <a:t>LOAD DATA [LOCAL] INFILE '</a:t>
            </a:r>
            <a:r>
              <a:rPr lang="en-US" sz="2400" i="1"/>
              <a:t>file_name</a:t>
            </a:r>
            <a:r>
              <a:rPr lang="en-US" sz="2400"/>
              <a:t>' INTO TABLE </a:t>
            </a:r>
            <a:r>
              <a:rPr lang="en-US" sz="2400" i="1"/>
              <a:t>tbl_name</a:t>
            </a:r>
            <a:r>
              <a:rPr lang="en-US" sz="2400"/>
              <a:t> [FIELDS [TERMINATED BY 'string'] LINES [TERMINATED BY 'string']]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80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1A773D-5C25-4A07-ABDF-3446C9ED03F5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u="sng" dirty="0"/>
              <a:t>REPLACE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Used to replace data in tables</a:t>
            </a:r>
          </a:p>
          <a:p>
            <a:pPr>
              <a:buFontTx/>
              <a:buNone/>
              <a:defRPr/>
            </a:pPr>
            <a:r>
              <a:rPr lang="en-US" sz="2400" dirty="0"/>
              <a:t>REPLACE </a:t>
            </a:r>
            <a:r>
              <a:rPr lang="en-US" sz="2400" i="1" dirty="0" err="1"/>
              <a:t>tbl_name</a:t>
            </a:r>
            <a:r>
              <a:rPr lang="en-US" sz="2400" dirty="0"/>
              <a:t> [(</a:t>
            </a:r>
            <a:r>
              <a:rPr lang="en-US" sz="2400" i="1" dirty="0" err="1"/>
              <a:t>col_name</a:t>
            </a:r>
            <a:r>
              <a:rPr lang="en-US" sz="2400" dirty="0"/>
              <a:t>,...)] VALUES ({</a:t>
            </a:r>
            <a:r>
              <a:rPr lang="en-US" sz="2400" i="1" dirty="0" err="1"/>
              <a:t>expr</a:t>
            </a:r>
            <a:r>
              <a:rPr lang="en-US" sz="2400" dirty="0"/>
              <a:t> | DEFAULT},...),(...),...</a:t>
            </a:r>
          </a:p>
          <a:p>
            <a:pPr>
              <a:buFontTx/>
              <a:buNone/>
              <a:defRPr/>
            </a:pPr>
            <a:r>
              <a:rPr lang="en-US" sz="2400" dirty="0"/>
              <a:t>REPLACE </a:t>
            </a:r>
            <a:r>
              <a:rPr lang="en-US" sz="2400" i="1" dirty="0" err="1"/>
              <a:t>tbl_name</a:t>
            </a:r>
            <a:r>
              <a:rPr lang="en-US" sz="2400" dirty="0"/>
              <a:t> SET </a:t>
            </a:r>
            <a:r>
              <a:rPr lang="en-US" sz="2400" i="1" dirty="0" err="1"/>
              <a:t>col_name</a:t>
            </a:r>
            <a:r>
              <a:rPr lang="en-US" sz="2400" dirty="0"/>
              <a:t>={</a:t>
            </a:r>
            <a:r>
              <a:rPr lang="en-US" sz="2400" i="1" dirty="0" err="1"/>
              <a:t>expr</a:t>
            </a:r>
            <a:r>
              <a:rPr lang="en-US" sz="2400" dirty="0"/>
              <a:t> | DEFAULT}, ... </a:t>
            </a:r>
          </a:p>
          <a:p>
            <a:pPr>
              <a:buFontTx/>
              <a:buNone/>
              <a:defRPr/>
            </a:pPr>
            <a:r>
              <a:rPr lang="en-US" sz="2400" dirty="0"/>
              <a:t>REPLACE [INTO] </a:t>
            </a:r>
            <a:r>
              <a:rPr lang="en-US" sz="2400" i="1" dirty="0" err="1"/>
              <a:t>tbl_name</a:t>
            </a:r>
            <a:r>
              <a:rPr lang="en-US" sz="2400" dirty="0"/>
              <a:t> [(</a:t>
            </a:r>
            <a:r>
              <a:rPr lang="en-US" sz="2400" i="1" dirty="0" err="1"/>
              <a:t>col_name</a:t>
            </a:r>
            <a:r>
              <a:rPr lang="en-US" sz="2400" dirty="0"/>
              <a:t>,...)] SELECT ...</a:t>
            </a:r>
          </a:p>
          <a:p>
            <a:pPr>
              <a:buFontTx/>
              <a:buNone/>
              <a:defRPr/>
            </a:pPr>
            <a:r>
              <a:rPr lang="en-US" sz="2400" dirty="0" err="1"/>
              <a:t>e.g</a:t>
            </a:r>
            <a:r>
              <a:rPr lang="en-US" sz="2400" dirty="0"/>
              <a:t>:  </a:t>
            </a:r>
            <a:r>
              <a:rPr lang="en-US" sz="2000" dirty="0"/>
              <a:t>REPLACE EMPLOYEE VALUES ('James','E','Borg','888665555','1937-11-10','450 Stone, Houston, TX','M',55000.00,NULL,1);</a:t>
            </a:r>
          </a:p>
          <a:p>
            <a:pPr marL="274320" indent="-274320">
              <a:buFontTx/>
              <a:buNone/>
              <a:defRPr/>
            </a:pPr>
            <a:r>
              <a:rPr lang="en-US" sz="2000" dirty="0"/>
              <a:t>REPLACE works exactly like INSERT, except that if an old row in the table has the same value as a new row for a PRIMARY KEY or a UNIQUE index, the old row is deleted before the new row is inserted. </a:t>
            </a:r>
          </a:p>
          <a:p>
            <a:pPr>
              <a:buFontTx/>
              <a:buNone/>
              <a:defRPr/>
            </a:pPr>
            <a:endParaRPr lang="en-US" sz="2400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D9B356-D91F-4546-A635-857C2527965B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783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u="sng" dirty="0"/>
              <a:t>DELETE</a:t>
            </a:r>
          </a:p>
          <a:p>
            <a:pPr>
              <a:defRPr/>
            </a:pPr>
            <a:r>
              <a:rPr lang="en-US" sz="2800" dirty="0"/>
              <a:t>To delete and remove a table from database.</a:t>
            </a:r>
          </a:p>
          <a:p>
            <a:pPr>
              <a:defRPr/>
            </a:pPr>
            <a:r>
              <a:rPr lang="en-US" sz="2400" dirty="0"/>
              <a:t>syntax: </a:t>
            </a:r>
          </a:p>
          <a:p>
            <a:pPr marL="274320" indent="-274320">
              <a:spcBef>
                <a:spcPts val="600"/>
              </a:spcBef>
              <a:buFontTx/>
              <a:buNone/>
              <a:defRPr/>
            </a:pPr>
            <a:r>
              <a:rPr lang="en-US" sz="2400" dirty="0"/>
              <a:t>DELETE FROM </a:t>
            </a:r>
            <a:r>
              <a:rPr lang="en-US" sz="2400" i="1" dirty="0" err="1"/>
              <a:t>tbl_name</a:t>
            </a:r>
            <a:r>
              <a:rPr lang="en-US" sz="2400" dirty="0"/>
              <a:t> [WHERE </a:t>
            </a:r>
            <a:r>
              <a:rPr lang="en-US" sz="2400" i="1" dirty="0" err="1"/>
              <a:t>where_condition</a:t>
            </a:r>
            <a:r>
              <a:rPr lang="en-US" sz="2400" dirty="0"/>
              <a:t>] [ORDER BY ...] [LIMIT </a:t>
            </a:r>
            <a:r>
              <a:rPr lang="en-US" sz="2400" i="1" dirty="0" err="1"/>
              <a:t>row_count</a:t>
            </a:r>
            <a:r>
              <a:rPr lang="en-US" sz="2400" dirty="0"/>
              <a:t>] Multiple-table</a:t>
            </a:r>
          </a:p>
          <a:p>
            <a:pPr eaLnBrk="1" hangingPunct="1">
              <a:defRPr/>
            </a:pPr>
            <a:r>
              <a:rPr lang="en-US" sz="2400" dirty="0"/>
              <a:t>Multiple Tables: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DELETE </a:t>
            </a:r>
            <a:r>
              <a:rPr lang="en-US" sz="2400" dirty="0" err="1"/>
              <a:t>tbl_name</a:t>
            </a:r>
            <a:r>
              <a:rPr lang="en-US" sz="2400" dirty="0"/>
              <a:t>[.*] [, </a:t>
            </a:r>
            <a:r>
              <a:rPr lang="en-US" sz="2400" dirty="0" err="1"/>
              <a:t>tbl_name</a:t>
            </a:r>
            <a:r>
              <a:rPr lang="en-US" sz="2400" dirty="0"/>
              <a:t>[.*]] ... FROM </a:t>
            </a:r>
            <a:r>
              <a:rPr lang="en-US" sz="2400" dirty="0" err="1"/>
              <a:t>table_references</a:t>
            </a:r>
            <a:r>
              <a:rPr lang="en-US" sz="2400" dirty="0"/>
              <a:t> [WHERE </a:t>
            </a:r>
            <a:r>
              <a:rPr lang="en-US" sz="2400" dirty="0" err="1"/>
              <a:t>where_condition</a:t>
            </a:r>
            <a:r>
              <a:rPr lang="en-US" sz="2400" dirty="0"/>
              <a:t>] 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F45AE9-6AB7-46C7-A122-41AA42B465A8}" type="slidenum">
              <a:rPr lang="en-US" smtClean="0"/>
              <a:pPr eaLnBrk="1" hangingPunct="1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u="sng" dirty="0"/>
              <a:t>UPDATE</a:t>
            </a:r>
          </a:p>
          <a:p>
            <a:pPr>
              <a:buFontTx/>
              <a:buNone/>
            </a:pPr>
            <a:r>
              <a:rPr lang="en-US" sz="2400" dirty="0"/>
              <a:t>To update data in a table:</a:t>
            </a:r>
          </a:p>
          <a:p>
            <a:pPr>
              <a:buFontTx/>
              <a:buNone/>
            </a:pPr>
            <a:r>
              <a:rPr lang="en-US" sz="2400" dirty="0"/>
              <a:t>UPDATE </a:t>
            </a:r>
            <a:r>
              <a:rPr lang="en-US" sz="2400" i="1" dirty="0" err="1"/>
              <a:t>tbl_name</a:t>
            </a:r>
            <a:r>
              <a:rPr lang="en-US" sz="2400" dirty="0"/>
              <a:t> SET </a:t>
            </a:r>
            <a:r>
              <a:rPr lang="en-US" sz="2400" i="1" dirty="0"/>
              <a:t>col_name1</a:t>
            </a:r>
            <a:r>
              <a:rPr lang="en-US" sz="2400" dirty="0"/>
              <a:t>=</a:t>
            </a:r>
            <a:r>
              <a:rPr lang="en-US" sz="2400" i="1" dirty="0"/>
              <a:t>expr1</a:t>
            </a:r>
            <a:r>
              <a:rPr lang="en-US" sz="2400" dirty="0"/>
              <a:t> [, </a:t>
            </a:r>
            <a:r>
              <a:rPr lang="en-US" sz="2400" i="1" dirty="0"/>
              <a:t>col_name2</a:t>
            </a:r>
            <a:r>
              <a:rPr lang="en-US" sz="2400" dirty="0"/>
              <a:t>=</a:t>
            </a:r>
            <a:r>
              <a:rPr lang="en-US" sz="2400" i="1" dirty="0"/>
              <a:t>expr2</a:t>
            </a:r>
            <a:r>
              <a:rPr lang="en-US" sz="2400" dirty="0"/>
              <a:t> ...] [WHERE </a:t>
            </a:r>
            <a:r>
              <a:rPr lang="en-US" sz="2400" i="1" dirty="0" err="1"/>
              <a:t>where_condition</a:t>
            </a:r>
            <a:r>
              <a:rPr lang="en-US" sz="2400" dirty="0"/>
              <a:t>] [ORDER BY ...] [LIMIT </a:t>
            </a:r>
            <a:r>
              <a:rPr lang="en-US" sz="2400" i="1" dirty="0" err="1"/>
              <a:t>row_count</a:t>
            </a:r>
            <a:r>
              <a:rPr lang="en-US" sz="2400" dirty="0"/>
              <a:t>]</a:t>
            </a:r>
          </a:p>
          <a:p>
            <a:pPr>
              <a:buFontTx/>
              <a:buNone/>
            </a:pPr>
            <a:r>
              <a:rPr lang="en-US" sz="2400" dirty="0"/>
              <a:t>Or:</a:t>
            </a:r>
          </a:p>
          <a:p>
            <a:pPr>
              <a:buFontTx/>
              <a:buNone/>
            </a:pPr>
            <a:r>
              <a:rPr lang="en-US" sz="2400" dirty="0"/>
              <a:t>TRUNCATE [TABLE] </a:t>
            </a:r>
            <a:r>
              <a:rPr lang="en-US" sz="2400" i="1" dirty="0" err="1"/>
              <a:t>tbl_name</a:t>
            </a:r>
            <a:endParaRPr lang="en-US" sz="2400" i="1" dirty="0"/>
          </a:p>
          <a:p>
            <a:pPr>
              <a:buFontTx/>
              <a:buNone/>
            </a:pPr>
            <a:r>
              <a:rPr lang="en-US" sz="2400" dirty="0"/>
              <a:t>TRUNCATE TABLE empties a table completely and is equivalent to a DELETE statement that deletes all rows.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C5BB0F-6ED7-4AD1-AC6A-AE01DA7970BF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u="sng"/>
              <a:t>SELECT</a:t>
            </a:r>
          </a:p>
          <a:p>
            <a:pPr eaLnBrk="1" hangingPunct="1"/>
            <a:r>
              <a:rPr lang="en-US" sz="2400"/>
              <a:t>Query statement to retrieve data from table(s) that can include union and subqueries</a:t>
            </a:r>
          </a:p>
          <a:p>
            <a:pPr eaLnBrk="1" hangingPunct="1"/>
            <a:r>
              <a:rPr lang="en-US" sz="2400"/>
              <a:t>Syntax:</a:t>
            </a:r>
          </a:p>
          <a:p>
            <a:pPr eaLnBrk="1" hangingPunct="1"/>
            <a:r>
              <a:rPr lang="en-US" sz="2400"/>
              <a:t>SELECT [ALL | DISTINCT] </a:t>
            </a:r>
            <a:r>
              <a:rPr lang="en-US" sz="2400" i="1"/>
              <a:t>select_expr</a:t>
            </a:r>
            <a:r>
              <a:rPr lang="en-US" sz="2400"/>
              <a:t>, ... [FROM </a:t>
            </a:r>
            <a:r>
              <a:rPr lang="en-US" sz="2400" i="1"/>
              <a:t>table_references</a:t>
            </a:r>
            <a:r>
              <a:rPr lang="en-US" sz="2400"/>
              <a:t> [WHERE </a:t>
            </a:r>
            <a:r>
              <a:rPr lang="en-US" sz="2400" i="1"/>
              <a:t>where_condition</a:t>
            </a:r>
            <a:r>
              <a:rPr lang="en-US" sz="2400"/>
              <a:t>] [GROUP BY {</a:t>
            </a:r>
            <a:r>
              <a:rPr lang="en-US" sz="2400" i="1"/>
              <a:t>col_name</a:t>
            </a:r>
            <a:r>
              <a:rPr lang="en-US" sz="2400"/>
              <a:t> } [ASC | DESC], [HAVING </a:t>
            </a:r>
            <a:r>
              <a:rPr lang="en-US" sz="2400" i="1"/>
              <a:t>where_condition</a:t>
            </a:r>
            <a:r>
              <a:rPr lang="en-US" sz="2400"/>
              <a:t>] [ORDER BY {</a:t>
            </a:r>
            <a:r>
              <a:rPr lang="en-US" sz="2400" i="1"/>
              <a:t>col_name</a:t>
            </a:r>
            <a:r>
              <a:rPr lang="en-US" sz="2400"/>
              <a:t> | </a:t>
            </a:r>
            <a:r>
              <a:rPr lang="en-US" sz="2400" i="1"/>
              <a:t>expr</a:t>
            </a:r>
            <a:r>
              <a:rPr lang="en-US" sz="2400"/>
              <a:t> | </a:t>
            </a:r>
            <a:r>
              <a:rPr lang="en-US" sz="2400" i="1"/>
              <a:t>position</a:t>
            </a:r>
            <a:r>
              <a:rPr lang="en-US" sz="2400"/>
              <a:t>} [ASC | DESC]] [INTO OUTFILE '</a:t>
            </a:r>
            <a:r>
              <a:rPr lang="en-US" sz="2400" i="1"/>
              <a:t>file_name</a:t>
            </a:r>
            <a:r>
              <a:rPr lang="en-US" sz="2400"/>
              <a:t>‘]]</a:t>
            </a:r>
          </a:p>
          <a:p>
            <a:pPr eaLnBrk="1" hangingPunct="1"/>
            <a:r>
              <a:rPr lang="en-US" sz="2400"/>
              <a:t>SELECT ... UNION SELECT ... [UNION SELECT ...] </a:t>
            </a: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CA0BF-0A96-46ED-93E5-DBEEA45E55DB}" type="slidenum">
              <a:rPr lang="en-US" smtClean="0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Queries in SQL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/>
              <a:t>SELECT </a:t>
            </a:r>
            <a:r>
              <a:rPr lang="en-US" sz="2800"/>
              <a:t>&lt;attribute list&gt;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/>
              <a:t>FROM</a:t>
            </a:r>
            <a:r>
              <a:rPr lang="en-US" sz="2800"/>
              <a:t>  &lt;table_list&gt;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/>
              <a:t>WHERE</a:t>
            </a:r>
            <a:r>
              <a:rPr lang="en-US" sz="2800"/>
              <a:t> &lt;condition&gt;;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&lt;attribute list&gt;  is a list of attribute names whose values are to be retrieved by the query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&lt;table_list&gt; is a list of the relation names to process the query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&lt;condition&gt; is a conditional (Boolean) expression that identifies the tuples to be retrieved by the query.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Table Join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678363"/>
          </a:xfrm>
        </p:spPr>
        <p:txBody>
          <a:bodyPr/>
          <a:lstStyle/>
          <a:p>
            <a:pPr marL="277813" indent="-277813" eaLnBrk="1" hangingPunct="1">
              <a:lnSpc>
                <a:spcPct val="90000"/>
              </a:lnSpc>
              <a:defRPr/>
            </a:pPr>
            <a:r>
              <a:rPr lang="en-US" sz="2800" dirty="0"/>
              <a:t>For every project located in “Stafford”, list the project number, the controlling department number, and the department manager’s last name, address and </a:t>
            </a:r>
            <a:r>
              <a:rPr lang="en-US" sz="2800" dirty="0" err="1"/>
              <a:t>birthdate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/>
              <a:t>	SELECT </a:t>
            </a:r>
            <a:r>
              <a:rPr lang="en-US" sz="2800" dirty="0"/>
              <a:t>PNUMBER, DNUM, LNAME, ADDRESS, BDATE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/>
              <a:t>	FROM</a:t>
            </a:r>
            <a:r>
              <a:rPr lang="en-US" sz="2800" dirty="0"/>
              <a:t> PROJECT, DEPARTMENT, EMPLOYEE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/>
              <a:t>	WHERE</a:t>
            </a:r>
            <a:r>
              <a:rPr lang="en-US" sz="2800" dirty="0"/>
              <a:t> DNUM=DNUMBER AND MGRSSN=SSN AND PLOCATION=‘Stafford’;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6D7A74-F6A8-445E-99AF-6A0463A57A9A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 (continued)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spcAft>
                <a:spcPct val="100000"/>
              </a:spcAft>
            </a:pPr>
            <a:r>
              <a:rPr lang="en-US" sz="2800">
                <a:latin typeface="Times New Roman" charset="0"/>
              </a:rPr>
              <a:t>Save SQL commands and results to a file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Describe a table’s layout using MySQL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Rename (Aliasing) Names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For each employee, retrieve the same employee’s name, and the name of his or her immediate supervisor</a:t>
            </a:r>
          </a:p>
          <a:p>
            <a:pPr eaLnBrk="1" hangingPunct="1">
              <a:lnSpc>
                <a:spcPct val="90000"/>
              </a:lnSpc>
            </a:pPr>
            <a:endParaRPr lang="en-US" sz="10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 b="1"/>
              <a:t>SELECT</a:t>
            </a:r>
            <a:r>
              <a:rPr lang="en-US"/>
              <a:t> E.FNAME, E.LNAME, S.FNAME, S.LNAME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 b="1"/>
              <a:t>FROM</a:t>
            </a:r>
            <a:r>
              <a:rPr lang="en-US"/>
              <a:t> EMPLOYEE E, EMPLOYEE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 b="1"/>
              <a:t>WHERE</a:t>
            </a:r>
            <a:r>
              <a:rPr lang="en-US"/>
              <a:t> E.SUPERSSN = S.SSN;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Alternate relation names e and s are called </a:t>
            </a:r>
            <a:r>
              <a:rPr lang="en-US" sz="2800" i="1"/>
              <a:t>aliases</a:t>
            </a:r>
            <a:r>
              <a:rPr lang="en-US" sz="2800"/>
              <a:t> for the employee relation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Letter: * represents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To retrieve all the attribute values of the selected tuples, a * is used, which stands for </a:t>
            </a:r>
            <a:r>
              <a:rPr lang="en-US" sz="2400" i="1"/>
              <a:t>all the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Get </a:t>
            </a:r>
            <a:r>
              <a:rPr lang="en-US" sz="2400" i="1"/>
              <a:t>all</a:t>
            </a:r>
            <a:r>
              <a:rPr lang="en-US" sz="2400"/>
              <a:t> employees who work in Department 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</a:t>
            </a:r>
            <a:r>
              <a:rPr lang="en-US" sz="2400" b="1"/>
              <a:t>SELECT</a:t>
            </a:r>
            <a:r>
              <a:rPr lang="en-US" sz="2400"/>
              <a:t> *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</a:t>
            </a:r>
            <a:r>
              <a:rPr lang="en-US" sz="2400" b="1"/>
              <a:t>FROM</a:t>
            </a:r>
            <a:r>
              <a:rPr lang="en-US" sz="2400"/>
              <a:t> EMPLOYEE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</a:t>
            </a:r>
            <a:r>
              <a:rPr lang="en-US" sz="2400" b="1"/>
              <a:t>WHERE</a:t>
            </a:r>
            <a:r>
              <a:rPr lang="en-US" sz="2400"/>
              <a:t> DNO = 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Get </a:t>
            </a:r>
            <a:r>
              <a:rPr lang="en-US" sz="2400" i="1"/>
              <a:t>all </a:t>
            </a:r>
            <a:r>
              <a:rPr lang="en-US" sz="2400"/>
              <a:t>employees who work for the “Research” Department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</a:t>
            </a:r>
            <a:r>
              <a:rPr lang="en-US" sz="2400" b="1"/>
              <a:t>SELECT</a:t>
            </a:r>
            <a:r>
              <a:rPr lang="en-US" sz="2400"/>
              <a:t> *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</a:t>
            </a:r>
            <a:r>
              <a:rPr lang="en-US" sz="2400" b="1"/>
              <a:t>FROM</a:t>
            </a:r>
            <a:r>
              <a:rPr lang="en-US" sz="2400"/>
              <a:t> EMPLOYEE, DEPARTMENT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</a:t>
            </a:r>
            <a:r>
              <a:rPr lang="en-US" sz="2400" b="1"/>
              <a:t>WHERE</a:t>
            </a:r>
            <a:r>
              <a:rPr lang="en-US" sz="2400"/>
              <a:t> DNAME=‘RESEARCH’ AND DNO=DNUMBER;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Unspecified WHERE-clause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missing where-clause indicates no condition; hence all tuples of the relations in the from-clause are selected</a:t>
            </a:r>
          </a:p>
          <a:p>
            <a:pPr eaLnBrk="1" hangingPunct="1"/>
            <a:r>
              <a:rPr lang="en-US"/>
              <a:t>Retrieve the SSN values for all employees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b="1"/>
              <a:t>SELECT</a:t>
            </a:r>
            <a:r>
              <a:rPr lang="en-US"/>
              <a:t> SSN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b="1"/>
              <a:t>FROM</a:t>
            </a:r>
            <a:r>
              <a:rPr lang="en-US"/>
              <a:t> EMPLOYEE;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09600"/>
          </a:xfrm>
        </p:spPr>
        <p:txBody>
          <a:bodyPr/>
          <a:lstStyle/>
          <a:p>
            <a:pPr eaLnBrk="1" hangingPunct="1"/>
            <a:r>
              <a:rPr lang="en-US"/>
              <a:t>Use of </a:t>
            </a:r>
            <a:r>
              <a:rPr lang="en-US" i="1"/>
              <a:t>distinct</a:t>
            </a:r>
            <a:r>
              <a:rPr lang="en-US"/>
              <a:t> and </a:t>
            </a:r>
            <a:r>
              <a:rPr lang="en-US" i="1"/>
              <a:t>order by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Duplicate tuples can appear in an SQL query result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/>
              <a:t>To eliminate duplicate tuples in a query result, the keyword </a:t>
            </a:r>
            <a:r>
              <a:rPr lang="en-US" sz="2200" b="1" i="1"/>
              <a:t>DISTINCT</a:t>
            </a:r>
            <a:r>
              <a:rPr lang="en-US" sz="2200"/>
              <a:t> is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200"/>
              <a:t>The </a:t>
            </a:r>
            <a:r>
              <a:rPr lang="en-US" sz="2200" b="1" i="1"/>
              <a:t>ORDER BY</a:t>
            </a:r>
            <a:r>
              <a:rPr lang="en-US" sz="2200"/>
              <a:t> clause is used to sort the tuples in a query result based on the values of some attribute(s).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/>
              <a:t>List all supervisor’s social security numbers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/>
              <a:t>		SELECT</a:t>
            </a:r>
            <a:r>
              <a:rPr lang="en-US" sz="2200"/>
              <a:t> DISTINCT SUPERSSN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		</a:t>
            </a:r>
            <a:r>
              <a:rPr lang="en-US" sz="2200" b="1"/>
              <a:t>FROM</a:t>
            </a:r>
            <a:r>
              <a:rPr lang="en-US" sz="2200"/>
              <a:t> EMPLOYEE</a:t>
            </a:r>
          </a:p>
          <a:p>
            <a:pPr eaLnBrk="1" hangingPunct="1">
              <a:lnSpc>
                <a:spcPct val="80000"/>
              </a:lnSpc>
            </a:pPr>
            <a:r>
              <a:rPr lang="en-US" sz="2200"/>
              <a:t>List all salary scales in the company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		</a:t>
            </a:r>
            <a:r>
              <a:rPr lang="en-US" sz="2200" b="1"/>
              <a:t>SELECT </a:t>
            </a:r>
            <a:r>
              <a:rPr lang="en-US" sz="2200"/>
              <a:t>DISTINCT SALARY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		</a:t>
            </a:r>
            <a:r>
              <a:rPr lang="en-US" sz="2200" b="1"/>
              <a:t>FROM</a:t>
            </a:r>
            <a:r>
              <a:rPr lang="en-US" sz="2200"/>
              <a:t> EMPLOYEE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		ORDER BY SALARY DESC;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Operator: Between… and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pPr defTabSz="338138" eaLnBrk="1" hangingPunct="1">
              <a:lnSpc>
                <a:spcPct val="90000"/>
              </a:lnSpc>
            </a:pPr>
            <a:r>
              <a:rPr lang="en-US" sz="2400"/>
              <a:t>List the employees who work for department 5 and whose salary is higher than or equal to 30000, but lower than or equal to 40000</a:t>
            </a:r>
          </a:p>
          <a:p>
            <a:pPr defTabSz="3381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SELECT FNAME, LNAME, SALARY</a:t>
            </a:r>
          </a:p>
          <a:p>
            <a:pPr defTabSz="3381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FROM EMPLOYEE</a:t>
            </a:r>
          </a:p>
          <a:p>
            <a:pPr defTabSz="3381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WHERE (SALARY BETWEEN 30000 AND 40000)</a:t>
            </a:r>
          </a:p>
          <a:p>
            <a:pPr defTabSz="3381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AND DNO=5</a:t>
            </a:r>
          </a:p>
          <a:p>
            <a:pPr defTabSz="3381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ORDER BY SALARY;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Arithmetic Operators +, -, *, /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</p:spPr>
        <p:txBody>
          <a:bodyPr/>
          <a:lstStyle/>
          <a:p>
            <a:pPr eaLnBrk="1" hangingPunct="1">
              <a:tabLst>
                <a:tab pos="735013" algn="l"/>
              </a:tabLst>
            </a:pPr>
            <a:r>
              <a:rPr lang="en-US" sz="2800"/>
              <a:t>Show the effect of giving all employees who work on the “ProductX” project a 10% raise</a:t>
            </a:r>
          </a:p>
          <a:p>
            <a:pPr eaLnBrk="1" hangingPunct="1">
              <a:tabLst>
                <a:tab pos="735013" algn="l"/>
              </a:tabLst>
            </a:pPr>
            <a:endParaRPr lang="en-US" sz="2800"/>
          </a:p>
          <a:p>
            <a:pPr eaLnBrk="1" hangingPunct="1">
              <a:buFont typeface="Wingdings" pitchFamily="2" charset="2"/>
              <a:buNone/>
              <a:tabLst>
                <a:tab pos="735013" algn="l"/>
              </a:tabLst>
            </a:pPr>
            <a:r>
              <a:rPr lang="en-US" sz="2800"/>
              <a:t>		</a:t>
            </a:r>
            <a:r>
              <a:rPr lang="en-US" sz="2800" b="1"/>
              <a:t>SELECT</a:t>
            </a:r>
            <a:r>
              <a:rPr lang="en-US" sz="2800"/>
              <a:t> FNAME, LNAME, 1.1*SALARY</a:t>
            </a:r>
          </a:p>
          <a:p>
            <a:pPr eaLnBrk="1" hangingPunct="1">
              <a:buFont typeface="Wingdings" pitchFamily="2" charset="2"/>
              <a:buNone/>
              <a:tabLst>
                <a:tab pos="735013" algn="l"/>
              </a:tabLst>
            </a:pPr>
            <a:r>
              <a:rPr lang="en-US" sz="2800"/>
              <a:t>		</a:t>
            </a:r>
            <a:r>
              <a:rPr lang="en-US" sz="2800" b="1"/>
              <a:t>FROM</a:t>
            </a:r>
            <a:r>
              <a:rPr lang="en-US" sz="2800"/>
              <a:t> EMPLOYEE, WORKS_ON, PROJECT</a:t>
            </a:r>
          </a:p>
          <a:p>
            <a:pPr lvl="1" eaLnBrk="1" hangingPunct="1">
              <a:buFont typeface="Wingdings" pitchFamily="2" charset="2"/>
              <a:buNone/>
              <a:tabLst>
                <a:tab pos="735013" algn="l"/>
              </a:tabLst>
            </a:pPr>
            <a:r>
              <a:rPr lang="en-US"/>
              <a:t>		</a:t>
            </a:r>
            <a:r>
              <a:rPr lang="en-US" b="1"/>
              <a:t>WHERE</a:t>
            </a:r>
            <a:r>
              <a:rPr lang="en-US"/>
              <a:t> SSN=ESSN AND PNO=PNUMBER AND PNAME=‘PRODUCTX’;</a:t>
            </a:r>
          </a:p>
          <a:p>
            <a:pPr lvl="1" eaLnBrk="1" hangingPunct="1">
              <a:buFont typeface="Wingdings" pitchFamily="2" charset="2"/>
              <a:buNone/>
              <a:tabLst>
                <a:tab pos="735013" algn="l"/>
              </a:tabLst>
            </a:pPr>
            <a:endParaRPr lang="en-US" sz="1200"/>
          </a:p>
          <a:p>
            <a:pPr eaLnBrk="1" hangingPunct="1">
              <a:tabLst>
                <a:tab pos="735013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pPr eaLnBrk="1" hangingPunct="1"/>
            <a:r>
              <a:rPr lang="en-US" sz="3200"/>
              <a:t>Relational Operators: =, !=, &lt; &gt;, &gt;, &gt;=, &lt;, &lt;=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/>
              <a:t>List employees who do not work for department 5</a:t>
            </a:r>
          </a:p>
          <a:p>
            <a:pPr eaLnBrk="1" hangingPunct="1"/>
            <a:endParaRPr lang="en-US" sz="1200"/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3200" b="1"/>
              <a:t>SELECT</a:t>
            </a:r>
            <a:r>
              <a:rPr lang="en-US" sz="3200"/>
              <a:t> * FROM EMPLOYEE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/>
              <a:t>	</a:t>
            </a:r>
            <a:r>
              <a:rPr lang="en-US" sz="3200" b="1"/>
              <a:t>WHERE</a:t>
            </a:r>
            <a:r>
              <a:rPr lang="en-US" sz="3200"/>
              <a:t> DNO != 5;</a:t>
            </a:r>
          </a:p>
          <a:p>
            <a:pPr eaLnBrk="1" hangingPunct="1">
              <a:buFont typeface="Wingdings" pitchFamily="2" charset="2"/>
              <a:buNone/>
            </a:pPr>
            <a:endParaRPr lang="en-US" sz="3600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and, 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Retrieve the employees who work on at least one of the projects with project number 1, 2 and 3.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sz="2800"/>
              <a:t>SELECT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/>
              <a:t>		FROM WORKS_ON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/>
              <a:t>		WHERE PNO=1 OR PNO=2 OR PNO=3;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Operator: IN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Retrieve the employees who work on at least one of the projects with project number 1, 2 and 3.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/>
              <a:t>SELECT *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/>
              <a:t>FROM WORKS_ON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/>
              <a:t>WHERE PNO IN (1, 2, 3);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Operator: NOT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Retrieve the employees who do not work on any of the projects with project number 1, 2 and 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/>
              <a:t>SELECT *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/>
              <a:t>FROM WORKS_ON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/>
              <a:t>WHERE PNO NOT IN (1, 2, 3);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03318B-4039-458D-B58B-BA9B993B2BB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800" b="1">
                <a:latin typeface="Times New Roman" charset="0"/>
              </a:rPr>
              <a:t>Structured Query Language (SQL):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>
                <a:latin typeface="Times New Roman" charset="0"/>
              </a:rPr>
              <a:t>Popular and widely used language for retrieving and manipulating database data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>
                <a:latin typeface="Times New Roman" charset="0"/>
              </a:rPr>
              <a:t>Developed in mid-1970s under the name SEQUEL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>
                <a:latin typeface="Times New Roman" charset="0"/>
              </a:rPr>
              <a:t>Renamed SQL in 1980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>
                <a:latin typeface="Times New Roman" charset="0"/>
              </a:rPr>
              <a:t>Used by most DBMSs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 null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List employee(s) who don’t have any supervisors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/>
              <a:t>SELECT FNAME, LNAME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/>
              <a:t>FROM EMPLOYEE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/>
              <a:t>WHERE SUPERSSN IS NULL;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 not null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List employee(s) who have supervisors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SELECT FNAME, LNAME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FROM 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WHERE SUPERSSN IS NOT NULL;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WHERE Clause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678363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US" sz="2600">
                <a:latin typeface="Times New Roman" pitchFamily="18" charset="0"/>
              </a:rPr>
              <a:t>Used to retrieve rows that satisfy some condition</a:t>
            </a:r>
          </a:p>
          <a:p>
            <a:pPr lvl="1">
              <a:spcBef>
                <a:spcPts val="600"/>
              </a:spcBef>
            </a:pPr>
            <a:r>
              <a:rPr lang="en-US" sz="2600">
                <a:latin typeface="Times New Roman" pitchFamily="18" charset="0"/>
              </a:rPr>
              <a:t>What is the name of employee with SSN 888665555?</a:t>
            </a:r>
          </a:p>
          <a:p>
            <a:pPr lvl="1">
              <a:spcBef>
                <a:spcPts val="600"/>
              </a:spcBef>
            </a:pPr>
            <a:r>
              <a:rPr lang="en-US" sz="1800">
                <a:latin typeface="Times New Roman" pitchFamily="18" charset="0"/>
              </a:rPr>
              <a:t>SELECT FNAME, LNAME FROM EMPLOYEE WHERE SSN = '888665555';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b="1">
                <a:latin typeface="Times New Roman" pitchFamily="18" charset="0"/>
              </a:rPr>
              <a:t>Simple condition: </a:t>
            </a:r>
            <a:r>
              <a:rPr lang="en-US">
                <a:latin typeface="Times New Roman" pitchFamily="18" charset="0"/>
              </a:rPr>
              <a:t>column name, comparison operator followed by either a column name or a value</a:t>
            </a:r>
          </a:p>
        </p:txBody>
      </p:sp>
      <p:pic>
        <p:nvPicPr>
          <p:cNvPr id="10244" name="Picture 5" descr="Fig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8"/>
          <a:stretch>
            <a:fillRect/>
          </a:stretch>
        </p:blipFill>
        <p:spPr bwMode="auto">
          <a:xfrm>
            <a:off x="457200" y="3429000"/>
            <a:ext cx="7924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171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LIKE Operator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678363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sz="2800">
                <a:latin typeface="Times New Roman" pitchFamily="18" charset="0"/>
              </a:rPr>
              <a:t>Used for pattern matching</a:t>
            </a:r>
          </a:p>
          <a:p>
            <a:pPr>
              <a:spcBef>
                <a:spcPct val="80000"/>
              </a:spcBef>
            </a:pPr>
            <a:r>
              <a:rPr lang="en-US" sz="2800">
                <a:latin typeface="Times New Roman" pitchFamily="18" charset="0"/>
              </a:rPr>
              <a:t>LIKE %Central% will retrieve data with those characters; e.g., “3829 Central” or “Centralia”</a:t>
            </a:r>
          </a:p>
          <a:p>
            <a:pPr>
              <a:spcBef>
                <a:spcPct val="80000"/>
              </a:spcBef>
            </a:pPr>
            <a:r>
              <a:rPr lang="en-US" sz="2800">
                <a:latin typeface="Times New Roman" pitchFamily="18" charset="0"/>
              </a:rPr>
              <a:t>Underscore (_) represents any single character; e.g., “T_M” for TIM or TOM or T3M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sz="2000">
                <a:latin typeface="Times New Roman" pitchFamily="18" charset="0"/>
              </a:rPr>
              <a:t>SELECT LNAME FROM EMPLOYEE WHERE ADDRESS LIKE '%Houston%';</a:t>
            </a:r>
          </a:p>
        </p:txBody>
      </p:sp>
    </p:spTree>
    <p:extLst>
      <p:ext uri="{BB962C8B-B14F-4D97-AF65-F5344CB8AC3E}">
        <p14:creationId xmlns:p14="http://schemas.microsoft.com/office/powerpoint/2010/main" val="710467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sz="2800">
                <a:latin typeface="Times New Roman" pitchFamily="18" charset="0"/>
              </a:rPr>
              <a:t>By default, no defined order in which results are displayed</a:t>
            </a:r>
          </a:p>
          <a:p>
            <a:pPr>
              <a:spcBef>
                <a:spcPct val="70000"/>
              </a:spcBef>
            </a:pPr>
            <a:r>
              <a:rPr lang="en-US" sz="2800">
                <a:latin typeface="Times New Roman" pitchFamily="18" charset="0"/>
              </a:rPr>
              <a:t>Use </a:t>
            </a:r>
            <a:r>
              <a:rPr lang="en-US" sz="2800" b="1">
                <a:latin typeface="Times New Roman" pitchFamily="18" charset="0"/>
              </a:rPr>
              <a:t>ORDER BY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 b="1">
                <a:latin typeface="Times New Roman" pitchFamily="18" charset="0"/>
              </a:rPr>
              <a:t>clause</a:t>
            </a:r>
            <a:r>
              <a:rPr lang="en-US" sz="2800">
                <a:latin typeface="Times New Roman" pitchFamily="18" charset="0"/>
              </a:rPr>
              <a:t> to list data in a specific order</a:t>
            </a:r>
          </a:p>
          <a:p>
            <a:r>
              <a:rPr lang="en-US" sz="2800" b="1">
                <a:latin typeface="Times New Roman" pitchFamily="18" charset="0"/>
              </a:rPr>
              <a:t>Sort key</a:t>
            </a:r>
            <a:r>
              <a:rPr lang="en-US" sz="2800">
                <a:latin typeface="Times New Roman" pitchFamily="18" charset="0"/>
              </a:rPr>
              <a:t> or </a:t>
            </a:r>
            <a:r>
              <a:rPr lang="en-US" sz="2800" b="1">
                <a:latin typeface="Times New Roman" pitchFamily="18" charset="0"/>
              </a:rPr>
              <a:t>key: </a:t>
            </a:r>
            <a:r>
              <a:rPr lang="en-US" sz="2800">
                <a:latin typeface="Times New Roman" pitchFamily="18" charset="0"/>
              </a:rPr>
              <a:t>column on which data is to be sorted</a:t>
            </a:r>
          </a:p>
          <a:p>
            <a:r>
              <a:rPr lang="en-US" sz="2800">
                <a:latin typeface="Times New Roman" pitchFamily="18" charset="0"/>
              </a:rPr>
              <a:t>Ascending is default sort order</a:t>
            </a:r>
          </a:p>
        </p:txBody>
      </p:sp>
    </p:spTree>
    <p:extLst>
      <p:ext uri="{BB962C8B-B14F-4D97-AF65-F5344CB8AC3E}">
        <p14:creationId xmlns:p14="http://schemas.microsoft.com/office/powerpoint/2010/main" val="2815441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/>
          <a:lstStyle/>
          <a:p>
            <a:r>
              <a:rPr lang="en-US"/>
              <a:t>Using Functions</a:t>
            </a:r>
          </a:p>
        </p:txBody>
      </p:sp>
      <p:pic>
        <p:nvPicPr>
          <p:cNvPr id="17411" name="Picture 7" descr="Fig04-2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990600" y="1219200"/>
            <a:ext cx="7086600" cy="2057400"/>
          </a:xfrm>
          <a:noFill/>
        </p:spPr>
      </p:pic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990600" y="3352800"/>
            <a:ext cx="70866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>
                <a:latin typeface="Times New Roman" pitchFamily="18" charset="0"/>
              </a:rPr>
              <a:t>COUNT is used to indicate the number of rows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Times New Roman" pitchFamily="18" charset="0"/>
              </a:rPr>
              <a:t>SUM is used to calculate totals of columns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Times New Roman" pitchFamily="18" charset="0"/>
              </a:rPr>
              <a:t>(Column must be specified and must be numeric and NULL values are ignored)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Times New Roman" pitchFamily="18" charset="0"/>
              </a:rPr>
              <a:t>AVG, MAX, and MIN are used to calculate the average, maximum, and minimum of columns</a:t>
            </a:r>
          </a:p>
          <a:p>
            <a:pPr>
              <a:spcBef>
                <a:spcPts val="600"/>
              </a:spcBef>
            </a:pPr>
            <a:r>
              <a:rPr lang="en-US" sz="2000">
                <a:latin typeface="Times New Roman" pitchFamily="18" charset="0"/>
              </a:rPr>
              <a:t>SELECT COUNT(*), AVG(SALARY), MIN(SALARY), MAX(SALARY) FROM EMPLOYEE;</a:t>
            </a:r>
          </a:p>
        </p:txBody>
      </p:sp>
    </p:spTree>
    <p:extLst>
      <p:ext uri="{BB962C8B-B14F-4D97-AF65-F5344CB8AC3E}">
        <p14:creationId xmlns:p14="http://schemas.microsoft.com/office/powerpoint/2010/main" val="3404618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8963"/>
            <a:ext cx="8229600" cy="684212"/>
          </a:xfrm>
        </p:spPr>
        <p:txBody>
          <a:bodyPr/>
          <a:lstStyle/>
          <a:p>
            <a:r>
              <a:rPr lang="en-US"/>
              <a:t>Using the DISTINCT Operator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95325" y="1935163"/>
            <a:ext cx="7596188" cy="3603625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</a:rPr>
              <a:t>Eliminates duplicate values</a:t>
            </a:r>
          </a:p>
          <a:p>
            <a:r>
              <a:rPr lang="en-US" sz="2800">
                <a:latin typeface="Times New Roman" pitchFamily="18" charset="0"/>
              </a:rPr>
              <a:t>Used with COUNT function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SELECT COUNT(DISTINCT DNO) FROM EMPLOYEE;</a:t>
            </a:r>
          </a:p>
        </p:txBody>
      </p:sp>
    </p:spTree>
    <p:extLst>
      <p:ext uri="{BB962C8B-B14F-4D97-AF65-F5344CB8AC3E}">
        <p14:creationId xmlns:p14="http://schemas.microsoft.com/office/powerpoint/2010/main" val="2371922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Nesting Queries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sz="2800">
                <a:latin typeface="Times New Roman" pitchFamily="18" charset="0"/>
              </a:rPr>
              <a:t>Query results require two or more steps</a:t>
            </a:r>
          </a:p>
          <a:p>
            <a:pPr>
              <a:spcBef>
                <a:spcPct val="100000"/>
              </a:spcBef>
            </a:pPr>
            <a:r>
              <a:rPr lang="en-US" sz="2800" b="1">
                <a:latin typeface="Times New Roman" pitchFamily="18" charset="0"/>
              </a:rPr>
              <a:t>Subquery</a:t>
            </a:r>
            <a:r>
              <a:rPr lang="en-US" sz="2800">
                <a:latin typeface="Times New Roman" pitchFamily="18" charset="0"/>
              </a:rPr>
              <a:t>: an inner query placed inside another query</a:t>
            </a:r>
          </a:p>
          <a:p>
            <a:pPr>
              <a:spcBef>
                <a:spcPct val="100000"/>
              </a:spcBef>
            </a:pPr>
            <a:r>
              <a:rPr lang="en-US" sz="2800">
                <a:latin typeface="Times New Roman" pitchFamily="18" charset="0"/>
              </a:rPr>
              <a:t>Outer query uses subquery results</a:t>
            </a:r>
          </a:p>
          <a:p>
            <a:pPr>
              <a:spcBef>
                <a:spcPct val="100000"/>
              </a:spcBef>
              <a:buFontTx/>
              <a:buNone/>
            </a:pPr>
            <a:r>
              <a:rPr lang="en-US" sz="2000">
                <a:latin typeface="Times New Roman" pitchFamily="18" charset="0"/>
              </a:rPr>
              <a:t>SELECT FNAME, LNAME, SALARY FROM EMPLOYEE WHERE SALARY &gt; (SELECT AVG(SALARY) FROM EMPLOYEE);</a:t>
            </a:r>
          </a:p>
        </p:txBody>
      </p:sp>
    </p:spTree>
    <p:extLst>
      <p:ext uri="{BB962C8B-B14F-4D97-AF65-F5344CB8AC3E}">
        <p14:creationId xmlns:p14="http://schemas.microsoft.com/office/powerpoint/2010/main" val="94350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1333500"/>
          </a:xfrm>
        </p:spPr>
        <p:txBody>
          <a:bodyPr/>
          <a:lstStyle/>
          <a:p>
            <a:r>
              <a:rPr lang="en-US"/>
              <a:t>Using a Subquery Within a Subquery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z="2800" b="1">
                <a:latin typeface="Times New Roman" pitchFamily="18" charset="0"/>
              </a:rPr>
              <a:t>Nested subquery:</a:t>
            </a:r>
            <a:r>
              <a:rPr lang="en-US" sz="2800">
                <a:latin typeface="Times New Roman" pitchFamily="18" charset="0"/>
              </a:rPr>
              <a:t> subquery within a subquery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z="2800">
                <a:latin typeface="Times New Roman" pitchFamily="18" charset="0"/>
              </a:rPr>
              <a:t>Evaluate from innermost query to outermost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z="2800">
                <a:latin typeface="Times New Roman" pitchFamily="18" charset="0"/>
              </a:rPr>
              <a:t>More than one approach to formulating queries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z="2800">
                <a:latin typeface="Times New Roman" pitchFamily="18" charset="0"/>
              </a:rPr>
              <a:t>Many DMBS have optimizers that analyze queries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2428816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924800" cy="47244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sz="2800" b="1">
                <a:latin typeface="Times New Roman" pitchFamily="18" charset="0"/>
              </a:rPr>
              <a:t>Grouping: </a:t>
            </a:r>
            <a:r>
              <a:rPr lang="en-US" sz="2800">
                <a:latin typeface="Times New Roman" pitchFamily="18" charset="0"/>
              </a:rPr>
              <a:t>creates groups of rows that share common characteristics</a:t>
            </a:r>
          </a:p>
          <a:p>
            <a:pPr>
              <a:spcBef>
                <a:spcPct val="80000"/>
              </a:spcBef>
            </a:pPr>
            <a:r>
              <a:rPr lang="en-US" sz="2800">
                <a:latin typeface="Times New Roman" pitchFamily="18" charset="0"/>
              </a:rPr>
              <a:t>Calculations in the SELECT command are performed for the entire group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sz="2000">
                <a:latin typeface="Times New Roman" pitchFamily="18" charset="0"/>
              </a:rPr>
              <a:t>SELECT DNO, AVG(SALARY) FROM EMPLOYEE GROUP BY DNO;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sz="2000">
                <a:latin typeface="Times New Roman" pitchFamily="18" charset="0"/>
              </a:rPr>
              <a:t>H</a:t>
            </a:r>
            <a:r>
              <a:rPr lang="en-US" sz="2400">
                <a:latin typeface="Times New Roman" pitchFamily="18" charset="0"/>
              </a:rPr>
              <a:t>aving</a:t>
            </a:r>
            <a:r>
              <a:rPr lang="en-US" sz="2000">
                <a:latin typeface="Times New Roman" pitchFamily="18" charset="0"/>
              </a:rPr>
              <a:t> vs. </a:t>
            </a:r>
            <a:r>
              <a:rPr lang="en-US" sz="2400">
                <a:latin typeface="Times New Roman" pitchFamily="18" charset="0"/>
              </a:rPr>
              <a:t>Where</a:t>
            </a:r>
            <a:endParaRPr lang="en-US" sz="2000">
              <a:latin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</a:rPr>
              <a:t>WHERE: limit rows</a:t>
            </a:r>
          </a:p>
          <a:p>
            <a:r>
              <a:rPr lang="en-US" sz="2000">
                <a:latin typeface="Times New Roman" pitchFamily="18" charset="0"/>
              </a:rPr>
              <a:t>HAVING: limit groups</a:t>
            </a:r>
          </a:p>
          <a:p>
            <a:r>
              <a:rPr lang="en-US" sz="2000">
                <a:latin typeface="Times New Roman" pitchFamily="18" charset="0"/>
              </a:rPr>
              <a:t>Can use together if condition involves both rows and groups</a:t>
            </a:r>
          </a:p>
        </p:txBody>
      </p:sp>
    </p:spTree>
    <p:extLst>
      <p:ext uri="{BB962C8B-B14F-4D97-AF65-F5344CB8AC3E}">
        <p14:creationId xmlns:p14="http://schemas.microsoft.com/office/powerpoint/2010/main" val="12516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MySQL RDBMS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MySQL is a </a:t>
            </a:r>
            <a:r>
              <a:rPr lang="en-US" sz="2400" dirty="0">
                <a:solidFill>
                  <a:srgbClr val="000099"/>
                </a:solidFill>
              </a:rPr>
              <a:t>database server</a:t>
            </a:r>
            <a:r>
              <a:rPr lang="en-US" sz="2400" dirty="0">
                <a:solidFill>
                  <a:schemeClr val="tx2"/>
                </a:solidFill>
              </a:rPr>
              <a:t> that comes with a set of simple client programs.  It can be downloaded from </a:t>
            </a:r>
            <a:r>
              <a:rPr lang="en-US" sz="2400" dirty="0">
                <a:solidFill>
                  <a:schemeClr val="tx2"/>
                </a:solidFill>
                <a:hlinkClick r:id="rId2"/>
              </a:rPr>
              <a:t>www.mysql.com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  <a:p>
            <a:pPr marL="273050" indent="-2730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It is typically used in </a:t>
            </a:r>
            <a:r>
              <a:rPr lang="en-US" sz="2400" dirty="0">
                <a:solidFill>
                  <a:srgbClr val="000099"/>
                </a:solidFill>
              </a:rPr>
              <a:t>thin client</a:t>
            </a:r>
            <a:r>
              <a:rPr lang="en-US" sz="2400" dirty="0">
                <a:solidFill>
                  <a:schemeClr val="tx2"/>
                </a:solidFill>
              </a:rPr>
              <a:t> environments.  In other words, it is used in client-server systems where the bulk of the processing and storage takes place on the server, and the client is little more than a dumb terminal.</a:t>
            </a:r>
          </a:p>
          <a:p>
            <a:pPr marL="273050" indent="-2730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MySQL performs </a:t>
            </a:r>
            <a:r>
              <a:rPr lang="en-US" sz="2400" dirty="0">
                <a:solidFill>
                  <a:srgbClr val="000099"/>
                </a:solidFill>
              </a:rPr>
              <a:t>multithreaded</a:t>
            </a:r>
            <a:r>
              <a:rPr lang="en-US" sz="2400" dirty="0">
                <a:solidFill>
                  <a:schemeClr val="tx2"/>
                </a:solidFill>
              </a:rPr>
              <a:t> processing, which means that multiple clients are allowed to connect to it and run queries simultaneously. 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81E929-A115-42A1-A20D-1248C11105A9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and ANY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latin typeface="Times New Roman" pitchFamily="18" charset="0"/>
              </a:rPr>
              <a:t>ALL</a:t>
            </a:r>
            <a:r>
              <a:rPr lang="en-US" sz="2800">
                <a:latin typeface="Times New Roman" pitchFamily="18" charset="0"/>
              </a:rPr>
              <a:t> operator: condition is true only if it satisfies all values</a:t>
            </a:r>
          </a:p>
          <a:p>
            <a:r>
              <a:rPr lang="en-US" sz="2800" b="1">
                <a:latin typeface="Times New Roman" pitchFamily="18" charset="0"/>
              </a:rPr>
              <a:t>ANY</a:t>
            </a:r>
            <a:r>
              <a:rPr lang="en-US" sz="2800">
                <a:latin typeface="Times New Roman" pitchFamily="18" charset="0"/>
              </a:rPr>
              <a:t> operator: condition is true only if it satisfies any value</a:t>
            </a:r>
          </a:p>
          <a:p>
            <a:r>
              <a:rPr lang="en-US" sz="2800">
                <a:latin typeface="Times New Roman" pitchFamily="18" charset="0"/>
              </a:rPr>
              <a:t>Precede subquery with appropriate operator</a:t>
            </a:r>
          </a:p>
        </p:txBody>
      </p:sp>
    </p:spTree>
    <p:extLst>
      <p:ext uri="{BB962C8B-B14F-4D97-AF65-F5344CB8AC3E}">
        <p14:creationId xmlns:p14="http://schemas.microsoft.com/office/powerpoint/2010/main" val="284218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SQL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4678363"/>
          </a:xfrm>
        </p:spPr>
        <p:txBody>
          <a:bodyPr/>
          <a:lstStyle/>
          <a:p>
            <a:pPr eaLnBrk="1" hangingPunct="1"/>
            <a:r>
              <a:rPr lang="en-US" sz="2400" dirty="0"/>
              <a:t>Data Definition Language (DDL)</a:t>
            </a:r>
          </a:p>
          <a:p>
            <a:pPr lvl="1" eaLnBrk="1" hangingPunct="1"/>
            <a:r>
              <a:rPr lang="en-US" sz="2400" dirty="0"/>
              <a:t>CREATE</a:t>
            </a:r>
          </a:p>
          <a:p>
            <a:pPr lvl="1" eaLnBrk="1" hangingPunct="1"/>
            <a:r>
              <a:rPr lang="en-US" sz="2400" dirty="0"/>
              <a:t>ALTER</a:t>
            </a:r>
          </a:p>
          <a:p>
            <a:pPr lvl="1" eaLnBrk="1" hangingPunct="1"/>
            <a:r>
              <a:rPr lang="en-US" sz="2400" dirty="0"/>
              <a:t>DROP</a:t>
            </a:r>
          </a:p>
          <a:p>
            <a:pPr lvl="1" eaLnBrk="1" hangingPunct="1"/>
            <a:r>
              <a:rPr lang="en-US" sz="2400" dirty="0"/>
              <a:t>RENAME</a:t>
            </a:r>
          </a:p>
          <a:p>
            <a:pPr eaLnBrk="1" hangingPunct="1"/>
            <a:r>
              <a:rPr lang="en-US" sz="2400" dirty="0"/>
              <a:t>Data Manipulation Language (DML)</a:t>
            </a:r>
          </a:p>
          <a:p>
            <a:pPr lvl="1" eaLnBrk="1" hangingPunct="1"/>
            <a:r>
              <a:rPr lang="en-US" sz="2400" dirty="0"/>
              <a:t>INSERT/LOAD</a:t>
            </a:r>
          </a:p>
          <a:p>
            <a:pPr lvl="1" eaLnBrk="1" hangingPunct="1"/>
            <a:r>
              <a:rPr lang="en-US" sz="2400" dirty="0"/>
              <a:t>REPLACE</a:t>
            </a:r>
          </a:p>
          <a:p>
            <a:pPr lvl="1" eaLnBrk="1" hangingPunct="1"/>
            <a:r>
              <a:rPr lang="en-US" sz="2400" dirty="0"/>
              <a:t>DELETE</a:t>
            </a:r>
          </a:p>
          <a:p>
            <a:pPr lvl="1" eaLnBrk="1" hangingPunct="1"/>
            <a:r>
              <a:rPr lang="en-US" sz="2400" dirty="0"/>
              <a:t>UPDATE</a:t>
            </a:r>
          </a:p>
          <a:p>
            <a:pPr lvl="1" eaLnBrk="1" hangingPunct="1"/>
            <a:r>
              <a:rPr lang="en-US" sz="2400" dirty="0"/>
              <a:t>SELECT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60391-CAD3-412B-8F31-E7E77582BD67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4343400" y="4495800"/>
            <a:ext cx="434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Other useful commands:</a:t>
            </a:r>
          </a:p>
          <a:p>
            <a:pPr eaLnBrk="1" hangingPunct="1"/>
            <a:r>
              <a:rPr lang="en-US" sz="2400"/>
              <a:t>DESCRIBE</a:t>
            </a:r>
          </a:p>
          <a:p>
            <a:pPr eaLnBrk="1" hangingPunct="1"/>
            <a:r>
              <a:rPr lang="en-US" sz="2400"/>
              <a:t>USE</a:t>
            </a:r>
          </a:p>
          <a:p>
            <a:pPr eaLnBrk="1" hangingPunct="1"/>
            <a:r>
              <a:rPr lang="en-US" sz="2400"/>
              <a:t>SHOW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/>
            <a:r>
              <a:rPr lang="en-US"/>
              <a:t>Some useful commands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The following commands require special privilege:</a:t>
            </a:r>
          </a:p>
          <a:p>
            <a:pPr eaLnBrk="1" hangingPunct="1"/>
            <a:r>
              <a:rPr lang="en-US" sz="2000" dirty="0"/>
              <a:t>To create a user: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CREATE USER </a:t>
            </a:r>
            <a:r>
              <a:rPr lang="en-US" sz="2000" i="1" dirty="0" err="1"/>
              <a:t>user</a:t>
            </a:r>
            <a:r>
              <a:rPr lang="en-US" sz="2000" dirty="0"/>
              <a:t> [IDENTIFIED BY [PASSWORD] '</a:t>
            </a:r>
            <a:r>
              <a:rPr lang="en-US" sz="2000" i="1" dirty="0"/>
              <a:t>password</a:t>
            </a:r>
            <a:r>
              <a:rPr lang="en-US" sz="2000" dirty="0"/>
              <a:t>'] [, </a:t>
            </a:r>
            <a:r>
              <a:rPr lang="en-US" sz="2000" i="1" dirty="0"/>
              <a:t>user</a:t>
            </a:r>
            <a:r>
              <a:rPr lang="en-US" sz="2000" dirty="0"/>
              <a:t> [IDENTIFIED BY [PASSWORD] '</a:t>
            </a:r>
            <a:r>
              <a:rPr lang="en-US" sz="2000" i="1" dirty="0"/>
              <a:t>password</a:t>
            </a:r>
            <a:r>
              <a:rPr lang="en-US" sz="2000" dirty="0"/>
              <a:t>']] ...</a:t>
            </a:r>
          </a:p>
          <a:p>
            <a:pPr eaLnBrk="1" hangingPunct="1"/>
            <a:r>
              <a:rPr lang="en-US" sz="2000" dirty="0"/>
              <a:t>To drop a user: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DROP USER </a:t>
            </a:r>
            <a:r>
              <a:rPr lang="en-US" sz="2000" i="1" dirty="0" err="1"/>
              <a:t>user</a:t>
            </a:r>
            <a:r>
              <a:rPr lang="en-US" sz="2000" dirty="0"/>
              <a:t> [, </a:t>
            </a:r>
            <a:r>
              <a:rPr lang="en-US" sz="2000" i="1" dirty="0"/>
              <a:t>user</a:t>
            </a:r>
            <a:r>
              <a:rPr lang="en-US" sz="2000" dirty="0"/>
              <a:t>] ... </a:t>
            </a:r>
          </a:p>
          <a:p>
            <a:pPr eaLnBrk="1" hangingPunct="1"/>
            <a:r>
              <a:rPr lang="en-US" sz="2000" dirty="0"/>
              <a:t>To create a database: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CREATE {DATABASE} [IF NOT EXISTS] </a:t>
            </a:r>
            <a:r>
              <a:rPr lang="en-US" sz="2000" i="1" dirty="0" err="1"/>
              <a:t>db_name</a:t>
            </a:r>
            <a:endParaRPr lang="en-US" sz="2000" i="1" dirty="0"/>
          </a:p>
          <a:p>
            <a:pPr eaLnBrk="1" hangingPunct="1"/>
            <a:r>
              <a:rPr lang="en-US" sz="2400" i="1" dirty="0"/>
              <a:t>Other:</a:t>
            </a:r>
          </a:p>
          <a:p>
            <a:pPr lvl="1" eaLnBrk="1" hangingPunct="1">
              <a:buFontTx/>
              <a:buNone/>
            </a:pPr>
            <a:r>
              <a:rPr lang="en-US" sz="2000" i="1" dirty="0"/>
              <a:t>USE </a:t>
            </a:r>
            <a:r>
              <a:rPr lang="en-US" sz="2000" i="1" dirty="0" err="1"/>
              <a:t>db_name</a:t>
            </a:r>
            <a:r>
              <a:rPr lang="en-US" sz="2000" i="1" dirty="0"/>
              <a:t> (</a:t>
            </a:r>
            <a:r>
              <a:rPr lang="en-US" sz="2000" i="1" dirty="0" err="1"/>
              <a:t>db_name</a:t>
            </a:r>
            <a:r>
              <a:rPr lang="en-US" sz="2000" i="1" dirty="0"/>
              <a:t> database is active)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Show databases; (display all databases)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Show tables; (display all tables in a database)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DESCRIBE </a:t>
            </a:r>
            <a:r>
              <a:rPr lang="en-US" sz="2000" i="1" dirty="0" err="1"/>
              <a:t>table_name</a:t>
            </a:r>
            <a:r>
              <a:rPr lang="en-US" sz="2000" dirty="0"/>
              <a:t>; (display the information on attributes)</a:t>
            </a:r>
          </a:p>
          <a:p>
            <a:pPr eaLnBrk="1" hangingPunct="1"/>
            <a:r>
              <a:rPr lang="en-US" sz="2400" dirty="0"/>
              <a:t>The following commands can reset your password:</a:t>
            </a:r>
          </a:p>
          <a:p>
            <a:pPr lvl="1" eaLnBrk="1" hangingPunct="1"/>
            <a:r>
              <a:rPr lang="en-US" sz="2000" b="1" dirty="0"/>
              <a:t>SET PASSWORD [FOR user] = PASSWORD(‘password');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5225"/>
            <a:ext cx="457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77ED52-5453-45BD-BA4C-06AB2AD91E9D}" type="slidenum">
              <a:rPr lang="en-US" smtClean="0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896484"/>
            <a:ext cx="82296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A department employees many employees</a:t>
            </a:r>
          </a:p>
          <a:p>
            <a:pPr>
              <a:buFontTx/>
              <a:buNone/>
            </a:pPr>
            <a:r>
              <a:rPr lang="en-US" sz="2400" dirty="0"/>
              <a:t>An employee works for one department</a:t>
            </a:r>
          </a:p>
          <a:p>
            <a:pPr>
              <a:buFontTx/>
              <a:buNone/>
            </a:pPr>
            <a:r>
              <a:rPr lang="en-US" sz="2400" dirty="0"/>
              <a:t>An employee may supervise many employees</a:t>
            </a:r>
          </a:p>
          <a:p>
            <a:pPr>
              <a:buFontTx/>
              <a:buNone/>
            </a:pPr>
            <a:r>
              <a:rPr lang="en-US" sz="2400" dirty="0"/>
              <a:t>An employee may be supervised by one employee</a:t>
            </a:r>
          </a:p>
          <a:p>
            <a:pPr>
              <a:buFontTx/>
              <a:buNone/>
            </a:pPr>
            <a:r>
              <a:rPr lang="en-US" sz="2400" dirty="0"/>
              <a:t>An employee may have many dependents</a:t>
            </a:r>
          </a:p>
          <a:p>
            <a:pPr>
              <a:buFontTx/>
              <a:buNone/>
            </a:pPr>
            <a:r>
              <a:rPr lang="en-US" sz="2400" dirty="0"/>
              <a:t>A dependent relates to one employee</a:t>
            </a:r>
          </a:p>
          <a:p>
            <a:pPr>
              <a:buFontTx/>
              <a:buNone/>
            </a:pPr>
            <a:r>
              <a:rPr lang="en-US" sz="2400" dirty="0"/>
              <a:t>An employee may work on many projects</a:t>
            </a:r>
          </a:p>
          <a:p>
            <a:pPr>
              <a:buFontTx/>
              <a:buNone/>
            </a:pPr>
            <a:r>
              <a:rPr lang="en-US" sz="2400" dirty="0"/>
              <a:t>A project is worked by many employees</a:t>
            </a:r>
          </a:p>
          <a:p>
            <a:pPr>
              <a:buFontTx/>
              <a:buNone/>
            </a:pPr>
            <a:r>
              <a:rPr lang="en-US" sz="2400" dirty="0"/>
              <a:t>A project belongs to a department</a:t>
            </a:r>
          </a:p>
          <a:p>
            <a:pPr>
              <a:buFontTx/>
              <a:buNone/>
            </a:pPr>
            <a:r>
              <a:rPr lang="en-US" sz="2400" dirty="0"/>
              <a:t>A department may have many projects</a:t>
            </a:r>
          </a:p>
          <a:p>
            <a:pPr>
              <a:buFontTx/>
              <a:buNone/>
            </a:pPr>
            <a:r>
              <a:rPr lang="en-US" sz="2400" dirty="0"/>
              <a:t>A department is managed by one employee</a:t>
            </a:r>
          </a:p>
          <a:p>
            <a:pPr>
              <a:buFontTx/>
              <a:buNone/>
            </a:pPr>
            <a:r>
              <a:rPr lang="en-US" sz="2400" dirty="0"/>
              <a:t>An employee may manage only one department.</a:t>
            </a:r>
          </a:p>
          <a:p>
            <a:pPr>
              <a:buFontTx/>
              <a:buNone/>
            </a:pPr>
            <a:r>
              <a:rPr lang="en-US" sz="2400" dirty="0"/>
              <a:t>A department may be in several locations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A3BEAF-5186-4605-8E74-161E562063D3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4088</Words>
  <Application>Microsoft Office PowerPoint</Application>
  <PresentationFormat>On-screen Show (4:3)</PresentationFormat>
  <Paragraphs>487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Times New Roman</vt:lpstr>
      <vt:lpstr>Wingdings</vt:lpstr>
      <vt:lpstr>Default Design</vt:lpstr>
      <vt:lpstr>PowerPoint Presentation</vt:lpstr>
      <vt:lpstr>Objectives</vt:lpstr>
      <vt:lpstr>Objectives (continued)</vt:lpstr>
      <vt:lpstr>Objectives (continued)</vt:lpstr>
      <vt:lpstr>Introduction</vt:lpstr>
      <vt:lpstr>MySQL RDBMS</vt:lpstr>
      <vt:lpstr>Types of SQL commands</vt:lpstr>
      <vt:lpstr>Some useful commands</vt:lpstr>
      <vt:lpstr>EXAMPLE</vt:lpstr>
      <vt:lpstr>EXAMPLE</vt:lpstr>
      <vt:lpstr>DDL</vt:lpstr>
      <vt:lpstr>Table and Column Name Restrictions</vt:lpstr>
      <vt:lpstr>Data Types</vt:lpstr>
      <vt:lpstr>Example 1 create table</vt:lpstr>
      <vt:lpstr>Example 2 create table</vt:lpstr>
      <vt:lpstr>Example 3 create table</vt:lpstr>
      <vt:lpstr>Example 3 create table</vt:lpstr>
      <vt:lpstr>CREATE index</vt:lpstr>
      <vt:lpstr>DDL</vt:lpstr>
      <vt:lpstr>Example 1 ALTER A TABLE</vt:lpstr>
      <vt:lpstr>Example 2 ALTER A TABLE</vt:lpstr>
      <vt:lpstr>Example 3 ALTER A TABLE</vt:lpstr>
      <vt:lpstr>Example 4 ALTER A TABLE</vt:lpstr>
      <vt:lpstr>DDL</vt:lpstr>
      <vt:lpstr>DDL</vt:lpstr>
      <vt:lpstr>DML</vt:lpstr>
      <vt:lpstr>Nulls</vt:lpstr>
      <vt:lpstr>Implementation of Nulls</vt:lpstr>
      <vt:lpstr>The INSERT Command with Nulls</vt:lpstr>
      <vt:lpstr>Example 1 insert into table</vt:lpstr>
      <vt:lpstr>Example 2 insert into table</vt:lpstr>
      <vt:lpstr>Example 3 insert into table</vt:lpstr>
      <vt:lpstr>DML</vt:lpstr>
      <vt:lpstr>DML</vt:lpstr>
      <vt:lpstr>DML</vt:lpstr>
      <vt:lpstr>DML</vt:lpstr>
      <vt:lpstr>DML</vt:lpstr>
      <vt:lpstr>Basic Queries in SQL</vt:lpstr>
      <vt:lpstr>Multiple Table Join</vt:lpstr>
      <vt:lpstr>Rename (Aliasing) Names</vt:lpstr>
      <vt:lpstr>Letter: * represents all</vt:lpstr>
      <vt:lpstr>Unspecified WHERE-clause</vt:lpstr>
      <vt:lpstr>Use of distinct and order by</vt:lpstr>
      <vt:lpstr>Operator: Between… and</vt:lpstr>
      <vt:lpstr>Arithmetic Operators +, -, *, /</vt:lpstr>
      <vt:lpstr>Relational Operators: =, !=, &lt; &gt;, &gt;, &gt;=, &lt;, &lt;=</vt:lpstr>
      <vt:lpstr>Logical operators: and, or</vt:lpstr>
      <vt:lpstr>Operator: IN</vt:lpstr>
      <vt:lpstr>Operator: NOT</vt:lpstr>
      <vt:lpstr>Is null</vt:lpstr>
      <vt:lpstr>Is not null</vt:lpstr>
      <vt:lpstr>Using a WHERE Clause</vt:lpstr>
      <vt:lpstr>Using the LIKE Operator</vt:lpstr>
      <vt:lpstr>Sorting</vt:lpstr>
      <vt:lpstr>Using Functions</vt:lpstr>
      <vt:lpstr>Using the DISTINCT Operator</vt:lpstr>
      <vt:lpstr>Nesting Queries</vt:lpstr>
      <vt:lpstr>Using a Subquery Within a Subquery</vt:lpstr>
      <vt:lpstr>Grouping</vt:lpstr>
      <vt:lpstr>ALL and 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subject>Intro to MySQL</dc:subject>
  <dc:creator>Tadayon</dc:creator>
  <cp:lastModifiedBy>Nasser Tadayon</cp:lastModifiedBy>
  <cp:revision>142</cp:revision>
  <dcterms:created xsi:type="dcterms:W3CDTF">2005-09-26T02:42:59Z</dcterms:created>
  <dcterms:modified xsi:type="dcterms:W3CDTF">2021-12-13T03:24:39Z</dcterms:modified>
</cp:coreProperties>
</file>