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0" r:id="rId7"/>
    <p:sldId id="261" r:id="rId8"/>
    <p:sldId id="263"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9" d="100"/>
          <a:sy n="89" d="100"/>
        </p:scale>
        <p:origin x="456"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Garbage Classification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3F2220D6-4CAB-BA82-867E-4F53B4E1DBD1}"/>
              </a:ext>
            </a:extLst>
          </p:cNvPr>
          <p:cNvSpPr txBox="1"/>
          <p:nvPr/>
        </p:nvSpPr>
        <p:spPr>
          <a:xfrm>
            <a:off x="250166" y="1388261"/>
            <a:ext cx="11941834" cy="1477328"/>
          </a:xfrm>
          <a:prstGeom prst="rect">
            <a:avLst/>
          </a:prstGeom>
          <a:noFill/>
        </p:spPr>
        <p:txBody>
          <a:bodyPr wrap="square">
            <a:spAutoFit/>
          </a:bodyPr>
          <a:lstStyle/>
          <a:p>
            <a:r>
              <a:rPr lang="en-US" sz="1800" b="0" i="0" dirty="0">
                <a:solidFill>
                  <a:schemeClr val="tx1"/>
                </a:solidFill>
                <a:effectLst/>
                <a:latin typeface="+mn-lt"/>
              </a:rPr>
              <a:t>The developed image classification model, utilizing a fine-tuned EfficientNetV2B2 base. The training process incorporated data augmentation, class weighting to address dataset imbalance, and callbacks such as Early Stopping, Model Checkpointing, and </a:t>
            </a:r>
            <a:r>
              <a:rPr lang="en-US" sz="1800" b="0" i="0" dirty="0" err="1">
                <a:solidFill>
                  <a:schemeClr val="tx1"/>
                </a:solidFill>
                <a:effectLst/>
                <a:latin typeface="+mn-lt"/>
              </a:rPr>
              <a:t>ReduceLROnPlateau</a:t>
            </a:r>
            <a:r>
              <a:rPr lang="en-US" sz="1800" b="0" i="0" dirty="0">
                <a:solidFill>
                  <a:schemeClr val="tx1"/>
                </a:solidFill>
                <a:effectLst/>
                <a:latin typeface="+mn-lt"/>
              </a:rPr>
              <a:t> for improved training stability and performance. The classification report and confusion matrix provided valuable insights into the model's performance across different trash categories, highlighting areas for potential improvement, particularly with the 'trash' class.</a:t>
            </a:r>
            <a:endParaRPr lang="en-IN" sz="1800" dirty="0">
              <a:solidFill>
                <a:schemeClr val="tx1"/>
              </a:solidFill>
              <a:latin typeface="+mn-lt"/>
            </a:endParaRP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3232" y="912266"/>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3D7C22C6-4761-DCC4-1EFD-2AABBD82FCC2}"/>
              </a:ext>
            </a:extLst>
          </p:cNvPr>
          <p:cNvSpPr txBox="1"/>
          <p:nvPr/>
        </p:nvSpPr>
        <p:spPr>
          <a:xfrm>
            <a:off x="259907" y="1237045"/>
            <a:ext cx="8427624" cy="4893647"/>
          </a:xfrm>
          <a:prstGeom prst="rect">
            <a:avLst/>
          </a:prstGeom>
          <a:noFill/>
        </p:spPr>
        <p:txBody>
          <a:bodyPr wrap="square">
            <a:spAutoFit/>
          </a:bodyPr>
          <a:lstStyle/>
          <a:p>
            <a:pPr algn="just">
              <a:spcBef>
                <a:spcPts val="600"/>
              </a:spcBef>
              <a:spcAft>
                <a:spcPts val="600"/>
              </a:spcAft>
              <a:buFont typeface="Arial" panose="020B0604020202020204" pitchFamily="34" charset="0"/>
              <a:buChar char="•"/>
            </a:pPr>
            <a:r>
              <a:rPr lang="en-US" sz="1800" b="0" i="0" dirty="0">
                <a:solidFill>
                  <a:schemeClr val="tx1"/>
                </a:solidFill>
                <a:effectLst/>
                <a:latin typeface="+mn-lt"/>
              </a:rPr>
              <a:t>Understand the problem of garbage classification and its importance in waste management and environmental conservation.</a:t>
            </a:r>
          </a:p>
          <a:p>
            <a:pPr algn="just">
              <a:spcBef>
                <a:spcPts val="600"/>
              </a:spcBef>
              <a:spcAft>
                <a:spcPts val="600"/>
              </a:spcAft>
              <a:buFont typeface="Arial" panose="020B0604020202020204" pitchFamily="34" charset="0"/>
              <a:buChar char="•"/>
            </a:pPr>
            <a:r>
              <a:rPr lang="en-US" sz="1800" b="0" i="0" dirty="0">
                <a:solidFill>
                  <a:schemeClr val="tx1"/>
                </a:solidFill>
                <a:effectLst/>
                <a:latin typeface="+mn-lt"/>
              </a:rPr>
              <a:t>Learn how to apply transfer learning using a pre-trained Convolutional Neural Network (CNN) architecture (EfficientNetV2B2) for image classification.</a:t>
            </a:r>
          </a:p>
          <a:p>
            <a:pPr algn="just">
              <a:spcBef>
                <a:spcPts val="600"/>
              </a:spcBef>
              <a:spcAft>
                <a:spcPts val="600"/>
              </a:spcAft>
              <a:buFont typeface="Arial" panose="020B0604020202020204" pitchFamily="34" charset="0"/>
              <a:buChar char="•"/>
            </a:pPr>
            <a:r>
              <a:rPr lang="en-US" sz="1800" b="0" i="0" dirty="0">
                <a:solidFill>
                  <a:schemeClr val="tx1"/>
                </a:solidFill>
                <a:effectLst/>
                <a:latin typeface="+mn-lt"/>
              </a:rPr>
              <a:t>Explore techniques for handling dataset imbalance, such as calculating and using class weights.</a:t>
            </a:r>
          </a:p>
          <a:p>
            <a:pPr algn="just">
              <a:spcBef>
                <a:spcPts val="600"/>
              </a:spcBef>
              <a:spcAft>
                <a:spcPts val="600"/>
              </a:spcAft>
              <a:buFont typeface="Arial" panose="020B0604020202020204" pitchFamily="34" charset="0"/>
              <a:buChar char="•"/>
            </a:pPr>
            <a:r>
              <a:rPr lang="en-US" sz="1800" b="0" i="0" dirty="0">
                <a:solidFill>
                  <a:schemeClr val="tx1"/>
                </a:solidFill>
                <a:effectLst/>
                <a:latin typeface="+mn-lt"/>
              </a:rPr>
              <a:t>Understand the role and implementation of callbacks like Early Stopping and Model Checkpointing in training deep learning models.</a:t>
            </a:r>
          </a:p>
          <a:p>
            <a:pPr algn="just">
              <a:spcBef>
                <a:spcPts val="600"/>
              </a:spcBef>
              <a:spcAft>
                <a:spcPts val="600"/>
              </a:spcAft>
              <a:buFont typeface="Arial" panose="020B0604020202020204" pitchFamily="34" charset="0"/>
              <a:buChar char="•"/>
            </a:pPr>
            <a:r>
              <a:rPr lang="en-US" sz="1800" b="0" i="0" dirty="0">
                <a:solidFill>
                  <a:schemeClr val="tx1"/>
                </a:solidFill>
                <a:effectLst/>
                <a:latin typeface="+mn-lt"/>
              </a:rPr>
              <a:t>Learn how to preprocess image data, including data augmentation, for training robust models.</a:t>
            </a:r>
          </a:p>
          <a:p>
            <a:pPr algn="just">
              <a:spcBef>
                <a:spcPts val="600"/>
              </a:spcBef>
              <a:spcAft>
                <a:spcPts val="600"/>
              </a:spcAft>
              <a:buFont typeface="Arial" panose="020B0604020202020204" pitchFamily="34" charset="0"/>
              <a:buChar char="•"/>
            </a:pPr>
            <a:r>
              <a:rPr lang="en-US" sz="1800" b="0" i="0" dirty="0">
                <a:solidFill>
                  <a:schemeClr val="tx1"/>
                </a:solidFill>
                <a:effectLst/>
                <a:latin typeface="+mn-lt"/>
              </a:rPr>
              <a:t>Evaluate the performance of an image classification model using metrics like accuracy, precision, recall, F1-score, and confusion matrices.</a:t>
            </a:r>
          </a:p>
          <a:p>
            <a:pPr algn="just">
              <a:spcBef>
                <a:spcPts val="600"/>
              </a:spcBef>
              <a:spcAft>
                <a:spcPts val="600"/>
              </a:spcAft>
              <a:buFont typeface="Arial" panose="020B0604020202020204" pitchFamily="34" charset="0"/>
              <a:buChar char="•"/>
            </a:pPr>
            <a:r>
              <a:rPr lang="en-US" sz="1800" b="0" i="0" dirty="0">
                <a:solidFill>
                  <a:schemeClr val="tx1"/>
                </a:solidFill>
                <a:effectLst/>
                <a:latin typeface="+mn-lt"/>
              </a:rPr>
              <a:t>Gain experience in building a simple interactive web interface (using </a:t>
            </a:r>
            <a:r>
              <a:rPr lang="en-US" sz="1800" b="0" i="0" dirty="0" err="1">
                <a:solidFill>
                  <a:schemeClr val="tx1"/>
                </a:solidFill>
                <a:effectLst/>
                <a:latin typeface="+mn-lt"/>
              </a:rPr>
              <a:t>Gradio</a:t>
            </a:r>
            <a:r>
              <a:rPr lang="en-US" sz="1800" b="0" i="0" dirty="0">
                <a:solidFill>
                  <a:schemeClr val="tx1"/>
                </a:solidFill>
                <a:effectLst/>
                <a:latin typeface="+mn-lt"/>
              </a:rPr>
              <a:t>) to demonstrate a trained machine learning model.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B30F6943-AEE6-D271-2420-3CF03DF7515B}"/>
              </a:ext>
            </a:extLst>
          </p:cNvPr>
          <p:cNvSpPr txBox="1"/>
          <p:nvPr/>
        </p:nvSpPr>
        <p:spPr>
          <a:xfrm>
            <a:off x="135834" y="1593313"/>
            <a:ext cx="6663905" cy="2144498"/>
          </a:xfrm>
          <a:prstGeom prst="rect">
            <a:avLst/>
          </a:prstGeom>
          <a:noFill/>
        </p:spPr>
        <p:txBody>
          <a:bodyPr wrap="square">
            <a:spAutoFit/>
          </a:bodyPr>
          <a:lstStyle/>
          <a:p>
            <a:pPr algn="l">
              <a:spcBef>
                <a:spcPts val="600"/>
              </a:spcBef>
              <a:spcAft>
                <a:spcPts val="600"/>
              </a:spcAft>
              <a:buFont typeface="Arial" panose="020B0604020202020204" pitchFamily="34" charset="0"/>
              <a:buChar char="•"/>
            </a:pPr>
            <a:r>
              <a:rPr lang="en-IN" sz="1800" b="1" i="0" dirty="0">
                <a:solidFill>
                  <a:schemeClr val="tx1"/>
                </a:solidFill>
                <a:effectLst/>
                <a:latin typeface="Google Sans Text"/>
              </a:rPr>
              <a:t>Programming Language:</a:t>
            </a:r>
            <a:r>
              <a:rPr lang="en-IN" sz="1800" b="0" i="0" dirty="0">
                <a:solidFill>
                  <a:schemeClr val="tx1"/>
                </a:solidFill>
                <a:effectLst/>
                <a:latin typeface="Google Sans Text"/>
              </a:rPr>
              <a:t> Python</a:t>
            </a:r>
          </a:p>
          <a:p>
            <a:pPr algn="l">
              <a:spcBef>
                <a:spcPts val="600"/>
              </a:spcBef>
              <a:spcAft>
                <a:spcPts val="600"/>
              </a:spcAft>
              <a:buFont typeface="Arial" panose="020B0604020202020204" pitchFamily="34" charset="0"/>
              <a:buChar char="•"/>
            </a:pPr>
            <a:r>
              <a:rPr lang="en-IN" sz="1800" b="1" i="0" dirty="0">
                <a:solidFill>
                  <a:schemeClr val="tx1"/>
                </a:solidFill>
                <a:effectLst/>
                <a:latin typeface="Google Sans Text"/>
              </a:rPr>
              <a:t>Deep Learning Frameworks:</a:t>
            </a:r>
            <a:r>
              <a:rPr lang="en-IN" sz="1800" b="0" i="0" dirty="0">
                <a:solidFill>
                  <a:schemeClr val="tx1"/>
                </a:solidFill>
                <a:effectLst/>
                <a:latin typeface="Google Sans Text"/>
              </a:rPr>
              <a:t> TensorFlow, </a:t>
            </a:r>
            <a:r>
              <a:rPr lang="en-IN" sz="1800" b="0" i="0" dirty="0" err="1">
                <a:solidFill>
                  <a:schemeClr val="tx1"/>
                </a:solidFill>
                <a:effectLst/>
                <a:latin typeface="Google Sans Text"/>
              </a:rPr>
              <a:t>Keras</a:t>
            </a:r>
            <a:endParaRPr lang="en-IN" sz="1800" b="0" i="0" dirty="0">
              <a:solidFill>
                <a:schemeClr val="tx1"/>
              </a:solidFill>
              <a:effectLst/>
              <a:latin typeface="Google Sans Text"/>
            </a:endParaRPr>
          </a:p>
          <a:p>
            <a:pPr algn="l">
              <a:spcBef>
                <a:spcPts val="600"/>
              </a:spcBef>
              <a:spcAft>
                <a:spcPts val="600"/>
              </a:spcAft>
              <a:buFont typeface="Arial" panose="020B0604020202020204" pitchFamily="34" charset="0"/>
              <a:buChar char="•"/>
            </a:pPr>
            <a:r>
              <a:rPr lang="en-IN" sz="1800" b="1" i="0" dirty="0">
                <a:solidFill>
                  <a:schemeClr val="tx1"/>
                </a:solidFill>
                <a:effectLst/>
                <a:latin typeface="Google Sans Text"/>
              </a:rPr>
              <a:t>Libraries:</a:t>
            </a:r>
            <a:r>
              <a:rPr lang="en-IN" sz="1800" b="0" i="0" dirty="0">
                <a:solidFill>
                  <a:schemeClr val="tx1"/>
                </a:solidFill>
                <a:effectLst/>
                <a:latin typeface="Google Sans Text"/>
              </a:rPr>
              <a:t> NumPy, Matplotlib, Seaborn, Scikit-learn, </a:t>
            </a:r>
            <a:r>
              <a:rPr lang="en-IN" sz="1800" b="0" i="0" dirty="0" err="1">
                <a:solidFill>
                  <a:schemeClr val="tx1"/>
                </a:solidFill>
                <a:effectLst/>
                <a:latin typeface="Google Sans Text"/>
              </a:rPr>
              <a:t>Gradio</a:t>
            </a:r>
            <a:endParaRPr lang="en-IN" sz="1800" b="0" i="0" dirty="0">
              <a:solidFill>
                <a:schemeClr val="tx1"/>
              </a:solidFill>
              <a:effectLst/>
              <a:latin typeface="Google Sans Text"/>
            </a:endParaRPr>
          </a:p>
          <a:p>
            <a:pPr algn="l">
              <a:spcBef>
                <a:spcPts val="600"/>
              </a:spcBef>
              <a:spcAft>
                <a:spcPts val="600"/>
              </a:spcAft>
              <a:buFont typeface="Arial" panose="020B0604020202020204" pitchFamily="34" charset="0"/>
              <a:buChar char="•"/>
            </a:pPr>
            <a:r>
              <a:rPr lang="en-IN" sz="1800" b="1" i="0" dirty="0">
                <a:solidFill>
                  <a:schemeClr val="tx1"/>
                </a:solidFill>
                <a:effectLst/>
                <a:latin typeface="Google Sans Text"/>
              </a:rPr>
              <a:t>Model Architecture:</a:t>
            </a:r>
            <a:r>
              <a:rPr lang="en-IN" sz="1800" b="0" i="0" dirty="0">
                <a:solidFill>
                  <a:schemeClr val="tx1"/>
                </a:solidFill>
                <a:effectLst/>
                <a:latin typeface="Google Sans Text"/>
              </a:rPr>
              <a:t> EfficientNetV2B2 (pre-trained CNN)</a:t>
            </a:r>
          </a:p>
          <a:p>
            <a:pPr algn="l">
              <a:spcBef>
                <a:spcPts val="600"/>
              </a:spcBef>
              <a:spcAft>
                <a:spcPts val="600"/>
              </a:spcAft>
              <a:buFont typeface="Arial" panose="020B0604020202020204" pitchFamily="34" charset="0"/>
              <a:buChar char="•"/>
            </a:pPr>
            <a:r>
              <a:rPr lang="en-IN" sz="1800" b="1" i="0" dirty="0">
                <a:solidFill>
                  <a:schemeClr val="tx1"/>
                </a:solidFill>
                <a:effectLst/>
                <a:latin typeface="Google Sans Text"/>
              </a:rPr>
              <a:t>Development Environment:</a:t>
            </a:r>
            <a:r>
              <a:rPr lang="en-IN" sz="1800" b="0" i="0" dirty="0">
                <a:solidFill>
                  <a:schemeClr val="tx1"/>
                </a:solidFill>
                <a:effectLst/>
                <a:latin typeface="Google Sans Text"/>
              </a:rPr>
              <a:t> Google </a:t>
            </a:r>
            <a:r>
              <a:rPr lang="en-IN" sz="1800" b="0" i="0" dirty="0" err="1">
                <a:solidFill>
                  <a:schemeClr val="tx1"/>
                </a:solidFill>
                <a:effectLst/>
                <a:latin typeface="Google Sans Text"/>
              </a:rPr>
              <a:t>Colab</a:t>
            </a:r>
            <a:endParaRPr lang="en-IN" sz="1800" b="0" i="0" dirty="0">
              <a:solidFill>
                <a:schemeClr val="tx1"/>
              </a:solidFill>
              <a:effectLst/>
              <a:latin typeface="Google Sans Text"/>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18B27451-F945-7DAA-E04D-F8F964965CE8}"/>
              </a:ext>
            </a:extLst>
          </p:cNvPr>
          <p:cNvSpPr txBox="1"/>
          <p:nvPr/>
        </p:nvSpPr>
        <p:spPr>
          <a:xfrm>
            <a:off x="268356" y="1595887"/>
            <a:ext cx="11713735" cy="4985980"/>
          </a:xfrm>
          <a:prstGeom prst="rect">
            <a:avLst/>
          </a:prstGeom>
          <a:noFill/>
        </p:spPr>
        <p:txBody>
          <a:bodyPr wrap="square">
            <a:spAutoFit/>
          </a:bodyPr>
          <a:lstStyle/>
          <a:p>
            <a:pPr algn="l">
              <a:spcBef>
                <a:spcPts val="600"/>
              </a:spcBef>
              <a:spcAft>
                <a:spcPts val="600"/>
              </a:spcAft>
              <a:buFont typeface="Arial" panose="020B0604020202020204" pitchFamily="34" charset="0"/>
              <a:buChar char="•"/>
            </a:pPr>
            <a:r>
              <a:rPr lang="en-US" sz="1600" b="1" i="0" dirty="0">
                <a:solidFill>
                  <a:schemeClr val="tx1"/>
                </a:solidFill>
                <a:effectLst/>
                <a:latin typeface="Google Sans Text"/>
              </a:rPr>
              <a:t>Data Collection and Preparation:</a:t>
            </a:r>
            <a:endParaRPr lang="en-US" sz="1600" b="0" i="0" dirty="0">
              <a:solidFill>
                <a:schemeClr val="tx1"/>
              </a:solidFill>
              <a:effectLst/>
              <a:latin typeface="Google Sans Text"/>
            </a:endParaRP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Google Sans Text"/>
              </a:rPr>
              <a:t>Gathered a dataset of garbage images categorized into different types (e.g., cardboard, glass, metal, paper, plastic, trash).</a:t>
            </a: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Google Sans Text"/>
              </a:rPr>
              <a:t>Loaded and explored the dataset, including visualizing sample images and checking class distribution.</a:t>
            </a: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Google Sans Text"/>
              </a:rPr>
              <a:t>Split the dataset into training, validation, and test sets.</a:t>
            </a:r>
          </a:p>
          <a:p>
            <a:pPr algn="l">
              <a:spcBef>
                <a:spcPts val="600"/>
              </a:spcBef>
              <a:spcAft>
                <a:spcPts val="600"/>
              </a:spcAft>
              <a:buFont typeface="Arial" panose="020B0604020202020204" pitchFamily="34" charset="0"/>
              <a:buChar char="•"/>
            </a:pPr>
            <a:r>
              <a:rPr lang="en-US" sz="1600" b="1" i="0" dirty="0">
                <a:solidFill>
                  <a:schemeClr val="tx1"/>
                </a:solidFill>
                <a:effectLst/>
                <a:latin typeface="Google Sans Text"/>
              </a:rPr>
              <a:t>Data Preprocessing and Augmentation:</a:t>
            </a:r>
            <a:endParaRPr lang="en-US" sz="1600" b="0" i="0" dirty="0">
              <a:solidFill>
                <a:schemeClr val="tx1"/>
              </a:solidFill>
              <a:effectLst/>
              <a:latin typeface="Google Sans Text"/>
            </a:endParaRP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Google Sans Text"/>
              </a:rPr>
              <a:t>Resized images to a consistent input size for the model.</a:t>
            </a: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Google Sans Text"/>
              </a:rPr>
              <a:t>Applied data augmentation techniques (e.g., random flips, rotations, zooms) to the training data to increase dataset size and improve model generalization.</a:t>
            </a: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Google Sans Text"/>
              </a:rPr>
              <a:t>Configured datasets for performance using caching and prefetching.</a:t>
            </a:r>
          </a:p>
          <a:p>
            <a:pPr algn="l">
              <a:spcBef>
                <a:spcPts val="600"/>
              </a:spcBef>
              <a:spcAft>
                <a:spcPts val="600"/>
              </a:spcAft>
              <a:buFont typeface="Arial" panose="020B0604020202020204" pitchFamily="34" charset="0"/>
              <a:buChar char="•"/>
            </a:pPr>
            <a:r>
              <a:rPr lang="en-US" sz="1600" b="1" i="0" dirty="0">
                <a:solidFill>
                  <a:schemeClr val="tx1"/>
                </a:solidFill>
                <a:effectLst/>
                <a:latin typeface="Google Sans Text"/>
              </a:rPr>
              <a:t>Model Building (Transfer Learning):</a:t>
            </a:r>
            <a:endParaRPr lang="en-US" sz="1600" b="0" i="0" dirty="0">
              <a:solidFill>
                <a:schemeClr val="tx1"/>
              </a:solidFill>
              <a:effectLst/>
              <a:latin typeface="Google Sans Text"/>
            </a:endParaRP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Google Sans Text"/>
              </a:rPr>
              <a:t>Utilized the pre-trained EfficientNetV2B2 model as a base.</a:t>
            </a: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Google Sans Text"/>
              </a:rPr>
              <a:t>Froze the base model's layers to leverage learned features.</a:t>
            </a: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Google Sans Text"/>
              </a:rPr>
              <a:t>Added custom layers (GlobalAveragePooling2D and a dense output layer) for the classification task.</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3AC2AB-3F26-6D54-5AB3-20348AD7F316}"/>
              </a:ext>
            </a:extLst>
          </p:cNvPr>
          <p:cNvSpPr txBox="1"/>
          <p:nvPr/>
        </p:nvSpPr>
        <p:spPr>
          <a:xfrm>
            <a:off x="94891" y="776376"/>
            <a:ext cx="11904452" cy="5893921"/>
          </a:xfrm>
          <a:prstGeom prst="rect">
            <a:avLst/>
          </a:prstGeom>
          <a:noFill/>
        </p:spPr>
        <p:txBody>
          <a:bodyPr wrap="square">
            <a:spAutoFit/>
          </a:bodyPr>
          <a:lstStyle/>
          <a:p>
            <a:pPr>
              <a:spcBef>
                <a:spcPts val="600"/>
              </a:spcBef>
              <a:spcAft>
                <a:spcPts val="600"/>
              </a:spcAft>
              <a:buFont typeface="Arial" panose="020B0604020202020204" pitchFamily="34" charset="0"/>
              <a:buChar char="•"/>
            </a:pPr>
            <a:r>
              <a:rPr lang="en-US" sz="1600" b="1" dirty="0">
                <a:solidFill>
                  <a:schemeClr val="tx1"/>
                </a:solidFill>
                <a:latin typeface="+mn-lt"/>
              </a:rPr>
              <a:t>Handling Class Imbalance:</a:t>
            </a:r>
            <a:endParaRPr lang="en-US" sz="1600" dirty="0">
              <a:solidFill>
                <a:schemeClr val="tx1"/>
              </a:solidFill>
              <a:latin typeface="+mn-lt"/>
            </a:endParaRPr>
          </a:p>
          <a:p>
            <a:pPr marL="742950" lvl="1" indent="-285750">
              <a:spcBef>
                <a:spcPts val="600"/>
              </a:spcBef>
              <a:spcAft>
                <a:spcPts val="600"/>
              </a:spcAft>
              <a:buFont typeface="Arial" panose="020B0604020202020204" pitchFamily="34" charset="0"/>
              <a:buChar char="•"/>
            </a:pPr>
            <a:r>
              <a:rPr lang="en-US" sz="1600" dirty="0">
                <a:solidFill>
                  <a:schemeClr val="tx1"/>
                </a:solidFill>
                <a:latin typeface="+mn-lt"/>
              </a:rPr>
              <a:t>Calculated class weights based on the distribution of images in the training set.</a:t>
            </a:r>
          </a:p>
          <a:p>
            <a:pPr marL="742950" lvl="1" indent="-285750">
              <a:spcBef>
                <a:spcPts val="600"/>
              </a:spcBef>
              <a:spcAft>
                <a:spcPts val="600"/>
              </a:spcAft>
              <a:buFont typeface="Arial" panose="020B0604020202020204" pitchFamily="34" charset="0"/>
              <a:buChar char="•"/>
            </a:pPr>
            <a:r>
              <a:rPr lang="en-US" sz="1600" dirty="0">
                <a:solidFill>
                  <a:schemeClr val="tx1"/>
                </a:solidFill>
                <a:latin typeface="+mn-lt"/>
              </a:rPr>
              <a:t>Incorporated class weights during model training to give more importance to underrepresented classes.</a:t>
            </a:r>
            <a:endParaRPr lang="en-US" sz="1600" b="1" i="0" dirty="0">
              <a:solidFill>
                <a:schemeClr val="tx1"/>
              </a:solidFill>
              <a:effectLst/>
              <a:latin typeface="+mn-lt"/>
            </a:endParaRPr>
          </a:p>
          <a:p>
            <a:pPr algn="l">
              <a:spcBef>
                <a:spcPts val="600"/>
              </a:spcBef>
              <a:spcAft>
                <a:spcPts val="600"/>
              </a:spcAft>
              <a:buFont typeface="Arial" panose="020B0604020202020204" pitchFamily="34" charset="0"/>
              <a:buChar char="•"/>
            </a:pPr>
            <a:r>
              <a:rPr lang="en-US" sz="1600" b="1" i="0" dirty="0">
                <a:solidFill>
                  <a:schemeClr val="tx1"/>
                </a:solidFill>
                <a:effectLst/>
                <a:latin typeface="+mn-lt"/>
              </a:rPr>
              <a:t>Model Training:</a:t>
            </a:r>
            <a:endParaRPr lang="en-US" sz="1600" b="0" i="0" dirty="0">
              <a:solidFill>
                <a:schemeClr val="tx1"/>
              </a:solidFill>
              <a:effectLst/>
              <a:latin typeface="+mn-lt"/>
            </a:endParaRP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mn-lt"/>
              </a:rPr>
              <a:t>Compiled the model with an appropriate optimizer (Adam) and loss function (categorical </a:t>
            </a:r>
            <a:r>
              <a:rPr lang="en-US" sz="1600" b="0" i="0" dirty="0" err="1">
                <a:solidFill>
                  <a:schemeClr val="tx1"/>
                </a:solidFill>
                <a:effectLst/>
                <a:latin typeface="+mn-lt"/>
              </a:rPr>
              <a:t>crossentropy</a:t>
            </a:r>
            <a:r>
              <a:rPr lang="en-US" sz="1600" b="0" i="0" dirty="0">
                <a:solidFill>
                  <a:schemeClr val="tx1"/>
                </a:solidFill>
                <a:effectLst/>
                <a:latin typeface="+mn-lt"/>
              </a:rPr>
              <a:t>).</a:t>
            </a: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mn-lt"/>
              </a:rPr>
              <a:t>Trained the model on the augmented training data.</a:t>
            </a: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mn-lt"/>
              </a:rPr>
              <a:t>Used Early Stopping to monitor validation loss and stop training when performance plateaus.</a:t>
            </a: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mn-lt"/>
              </a:rPr>
              <a:t>Used Model Checkpointing to save the best model based on validation loss.</a:t>
            </a:r>
          </a:p>
          <a:p>
            <a:pPr algn="l">
              <a:spcBef>
                <a:spcPts val="600"/>
              </a:spcBef>
              <a:spcAft>
                <a:spcPts val="600"/>
              </a:spcAft>
              <a:buFont typeface="Arial" panose="020B0604020202020204" pitchFamily="34" charset="0"/>
              <a:buChar char="•"/>
            </a:pPr>
            <a:r>
              <a:rPr lang="en-US" sz="1600" b="1" i="0" dirty="0">
                <a:solidFill>
                  <a:schemeClr val="tx1"/>
                </a:solidFill>
                <a:effectLst/>
                <a:latin typeface="+mn-lt"/>
              </a:rPr>
              <a:t>Model Fine-tuning (Optional):</a:t>
            </a:r>
            <a:endParaRPr lang="en-US" sz="1600" b="0" i="0" dirty="0">
              <a:solidFill>
                <a:schemeClr val="tx1"/>
              </a:solidFill>
              <a:effectLst/>
              <a:latin typeface="+mn-lt"/>
            </a:endParaRP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mn-lt"/>
              </a:rPr>
              <a:t>Unfroze a few top layers of the base model.</a:t>
            </a: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mn-lt"/>
              </a:rPr>
              <a:t>Retrained the model with a lower learning rate to fine-tune the pre-trained weights on the specific garbage dataset.</a:t>
            </a:r>
          </a:p>
          <a:p>
            <a:pPr algn="l">
              <a:spcBef>
                <a:spcPts val="600"/>
              </a:spcBef>
              <a:spcAft>
                <a:spcPts val="600"/>
              </a:spcAft>
              <a:buFont typeface="Arial" panose="020B0604020202020204" pitchFamily="34" charset="0"/>
              <a:buChar char="•"/>
            </a:pPr>
            <a:r>
              <a:rPr lang="en-US" sz="1600" b="1" i="0" dirty="0">
                <a:solidFill>
                  <a:schemeClr val="tx1"/>
                </a:solidFill>
                <a:effectLst/>
                <a:latin typeface="+mn-lt"/>
              </a:rPr>
              <a:t>Model Evaluation:</a:t>
            </a:r>
            <a:endParaRPr lang="en-US" sz="1600" b="0" i="0" dirty="0">
              <a:solidFill>
                <a:schemeClr val="tx1"/>
              </a:solidFill>
              <a:effectLst/>
              <a:latin typeface="+mn-lt"/>
            </a:endParaRP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mn-lt"/>
              </a:rPr>
              <a:t>Evaluated the trained model on the unseen test set.</a:t>
            </a:r>
          </a:p>
          <a:p>
            <a:pPr marL="742950" lvl="1" indent="-285750" algn="l">
              <a:spcBef>
                <a:spcPts val="600"/>
              </a:spcBef>
              <a:spcAft>
                <a:spcPts val="600"/>
              </a:spcAft>
              <a:buFont typeface="Arial" panose="020B0604020202020204" pitchFamily="34" charset="0"/>
              <a:buChar char="•"/>
            </a:pPr>
            <a:r>
              <a:rPr lang="en-US" sz="1600" b="0" i="0" dirty="0">
                <a:solidFill>
                  <a:schemeClr val="tx1"/>
                </a:solidFill>
                <a:effectLst/>
                <a:latin typeface="+mn-lt"/>
              </a:rPr>
              <a:t>Assessed performance using metrics like accuracy, loss, precision, recall, F1-score, and a confusion matrix.</a:t>
            </a:r>
          </a:p>
          <a:p>
            <a:pPr>
              <a:buNone/>
            </a:pPr>
            <a:br>
              <a:rPr lang="en-US" sz="900" dirty="0">
                <a:solidFill>
                  <a:schemeClr val="tx1"/>
                </a:solidFill>
                <a:latin typeface="+mn-lt"/>
              </a:rPr>
            </a:br>
            <a:endParaRPr lang="en-IN" sz="900" dirty="0">
              <a:solidFill>
                <a:schemeClr val="tx1"/>
              </a:solidFill>
              <a:latin typeface="+mn-lt"/>
            </a:endParaRPr>
          </a:p>
        </p:txBody>
      </p:sp>
    </p:spTree>
    <p:extLst>
      <p:ext uri="{BB962C8B-B14F-4D97-AF65-F5344CB8AC3E}">
        <p14:creationId xmlns:p14="http://schemas.microsoft.com/office/powerpoint/2010/main" val="307290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F70755F2-CBCA-D0FA-5D21-AA445456949E}"/>
              </a:ext>
            </a:extLst>
          </p:cNvPr>
          <p:cNvSpPr txBox="1"/>
          <p:nvPr/>
        </p:nvSpPr>
        <p:spPr>
          <a:xfrm>
            <a:off x="255104" y="1612504"/>
            <a:ext cx="11614843" cy="1836721"/>
          </a:xfrm>
          <a:prstGeom prst="rect">
            <a:avLst/>
          </a:prstGeom>
          <a:noFill/>
        </p:spPr>
        <p:txBody>
          <a:bodyPr wrap="square">
            <a:spAutoFit/>
          </a:bodyPr>
          <a:lstStyle/>
          <a:p>
            <a:pPr algn="l">
              <a:spcBef>
                <a:spcPts val="600"/>
              </a:spcBef>
              <a:spcAft>
                <a:spcPts val="600"/>
              </a:spcAft>
              <a:buFont typeface="Arial" panose="020B0604020202020204" pitchFamily="34" charset="0"/>
              <a:buChar char="•"/>
            </a:pPr>
            <a:r>
              <a:rPr lang="en-US" b="0" i="0" dirty="0">
                <a:solidFill>
                  <a:schemeClr val="tx1"/>
                </a:solidFill>
                <a:effectLst/>
                <a:latin typeface="+mn-lt"/>
              </a:rPr>
              <a:t>Inefficient manual sorting of garbage leads to low recycling rates and increased landfill waste.</a:t>
            </a:r>
          </a:p>
          <a:p>
            <a:pPr algn="l">
              <a:spcBef>
                <a:spcPts val="600"/>
              </a:spcBef>
              <a:spcAft>
                <a:spcPts val="600"/>
              </a:spcAft>
              <a:buFont typeface="Arial" panose="020B0604020202020204" pitchFamily="34" charset="0"/>
              <a:buChar char="•"/>
            </a:pPr>
            <a:r>
              <a:rPr lang="en-US" b="0" i="0" dirty="0">
                <a:solidFill>
                  <a:schemeClr val="tx1"/>
                </a:solidFill>
                <a:effectLst/>
                <a:latin typeface="+mn-lt"/>
              </a:rPr>
              <a:t>There is a need for an automated system to accurately classify different types of trash to improve waste management and recycling efforts.</a:t>
            </a:r>
          </a:p>
          <a:p>
            <a:pPr algn="l">
              <a:spcBef>
                <a:spcPts val="600"/>
              </a:spcBef>
              <a:spcAft>
                <a:spcPts val="600"/>
              </a:spcAft>
              <a:buFont typeface="Arial" panose="020B0604020202020204" pitchFamily="34" charset="0"/>
              <a:buChar char="•"/>
            </a:pPr>
            <a:r>
              <a:rPr lang="en-US" b="0" i="0" dirty="0">
                <a:solidFill>
                  <a:schemeClr val="tx1"/>
                </a:solidFill>
                <a:effectLst/>
                <a:latin typeface="+mn-lt"/>
              </a:rPr>
              <a:t>Developing an accurate and efficient image classification model for diverse garbage categories is challenging due to variations in appearance, lighting, and potential dataset imbalances.</a:t>
            </a: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E5F1D58E-0707-D9DE-A0B3-2FD2217FFEBB}"/>
              </a:ext>
            </a:extLst>
          </p:cNvPr>
          <p:cNvSpPr txBox="1"/>
          <p:nvPr/>
        </p:nvSpPr>
        <p:spPr>
          <a:xfrm>
            <a:off x="461513" y="1601584"/>
            <a:ext cx="10330131" cy="2565254"/>
          </a:xfrm>
          <a:prstGeom prst="rect">
            <a:avLst/>
          </a:prstGeom>
          <a:noFill/>
        </p:spPr>
        <p:txBody>
          <a:bodyPr wrap="square">
            <a:spAutoFit/>
          </a:bodyPr>
          <a:lstStyle/>
          <a:p>
            <a:pPr algn="l">
              <a:spcBef>
                <a:spcPts val="600"/>
              </a:spcBef>
              <a:spcAft>
                <a:spcPts val="600"/>
              </a:spcAft>
              <a:buFont typeface="Arial" panose="020B0604020202020204" pitchFamily="34" charset="0"/>
              <a:buChar char="•"/>
            </a:pPr>
            <a:r>
              <a:rPr lang="en-US" b="0" i="0" dirty="0">
                <a:solidFill>
                  <a:schemeClr val="tx1"/>
                </a:solidFill>
                <a:effectLst/>
                <a:latin typeface="+mn-lt"/>
              </a:rPr>
              <a:t>A deep learning model based on EfficientNetV2B2 that can classify garbage images into predefined categories.</a:t>
            </a:r>
          </a:p>
          <a:p>
            <a:pPr algn="l">
              <a:spcBef>
                <a:spcPts val="600"/>
              </a:spcBef>
              <a:spcAft>
                <a:spcPts val="600"/>
              </a:spcAft>
              <a:buFont typeface="Arial" panose="020B0604020202020204" pitchFamily="34" charset="0"/>
              <a:buChar char="•"/>
            </a:pPr>
            <a:r>
              <a:rPr lang="en-US" b="0" i="0" dirty="0">
                <a:solidFill>
                  <a:schemeClr val="tx1"/>
                </a:solidFill>
                <a:effectLst/>
                <a:latin typeface="+mn-lt"/>
              </a:rPr>
              <a:t>The model is trained using transfer learning and techniques to handle dataset imbalance for improved accuracy.</a:t>
            </a:r>
          </a:p>
          <a:p>
            <a:pPr algn="l">
              <a:spcBef>
                <a:spcPts val="600"/>
              </a:spcBef>
              <a:spcAft>
                <a:spcPts val="600"/>
              </a:spcAft>
              <a:buFont typeface="Arial" panose="020B0604020202020204" pitchFamily="34" charset="0"/>
              <a:buChar char="•"/>
            </a:pPr>
            <a:r>
              <a:rPr lang="en-US" b="0" i="0" dirty="0">
                <a:solidFill>
                  <a:schemeClr val="tx1"/>
                </a:solidFill>
                <a:effectLst/>
                <a:latin typeface="+mn-lt"/>
              </a:rPr>
              <a:t>An interactive </a:t>
            </a:r>
            <a:r>
              <a:rPr lang="en-US" b="0" i="0" dirty="0" err="1">
                <a:solidFill>
                  <a:schemeClr val="tx1"/>
                </a:solidFill>
                <a:effectLst/>
                <a:latin typeface="+mn-lt"/>
              </a:rPr>
              <a:t>Gradio</a:t>
            </a:r>
            <a:r>
              <a:rPr lang="en-US" b="0" i="0" dirty="0">
                <a:solidFill>
                  <a:schemeClr val="tx1"/>
                </a:solidFill>
                <a:effectLst/>
                <a:latin typeface="+mn-lt"/>
              </a:rPr>
              <a:t> interface that allows users to upload garbage images and get real-time classification predictions.</a:t>
            </a:r>
          </a:p>
          <a:p>
            <a:pPr algn="l">
              <a:spcBef>
                <a:spcPts val="600"/>
              </a:spcBef>
              <a:spcAft>
                <a:spcPts val="600"/>
              </a:spcAft>
              <a:buFont typeface="Arial" panose="020B0604020202020204" pitchFamily="34" charset="0"/>
              <a:buChar char="•"/>
            </a:pPr>
            <a:r>
              <a:rPr lang="en-US" b="0" i="0" dirty="0">
                <a:solidFill>
                  <a:schemeClr val="tx1"/>
                </a:solidFill>
                <a:effectLst/>
                <a:latin typeface="+mn-lt"/>
              </a:rPr>
              <a:t>The trained model can be exported for deployment in various waste management systems.</a:t>
            </a: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4902F4C6-4BF5-8D25-4D9A-A42A1B6598B9}"/>
              </a:ext>
            </a:extLst>
          </p:cNvPr>
          <p:cNvPicPr>
            <a:picLocks noChangeAspect="1"/>
          </p:cNvPicPr>
          <p:nvPr/>
        </p:nvPicPr>
        <p:blipFill>
          <a:blip r:embed="rId2"/>
          <a:stretch>
            <a:fillRect/>
          </a:stretch>
        </p:blipFill>
        <p:spPr>
          <a:xfrm>
            <a:off x="43611" y="1643527"/>
            <a:ext cx="6052389" cy="3404469"/>
          </a:xfrm>
          <a:prstGeom prst="rect">
            <a:avLst/>
          </a:prstGeom>
        </p:spPr>
      </p:pic>
      <p:pic>
        <p:nvPicPr>
          <p:cNvPr id="6" name="Picture 5">
            <a:extLst>
              <a:ext uri="{FF2B5EF4-FFF2-40B4-BE49-F238E27FC236}">
                <a16:creationId xmlns:a16="http://schemas.microsoft.com/office/drawing/2014/main" id="{D01B497E-E760-0248-9551-2AF275F18F2B}"/>
              </a:ext>
            </a:extLst>
          </p:cNvPr>
          <p:cNvPicPr>
            <a:picLocks noChangeAspect="1"/>
          </p:cNvPicPr>
          <p:nvPr/>
        </p:nvPicPr>
        <p:blipFill>
          <a:blip r:embed="rId3"/>
          <a:stretch>
            <a:fillRect/>
          </a:stretch>
        </p:blipFill>
        <p:spPr>
          <a:xfrm>
            <a:off x="6096000" y="1650379"/>
            <a:ext cx="5990253" cy="345525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5854474-9159-0A73-0AC8-800D42F6A808}"/>
              </a:ext>
            </a:extLst>
          </p:cNvPr>
          <p:cNvPicPr>
            <a:picLocks noChangeAspect="1"/>
          </p:cNvPicPr>
          <p:nvPr/>
        </p:nvPicPr>
        <p:blipFill>
          <a:blip r:embed="rId2"/>
          <a:stretch>
            <a:fillRect/>
          </a:stretch>
        </p:blipFill>
        <p:spPr>
          <a:xfrm>
            <a:off x="0" y="764011"/>
            <a:ext cx="5834271" cy="3281777"/>
          </a:xfrm>
          <a:prstGeom prst="rect">
            <a:avLst/>
          </a:prstGeom>
        </p:spPr>
      </p:pic>
      <p:pic>
        <p:nvPicPr>
          <p:cNvPr id="10" name="Picture 9">
            <a:extLst>
              <a:ext uri="{FF2B5EF4-FFF2-40B4-BE49-F238E27FC236}">
                <a16:creationId xmlns:a16="http://schemas.microsoft.com/office/drawing/2014/main" id="{6700FA72-7DBE-71E3-755B-9F46FB0F6F7C}"/>
              </a:ext>
            </a:extLst>
          </p:cNvPr>
          <p:cNvPicPr>
            <a:picLocks noChangeAspect="1"/>
          </p:cNvPicPr>
          <p:nvPr/>
        </p:nvPicPr>
        <p:blipFill>
          <a:blip r:embed="rId3"/>
          <a:stretch>
            <a:fillRect/>
          </a:stretch>
        </p:blipFill>
        <p:spPr>
          <a:xfrm>
            <a:off x="6182264" y="764011"/>
            <a:ext cx="5834271" cy="3281777"/>
          </a:xfrm>
          <a:prstGeom prst="rect">
            <a:avLst/>
          </a:prstGeom>
        </p:spPr>
      </p:pic>
    </p:spTree>
    <p:extLst>
      <p:ext uri="{BB962C8B-B14F-4D97-AF65-F5344CB8AC3E}">
        <p14:creationId xmlns:p14="http://schemas.microsoft.com/office/powerpoint/2010/main" val="3603581513"/>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502</TotalTime>
  <Words>713</Words>
  <Application>Microsoft Office PowerPoint</Application>
  <PresentationFormat>Widescreen</PresentationFormat>
  <Paragraphs>58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Google Sans Text</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Parth Pandey</cp:lastModifiedBy>
  <cp:revision>8</cp:revision>
  <dcterms:created xsi:type="dcterms:W3CDTF">2024-12-31T09:40:01Z</dcterms:created>
  <dcterms:modified xsi:type="dcterms:W3CDTF">2025-07-07T06:12:58Z</dcterms:modified>
</cp:coreProperties>
</file>