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6" r:id="rId9"/>
    <p:sldId id="268" r:id="rId10"/>
    <p:sldId id="270" r:id="rId11"/>
    <p:sldId id="271" r:id="rId12"/>
    <p:sldId id="269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F82C92-64A9-476F-8E96-8A0144338ACF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93C009-166E-40DB-A72B-77F0C54F7B66}">
      <dgm:prSet/>
      <dgm:spPr/>
      <dgm:t>
        <a:bodyPr/>
        <a:lstStyle/>
        <a:p>
          <a:r>
            <a:rPr lang="en-US"/>
            <a:t>Project Introduction/Hypothesis</a:t>
          </a:r>
        </a:p>
      </dgm:t>
    </dgm:pt>
    <dgm:pt modelId="{8799B53B-CAE4-489F-81D0-CA37442BE687}" type="parTrans" cxnId="{4CF3E574-F9D8-4EF1-9EBA-63C393B1FAB5}">
      <dgm:prSet/>
      <dgm:spPr/>
      <dgm:t>
        <a:bodyPr/>
        <a:lstStyle/>
        <a:p>
          <a:endParaRPr lang="en-US"/>
        </a:p>
      </dgm:t>
    </dgm:pt>
    <dgm:pt modelId="{5DF39608-EE65-4EBA-A844-37B4B65E7E56}" type="sibTrans" cxnId="{4CF3E574-F9D8-4EF1-9EBA-63C393B1FAB5}">
      <dgm:prSet/>
      <dgm:spPr/>
      <dgm:t>
        <a:bodyPr/>
        <a:lstStyle/>
        <a:p>
          <a:endParaRPr lang="en-US"/>
        </a:p>
      </dgm:t>
    </dgm:pt>
    <dgm:pt modelId="{B35BDD59-E458-4E0D-867E-C221CA88C474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FEF2C6E0-EB3B-4A32-BA65-7568CEE59E59}" type="parTrans" cxnId="{73BA03BA-82A1-4418-8043-D7841AC3CD66}">
      <dgm:prSet/>
      <dgm:spPr/>
      <dgm:t>
        <a:bodyPr/>
        <a:lstStyle/>
        <a:p>
          <a:endParaRPr lang="en-US"/>
        </a:p>
      </dgm:t>
    </dgm:pt>
    <dgm:pt modelId="{56FB8A99-4CF0-47E1-A2EB-EF409BA19CF8}" type="sibTrans" cxnId="{73BA03BA-82A1-4418-8043-D7841AC3CD66}">
      <dgm:prSet/>
      <dgm:spPr/>
      <dgm:t>
        <a:bodyPr/>
        <a:lstStyle/>
        <a:p>
          <a:endParaRPr lang="en-US"/>
        </a:p>
      </dgm:t>
    </dgm:pt>
    <dgm:pt modelId="{DA302A2E-73FF-4020-A796-363C861D39F3}">
      <dgm:prSet/>
      <dgm:spPr/>
      <dgm:t>
        <a:bodyPr/>
        <a:lstStyle/>
        <a:p>
          <a:r>
            <a:rPr lang="en-US"/>
            <a:t>The Process (Part I) – Exploration &amp; Cleanup</a:t>
          </a:r>
        </a:p>
      </dgm:t>
    </dgm:pt>
    <dgm:pt modelId="{43D40055-FD3D-43E2-9CF5-8810A54B5346}" type="parTrans" cxnId="{92301F54-A18D-475B-984B-380833066224}">
      <dgm:prSet/>
      <dgm:spPr/>
      <dgm:t>
        <a:bodyPr/>
        <a:lstStyle/>
        <a:p>
          <a:endParaRPr lang="en-US"/>
        </a:p>
      </dgm:t>
    </dgm:pt>
    <dgm:pt modelId="{0C957ED1-677B-4CE7-8330-F1FB560A8E3C}" type="sibTrans" cxnId="{92301F54-A18D-475B-984B-380833066224}">
      <dgm:prSet/>
      <dgm:spPr/>
      <dgm:t>
        <a:bodyPr/>
        <a:lstStyle/>
        <a:p>
          <a:endParaRPr lang="en-US"/>
        </a:p>
      </dgm:t>
    </dgm:pt>
    <dgm:pt modelId="{E14D4A3C-E38E-49AB-95E0-D214BBAA82FC}">
      <dgm:prSet/>
      <dgm:spPr/>
      <dgm:t>
        <a:bodyPr/>
        <a:lstStyle/>
        <a:p>
          <a:r>
            <a:rPr lang="en-US"/>
            <a:t>The Process (Part II) – Analysis</a:t>
          </a:r>
        </a:p>
      </dgm:t>
    </dgm:pt>
    <dgm:pt modelId="{C3E4FC09-5A83-4059-8FC5-B2A2E500AB78}" type="parTrans" cxnId="{39F22099-781D-4EFB-B042-E016D15ED74A}">
      <dgm:prSet/>
      <dgm:spPr/>
      <dgm:t>
        <a:bodyPr/>
        <a:lstStyle/>
        <a:p>
          <a:endParaRPr lang="en-US"/>
        </a:p>
      </dgm:t>
    </dgm:pt>
    <dgm:pt modelId="{AE6FB9D3-0095-4989-A09F-A5B3AD5AEDD4}" type="sibTrans" cxnId="{39F22099-781D-4EFB-B042-E016D15ED74A}">
      <dgm:prSet/>
      <dgm:spPr/>
      <dgm:t>
        <a:bodyPr/>
        <a:lstStyle/>
        <a:p>
          <a:endParaRPr lang="en-US"/>
        </a:p>
      </dgm:t>
    </dgm:pt>
    <dgm:pt modelId="{759C1321-0D89-4E06-BBD6-99954797A699}">
      <dgm:prSet/>
      <dgm:spPr/>
      <dgm:t>
        <a:bodyPr/>
        <a:lstStyle/>
        <a:p>
          <a:r>
            <a:rPr lang="en-US"/>
            <a:t>Final Results/Conclusions</a:t>
          </a:r>
        </a:p>
      </dgm:t>
    </dgm:pt>
    <dgm:pt modelId="{3BDB6643-E6CD-4DEA-9E5A-E93DD40842BC}" type="parTrans" cxnId="{F49D6FFC-1D39-4343-8402-DCA766AF4010}">
      <dgm:prSet/>
      <dgm:spPr/>
      <dgm:t>
        <a:bodyPr/>
        <a:lstStyle/>
        <a:p>
          <a:endParaRPr lang="en-US"/>
        </a:p>
      </dgm:t>
    </dgm:pt>
    <dgm:pt modelId="{486E2B6B-3579-4D9E-A8DD-8824F0F07944}" type="sibTrans" cxnId="{F49D6FFC-1D39-4343-8402-DCA766AF4010}">
      <dgm:prSet/>
      <dgm:spPr/>
      <dgm:t>
        <a:bodyPr/>
        <a:lstStyle/>
        <a:p>
          <a:endParaRPr lang="en-US"/>
        </a:p>
      </dgm:t>
    </dgm:pt>
    <dgm:pt modelId="{E05BDF8B-D7E1-4D00-95D3-3B55375B1627}">
      <dgm:prSet/>
      <dgm:spPr/>
      <dgm:t>
        <a:bodyPr/>
        <a:lstStyle/>
        <a:p>
          <a:r>
            <a:rPr lang="en-US"/>
            <a:t>Questions</a:t>
          </a:r>
        </a:p>
      </dgm:t>
    </dgm:pt>
    <dgm:pt modelId="{A4D4566C-BAF7-4D6A-8359-772B8D7EA423}" type="parTrans" cxnId="{DFE13F59-A452-46FD-99A5-6BF4071BF094}">
      <dgm:prSet/>
      <dgm:spPr/>
      <dgm:t>
        <a:bodyPr/>
        <a:lstStyle/>
        <a:p>
          <a:endParaRPr lang="en-US"/>
        </a:p>
      </dgm:t>
    </dgm:pt>
    <dgm:pt modelId="{489D758D-E1F3-4879-81E1-AEE18E8A470C}" type="sibTrans" cxnId="{DFE13F59-A452-46FD-99A5-6BF4071BF094}">
      <dgm:prSet/>
      <dgm:spPr/>
      <dgm:t>
        <a:bodyPr/>
        <a:lstStyle/>
        <a:p>
          <a:endParaRPr lang="en-US"/>
        </a:p>
      </dgm:t>
    </dgm:pt>
    <dgm:pt modelId="{E0FC9DC2-64C2-45BB-9D9B-CE12C9589ADA}" type="pres">
      <dgm:prSet presAssocID="{EFF82C92-64A9-476F-8E96-8A0144338ACF}" presName="linear" presStyleCnt="0">
        <dgm:presLayoutVars>
          <dgm:animLvl val="lvl"/>
          <dgm:resizeHandles val="exact"/>
        </dgm:presLayoutVars>
      </dgm:prSet>
      <dgm:spPr/>
    </dgm:pt>
    <dgm:pt modelId="{D5C44A1E-CEF0-405F-AF2E-12BF857E5B0C}" type="pres">
      <dgm:prSet presAssocID="{8193C009-166E-40DB-A72B-77F0C54F7B6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0FFA6EF-6A83-474C-A377-6A984BFF45F5}" type="pres">
      <dgm:prSet presAssocID="{5DF39608-EE65-4EBA-A844-37B4B65E7E56}" presName="spacer" presStyleCnt="0"/>
      <dgm:spPr/>
    </dgm:pt>
    <dgm:pt modelId="{37125B3C-0404-48C7-A0EC-D71BD0488E6E}" type="pres">
      <dgm:prSet presAssocID="{B35BDD59-E458-4E0D-867E-C221CA88C47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D33B42-9E97-44C5-8B49-E737C2EAFFD0}" type="pres">
      <dgm:prSet presAssocID="{56FB8A99-4CF0-47E1-A2EB-EF409BA19CF8}" presName="spacer" presStyleCnt="0"/>
      <dgm:spPr/>
    </dgm:pt>
    <dgm:pt modelId="{9E9781E7-1746-4B67-BDA9-16794E8D4D27}" type="pres">
      <dgm:prSet presAssocID="{DA302A2E-73FF-4020-A796-363C861D39F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34868E1-834D-4C2E-B931-3661FC893767}" type="pres">
      <dgm:prSet presAssocID="{0C957ED1-677B-4CE7-8330-F1FB560A8E3C}" presName="spacer" presStyleCnt="0"/>
      <dgm:spPr/>
    </dgm:pt>
    <dgm:pt modelId="{FC3A43F6-9C23-43A9-ADE4-BEEEF1C4A2A9}" type="pres">
      <dgm:prSet presAssocID="{E14D4A3C-E38E-49AB-95E0-D214BBAA82F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C3C7FCC-4E75-4D70-AB53-E4EA4341D107}" type="pres">
      <dgm:prSet presAssocID="{AE6FB9D3-0095-4989-A09F-A5B3AD5AEDD4}" presName="spacer" presStyleCnt="0"/>
      <dgm:spPr/>
    </dgm:pt>
    <dgm:pt modelId="{4B013714-8D0F-4ECF-8C14-08ABAA504670}" type="pres">
      <dgm:prSet presAssocID="{759C1321-0D89-4E06-BBD6-99954797A69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732871-C799-477B-A944-C77E40BF72DD}" type="pres">
      <dgm:prSet presAssocID="{486E2B6B-3579-4D9E-A8DD-8824F0F07944}" presName="spacer" presStyleCnt="0"/>
      <dgm:spPr/>
    </dgm:pt>
    <dgm:pt modelId="{303B4EB6-5984-45D6-AAC5-8EB477BE778D}" type="pres">
      <dgm:prSet presAssocID="{E05BDF8B-D7E1-4D00-95D3-3B55375B162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998AE39-B400-48C4-BD29-4F0FFE391416}" type="presOf" srcId="{B35BDD59-E458-4E0D-867E-C221CA88C474}" destId="{37125B3C-0404-48C7-A0EC-D71BD0488E6E}" srcOrd="0" destOrd="0" presId="urn:microsoft.com/office/officeart/2005/8/layout/vList2"/>
    <dgm:cxn modelId="{92301F54-A18D-475B-984B-380833066224}" srcId="{EFF82C92-64A9-476F-8E96-8A0144338ACF}" destId="{DA302A2E-73FF-4020-A796-363C861D39F3}" srcOrd="2" destOrd="0" parTransId="{43D40055-FD3D-43E2-9CF5-8810A54B5346}" sibTransId="{0C957ED1-677B-4CE7-8330-F1FB560A8E3C}"/>
    <dgm:cxn modelId="{4CF3E574-F9D8-4EF1-9EBA-63C393B1FAB5}" srcId="{EFF82C92-64A9-476F-8E96-8A0144338ACF}" destId="{8193C009-166E-40DB-A72B-77F0C54F7B66}" srcOrd="0" destOrd="0" parTransId="{8799B53B-CAE4-489F-81D0-CA37442BE687}" sibTransId="{5DF39608-EE65-4EBA-A844-37B4B65E7E56}"/>
    <dgm:cxn modelId="{DFE13F59-A452-46FD-99A5-6BF4071BF094}" srcId="{EFF82C92-64A9-476F-8E96-8A0144338ACF}" destId="{E05BDF8B-D7E1-4D00-95D3-3B55375B1627}" srcOrd="5" destOrd="0" parTransId="{A4D4566C-BAF7-4D6A-8359-772B8D7EA423}" sibTransId="{489D758D-E1F3-4879-81E1-AEE18E8A470C}"/>
    <dgm:cxn modelId="{63F3BB7B-CFA6-4777-8AD2-D33A5DCAF45A}" type="presOf" srcId="{759C1321-0D89-4E06-BBD6-99954797A699}" destId="{4B013714-8D0F-4ECF-8C14-08ABAA504670}" srcOrd="0" destOrd="0" presId="urn:microsoft.com/office/officeart/2005/8/layout/vList2"/>
    <dgm:cxn modelId="{4E5F1F96-7CF5-4818-A665-B71FE8BF573D}" type="presOf" srcId="{DA302A2E-73FF-4020-A796-363C861D39F3}" destId="{9E9781E7-1746-4B67-BDA9-16794E8D4D27}" srcOrd="0" destOrd="0" presId="urn:microsoft.com/office/officeart/2005/8/layout/vList2"/>
    <dgm:cxn modelId="{39F22099-781D-4EFB-B042-E016D15ED74A}" srcId="{EFF82C92-64A9-476F-8E96-8A0144338ACF}" destId="{E14D4A3C-E38E-49AB-95E0-D214BBAA82FC}" srcOrd="3" destOrd="0" parTransId="{C3E4FC09-5A83-4059-8FC5-B2A2E500AB78}" sibTransId="{AE6FB9D3-0095-4989-A09F-A5B3AD5AEDD4}"/>
    <dgm:cxn modelId="{F972A4AE-C9B9-4684-AE67-D96BCFD81C7C}" type="presOf" srcId="{EFF82C92-64A9-476F-8E96-8A0144338ACF}" destId="{E0FC9DC2-64C2-45BB-9D9B-CE12C9589ADA}" srcOrd="0" destOrd="0" presId="urn:microsoft.com/office/officeart/2005/8/layout/vList2"/>
    <dgm:cxn modelId="{22ED95B5-6686-4940-BE9F-7417ECD58953}" type="presOf" srcId="{E14D4A3C-E38E-49AB-95E0-D214BBAA82FC}" destId="{FC3A43F6-9C23-43A9-ADE4-BEEEF1C4A2A9}" srcOrd="0" destOrd="0" presId="urn:microsoft.com/office/officeart/2005/8/layout/vList2"/>
    <dgm:cxn modelId="{73BA03BA-82A1-4418-8043-D7841AC3CD66}" srcId="{EFF82C92-64A9-476F-8E96-8A0144338ACF}" destId="{B35BDD59-E458-4E0D-867E-C221CA88C474}" srcOrd="1" destOrd="0" parTransId="{FEF2C6E0-EB3B-4A32-BA65-7568CEE59E59}" sibTransId="{56FB8A99-4CF0-47E1-A2EB-EF409BA19CF8}"/>
    <dgm:cxn modelId="{4F9AA6EF-E6A9-48AB-943A-A8AD1621BE8A}" type="presOf" srcId="{E05BDF8B-D7E1-4D00-95D3-3B55375B1627}" destId="{303B4EB6-5984-45D6-AAC5-8EB477BE778D}" srcOrd="0" destOrd="0" presId="urn:microsoft.com/office/officeart/2005/8/layout/vList2"/>
    <dgm:cxn modelId="{9EC38BFA-6709-4B3E-9846-A2A1B60E79BD}" type="presOf" srcId="{8193C009-166E-40DB-A72B-77F0C54F7B66}" destId="{D5C44A1E-CEF0-405F-AF2E-12BF857E5B0C}" srcOrd="0" destOrd="0" presId="urn:microsoft.com/office/officeart/2005/8/layout/vList2"/>
    <dgm:cxn modelId="{F49D6FFC-1D39-4343-8402-DCA766AF4010}" srcId="{EFF82C92-64A9-476F-8E96-8A0144338ACF}" destId="{759C1321-0D89-4E06-BBD6-99954797A699}" srcOrd="4" destOrd="0" parTransId="{3BDB6643-E6CD-4DEA-9E5A-E93DD40842BC}" sibTransId="{486E2B6B-3579-4D9E-A8DD-8824F0F07944}"/>
    <dgm:cxn modelId="{42FD6C84-5491-465D-8825-B3A44A243BEE}" type="presParOf" srcId="{E0FC9DC2-64C2-45BB-9D9B-CE12C9589ADA}" destId="{D5C44A1E-CEF0-405F-AF2E-12BF857E5B0C}" srcOrd="0" destOrd="0" presId="urn:microsoft.com/office/officeart/2005/8/layout/vList2"/>
    <dgm:cxn modelId="{346E548F-76C6-4E43-9E6C-02723DF3E5DB}" type="presParOf" srcId="{E0FC9DC2-64C2-45BB-9D9B-CE12C9589ADA}" destId="{80FFA6EF-6A83-474C-A377-6A984BFF45F5}" srcOrd="1" destOrd="0" presId="urn:microsoft.com/office/officeart/2005/8/layout/vList2"/>
    <dgm:cxn modelId="{F403036F-F61C-4702-82FC-599286D14409}" type="presParOf" srcId="{E0FC9DC2-64C2-45BB-9D9B-CE12C9589ADA}" destId="{37125B3C-0404-48C7-A0EC-D71BD0488E6E}" srcOrd="2" destOrd="0" presId="urn:microsoft.com/office/officeart/2005/8/layout/vList2"/>
    <dgm:cxn modelId="{C676118E-A5CD-4345-9F27-E9F43D0557EF}" type="presParOf" srcId="{E0FC9DC2-64C2-45BB-9D9B-CE12C9589ADA}" destId="{50D33B42-9E97-44C5-8B49-E737C2EAFFD0}" srcOrd="3" destOrd="0" presId="urn:microsoft.com/office/officeart/2005/8/layout/vList2"/>
    <dgm:cxn modelId="{15898724-8860-42AE-95CE-4F6C2B96A8D4}" type="presParOf" srcId="{E0FC9DC2-64C2-45BB-9D9B-CE12C9589ADA}" destId="{9E9781E7-1746-4B67-BDA9-16794E8D4D27}" srcOrd="4" destOrd="0" presId="urn:microsoft.com/office/officeart/2005/8/layout/vList2"/>
    <dgm:cxn modelId="{F8428777-54D9-42E2-8AF9-392509AA2F93}" type="presParOf" srcId="{E0FC9DC2-64C2-45BB-9D9B-CE12C9589ADA}" destId="{A34868E1-834D-4C2E-B931-3661FC893767}" srcOrd="5" destOrd="0" presId="urn:microsoft.com/office/officeart/2005/8/layout/vList2"/>
    <dgm:cxn modelId="{F66436BE-B264-4781-B280-6D88D5FC8F27}" type="presParOf" srcId="{E0FC9DC2-64C2-45BB-9D9B-CE12C9589ADA}" destId="{FC3A43F6-9C23-43A9-ADE4-BEEEF1C4A2A9}" srcOrd="6" destOrd="0" presId="urn:microsoft.com/office/officeart/2005/8/layout/vList2"/>
    <dgm:cxn modelId="{6D8FA252-C61B-4B7E-A275-39B5E37B4F41}" type="presParOf" srcId="{E0FC9DC2-64C2-45BB-9D9B-CE12C9589ADA}" destId="{9C3C7FCC-4E75-4D70-AB53-E4EA4341D107}" srcOrd="7" destOrd="0" presId="urn:microsoft.com/office/officeart/2005/8/layout/vList2"/>
    <dgm:cxn modelId="{2876F026-7581-4679-A8E1-CD18275D03B8}" type="presParOf" srcId="{E0FC9DC2-64C2-45BB-9D9B-CE12C9589ADA}" destId="{4B013714-8D0F-4ECF-8C14-08ABAA504670}" srcOrd="8" destOrd="0" presId="urn:microsoft.com/office/officeart/2005/8/layout/vList2"/>
    <dgm:cxn modelId="{94CD904D-8A66-4A65-B297-A11C5307BD7B}" type="presParOf" srcId="{E0FC9DC2-64C2-45BB-9D9B-CE12C9589ADA}" destId="{00732871-C799-477B-A944-C77E40BF72DD}" srcOrd="9" destOrd="0" presId="urn:microsoft.com/office/officeart/2005/8/layout/vList2"/>
    <dgm:cxn modelId="{E8B5A8D2-3AC0-490D-9939-9F67338004C2}" type="presParOf" srcId="{E0FC9DC2-64C2-45BB-9D9B-CE12C9589ADA}" destId="{303B4EB6-5984-45D6-AAC5-8EB477BE778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44A1E-CEF0-405F-AF2E-12BF857E5B0C}">
      <dsp:nvSpPr>
        <dsp:cNvPr id="0" name=""/>
        <dsp:cNvSpPr/>
      </dsp:nvSpPr>
      <dsp:spPr>
        <a:xfrm>
          <a:off x="0" y="805528"/>
          <a:ext cx="6513603" cy="647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Project Introduction/Hypothesis</a:t>
          </a:r>
        </a:p>
      </dsp:txBody>
      <dsp:txXfrm>
        <a:off x="31613" y="837141"/>
        <a:ext cx="6450377" cy="584369"/>
      </dsp:txXfrm>
    </dsp:sp>
    <dsp:sp modelId="{37125B3C-0404-48C7-A0EC-D71BD0488E6E}">
      <dsp:nvSpPr>
        <dsp:cNvPr id="0" name=""/>
        <dsp:cNvSpPr/>
      </dsp:nvSpPr>
      <dsp:spPr>
        <a:xfrm>
          <a:off x="0" y="1530883"/>
          <a:ext cx="6513603" cy="647595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Sources</a:t>
          </a:r>
        </a:p>
      </dsp:txBody>
      <dsp:txXfrm>
        <a:off x="31613" y="1562496"/>
        <a:ext cx="6450377" cy="584369"/>
      </dsp:txXfrm>
    </dsp:sp>
    <dsp:sp modelId="{9E9781E7-1746-4B67-BDA9-16794E8D4D27}">
      <dsp:nvSpPr>
        <dsp:cNvPr id="0" name=""/>
        <dsp:cNvSpPr/>
      </dsp:nvSpPr>
      <dsp:spPr>
        <a:xfrm>
          <a:off x="0" y="2256238"/>
          <a:ext cx="6513603" cy="647595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Process (Part I) – Exploration &amp; Cleanup</a:t>
          </a:r>
        </a:p>
      </dsp:txBody>
      <dsp:txXfrm>
        <a:off x="31613" y="2287851"/>
        <a:ext cx="6450377" cy="584369"/>
      </dsp:txXfrm>
    </dsp:sp>
    <dsp:sp modelId="{FC3A43F6-9C23-43A9-ADE4-BEEEF1C4A2A9}">
      <dsp:nvSpPr>
        <dsp:cNvPr id="0" name=""/>
        <dsp:cNvSpPr/>
      </dsp:nvSpPr>
      <dsp:spPr>
        <a:xfrm>
          <a:off x="0" y="2981593"/>
          <a:ext cx="6513603" cy="647595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Process (Part II) – Analysis</a:t>
          </a:r>
        </a:p>
      </dsp:txBody>
      <dsp:txXfrm>
        <a:off x="31613" y="3013206"/>
        <a:ext cx="6450377" cy="584369"/>
      </dsp:txXfrm>
    </dsp:sp>
    <dsp:sp modelId="{4B013714-8D0F-4ECF-8C14-08ABAA504670}">
      <dsp:nvSpPr>
        <dsp:cNvPr id="0" name=""/>
        <dsp:cNvSpPr/>
      </dsp:nvSpPr>
      <dsp:spPr>
        <a:xfrm>
          <a:off x="0" y="3706948"/>
          <a:ext cx="6513603" cy="647595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Final Results/Conclusions</a:t>
          </a:r>
        </a:p>
      </dsp:txBody>
      <dsp:txXfrm>
        <a:off x="31613" y="3738561"/>
        <a:ext cx="6450377" cy="584369"/>
      </dsp:txXfrm>
    </dsp:sp>
    <dsp:sp modelId="{303B4EB6-5984-45D6-AAC5-8EB477BE778D}">
      <dsp:nvSpPr>
        <dsp:cNvPr id="0" name=""/>
        <dsp:cNvSpPr/>
      </dsp:nvSpPr>
      <dsp:spPr>
        <a:xfrm>
          <a:off x="0" y="4432303"/>
          <a:ext cx="6513603" cy="64759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Questions</a:t>
          </a:r>
        </a:p>
      </dsp:txBody>
      <dsp:txXfrm>
        <a:off x="31613" y="4463916"/>
        <a:ext cx="6450377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BB8F-605E-4E79-80FE-E6D774FF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A9CC-90A8-42C3-B850-F7761F98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CDF2-703D-4983-B09D-221CA098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8EE2-9F94-4A7F-B504-DE9101BF195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5D96A-DA4C-44B0-BB63-607419D2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B0A63-CB2D-46D1-AE70-8AEA3058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968-3968-4A8E-93AE-41022746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4D3A-F3E2-4564-B05F-0046C42F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FBF86-0BFE-44A9-AF14-1E718CEE7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328C-0AE2-4CE7-AF9F-C73D7CD6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8EE2-9F94-4A7F-B504-DE9101BF195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BDA93-AE1A-40DF-9E68-63F26631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779BF-350F-4827-970F-2228B10F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968-3968-4A8E-93AE-41022746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1D488-24F3-41B5-9F50-B666EEF50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7EDAD-3671-41FA-8F88-EF341C34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A6E4-04E9-4C8E-AA60-492F8FF0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8EE2-9F94-4A7F-B504-DE9101BF195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312B-17E7-420B-8FB9-199B108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5741-CBDC-4168-97FB-5CC7CD44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968-3968-4A8E-93AE-41022746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B8E4-C1C4-4FA7-AEEF-2BA4DC89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52B3-0ED5-41EB-B7AB-B20D7873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1C1C-27D6-4DAE-B53D-125ECFF0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8EE2-9F94-4A7F-B504-DE9101BF195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006DA-7A44-47B7-9660-BD35D68C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6E0B-46E3-4E57-B9D9-8D3CBCFB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968-3968-4A8E-93AE-41022746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B409-F010-4D4E-AE02-7BD5A6EB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8DA8B-BC8A-4468-892D-117EED46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151C-45AE-44EB-9B80-8FF9B75F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8EE2-9F94-4A7F-B504-DE9101BF195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55BA-D26B-490A-B4BE-2A5E756F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D106-4F61-43E0-80BE-1F32105C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968-3968-4A8E-93AE-41022746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6E36-6BF8-45CE-8A21-6868F909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B96D-48FE-4A66-901E-72FB42DF3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28F0E-C4C1-4894-BF36-343ADCC64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C7073-DDE7-4B06-9586-9E522A14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8EE2-9F94-4A7F-B504-DE9101BF195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64496-2798-47DD-A707-497B990B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F0A44-9A15-4536-9067-6FC7591A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968-3968-4A8E-93AE-41022746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C60B-E9FC-4645-91D5-BC6E4CD5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7640-CAA3-4051-A901-6A53D323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FEC33-AF30-4233-B19A-C7E79F601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940F6-A56D-4F6F-8AED-40BFEB89D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773AD-6961-4F86-ABE8-DFBEFEE4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EE72A-B861-418C-ACC3-B4FABE5C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8EE2-9F94-4A7F-B504-DE9101BF195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D881A-3920-4D04-A4C9-6E39AC4E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26795-9118-4883-9557-556F25A5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968-3968-4A8E-93AE-41022746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0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D18C-BC98-4F4D-9DBF-FBFB9D5F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E40BA-AA74-467B-9321-C697A040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8EE2-9F94-4A7F-B504-DE9101BF195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57855-279D-4D6F-A60B-33D03178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B2E97-5C57-45C2-8D36-37983204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968-3968-4A8E-93AE-41022746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9C00C-CA1C-4BF5-A951-135FA297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8EE2-9F94-4A7F-B504-DE9101BF195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86B93-322C-4EE9-8F24-A8639CF3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834C2-256F-4AF3-819B-99AFD890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968-3968-4A8E-93AE-41022746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9D7E-586D-44BE-9829-7D22BE01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46A4-C067-48F9-9358-7F2CC667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0550F-314E-492A-B33A-D6555C59D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DD32F-F639-424F-A29C-FB6E08C4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8EE2-9F94-4A7F-B504-DE9101BF195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C1D29-6C02-4AF3-9089-F0FBC265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1540C-36B8-405C-BD55-F31CDB54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968-3968-4A8E-93AE-41022746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3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1A1D-57A2-47EF-9493-408091B4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A4C42-8117-4555-BF15-E6022906B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0A578-EE61-4AB5-9988-49F21546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64DDB-CF93-450C-AA1E-FC17170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8EE2-9F94-4A7F-B504-DE9101BF195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6C9E-0E59-453D-8FF9-0855B9D2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F161A-93C1-4DCE-9ACC-684532D1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968-3968-4A8E-93AE-41022746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2187-003D-4653-9912-DAED14E0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9BFA-A9A0-4E79-B5F9-99C47766F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FC4C-C6DA-4720-9795-43B28C2E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8EE2-9F94-4A7F-B504-DE9101BF195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6B32-D3A7-401B-9229-7BB1B98C6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2A27-B977-48BE-8873-D85BC6CB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A968-3968-4A8E-93AE-41022746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2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nexed.com/connect-electronically-students-priority-universiti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81638-C084-438D-BDDB-1D905C94B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0" b="7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8E002-F1AE-40A4-9F54-41DD71854811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Urban v. Rural by Paul,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Souzane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&amp; Chidi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3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F707A-3E81-4A5F-AC62-8F62006CC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0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306F-1386-41A0-A37F-4DFABE5E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u="sng" dirty="0"/>
              <a:t>Census API </a:t>
            </a:r>
            <a:r>
              <a:rPr lang="en-US" sz="5000" b="1" u="sng" dirty="0" err="1"/>
              <a:t>Dataframe</a:t>
            </a:r>
            <a:endParaRPr lang="en-US" sz="5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8A10-9B13-4B92-8F90-C8B51FDD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C248-BD3E-42A1-9426-C9F26B81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2010 Urban Area to ZIP Code Tabulation Area (ZCTA) Relationship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CCAD1-F151-4140-9408-9994E874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075" y="1880393"/>
            <a:ext cx="5730488" cy="4351338"/>
          </a:xfrm>
        </p:spPr>
        <p:txBody>
          <a:bodyPr/>
          <a:lstStyle/>
          <a:p>
            <a:r>
              <a:rPr lang="en-US" dirty="0"/>
              <a:t>Zip codes could have</a:t>
            </a:r>
          </a:p>
          <a:p>
            <a:pPr lvl="1"/>
            <a:r>
              <a:rPr lang="en-US" dirty="0"/>
              <a:t>1 value where 100% urban (just UA)</a:t>
            </a:r>
          </a:p>
          <a:p>
            <a:pPr lvl="1"/>
            <a:r>
              <a:rPr lang="en-US" dirty="0"/>
              <a:t>1 value where 100% rural  (just 99999)</a:t>
            </a:r>
          </a:p>
          <a:p>
            <a:pPr lvl="1"/>
            <a:r>
              <a:rPr lang="en-US" dirty="0"/>
              <a:t>2 values where UA and 99999</a:t>
            </a:r>
          </a:p>
          <a:p>
            <a:pPr lvl="2"/>
            <a:r>
              <a:rPr lang="en-US" dirty="0"/>
              <a:t>Or 2 UAs (13 of those)</a:t>
            </a:r>
          </a:p>
          <a:p>
            <a:pPr lvl="1"/>
            <a:r>
              <a:rPr lang="en-US" dirty="0"/>
              <a:t>3-5 values where multiple UAs and maybe an 99999</a:t>
            </a:r>
          </a:p>
          <a:p>
            <a:pPr lvl="1"/>
            <a:r>
              <a:rPr lang="en-US" dirty="0"/>
              <a:t>Filter and </a:t>
            </a:r>
            <a:r>
              <a:rPr lang="en-US" dirty="0" err="1"/>
              <a:t>countif</a:t>
            </a:r>
            <a:endParaRPr lang="en-US" dirty="0"/>
          </a:p>
          <a:p>
            <a:r>
              <a:rPr lang="en-US" dirty="0"/>
              <a:t>46,295 rows</a:t>
            </a:r>
          </a:p>
          <a:p>
            <a:r>
              <a:rPr lang="en-US" dirty="0"/>
              <a:t>33,140 unique zip codes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83D1A-7966-4406-A7CA-3AE48927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6" y="4056062"/>
            <a:ext cx="5277429" cy="1948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38EDB-9F92-483F-B8D9-43EE03E0C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98" y="1690688"/>
            <a:ext cx="4842924" cy="24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9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5A49-D87D-453B-BAC9-FDF95461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u="sng" dirty="0"/>
              <a:t>The Process (Part II)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D2D8-9595-4301-9002-E69650DA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3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C388-4693-451B-92E0-DE69DB1B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u="sng" dirty="0"/>
              <a:t>Final Results/Conclusion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8E64-93E4-4851-A293-57BCD586C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CB2C17E-4EFC-4568-B61A-0A8802A66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36" r="1" b="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80736-DB88-42DA-A480-0BDBA80A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19C5F8B-7D1C-4BBC-B891-5CC75F875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8864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33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5DE8F-C41E-4378-82F5-90F9B1DA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Introduction/Hypothesis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4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1081-3C13-4D67-8807-865D15F0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010"/>
            <a:ext cx="10515600" cy="5469953"/>
          </a:xfrm>
        </p:spPr>
        <p:txBody>
          <a:bodyPr/>
          <a:lstStyle/>
          <a:p>
            <a:r>
              <a:rPr lang="en-US" dirty="0"/>
              <a:t>The purpose of this project is to compare an analyze the quality of living between urban and rural America. </a:t>
            </a:r>
          </a:p>
          <a:p>
            <a:r>
              <a:rPr lang="en-US" dirty="0"/>
              <a:t>Based on the variables tested, we will provide our determination of which provides the best quality of life.</a:t>
            </a:r>
          </a:p>
          <a:p>
            <a:r>
              <a:rPr lang="en-US" dirty="0"/>
              <a:t>Many believe that life is better lived in the city; we are confident that data will determine the truth.</a:t>
            </a:r>
          </a:p>
          <a:p>
            <a:r>
              <a:rPr lang="en-US" dirty="0"/>
              <a:t>Our hypothesis: </a:t>
            </a:r>
          </a:p>
        </p:txBody>
      </p:sp>
    </p:spTree>
    <p:extLst>
      <p:ext uri="{BB962C8B-B14F-4D97-AF65-F5344CB8AC3E}">
        <p14:creationId xmlns:p14="http://schemas.microsoft.com/office/powerpoint/2010/main" val="130745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B026A-AABD-4E1E-8255-DE68D4EE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u="sng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66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AD75-8761-4E7D-9712-93974ED0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584"/>
            <a:ext cx="10515600" cy="5479379"/>
          </a:xfrm>
        </p:spPr>
        <p:txBody>
          <a:bodyPr/>
          <a:lstStyle/>
          <a:p>
            <a:r>
              <a:rPr lang="en-US" dirty="0"/>
              <a:t>Source 1 – Census: Demographic data was sourced from the American Community Survey (2016</a:t>
            </a:r>
          </a:p>
          <a:p>
            <a:endParaRPr lang="en-US" dirty="0"/>
          </a:p>
          <a:p>
            <a:r>
              <a:rPr lang="en-US" dirty="0"/>
              <a:t>Source 2 – Google Maps API: Paired with Census data, </a:t>
            </a:r>
            <a:r>
              <a:rPr lang="en-US" dirty="0" err="1"/>
              <a:t>gmaps</a:t>
            </a:r>
            <a:r>
              <a:rPr lang="en-US" dirty="0"/>
              <a:t> was utilized to create maps to display comparisons</a:t>
            </a:r>
          </a:p>
          <a:p>
            <a:endParaRPr lang="en-US" dirty="0"/>
          </a:p>
          <a:p>
            <a:r>
              <a:rPr lang="en-US" dirty="0"/>
              <a:t>Source 3 – 2010 Census: Data used to determine urban and rural zip codes based on percentage  </a:t>
            </a:r>
          </a:p>
        </p:txBody>
      </p:sp>
    </p:spTree>
    <p:extLst>
      <p:ext uri="{BB962C8B-B14F-4D97-AF65-F5344CB8AC3E}">
        <p14:creationId xmlns:p14="http://schemas.microsoft.com/office/powerpoint/2010/main" val="156156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27F5-EEB7-4842-BA8C-B7432F2D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>
                <a:solidFill>
                  <a:schemeClr val="bg1"/>
                </a:solidFill>
              </a:rPr>
              <a:t>The Process (Part I) – Exploration &amp; Cleanup</a:t>
            </a:r>
          </a:p>
        </p:txBody>
      </p:sp>
    </p:spTree>
    <p:extLst>
      <p:ext uri="{BB962C8B-B14F-4D97-AF65-F5344CB8AC3E}">
        <p14:creationId xmlns:p14="http://schemas.microsoft.com/office/powerpoint/2010/main" val="327621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DBA1-A3B5-426F-B61C-F1D946AE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u="sng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D7D0-4B74-4487-A3DE-D8BFADFA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Demographic data was pulled from the American Community Survey (2016) at Census Block Group level (not the Census API).</a:t>
            </a:r>
          </a:p>
          <a:p>
            <a:pPr>
              <a:lnSpc>
                <a:spcPct val="100000"/>
              </a:lnSpc>
            </a:pPr>
            <a:r>
              <a:rPr lang="en-US" dirty="0"/>
              <a:t>After formatting Census block group boundaries to JSON files and identifying Census attribute tables, it was determined that ‘Zip Codes’ would be more effective.</a:t>
            </a:r>
          </a:p>
          <a:p>
            <a:pPr>
              <a:lnSpc>
                <a:spcPct val="100000"/>
              </a:lnSpc>
            </a:pPr>
            <a:r>
              <a:rPr lang="en-US" dirty="0"/>
              <a:t>Census API wrapper allows for a command for all zip codes for the 2016 American Community Survey.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This made use of the Census API whereas with the Census Block Group, 25 different csv files were required.</a:t>
            </a:r>
          </a:p>
        </p:txBody>
      </p:sp>
    </p:spTree>
    <p:extLst>
      <p:ext uri="{BB962C8B-B14F-4D97-AF65-F5344CB8AC3E}">
        <p14:creationId xmlns:p14="http://schemas.microsoft.com/office/powerpoint/2010/main" val="249405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DBA1-A3B5-426F-B61C-F1D946AE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u="sng" dirty="0"/>
              <a:t>Data Sets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D7D0-4B74-4487-A3DE-D8BFADFA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zip codes provided benefits: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Make use of the census API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More data per zip than census block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Ability to view counties and their rural and urban percentages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Using census block group provided obstacles: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Other data sets that utilized census block group is limited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Highly specific geographic area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Over 200,000 locations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Enough sufficient data is difficult to generate</a:t>
            </a:r>
          </a:p>
        </p:txBody>
      </p:sp>
    </p:spTree>
    <p:extLst>
      <p:ext uri="{BB962C8B-B14F-4D97-AF65-F5344CB8AC3E}">
        <p14:creationId xmlns:p14="http://schemas.microsoft.com/office/powerpoint/2010/main" val="290485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418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Impact</vt:lpstr>
      <vt:lpstr>Office Theme</vt:lpstr>
      <vt:lpstr>PowerPoint Presentation</vt:lpstr>
      <vt:lpstr>Agenda</vt:lpstr>
      <vt:lpstr> Introduction/Hypothesis</vt:lpstr>
      <vt:lpstr>PowerPoint Presentation</vt:lpstr>
      <vt:lpstr>Data Sources</vt:lpstr>
      <vt:lpstr>PowerPoint Presentation</vt:lpstr>
      <vt:lpstr>The Process (Part I) – Exploration &amp; Cleanup</vt:lpstr>
      <vt:lpstr>Data Sets</vt:lpstr>
      <vt:lpstr>Data Sets (cont.)</vt:lpstr>
      <vt:lpstr>PowerPoint Presentation</vt:lpstr>
      <vt:lpstr>Census API Dataframe</vt:lpstr>
      <vt:lpstr>2010 Urban Area to ZIP Code Tabulation Area (ZCTA) Relationship File</vt:lpstr>
      <vt:lpstr>The Process (Part II) - Analysis</vt:lpstr>
      <vt:lpstr>Final Results/Conclusion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Chidi Ogbejesi</dc:creator>
  <cp:lastModifiedBy>Chidi Ogbejesi</cp:lastModifiedBy>
  <cp:revision>21</cp:revision>
  <dcterms:created xsi:type="dcterms:W3CDTF">2019-01-20T23:47:47Z</dcterms:created>
  <dcterms:modified xsi:type="dcterms:W3CDTF">2019-01-21T19:18:26Z</dcterms:modified>
</cp:coreProperties>
</file>