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62" r:id="rId3"/>
  </p:sldMasterIdLst>
  <p:sldIdLst>
    <p:sldId id="425" r:id="rId4"/>
    <p:sldId id="257" r:id="rId5"/>
    <p:sldId id="433" r:id="rId6"/>
    <p:sldId id="258" r:id="rId7"/>
    <p:sldId id="429" r:id="rId8"/>
    <p:sldId id="430" r:id="rId9"/>
    <p:sldId id="432" r:id="rId10"/>
    <p:sldId id="434" r:id="rId11"/>
    <p:sldId id="431" r:id="rId12"/>
    <p:sldId id="262" r:id="rId13"/>
    <p:sldId id="357" r:id="rId14"/>
    <p:sldId id="358" r:id="rId15"/>
    <p:sldId id="426" r:id="rId16"/>
    <p:sldId id="435" r:id="rId17"/>
    <p:sldId id="427" r:id="rId18"/>
    <p:sldId id="42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203A37-759F-A2D3-9702-C1107CD3B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82895" y="370856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9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EA4F71-3115-A6B5-F304-EDED60F7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486B9A-1EAA-0658-C6AE-11EBF598C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3DB47-42BE-283B-9137-1AD5AD7CB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94A23-2404-8C81-7D7F-05185369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C80CA-ADD6-BCDC-344C-09D67211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9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76541-CF74-4B82-00E8-5BF3E0205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02024-7D51-6BFE-A244-66DF3F65A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CBB54-B545-89FF-C22E-73F3C158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06EDED-B982-E75A-CD35-1F4DB6616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4B56C0-A06A-5E35-8D85-3F0760C5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54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9B44D-C74E-5649-E430-41585618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C356E-A1EC-EA70-DF2D-DAAEC4986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D831C4-6546-F953-D543-8908363E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611B14-3B89-A790-BDB1-5C2B7C63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3AB6A7-4857-76FD-2FA0-96F65782A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54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CE427-9079-6E66-9DEE-65985F0A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101C3-08A9-3FEC-03F0-217FC11DC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461E67-F15A-699D-2A1B-C16028920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0F85E1-D48A-9EB0-AE45-CD48EA0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7D89F5-A36D-D641-350F-21916060C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4883C0-836F-DAF7-E85B-24783B34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9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D037D-6BED-30DF-CE7A-5A57A6E96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C440CF-345A-06F8-A50A-3A4D92DF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1C303-F2D7-5261-609B-C123DB7EA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F495E2-0DDF-E4F2-71AF-7D45D90662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D02D70-8DEC-9450-8D6C-9477391AA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E87A3F-48D7-DE13-F343-F4E76B79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863DA3-D9A5-FE49-56AF-95D60B32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524731-4B73-6B87-96FF-D5A095A8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6225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B731B-BF0E-B0EA-08EC-A6CA8F9DF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D23F18-1C9B-F194-4C88-BD39F235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82FEA9-F1C0-927F-FB4C-6FB4FCF2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AFF57A-2BBC-BA44-6445-CD781FF9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625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B95387-4CFF-4317-D7B1-72BCE343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4AADA7-3E6D-ED6B-C605-9AC0D9CFE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DD58-2C17-C2AC-44C4-4A7D2874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4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62C9239-563C-9C30-B871-ACD0FAF317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74292" y="460362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C4F03F-FCE1-A612-AF56-96AAFC23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BCED1-B193-853A-F7E3-A66BCFD7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475668-8B4B-D0E9-1114-F0BE3AD04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0F1EFA-8B5D-E018-83D6-2FF94CC2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DF4BDD-2554-419E-1519-9D1288C7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58F20B-7DE5-E51E-4BD2-93D72AFC3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5573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CF59B-1008-E307-77FF-216C9A8E0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A7D537-1BC8-77B1-1259-016D29D61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902DB5-9B79-9B1D-E26A-A826427C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D97458-500D-2421-7FB9-DED294FEC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AC666B-80A7-8B76-6F87-3246431A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CDDE4C-A4F5-DE8C-68A4-C8F89B0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3777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4" descr="TUM_Glockenturm.tif">
            <a:extLst>
              <a:ext uri="{FF2B5EF4-FFF2-40B4-BE49-F238E27FC236}">
                <a16:creationId xmlns:a16="http://schemas.microsoft.com/office/drawing/2014/main" id="{3DC659F7-0024-9FCB-D753-C693EDA777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33620" y="1968500"/>
            <a:ext cx="5092723" cy="4445000"/>
          </a:xfrm>
          <a:prstGeom prst="rect">
            <a:avLst/>
          </a:prstGeom>
        </p:spPr>
      </p:pic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1"/>
            <a:ext cx="1134533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867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01. Oktober 2022)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11130180" y="6408271"/>
            <a:ext cx="766981" cy="3585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667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340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315167D-941A-6919-DDE1-744E3DFDA1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68077" y="438634"/>
            <a:ext cx="1270905" cy="6594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-165004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CD31D6-93E2-8F84-2062-38FAAA6FE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54428C-9C68-C16E-76C1-2458C681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6CE64-707B-5C78-47CC-A7C871B2C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5884E-CCDC-4F76-8302-022391C33F35}" type="datetimeFigureOut">
              <a:rPr lang="zh-CN" altLang="en-US" smtClean="0"/>
              <a:t>2025/7/13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27C2D-4E46-2B71-53C8-B0CFE1339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3A869-35DF-88B8-99AB-201E7B005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2AFCB-56BD-4CD2-8271-89EDC912AF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733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1D68B-B940-05F3-EF50-FFF5C545B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C596D-C8F3-F4B5-A14D-2D92CD20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334" y="1067401"/>
            <a:ext cx="11345332" cy="511175"/>
          </a:xfrm>
        </p:spPr>
        <p:txBody>
          <a:bodyPr>
            <a:noAutofit/>
          </a:bodyPr>
          <a:lstStyle/>
          <a:p>
            <a: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Intelligent Parking Lot</a:t>
            </a:r>
            <a:b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5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WSN Lab Final Group 2 </a:t>
            </a:r>
            <a:endParaRPr lang="en-GB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E24D2-F479-CFEB-8969-F36B766586A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23334" y="2611767"/>
            <a:ext cx="6780497" cy="33318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5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Zhihao Deng, Chi Xia, </a:t>
            </a:r>
            <a:r>
              <a:rPr lang="en-GB" sz="1800" dirty="0" err="1">
                <a:latin typeface="Arial" panose="020B0604020202020204" pitchFamily="34" charset="0"/>
                <a:cs typeface="Arial" panose="020B0604020202020204" pitchFamily="34" charset="0"/>
              </a:rPr>
              <a:t>Kaikang</a:t>
            </a:r>
            <a:r>
              <a:rPr lang="en-GB" sz="18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Chair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Communication Networks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School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Computation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, Information and Technology 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Technical University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Munich</a:t>
            </a:r>
          </a:p>
          <a:p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Munich, </a:t>
            </a:r>
            <a:r>
              <a:rPr lang="de-DE" altLang="zh-CN" sz="1500" dirty="0" err="1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  <a:r>
              <a:rPr lang="de-DE" altLang="zh-CN" sz="1500" dirty="0">
                <a:latin typeface="Arial" panose="020B0604020202020204" pitchFamily="34" charset="0"/>
                <a:cs typeface="Arial" panose="020B0604020202020204" pitchFamily="34" charset="0"/>
              </a:rPr>
              <a:t> 15 2025</a:t>
            </a:r>
          </a:p>
          <a:p>
            <a:pPr marL="0" indent="0">
              <a:buNone/>
            </a:pPr>
            <a:endParaRPr lang="en-GB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55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35" y="449997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2412044" y="2129135"/>
            <a:ext cx="736791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your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Attention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questions?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148" name="Picture 4" descr="给您鞠躬了emoji小黄人表情语录表情背着书 ...">
            <a:extLst>
              <a:ext uri="{FF2B5EF4-FFF2-40B4-BE49-F238E27FC236}">
                <a16:creationId xmlns:a16="http://schemas.microsoft.com/office/drawing/2014/main" id="{B9E98978-4B75-2406-9C7C-7A84812B2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31" y="795199"/>
            <a:ext cx="1333936" cy="1333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吗卡通表情包-模板图片-图怪兽">
            <a:extLst>
              <a:ext uri="{FF2B5EF4-FFF2-40B4-BE49-F238E27FC236}">
                <a16:creationId xmlns:a16="http://schemas.microsoft.com/office/drawing/2014/main" id="{95CF0618-2B52-989E-B255-DF54357AE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202" y="4630617"/>
            <a:ext cx="1136038" cy="1136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9A434-85AD-5400-39C8-687CCA48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Demonstration cases  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427620-1FCF-C79D-E372-8620C8806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2" name="Picture 4" descr="Demo Time - Live demos &amp; slides in VS Code">
            <a:extLst>
              <a:ext uri="{FF2B5EF4-FFF2-40B4-BE49-F238E27FC236}">
                <a16:creationId xmlns:a16="http://schemas.microsoft.com/office/drawing/2014/main" id="{994F66A0-3F49-0FF7-8451-612211E0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6369" y="2400300"/>
            <a:ext cx="2964237" cy="274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7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BC0695-91F6-A944-9E3A-0F0E3BD75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4402"/>
            <a:ext cx="10515600" cy="1325563"/>
          </a:xfrm>
        </p:spPr>
        <p:txBody>
          <a:bodyPr/>
          <a:lstStyle/>
          <a:p>
            <a:r>
              <a:rPr lang="en-US" altLang="zh-CN" dirty="0"/>
              <a:t>Case 1: Initialization and network establishment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20FBC12-0A06-BD07-EE46-3FD360253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0153"/>
            <a:ext cx="10515600" cy="40230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Turn on all 7 boards -&gt; topology establishment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Sensor value readout and display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Evaluation of parking slot status (green -&gt; parking slot available,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red -&gt; parking slot possessed)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508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B16A6-A5F0-DCAC-8200-54363589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BA46F41-84C7-7A44-E258-BE779E595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Case 2: Dynamic routing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91D7C80-19FE-A52F-263F-DECA43DEF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New node discovery: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1. turn on a new board (e.g. node 6)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2. Node listens to channel 12 for 5 times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3. if no flooding message is received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4. send discovery signal to neighbor nodes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	5. master initialize network reset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15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2680-F76C-34B5-1D4C-8D08503A5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D5A190-036A-E844-2AEA-0CD5AF2DD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altLang="zh-CN" dirty="0"/>
              <a:t>Case 2: Dynamic routing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F21884-71FD-EF92-B9EF-9781A94CC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Existing node failure: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turn off a working node (simulate node failure)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master does not receive its heartbeat signal </a:t>
            </a:r>
          </a:p>
          <a:p>
            <a:pPr marL="914400" lvl="1" indent="-457200">
              <a:lnSpc>
                <a:spcPct val="150000"/>
              </a:lnSpc>
              <a:buAutoNum type="arabicPeriod"/>
            </a:pPr>
            <a:r>
              <a:rPr lang="en-US" altLang="zh-CN" dirty="0"/>
              <a:t>master initialize network reset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17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DE80-71AA-BBC3-FF9D-4B97D0CF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DB51283-FE0C-A834-19B7-C2138A6A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649"/>
            <a:ext cx="8575431" cy="1325563"/>
          </a:xfrm>
        </p:spPr>
        <p:txBody>
          <a:bodyPr/>
          <a:lstStyle/>
          <a:p>
            <a:r>
              <a:rPr lang="en-US" altLang="zh-CN" dirty="0"/>
              <a:t>Case 3: Reactive network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767E8BA-A499-793E-711B-4BE85D24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598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Sensor value will only be transmitted and displayed when it changes dramatically (change of light &gt; 50 lux or distance &gt; 10cm)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2980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5FBD8-F322-A349-450B-E738F819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0FEA80F-EC0D-2E34-C8B7-20890188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altLang="zh-CN" dirty="0"/>
              <a:t>Case 4: Low-energy awareness routing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F9CBB7B-50DE-C537-68AD-ACCFF553E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5271"/>
            <a:ext cx="10515600" cy="4351338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50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407026" y="634447"/>
            <a:ext cx="3979983" cy="67710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zh-CN" altLang="en-US" sz="3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453016"/>
            <a:ext cx="5055587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453016"/>
            <a:ext cx="5177223" cy="3707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network using 7 sensor nodes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two types of sensor for reliable detection and fault tolerance</a:t>
            </a:r>
            <a:endParaRPr lang="en-US" altLang="zh-CN" sz="1900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563D0-8698-E201-42C9-35CD9D8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 descr="What Is Smart Parking? How Does It Work? | Sensor Dynamics">
            <a:extLst>
              <a:ext uri="{FF2B5EF4-FFF2-40B4-BE49-F238E27FC236}">
                <a16:creationId xmlns:a16="http://schemas.microsoft.com/office/drawing/2014/main" id="{486A9BB3-3507-1FE4-8F69-3ED927A3A9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50" y="779584"/>
            <a:ext cx="7762500" cy="54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223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Qt (software) - Wikipedia">
            <a:extLst>
              <a:ext uri="{FF2B5EF4-FFF2-40B4-BE49-F238E27FC236}">
                <a16:creationId xmlns:a16="http://schemas.microsoft.com/office/drawing/2014/main" id="{C46290B7-4229-BD98-D5B6-34414498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1889" y="4149937"/>
            <a:ext cx="622056" cy="44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ntiki-NG: Contiki-NG">
            <a:extLst>
              <a:ext uri="{FF2B5EF4-FFF2-40B4-BE49-F238E27FC236}">
                <a16:creationId xmlns:a16="http://schemas.microsoft.com/office/drawing/2014/main" id="{88F4D4E0-40C6-9B08-BCB0-28DD7849B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179" y="2033954"/>
            <a:ext cx="587766" cy="489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6.45m sonar distance sensor">
            <a:extLst>
              <a:ext uri="{FF2B5EF4-FFF2-40B4-BE49-F238E27FC236}">
                <a16:creationId xmlns:a16="http://schemas.microsoft.com/office/drawing/2014/main" id="{F1C70C04-AEBE-712D-EE12-86645C05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53" y="3161286"/>
            <a:ext cx="1096069" cy="9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1000 lux light sensor">
            <a:extLst>
              <a:ext uri="{FF2B5EF4-FFF2-40B4-BE49-F238E27FC236}">
                <a16:creationId xmlns:a16="http://schemas.microsoft.com/office/drawing/2014/main" id="{20D8124E-B84D-0B9A-7258-B11297671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947" y="1791728"/>
            <a:ext cx="1393214" cy="98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RF52840-DK NORDIC SEMICONDUCTOR ...">
            <a:extLst>
              <a:ext uri="{FF2B5EF4-FFF2-40B4-BE49-F238E27FC236}">
                <a16:creationId xmlns:a16="http://schemas.microsoft.com/office/drawing/2014/main" id="{05178218-F81B-63B7-09F1-16ED3828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353" y="4255476"/>
            <a:ext cx="1258824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1719" y="32470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486772" y="732820"/>
            <a:ext cx="55755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Hardware and Software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486772" y="1660666"/>
            <a:ext cx="5919304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car front is to the wall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7 boards with sensors (each installed in one parking spot)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611620" y="1660666"/>
            <a:ext cx="4570856" cy="4542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    </a:t>
            </a:r>
            <a:r>
              <a:rPr lang="en-US" altLang="zh-CN" dirty="0"/>
              <a:t>Runs on each node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QT GUI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    </a:t>
            </a:r>
            <a:r>
              <a:rPr lang="en-US" altLang="zh-CN" dirty="0"/>
              <a:t>Visual interface for drivers and        developers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C2EC8-D9C9-39FC-47D1-7F6F29CB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666139"/>
            <a:ext cx="10140461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Network description and routing technique</a:t>
            </a:r>
            <a:endParaRPr lang="zh-CN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6A59501-CB64-7D3F-4652-0B5ADE8761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4077" y="1898299"/>
            <a:ext cx="9487534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RIP-based multi-hop protocol with self-organizing topology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 heads selected based on hop count, RSSI, and battery level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Topology discovery via DIO/DAO exchange; routing tables updated dynamically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Master node maintains global view and broadcasts cluster assignments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data forwarding through cluster heads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node joining supported via DIO broadcast and topology re-initiation</a:t>
            </a:r>
          </a:p>
        </p:txBody>
      </p:sp>
    </p:spTree>
    <p:extLst>
      <p:ext uri="{BB962C8B-B14F-4D97-AF65-F5344CB8AC3E}">
        <p14:creationId xmlns:p14="http://schemas.microsoft.com/office/powerpoint/2010/main" val="3818312586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A2CF-8A0F-F9FC-2600-3FAD2BE14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91B2C-9F6B-2179-B9EE-07261228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Graphical user interface (GUI)</a:t>
            </a:r>
            <a:endParaRPr lang="zh-CN" altLang="en-US" sz="40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8B60E6-707F-8DF7-9D06-5DCD5C0ED1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753" y="1609986"/>
            <a:ext cx="5104185" cy="4691902"/>
          </a:xfrm>
        </p:spPr>
      </p:pic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6FA3D19-E431-03F7-BF69-920833628B7C}"/>
              </a:ext>
            </a:extLst>
          </p:cNvPr>
          <p:cNvSpPr txBox="1">
            <a:spLocks/>
          </p:cNvSpPr>
          <p:nvPr/>
        </p:nvSpPr>
        <p:spPr>
          <a:xfrm>
            <a:off x="6570784" y="1825625"/>
            <a:ext cx="49647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dirty="0"/>
              <a:t>Left panel of the GUI: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Open/close serial port, set transmit power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Show parsed messages from master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Display light, distance, battery per node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Indicate parking slot status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Indicate node status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839549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D8457-F0ED-21AB-9F62-2D66C1EEA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DBCD4-BB28-86FE-1005-0315B29CE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722141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Graphical user interface (GUI)</a:t>
            </a:r>
            <a:endParaRPr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8CF387-5894-D1A9-0EBD-DBD573203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8" y="1901031"/>
            <a:ext cx="5400675" cy="4200525"/>
          </a:xfrm>
          <a:prstGeom prst="rect">
            <a:avLst/>
          </a:prstGeo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CD6408-0B9C-5C5E-824A-0CA6637E2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784" y="1825625"/>
            <a:ext cx="496472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Right panel of the GUI: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Visualizes real-time network topology and routing updates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Node types are color-coded: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🔴 </a:t>
            </a:r>
            <a:r>
              <a:rPr lang="en-US" altLang="zh-CN" dirty="0"/>
              <a:t>Red: Offline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🟠 </a:t>
            </a:r>
            <a:r>
              <a:rPr lang="en-US" altLang="zh-CN" dirty="0"/>
              <a:t>Orange: Normal node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🔵 </a:t>
            </a:r>
            <a:r>
              <a:rPr lang="en-US" altLang="zh-CN" dirty="0"/>
              <a:t>Light blue: Cluster head</a:t>
            </a:r>
          </a:p>
          <a:p>
            <a:pPr lvl="2">
              <a:lnSpc>
                <a:spcPct val="150000"/>
              </a:lnSpc>
            </a:pPr>
            <a:r>
              <a:rPr lang="zh-CN" altLang="en-US" dirty="0"/>
              <a:t>🔷 </a:t>
            </a:r>
            <a:r>
              <a:rPr lang="en-US" altLang="zh-CN" dirty="0"/>
              <a:t>Dark blue: Master node</a:t>
            </a:r>
          </a:p>
        </p:txBody>
      </p:sp>
    </p:spTree>
    <p:extLst>
      <p:ext uri="{BB962C8B-B14F-4D97-AF65-F5344CB8AC3E}">
        <p14:creationId xmlns:p14="http://schemas.microsoft.com/office/powerpoint/2010/main" val="387994595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E9941-E3A6-E480-15D4-5FDB0D14E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in different states 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21AD6F2-CCF6-0320-97FE-85DB3AAB6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73" y="1835824"/>
            <a:ext cx="3956576" cy="393785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395546-6DAC-5C97-52DE-5D11659F9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330" y="1835824"/>
            <a:ext cx="3956579" cy="39378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C38E760-1CBA-825F-F823-02A84BA62C3D}"/>
              </a:ext>
            </a:extLst>
          </p:cNvPr>
          <p:cNvSpPr txBox="1"/>
          <p:nvPr/>
        </p:nvSpPr>
        <p:spPr>
          <a:xfrm>
            <a:off x="1037492" y="6060831"/>
            <a:ext cx="4097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Stable state: all nodes working 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B711A2-3F9D-C0C5-9FF8-3FFF30C470A1}"/>
              </a:ext>
            </a:extLst>
          </p:cNvPr>
          <p:cNvSpPr txBox="1"/>
          <p:nvPr/>
        </p:nvSpPr>
        <p:spPr>
          <a:xfrm>
            <a:off x="6494585" y="6088374"/>
            <a:ext cx="519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Init state: only one node is working -&gt; selected as cluster head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59977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B5524-4C1F-6AAE-3281-FF904831A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Application-specific features 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141C0-1A9B-0B80-9BF4-5CC8B768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Customized cluster-based routing with head selection logic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Cluster head selection considers hop count, RSSI, and battery level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/>
              <a:t>Sensor data transmission triggered only on significant changes appear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	-&gt; energy saving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/>
              <a:t>4.   GUI filters short-term value fluctuations to improve display stability and avoid wrong detection</a:t>
            </a:r>
          </a:p>
        </p:txBody>
      </p:sp>
      <p:pic>
        <p:nvPicPr>
          <p:cNvPr id="1030" name="Picture 6" descr="Clustering Based Routing Protocol for Wireless Sensor Networks Using the  Concept of Zonal Division of Network Field | Journal of Signal Processing  Systems">
            <a:extLst>
              <a:ext uri="{FF2B5EF4-FFF2-40B4-BE49-F238E27FC236}">
                <a16:creationId xmlns:a16="http://schemas.microsoft.com/office/drawing/2014/main" id="{23893971-736A-8FCE-20D1-83317F9B1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20" y="4978140"/>
            <a:ext cx="2863726" cy="1780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17057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2114</TotalTime>
  <Words>622</Words>
  <Application>Microsoft Office PowerPoint</Application>
  <PresentationFormat>宽屏</PresentationFormat>
  <Paragraphs>87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Symbol</vt:lpstr>
      <vt:lpstr>WPS</vt:lpstr>
      <vt:lpstr>Titel 2</vt:lpstr>
      <vt:lpstr>自定义设计方案</vt:lpstr>
      <vt:lpstr>Intelligent Parking Lot WSN Lab Final Group 2 </vt:lpstr>
      <vt:lpstr>PowerPoint 演示文稿</vt:lpstr>
      <vt:lpstr>PowerPoint 演示文稿</vt:lpstr>
      <vt:lpstr>PowerPoint 演示文稿</vt:lpstr>
      <vt:lpstr>Network description and routing technique</vt:lpstr>
      <vt:lpstr>Graphical user interface (GUI)</vt:lpstr>
      <vt:lpstr>Graphical user interface (GUI)</vt:lpstr>
      <vt:lpstr>Network in different states </vt:lpstr>
      <vt:lpstr>Application-specific features </vt:lpstr>
      <vt:lpstr>PowerPoint 演示文稿</vt:lpstr>
      <vt:lpstr>Demonstration cases  </vt:lpstr>
      <vt:lpstr>Case 1: Initialization and network establishment</vt:lpstr>
      <vt:lpstr>Case 2: Dynamic routing </vt:lpstr>
      <vt:lpstr>Case 2: Dynamic routing </vt:lpstr>
      <vt:lpstr>Case 3: Reactive network</vt:lpstr>
      <vt:lpstr>Case 4: Low-energy awareness routing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166</cp:revision>
  <dcterms:created xsi:type="dcterms:W3CDTF">2023-08-09T12:44:55Z</dcterms:created>
  <dcterms:modified xsi:type="dcterms:W3CDTF">2025-07-14T22:51:47Z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