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424" r:id="rId1"/>
    <p:sldMasterId id="2147484446" r:id="rId2"/>
  </p:sldMasterIdLst>
  <p:notesMasterIdLst>
    <p:notesMasterId r:id="rId13"/>
  </p:notesMasterIdLst>
  <p:handoutMasterIdLst>
    <p:handoutMasterId r:id="rId14"/>
  </p:handoutMasterIdLst>
  <p:sldIdLst>
    <p:sldId id="365" r:id="rId3"/>
    <p:sldId id="369" r:id="rId4"/>
    <p:sldId id="272" r:id="rId5"/>
    <p:sldId id="352" r:id="rId6"/>
    <p:sldId id="384" r:id="rId7"/>
    <p:sldId id="387" r:id="rId8"/>
    <p:sldId id="385" r:id="rId9"/>
    <p:sldId id="386" r:id="rId10"/>
    <p:sldId id="302" r:id="rId11"/>
    <p:sldId id="3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552"/>
    <a:srgbClr val="F74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86593"/>
  </p:normalViewPr>
  <p:slideViewPr>
    <p:cSldViewPr snapToGrid="0" snapToObjects="1">
      <p:cViewPr varScale="1">
        <p:scale>
          <a:sx n="72" d="100"/>
          <a:sy n="72" d="100"/>
        </p:scale>
        <p:origin x="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0F3F-4959-F24D-87CF-CA5FE8E21F4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0501-BA79-5F42-A445-3A61C703D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C98C-6935-6743-92F1-A0962CE733F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9533-95C6-6743-9993-5B4D4C09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3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6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633" y="228600"/>
            <a:ext cx="10075084" cy="742071"/>
          </a:xfrm>
        </p:spPr>
        <p:txBody>
          <a:bodyPr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   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6858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685800" indent="0">
              <a:buClr>
                <a:schemeClr val="tx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23586"/>
            <a:ext cx="12191999" cy="3651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F4A1D-0F73-884A-852C-EE3F0AB659E7}"/>
              </a:ext>
            </a:extLst>
          </p:cNvPr>
          <p:cNvSpPr txBox="1"/>
          <p:nvPr userDrawn="1"/>
        </p:nvSpPr>
        <p:spPr>
          <a:xfrm>
            <a:off x="836407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938D1-3F79-C94F-A2C9-B8C587F075E6}"/>
              </a:ext>
            </a:extLst>
          </p:cNvPr>
          <p:cNvSpPr txBox="1"/>
          <p:nvPr userDrawn="1"/>
        </p:nvSpPr>
        <p:spPr>
          <a:xfrm>
            <a:off x="816236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39E5545-FC0C-A648-99A1-8EE1E104D5AC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77570"/>
            <a:ext cx="12192000" cy="105830"/>
          </a:xfrm>
          <a:prstGeom prst="rect">
            <a:avLst/>
          </a:prstGeom>
          <a:solidFill>
            <a:srgbClr val="F7555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20D8B9-A57C-2540-813D-50A7A70B0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1320" y="118249"/>
            <a:ext cx="439080" cy="300851"/>
          </a:xfrm>
          <a:prstGeom prst="rect">
            <a:avLst/>
          </a:prstGeom>
        </p:spPr>
      </p:pic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61F2B14C-33D0-174D-92FB-C369EB8B8426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13928"/>
            <a:ext cx="12192000" cy="10583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181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C18-391D-6947-B7EC-58ACA224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BC31-6AFD-6141-9E86-DF86280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0A90-993A-C149-9A53-B737E0EA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9E3F-BBFE-084F-A551-1998950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2591-C086-0841-BB35-7358FC6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2E6-BCE2-1C4E-8E4C-C3C68205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8C3F-EC0F-2240-A5B0-DB512E8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3A84-5344-0F4D-8B99-41D4643B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6FB8-A030-A64F-BF7E-97D2C63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6838-7A4C-F944-BDC4-B2B869F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6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A484-97F2-A343-BCA1-E3B4BB21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0AA8-F509-2944-A544-BCA25AA3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B20F-1AB1-EB4D-ACC1-1DBB3F5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71C2-6F24-F04E-B87C-B9DF4322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4F2-C9C7-C243-B7B8-9663ABD7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3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DCF4-26F7-9B46-919B-996902E5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C65B-28A1-C94B-93D7-648B3B18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3EE8-EB73-1A44-95D3-79648A57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5989-A3A6-184E-A07F-12A1E02E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8EB6-F769-F848-B087-5373AC3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1C58-2726-A94D-A9A4-5D1BDE9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0A6-A4BC-3E47-B09A-0174C94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4110-511D-F54D-9F8F-401E9D97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6136-84AB-DD44-B8B7-758DCFC1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3AC18-86B9-394C-B291-2EE7B45E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B5F4-C10F-B142-8CE5-89C089FA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CAEE-6AF3-A34B-A18D-DCCAD8C5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394B-3084-424B-B8F8-F4E2A4CD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F7466-961A-CA41-9031-C3D705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320-5DA0-6942-A76B-666CD83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2C9B5-EDC3-9B41-B08D-AD7826D8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F705A-64D8-A848-A4F5-5D078C1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08D5F-D86E-4B4C-ADA9-5997A62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A3C1A-5F5C-8541-9E0F-09837CB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9F968-907B-184E-8659-FB2ABC47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7FE0-1A4B-4D41-AE0E-3D32AF6F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7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B66-C89D-9F4A-8A60-75BD9E7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810B-D6C8-5942-A565-343D77B8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D74A-0DB8-FC4A-B6DE-EB280296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5B57-4887-6640-A229-CDF64339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0AEF-A320-FC45-93BF-AF9A6DB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8425-959F-1846-A629-659A9053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C78-929B-A440-8B4F-A4C85E1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867D2-9436-EA40-9B55-1DA2AFCB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215A-4A72-E34A-9877-8A577773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56A2-1393-FE42-8FE9-BC4BC09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D9B2-FCB8-2C4D-BDAC-770E795E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CE9E-D901-914F-AAAF-7626B211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5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D83-D5AD-BF42-9529-6233EA9A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1CB8-4958-A84C-942C-B88433DD2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5981-3304-4243-BD4D-A8E635E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9DBD-B1CC-9643-850A-EE5CA7A8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C1A9-7E15-6E46-9756-26A2D7A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2D015-919B-6947-8ED1-9A41DB2B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12E7B-2D60-214A-9BB1-35B40833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7355-1FA0-DB48-A0A6-DAE2E751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F632-CCBC-7946-A3FC-8BCBD0C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B11C-9C6A-D844-9018-9E64AE59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79122"/>
            <a:ext cx="10420708" cy="6883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   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483" y="6460440"/>
            <a:ext cx="738717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2283B0-0A6A-F941-BED0-94FD6A0F1B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85409-7BEC-EE49-8672-31B12A536DFD}"/>
              </a:ext>
            </a:extLst>
          </p:cNvPr>
          <p:cNvSpPr/>
          <p:nvPr userDrawn="1"/>
        </p:nvSpPr>
        <p:spPr>
          <a:xfrm>
            <a:off x="140677" y="0"/>
            <a:ext cx="523956" cy="1042147"/>
          </a:xfrm>
          <a:prstGeom prst="rect">
            <a:avLst/>
          </a:prstGeom>
          <a:solidFill>
            <a:srgbClr val="E84C3C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  <p:sldLayoutId id="2147484437" r:id="rId13"/>
    <p:sldLayoutId id="2147484438" r:id="rId14"/>
    <p:sldLayoutId id="2147484439" r:id="rId15"/>
    <p:sldLayoutId id="2147484440" r:id="rId16"/>
    <p:sldLayoutId id="2147484441" r:id="rId17"/>
    <p:sldLayoutId id="2147484442" r:id="rId18"/>
    <p:sldLayoutId id="2147484443" r:id="rId19"/>
    <p:sldLayoutId id="2147484444" r:id="rId20"/>
    <p:sldLayoutId id="2147484445" r:id="rId2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4E1AB-5B72-7F4B-B0EF-435FCE55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8C06-3166-8443-83CA-5A3DEE15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F41F-6502-2643-AB14-71152A15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4ABD-8EC3-534D-AABA-D8811E27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4BE4-3375-EE44-A83A-3CDDFAA8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Using Laptop Computer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2540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F1F1F">
                  <a:alpha val="85000"/>
                </a:srgbClr>
              </a:gs>
              <a:gs pos="100000">
                <a:srgbClr val="1F1F1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6" name="Group 15"/>
          <p:cNvGrpSpPr/>
          <p:nvPr/>
        </p:nvGrpSpPr>
        <p:grpSpPr>
          <a:xfrm rot="20871236">
            <a:off x="6609282" y="1441955"/>
            <a:ext cx="4500673" cy="4522578"/>
            <a:chOff x="6002593" y="-245321"/>
            <a:chExt cx="3838435" cy="3857117"/>
          </a:xfrm>
        </p:grpSpPr>
        <p:sp>
          <p:nvSpPr>
            <p:cNvPr id="15" name="Hexagon 14"/>
            <p:cNvSpPr/>
            <p:nvPr/>
          </p:nvSpPr>
          <p:spPr>
            <a:xfrm>
              <a:off x="6002593" y="1089179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7241123" y="1731596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7241123" y="415210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8446971" y="1036844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Hexagon 20"/>
            <p:cNvSpPr/>
            <p:nvPr/>
          </p:nvSpPr>
          <p:spPr>
            <a:xfrm>
              <a:off x="6038461" y="2410022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Hexagon 22"/>
            <p:cNvSpPr/>
            <p:nvPr/>
          </p:nvSpPr>
          <p:spPr>
            <a:xfrm>
              <a:off x="6002593" y="-245321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16" y="1941992"/>
            <a:ext cx="3459368" cy="5003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25610" y="3635879"/>
            <a:ext cx="76958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Montserrat" panose="00000500000000000000" pitchFamily="50" charset="0"/>
              </a:rPr>
              <a:t>Excel Analysis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84C3C"/>
                </a:solidFill>
                <a:latin typeface="Montserrat" panose="00000500000000000000" pitchFamily="50" charset="0"/>
              </a:rPr>
              <a:t>PlayDo</a:t>
            </a:r>
            <a:r>
              <a:rPr lang="en-US" sz="2800" b="1" dirty="0">
                <a:solidFill>
                  <a:srgbClr val="E84C3C"/>
                </a:solidFill>
                <a:latin typeface="Montserrat" panose="00000500000000000000" pitchFamily="50" charset="0"/>
              </a:rPr>
              <a:t> Electronic Company</a:t>
            </a:r>
            <a:endParaRPr lang="id-ID" sz="2800" b="1" dirty="0">
              <a:solidFill>
                <a:srgbClr val="E84C3C"/>
              </a:solidFill>
              <a:latin typeface="Montserrat" panose="00000500000000000000" pitchFamily="50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219200" y="4396965"/>
            <a:ext cx="30067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25684" y="4396965"/>
            <a:ext cx="3006772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0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/>
                <a:cs typeface="Calibri"/>
              </a:rPr>
              <a:t>Recommendation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B8BC2-B63E-834D-B42B-AE48D33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" y="1773242"/>
            <a:ext cx="10739967" cy="414496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Measures should be taken to maintain the level of Revenue generated on a daily basis. </a:t>
            </a:r>
          </a:p>
          <a:p>
            <a:r>
              <a:rPr lang="en-US" dirty="0">
                <a:cs typeface="Calibri"/>
              </a:rPr>
              <a:t>Measures should be taken to improve revenue generated in other countries in order to give the United States competition on the trend table.</a:t>
            </a:r>
          </a:p>
          <a:p>
            <a:r>
              <a:rPr lang="en-US" dirty="0">
                <a:cs typeface="Calibri"/>
              </a:rPr>
              <a:t>Consider improving the marketing strategy of products struggling to make revenue.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E2CF0-B13D-5446-B876-67B2526D0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A9BC-266D-C242-AABD-B455D854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955148"/>
            <a:ext cx="8839200" cy="947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    Product &amp; Consumer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D4937-77E7-7D49-B832-A191ADEE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Prepared By SmartBI LLC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Executive Summary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02E54-6783-CF41-874B-3B8393EA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1" y="1070198"/>
            <a:ext cx="10322191" cy="535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We attempt to analyze revenue by Email Interactions, Country, Product dimensions. We would also like to have an overview of Revenue generated on a daily and monthly basis. </a:t>
            </a:r>
          </a:p>
          <a:p>
            <a:pPr marL="0" indent="0">
              <a:buNone/>
            </a:pPr>
            <a:r>
              <a:rPr lang="en-US" altLang="zh-CN" b="1" dirty="0">
                <a:latin typeface="Calibri"/>
                <a:cs typeface="Calibri"/>
              </a:rPr>
              <a:t>Highlights</a:t>
            </a:r>
            <a:endParaRPr lang="en-US" altLang="zh-CN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>
                <a:cs typeface="Calibri"/>
              </a:rPr>
              <a:t>A larger chunk of our revenue generated are from customers who did not have any interaction with any of the emails from </a:t>
            </a:r>
            <a:r>
              <a:rPr lang="en-US" dirty="0" err="1">
                <a:cs typeface="Calibri"/>
              </a:rPr>
              <a:t>PlayDo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The United States has a ridiculous margin over every other country by revenue generated.</a:t>
            </a:r>
          </a:p>
          <a:p>
            <a:r>
              <a:rPr lang="en-US" dirty="0">
                <a:cs typeface="Calibri"/>
              </a:rPr>
              <a:t>There are a number of products struggling to generate revenue. 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Recommendation</a:t>
            </a:r>
          </a:p>
          <a:p>
            <a:r>
              <a:rPr lang="en-US" dirty="0">
                <a:cs typeface="Calibri"/>
              </a:rPr>
              <a:t>Measures should be taken to maintain the level of Revenue generated on a daily basis. </a:t>
            </a:r>
          </a:p>
          <a:p>
            <a:r>
              <a:rPr lang="en-US" dirty="0">
                <a:cs typeface="Calibri"/>
              </a:rPr>
              <a:t>Measures should be taken to improve revenue generated in other countries in order to give the United States competition on the trend table.</a:t>
            </a:r>
          </a:p>
          <a:p>
            <a:r>
              <a:rPr lang="en-US" dirty="0">
                <a:cs typeface="Calibri"/>
              </a:rPr>
              <a:t>Consider improving the marketing strategy of products struggling to make revenue.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5C14-8746-E442-A39C-9DC1DD039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Revenue Analysis by Email </a:t>
            </a:r>
            <a:r>
              <a:rPr lang="en-US" sz="3000" b="1" dirty="0" err="1">
                <a:latin typeface="Calibri"/>
                <a:cs typeface="Calibri"/>
              </a:rPr>
              <a:t>Interractions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larger chunk of the revenue generated at </a:t>
            </a:r>
            <a:r>
              <a:rPr lang="en-US" sz="1600" dirty="0" err="1">
                <a:latin typeface="Calibri"/>
                <a:cs typeface="Calibri"/>
              </a:rPr>
              <a:t>PlayDo</a:t>
            </a:r>
            <a:r>
              <a:rPr lang="en-US" sz="1600" dirty="0">
                <a:latin typeface="Calibri"/>
                <a:cs typeface="Calibri"/>
              </a:rPr>
              <a:t> did not involve customers who interacted with any of the Emails.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0EF1A-4EA9-43E6-9CC1-FB652EBA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023" y="970671"/>
            <a:ext cx="7708303" cy="46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Revenue Analysis by Country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chart displaying the Revenue generated by each country shows The United States having a substantial margin over other countries involved in the </a:t>
            </a:r>
            <a:r>
              <a:rPr lang="en-US" sz="1600" dirty="0" err="1">
                <a:latin typeface="Calibri"/>
                <a:cs typeface="Calibri"/>
              </a:rPr>
              <a:t>PlayDo</a:t>
            </a:r>
            <a:r>
              <a:rPr lang="en-US" sz="1600" dirty="0">
                <a:latin typeface="Calibri"/>
                <a:cs typeface="Calibri"/>
              </a:rPr>
              <a:t> dataset.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1DA47-11B7-4965-8CE6-C9966CA2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86" y="970671"/>
            <a:ext cx="7252627" cy="45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Trend of Daily Revenue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trend of Daily Revenue shows a sparse array of revenue generated on a daily basis. There are very significant spikes in the trend which is immediately followed up by a sharp decline of revenue generated.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1D1E6-F1B1-49C5-8CDF-F8C361EB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15" y="715618"/>
            <a:ext cx="7670889" cy="48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Trend of Monthly Revenue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monthly trend of revenue is rather dense compared to daily trend. The month of September has highest revenue generated while the lowest, followed closely by the month of February.</a:t>
            </a:r>
          </a:p>
          <a:p>
            <a:r>
              <a:rPr lang="en-US" sz="1600" dirty="0">
                <a:latin typeface="Calibri"/>
                <a:cs typeface="Calibri"/>
              </a:rPr>
              <a:t>(## I had trouble putting the data label on top, it would only stay within the bars or at the bottom)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CB898-699A-45F8-9FD1-5EBD7338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55" y="1161675"/>
            <a:ext cx="7595690" cy="42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Revenue Analysis by Product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The trend of revenue generated by product is a sparse one, with products like the ‘fuji digital camera’ </a:t>
            </a:r>
            <a:r>
              <a:rPr lang="en-US" sz="1600">
                <a:latin typeface="Calibri"/>
                <a:cs typeface="Calibri"/>
              </a:rPr>
              <a:t>and ‘Sony </a:t>
            </a:r>
            <a:r>
              <a:rPr lang="en-US" sz="1600" dirty="0">
                <a:latin typeface="Calibri"/>
                <a:cs typeface="Calibri"/>
              </a:rPr>
              <a:t>65 inch TV’ having generated large sums but with other products like ‘Madden NFL 17’ making little impact on the trend 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8B4C5-0D22-4470-915B-D03E6AC6A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49" y="822753"/>
            <a:ext cx="6733529" cy="47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7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/>
                <a:cs typeface="Calibri"/>
              </a:rPr>
              <a:t>Summary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B8BC2-B63E-834D-B42B-AE48D33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346200"/>
            <a:ext cx="10452100" cy="457200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 larger chunk of our revenue generated are from customers who did not have any interaction with any of the emails from </a:t>
            </a:r>
            <a:r>
              <a:rPr lang="en-US" dirty="0" err="1">
                <a:cs typeface="Calibri"/>
              </a:rPr>
              <a:t>PlayDo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The United States has a ridiculous margin over every other country by revenue generated.</a:t>
            </a:r>
          </a:p>
          <a:p>
            <a:r>
              <a:rPr lang="en-US" dirty="0">
                <a:cs typeface="Calibri"/>
              </a:rPr>
              <a:t>There are a number of products struggling to generate revenue.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76EBB-A6C3-BA43-9280-B688EFD30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473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{836E9DE7-FBA1-9548-8125-D53A67013316}tf16401378</Template>
  <TotalTime>37074</TotalTime>
  <Words>543</Words>
  <Application>Microsoft Office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Montserrat</vt:lpstr>
      <vt:lpstr>Wingdings</vt:lpstr>
      <vt:lpstr>Advantage</vt:lpstr>
      <vt:lpstr>Custom Design</vt:lpstr>
      <vt:lpstr>PowerPoint Presentation</vt:lpstr>
      <vt:lpstr>PowerPoint Presentation</vt:lpstr>
      <vt:lpstr>Executive Summary   </vt:lpstr>
      <vt:lpstr>Revenue Analysis by Email Interractions  </vt:lpstr>
      <vt:lpstr>Revenue Analysis by Country  </vt:lpstr>
      <vt:lpstr>Trend of Daily Revenue  </vt:lpstr>
      <vt:lpstr>Trend of Monthly Revenue  </vt:lpstr>
      <vt:lpstr>Revenue Analysis by Product  </vt:lpstr>
      <vt:lpstr>Summary  </vt:lpstr>
      <vt:lpstr>Recommendation  </vt:lpstr>
    </vt:vector>
  </TitlesOfParts>
  <Company>smartBI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TokyoPlay</dc:title>
  <dc:creator>Olu  Akomolafe</dc:creator>
  <cp:lastModifiedBy>user</cp:lastModifiedBy>
  <cp:revision>627</cp:revision>
  <dcterms:created xsi:type="dcterms:W3CDTF">2017-11-10T15:02:35Z</dcterms:created>
  <dcterms:modified xsi:type="dcterms:W3CDTF">2020-11-15T05:31:19Z</dcterms:modified>
</cp:coreProperties>
</file>