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424" r:id="rId1"/>
    <p:sldMasterId id="2147484446" r:id="rId2"/>
  </p:sldMasterIdLst>
  <p:notesMasterIdLst>
    <p:notesMasterId r:id="rId10"/>
  </p:notesMasterIdLst>
  <p:handoutMasterIdLst>
    <p:handoutMasterId r:id="rId11"/>
  </p:handoutMasterIdLst>
  <p:sldIdLst>
    <p:sldId id="365" r:id="rId3"/>
    <p:sldId id="369" r:id="rId4"/>
    <p:sldId id="272" r:id="rId5"/>
    <p:sldId id="386" r:id="rId6"/>
    <p:sldId id="352" r:id="rId7"/>
    <p:sldId id="302" r:id="rId8"/>
    <p:sldId id="3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552"/>
    <a:srgbClr val="F748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86593"/>
  </p:normalViewPr>
  <p:slideViewPr>
    <p:cSldViewPr snapToGrid="0" snapToObjects="1">
      <p:cViewPr varScale="1">
        <p:scale>
          <a:sx n="72" d="100"/>
          <a:sy n="72" d="100"/>
        </p:scale>
        <p:origin x="7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0F3F-4959-F24D-87CF-CA5FE8E21F4E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90501-BA79-5F42-A445-3A61C703D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32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1EC98C-6935-6743-92F1-A0962CE733F9}" type="datetimeFigureOut">
              <a:rPr lang="en-US" smtClean="0"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A9533-95C6-6743-9993-5B4D4C09C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53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4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4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5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A9533-95C6-6743-9993-5B4D4C09C95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0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65851" y="228600"/>
            <a:ext cx="27432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670561" y="1985963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670561" y="4164965"/>
            <a:ext cx="4876551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TextBox 7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8" y="228600"/>
            <a:ext cx="460163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7" y="2571750"/>
            <a:ext cx="4340352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368" y="273051"/>
            <a:ext cx="6129865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4" y="3733801"/>
            <a:ext cx="4340352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145741" y="6423586"/>
            <a:ext cx="4422588" cy="365125"/>
          </a:xfrm>
        </p:spPr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9205" y="3124200"/>
            <a:ext cx="5197696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4614211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9205" y="3995737"/>
            <a:ext cx="5197696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20147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341" y="4424082"/>
            <a:ext cx="8254876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28600"/>
            <a:ext cx="85045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5341" y="5257800"/>
            <a:ext cx="8254876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Rectangle 8"/>
          <p:cNvSpPr/>
          <p:nvPr/>
        </p:nvSpPr>
        <p:spPr>
          <a:xfrm>
            <a:off x="9069917" y="2377440"/>
            <a:ext cx="27432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436283" y="4632792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6" y="228600"/>
            <a:ext cx="851622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8242148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6" y="3733801"/>
            <a:ext cx="8239421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49683" y="6235608"/>
            <a:ext cx="17978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61974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49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069917" y="4535424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6767" y="228600"/>
            <a:ext cx="56472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406" y="2571750"/>
            <a:ext cx="53555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125" y="3733801"/>
            <a:ext cx="5353739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064000" y="6235608"/>
            <a:ext cx="17978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08128" y="6235608"/>
            <a:ext cx="345427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0"/>
          <p:cNvSpPr/>
          <p:nvPr/>
        </p:nvSpPr>
        <p:spPr>
          <a:xfrm>
            <a:off x="6165851" y="4534726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165851" y="2381663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9070848" y="2381662"/>
            <a:ext cx="27432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3124200"/>
            <a:ext cx="414528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0541" y="2365248"/>
            <a:ext cx="5653492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00" y="3995737"/>
            <a:ext cx="414528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55200" y="6423586"/>
            <a:ext cx="2049929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88000" y="6423586"/>
            <a:ext cx="4006851" cy="365125"/>
          </a:xfrm>
        </p:spPr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333815" y="3370730"/>
            <a:ext cx="2940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370540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280833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4633" y="228600"/>
            <a:ext cx="10075084" cy="742071"/>
          </a:xfrm>
        </p:spPr>
        <p:txBody>
          <a:bodyPr/>
          <a:lstStyle>
            <a:lvl1pPr>
              <a:defRPr sz="3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    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57200" indent="-228600">
              <a:buClr>
                <a:schemeClr val="tx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marL="685800" indent="-228600">
              <a:buClr>
                <a:schemeClr val="tx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685800" indent="0">
              <a:buClr>
                <a:schemeClr val="tx1"/>
              </a:buClr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23586"/>
            <a:ext cx="12191999" cy="36512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FF4A1D-0F73-884A-852C-EE3F0AB659E7}"/>
              </a:ext>
            </a:extLst>
          </p:cNvPr>
          <p:cNvSpPr txBox="1"/>
          <p:nvPr userDrawn="1"/>
        </p:nvSpPr>
        <p:spPr>
          <a:xfrm>
            <a:off x="836407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938D1-3F79-C94F-A2C9-B8C587F075E6}"/>
              </a:ext>
            </a:extLst>
          </p:cNvPr>
          <p:cNvSpPr txBox="1"/>
          <p:nvPr userDrawn="1"/>
        </p:nvSpPr>
        <p:spPr>
          <a:xfrm>
            <a:off x="8162365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39E5545-FC0C-A648-99A1-8EE1E104D5AC}"/>
              </a:ext>
            </a:extLst>
          </p:cNvPr>
          <p:cNvSpPr txBox="1">
            <a:spLocks/>
          </p:cNvSpPr>
          <p:nvPr userDrawn="1"/>
        </p:nvSpPr>
        <p:spPr>
          <a:xfrm flipV="1">
            <a:off x="1" y="6777570"/>
            <a:ext cx="12192000" cy="105830"/>
          </a:xfrm>
          <a:prstGeom prst="rect">
            <a:avLst/>
          </a:prstGeom>
          <a:solidFill>
            <a:srgbClr val="F75552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7481E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920D8B9-A57C-2540-813D-50A7A70B0D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51320" y="118249"/>
            <a:ext cx="439080" cy="300851"/>
          </a:xfrm>
          <a:prstGeom prst="rect">
            <a:avLst/>
          </a:prstGeom>
        </p:spPr>
      </p:pic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61F2B14C-33D0-174D-92FB-C369EB8B8426}"/>
              </a:ext>
            </a:extLst>
          </p:cNvPr>
          <p:cNvSpPr txBox="1">
            <a:spLocks/>
          </p:cNvSpPr>
          <p:nvPr userDrawn="1"/>
        </p:nvSpPr>
        <p:spPr>
          <a:xfrm flipV="1">
            <a:off x="1" y="6713928"/>
            <a:ext cx="12192000" cy="10583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F7481E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61029" y="954742"/>
            <a:ext cx="908424" cy="517142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8757"/>
            <a:ext cx="9144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1500967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181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0C18-391D-6947-B7EC-58ACA224D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0BC31-6AFD-6141-9E86-DF8628086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40A90-993A-C149-9A53-B737E0EA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29E3F-BBFE-084F-A551-19989505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52591-C086-0841-BB35-7358FC6C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0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02E6-BCE2-1C4E-8E4C-C3C68205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8C3F-EC0F-2240-A5B0-DB512E8B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E3A84-5344-0F4D-8B99-41D4643B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6FB8-A030-A64F-BF7E-97D2C639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66838-7A4C-F944-BDC4-B2B869F6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36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A484-97F2-A343-BCA1-E3B4BB21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0AA8-F509-2944-A544-BCA25AA39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B20F-1AB1-EB4D-ACC1-1DBB3F54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71C2-6F24-F04E-B87C-B9DF4322E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5E4F2-C9C7-C243-B7B8-9663ABD7A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03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DCF4-26F7-9B46-919B-996902E5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C65B-28A1-C94B-93D7-648B3B183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E3EE8-EB73-1A44-95D3-79648A573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05989-A3A6-184E-A07F-12A1E02E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58EB6-F769-F848-B087-5373AC3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B1C58-2726-A94D-A9A4-5D1BDE99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20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30A6-A4BC-3E47-B09A-0174C94C5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94110-511D-F54D-9F8F-401E9D97E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D6136-84AB-DD44-B8B7-758DCFC1A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3AC18-86B9-394C-B291-2EE7B45EC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CB5F4-C10F-B142-8CE5-89C089FA2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2CAEE-6AF3-A34B-A18D-DCCAD8C5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394B-3084-424B-B8F8-F4E2A4CD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F7466-961A-CA41-9031-C3D705F5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70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1320-5DA0-6942-A76B-666CD831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2C9B5-EDC3-9B41-B08D-AD7826D8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F705A-64D8-A848-A4F5-5D078C18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08D5F-D86E-4B4C-ADA9-5997A626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59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A3C1A-5F5C-8541-9E0F-09837CB1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9F968-907B-184E-8659-FB2ABC47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7FE0-1A4B-4D41-AE0E-3D32AF6F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73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4B66-C89D-9F4A-8A60-75BD9E7D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9810B-D6C8-5942-A565-343D77B8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3D74A-0DB8-FC4A-B6DE-EB280296D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05B57-4887-6640-A229-CDF64339E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50AEF-A320-FC45-93BF-AF9A6DB0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78425-959F-1846-A629-659A9053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33" y="134471"/>
            <a:ext cx="10075084" cy="995082"/>
          </a:xfrm>
        </p:spPr>
        <p:txBody>
          <a:bodyPr anchor="b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691" y="1129553"/>
            <a:ext cx="10078613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DC78-929B-A440-8B4F-A4C85E1D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867D2-9436-EA40-9B55-1DA2AFCB1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0215A-4A72-E34A-9877-8A577773E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756A2-1393-FE42-8FE9-BC4BC09D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ED9B2-FCB8-2C4D-BDAC-770E795E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ACE9E-D901-914F-AAAF-7626B211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357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ED83-D5AD-BF42-9529-6233EA9A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0B1CB8-4958-A84C-942C-B88433DD2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5981-3304-4243-BD4D-A8E635E1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9DBD-B1CC-9643-850A-EE5CA7A8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C1A9-7E15-6E46-9756-26A2D7A1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85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2D015-919B-6947-8ED1-9A41DB2B7C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12E7B-2D60-214A-9BB1-35B40833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77355-1FA0-DB48-A0A6-DAE2E751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3F632-CCBC-7946-A3FC-8BCBD0C80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7B11C-9C6A-D844-9018-9E64AE59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9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0" y="4624668"/>
            <a:ext cx="53848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5562600"/>
            <a:ext cx="53848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1" y="6425641"/>
            <a:ext cx="1643529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414871" y="6425641"/>
            <a:ext cx="3490259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7" name="Rectangle 6"/>
          <p:cNvSpPr/>
          <p:nvPr/>
        </p:nvSpPr>
        <p:spPr>
          <a:xfrm>
            <a:off x="376767" y="228600"/>
            <a:ext cx="5647267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7"/>
          <p:cNvSpPr/>
          <p:nvPr/>
        </p:nvSpPr>
        <p:spPr>
          <a:xfrm>
            <a:off x="9069917" y="228600"/>
            <a:ext cx="27432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ectangle 9"/>
          <p:cNvSpPr/>
          <p:nvPr/>
        </p:nvSpPr>
        <p:spPr>
          <a:xfrm>
            <a:off x="6165851" y="2377440"/>
            <a:ext cx="27432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6165851" y="22860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9069917" y="2377440"/>
            <a:ext cx="27432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1779495"/>
            <a:ext cx="41148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6522" y="174813"/>
            <a:ext cx="55107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8543" y="228600"/>
            <a:ext cx="10934573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124201"/>
            <a:ext cx="75184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4495801"/>
            <a:ext cx="75184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8541" y="6248775"/>
            <a:ext cx="1966259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248775"/>
            <a:ext cx="7518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74400" y="6248775"/>
            <a:ext cx="738717" cy="365125"/>
          </a:xfrm>
        </p:spPr>
        <p:txBody>
          <a:bodyPr/>
          <a:lstStyle/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671483" y="3110755"/>
            <a:ext cx="3478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1" y="228600"/>
            <a:ext cx="283633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947401" y="282574"/>
            <a:ext cx="856129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1"/>
          <p:cNvSpPr/>
          <p:nvPr/>
        </p:nvSpPr>
        <p:spPr>
          <a:xfrm>
            <a:off x="10757647" y="282574"/>
            <a:ext cx="12192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6504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TextBox 11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3388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6504" y="2447366"/>
            <a:ext cx="48768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88" y="2070848"/>
            <a:ext cx="48768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6504" y="2070848"/>
            <a:ext cx="48768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4690" y="1985963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664690" y="4164965"/>
            <a:ext cx="10092209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074400" y="242235"/>
            <a:ext cx="738717" cy="365125"/>
          </a:xfrm>
        </p:spPr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889129" y="282574"/>
            <a:ext cx="9144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TextBox 9"/>
          <p:cNvSpPr txBox="1"/>
          <p:nvPr/>
        </p:nvSpPr>
        <p:spPr>
          <a:xfrm>
            <a:off x="297581" y="228600"/>
            <a:ext cx="34787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80100" y="1985963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849314" y="5270035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283B0-0A6A-F941-BED0-94FD6A0F1B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664691" y="1985963"/>
            <a:ext cx="48768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5880100" y="4169664"/>
            <a:ext cx="48768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88000"/>
              </a:schemeClr>
            </a:gs>
            <a:gs pos="100000">
              <a:schemeClr val="bg1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4633" y="479122"/>
            <a:ext cx="10420708" cy="6883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   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633" y="1981201"/>
            <a:ext cx="10075084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941" y="6423586"/>
            <a:ext cx="81638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9483" y="6460440"/>
            <a:ext cx="738717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A2283B0-0A6A-F941-BED0-94FD6A0F1B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85409-7BEC-EE49-8672-31B12A536DFD}"/>
              </a:ext>
            </a:extLst>
          </p:cNvPr>
          <p:cNvSpPr/>
          <p:nvPr userDrawn="1"/>
        </p:nvSpPr>
        <p:spPr>
          <a:xfrm>
            <a:off x="140677" y="0"/>
            <a:ext cx="523956" cy="1042147"/>
          </a:xfrm>
          <a:prstGeom prst="rect">
            <a:avLst/>
          </a:prstGeom>
          <a:solidFill>
            <a:srgbClr val="E84C3C">
              <a:alpha val="9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26" r:id="rId2"/>
    <p:sldLayoutId id="2147484427" r:id="rId3"/>
    <p:sldLayoutId id="2147484428" r:id="rId4"/>
    <p:sldLayoutId id="2147484429" r:id="rId5"/>
    <p:sldLayoutId id="2147484430" r:id="rId6"/>
    <p:sldLayoutId id="2147484431" r:id="rId7"/>
    <p:sldLayoutId id="2147484432" r:id="rId8"/>
    <p:sldLayoutId id="2147484433" r:id="rId9"/>
    <p:sldLayoutId id="2147484434" r:id="rId10"/>
    <p:sldLayoutId id="2147484435" r:id="rId11"/>
    <p:sldLayoutId id="2147484436" r:id="rId12"/>
    <p:sldLayoutId id="2147484437" r:id="rId13"/>
    <p:sldLayoutId id="2147484438" r:id="rId14"/>
    <p:sldLayoutId id="2147484439" r:id="rId15"/>
    <p:sldLayoutId id="2147484440" r:id="rId16"/>
    <p:sldLayoutId id="2147484441" r:id="rId17"/>
    <p:sldLayoutId id="2147484442" r:id="rId18"/>
    <p:sldLayoutId id="2147484443" r:id="rId19"/>
    <p:sldLayoutId id="2147484444" r:id="rId20"/>
    <p:sldLayoutId id="2147484445" r:id="rId2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alpha val="88000"/>
              </a:schemeClr>
            </a:gs>
            <a:gs pos="100000">
              <a:schemeClr val="bg1"/>
            </a:gs>
          </a:gsLst>
          <a:lin ang="11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4E1AB-5B72-7F4B-B0EF-435FCE55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98C06-3166-8443-83CA-5A3DEE154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EF41F-6502-2643-AB14-71152A1586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4ABD-8EC3-534D-AABA-D8811E27A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Prepared By SmartBI LLC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E4BE4-3375-EE44-A83A-3CDDFAA83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74E16-3706-8049-A4D8-29B2EF28A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3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7" r:id="rId1"/>
    <p:sldLayoutId id="2147484448" r:id="rId2"/>
    <p:sldLayoutId id="2147484449" r:id="rId3"/>
    <p:sldLayoutId id="2147484450" r:id="rId4"/>
    <p:sldLayoutId id="2147484451" r:id="rId5"/>
    <p:sldLayoutId id="2147484452" r:id="rId6"/>
    <p:sldLayoutId id="2147484453" r:id="rId7"/>
    <p:sldLayoutId id="2147484454" r:id="rId8"/>
    <p:sldLayoutId id="2147484455" r:id="rId9"/>
    <p:sldLayoutId id="2147484456" r:id="rId10"/>
    <p:sldLayoutId id="21474844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 Using Laptop Computer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 bwMode="auto"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2540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F1F1F">
                  <a:alpha val="85000"/>
                </a:srgbClr>
              </a:gs>
              <a:gs pos="100000">
                <a:srgbClr val="1F1F1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350"/>
          </a:p>
        </p:txBody>
      </p:sp>
      <p:grpSp>
        <p:nvGrpSpPr>
          <p:cNvPr id="16" name="Group 15"/>
          <p:cNvGrpSpPr/>
          <p:nvPr/>
        </p:nvGrpSpPr>
        <p:grpSpPr>
          <a:xfrm rot="20871236">
            <a:off x="6609282" y="1441955"/>
            <a:ext cx="4500673" cy="4522578"/>
            <a:chOff x="6002593" y="-245321"/>
            <a:chExt cx="3838435" cy="3857117"/>
          </a:xfrm>
        </p:grpSpPr>
        <p:sp>
          <p:nvSpPr>
            <p:cNvPr id="15" name="Hexagon 14"/>
            <p:cNvSpPr/>
            <p:nvPr/>
          </p:nvSpPr>
          <p:spPr>
            <a:xfrm>
              <a:off x="6002593" y="1089179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8" name="Hexagon 17"/>
            <p:cNvSpPr/>
            <p:nvPr/>
          </p:nvSpPr>
          <p:spPr>
            <a:xfrm>
              <a:off x="7241123" y="1731596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19" name="Hexagon 18"/>
            <p:cNvSpPr/>
            <p:nvPr/>
          </p:nvSpPr>
          <p:spPr>
            <a:xfrm>
              <a:off x="7241123" y="415210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0" name="Hexagon 19"/>
            <p:cNvSpPr/>
            <p:nvPr/>
          </p:nvSpPr>
          <p:spPr>
            <a:xfrm>
              <a:off x="8446971" y="1036844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1" name="Hexagon 20"/>
            <p:cNvSpPr/>
            <p:nvPr/>
          </p:nvSpPr>
          <p:spPr>
            <a:xfrm>
              <a:off x="6038461" y="2410022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  <p:sp>
          <p:nvSpPr>
            <p:cNvPr id="23" name="Hexagon 22"/>
            <p:cNvSpPr/>
            <p:nvPr/>
          </p:nvSpPr>
          <p:spPr>
            <a:xfrm>
              <a:off x="6002593" y="-245321"/>
              <a:ext cx="1394057" cy="1201774"/>
            </a:xfrm>
            <a:prstGeom prst="hexagon">
              <a:avLst/>
            </a:prstGeom>
            <a:noFill/>
            <a:ln>
              <a:solidFill>
                <a:srgbClr val="E84C3C">
                  <a:alpha val="4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35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316" y="1941992"/>
            <a:ext cx="3459368" cy="50035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25610" y="3635879"/>
            <a:ext cx="769586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  <a:latin typeface="Montserrat" panose="00000500000000000000" pitchFamily="50" charset="0"/>
              </a:rPr>
              <a:t>Regression Analysis</a:t>
            </a:r>
            <a:endParaRPr lang="en-US" sz="2400" dirty="0">
              <a:solidFill>
                <a:schemeClr val="bg1"/>
              </a:solidFill>
              <a:latin typeface="Montserrat" panose="00000500000000000000" pitchFamily="50" charset="0"/>
            </a:endParaRPr>
          </a:p>
          <a:p>
            <a:pPr algn="ctr"/>
            <a:r>
              <a:rPr lang="id-ID" sz="2400" dirty="0">
                <a:solidFill>
                  <a:schemeClr val="bg1"/>
                </a:solidFill>
                <a:latin typeface="Montserrat" panose="00000500000000000000" pitchFamily="50" charset="0"/>
              </a:rPr>
              <a:t> </a:t>
            </a:r>
            <a:r>
              <a:rPr lang="en-US" sz="2800" b="1" dirty="0" err="1">
                <a:solidFill>
                  <a:srgbClr val="E84C3C"/>
                </a:solidFill>
                <a:latin typeface="Montserrat" panose="00000500000000000000" pitchFamily="50" charset="0"/>
              </a:rPr>
              <a:t>PlayDo</a:t>
            </a:r>
            <a:r>
              <a:rPr lang="en-US" sz="2800" b="1" dirty="0">
                <a:solidFill>
                  <a:srgbClr val="E84C3C"/>
                </a:solidFill>
                <a:latin typeface="Montserrat" panose="00000500000000000000" pitchFamily="50" charset="0"/>
              </a:rPr>
              <a:t> Electronic Company</a:t>
            </a:r>
            <a:endParaRPr lang="id-ID" sz="2800" b="1" dirty="0">
              <a:solidFill>
                <a:srgbClr val="E84C3C"/>
              </a:solidFill>
              <a:latin typeface="Montserrat" panose="00000500000000000000" pitchFamily="50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1359540" y="4396965"/>
            <a:ext cx="3006776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39524" y="4396965"/>
            <a:ext cx="3006772" cy="0"/>
          </a:xfrm>
          <a:prstGeom prst="line">
            <a:avLst/>
          </a:prstGeom>
          <a:ln w="28575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90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A9BC-266D-C242-AABD-B455D8548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208" y="3013213"/>
            <a:ext cx="9647583" cy="8315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/>
              <a:t>    Linear and Multiple Regression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D4937-77E7-7D49-B832-A191ADEEE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Prepared By SmartBI LLC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6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Executive Summary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302E54-6783-CF41-874B-3B8393EA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51" y="1070198"/>
            <a:ext cx="10322191" cy="53533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We address the significance of </a:t>
            </a:r>
            <a:r>
              <a:rPr lang="en-US" dirty="0"/>
              <a:t>daily purchasers on the revenue generated from those purchasers on a daily basis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. We would like to test </a:t>
            </a:r>
            <a:r>
              <a:rPr lang="en-US" dirty="0">
                <a:cs typeface="Calibri"/>
              </a:rPr>
              <a:t>the level of impact daily purchasers and number of products purchased have on the </a:t>
            </a:r>
            <a:r>
              <a:rPr lang="en-US" dirty="0"/>
              <a:t>revenue generated from those purchasers on a daily basis.</a:t>
            </a:r>
            <a:r>
              <a:rPr lang="en-US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altLang="zh-CN" b="1" dirty="0">
                <a:latin typeface="Calibri"/>
                <a:cs typeface="Calibri"/>
              </a:rPr>
              <a:t>Highlights</a:t>
            </a:r>
            <a:endParaRPr lang="en-US" altLang="zh-CN" b="1" dirty="0">
              <a:solidFill>
                <a:schemeClr val="tx1"/>
              </a:solidFill>
              <a:latin typeface="Calibri"/>
              <a:cs typeface="Calibri"/>
            </a:endParaRPr>
          </a:p>
          <a:p>
            <a:r>
              <a:rPr lang="en-US" dirty="0">
                <a:cs typeface="Calibri"/>
              </a:rPr>
              <a:t>There’s a strong relationship between Dependent and Independent Variable of the linear regression model.</a:t>
            </a:r>
          </a:p>
          <a:p>
            <a:r>
              <a:rPr lang="en-US" dirty="0"/>
              <a:t>The Independent Variables (</a:t>
            </a:r>
            <a:r>
              <a:rPr lang="en-US" sz="2000" dirty="0"/>
              <a:t>number of transactions per customer and Email </a:t>
            </a:r>
            <a:r>
              <a:rPr lang="en-US" sz="2000" dirty="0" err="1"/>
              <a:t>Interractions</a:t>
            </a:r>
            <a:r>
              <a:rPr lang="en-US" dirty="0"/>
              <a:t>) have a strong relationship with the Revenue generated from those purchasers on a daily basis.</a:t>
            </a:r>
          </a:p>
          <a:p>
            <a:r>
              <a:rPr lang="en-US" dirty="0">
                <a:cs typeface="Calibri"/>
              </a:rPr>
              <a:t>Both regression models have and R-squared score of  roughly .9 which shows strong significance.  </a:t>
            </a:r>
          </a:p>
          <a:p>
            <a:pPr marL="0" indent="0">
              <a:buNone/>
            </a:pPr>
            <a:r>
              <a:rPr lang="en-US" b="1" dirty="0">
                <a:cs typeface="Calibri"/>
              </a:rPr>
              <a:t>Recommendation</a:t>
            </a:r>
          </a:p>
          <a:p>
            <a:r>
              <a:rPr lang="en-US" dirty="0">
                <a:cs typeface="Calibri"/>
              </a:rPr>
              <a:t>Measures should be taken to maintain and increase email </a:t>
            </a:r>
            <a:r>
              <a:rPr lang="en-US" dirty="0" err="1">
                <a:cs typeface="Calibri"/>
              </a:rPr>
              <a:t>interractions</a:t>
            </a:r>
            <a:r>
              <a:rPr lang="en-US" dirty="0">
                <a:cs typeface="Calibri"/>
              </a:rPr>
              <a:t>, leading to greater number of daily purchasers, hence boosting revenue. 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85C14-8746-E442-A39C-9DC1DD0398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82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Regression model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This multiple regression model is valid because there’s a strong relationship between </a:t>
            </a:r>
            <a:r>
              <a:rPr lang="en-US" sz="1600" dirty="0"/>
              <a:t>the number of transactions per customer, Email </a:t>
            </a:r>
            <a:r>
              <a:rPr lang="en-US" sz="1600" dirty="0" err="1"/>
              <a:t>Interractions</a:t>
            </a:r>
            <a:r>
              <a:rPr lang="en-US" sz="1600" dirty="0"/>
              <a:t> and the revenue generated from those purchasers on a daily basis. The R-squared value gets us a value of  ~.98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FE611-963C-46B6-B1C0-3B70F3EE27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989" r="51305" b="9545"/>
          <a:stretch/>
        </p:blipFill>
        <p:spPr>
          <a:xfrm>
            <a:off x="2252870" y="1099930"/>
            <a:ext cx="7845288" cy="402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1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Calibri"/>
                <a:cs typeface="Calibri"/>
              </a:rPr>
              <a:t>Regression model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F5F68-55A0-8D4D-8ACD-E3C426D219E4}"/>
              </a:ext>
            </a:extLst>
          </p:cNvPr>
          <p:cNvSpPr txBox="1"/>
          <p:nvPr/>
        </p:nvSpPr>
        <p:spPr>
          <a:xfrm>
            <a:off x="1812923" y="5583421"/>
            <a:ext cx="8566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This linear regression model is valid because there’s a strong relationship between </a:t>
            </a:r>
            <a:r>
              <a:rPr lang="en-US" sz="1600" dirty="0"/>
              <a:t>the ratio of email </a:t>
            </a:r>
            <a:r>
              <a:rPr lang="en-US" sz="1600" dirty="0" err="1"/>
              <a:t>interractions</a:t>
            </a:r>
            <a:r>
              <a:rPr lang="en-US" sz="1600" dirty="0"/>
              <a:t> and the revenue generated. The R-squared value gets us a value of  ~.99</a:t>
            </a:r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EA8B9-6147-3C43-9B58-A3B7B867EF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6B348-C41F-414F-819C-912FC5B959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675" r="56956" b="21532"/>
          <a:stretch/>
        </p:blipFill>
        <p:spPr>
          <a:xfrm>
            <a:off x="2729948" y="1258957"/>
            <a:ext cx="7084417" cy="377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5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/>
                <a:cs typeface="Calibri"/>
              </a:rPr>
              <a:t>Summary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FB8BC2-B63E-834D-B42B-AE48D33A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900" y="1346200"/>
            <a:ext cx="10452100" cy="4572005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There’s a strong relationship between Dependent and Independent Variable of the linear regression model.</a:t>
            </a:r>
          </a:p>
          <a:p>
            <a:r>
              <a:rPr lang="en-US" dirty="0"/>
              <a:t>The Independent Variables (</a:t>
            </a:r>
            <a:r>
              <a:rPr lang="en-US" sz="2000" dirty="0"/>
              <a:t>number of transactions per customer and Email </a:t>
            </a:r>
            <a:r>
              <a:rPr lang="en-US" sz="2000" dirty="0" err="1"/>
              <a:t>Interractions</a:t>
            </a:r>
            <a:r>
              <a:rPr lang="en-US" dirty="0"/>
              <a:t>) have a strong relationship with the Revenue generated from those purchasers on a daily basis.</a:t>
            </a:r>
          </a:p>
          <a:p>
            <a:r>
              <a:rPr lang="en-US" dirty="0">
                <a:cs typeface="Calibri"/>
              </a:rPr>
              <a:t>Both regression models have and R-squared score of  roughly .9 which shows strong significance.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076EBB-A6C3-BA43-9280-B688EFD308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084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/>
                <a:cs typeface="Calibri"/>
              </a:rPr>
              <a:t>Recommendation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Prepared By SmartBI LLC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FB8BC2-B63E-834D-B42B-AE48D33AF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33" y="1773242"/>
            <a:ext cx="10739967" cy="4144963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Measures should be taken to maintain and increase email </a:t>
            </a:r>
            <a:r>
              <a:rPr lang="en-US" dirty="0" err="1">
                <a:cs typeface="Calibri"/>
              </a:rPr>
              <a:t>interractions</a:t>
            </a:r>
            <a:r>
              <a:rPr lang="en-US" dirty="0">
                <a:cs typeface="Calibri"/>
              </a:rPr>
              <a:t>, leading to greater number of daily purchasers, hence boosting revenue.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8E2CF0-B13D-5446-B876-67B2526D0B5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4114" y="6424240"/>
            <a:ext cx="434398" cy="344955"/>
          </a:xfrm>
        </p:spPr>
        <p:txBody>
          <a:bodyPr/>
          <a:lstStyle/>
          <a:p>
            <a:fld id="{5C8DB35A-7B05-3D4B-BA8C-9DC6302D2A4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90696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{836E9DE7-FBA1-9548-8125-D53A67013316}tf16401378</Template>
  <TotalTime>36863</TotalTime>
  <Words>362</Words>
  <Application>Microsoft Office PowerPoint</Application>
  <PresentationFormat>Widescreen</PresentationFormat>
  <Paragraphs>37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Montserrat</vt:lpstr>
      <vt:lpstr>Wingdings</vt:lpstr>
      <vt:lpstr>Advantage</vt:lpstr>
      <vt:lpstr>Custom Design</vt:lpstr>
      <vt:lpstr>PowerPoint Presentation</vt:lpstr>
      <vt:lpstr>PowerPoint Presentation</vt:lpstr>
      <vt:lpstr>Executive Summary   </vt:lpstr>
      <vt:lpstr>Regression model  </vt:lpstr>
      <vt:lpstr>Regression model  </vt:lpstr>
      <vt:lpstr>Summary  </vt:lpstr>
      <vt:lpstr>Recommendation  </vt:lpstr>
    </vt:vector>
  </TitlesOfParts>
  <Company>smartBI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Analytics for TokyoPlay</dc:title>
  <dc:creator>Olu  Akomolafe</dc:creator>
  <cp:lastModifiedBy>user</cp:lastModifiedBy>
  <cp:revision>632</cp:revision>
  <dcterms:created xsi:type="dcterms:W3CDTF">2017-11-10T15:02:35Z</dcterms:created>
  <dcterms:modified xsi:type="dcterms:W3CDTF">2020-11-15T05:30:42Z</dcterms:modified>
</cp:coreProperties>
</file>