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4424" r:id="rId1"/>
    <p:sldMasterId id="2147484446" r:id="rId2"/>
  </p:sldMasterIdLst>
  <p:notesMasterIdLst>
    <p:notesMasterId r:id="rId12"/>
  </p:notesMasterIdLst>
  <p:handoutMasterIdLst>
    <p:handoutMasterId r:id="rId13"/>
  </p:handoutMasterIdLst>
  <p:sldIdLst>
    <p:sldId id="365" r:id="rId3"/>
    <p:sldId id="369" r:id="rId4"/>
    <p:sldId id="272" r:id="rId5"/>
    <p:sldId id="388" r:id="rId6"/>
    <p:sldId id="352" r:id="rId7"/>
    <p:sldId id="384" r:id="rId8"/>
    <p:sldId id="385" r:id="rId9"/>
    <p:sldId id="386" r:id="rId10"/>
    <p:sldId id="30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5552"/>
    <a:srgbClr val="F748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86593"/>
  </p:normalViewPr>
  <p:slideViewPr>
    <p:cSldViewPr snapToGrid="0" snapToObjects="1">
      <p:cViewPr varScale="1">
        <p:scale>
          <a:sx n="72" d="100"/>
          <a:sy n="72" d="100"/>
        </p:scale>
        <p:origin x="73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80F3F-4959-F24D-87CF-CA5FE8E21F4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90501-BA79-5F42-A445-3A61C703D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32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EC98C-6935-6743-92F1-A0962CE733F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A9533-95C6-6743-9993-5B4D4C09C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53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A9533-95C6-6743-9993-5B4D4C09C9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40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A9533-95C6-6743-9993-5B4D4C09C9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94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A9533-95C6-6743-9993-5B4D4C09C9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34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A9533-95C6-6743-9993-5B4D4C09C9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22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A9533-95C6-6743-9993-5B4D4C09C9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69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A9533-95C6-6743-9993-5B4D4C09C9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70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A9533-95C6-6743-9993-5B4D4C09C9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05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624668"/>
            <a:ext cx="53848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5562600"/>
            <a:ext cx="53848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1" y="6425641"/>
            <a:ext cx="1643529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14871" y="6425641"/>
            <a:ext cx="3490259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© Prepared By SmartBI LLC </a:t>
            </a:r>
          </a:p>
        </p:txBody>
      </p:sp>
      <p:sp>
        <p:nvSpPr>
          <p:cNvPr id="7" name="Rectangle 6"/>
          <p:cNvSpPr/>
          <p:nvPr/>
        </p:nvSpPr>
        <p:spPr>
          <a:xfrm>
            <a:off x="376767" y="228600"/>
            <a:ext cx="5647267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8" name="Rectangle 7"/>
          <p:cNvSpPr/>
          <p:nvPr/>
        </p:nvSpPr>
        <p:spPr>
          <a:xfrm>
            <a:off x="9069917" y="228600"/>
            <a:ext cx="27432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0" name="Rectangle 9"/>
          <p:cNvSpPr/>
          <p:nvPr/>
        </p:nvSpPr>
        <p:spPr>
          <a:xfrm>
            <a:off x="6165851" y="2377440"/>
            <a:ext cx="27432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6522" y="174813"/>
            <a:ext cx="55107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65851" y="228600"/>
            <a:ext cx="27432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2" name="Rectangle 11"/>
          <p:cNvSpPr/>
          <p:nvPr/>
        </p:nvSpPr>
        <p:spPr>
          <a:xfrm>
            <a:off x="9069917" y="2377440"/>
            <a:ext cx="27432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0" name="TextBox 9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849314" y="5270035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83B0-0A6A-F941-BED0-94FD6A0F1B2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670561" y="1985963"/>
            <a:ext cx="4876551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670561" y="4164965"/>
            <a:ext cx="4876551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5880100" y="1985963"/>
            <a:ext cx="48768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5880100" y="4169664"/>
            <a:ext cx="48768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8" name="TextBox 7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849314" y="5270035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83B0-0A6A-F941-BED0-94FD6A0F1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889129" y="282574"/>
            <a:ext cx="9144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849314" y="5270035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83B0-0A6A-F941-BED0-94FD6A0F1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6768" y="228600"/>
            <a:ext cx="4601633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407" y="2571750"/>
            <a:ext cx="4340352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8368" y="273051"/>
            <a:ext cx="6129865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124" y="3733801"/>
            <a:ext cx="4340352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55200" y="6423586"/>
            <a:ext cx="204992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5741" y="6423586"/>
            <a:ext cx="4422588" cy="365125"/>
          </a:xfrm>
        </p:spPr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6522" y="174813"/>
            <a:ext cx="55107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889129" y="282574"/>
            <a:ext cx="9144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9205" y="3124200"/>
            <a:ext cx="5197696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0541" y="228600"/>
            <a:ext cx="4614211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9205" y="3995737"/>
            <a:ext cx="5197696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55200" y="6423586"/>
            <a:ext cx="204992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8000" y="6423586"/>
            <a:ext cx="4006851" cy="365125"/>
          </a:xfrm>
        </p:spPr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83B0-0A6A-F941-BED0-94FD6A0F1B2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20147" y="3370730"/>
            <a:ext cx="29409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341" y="4424082"/>
            <a:ext cx="8254876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0541" y="228600"/>
            <a:ext cx="85045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5341" y="5257800"/>
            <a:ext cx="8254876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849314" y="5270035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83B0-0A6A-F941-BED0-94FD6A0F1B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69917" y="228600"/>
            <a:ext cx="27432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9" name="Rectangle 8"/>
          <p:cNvSpPr/>
          <p:nvPr/>
        </p:nvSpPr>
        <p:spPr>
          <a:xfrm>
            <a:off x="9069917" y="2377440"/>
            <a:ext cx="27432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0" name="TextBox 9"/>
          <p:cNvSpPr txBox="1"/>
          <p:nvPr/>
        </p:nvSpPr>
        <p:spPr>
          <a:xfrm>
            <a:off x="436283" y="4632792"/>
            <a:ext cx="29409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6766" y="228600"/>
            <a:ext cx="8516223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406" y="2571750"/>
            <a:ext cx="8242148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126" y="3733801"/>
            <a:ext cx="8239421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49683" y="6235608"/>
            <a:ext cx="179786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8128" y="6235608"/>
            <a:ext cx="619747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Prepared By SmartBI LLC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83B0-0A6A-F941-BED0-94FD6A0F1B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522" y="174813"/>
            <a:ext cx="55107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69917" y="228600"/>
            <a:ext cx="27432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9069917" y="237494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9069917" y="4535424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6767" y="228600"/>
            <a:ext cx="56472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406" y="2571750"/>
            <a:ext cx="53555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125" y="3733801"/>
            <a:ext cx="5353739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064000" y="6235608"/>
            <a:ext cx="179786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8128" y="6235608"/>
            <a:ext cx="345427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Prepared By SmartBI LLC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83B0-0A6A-F941-BED0-94FD6A0F1B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522" y="174813"/>
            <a:ext cx="55107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69917" y="228600"/>
            <a:ext cx="27432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1" name="Rectangle 10"/>
          <p:cNvSpPr/>
          <p:nvPr/>
        </p:nvSpPr>
        <p:spPr>
          <a:xfrm>
            <a:off x="6165851" y="4534726"/>
            <a:ext cx="27432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165851" y="22860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165851" y="2381663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9070848" y="2381662"/>
            <a:ext cx="27432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889129" y="282574"/>
            <a:ext cx="9144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0" y="3124200"/>
            <a:ext cx="414528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0541" y="2365248"/>
            <a:ext cx="5653492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00" y="3995737"/>
            <a:ext cx="414528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55200" y="6423586"/>
            <a:ext cx="204992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8000" y="6423586"/>
            <a:ext cx="4006851" cy="365125"/>
          </a:xfrm>
        </p:spPr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83B0-0A6A-F941-BED0-94FD6A0F1B2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33815" y="3370730"/>
            <a:ext cx="29409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370540" y="22860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280833" y="22860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9" name="TextBox 8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9314" y="5270035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83B0-0A6A-F941-BED0-94FD6A0F1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4633" y="228600"/>
            <a:ext cx="10075084" cy="742071"/>
          </a:xfrm>
        </p:spPr>
        <p:txBody>
          <a:bodyPr/>
          <a:lstStyle>
            <a:lvl1pPr>
              <a:defRPr sz="3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    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228600">
              <a:buClr>
                <a:schemeClr val="tx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</a:defRPr>
            </a:lvl2pPr>
            <a:lvl3pPr marL="685800" indent="-228600">
              <a:buClr>
                <a:schemeClr val="tx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</a:defRPr>
            </a:lvl3pPr>
            <a:lvl4pPr marL="685800" indent="0">
              <a:buClr>
                <a:schemeClr val="tx1"/>
              </a:buClr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" y="6423586"/>
            <a:ext cx="12191999" cy="365125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Prepared By SmartBI LLC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FF4A1D-0F73-884A-852C-EE3F0AB659E7}"/>
              </a:ext>
            </a:extLst>
          </p:cNvPr>
          <p:cNvSpPr txBox="1"/>
          <p:nvPr userDrawn="1"/>
        </p:nvSpPr>
        <p:spPr>
          <a:xfrm>
            <a:off x="8364071" y="1290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A938D1-3F79-C94F-A2C9-B8C587F075E6}"/>
              </a:ext>
            </a:extLst>
          </p:cNvPr>
          <p:cNvSpPr txBox="1"/>
          <p:nvPr userDrawn="1"/>
        </p:nvSpPr>
        <p:spPr>
          <a:xfrm>
            <a:off x="8162365" y="114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B39E5545-FC0C-A648-99A1-8EE1E104D5AC}"/>
              </a:ext>
            </a:extLst>
          </p:cNvPr>
          <p:cNvSpPr txBox="1">
            <a:spLocks/>
          </p:cNvSpPr>
          <p:nvPr userDrawn="1"/>
        </p:nvSpPr>
        <p:spPr>
          <a:xfrm flipV="1">
            <a:off x="1" y="6777570"/>
            <a:ext cx="12192000" cy="105830"/>
          </a:xfrm>
          <a:prstGeom prst="rect">
            <a:avLst/>
          </a:prstGeom>
          <a:solidFill>
            <a:srgbClr val="F75552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7481E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920D8B9-A57C-2540-813D-50A7A70B0D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51320" y="118249"/>
            <a:ext cx="439080" cy="300851"/>
          </a:xfrm>
          <a:prstGeom prst="rect">
            <a:avLst/>
          </a:prstGeom>
        </p:spPr>
      </p:pic>
      <p:sp>
        <p:nvSpPr>
          <p:cNvPr id="39" name="Footer Placeholder 4">
            <a:extLst>
              <a:ext uri="{FF2B5EF4-FFF2-40B4-BE49-F238E27FC236}">
                <a16:creationId xmlns:a16="http://schemas.microsoft.com/office/drawing/2014/main" id="{61F2B14C-33D0-174D-92FB-C369EB8B8426}"/>
              </a:ext>
            </a:extLst>
          </p:cNvPr>
          <p:cNvSpPr txBox="1">
            <a:spLocks/>
          </p:cNvSpPr>
          <p:nvPr userDrawn="1"/>
        </p:nvSpPr>
        <p:spPr>
          <a:xfrm flipV="1">
            <a:off x="1" y="6713928"/>
            <a:ext cx="12192000" cy="10583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7481E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889129" y="282574"/>
            <a:ext cx="9144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61029" y="954742"/>
            <a:ext cx="908424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58757"/>
            <a:ext cx="9144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9314" y="5270035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83B0-0A6A-F941-BED0-94FD6A0F1B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11500967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81817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0C18-391D-6947-B7EC-58ACA224D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0BC31-6AFD-6141-9E86-DF8628086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40A90-993A-C149-9A53-B737E0EA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29E3F-BBFE-084F-A551-199895056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52591-C086-0841-BB35-7358FC6C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4E16-3706-8049-A4D8-29B2EF28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904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B02E6-BCE2-1C4E-8E4C-C3C68205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68C3F-EC0F-2240-A5B0-DB512E8BA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E3A84-5344-0F4D-8B99-41D4643B9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96FB8-A030-A64F-BF7E-97D2C639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66838-7A4C-F944-BDC4-B2B869F6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4E16-3706-8049-A4D8-29B2EF28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36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A484-97F2-A343-BCA1-E3B4BB21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C0AA8-F509-2944-A544-BCA25AA39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6B20F-1AB1-EB4D-ACC1-1DBB3F54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271C2-6F24-F04E-B87C-B9DF4322E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5E4F2-C9C7-C243-B7B8-9663ABD7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4E16-3706-8049-A4D8-29B2EF28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038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DCF4-26F7-9B46-919B-996902E5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FC65B-28A1-C94B-93D7-648B3B183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E3EE8-EB73-1A44-95D3-79648A573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05989-A3A6-184E-A07F-12A1E02E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58EB6-F769-F848-B087-5373AC34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B1C58-2726-A94D-A9A4-5D1BDE99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4E16-3706-8049-A4D8-29B2EF28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204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30A6-A4BC-3E47-B09A-0174C94C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94110-511D-F54D-9F8F-401E9D97E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D6136-84AB-DD44-B8B7-758DCFC1A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3AC18-86B9-394C-B291-2EE7B45EC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CB5F4-C10F-B142-8CE5-89C089FA2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52CAEE-6AF3-A34B-A18D-DCCAD8C5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6394B-3084-424B-B8F8-F4E2A4CD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F7466-961A-CA41-9031-C3D705F5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4E16-3706-8049-A4D8-29B2EF28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570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F1320-5DA0-6942-A76B-666CD831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62C9B5-EDC3-9B41-B08D-AD7826D8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F705A-64D8-A848-A4F5-5D078C18E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08D5F-D86E-4B4C-ADA9-5997A626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4E16-3706-8049-A4D8-29B2EF28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459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A3C1A-5F5C-8541-9E0F-09837CB19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59F968-907B-184E-8659-FB2ABC477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B7FE0-1A4B-4D41-AE0E-3D32AF6F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4E16-3706-8049-A4D8-29B2EF28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973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4B66-C89D-9F4A-8A60-75BD9E7D0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9810B-D6C8-5942-A565-343D77B82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3D74A-0DB8-FC4A-B6DE-EB280296D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05B57-4887-6640-A229-CDF64339E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50AEF-A320-FC45-93BF-AF9A6DB0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78425-959F-1846-A629-659A9053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4E16-3706-8049-A4D8-29B2EF28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1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633" y="134471"/>
            <a:ext cx="10075084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9314" y="5270035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83B0-0A6A-F941-BED0-94FD6A0F1B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691" y="1129553"/>
            <a:ext cx="10078613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DC78-929B-A440-8B4F-A4C85E1D6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F867D2-9436-EA40-9B55-1DA2AFCB1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0215A-4A72-E34A-9877-8A577773E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756A2-1393-FE42-8FE9-BC4BC09D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ED9B2-FCB8-2C4D-BDAC-770E795E9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ACE9E-D901-914F-AAAF-7626B211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4E16-3706-8049-A4D8-29B2EF28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357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ED83-D5AD-BF42-9529-6233EA9A8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B1CB8-4958-A84C-942C-B88433DD2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25981-3304-4243-BD4D-A8E635E1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19DBD-B1CC-9643-850A-EE5CA7A80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AC1A9-7E15-6E46-9756-26A2D7A1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4E16-3706-8049-A4D8-29B2EF28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85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2D015-919B-6947-8ED1-9A41DB2B7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12E7B-2D60-214A-9BB1-35B408339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77355-1FA0-DB48-A0A6-DAE2E751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3F632-CCBC-7946-A3FC-8BCBD0C80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7B11C-9C6A-D844-9018-9E64AE59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4E16-3706-8049-A4D8-29B2EF28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9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624668"/>
            <a:ext cx="53848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5562600"/>
            <a:ext cx="53848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1" y="6425641"/>
            <a:ext cx="1643529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14871" y="6425641"/>
            <a:ext cx="3490259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© Prepared By SmartBI LLC </a:t>
            </a:r>
          </a:p>
        </p:txBody>
      </p:sp>
      <p:sp>
        <p:nvSpPr>
          <p:cNvPr id="7" name="Rectangle 6"/>
          <p:cNvSpPr/>
          <p:nvPr/>
        </p:nvSpPr>
        <p:spPr>
          <a:xfrm>
            <a:off x="376767" y="228600"/>
            <a:ext cx="5647267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8" name="Rectangle 7"/>
          <p:cNvSpPr/>
          <p:nvPr/>
        </p:nvSpPr>
        <p:spPr>
          <a:xfrm>
            <a:off x="9069917" y="228600"/>
            <a:ext cx="27432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0" name="Rectangle 9"/>
          <p:cNvSpPr/>
          <p:nvPr/>
        </p:nvSpPr>
        <p:spPr>
          <a:xfrm>
            <a:off x="6165851" y="2377440"/>
            <a:ext cx="27432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165851" y="22860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9069917" y="237744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1779495"/>
            <a:ext cx="41148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6522" y="174813"/>
            <a:ext cx="55107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78543" y="228600"/>
            <a:ext cx="10934573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124201"/>
            <a:ext cx="75184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4495801"/>
            <a:ext cx="75184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8541" y="6248775"/>
            <a:ext cx="1966259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248775"/>
            <a:ext cx="7518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Prepared By SmartBI LLC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4400" y="6248775"/>
            <a:ext cx="738717" cy="365125"/>
          </a:xfrm>
        </p:spPr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71483" y="3110755"/>
            <a:ext cx="34787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1" y="228600"/>
            <a:ext cx="283633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947401" y="282574"/>
            <a:ext cx="856129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2" name="Rectangle 11"/>
          <p:cNvSpPr/>
          <p:nvPr/>
        </p:nvSpPr>
        <p:spPr>
          <a:xfrm>
            <a:off x="10757647" y="282574"/>
            <a:ext cx="12192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0" name="TextBox 9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4691" y="1985963"/>
            <a:ext cx="48768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6504" y="1985963"/>
            <a:ext cx="48768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849314" y="5270035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83B0-0A6A-F941-BED0-94FD6A0F1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2" name="TextBox 11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447366"/>
            <a:ext cx="48768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6504" y="2447366"/>
            <a:ext cx="48768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849314" y="5270035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83B0-0A6A-F941-BED0-94FD6A0F1B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70848"/>
            <a:ext cx="48768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6504" y="2070848"/>
            <a:ext cx="48768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4690" y="1985963"/>
            <a:ext cx="10092209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849314" y="5270035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664690" y="4164965"/>
            <a:ext cx="10092209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4400" y="242235"/>
            <a:ext cx="738717" cy="365125"/>
          </a:xfrm>
        </p:spPr>
        <p:txBody>
          <a:bodyPr/>
          <a:lstStyle/>
          <a:p>
            <a:fld id="{4A2283B0-0A6A-F941-BED0-94FD6A0F1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0" name="TextBox 9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80100" y="1985963"/>
            <a:ext cx="48768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849314" y="5270035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83B0-0A6A-F941-BED0-94FD6A0F1B2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64691" y="1985963"/>
            <a:ext cx="48768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5880100" y="4169664"/>
            <a:ext cx="48768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88000"/>
              </a:schemeClr>
            </a:gs>
            <a:gs pos="100000">
              <a:schemeClr val="bg1"/>
            </a:gs>
          </a:gsLst>
          <a:lin ang="11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4633" y="479122"/>
            <a:ext cx="10420708" cy="68836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   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633" y="1981201"/>
            <a:ext cx="10075084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941" y="6423586"/>
            <a:ext cx="81638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© Prepared By SmartBI LLC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9483" y="6460440"/>
            <a:ext cx="738717" cy="3651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4A2283B0-0A6A-F941-BED0-94FD6A0F1B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D85409-7BEC-EE49-8672-31B12A536DFD}"/>
              </a:ext>
            </a:extLst>
          </p:cNvPr>
          <p:cNvSpPr/>
          <p:nvPr userDrawn="1"/>
        </p:nvSpPr>
        <p:spPr>
          <a:xfrm>
            <a:off x="140677" y="0"/>
            <a:ext cx="523956" cy="1042147"/>
          </a:xfrm>
          <a:prstGeom prst="rect">
            <a:avLst/>
          </a:prstGeom>
          <a:solidFill>
            <a:srgbClr val="E84C3C">
              <a:alpha val="9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5" r:id="rId1"/>
    <p:sldLayoutId id="2147484426" r:id="rId2"/>
    <p:sldLayoutId id="2147484427" r:id="rId3"/>
    <p:sldLayoutId id="2147484428" r:id="rId4"/>
    <p:sldLayoutId id="2147484429" r:id="rId5"/>
    <p:sldLayoutId id="2147484430" r:id="rId6"/>
    <p:sldLayoutId id="2147484431" r:id="rId7"/>
    <p:sldLayoutId id="2147484432" r:id="rId8"/>
    <p:sldLayoutId id="2147484433" r:id="rId9"/>
    <p:sldLayoutId id="2147484434" r:id="rId10"/>
    <p:sldLayoutId id="2147484435" r:id="rId11"/>
    <p:sldLayoutId id="2147484436" r:id="rId12"/>
    <p:sldLayoutId id="2147484437" r:id="rId13"/>
    <p:sldLayoutId id="2147484438" r:id="rId14"/>
    <p:sldLayoutId id="2147484439" r:id="rId15"/>
    <p:sldLayoutId id="2147484440" r:id="rId16"/>
    <p:sldLayoutId id="2147484441" r:id="rId17"/>
    <p:sldLayoutId id="2147484442" r:id="rId18"/>
    <p:sldLayoutId id="2147484443" r:id="rId19"/>
    <p:sldLayoutId id="2147484444" r:id="rId20"/>
    <p:sldLayoutId id="2147484445" r:id="rId2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alpha val="88000"/>
              </a:schemeClr>
            </a:gs>
            <a:gs pos="100000">
              <a:schemeClr val="bg1"/>
            </a:gs>
          </a:gsLst>
          <a:lin ang="11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4E1AB-5B72-7F4B-B0EF-435FCE55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98C06-3166-8443-83CA-5A3DEE154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EF41F-6502-2643-AB14-71152A158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94ABD-8EC3-534D-AABA-D8811E27A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Prepared By SmartBI LLC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E4BE4-3375-EE44-A83A-3CDDFAA83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74E16-3706-8049-A4D8-29B2EF28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3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7" r:id="rId1"/>
    <p:sldLayoutId id="2147484448" r:id="rId2"/>
    <p:sldLayoutId id="2147484449" r:id="rId3"/>
    <p:sldLayoutId id="2147484450" r:id="rId4"/>
    <p:sldLayoutId id="2147484451" r:id="rId5"/>
    <p:sldLayoutId id="2147484452" r:id="rId6"/>
    <p:sldLayoutId id="2147484453" r:id="rId7"/>
    <p:sldLayoutId id="2147484454" r:id="rId8"/>
    <p:sldLayoutId id="2147484455" r:id="rId9"/>
    <p:sldLayoutId id="2147484456" r:id="rId10"/>
    <p:sldLayoutId id="214748445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erson Using Laptop Computer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 bwMode="auto"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2540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F1F1F">
                  <a:alpha val="85000"/>
                </a:srgbClr>
              </a:gs>
              <a:gs pos="100000">
                <a:srgbClr val="1F1F1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16" name="Group 15"/>
          <p:cNvGrpSpPr/>
          <p:nvPr/>
        </p:nvGrpSpPr>
        <p:grpSpPr>
          <a:xfrm rot="20871236">
            <a:off x="6609282" y="1441955"/>
            <a:ext cx="4500673" cy="4522578"/>
            <a:chOff x="6002593" y="-245321"/>
            <a:chExt cx="3838435" cy="3857117"/>
          </a:xfrm>
        </p:grpSpPr>
        <p:sp>
          <p:nvSpPr>
            <p:cNvPr id="15" name="Hexagon 14"/>
            <p:cNvSpPr/>
            <p:nvPr/>
          </p:nvSpPr>
          <p:spPr>
            <a:xfrm>
              <a:off x="6002593" y="1089179"/>
              <a:ext cx="1394057" cy="1201774"/>
            </a:xfrm>
            <a:prstGeom prst="hexagon">
              <a:avLst/>
            </a:prstGeom>
            <a:noFill/>
            <a:ln>
              <a:solidFill>
                <a:srgbClr val="E84C3C">
                  <a:alpha val="4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Hexagon 17"/>
            <p:cNvSpPr/>
            <p:nvPr/>
          </p:nvSpPr>
          <p:spPr>
            <a:xfrm>
              <a:off x="7241123" y="1731596"/>
              <a:ext cx="1394057" cy="1201774"/>
            </a:xfrm>
            <a:prstGeom prst="hexagon">
              <a:avLst/>
            </a:prstGeom>
            <a:noFill/>
            <a:ln>
              <a:solidFill>
                <a:srgbClr val="E84C3C">
                  <a:alpha val="4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Hexagon 18"/>
            <p:cNvSpPr/>
            <p:nvPr/>
          </p:nvSpPr>
          <p:spPr>
            <a:xfrm>
              <a:off x="7241123" y="415210"/>
              <a:ext cx="1394057" cy="1201774"/>
            </a:xfrm>
            <a:prstGeom prst="hexagon">
              <a:avLst/>
            </a:prstGeom>
            <a:noFill/>
            <a:ln>
              <a:solidFill>
                <a:srgbClr val="E84C3C">
                  <a:alpha val="4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Hexagon 19"/>
            <p:cNvSpPr/>
            <p:nvPr/>
          </p:nvSpPr>
          <p:spPr>
            <a:xfrm>
              <a:off x="8446971" y="1036844"/>
              <a:ext cx="1394057" cy="1201774"/>
            </a:xfrm>
            <a:prstGeom prst="hexagon">
              <a:avLst/>
            </a:prstGeom>
            <a:noFill/>
            <a:ln>
              <a:solidFill>
                <a:srgbClr val="E84C3C">
                  <a:alpha val="4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1" name="Hexagon 20"/>
            <p:cNvSpPr/>
            <p:nvPr/>
          </p:nvSpPr>
          <p:spPr>
            <a:xfrm>
              <a:off x="6038461" y="2410022"/>
              <a:ext cx="1394057" cy="1201774"/>
            </a:xfrm>
            <a:prstGeom prst="hexagon">
              <a:avLst/>
            </a:prstGeom>
            <a:noFill/>
            <a:ln>
              <a:solidFill>
                <a:srgbClr val="E84C3C">
                  <a:alpha val="4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Hexagon 22"/>
            <p:cNvSpPr/>
            <p:nvPr/>
          </p:nvSpPr>
          <p:spPr>
            <a:xfrm>
              <a:off x="6002593" y="-245321"/>
              <a:ext cx="1394057" cy="1201774"/>
            </a:xfrm>
            <a:prstGeom prst="hexagon">
              <a:avLst/>
            </a:prstGeom>
            <a:noFill/>
            <a:ln>
              <a:solidFill>
                <a:srgbClr val="E84C3C">
                  <a:alpha val="4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225610" y="3635879"/>
            <a:ext cx="769586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Montserrat" panose="00000500000000000000" pitchFamily="50" charset="0"/>
              </a:rPr>
              <a:t>Module 2</a:t>
            </a:r>
          </a:p>
          <a:p>
            <a:pPr algn="ctr"/>
            <a:r>
              <a:rPr lang="id-ID" sz="3000" dirty="0">
                <a:solidFill>
                  <a:schemeClr val="bg1"/>
                </a:solidFill>
                <a:latin typeface="Montserrat" panose="00000500000000000000" pitchFamily="50" charset="0"/>
              </a:rPr>
              <a:t> </a:t>
            </a:r>
            <a:r>
              <a:rPr lang="en-US" sz="3600" b="1" dirty="0">
                <a:solidFill>
                  <a:srgbClr val="E84C3C"/>
                </a:solidFill>
                <a:latin typeface="Montserrat" panose="00000500000000000000" pitchFamily="50" charset="0"/>
              </a:rPr>
              <a:t>Sprocket Central</a:t>
            </a:r>
            <a:endParaRPr lang="id-ID" sz="3600" b="1" dirty="0">
              <a:solidFill>
                <a:srgbClr val="E84C3C"/>
              </a:solidFill>
              <a:latin typeface="Montserrat" panose="00000500000000000000" pitchFamily="50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1524000" y="4396965"/>
            <a:ext cx="3006776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661228" y="4396965"/>
            <a:ext cx="3006772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A06BBEF-258A-4AD9-B2DE-E86D0F458C36}"/>
              </a:ext>
            </a:extLst>
          </p:cNvPr>
          <p:cNvSpPr txBox="1"/>
          <p:nvPr/>
        </p:nvSpPr>
        <p:spPr>
          <a:xfrm>
            <a:off x="1524000" y="1231173"/>
            <a:ext cx="5168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OLUWAGBAMILA OLUWASEYI</a:t>
            </a:r>
          </a:p>
        </p:txBody>
      </p:sp>
    </p:spTree>
    <p:extLst>
      <p:ext uri="{BB962C8B-B14F-4D97-AF65-F5344CB8AC3E}">
        <p14:creationId xmlns:p14="http://schemas.microsoft.com/office/powerpoint/2010/main" val="418890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1A9BC-266D-C242-AABD-B455D8548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955148"/>
            <a:ext cx="8839200" cy="947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/>
              <a:t>    Product &amp; Consumer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D4937-77E7-7D49-B832-A191ADEE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Prepared By SmartBI LLC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6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latin typeface="Calibri"/>
                <a:cs typeface="Calibri"/>
              </a:rPr>
              <a:t>Approach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302E54-6783-CF41-874B-3B8393EAC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651" y="1070198"/>
            <a:ext cx="10322191" cy="535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We </a:t>
            </a:r>
            <a:r>
              <a:rPr lang="en-US" dirty="0">
                <a:cs typeface="Calibri"/>
              </a:rPr>
              <a:t>would like to identify which of the 1000 customers Sprocket Central Pty Ltd should target and explain these three phases:  Data Exploration; Model Development and Interpretation.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  <a:latin typeface="Calibri"/>
                <a:cs typeface="Calibri"/>
              </a:rPr>
              <a:t>Data Exploration</a:t>
            </a:r>
          </a:p>
          <a:p>
            <a:r>
              <a:rPr lang="en-US" dirty="0">
                <a:cs typeface="Calibri"/>
              </a:rPr>
              <a:t>This was done via manual analysis</a:t>
            </a:r>
          </a:p>
          <a:p>
            <a:r>
              <a:rPr lang="en-US" dirty="0">
                <a:cs typeface="Calibri"/>
              </a:rPr>
              <a:t>There are 18 columns and 1000 rows from the ‘</a:t>
            </a:r>
            <a:r>
              <a:rPr lang="en-US" dirty="0" err="1">
                <a:cs typeface="Calibri"/>
              </a:rPr>
              <a:t>NewCustomerList</a:t>
            </a:r>
            <a:r>
              <a:rPr lang="en-US" dirty="0">
                <a:cs typeface="Calibri"/>
              </a:rPr>
              <a:t>’ worksheet</a:t>
            </a:r>
          </a:p>
          <a:p>
            <a:r>
              <a:rPr lang="en-US" dirty="0"/>
              <a:t>There are 29 customers without a last name</a:t>
            </a:r>
          </a:p>
          <a:p>
            <a:r>
              <a:rPr lang="en-US" dirty="0"/>
              <a:t>There are 17 customers with the gender – ‘U’ as well as a blank ‘DOB’</a:t>
            </a:r>
          </a:p>
          <a:p>
            <a:r>
              <a:rPr lang="en-US" dirty="0"/>
              <a:t>There are 106 customers without a job title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	</a:t>
            </a:r>
            <a:r>
              <a:rPr lang="en-US" b="1" dirty="0">
                <a:cs typeface="Calibri"/>
              </a:rPr>
              <a:t>**Bike Related Purchases would henceforth be </a:t>
            </a:r>
            <a:r>
              <a:rPr lang="en-US" b="1" dirty="0" err="1">
                <a:cs typeface="Calibri"/>
              </a:rPr>
              <a:t>refered</a:t>
            </a:r>
            <a:r>
              <a:rPr lang="en-US" b="1" dirty="0">
                <a:cs typeface="Calibri"/>
              </a:rPr>
              <a:t> to as BRP**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85C14-8746-E442-A39C-9DC1DD03985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94114" y="6424240"/>
            <a:ext cx="434398" cy="344955"/>
          </a:xfrm>
        </p:spPr>
        <p:txBody>
          <a:bodyPr/>
          <a:lstStyle/>
          <a:p>
            <a:fld id="{5C8DB35A-7B05-3D4B-BA8C-9DC6302D2A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82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latin typeface="Calibri"/>
                <a:cs typeface="Calibri"/>
              </a:rPr>
              <a:t>Approach</a:t>
            </a:r>
            <a:r>
              <a:rPr lang="en-US" dirty="0">
                <a:latin typeface="Calibri"/>
                <a:cs typeface="Calibri"/>
              </a:rPr>
              <a:t> and Interpretation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302E54-6783-CF41-874B-3B8393EAC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651" y="1070198"/>
            <a:ext cx="10322191" cy="53533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We </a:t>
            </a:r>
            <a:r>
              <a:rPr lang="en-US" dirty="0">
                <a:cs typeface="Calibri"/>
              </a:rPr>
              <a:t>would like to identify which of the 1000 customers Sprocket Central Pty Ltd should target and explain these three phases:  Data Exploration; Model Development and Interpretation.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  <a:latin typeface="Calibri"/>
                <a:cs typeface="Calibri"/>
              </a:rPr>
              <a:t>Model Development</a:t>
            </a:r>
          </a:p>
          <a:p>
            <a:pPr marL="0" indent="0">
              <a:buNone/>
            </a:pPr>
            <a:r>
              <a:rPr lang="en-US" altLang="zh-CN" b="1" dirty="0">
                <a:latin typeface="Calibri"/>
                <a:cs typeface="Calibri"/>
              </a:rPr>
              <a:t>-</a:t>
            </a:r>
            <a:r>
              <a:rPr lang="en-US" altLang="zh-CN" dirty="0">
                <a:latin typeface="Calibri"/>
                <a:cs typeface="Calibri"/>
              </a:rPr>
              <a:t>Our </a:t>
            </a:r>
            <a:r>
              <a:rPr lang="en-US" altLang="zh-CN" dirty="0" err="1">
                <a:latin typeface="Calibri"/>
                <a:cs typeface="Calibri"/>
              </a:rPr>
              <a:t>NewCustomerList</a:t>
            </a:r>
            <a:r>
              <a:rPr lang="en-US" altLang="zh-CN" dirty="0">
                <a:latin typeface="Calibri"/>
                <a:cs typeface="Calibri"/>
              </a:rPr>
              <a:t> worksheet was converted into a csv file to run on </a:t>
            </a:r>
            <a:r>
              <a:rPr lang="en-US" altLang="zh-CN" dirty="0" err="1">
                <a:latin typeface="Calibri"/>
                <a:cs typeface="Calibri"/>
              </a:rPr>
              <a:t>mySQL</a:t>
            </a:r>
            <a:r>
              <a:rPr lang="en-US" altLang="zh-CN" dirty="0">
                <a:latin typeface="Calibri"/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altLang="zh-CN" dirty="0">
                <a:latin typeface="Calibri"/>
                <a:cs typeface="Calibri"/>
              </a:rPr>
              <a:t>Bike Related Purchases was the basis of our model development and we decided to answer questions centered around it.</a:t>
            </a:r>
          </a:p>
          <a:p>
            <a:pPr marL="0" indent="0">
              <a:buNone/>
            </a:pPr>
            <a:r>
              <a:rPr lang="en-US" altLang="zh-CN" dirty="0">
                <a:latin typeface="Calibri"/>
                <a:cs typeface="Calibri"/>
              </a:rPr>
              <a:t>The following questions were then generated and tested using </a:t>
            </a:r>
            <a:r>
              <a:rPr lang="en-US" altLang="zh-CN" dirty="0" err="1">
                <a:latin typeface="Calibri"/>
                <a:cs typeface="Calibri"/>
              </a:rPr>
              <a:t>mySQL</a:t>
            </a:r>
            <a:r>
              <a:rPr lang="en-US" altLang="zh-CN" dirty="0">
                <a:latin typeface="Calibri"/>
                <a:cs typeface="Calibri"/>
              </a:rPr>
              <a:t>;</a:t>
            </a:r>
            <a:endParaRPr lang="en-US" altLang="zh-CN" dirty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dirty="0">
                <a:cs typeface="Calibri"/>
              </a:rPr>
              <a:t>Does gender influence bike related purchases in the past 3 years?</a:t>
            </a:r>
          </a:p>
          <a:p>
            <a:r>
              <a:rPr lang="en-US" dirty="0">
                <a:cs typeface="Calibri"/>
              </a:rPr>
              <a:t>Does their wealth segment dictate bike related purchases in the past 3 years?</a:t>
            </a:r>
          </a:p>
          <a:p>
            <a:r>
              <a:rPr lang="en-US" dirty="0">
                <a:cs typeface="Calibri"/>
              </a:rPr>
              <a:t>Does owning a car influence bike related purchases in the past 3 years?</a:t>
            </a:r>
          </a:p>
          <a:p>
            <a:r>
              <a:rPr lang="en-US" dirty="0">
                <a:cs typeface="Calibri"/>
              </a:rPr>
              <a:t>Has the difference in states been of any relevance to bike related purchases in the past 3 years?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-Kindly find attached the excel file containing the SQL script and Data Dump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85C14-8746-E442-A39C-9DC1DD03985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94114" y="6424240"/>
            <a:ext cx="434398" cy="344955"/>
          </a:xfrm>
        </p:spPr>
        <p:txBody>
          <a:bodyPr/>
          <a:lstStyle/>
          <a:p>
            <a:fld id="{5C8DB35A-7B05-3D4B-BA8C-9DC6302D2A4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1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latin typeface="Calibri"/>
                <a:cs typeface="Calibri"/>
              </a:rPr>
              <a:t>The Influence of Gender on BRP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F5F68-55A0-8D4D-8ACD-E3C426D219E4}"/>
              </a:ext>
            </a:extLst>
          </p:cNvPr>
          <p:cNvSpPr txBox="1"/>
          <p:nvPr/>
        </p:nvSpPr>
        <p:spPr>
          <a:xfrm>
            <a:off x="1812923" y="5583421"/>
            <a:ext cx="8566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Though we have an invalid gender category – ‘U’ with 17 customers and a total sum of 859 BRP; there were 513 female customers while there have only been 470 male customers with BRP in the past 3 years. However, the female customers have generated a total sum of 25212 BRP while the male customers have generated a total sum of 23765 BRP in the past 3 years.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EA8B9-6147-3C43-9B58-A3B7B867EF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94114" y="6424240"/>
            <a:ext cx="434398" cy="344955"/>
          </a:xfrm>
        </p:spPr>
        <p:txBody>
          <a:bodyPr/>
          <a:lstStyle/>
          <a:p>
            <a:fld id="{5C8DB35A-7B05-3D4B-BA8C-9DC6302D2A4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D80E53-04DD-48F7-BB9C-F47460F65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339" y="1302150"/>
            <a:ext cx="7119321" cy="425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55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 Impact of Wealth Segment on BRP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F5F68-55A0-8D4D-8ACD-E3C426D219E4}"/>
              </a:ext>
            </a:extLst>
          </p:cNvPr>
          <p:cNvSpPr txBox="1"/>
          <p:nvPr/>
        </p:nvSpPr>
        <p:spPr>
          <a:xfrm>
            <a:off x="1812923" y="5583421"/>
            <a:ext cx="8566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There are 241 Affluent Customers, 251 with a High Net Worth, while 508 other customers belong to </a:t>
            </a:r>
            <a:r>
              <a:rPr lang="en-US" sz="1600" dirty="0" err="1">
                <a:latin typeface="Calibri"/>
                <a:cs typeface="Calibri"/>
              </a:rPr>
              <a:t>tthe</a:t>
            </a:r>
            <a:r>
              <a:rPr lang="en-US" sz="1600" dirty="0">
                <a:latin typeface="Calibri"/>
                <a:cs typeface="Calibri"/>
              </a:rPr>
              <a:t> Mass Customer Category. However, the Affluent Customers, High Net Worth Customers and Mass customers have generated a total sum of 12005, 12716 and 25115 BRP respectively.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EA8B9-6147-3C43-9B58-A3B7B867EF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94114" y="6424240"/>
            <a:ext cx="434398" cy="344955"/>
          </a:xfrm>
        </p:spPr>
        <p:txBody>
          <a:bodyPr/>
          <a:lstStyle/>
          <a:p>
            <a:fld id="{5C8DB35A-7B05-3D4B-BA8C-9DC6302D2A4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0A9CC6-7B3D-4F4E-8CBB-234D2F2C6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809" y="1366361"/>
            <a:ext cx="6904382" cy="412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43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The influence of Owning a car on BRP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F5F68-55A0-8D4D-8ACD-E3C426D219E4}"/>
              </a:ext>
            </a:extLst>
          </p:cNvPr>
          <p:cNvSpPr txBox="1"/>
          <p:nvPr/>
        </p:nvSpPr>
        <p:spPr>
          <a:xfrm>
            <a:off x="1812923" y="5583421"/>
            <a:ext cx="8566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507 customers do not own a car while 493 other customers own a car. However, those who do not own a car have a total sum of 25150 BRP while those who do have generated a total sum of 24686 BRP.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EA8B9-6147-3C43-9B58-A3B7B867EF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94114" y="6424240"/>
            <a:ext cx="434398" cy="344955"/>
          </a:xfrm>
        </p:spPr>
        <p:txBody>
          <a:bodyPr/>
          <a:lstStyle/>
          <a:p>
            <a:fld id="{5C8DB35A-7B05-3D4B-BA8C-9DC6302D2A4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834BB3-683F-4B5E-B33D-8BA7B9E45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539" y="1295099"/>
            <a:ext cx="7142922" cy="426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7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Difference in states on BRP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F5F68-55A0-8D4D-8ACD-E3C426D219E4}"/>
              </a:ext>
            </a:extLst>
          </p:cNvPr>
          <p:cNvSpPr txBox="1"/>
          <p:nvPr/>
        </p:nvSpPr>
        <p:spPr>
          <a:xfrm>
            <a:off x="1812923" y="5583421"/>
            <a:ext cx="8566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The state of NSW has 506 customers, QLD with 228 and VIC with 266 customers. However, the states of NSW, QLD, VIC have generated a total sum of 25409, 11751 and 12676 BRP respectively.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EA8B9-6147-3C43-9B58-A3B7B867EF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94114" y="6424240"/>
            <a:ext cx="434398" cy="344955"/>
          </a:xfrm>
        </p:spPr>
        <p:txBody>
          <a:bodyPr/>
          <a:lstStyle/>
          <a:p>
            <a:fld id="{5C8DB35A-7B05-3D4B-BA8C-9DC6302D2A4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284E1-2F28-48F0-9D17-1B26267A7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304" y="1358188"/>
            <a:ext cx="6931742" cy="414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97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/>
                <a:cs typeface="Calibri"/>
              </a:rPr>
              <a:t>Summary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FB8BC2-B63E-834D-B42B-AE48D33AF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900" y="1346200"/>
            <a:ext cx="10452100" cy="4572005"/>
          </a:xfrm>
        </p:spPr>
        <p:txBody>
          <a:bodyPr>
            <a:normAutofit/>
          </a:bodyPr>
          <a:lstStyle/>
          <a:p>
            <a:r>
              <a:rPr lang="en-US" b="1" dirty="0">
                <a:cs typeface="Calibri"/>
              </a:rPr>
              <a:t>The Males have generated more BRP than the females</a:t>
            </a:r>
            <a:r>
              <a:rPr lang="en-US" dirty="0">
                <a:cs typeface="Calibri"/>
              </a:rPr>
              <a:t> on an average .</a:t>
            </a:r>
          </a:p>
          <a:p>
            <a:r>
              <a:rPr lang="en-US" dirty="0">
                <a:cs typeface="Calibri"/>
              </a:rPr>
              <a:t>The customers within the High Net Worth Category have generated more BRP on an average.</a:t>
            </a:r>
          </a:p>
          <a:p>
            <a:r>
              <a:rPr lang="en-US" dirty="0">
                <a:cs typeface="Calibri"/>
              </a:rPr>
              <a:t>The customers with cars have generated more average BRP than those without cars.</a:t>
            </a:r>
          </a:p>
          <a:p>
            <a:r>
              <a:rPr lang="en-US" dirty="0">
                <a:cs typeface="Calibri"/>
              </a:rPr>
              <a:t>Though with the least number of customers, the QLD state has generated more BRP on an average than the other states.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076EBB-A6C3-BA43-9280-B688EFD308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94114" y="6424240"/>
            <a:ext cx="434398" cy="344955"/>
          </a:xfrm>
        </p:spPr>
        <p:txBody>
          <a:bodyPr/>
          <a:lstStyle/>
          <a:p>
            <a:fld id="{5C8DB35A-7B05-3D4B-BA8C-9DC6302D2A4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084731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{836E9DE7-FBA1-9548-8125-D53A67013316}tf16401378</Template>
  <TotalTime>36684</TotalTime>
  <Words>610</Words>
  <Application>Microsoft Office PowerPoint</Application>
  <PresentationFormat>Widescreen</PresentationFormat>
  <Paragraphs>60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Courier New</vt:lpstr>
      <vt:lpstr>Montserrat</vt:lpstr>
      <vt:lpstr>Wingdings</vt:lpstr>
      <vt:lpstr>Advantage</vt:lpstr>
      <vt:lpstr>Custom Design</vt:lpstr>
      <vt:lpstr>PowerPoint Presentation</vt:lpstr>
      <vt:lpstr>PowerPoint Presentation</vt:lpstr>
      <vt:lpstr>Approach   </vt:lpstr>
      <vt:lpstr>Approach and Interpretation  </vt:lpstr>
      <vt:lpstr>The Influence of Gender on BRP  </vt:lpstr>
      <vt:lpstr>The Impact of Wealth Segment on BRP  </vt:lpstr>
      <vt:lpstr>The influence of Owning a car on BRP  </vt:lpstr>
      <vt:lpstr>Difference in states on BRP  </vt:lpstr>
      <vt:lpstr>Summary  </vt:lpstr>
    </vt:vector>
  </TitlesOfParts>
  <Company>smartBI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for TokyoPlay</dc:title>
  <dc:creator>Olu  Akomolafe</dc:creator>
  <cp:lastModifiedBy>user</cp:lastModifiedBy>
  <cp:revision>620</cp:revision>
  <dcterms:created xsi:type="dcterms:W3CDTF">2017-11-10T15:02:35Z</dcterms:created>
  <dcterms:modified xsi:type="dcterms:W3CDTF">2020-08-10T02:26:01Z</dcterms:modified>
</cp:coreProperties>
</file>