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58" r:id="rId2"/>
    <p:sldId id="319" r:id="rId3"/>
    <p:sldId id="256" r:id="rId4"/>
    <p:sldId id="260" r:id="rId5"/>
    <p:sldId id="262" r:id="rId6"/>
    <p:sldId id="264" r:id="rId7"/>
    <p:sldId id="263" r:id="rId8"/>
    <p:sldId id="268" r:id="rId9"/>
    <p:sldId id="269" r:id="rId10"/>
    <p:sldId id="270" r:id="rId11"/>
    <p:sldId id="265" r:id="rId12"/>
    <p:sldId id="267" r:id="rId13"/>
    <p:sldId id="266" r:id="rId14"/>
    <p:sldId id="271" r:id="rId15"/>
    <p:sldId id="272" r:id="rId16"/>
    <p:sldId id="273" r:id="rId17"/>
    <p:sldId id="274" r:id="rId18"/>
    <p:sldId id="320" r:id="rId19"/>
    <p:sldId id="276" r:id="rId20"/>
    <p:sldId id="299" r:id="rId21"/>
    <p:sldId id="278" r:id="rId22"/>
    <p:sldId id="277" r:id="rId23"/>
    <p:sldId id="279" r:id="rId24"/>
    <p:sldId id="280" r:id="rId25"/>
    <p:sldId id="281" r:id="rId26"/>
    <p:sldId id="282" r:id="rId27"/>
    <p:sldId id="283" r:id="rId28"/>
    <p:sldId id="284" r:id="rId29"/>
    <p:sldId id="285" r:id="rId30"/>
    <p:sldId id="301" r:id="rId31"/>
    <p:sldId id="298" r:id="rId32"/>
    <p:sldId id="287" r:id="rId33"/>
    <p:sldId id="288" r:id="rId34"/>
    <p:sldId id="289" r:id="rId35"/>
    <p:sldId id="290" r:id="rId36"/>
    <p:sldId id="291" r:id="rId37"/>
    <p:sldId id="292" r:id="rId38"/>
    <p:sldId id="293" r:id="rId39"/>
    <p:sldId id="294" r:id="rId40"/>
    <p:sldId id="295" r:id="rId41"/>
    <p:sldId id="296" r:id="rId42"/>
    <p:sldId id="297" r:id="rId43"/>
    <p:sldId id="321" r:id="rId44"/>
    <p:sldId id="305" r:id="rId45"/>
    <p:sldId id="302" r:id="rId46"/>
    <p:sldId id="303" r:id="rId47"/>
    <p:sldId id="304" r:id="rId48"/>
    <p:sldId id="306" r:id="rId49"/>
    <p:sldId id="307" r:id="rId50"/>
    <p:sldId id="308" r:id="rId51"/>
    <p:sldId id="309" r:id="rId52"/>
    <p:sldId id="310" r:id="rId53"/>
    <p:sldId id="311" r:id="rId54"/>
    <p:sldId id="312" r:id="rId55"/>
    <p:sldId id="313" r:id="rId56"/>
    <p:sldId id="314" r:id="rId57"/>
    <p:sldId id="315" r:id="rId58"/>
    <p:sldId id="316" r:id="rId59"/>
    <p:sldId id="318"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A5C053-28FE-4709-B058-72F6B3D0CA04}" v="991" dt="2024-04-09T12:16:37.163"/>
    <p1510:client id="{5989EC82-99FE-49C4-BA8C-6F3EDDFB2C76}" v="718" dt="2024-04-09T16:29:20.918"/>
    <p1510:client id="{5FD84023-B60B-49D5-9923-58AC3782D917}" v="116" dt="2024-04-09T18:48:54.069"/>
    <p1510:client id="{691D7E0D-CE25-46EE-B3EE-3EC14F63E632}" v="470" dt="2024-04-09T11:30:23.991"/>
    <p1510:client id="{DAEA368C-6BC6-4913-8982-A151F0800BDF}" v="1665" dt="2024-04-09T15:38:02.801"/>
    <p1510:client id="{E034877C-17DA-4E7A-8BE7-A1850AAA5C6F}" v="2128" dt="2024-04-09T18:23:38.2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728"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62FF8E-820B-42B5-80DB-6029789C7482}" type="datetimeFigureOut">
              <a:t>4/10/2024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593F8-9FBE-40CD-8F54-AB7768B123CD}" type="slidenum">
              <a:t>‹#›</a:t>
            </a:fld>
            <a:endParaRPr lang="en-GB"/>
          </a:p>
        </p:txBody>
      </p:sp>
    </p:spTree>
    <p:extLst>
      <p:ext uri="{BB962C8B-B14F-4D97-AF65-F5344CB8AC3E}">
        <p14:creationId xmlns:p14="http://schemas.microsoft.com/office/powerpoint/2010/main" val="42686686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5EE593F8-9FBE-40CD-8F54-AB7768B123CD}" type="slidenum">
              <a:t>4</a:t>
            </a:fld>
            <a:endParaRPr lang="en-GB"/>
          </a:p>
        </p:txBody>
      </p:sp>
    </p:spTree>
    <p:extLst>
      <p:ext uri="{BB962C8B-B14F-4D97-AF65-F5344CB8AC3E}">
        <p14:creationId xmlns:p14="http://schemas.microsoft.com/office/powerpoint/2010/main" val="20688842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example of enhance safety, sensors in a smart home could detect smoke from a fire and automatically alert emergency services, helping to prevent harm to the occupants.</a:t>
            </a:r>
          </a:p>
          <a:p>
            <a:endParaRPr lang="en-US"/>
          </a:p>
          <a:p>
            <a:r>
              <a:rPr lang="en-US"/>
              <a:t>Example </a:t>
            </a:r>
            <a:r>
              <a:rPr lang="en-GB"/>
              <a:t>Enhanced User Experience:</a:t>
            </a:r>
            <a:endParaRPr lang="en-US">
              <a:cs typeface="Calibri" panose="020F0502020204030204"/>
            </a:endParaRPr>
          </a:p>
          <a:p>
            <a:r>
              <a:rPr lang="en-US"/>
              <a:t> a smart home adjusting the lighting and temperature based on your habits and preferences without you needing to do anything. This makes living in that home more comfortable and convenient, improving your overall experience.</a:t>
            </a:r>
            <a:endParaRPr lang="en-US">
              <a:cs typeface="Calibri" panose="020F0502020204030204"/>
            </a:endParaRPr>
          </a:p>
          <a:p>
            <a:r>
              <a:rPr lang="en-US"/>
              <a:t/>
            </a:r>
            <a:br>
              <a:rPr lang="en-US"/>
            </a:br>
            <a:endParaRPr lang="en-US"/>
          </a:p>
          <a:p>
            <a:endParaRPr lang="en-US">
              <a:cs typeface="+mn-lt"/>
            </a:endParaRPr>
          </a:p>
          <a:p>
            <a:endParaRPr lang="en-US">
              <a:cs typeface="Calibri"/>
            </a:endParaRPr>
          </a:p>
        </p:txBody>
      </p:sp>
      <p:sp>
        <p:nvSpPr>
          <p:cNvPr id="4" name="Slide Number Placeholder 3"/>
          <p:cNvSpPr>
            <a:spLocks noGrp="1"/>
          </p:cNvSpPr>
          <p:nvPr>
            <p:ph type="sldNum" sz="quarter" idx="5"/>
          </p:nvPr>
        </p:nvSpPr>
        <p:spPr/>
        <p:txBody>
          <a:bodyPr/>
          <a:lstStyle/>
          <a:p>
            <a:fld id="{5EE593F8-9FBE-40CD-8F54-AB7768B123CD}" type="slidenum">
              <a:rPr lang="en-GB"/>
              <a:t>34</a:t>
            </a:fld>
            <a:endParaRPr lang="en-GB"/>
          </a:p>
        </p:txBody>
      </p:sp>
    </p:spTree>
    <p:extLst>
      <p:ext uri="{BB962C8B-B14F-4D97-AF65-F5344CB8AC3E}">
        <p14:creationId xmlns:p14="http://schemas.microsoft.com/office/powerpoint/2010/main" val="34436917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example of enhance safety, sensors in a smart home could detect smoke from a fire and automatically alert emergency services, helping to prevent harm to the occupants.</a:t>
            </a:r>
          </a:p>
          <a:p>
            <a:endParaRPr lang="en-US"/>
          </a:p>
          <a:p>
            <a:r>
              <a:rPr lang="en-US"/>
              <a:t>Example </a:t>
            </a:r>
            <a:r>
              <a:rPr lang="en-GB"/>
              <a:t>Enhanced User Experience:</a:t>
            </a:r>
            <a:endParaRPr lang="en-US">
              <a:cs typeface="Calibri" panose="020F0502020204030204"/>
            </a:endParaRPr>
          </a:p>
          <a:p>
            <a:r>
              <a:rPr lang="en-US"/>
              <a:t> a smart home adjusting the lighting and temperature based on your habits and preferences without you needing to do anything. This makes living in that home more comfortable and convenient, improving your overall experience.</a:t>
            </a:r>
            <a:endParaRPr lang="en-US">
              <a:cs typeface="Calibri" panose="020F0502020204030204"/>
            </a:endParaRPr>
          </a:p>
          <a:p>
            <a:r>
              <a:rPr lang="en-US"/>
              <a:t/>
            </a:r>
            <a:br>
              <a:rPr lang="en-US"/>
            </a:br>
            <a:endParaRPr lang="en-US"/>
          </a:p>
          <a:p>
            <a:endParaRPr lang="en-US">
              <a:cs typeface="+mn-lt"/>
            </a:endParaRPr>
          </a:p>
          <a:p>
            <a:endParaRPr lang="en-US">
              <a:cs typeface="Calibri"/>
            </a:endParaRPr>
          </a:p>
        </p:txBody>
      </p:sp>
      <p:sp>
        <p:nvSpPr>
          <p:cNvPr id="4" name="Slide Number Placeholder 3"/>
          <p:cNvSpPr>
            <a:spLocks noGrp="1"/>
          </p:cNvSpPr>
          <p:nvPr>
            <p:ph type="sldNum" sz="quarter" idx="5"/>
          </p:nvPr>
        </p:nvSpPr>
        <p:spPr/>
        <p:txBody>
          <a:bodyPr/>
          <a:lstStyle/>
          <a:p>
            <a:fld id="{5EE593F8-9FBE-40CD-8F54-AB7768B123CD}" type="slidenum">
              <a:rPr lang="en-GB"/>
              <a:t>35</a:t>
            </a:fld>
            <a:endParaRPr lang="en-GB"/>
          </a:p>
        </p:txBody>
      </p:sp>
    </p:spTree>
    <p:extLst>
      <p:ext uri="{BB962C8B-B14F-4D97-AF65-F5344CB8AC3E}">
        <p14:creationId xmlns:p14="http://schemas.microsoft.com/office/powerpoint/2010/main" val="2292981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example of enhance safety, sensors in a smart home could detect smoke from a fire and automatically alert emergency services, helping to prevent harm to the occupants.</a:t>
            </a:r>
          </a:p>
          <a:p>
            <a:endParaRPr lang="en-US"/>
          </a:p>
          <a:p>
            <a:r>
              <a:rPr lang="en-US"/>
              <a:t>Example </a:t>
            </a:r>
            <a:r>
              <a:rPr lang="en-GB"/>
              <a:t>Enhanced User Experience:</a:t>
            </a:r>
            <a:endParaRPr lang="en-US">
              <a:cs typeface="Calibri" panose="020F0502020204030204"/>
            </a:endParaRPr>
          </a:p>
          <a:p>
            <a:r>
              <a:rPr lang="en-US"/>
              <a:t> a smart home adjusting the lighting and temperature based on your habits and preferences without you needing to do anything. This makes living in that home more comfortable and convenient, improving your overall experience.</a:t>
            </a:r>
            <a:endParaRPr lang="en-US">
              <a:cs typeface="Calibri" panose="020F0502020204030204"/>
            </a:endParaRPr>
          </a:p>
          <a:p>
            <a:r>
              <a:rPr lang="en-US"/>
              <a:t/>
            </a:r>
            <a:br>
              <a:rPr lang="en-US"/>
            </a:br>
            <a:endParaRPr lang="en-US"/>
          </a:p>
          <a:p>
            <a:endParaRPr lang="en-US">
              <a:cs typeface="+mn-lt"/>
            </a:endParaRPr>
          </a:p>
          <a:p>
            <a:endParaRPr lang="en-US">
              <a:cs typeface="Calibri"/>
            </a:endParaRPr>
          </a:p>
        </p:txBody>
      </p:sp>
      <p:sp>
        <p:nvSpPr>
          <p:cNvPr id="4" name="Slide Number Placeholder 3"/>
          <p:cNvSpPr>
            <a:spLocks noGrp="1"/>
          </p:cNvSpPr>
          <p:nvPr>
            <p:ph type="sldNum" sz="quarter" idx="5"/>
          </p:nvPr>
        </p:nvSpPr>
        <p:spPr/>
        <p:txBody>
          <a:bodyPr/>
          <a:lstStyle/>
          <a:p>
            <a:fld id="{5EE593F8-9FBE-40CD-8F54-AB7768B123CD}" type="slidenum">
              <a:rPr lang="en-GB"/>
              <a:t>36</a:t>
            </a:fld>
            <a:endParaRPr lang="en-GB"/>
          </a:p>
        </p:txBody>
      </p:sp>
    </p:spTree>
    <p:extLst>
      <p:ext uri="{BB962C8B-B14F-4D97-AF65-F5344CB8AC3E}">
        <p14:creationId xmlns:p14="http://schemas.microsoft.com/office/powerpoint/2010/main" val="8802242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Example of improve efficiency, smart systems can automate tasks like adjusting room temperature or turning off lights when not needed, saving time and energy.</a:t>
            </a:r>
          </a:p>
          <a:p>
            <a:endParaRPr lang="en-US">
              <a:cs typeface="+mn-lt"/>
            </a:endParaRPr>
          </a:p>
          <a:p>
            <a:r>
              <a:rPr lang="en-US"/>
              <a:t>Example of improved of health and wellbeing, it can remind us to take medication, track our exercise habits, and adjust our environment to promote better sleep and relaxation.</a:t>
            </a:r>
            <a:endParaRPr lang="en-US">
              <a:cs typeface="Calibri" panose="020F0502020204030204"/>
            </a:endParaRPr>
          </a:p>
          <a:p>
            <a:r>
              <a:rPr lang="en-US"/>
              <a:t/>
            </a:r>
            <a:br>
              <a:rPr lang="en-US"/>
            </a:br>
            <a:endParaRPr lang="en-US"/>
          </a:p>
          <a:p>
            <a:r>
              <a:rPr lang="en-US">
                <a:cs typeface="+mn-lt"/>
              </a:rPr>
              <a:t/>
            </a:r>
            <a:br>
              <a:rPr lang="en-US">
                <a:cs typeface="+mn-lt"/>
              </a:rPr>
            </a:b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5EE593F8-9FBE-40CD-8F54-AB7768B123CD}" type="slidenum">
              <a:rPr lang="en-GB"/>
              <a:t>38</a:t>
            </a:fld>
            <a:endParaRPr lang="en-GB"/>
          </a:p>
        </p:txBody>
      </p:sp>
    </p:spTree>
    <p:extLst>
      <p:ext uri="{BB962C8B-B14F-4D97-AF65-F5344CB8AC3E}">
        <p14:creationId xmlns:p14="http://schemas.microsoft.com/office/powerpoint/2010/main" val="15691752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Example of improve efficiency, smart systems can automate tasks like adjusting room temperature or turning off lights when not needed, saving time and energy.</a:t>
            </a:r>
          </a:p>
          <a:p>
            <a:endParaRPr lang="en-US">
              <a:cs typeface="+mn-lt"/>
            </a:endParaRPr>
          </a:p>
          <a:p>
            <a:r>
              <a:rPr lang="en-US"/>
              <a:t>Example of improved of health and wellbeing, it can remind us to take medication, track our exercise habits, and adjust our environment to promote better sleep and relaxation.</a:t>
            </a:r>
            <a:endParaRPr lang="en-US">
              <a:cs typeface="Calibri" panose="020F0502020204030204"/>
            </a:endParaRPr>
          </a:p>
          <a:p>
            <a:r>
              <a:rPr lang="en-US"/>
              <a:t/>
            </a:r>
            <a:br>
              <a:rPr lang="en-US"/>
            </a:br>
            <a:endParaRPr lang="en-US"/>
          </a:p>
          <a:p>
            <a:r>
              <a:rPr lang="en-US">
                <a:cs typeface="+mn-lt"/>
              </a:rPr>
              <a:t/>
            </a:r>
            <a:br>
              <a:rPr lang="en-US">
                <a:cs typeface="+mn-lt"/>
              </a:rPr>
            </a:b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5EE593F8-9FBE-40CD-8F54-AB7768B123CD}" type="slidenum">
              <a:rPr lang="en-GB"/>
              <a:t>39</a:t>
            </a:fld>
            <a:endParaRPr lang="en-GB"/>
          </a:p>
        </p:txBody>
      </p:sp>
    </p:spTree>
    <p:extLst>
      <p:ext uri="{BB962C8B-B14F-4D97-AF65-F5344CB8AC3E}">
        <p14:creationId xmlns:p14="http://schemas.microsoft.com/office/powerpoint/2010/main" val="39635681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Example of improve efficiency, smart systems can automate tasks like adjusting room temperature or turning off lights when not needed, saving time and energy.</a:t>
            </a:r>
          </a:p>
          <a:p>
            <a:endParaRPr lang="en-US">
              <a:cs typeface="+mn-lt"/>
            </a:endParaRPr>
          </a:p>
          <a:p>
            <a:r>
              <a:rPr lang="en-US"/>
              <a:t>Example of improved of health and wellbeing, it can remind us to take medication, track our exercise habits, and adjust our environment to promote better sleep and relaxation.</a:t>
            </a:r>
            <a:endParaRPr lang="en-US">
              <a:cs typeface="Calibri" panose="020F0502020204030204"/>
            </a:endParaRPr>
          </a:p>
          <a:p>
            <a:r>
              <a:rPr lang="en-US"/>
              <a:t/>
            </a:r>
            <a:br>
              <a:rPr lang="en-US"/>
            </a:br>
            <a:endParaRPr lang="en-US"/>
          </a:p>
          <a:p>
            <a:r>
              <a:rPr lang="en-US">
                <a:cs typeface="+mn-lt"/>
              </a:rPr>
              <a:t/>
            </a:r>
            <a:br>
              <a:rPr lang="en-US">
                <a:cs typeface="+mn-lt"/>
              </a:rPr>
            </a:b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5EE593F8-9FBE-40CD-8F54-AB7768B123CD}" type="slidenum">
              <a:rPr lang="en-GB"/>
              <a:t>40</a:t>
            </a:fld>
            <a:endParaRPr lang="en-GB"/>
          </a:p>
        </p:txBody>
      </p:sp>
    </p:spTree>
    <p:extLst>
      <p:ext uri="{BB962C8B-B14F-4D97-AF65-F5344CB8AC3E}">
        <p14:creationId xmlns:p14="http://schemas.microsoft.com/office/powerpoint/2010/main" val="18452748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Example of improve efficiency, smart systems can automate tasks like adjusting room temperature or turning off lights when not needed, saving time and energy.</a:t>
            </a:r>
          </a:p>
          <a:p>
            <a:endParaRPr lang="en-US">
              <a:cs typeface="+mn-lt"/>
            </a:endParaRPr>
          </a:p>
          <a:p>
            <a:r>
              <a:rPr lang="en-US"/>
              <a:t>Example of improved of health and wellbeing, it can remind us to take medication, track our exercise habits, and adjust our environment to promote better sleep and relaxation.</a:t>
            </a:r>
            <a:endParaRPr lang="en-US">
              <a:cs typeface="Calibri" panose="020F0502020204030204"/>
            </a:endParaRPr>
          </a:p>
          <a:p>
            <a:r>
              <a:rPr lang="en-US"/>
              <a:t/>
            </a:r>
            <a:br>
              <a:rPr lang="en-US"/>
            </a:br>
            <a:endParaRPr lang="en-US"/>
          </a:p>
          <a:p>
            <a:r>
              <a:rPr lang="en-US">
                <a:cs typeface="+mn-lt"/>
              </a:rPr>
              <a:t/>
            </a:r>
            <a:br>
              <a:rPr lang="en-US">
                <a:cs typeface="+mn-lt"/>
              </a:rPr>
            </a:b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5EE593F8-9FBE-40CD-8F54-AB7768B123CD}" type="slidenum">
              <a:rPr lang="en-GB"/>
              <a:t>41</a:t>
            </a:fld>
            <a:endParaRPr lang="en-GB"/>
          </a:p>
        </p:txBody>
      </p:sp>
    </p:spTree>
    <p:extLst>
      <p:ext uri="{BB962C8B-B14F-4D97-AF65-F5344CB8AC3E}">
        <p14:creationId xmlns:p14="http://schemas.microsoft.com/office/powerpoint/2010/main" val="28337708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Example of privacy and security : the unauthorized personal can be able to access the camera of smart home  which records our daily activity and the hacker can use these data which can violate our privacy</a:t>
            </a:r>
          </a:p>
        </p:txBody>
      </p:sp>
      <p:sp>
        <p:nvSpPr>
          <p:cNvPr id="4" name="Slide Number Placeholder 3"/>
          <p:cNvSpPr>
            <a:spLocks noGrp="1"/>
          </p:cNvSpPr>
          <p:nvPr>
            <p:ph type="sldNum" sz="quarter" idx="5"/>
          </p:nvPr>
        </p:nvSpPr>
        <p:spPr/>
        <p:txBody>
          <a:bodyPr/>
          <a:lstStyle/>
          <a:p>
            <a:fld id="{5EE593F8-9FBE-40CD-8F54-AB7768B123CD}" type="slidenum">
              <a:rPr lang="en-GB"/>
              <a:t>46</a:t>
            </a:fld>
            <a:endParaRPr lang="en-GB"/>
          </a:p>
        </p:txBody>
      </p:sp>
    </p:spTree>
    <p:extLst>
      <p:ext uri="{BB962C8B-B14F-4D97-AF65-F5344CB8AC3E}">
        <p14:creationId xmlns:p14="http://schemas.microsoft.com/office/powerpoint/2010/main" val="37845369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Example of privacy and security : the unauthorized personal can be able to access the camera of smart home  which records our daily activity and the hacker can use these data which can violate our privacy</a:t>
            </a:r>
          </a:p>
        </p:txBody>
      </p:sp>
      <p:sp>
        <p:nvSpPr>
          <p:cNvPr id="4" name="Slide Number Placeholder 3"/>
          <p:cNvSpPr>
            <a:spLocks noGrp="1"/>
          </p:cNvSpPr>
          <p:nvPr>
            <p:ph type="sldNum" sz="quarter" idx="5"/>
          </p:nvPr>
        </p:nvSpPr>
        <p:spPr/>
        <p:txBody>
          <a:bodyPr/>
          <a:lstStyle/>
          <a:p>
            <a:fld id="{5EE593F8-9FBE-40CD-8F54-AB7768B123CD}" type="slidenum">
              <a:rPr lang="en-GB"/>
              <a:t>47</a:t>
            </a:fld>
            <a:endParaRPr lang="en-GB"/>
          </a:p>
        </p:txBody>
      </p:sp>
    </p:spTree>
    <p:extLst>
      <p:ext uri="{BB962C8B-B14F-4D97-AF65-F5344CB8AC3E}">
        <p14:creationId xmlns:p14="http://schemas.microsoft.com/office/powerpoint/2010/main" val="29240613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Example of privacy and security : the unauthorized personal can be able to access the camera of smart home  which records our daily activity and the hacker can use these data which can violate our privacy</a:t>
            </a:r>
          </a:p>
        </p:txBody>
      </p:sp>
      <p:sp>
        <p:nvSpPr>
          <p:cNvPr id="4" name="Slide Number Placeholder 3"/>
          <p:cNvSpPr>
            <a:spLocks noGrp="1"/>
          </p:cNvSpPr>
          <p:nvPr>
            <p:ph type="sldNum" sz="quarter" idx="5"/>
          </p:nvPr>
        </p:nvSpPr>
        <p:spPr/>
        <p:txBody>
          <a:bodyPr/>
          <a:lstStyle/>
          <a:p>
            <a:fld id="{5EE593F8-9FBE-40CD-8F54-AB7768B123CD}" type="slidenum">
              <a:rPr lang="en-GB"/>
              <a:t>48</a:t>
            </a:fld>
            <a:endParaRPr lang="en-GB"/>
          </a:p>
        </p:txBody>
      </p:sp>
    </p:spTree>
    <p:extLst>
      <p:ext uri="{BB962C8B-B14F-4D97-AF65-F5344CB8AC3E}">
        <p14:creationId xmlns:p14="http://schemas.microsoft.com/office/powerpoint/2010/main" val="3968369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goal of ambient intelligence is to make our lives more comfortable, efficient, and enriched through the invisible integration of smart technologies into the fabric of our everyday surroundings and  to make surroundings smarter and more responsive to human needs, enhancing everyday life without requiring explicit commands or interactions.</a:t>
            </a:r>
          </a:p>
        </p:txBody>
      </p:sp>
      <p:sp>
        <p:nvSpPr>
          <p:cNvPr id="4" name="Slide Number Placeholder 3"/>
          <p:cNvSpPr>
            <a:spLocks noGrp="1"/>
          </p:cNvSpPr>
          <p:nvPr>
            <p:ph type="sldNum" sz="quarter" idx="5"/>
          </p:nvPr>
        </p:nvSpPr>
        <p:spPr/>
        <p:txBody>
          <a:bodyPr/>
          <a:lstStyle/>
          <a:p>
            <a:fld id="{5EE593F8-9FBE-40CD-8F54-AB7768B123CD}" type="slidenum">
              <a:t>5</a:t>
            </a:fld>
            <a:endParaRPr lang="en-GB"/>
          </a:p>
        </p:txBody>
      </p:sp>
    </p:spTree>
    <p:extLst>
      <p:ext uri="{BB962C8B-B14F-4D97-AF65-F5344CB8AC3E}">
        <p14:creationId xmlns:p14="http://schemas.microsoft.com/office/powerpoint/2010/main" val="34166242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Example of privacy and security : the unauthorized personal can be able to access the camera of smart home  which records our daily activity and the hacker can use these data which can violate our privacy</a:t>
            </a:r>
          </a:p>
        </p:txBody>
      </p:sp>
      <p:sp>
        <p:nvSpPr>
          <p:cNvPr id="4" name="Slide Number Placeholder 3"/>
          <p:cNvSpPr>
            <a:spLocks noGrp="1"/>
          </p:cNvSpPr>
          <p:nvPr>
            <p:ph type="sldNum" sz="quarter" idx="5"/>
          </p:nvPr>
        </p:nvSpPr>
        <p:spPr/>
        <p:txBody>
          <a:bodyPr/>
          <a:lstStyle/>
          <a:p>
            <a:fld id="{5EE593F8-9FBE-40CD-8F54-AB7768B123CD}" type="slidenum">
              <a:rPr lang="en-GB"/>
              <a:t>49</a:t>
            </a:fld>
            <a:endParaRPr lang="en-GB"/>
          </a:p>
        </p:txBody>
      </p:sp>
    </p:spTree>
    <p:extLst>
      <p:ext uri="{BB962C8B-B14F-4D97-AF65-F5344CB8AC3E}">
        <p14:creationId xmlns:p14="http://schemas.microsoft.com/office/powerpoint/2010/main" val="42852993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Example of energy efficiency : The sensor  is always on to detect the human activities and run in the background which uses the energy continuously .</a:t>
            </a:r>
          </a:p>
          <a:p>
            <a:endParaRPr lang="en-US" dirty="0">
              <a:cs typeface="Calibri"/>
            </a:endParaRPr>
          </a:p>
          <a:p>
            <a:r>
              <a:rPr lang="en-US" dirty="0">
                <a:cs typeface="Calibri"/>
              </a:rPr>
              <a:t>Extra of expensive: </a:t>
            </a:r>
            <a:r>
              <a:rPr lang="en-GB" dirty="0"/>
              <a:t>it required a time to time Maintenace and experts to fit it which is also </a:t>
            </a:r>
            <a:r>
              <a:rPr lang="en-GB" dirty="0" err="1"/>
              <a:t>exoensive</a:t>
            </a:r>
            <a:r>
              <a:rPr lang="en-GB" dirty="0"/>
              <a:t> </a:t>
            </a:r>
            <a:endParaRPr lang="en-US" dirty="0"/>
          </a:p>
          <a:p>
            <a:endParaRPr lang="en-US" dirty="0">
              <a:cs typeface="Calibri"/>
            </a:endParaRPr>
          </a:p>
        </p:txBody>
      </p:sp>
      <p:sp>
        <p:nvSpPr>
          <p:cNvPr id="4" name="Slide Number Placeholder 3"/>
          <p:cNvSpPr>
            <a:spLocks noGrp="1"/>
          </p:cNvSpPr>
          <p:nvPr>
            <p:ph type="sldNum" sz="quarter" idx="5"/>
          </p:nvPr>
        </p:nvSpPr>
        <p:spPr/>
        <p:txBody>
          <a:bodyPr/>
          <a:lstStyle/>
          <a:p>
            <a:fld id="{5EE593F8-9FBE-40CD-8F54-AB7768B123CD}" type="slidenum">
              <a:rPr lang="en-GB"/>
              <a:t>51</a:t>
            </a:fld>
            <a:endParaRPr lang="en-GB"/>
          </a:p>
        </p:txBody>
      </p:sp>
    </p:spTree>
    <p:extLst>
      <p:ext uri="{BB962C8B-B14F-4D97-AF65-F5344CB8AC3E}">
        <p14:creationId xmlns:p14="http://schemas.microsoft.com/office/powerpoint/2010/main" val="21839102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Example of energy efficiency : The sensor  is always on to detect the human activities and run in the background which uses the energy continuously .</a:t>
            </a:r>
          </a:p>
          <a:p>
            <a:endParaRPr lang="en-US" dirty="0">
              <a:cs typeface="Calibri"/>
            </a:endParaRPr>
          </a:p>
          <a:p>
            <a:r>
              <a:rPr lang="en-US" dirty="0">
                <a:cs typeface="Calibri"/>
              </a:rPr>
              <a:t>Extra of expensive: </a:t>
            </a:r>
            <a:r>
              <a:rPr lang="en-GB" dirty="0"/>
              <a:t>it required a time to time Maintenace and experts to fit it which is also </a:t>
            </a:r>
            <a:r>
              <a:rPr lang="en-GB" dirty="0" err="1"/>
              <a:t>exoensive</a:t>
            </a:r>
            <a:r>
              <a:rPr lang="en-GB" dirty="0"/>
              <a:t> </a:t>
            </a:r>
            <a:endParaRPr lang="en-US" dirty="0"/>
          </a:p>
          <a:p>
            <a:endParaRPr lang="en-US" dirty="0">
              <a:cs typeface="Calibri"/>
            </a:endParaRPr>
          </a:p>
        </p:txBody>
      </p:sp>
      <p:sp>
        <p:nvSpPr>
          <p:cNvPr id="4" name="Slide Number Placeholder 3"/>
          <p:cNvSpPr>
            <a:spLocks noGrp="1"/>
          </p:cNvSpPr>
          <p:nvPr>
            <p:ph type="sldNum" sz="quarter" idx="5"/>
          </p:nvPr>
        </p:nvSpPr>
        <p:spPr/>
        <p:txBody>
          <a:bodyPr/>
          <a:lstStyle/>
          <a:p>
            <a:fld id="{5EE593F8-9FBE-40CD-8F54-AB7768B123CD}" type="slidenum">
              <a:rPr lang="en-GB"/>
              <a:t>52</a:t>
            </a:fld>
            <a:endParaRPr lang="en-GB"/>
          </a:p>
        </p:txBody>
      </p:sp>
    </p:spTree>
    <p:extLst>
      <p:ext uri="{BB962C8B-B14F-4D97-AF65-F5344CB8AC3E}">
        <p14:creationId xmlns:p14="http://schemas.microsoft.com/office/powerpoint/2010/main" val="32175024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Example of energy efficiency : The sensor  is always on to detect the human activities and run in the background which uses the energy continuously .</a:t>
            </a:r>
          </a:p>
          <a:p>
            <a:endParaRPr lang="en-US" dirty="0">
              <a:cs typeface="Calibri"/>
            </a:endParaRPr>
          </a:p>
          <a:p>
            <a:r>
              <a:rPr lang="en-US" dirty="0">
                <a:cs typeface="Calibri"/>
              </a:rPr>
              <a:t>Extra of expensive: </a:t>
            </a:r>
            <a:r>
              <a:rPr lang="en-GB" dirty="0"/>
              <a:t>it required a time to time Maintenace and experts to fit it which is also </a:t>
            </a:r>
            <a:r>
              <a:rPr lang="en-GB" dirty="0" err="1"/>
              <a:t>exoensive</a:t>
            </a:r>
            <a:r>
              <a:rPr lang="en-GB" dirty="0"/>
              <a:t> </a:t>
            </a:r>
            <a:endParaRPr lang="en-US" dirty="0"/>
          </a:p>
          <a:p>
            <a:endParaRPr lang="en-US" dirty="0">
              <a:cs typeface="Calibri"/>
            </a:endParaRPr>
          </a:p>
        </p:txBody>
      </p:sp>
      <p:sp>
        <p:nvSpPr>
          <p:cNvPr id="4" name="Slide Number Placeholder 3"/>
          <p:cNvSpPr>
            <a:spLocks noGrp="1"/>
          </p:cNvSpPr>
          <p:nvPr>
            <p:ph type="sldNum" sz="quarter" idx="5"/>
          </p:nvPr>
        </p:nvSpPr>
        <p:spPr/>
        <p:txBody>
          <a:bodyPr/>
          <a:lstStyle/>
          <a:p>
            <a:fld id="{5EE593F8-9FBE-40CD-8F54-AB7768B123CD}" type="slidenum">
              <a:rPr lang="en-GB"/>
              <a:t>53</a:t>
            </a:fld>
            <a:endParaRPr lang="en-GB"/>
          </a:p>
        </p:txBody>
      </p:sp>
    </p:spTree>
    <p:extLst>
      <p:ext uri="{BB962C8B-B14F-4D97-AF65-F5344CB8AC3E}">
        <p14:creationId xmlns:p14="http://schemas.microsoft.com/office/powerpoint/2010/main" val="262960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Example of energy efficiency : The sensor  is always on to detect the human activities and run in the background which uses the energy continuously .</a:t>
            </a:r>
          </a:p>
          <a:p>
            <a:endParaRPr lang="en-US" dirty="0">
              <a:cs typeface="Calibri"/>
            </a:endParaRPr>
          </a:p>
          <a:p>
            <a:r>
              <a:rPr lang="en-US" dirty="0">
                <a:cs typeface="Calibri"/>
              </a:rPr>
              <a:t>Extra of expensive: </a:t>
            </a:r>
            <a:r>
              <a:rPr lang="en-GB" dirty="0"/>
              <a:t>it required a time to time Maintenace and experts to fit it which is also </a:t>
            </a:r>
            <a:r>
              <a:rPr lang="en-GB" dirty="0" err="1"/>
              <a:t>exoensive</a:t>
            </a:r>
            <a:r>
              <a:rPr lang="en-GB" dirty="0"/>
              <a:t> </a:t>
            </a:r>
            <a:endParaRPr lang="en-US" dirty="0"/>
          </a:p>
          <a:p>
            <a:endParaRPr lang="en-US" dirty="0">
              <a:cs typeface="Calibri"/>
            </a:endParaRPr>
          </a:p>
        </p:txBody>
      </p:sp>
      <p:sp>
        <p:nvSpPr>
          <p:cNvPr id="4" name="Slide Number Placeholder 3"/>
          <p:cNvSpPr>
            <a:spLocks noGrp="1"/>
          </p:cNvSpPr>
          <p:nvPr>
            <p:ph type="sldNum" sz="quarter" idx="5"/>
          </p:nvPr>
        </p:nvSpPr>
        <p:spPr/>
        <p:txBody>
          <a:bodyPr/>
          <a:lstStyle/>
          <a:p>
            <a:fld id="{5EE593F8-9FBE-40CD-8F54-AB7768B123CD}" type="slidenum">
              <a:rPr lang="en-GB"/>
              <a:t>54</a:t>
            </a:fld>
            <a:endParaRPr lang="en-GB"/>
          </a:p>
        </p:txBody>
      </p:sp>
    </p:spTree>
    <p:extLst>
      <p:ext uri="{BB962C8B-B14F-4D97-AF65-F5344CB8AC3E}">
        <p14:creationId xmlns:p14="http://schemas.microsoft.com/office/powerpoint/2010/main" val="25284151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It offers numerous benefits such as security and safety Whereas , there are some disadvantage of using it such as it is expensive </a:t>
            </a:r>
            <a:endParaRPr lang="en-US"/>
          </a:p>
          <a:p>
            <a:endParaRPr lang="en-US" dirty="0">
              <a:cs typeface="Calibri"/>
            </a:endParaRPr>
          </a:p>
        </p:txBody>
      </p:sp>
      <p:sp>
        <p:nvSpPr>
          <p:cNvPr id="4" name="Slide Number Placeholder 3"/>
          <p:cNvSpPr>
            <a:spLocks noGrp="1"/>
          </p:cNvSpPr>
          <p:nvPr>
            <p:ph type="sldNum" sz="quarter" idx="5"/>
          </p:nvPr>
        </p:nvSpPr>
        <p:spPr/>
        <p:txBody>
          <a:bodyPr/>
          <a:lstStyle/>
          <a:p>
            <a:fld id="{5EE593F8-9FBE-40CD-8F54-AB7768B123CD}" type="slidenum">
              <a:rPr lang="en-GB"/>
              <a:t>57</a:t>
            </a:fld>
            <a:endParaRPr lang="en-GB"/>
          </a:p>
        </p:txBody>
      </p:sp>
    </p:spTree>
    <p:extLst>
      <p:ext uri="{BB962C8B-B14F-4D97-AF65-F5344CB8AC3E}">
        <p14:creationId xmlns:p14="http://schemas.microsoft.com/office/powerpoint/2010/main" val="5831040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It offers numerous benefits such as security and safety Whereas , there are some disadvantage of using it such as it is expensive </a:t>
            </a:r>
            <a:endParaRPr lang="en-US"/>
          </a:p>
          <a:p>
            <a:endParaRPr lang="en-US" dirty="0">
              <a:cs typeface="Calibri"/>
            </a:endParaRPr>
          </a:p>
        </p:txBody>
      </p:sp>
      <p:sp>
        <p:nvSpPr>
          <p:cNvPr id="4" name="Slide Number Placeholder 3"/>
          <p:cNvSpPr>
            <a:spLocks noGrp="1"/>
          </p:cNvSpPr>
          <p:nvPr>
            <p:ph type="sldNum" sz="quarter" idx="5"/>
          </p:nvPr>
        </p:nvSpPr>
        <p:spPr/>
        <p:txBody>
          <a:bodyPr/>
          <a:lstStyle/>
          <a:p>
            <a:fld id="{5EE593F8-9FBE-40CD-8F54-AB7768B123CD}" type="slidenum">
              <a:rPr lang="en-GB"/>
              <a:t>58</a:t>
            </a:fld>
            <a:endParaRPr lang="en-GB"/>
          </a:p>
        </p:txBody>
      </p:sp>
    </p:spTree>
    <p:extLst>
      <p:ext uri="{BB962C8B-B14F-4D97-AF65-F5344CB8AC3E}">
        <p14:creationId xmlns:p14="http://schemas.microsoft.com/office/powerpoint/2010/main" val="3967211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a:t>
            </a:r>
            <a:r>
              <a:rPr lang="en-US"/>
              <a:t> AI helps to make comfortable environment for the </a:t>
            </a:r>
            <a:r>
              <a:rPr lang="en-US" err="1"/>
              <a:t>user.</a:t>
            </a:r>
            <a:r>
              <a:rPr lang="en-US" err="1">
                <a:cs typeface="Calibri"/>
              </a:rPr>
              <a:t>For</a:t>
            </a:r>
            <a:r>
              <a:rPr lang="en-US">
                <a:cs typeface="Calibri"/>
              </a:rPr>
              <a:t> example the AI algorithm help to analyze the temperature of the room and then automatically adjust the temperature of the room according to the user .</a:t>
            </a:r>
            <a:endParaRPr lang="en-US"/>
          </a:p>
        </p:txBody>
      </p:sp>
      <p:sp>
        <p:nvSpPr>
          <p:cNvPr id="4" name="Slide Number Placeholder 3"/>
          <p:cNvSpPr>
            <a:spLocks noGrp="1"/>
          </p:cNvSpPr>
          <p:nvPr>
            <p:ph type="sldNum" sz="quarter" idx="5"/>
          </p:nvPr>
        </p:nvSpPr>
        <p:spPr/>
        <p:txBody>
          <a:bodyPr/>
          <a:lstStyle/>
          <a:p>
            <a:fld id="{5EE593F8-9FBE-40CD-8F54-AB7768B123CD}" type="slidenum">
              <a:t>9</a:t>
            </a:fld>
            <a:endParaRPr lang="en-GB"/>
          </a:p>
        </p:txBody>
      </p:sp>
    </p:spTree>
    <p:extLst>
      <p:ext uri="{BB962C8B-B14F-4D97-AF65-F5344CB8AC3E}">
        <p14:creationId xmlns:p14="http://schemas.microsoft.com/office/powerpoint/2010/main" val="36672235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a:t>
            </a:r>
            <a:r>
              <a:rPr lang="en-US"/>
              <a:t> AI helps to make comfortable environment for the </a:t>
            </a:r>
            <a:r>
              <a:rPr lang="en-US" err="1"/>
              <a:t>user.</a:t>
            </a:r>
            <a:r>
              <a:rPr lang="en-US" err="1">
                <a:cs typeface="Calibri"/>
              </a:rPr>
              <a:t>For</a:t>
            </a:r>
            <a:r>
              <a:rPr lang="en-US">
                <a:cs typeface="Calibri"/>
              </a:rPr>
              <a:t> example the AI algorithm help to analyze the temperature of the room and then automatically adjust the temperature of the room according to the user .</a:t>
            </a:r>
            <a:endParaRPr lang="en-US"/>
          </a:p>
        </p:txBody>
      </p:sp>
      <p:sp>
        <p:nvSpPr>
          <p:cNvPr id="4" name="Slide Number Placeholder 3"/>
          <p:cNvSpPr>
            <a:spLocks noGrp="1"/>
          </p:cNvSpPr>
          <p:nvPr>
            <p:ph type="sldNum" sz="quarter" idx="5"/>
          </p:nvPr>
        </p:nvSpPr>
        <p:spPr/>
        <p:txBody>
          <a:bodyPr/>
          <a:lstStyle/>
          <a:p>
            <a:fld id="{5EE593F8-9FBE-40CD-8F54-AB7768B123CD}" type="slidenum">
              <a:t>10</a:t>
            </a:fld>
            <a:endParaRPr lang="en-GB"/>
          </a:p>
        </p:txBody>
      </p:sp>
    </p:spTree>
    <p:extLst>
      <p:ext uri="{BB962C8B-B14F-4D97-AF65-F5344CB8AC3E}">
        <p14:creationId xmlns:p14="http://schemas.microsoft.com/office/powerpoint/2010/main" val="7360301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For example in smart home  this technology perform various tasks such as turning light off  when the motion sensor detects no activity , maintaining the temperature of the room and all of this tasks are possible only when devices and sensor communicate with each other .</a:t>
            </a:r>
          </a:p>
        </p:txBody>
      </p:sp>
      <p:sp>
        <p:nvSpPr>
          <p:cNvPr id="4" name="Slide Number Placeholder 3"/>
          <p:cNvSpPr>
            <a:spLocks noGrp="1"/>
          </p:cNvSpPr>
          <p:nvPr>
            <p:ph type="sldNum" sz="quarter" idx="5"/>
          </p:nvPr>
        </p:nvSpPr>
        <p:spPr/>
        <p:txBody>
          <a:bodyPr/>
          <a:lstStyle/>
          <a:p>
            <a:fld id="{5EE593F8-9FBE-40CD-8F54-AB7768B123CD}" type="slidenum">
              <a:t>16</a:t>
            </a:fld>
            <a:endParaRPr lang="en-GB"/>
          </a:p>
        </p:txBody>
      </p:sp>
    </p:spTree>
    <p:extLst>
      <p:ext uri="{BB962C8B-B14F-4D97-AF65-F5344CB8AC3E}">
        <p14:creationId xmlns:p14="http://schemas.microsoft.com/office/powerpoint/2010/main" val="39525664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The ambient intelligence turn of the light when </a:t>
            </a:r>
            <a:r>
              <a:rPr lang="en-US" err="1">
                <a:cs typeface="Calibri"/>
              </a:rPr>
              <a:t>no body</a:t>
            </a:r>
            <a:r>
              <a:rPr lang="en-US">
                <a:cs typeface="Calibri"/>
              </a:rPr>
              <a:t> is present in the room and maintain the temperature of the room by comparing the temperature inside  the room and outside of the room</a:t>
            </a:r>
          </a:p>
        </p:txBody>
      </p:sp>
      <p:sp>
        <p:nvSpPr>
          <p:cNvPr id="4" name="Slide Number Placeholder 3"/>
          <p:cNvSpPr>
            <a:spLocks noGrp="1"/>
          </p:cNvSpPr>
          <p:nvPr>
            <p:ph type="sldNum" sz="quarter" idx="5"/>
          </p:nvPr>
        </p:nvSpPr>
        <p:spPr/>
        <p:txBody>
          <a:bodyPr/>
          <a:lstStyle/>
          <a:p>
            <a:fld id="{5EE593F8-9FBE-40CD-8F54-AB7768B123CD}" type="slidenum">
              <a:t>22</a:t>
            </a:fld>
            <a:endParaRPr lang="en-GB"/>
          </a:p>
        </p:txBody>
      </p:sp>
    </p:spTree>
    <p:extLst>
      <p:ext uri="{BB962C8B-B14F-4D97-AF65-F5344CB8AC3E}">
        <p14:creationId xmlns:p14="http://schemas.microsoft.com/office/powerpoint/2010/main" val="8646589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Smart Beds:</a:t>
            </a:r>
            <a:r>
              <a:rPr lang="en-US"/>
              <a:t> Beds equipped with sensors can detect patient movements, heart rate, and respiratory rate. These data can be continuously monitored to alert medical staff of any signs of distress or abnormality.</a:t>
            </a:r>
          </a:p>
        </p:txBody>
      </p:sp>
      <p:sp>
        <p:nvSpPr>
          <p:cNvPr id="4" name="Slide Number Placeholder 3"/>
          <p:cNvSpPr>
            <a:spLocks noGrp="1"/>
          </p:cNvSpPr>
          <p:nvPr>
            <p:ph type="sldNum" sz="quarter" idx="5"/>
          </p:nvPr>
        </p:nvSpPr>
        <p:spPr/>
        <p:txBody>
          <a:bodyPr/>
          <a:lstStyle/>
          <a:p>
            <a:fld id="{5EE593F8-9FBE-40CD-8F54-AB7768B123CD}" type="slidenum">
              <a:t>25</a:t>
            </a:fld>
            <a:endParaRPr lang="en-GB"/>
          </a:p>
        </p:txBody>
      </p:sp>
    </p:spTree>
    <p:extLst>
      <p:ext uri="{BB962C8B-B14F-4D97-AF65-F5344CB8AC3E}">
        <p14:creationId xmlns:p14="http://schemas.microsoft.com/office/powerpoint/2010/main" val="5113221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Transportation can use ambient intelligence by using smart technology to make travel easier and safer. For example, traffic lights could adjust based on real-time traffic flow, and public transportation systems could provide updates on arrivals and delays through mobile apps.</a:t>
            </a:r>
          </a:p>
          <a:p>
            <a:r>
              <a:rPr lang="en-US"/>
              <a:t/>
            </a:r>
            <a:br>
              <a:rPr lang="en-US"/>
            </a:br>
            <a:endParaRPr lang="en-US"/>
          </a:p>
          <a:p>
            <a:endParaRPr lang="en-US">
              <a:cs typeface="Calibri"/>
            </a:endParaRPr>
          </a:p>
        </p:txBody>
      </p:sp>
      <p:sp>
        <p:nvSpPr>
          <p:cNvPr id="4" name="Slide Number Placeholder 3"/>
          <p:cNvSpPr>
            <a:spLocks noGrp="1"/>
          </p:cNvSpPr>
          <p:nvPr>
            <p:ph type="sldNum" sz="quarter" idx="5"/>
          </p:nvPr>
        </p:nvSpPr>
        <p:spPr/>
        <p:txBody>
          <a:bodyPr/>
          <a:lstStyle/>
          <a:p>
            <a:fld id="{5EE593F8-9FBE-40CD-8F54-AB7768B123CD}" type="slidenum">
              <a:t>28</a:t>
            </a:fld>
            <a:endParaRPr lang="en-GB"/>
          </a:p>
        </p:txBody>
      </p:sp>
    </p:spTree>
    <p:extLst>
      <p:ext uri="{BB962C8B-B14F-4D97-AF65-F5344CB8AC3E}">
        <p14:creationId xmlns:p14="http://schemas.microsoft.com/office/powerpoint/2010/main" val="9268907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example of enhance safety, sensors in a smart home could detect smoke from a fire and automatically alert emergency services, helping to prevent harm to the occupants.</a:t>
            </a:r>
          </a:p>
          <a:p>
            <a:endParaRPr lang="en-US"/>
          </a:p>
          <a:p>
            <a:r>
              <a:rPr lang="en-US"/>
              <a:t>Example </a:t>
            </a:r>
            <a:r>
              <a:rPr lang="en-GB"/>
              <a:t>Enhanced User Experience:</a:t>
            </a:r>
            <a:endParaRPr lang="en-US">
              <a:cs typeface="Calibri" panose="020F0502020204030204"/>
            </a:endParaRPr>
          </a:p>
          <a:p>
            <a:r>
              <a:rPr lang="en-US"/>
              <a:t> a smart home adjusting the lighting and temperature based on your habits and preferences without you needing to do anything. This makes living in that home more comfortable and convenient, improving your overall experience.</a:t>
            </a:r>
            <a:endParaRPr lang="en-US">
              <a:cs typeface="Calibri" panose="020F0502020204030204"/>
            </a:endParaRPr>
          </a:p>
          <a:p>
            <a:r>
              <a:rPr lang="en-US"/>
              <a:t/>
            </a:r>
            <a:br>
              <a:rPr lang="en-US"/>
            </a:br>
            <a:endParaRPr lang="en-US"/>
          </a:p>
          <a:p>
            <a:endParaRPr lang="en-US">
              <a:cs typeface="+mn-lt"/>
            </a:endParaRPr>
          </a:p>
          <a:p>
            <a:endParaRPr lang="en-US">
              <a:cs typeface="Calibri"/>
            </a:endParaRPr>
          </a:p>
        </p:txBody>
      </p:sp>
      <p:sp>
        <p:nvSpPr>
          <p:cNvPr id="4" name="Slide Number Placeholder 3"/>
          <p:cNvSpPr>
            <a:spLocks noGrp="1"/>
          </p:cNvSpPr>
          <p:nvPr>
            <p:ph type="sldNum" sz="quarter" idx="5"/>
          </p:nvPr>
        </p:nvSpPr>
        <p:spPr/>
        <p:txBody>
          <a:bodyPr/>
          <a:lstStyle/>
          <a:p>
            <a:fld id="{5EE593F8-9FBE-40CD-8F54-AB7768B123CD}" type="slidenum">
              <a:rPr lang="en-GB"/>
              <a:t>33</a:t>
            </a:fld>
            <a:endParaRPr lang="en-GB"/>
          </a:p>
        </p:txBody>
      </p:sp>
    </p:spTree>
    <p:extLst>
      <p:ext uri="{BB962C8B-B14F-4D97-AF65-F5344CB8AC3E}">
        <p14:creationId xmlns:p14="http://schemas.microsoft.com/office/powerpoint/2010/main" val="6725625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12F866F-7753-4CDC-AF04-9F54B2CFD82C}" type="datetimeFigureOut">
              <a:rPr lang="en-US" smtClean="0"/>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B2E38-F534-4F3D-99CD-F60E3D3CB1F3}" type="slidenum">
              <a:rPr lang="en-US" smtClean="0"/>
              <a:t>‹#›</a:t>
            </a:fld>
            <a:endParaRPr lang="en-US"/>
          </a:p>
        </p:txBody>
      </p:sp>
    </p:spTree>
    <p:extLst>
      <p:ext uri="{BB962C8B-B14F-4D97-AF65-F5344CB8AC3E}">
        <p14:creationId xmlns:p14="http://schemas.microsoft.com/office/powerpoint/2010/main" val="2395610830"/>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2F866F-7753-4CDC-AF04-9F54B2CFD82C}" type="datetimeFigureOut">
              <a:rPr lang="en-US" smtClean="0"/>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B2E38-F534-4F3D-99CD-F60E3D3CB1F3}" type="slidenum">
              <a:rPr lang="en-US" smtClean="0"/>
              <a:t>‹#›</a:t>
            </a:fld>
            <a:endParaRPr lang="en-US"/>
          </a:p>
        </p:txBody>
      </p:sp>
    </p:spTree>
    <p:extLst>
      <p:ext uri="{BB962C8B-B14F-4D97-AF65-F5344CB8AC3E}">
        <p14:creationId xmlns:p14="http://schemas.microsoft.com/office/powerpoint/2010/main" val="1189885771"/>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2F866F-7753-4CDC-AF04-9F54B2CFD82C}" type="datetimeFigureOut">
              <a:rPr lang="en-US" smtClean="0"/>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B2E38-F534-4F3D-99CD-F60E3D3CB1F3}" type="slidenum">
              <a:rPr lang="en-US" smtClean="0"/>
              <a:t>‹#›</a:t>
            </a:fld>
            <a:endParaRPr lang="en-US"/>
          </a:p>
        </p:txBody>
      </p:sp>
    </p:spTree>
    <p:extLst>
      <p:ext uri="{BB962C8B-B14F-4D97-AF65-F5344CB8AC3E}">
        <p14:creationId xmlns:p14="http://schemas.microsoft.com/office/powerpoint/2010/main" val="1346641908"/>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2F866F-7753-4CDC-AF04-9F54B2CFD82C}" type="datetimeFigureOut">
              <a:rPr lang="en-US" smtClean="0"/>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B2E38-F534-4F3D-99CD-F60E3D3CB1F3}" type="slidenum">
              <a:rPr lang="en-US" smtClean="0"/>
              <a:t>‹#›</a:t>
            </a:fld>
            <a:endParaRPr lang="en-US"/>
          </a:p>
        </p:txBody>
      </p:sp>
    </p:spTree>
    <p:extLst>
      <p:ext uri="{BB962C8B-B14F-4D97-AF65-F5344CB8AC3E}">
        <p14:creationId xmlns:p14="http://schemas.microsoft.com/office/powerpoint/2010/main" val="2219194728"/>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2F866F-7753-4CDC-AF04-9F54B2CFD82C}" type="datetimeFigureOut">
              <a:rPr lang="en-US" smtClean="0"/>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B2E38-F534-4F3D-99CD-F60E3D3CB1F3}" type="slidenum">
              <a:rPr lang="en-US" smtClean="0"/>
              <a:t>‹#›</a:t>
            </a:fld>
            <a:endParaRPr lang="en-US"/>
          </a:p>
        </p:txBody>
      </p:sp>
    </p:spTree>
    <p:extLst>
      <p:ext uri="{BB962C8B-B14F-4D97-AF65-F5344CB8AC3E}">
        <p14:creationId xmlns:p14="http://schemas.microsoft.com/office/powerpoint/2010/main" val="3936298187"/>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12F866F-7753-4CDC-AF04-9F54B2CFD82C}" type="datetimeFigureOut">
              <a:rPr lang="en-US" smtClean="0"/>
              <a:t>4/10/2024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AB2E38-F534-4F3D-99CD-F60E3D3CB1F3}" type="slidenum">
              <a:rPr lang="en-US" smtClean="0"/>
              <a:t>‹#›</a:t>
            </a:fld>
            <a:endParaRPr lang="en-US"/>
          </a:p>
        </p:txBody>
      </p:sp>
    </p:spTree>
    <p:extLst>
      <p:ext uri="{BB962C8B-B14F-4D97-AF65-F5344CB8AC3E}">
        <p14:creationId xmlns:p14="http://schemas.microsoft.com/office/powerpoint/2010/main" val="906798824"/>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12F866F-7753-4CDC-AF04-9F54B2CFD82C}" type="datetimeFigureOut">
              <a:rPr lang="en-US" smtClean="0"/>
              <a:t>4/10/2024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AB2E38-F534-4F3D-99CD-F60E3D3CB1F3}" type="slidenum">
              <a:rPr lang="en-US" smtClean="0"/>
              <a:t>‹#›</a:t>
            </a:fld>
            <a:endParaRPr lang="en-US"/>
          </a:p>
        </p:txBody>
      </p:sp>
    </p:spTree>
    <p:extLst>
      <p:ext uri="{BB962C8B-B14F-4D97-AF65-F5344CB8AC3E}">
        <p14:creationId xmlns:p14="http://schemas.microsoft.com/office/powerpoint/2010/main" val="2655298949"/>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12F866F-7753-4CDC-AF04-9F54B2CFD82C}" type="datetimeFigureOut">
              <a:rPr lang="en-US" smtClean="0"/>
              <a:t>4/10/2024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AB2E38-F534-4F3D-99CD-F60E3D3CB1F3}" type="slidenum">
              <a:rPr lang="en-US" smtClean="0"/>
              <a:t>‹#›</a:t>
            </a:fld>
            <a:endParaRPr lang="en-US"/>
          </a:p>
        </p:txBody>
      </p:sp>
    </p:spTree>
    <p:extLst>
      <p:ext uri="{BB962C8B-B14F-4D97-AF65-F5344CB8AC3E}">
        <p14:creationId xmlns:p14="http://schemas.microsoft.com/office/powerpoint/2010/main" val="1519716517"/>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2F866F-7753-4CDC-AF04-9F54B2CFD82C}" type="datetimeFigureOut">
              <a:rPr lang="en-US" smtClean="0"/>
              <a:t>4/10/2024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AB2E38-F534-4F3D-99CD-F60E3D3CB1F3}" type="slidenum">
              <a:rPr lang="en-US" smtClean="0"/>
              <a:t>‹#›</a:t>
            </a:fld>
            <a:endParaRPr lang="en-US"/>
          </a:p>
        </p:txBody>
      </p:sp>
    </p:spTree>
    <p:extLst>
      <p:ext uri="{BB962C8B-B14F-4D97-AF65-F5344CB8AC3E}">
        <p14:creationId xmlns:p14="http://schemas.microsoft.com/office/powerpoint/2010/main" val="2336856173"/>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2F866F-7753-4CDC-AF04-9F54B2CFD82C}" type="datetimeFigureOut">
              <a:rPr lang="en-US" smtClean="0"/>
              <a:t>4/10/2024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AB2E38-F534-4F3D-99CD-F60E3D3CB1F3}" type="slidenum">
              <a:rPr lang="en-US" smtClean="0"/>
              <a:t>‹#›</a:t>
            </a:fld>
            <a:endParaRPr lang="en-US"/>
          </a:p>
        </p:txBody>
      </p:sp>
    </p:spTree>
    <p:extLst>
      <p:ext uri="{BB962C8B-B14F-4D97-AF65-F5344CB8AC3E}">
        <p14:creationId xmlns:p14="http://schemas.microsoft.com/office/powerpoint/2010/main" val="2524967247"/>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2F866F-7753-4CDC-AF04-9F54B2CFD82C}" type="datetimeFigureOut">
              <a:rPr lang="en-US" smtClean="0"/>
              <a:t>4/10/2024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AB2E38-F534-4F3D-99CD-F60E3D3CB1F3}" type="slidenum">
              <a:rPr lang="en-US" smtClean="0"/>
              <a:t>‹#›</a:t>
            </a:fld>
            <a:endParaRPr lang="en-US"/>
          </a:p>
        </p:txBody>
      </p:sp>
    </p:spTree>
    <p:extLst>
      <p:ext uri="{BB962C8B-B14F-4D97-AF65-F5344CB8AC3E}">
        <p14:creationId xmlns:p14="http://schemas.microsoft.com/office/powerpoint/2010/main" val="1505406569"/>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2F866F-7753-4CDC-AF04-9F54B2CFD82C}" type="datetimeFigureOut">
              <a:rPr lang="en-US" smtClean="0"/>
              <a:t>4/10/2024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AB2E38-F534-4F3D-99CD-F60E3D3CB1F3}" type="slidenum">
              <a:rPr lang="en-US" smtClean="0"/>
              <a:t>‹#›</a:t>
            </a:fld>
            <a:endParaRPr lang="en-US"/>
          </a:p>
        </p:txBody>
      </p:sp>
    </p:spTree>
    <p:extLst>
      <p:ext uri="{BB962C8B-B14F-4D97-AF65-F5344CB8AC3E}">
        <p14:creationId xmlns:p14="http://schemas.microsoft.com/office/powerpoint/2010/main" val="1585685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fillRect t="-17000" b="-17000"/>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262677E1-29E5-0134-0172-D18615615B8F}"/>
              </a:ext>
            </a:extLst>
          </p:cNvPr>
          <p:cNvSpPr txBox="1"/>
          <p:nvPr/>
        </p:nvSpPr>
        <p:spPr>
          <a:xfrm>
            <a:off x="659" y="185166"/>
            <a:ext cx="449790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4000" b="1" u="sng" dirty="0">
                <a:solidFill>
                  <a:srgbClr val="FFFFFF"/>
                </a:solidFill>
                <a:latin typeface="Algerian" panose="04020705040A02060702" pitchFamily="82" charset="0"/>
                <a:cs typeface="Calibri"/>
              </a:rPr>
              <a:t>Presentation</a:t>
            </a:r>
          </a:p>
        </p:txBody>
      </p:sp>
      <p:sp>
        <p:nvSpPr>
          <p:cNvPr id="6" name="TextBox 5">
            <a:extLst>
              <a:ext uri="{FF2B5EF4-FFF2-40B4-BE49-F238E27FC236}">
                <a16:creationId xmlns:a16="http://schemas.microsoft.com/office/drawing/2014/main" xmlns="" id="{00A0768C-0266-F08F-F5B4-624503763507}"/>
              </a:ext>
            </a:extLst>
          </p:cNvPr>
          <p:cNvSpPr txBox="1"/>
          <p:nvPr/>
        </p:nvSpPr>
        <p:spPr>
          <a:xfrm>
            <a:off x="2419706" y="1358403"/>
            <a:ext cx="449790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4000" b="1" u="sng">
                <a:solidFill>
                  <a:srgbClr val="FFFFFF"/>
                </a:solidFill>
                <a:latin typeface="Algerian" panose="04020705040A02060702" pitchFamily="82" charset="0"/>
                <a:cs typeface="Calibri"/>
              </a:rPr>
              <a:t>Of</a:t>
            </a:r>
          </a:p>
        </p:txBody>
      </p:sp>
      <p:sp>
        <p:nvSpPr>
          <p:cNvPr id="7" name="TextBox 6">
            <a:extLst>
              <a:ext uri="{FF2B5EF4-FFF2-40B4-BE49-F238E27FC236}">
                <a16:creationId xmlns:a16="http://schemas.microsoft.com/office/drawing/2014/main" xmlns="" id="{113140DF-35BE-0169-060A-CCCF3FF0C992}"/>
              </a:ext>
            </a:extLst>
          </p:cNvPr>
          <p:cNvSpPr txBox="1"/>
          <p:nvPr/>
        </p:nvSpPr>
        <p:spPr>
          <a:xfrm>
            <a:off x="3338945" y="2253451"/>
            <a:ext cx="6036061"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4000" b="1" u="sng">
                <a:solidFill>
                  <a:srgbClr val="FFFFFF"/>
                </a:solidFill>
                <a:latin typeface="Algerian" panose="04020705040A02060702" pitchFamily="82" charset="0"/>
                <a:cs typeface="Calibri"/>
              </a:rPr>
              <a:t>Ambient Intelligence</a:t>
            </a:r>
            <a:endParaRPr lang="en-US" sz="4000" b="1" u="sng">
              <a:solidFill>
                <a:srgbClr val="FFFFFF"/>
              </a:solidFill>
              <a:latin typeface="Algerian" panose="04020705040A02060702" pitchFamily="82" charset="0"/>
              <a:cs typeface="Calibri"/>
            </a:endParaRPr>
          </a:p>
        </p:txBody>
      </p:sp>
      <p:sp>
        <p:nvSpPr>
          <p:cNvPr id="8" name="TextBox 7">
            <a:extLst>
              <a:ext uri="{FF2B5EF4-FFF2-40B4-BE49-F238E27FC236}">
                <a16:creationId xmlns:a16="http://schemas.microsoft.com/office/drawing/2014/main" xmlns="" id="{F203E9F1-4C4E-CAA3-15C9-3CC64F760A4E}"/>
              </a:ext>
            </a:extLst>
          </p:cNvPr>
          <p:cNvSpPr txBox="1"/>
          <p:nvPr/>
        </p:nvSpPr>
        <p:spPr>
          <a:xfrm>
            <a:off x="6096658" y="3825832"/>
            <a:ext cx="449790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4000" b="1" u="sng">
                <a:solidFill>
                  <a:srgbClr val="FFFFFF"/>
                </a:solidFill>
                <a:latin typeface="Algerian" panose="04020705040A02060702" pitchFamily="82" charset="0"/>
                <a:cs typeface="Calibri"/>
              </a:rPr>
              <a:t>By</a:t>
            </a:r>
          </a:p>
        </p:txBody>
      </p:sp>
      <p:sp>
        <p:nvSpPr>
          <p:cNvPr id="9" name="TextBox 8">
            <a:extLst>
              <a:ext uri="{FF2B5EF4-FFF2-40B4-BE49-F238E27FC236}">
                <a16:creationId xmlns:a16="http://schemas.microsoft.com/office/drawing/2014/main" xmlns="" id="{63C7FE78-6FD8-2ECE-D6A3-EF5A6DFC2231}"/>
              </a:ext>
            </a:extLst>
          </p:cNvPr>
          <p:cNvSpPr txBox="1"/>
          <p:nvPr/>
        </p:nvSpPr>
        <p:spPr>
          <a:xfrm>
            <a:off x="7572278" y="5095833"/>
            <a:ext cx="449790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4000" b="1" u="sng">
                <a:solidFill>
                  <a:srgbClr val="FFFFFF"/>
                </a:solidFill>
                <a:latin typeface="Algerian" panose="04020705040A02060702" pitchFamily="82" charset="0"/>
                <a:cs typeface="Calibri"/>
              </a:rPr>
              <a:t>Bikram Gyawali</a:t>
            </a:r>
            <a:endParaRPr lang="en-US" sz="4000" b="1" u="sng">
              <a:solidFill>
                <a:srgbClr val="FFFFFF"/>
              </a:solidFill>
              <a:latin typeface="Algerian" panose="04020705040A02060702" pitchFamily="82" charset="0"/>
              <a:cs typeface="Calibri"/>
            </a:endParaRPr>
          </a:p>
        </p:txBody>
      </p:sp>
    </p:spTree>
    <p:extLst>
      <p:ext uri="{BB962C8B-B14F-4D97-AF65-F5344CB8AC3E}">
        <p14:creationId xmlns:p14="http://schemas.microsoft.com/office/powerpoint/2010/main" val="1466138102"/>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250"/>
                                        <p:tgtEl>
                                          <p:spTgt spid="5"/>
                                        </p:tgtEl>
                                      </p:cBhvr>
                                    </p:animEffect>
                                    <p:anim calcmode="lin" valueType="num">
                                      <p:cBhvr>
                                        <p:cTn id="8" dur="1250" fill="hold"/>
                                        <p:tgtEl>
                                          <p:spTgt spid="5"/>
                                        </p:tgtEl>
                                        <p:attrNameLst>
                                          <p:attrName>ppt_x</p:attrName>
                                        </p:attrNameLst>
                                      </p:cBhvr>
                                      <p:tavLst>
                                        <p:tav tm="0">
                                          <p:val>
                                            <p:strVal val="#ppt_x"/>
                                          </p:val>
                                        </p:tav>
                                        <p:tav tm="100000">
                                          <p:val>
                                            <p:strVal val="#ppt_x"/>
                                          </p:val>
                                        </p:tav>
                                      </p:tavLst>
                                    </p:anim>
                                    <p:anim calcmode="lin" valueType="num">
                                      <p:cBhvr>
                                        <p:cTn id="9" dur="1125" decel="100000" fill="hold"/>
                                        <p:tgtEl>
                                          <p:spTgt spid="5"/>
                                        </p:tgtEl>
                                        <p:attrNameLst>
                                          <p:attrName>ppt_y</p:attrName>
                                        </p:attrNameLst>
                                      </p:cBhvr>
                                      <p:tavLst>
                                        <p:tav tm="0">
                                          <p:val>
                                            <p:strVal val="#ppt_y+1"/>
                                          </p:val>
                                        </p:tav>
                                        <p:tav tm="100000">
                                          <p:val>
                                            <p:strVal val="#ppt_y-.03"/>
                                          </p:val>
                                        </p:tav>
                                      </p:tavLst>
                                    </p:anim>
                                    <p:anim calcmode="lin" valueType="num">
                                      <p:cBhvr>
                                        <p:cTn id="10" dur="125" accel="100000" fill="hold">
                                          <p:stCondLst>
                                            <p:cond delay="1125"/>
                                          </p:stCondLst>
                                        </p:cTn>
                                        <p:tgtEl>
                                          <p:spTgt spid="5"/>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250"/>
                                        <p:tgtEl>
                                          <p:spTgt spid="6"/>
                                        </p:tgtEl>
                                      </p:cBhvr>
                                    </p:animEffect>
                                    <p:anim calcmode="lin" valueType="num">
                                      <p:cBhvr>
                                        <p:cTn id="14" dur="1250" fill="hold"/>
                                        <p:tgtEl>
                                          <p:spTgt spid="6"/>
                                        </p:tgtEl>
                                        <p:attrNameLst>
                                          <p:attrName>ppt_x</p:attrName>
                                        </p:attrNameLst>
                                      </p:cBhvr>
                                      <p:tavLst>
                                        <p:tav tm="0">
                                          <p:val>
                                            <p:strVal val="#ppt_x"/>
                                          </p:val>
                                        </p:tav>
                                        <p:tav tm="100000">
                                          <p:val>
                                            <p:strVal val="#ppt_x"/>
                                          </p:val>
                                        </p:tav>
                                      </p:tavLst>
                                    </p:anim>
                                    <p:anim calcmode="lin" valueType="num">
                                      <p:cBhvr>
                                        <p:cTn id="15" dur="1125" decel="100000" fill="hold"/>
                                        <p:tgtEl>
                                          <p:spTgt spid="6"/>
                                        </p:tgtEl>
                                        <p:attrNameLst>
                                          <p:attrName>ppt_y</p:attrName>
                                        </p:attrNameLst>
                                      </p:cBhvr>
                                      <p:tavLst>
                                        <p:tav tm="0">
                                          <p:val>
                                            <p:strVal val="#ppt_y+1"/>
                                          </p:val>
                                        </p:tav>
                                        <p:tav tm="100000">
                                          <p:val>
                                            <p:strVal val="#ppt_y-.03"/>
                                          </p:val>
                                        </p:tav>
                                      </p:tavLst>
                                    </p:anim>
                                    <p:anim calcmode="lin" valueType="num">
                                      <p:cBhvr>
                                        <p:cTn id="16" dur="125" accel="100000" fill="hold">
                                          <p:stCondLst>
                                            <p:cond delay="1125"/>
                                          </p:stCondLst>
                                        </p:cTn>
                                        <p:tgtEl>
                                          <p:spTgt spid="6"/>
                                        </p:tgtEl>
                                        <p:attrNameLst>
                                          <p:attrName>ppt_y</p:attrName>
                                        </p:attrNameLst>
                                      </p:cBhvr>
                                      <p:tavLst>
                                        <p:tav tm="0">
                                          <p:val>
                                            <p:strVal val="#ppt_y-.03"/>
                                          </p:val>
                                        </p:tav>
                                        <p:tav tm="100000">
                                          <p:val>
                                            <p:strVal val="#ppt_y"/>
                                          </p:val>
                                        </p:tav>
                                      </p:tavLst>
                                    </p:anim>
                                  </p:childTnLst>
                                </p:cTn>
                              </p:par>
                              <p:par>
                                <p:cTn id="17" presetID="37"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250"/>
                                        <p:tgtEl>
                                          <p:spTgt spid="7"/>
                                        </p:tgtEl>
                                      </p:cBhvr>
                                    </p:animEffect>
                                    <p:anim calcmode="lin" valueType="num">
                                      <p:cBhvr>
                                        <p:cTn id="20" dur="1250" fill="hold"/>
                                        <p:tgtEl>
                                          <p:spTgt spid="7"/>
                                        </p:tgtEl>
                                        <p:attrNameLst>
                                          <p:attrName>ppt_x</p:attrName>
                                        </p:attrNameLst>
                                      </p:cBhvr>
                                      <p:tavLst>
                                        <p:tav tm="0">
                                          <p:val>
                                            <p:strVal val="#ppt_x"/>
                                          </p:val>
                                        </p:tav>
                                        <p:tav tm="100000">
                                          <p:val>
                                            <p:strVal val="#ppt_x"/>
                                          </p:val>
                                        </p:tav>
                                      </p:tavLst>
                                    </p:anim>
                                    <p:anim calcmode="lin" valueType="num">
                                      <p:cBhvr>
                                        <p:cTn id="21" dur="1125" decel="100000" fill="hold"/>
                                        <p:tgtEl>
                                          <p:spTgt spid="7"/>
                                        </p:tgtEl>
                                        <p:attrNameLst>
                                          <p:attrName>ppt_y</p:attrName>
                                        </p:attrNameLst>
                                      </p:cBhvr>
                                      <p:tavLst>
                                        <p:tav tm="0">
                                          <p:val>
                                            <p:strVal val="#ppt_y+1"/>
                                          </p:val>
                                        </p:tav>
                                        <p:tav tm="100000">
                                          <p:val>
                                            <p:strVal val="#ppt_y-.03"/>
                                          </p:val>
                                        </p:tav>
                                      </p:tavLst>
                                    </p:anim>
                                    <p:anim calcmode="lin" valueType="num">
                                      <p:cBhvr>
                                        <p:cTn id="22" dur="125" accel="100000" fill="hold">
                                          <p:stCondLst>
                                            <p:cond delay="1125"/>
                                          </p:stCondLst>
                                        </p:cTn>
                                        <p:tgtEl>
                                          <p:spTgt spid="7"/>
                                        </p:tgtEl>
                                        <p:attrNameLst>
                                          <p:attrName>ppt_y</p:attrName>
                                        </p:attrNameLst>
                                      </p:cBhvr>
                                      <p:tavLst>
                                        <p:tav tm="0">
                                          <p:val>
                                            <p:strVal val="#ppt_y-.03"/>
                                          </p:val>
                                        </p:tav>
                                        <p:tav tm="100000">
                                          <p:val>
                                            <p:strVal val="#ppt_y"/>
                                          </p:val>
                                        </p:tav>
                                      </p:tavLst>
                                    </p:anim>
                                  </p:childTnLst>
                                </p:cTn>
                              </p:par>
                              <p:par>
                                <p:cTn id="23" presetID="37"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1250"/>
                                        <p:tgtEl>
                                          <p:spTgt spid="8"/>
                                        </p:tgtEl>
                                      </p:cBhvr>
                                    </p:animEffect>
                                    <p:anim calcmode="lin" valueType="num">
                                      <p:cBhvr>
                                        <p:cTn id="26" dur="1250" fill="hold"/>
                                        <p:tgtEl>
                                          <p:spTgt spid="8"/>
                                        </p:tgtEl>
                                        <p:attrNameLst>
                                          <p:attrName>ppt_x</p:attrName>
                                        </p:attrNameLst>
                                      </p:cBhvr>
                                      <p:tavLst>
                                        <p:tav tm="0">
                                          <p:val>
                                            <p:strVal val="#ppt_x"/>
                                          </p:val>
                                        </p:tav>
                                        <p:tav tm="100000">
                                          <p:val>
                                            <p:strVal val="#ppt_x"/>
                                          </p:val>
                                        </p:tav>
                                      </p:tavLst>
                                    </p:anim>
                                    <p:anim calcmode="lin" valueType="num">
                                      <p:cBhvr>
                                        <p:cTn id="27" dur="1125" decel="100000" fill="hold"/>
                                        <p:tgtEl>
                                          <p:spTgt spid="8"/>
                                        </p:tgtEl>
                                        <p:attrNameLst>
                                          <p:attrName>ppt_y</p:attrName>
                                        </p:attrNameLst>
                                      </p:cBhvr>
                                      <p:tavLst>
                                        <p:tav tm="0">
                                          <p:val>
                                            <p:strVal val="#ppt_y+1"/>
                                          </p:val>
                                        </p:tav>
                                        <p:tav tm="100000">
                                          <p:val>
                                            <p:strVal val="#ppt_y-.03"/>
                                          </p:val>
                                        </p:tav>
                                      </p:tavLst>
                                    </p:anim>
                                    <p:anim calcmode="lin" valueType="num">
                                      <p:cBhvr>
                                        <p:cTn id="28" dur="125" accel="100000" fill="hold">
                                          <p:stCondLst>
                                            <p:cond delay="1125"/>
                                          </p:stCondLst>
                                        </p:cTn>
                                        <p:tgtEl>
                                          <p:spTgt spid="8"/>
                                        </p:tgtEl>
                                        <p:attrNameLst>
                                          <p:attrName>ppt_y</p:attrName>
                                        </p:attrNameLst>
                                      </p:cBhvr>
                                      <p:tavLst>
                                        <p:tav tm="0">
                                          <p:val>
                                            <p:strVal val="#ppt_y-.03"/>
                                          </p:val>
                                        </p:tav>
                                        <p:tav tm="100000">
                                          <p:val>
                                            <p:strVal val="#ppt_y"/>
                                          </p:val>
                                        </p:tav>
                                      </p:tavLst>
                                    </p:anim>
                                  </p:childTnLst>
                                </p:cTn>
                              </p:par>
                              <p:par>
                                <p:cTn id="29" presetID="37"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1250"/>
                                        <p:tgtEl>
                                          <p:spTgt spid="9"/>
                                        </p:tgtEl>
                                      </p:cBhvr>
                                    </p:animEffect>
                                    <p:anim calcmode="lin" valueType="num">
                                      <p:cBhvr>
                                        <p:cTn id="32" dur="1250" fill="hold"/>
                                        <p:tgtEl>
                                          <p:spTgt spid="9"/>
                                        </p:tgtEl>
                                        <p:attrNameLst>
                                          <p:attrName>ppt_x</p:attrName>
                                        </p:attrNameLst>
                                      </p:cBhvr>
                                      <p:tavLst>
                                        <p:tav tm="0">
                                          <p:val>
                                            <p:strVal val="#ppt_x"/>
                                          </p:val>
                                        </p:tav>
                                        <p:tav tm="100000">
                                          <p:val>
                                            <p:strVal val="#ppt_x"/>
                                          </p:val>
                                        </p:tav>
                                      </p:tavLst>
                                    </p:anim>
                                    <p:anim calcmode="lin" valueType="num">
                                      <p:cBhvr>
                                        <p:cTn id="33" dur="1125" decel="100000" fill="hold"/>
                                        <p:tgtEl>
                                          <p:spTgt spid="9"/>
                                        </p:tgtEl>
                                        <p:attrNameLst>
                                          <p:attrName>ppt_y</p:attrName>
                                        </p:attrNameLst>
                                      </p:cBhvr>
                                      <p:tavLst>
                                        <p:tav tm="0">
                                          <p:val>
                                            <p:strVal val="#ppt_y+1"/>
                                          </p:val>
                                        </p:tav>
                                        <p:tav tm="100000">
                                          <p:val>
                                            <p:strVal val="#ppt_y-.03"/>
                                          </p:val>
                                        </p:tav>
                                      </p:tavLst>
                                    </p:anim>
                                    <p:anim calcmode="lin" valueType="num">
                                      <p:cBhvr>
                                        <p:cTn id="34" dur="125" accel="100000" fill="hold">
                                          <p:stCondLst>
                                            <p:cond delay="1125"/>
                                          </p:stCondLst>
                                        </p:cTn>
                                        <p:tgtEl>
                                          <p:spTgt spid="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5A0118C5-4F8D-4CF4-BADD-53FEACC6C42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xmlns="" id="{A570087E-1315-2CCE-4E17-6E41045EC659}"/>
              </a:ext>
            </a:extLst>
          </p:cNvPr>
          <p:cNvSpPr txBox="1"/>
          <p:nvPr/>
        </p:nvSpPr>
        <p:spPr>
          <a:xfrm>
            <a:off x="6166627" y="568517"/>
            <a:ext cx="5987473" cy="110132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Autofit/>
          </a:bodyPr>
          <a:lstStyle/>
          <a:p>
            <a:pPr>
              <a:lnSpc>
                <a:spcPct val="90000"/>
              </a:lnSpc>
              <a:spcBef>
                <a:spcPct val="0"/>
              </a:spcBef>
              <a:spcAft>
                <a:spcPts val="600"/>
              </a:spcAft>
            </a:pPr>
            <a:r>
              <a:rPr lang="en-US" sz="5400" b="1">
                <a:solidFill>
                  <a:schemeClr val="bg1"/>
                </a:solidFill>
                <a:latin typeface="+mj-lt"/>
                <a:ea typeface="+mj-ea"/>
                <a:cs typeface="+mj-cs"/>
              </a:rPr>
              <a:t>Artificial Intelligence</a:t>
            </a:r>
            <a:endParaRPr lang="en-US" sz="5400" b="1">
              <a:solidFill>
                <a:schemeClr val="bg1"/>
              </a:solidFill>
              <a:latin typeface="+mj-lt"/>
              <a:ea typeface="+mj-ea"/>
              <a:cs typeface="Calibri Light"/>
            </a:endParaRPr>
          </a:p>
        </p:txBody>
      </p:sp>
      <p:pic>
        <p:nvPicPr>
          <p:cNvPr id="6" name="Picture 5" descr="ปัญญาประดิษฐ์ (AI : Artificial Intelligence) ~ Innovation &amp; New Tecnology">
            <a:extLst>
              <a:ext uri="{FF2B5EF4-FFF2-40B4-BE49-F238E27FC236}">
                <a16:creationId xmlns:a16="http://schemas.microsoft.com/office/drawing/2014/main" xmlns="" id="{B831CEED-1DA5-0368-A727-3B2B1BA86FD8}"/>
              </a:ext>
            </a:extLst>
          </p:cNvPr>
          <p:cNvPicPr>
            <a:picLocks noChangeAspect="1"/>
          </p:cNvPicPr>
          <p:nvPr/>
        </p:nvPicPr>
        <p:blipFill rotWithShape="1">
          <a:blip r:embed="rId3"/>
          <a:srcRect l="23885" r="22866" b="1"/>
          <a:stretch/>
        </p:blipFill>
        <p:spPr>
          <a:xfrm>
            <a:off x="739959" y="1095407"/>
            <a:ext cx="4754947" cy="475494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nvGrpSpPr>
          <p:cNvPr id="13" name="Group 12">
            <a:extLst>
              <a:ext uri="{FF2B5EF4-FFF2-40B4-BE49-F238E27FC236}">
                <a16:creationId xmlns:a16="http://schemas.microsoft.com/office/drawing/2014/main" xmlns="" id="{B894EFA8-F425-4D19-A94B-445388B31E2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377893"/>
            <a:ext cx="1861854" cy="717514"/>
            <a:chOff x="0" y="377893"/>
            <a:chExt cx="1861854" cy="717514"/>
          </a:xfrm>
          <a:solidFill>
            <a:schemeClr val="bg1"/>
          </a:solidFill>
        </p:grpSpPr>
        <p:sp>
          <p:nvSpPr>
            <p:cNvPr id="14" name="Freeform: Shape 13">
              <a:extLst>
                <a:ext uri="{FF2B5EF4-FFF2-40B4-BE49-F238E27FC236}">
                  <a16:creationId xmlns:a16="http://schemas.microsoft.com/office/drawing/2014/main" xmlns="" id="{C5A741B9-65EC-4C5B-9FE0-4A18575771A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5" name="Freeform: Shape 14">
              <a:extLst>
                <a:ext uri="{FF2B5EF4-FFF2-40B4-BE49-F238E27FC236}">
                  <a16:creationId xmlns:a16="http://schemas.microsoft.com/office/drawing/2014/main" xmlns="" id="{C0BB4301-41FA-4453-956F-A11CC664B68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sp>
        <p:nvSpPr>
          <p:cNvPr id="5" name="TextBox 4">
            <a:extLst>
              <a:ext uri="{FF2B5EF4-FFF2-40B4-BE49-F238E27FC236}">
                <a16:creationId xmlns:a16="http://schemas.microsoft.com/office/drawing/2014/main" xmlns="" id="{71D4B6D2-93FA-2365-183D-95276D5C555D}"/>
              </a:ext>
            </a:extLst>
          </p:cNvPr>
          <p:cNvSpPr txBox="1"/>
          <p:nvPr/>
        </p:nvSpPr>
        <p:spPr>
          <a:xfrm>
            <a:off x="6234868" y="1820369"/>
            <a:ext cx="5217173" cy="435133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90000"/>
              </a:lnSpc>
              <a:spcAft>
                <a:spcPts val="600"/>
              </a:spcAft>
            </a:pPr>
            <a:r>
              <a:rPr lang="en-US" sz="3600">
                <a:solidFill>
                  <a:schemeClr val="bg1"/>
                </a:solidFill>
              </a:rPr>
              <a:t>AI are used to analyze the data collected by sensors and make intelligent decisions about how to respond and adapt the environment accordingly.</a:t>
            </a:r>
            <a:endParaRPr lang="en-US" sz="3600">
              <a:solidFill>
                <a:schemeClr val="bg1"/>
              </a:solidFill>
              <a:cs typeface="Calibri"/>
            </a:endParaRPr>
          </a:p>
        </p:txBody>
      </p:sp>
      <p:grpSp>
        <p:nvGrpSpPr>
          <p:cNvPr id="17" name="Graphic 185">
            <a:extLst>
              <a:ext uri="{FF2B5EF4-FFF2-40B4-BE49-F238E27FC236}">
                <a16:creationId xmlns:a16="http://schemas.microsoft.com/office/drawing/2014/main" xmlns="" id="{582A903B-6B78-4F0A-B7C9-3D80499020B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0428634" y="5987064"/>
            <a:ext cx="1054466" cy="469689"/>
            <a:chOff x="9841624" y="4115729"/>
            <a:chExt cx="602169" cy="268223"/>
          </a:xfrm>
          <a:solidFill>
            <a:schemeClr val="bg1"/>
          </a:solidFill>
        </p:grpSpPr>
        <p:sp>
          <p:nvSpPr>
            <p:cNvPr id="18" name="Freeform: Shape 17">
              <a:extLst>
                <a:ext uri="{FF2B5EF4-FFF2-40B4-BE49-F238E27FC236}">
                  <a16:creationId xmlns:a16="http://schemas.microsoft.com/office/drawing/2014/main" xmlns="" id="{D510EA93-8F64-42C8-A630-D449506E95E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xmlns="" id="{06CB53FC-E4DA-4001-928B-9998A85EA5B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xmlns="" id="{D210B969-4FDF-4AAC-9397-63D5434958D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xmlns="" id="{570B3EF0-84EA-4F47-86A3-1EA1F644A49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xmlns="" id="{259369A8-EF57-42A1-8EC8-F6A9F92A3AD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982025009"/>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E8A8EAB8-D2FF-444D-B34B-7D32F106AD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6" name="Straight Connector 15">
            <a:extLst>
              <a:ext uri="{FF2B5EF4-FFF2-40B4-BE49-F238E27FC236}">
                <a16:creationId xmlns:a16="http://schemas.microsoft.com/office/drawing/2014/main" xmlns="" id="{EEA38897-7BA3-4408-8083-3235339C4A6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xmlns="" id="{83A6CFDC-6B0D-4242-4481-ACA46A2A07CF}"/>
              </a:ext>
            </a:extLst>
          </p:cNvPr>
          <p:cNvSpPr txBox="1"/>
          <p:nvPr/>
        </p:nvSpPr>
        <p:spPr>
          <a:xfrm>
            <a:off x="897769" y="2216267"/>
            <a:ext cx="4586513" cy="364771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nSpc>
                <a:spcPct val="90000"/>
              </a:lnSpc>
              <a:spcAft>
                <a:spcPts val="600"/>
              </a:spcAft>
            </a:pPr>
            <a:r>
              <a:rPr lang="en-US" sz="6000" b="1">
                <a:solidFill>
                  <a:schemeClr val="bg1"/>
                </a:solidFill>
              </a:rPr>
              <a:t>Enabling Technology</a:t>
            </a:r>
            <a:endParaRPr lang="en-US" sz="6000">
              <a:solidFill>
                <a:schemeClr val="bg1"/>
              </a:solidFill>
              <a:cs typeface="Calibri" panose="020F0502020204030204"/>
            </a:endParaRPr>
          </a:p>
        </p:txBody>
      </p:sp>
      <p:cxnSp>
        <p:nvCxnSpPr>
          <p:cNvPr id="18" name="Straight Connector 17">
            <a:extLst>
              <a:ext uri="{FF2B5EF4-FFF2-40B4-BE49-F238E27FC236}">
                <a16:creationId xmlns:a16="http://schemas.microsoft.com/office/drawing/2014/main" xmlns="" id="{F11AD06B-AB20-4097-8606-5DA00DBACE88}"/>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xmlns="" id="{61DC6E7F-853A-3D5A-6606-BDE921C9BCF8}"/>
              </a:ext>
            </a:extLst>
          </p:cNvPr>
          <p:cNvSpPr txBox="1"/>
          <p:nvPr/>
        </p:nvSpPr>
        <p:spPr>
          <a:xfrm>
            <a:off x="6525454" y="1428883"/>
            <a:ext cx="6064605" cy="7944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88645" indent="-588645" defTabSz="941832">
              <a:spcAft>
                <a:spcPts val="600"/>
              </a:spcAft>
              <a:buFont typeface="Wingdings"/>
              <a:buChar char="v"/>
            </a:pPr>
            <a:r>
              <a:rPr lang="en-GB" sz="4532" kern="1200">
                <a:solidFill>
                  <a:srgbClr val="FFFFFF"/>
                </a:solidFill>
                <a:latin typeface="+mn-lt"/>
                <a:ea typeface="+mn-ea"/>
                <a:cs typeface="Calibri"/>
              </a:rPr>
              <a:t>Artificial Intelligence</a:t>
            </a:r>
            <a:endParaRPr lang="en-US">
              <a:solidFill>
                <a:srgbClr val="FFFFFF"/>
              </a:solidFill>
            </a:endParaRPr>
          </a:p>
        </p:txBody>
      </p:sp>
      <p:sp>
        <p:nvSpPr>
          <p:cNvPr id="7" name="TextBox 6">
            <a:extLst>
              <a:ext uri="{FF2B5EF4-FFF2-40B4-BE49-F238E27FC236}">
                <a16:creationId xmlns:a16="http://schemas.microsoft.com/office/drawing/2014/main" xmlns="" id="{6DBBE460-6795-7806-7C16-8E1C317912E5}"/>
              </a:ext>
            </a:extLst>
          </p:cNvPr>
          <p:cNvSpPr txBox="1"/>
          <p:nvPr/>
        </p:nvSpPr>
        <p:spPr>
          <a:xfrm>
            <a:off x="6525453" y="3166817"/>
            <a:ext cx="5666546" cy="7944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88645" indent="-588645" defTabSz="941832">
              <a:spcAft>
                <a:spcPts val="600"/>
              </a:spcAft>
              <a:buFont typeface="Wingdings"/>
              <a:buChar char="v"/>
            </a:pPr>
            <a:r>
              <a:rPr lang="en-GB" sz="4532" kern="1200">
                <a:solidFill>
                  <a:srgbClr val="FFFFFF"/>
                </a:solidFill>
                <a:latin typeface="+mn-lt"/>
                <a:ea typeface="+mn-ea"/>
                <a:cs typeface="Calibri"/>
              </a:rPr>
              <a:t>Sensor Network</a:t>
            </a:r>
            <a:endParaRPr lang="en-US" sz="4400">
              <a:solidFill>
                <a:srgbClr val="FFFFFF"/>
              </a:solidFill>
              <a:cs typeface="Calibri"/>
            </a:endParaRPr>
          </a:p>
        </p:txBody>
      </p:sp>
      <p:sp>
        <p:nvSpPr>
          <p:cNvPr id="8" name="TextBox 7">
            <a:extLst>
              <a:ext uri="{FF2B5EF4-FFF2-40B4-BE49-F238E27FC236}">
                <a16:creationId xmlns:a16="http://schemas.microsoft.com/office/drawing/2014/main" xmlns="" id="{CD6620B8-2383-D60C-EA76-A535DC95720F}"/>
              </a:ext>
            </a:extLst>
          </p:cNvPr>
          <p:cNvSpPr txBox="1"/>
          <p:nvPr/>
        </p:nvSpPr>
        <p:spPr>
          <a:xfrm>
            <a:off x="6525453" y="4634666"/>
            <a:ext cx="5666546" cy="7944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88645" indent="-588645" defTabSz="941832">
              <a:spcAft>
                <a:spcPts val="600"/>
              </a:spcAft>
              <a:buFont typeface="Wingdings"/>
              <a:buChar char="v"/>
            </a:pPr>
            <a:r>
              <a:rPr lang="en-GB" sz="4532" kern="1200">
                <a:solidFill>
                  <a:srgbClr val="FFFFFF"/>
                </a:solidFill>
                <a:latin typeface="+mn-lt"/>
                <a:ea typeface="+mn-ea"/>
                <a:cs typeface="Calibri"/>
              </a:rPr>
              <a:t>Connectivity</a:t>
            </a:r>
            <a:endParaRPr lang="en-US" sz="4400">
              <a:solidFill>
                <a:srgbClr val="FFFFFF"/>
              </a:solidFill>
              <a:cs typeface="Calibri"/>
            </a:endParaRPr>
          </a:p>
        </p:txBody>
      </p:sp>
    </p:spTree>
    <p:extLst>
      <p:ext uri="{BB962C8B-B14F-4D97-AF65-F5344CB8AC3E}">
        <p14:creationId xmlns:p14="http://schemas.microsoft.com/office/powerpoint/2010/main" val="2830245666"/>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xmlns="" id="{F13C74B1-5B17-4795-BED0-7140497B445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xmlns="" id="{12AA8CCA-4CFD-F4AC-5533-3204342072ED}"/>
              </a:ext>
            </a:extLst>
          </p:cNvPr>
          <p:cNvSpPr txBox="1"/>
          <p:nvPr/>
        </p:nvSpPr>
        <p:spPr>
          <a:xfrm>
            <a:off x="640080" y="325369"/>
            <a:ext cx="4368602" cy="1956841"/>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5400" b="1">
                <a:latin typeface="+mj-lt"/>
                <a:ea typeface="+mj-ea"/>
                <a:cs typeface="+mj-cs"/>
              </a:rPr>
              <a:t>Sensor Network</a:t>
            </a:r>
          </a:p>
        </p:txBody>
      </p:sp>
      <p:sp>
        <p:nvSpPr>
          <p:cNvPr id="20" name="sketchy line">
            <a:extLst>
              <a:ext uri="{FF2B5EF4-FFF2-40B4-BE49-F238E27FC236}">
                <a16:creationId xmlns:a16="http://schemas.microsoft.com/office/drawing/2014/main" xmlns="" id="{D4974D33-8DC5-464E-8C6D-BE58F0669C1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xmln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xmlns="" id="{A1747C86-9611-F558-BE99-BCA7021AE802}"/>
              </a:ext>
            </a:extLst>
          </p:cNvPr>
          <p:cNvSpPr txBox="1"/>
          <p:nvPr/>
        </p:nvSpPr>
        <p:spPr>
          <a:xfrm>
            <a:off x="-4593278" y="6855427"/>
            <a:ext cx="4846365" cy="332066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90000"/>
              </a:lnSpc>
              <a:spcAft>
                <a:spcPts val="600"/>
              </a:spcAft>
            </a:pPr>
            <a:r>
              <a:rPr lang="en-US" sz="2800"/>
              <a:t>In ambient intelligence, a sensor network is a group of small devices that can detect and collect information about the environment, such as temperature, light, or motion. These devices work together for the environment surroundings are intelligent and well suited to human needs.</a:t>
            </a:r>
            <a:br>
              <a:rPr lang="en-US" sz="2800"/>
            </a:br>
            <a:endParaRPr lang="en-US" sz="2800">
              <a:cs typeface="Calibri"/>
            </a:endParaRPr>
          </a:p>
          <a:p>
            <a:pPr indent="-228600">
              <a:lnSpc>
                <a:spcPct val="90000"/>
              </a:lnSpc>
              <a:spcAft>
                <a:spcPts val="600"/>
              </a:spcAft>
              <a:buFont typeface="Arial" panose="020B0604020202020204" pitchFamily="34" charset="0"/>
              <a:buChar char="•"/>
            </a:pPr>
            <a:endParaRPr lang="en-US" sz="2800">
              <a:cs typeface="Calibri"/>
            </a:endParaRPr>
          </a:p>
        </p:txBody>
      </p:sp>
      <p:pic>
        <p:nvPicPr>
          <p:cNvPr id="6" name="Picture 5" descr="Wireless Sensor Networks: Enabling Technology For Ambient Intelligence ...">
            <a:extLst>
              <a:ext uri="{FF2B5EF4-FFF2-40B4-BE49-F238E27FC236}">
                <a16:creationId xmlns:a16="http://schemas.microsoft.com/office/drawing/2014/main" xmlns="" id="{D4F43E9C-6CBB-B065-A93D-D6943B92DD60}"/>
              </a:ext>
            </a:extLst>
          </p:cNvPr>
          <p:cNvPicPr>
            <a:picLocks noChangeAspect="1"/>
          </p:cNvPicPr>
          <p:nvPr/>
        </p:nvPicPr>
        <p:blipFill rotWithShape="1">
          <a:blip r:embed="rId2"/>
          <a:srcRect l="20798" r="-1" b="-1"/>
          <a:stretch/>
        </p:blipFill>
        <p:spPr>
          <a:xfrm>
            <a:off x="12428494" y="-1437726"/>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323981138"/>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xmlns="" id="{F13C74B1-5B17-4795-BED0-7140497B445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xmlns="" id="{12AA8CCA-4CFD-F4AC-5533-3204342072ED}"/>
              </a:ext>
            </a:extLst>
          </p:cNvPr>
          <p:cNvSpPr txBox="1"/>
          <p:nvPr/>
        </p:nvSpPr>
        <p:spPr>
          <a:xfrm>
            <a:off x="640080" y="325369"/>
            <a:ext cx="4368602" cy="1956841"/>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5400" b="1">
                <a:latin typeface="+mj-lt"/>
                <a:ea typeface="+mj-ea"/>
                <a:cs typeface="+mj-cs"/>
              </a:rPr>
              <a:t>Sensor Network</a:t>
            </a:r>
          </a:p>
        </p:txBody>
      </p:sp>
      <p:sp>
        <p:nvSpPr>
          <p:cNvPr id="20" name="sketchy line">
            <a:extLst>
              <a:ext uri="{FF2B5EF4-FFF2-40B4-BE49-F238E27FC236}">
                <a16:creationId xmlns:a16="http://schemas.microsoft.com/office/drawing/2014/main" xmlns="" id="{D4974D33-8DC5-464E-8C6D-BE58F0669C1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xmln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xmlns="" id="{A1747C86-9611-F558-BE99-BCA7021AE802}"/>
              </a:ext>
            </a:extLst>
          </p:cNvPr>
          <p:cNvSpPr txBox="1"/>
          <p:nvPr/>
        </p:nvSpPr>
        <p:spPr>
          <a:xfrm>
            <a:off x="395665" y="2872899"/>
            <a:ext cx="4846365" cy="332066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90000"/>
              </a:lnSpc>
              <a:spcAft>
                <a:spcPts val="600"/>
              </a:spcAft>
            </a:pPr>
            <a:r>
              <a:rPr lang="en-US" sz="2800"/>
              <a:t>In ambient intelligence, a sensor network is a group of small devices that can detect and collect information about the environment, such as temperature, light, or motion. These devices work together for the environment surroundings are intelligent and well suited to human needs.</a:t>
            </a:r>
            <a:br>
              <a:rPr lang="en-US" sz="2800"/>
            </a:br>
            <a:endParaRPr lang="en-US" sz="2800">
              <a:cs typeface="Calibri"/>
            </a:endParaRPr>
          </a:p>
          <a:p>
            <a:pPr indent="-228600">
              <a:lnSpc>
                <a:spcPct val="90000"/>
              </a:lnSpc>
              <a:spcAft>
                <a:spcPts val="600"/>
              </a:spcAft>
              <a:buFont typeface="Arial" panose="020B0604020202020204" pitchFamily="34" charset="0"/>
              <a:buChar char="•"/>
            </a:pPr>
            <a:endParaRPr lang="en-US" sz="2800">
              <a:cs typeface="Calibri"/>
            </a:endParaRPr>
          </a:p>
        </p:txBody>
      </p:sp>
      <p:pic>
        <p:nvPicPr>
          <p:cNvPr id="6" name="Picture 5" descr="Wireless Sensor Networks: Enabling Technology For Ambient Intelligence ...">
            <a:extLst>
              <a:ext uri="{FF2B5EF4-FFF2-40B4-BE49-F238E27FC236}">
                <a16:creationId xmlns:a16="http://schemas.microsoft.com/office/drawing/2014/main" xmlns="" id="{D4F43E9C-6CBB-B065-A93D-D6943B92DD60}"/>
              </a:ext>
            </a:extLst>
          </p:cNvPr>
          <p:cNvPicPr>
            <a:picLocks noChangeAspect="1"/>
          </p:cNvPicPr>
          <p:nvPr/>
        </p:nvPicPr>
        <p:blipFill rotWithShape="1">
          <a:blip r:embed="rId2"/>
          <a:srcRect l="20798" r="-1" b="-1"/>
          <a:stretch/>
        </p:blipFill>
        <p:spPr>
          <a:xfrm>
            <a:off x="5311702" y="10"/>
            <a:ext cx="6878775" cy="685799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688171275"/>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E8A8EAB8-D2FF-444D-B34B-7D32F106AD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6" name="Straight Connector 15">
            <a:extLst>
              <a:ext uri="{FF2B5EF4-FFF2-40B4-BE49-F238E27FC236}">
                <a16:creationId xmlns:a16="http://schemas.microsoft.com/office/drawing/2014/main" xmlns="" id="{EEA38897-7BA3-4408-8083-3235339C4A6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xmlns="" id="{83A6CFDC-6B0D-4242-4481-ACA46A2A07CF}"/>
              </a:ext>
            </a:extLst>
          </p:cNvPr>
          <p:cNvSpPr txBox="1"/>
          <p:nvPr/>
        </p:nvSpPr>
        <p:spPr>
          <a:xfrm>
            <a:off x="897769" y="2216267"/>
            <a:ext cx="4586513" cy="364771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nSpc>
                <a:spcPct val="90000"/>
              </a:lnSpc>
              <a:spcAft>
                <a:spcPts val="600"/>
              </a:spcAft>
            </a:pPr>
            <a:r>
              <a:rPr lang="en-US" sz="6000" b="1">
                <a:solidFill>
                  <a:schemeClr val="bg1"/>
                </a:solidFill>
              </a:rPr>
              <a:t>Enabling Technology</a:t>
            </a:r>
            <a:endParaRPr lang="en-US" sz="6000">
              <a:solidFill>
                <a:schemeClr val="bg1"/>
              </a:solidFill>
              <a:cs typeface="Calibri" panose="020F0502020204030204"/>
            </a:endParaRPr>
          </a:p>
        </p:txBody>
      </p:sp>
      <p:cxnSp>
        <p:nvCxnSpPr>
          <p:cNvPr id="18" name="Straight Connector 17">
            <a:extLst>
              <a:ext uri="{FF2B5EF4-FFF2-40B4-BE49-F238E27FC236}">
                <a16:creationId xmlns:a16="http://schemas.microsoft.com/office/drawing/2014/main" xmlns="" id="{F11AD06B-AB20-4097-8606-5DA00DBACE88}"/>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xmlns="" id="{61DC6E7F-853A-3D5A-6606-BDE921C9BCF8}"/>
              </a:ext>
            </a:extLst>
          </p:cNvPr>
          <p:cNvSpPr txBox="1"/>
          <p:nvPr/>
        </p:nvSpPr>
        <p:spPr>
          <a:xfrm>
            <a:off x="6525454" y="1428883"/>
            <a:ext cx="6064605" cy="7944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88645" indent="-588645" defTabSz="941832">
              <a:spcAft>
                <a:spcPts val="600"/>
              </a:spcAft>
              <a:buFont typeface="Wingdings"/>
              <a:buChar char="v"/>
            </a:pPr>
            <a:r>
              <a:rPr lang="en-GB" sz="4532" kern="1200">
                <a:solidFill>
                  <a:srgbClr val="FFFFFF"/>
                </a:solidFill>
                <a:latin typeface="+mn-lt"/>
                <a:ea typeface="+mn-ea"/>
                <a:cs typeface="Calibri"/>
              </a:rPr>
              <a:t>Artificial Intelligence</a:t>
            </a:r>
            <a:endParaRPr lang="en-US">
              <a:solidFill>
                <a:srgbClr val="FFFFFF"/>
              </a:solidFill>
            </a:endParaRPr>
          </a:p>
        </p:txBody>
      </p:sp>
      <p:sp>
        <p:nvSpPr>
          <p:cNvPr id="7" name="TextBox 6">
            <a:extLst>
              <a:ext uri="{FF2B5EF4-FFF2-40B4-BE49-F238E27FC236}">
                <a16:creationId xmlns:a16="http://schemas.microsoft.com/office/drawing/2014/main" xmlns="" id="{6DBBE460-6795-7806-7C16-8E1C317912E5}"/>
              </a:ext>
            </a:extLst>
          </p:cNvPr>
          <p:cNvSpPr txBox="1"/>
          <p:nvPr/>
        </p:nvSpPr>
        <p:spPr>
          <a:xfrm>
            <a:off x="6525453" y="3166817"/>
            <a:ext cx="5666546" cy="7944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88645" indent="-588645" defTabSz="941832">
              <a:spcAft>
                <a:spcPts val="600"/>
              </a:spcAft>
              <a:buFont typeface="Wingdings"/>
              <a:buChar char="v"/>
            </a:pPr>
            <a:r>
              <a:rPr lang="en-GB" sz="4532" kern="1200">
                <a:solidFill>
                  <a:srgbClr val="FFFFFF"/>
                </a:solidFill>
                <a:latin typeface="+mn-lt"/>
                <a:ea typeface="+mn-ea"/>
                <a:cs typeface="Calibri"/>
              </a:rPr>
              <a:t>Sensor Network</a:t>
            </a:r>
            <a:endParaRPr lang="en-US" sz="4400">
              <a:solidFill>
                <a:srgbClr val="FFFFFF"/>
              </a:solidFill>
              <a:cs typeface="Calibri"/>
            </a:endParaRPr>
          </a:p>
        </p:txBody>
      </p:sp>
      <p:sp>
        <p:nvSpPr>
          <p:cNvPr id="8" name="TextBox 7">
            <a:extLst>
              <a:ext uri="{FF2B5EF4-FFF2-40B4-BE49-F238E27FC236}">
                <a16:creationId xmlns:a16="http://schemas.microsoft.com/office/drawing/2014/main" xmlns="" id="{CD6620B8-2383-D60C-EA76-A535DC95720F}"/>
              </a:ext>
            </a:extLst>
          </p:cNvPr>
          <p:cNvSpPr txBox="1"/>
          <p:nvPr/>
        </p:nvSpPr>
        <p:spPr>
          <a:xfrm>
            <a:off x="6525453" y="4634666"/>
            <a:ext cx="5666546" cy="7944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88645" indent="-588645" defTabSz="941832">
              <a:spcAft>
                <a:spcPts val="600"/>
              </a:spcAft>
              <a:buFont typeface="Wingdings"/>
              <a:buChar char="v"/>
            </a:pPr>
            <a:r>
              <a:rPr lang="en-GB" sz="4532" kern="1200">
                <a:solidFill>
                  <a:srgbClr val="FFFFFF"/>
                </a:solidFill>
                <a:latin typeface="+mn-lt"/>
                <a:ea typeface="+mn-ea"/>
                <a:cs typeface="Calibri"/>
              </a:rPr>
              <a:t>Connectivity</a:t>
            </a:r>
            <a:endParaRPr lang="en-US" sz="4400">
              <a:solidFill>
                <a:srgbClr val="FFFFFF"/>
              </a:solidFill>
              <a:cs typeface="Calibri"/>
            </a:endParaRPr>
          </a:p>
        </p:txBody>
      </p:sp>
    </p:spTree>
    <p:extLst>
      <p:ext uri="{BB962C8B-B14F-4D97-AF65-F5344CB8AC3E}">
        <p14:creationId xmlns:p14="http://schemas.microsoft.com/office/powerpoint/2010/main" val="1606440268"/>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xmlns="" id="{04812C46-200A-4DEB-A05E-3ED6C68C23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Tech Data UK adds to services, training | ITEuropa">
            <a:extLst>
              <a:ext uri="{FF2B5EF4-FFF2-40B4-BE49-F238E27FC236}">
                <a16:creationId xmlns:a16="http://schemas.microsoft.com/office/drawing/2014/main" xmlns="" id="{90DFDC44-396F-6AD5-40F1-40FB66067BFA}"/>
              </a:ext>
            </a:extLst>
          </p:cNvPr>
          <p:cNvPicPr>
            <a:picLocks noChangeAspect="1"/>
          </p:cNvPicPr>
          <p:nvPr/>
        </p:nvPicPr>
        <p:blipFill rotWithShape="1">
          <a:blip r:embed="rId2"/>
          <a:srcRect l="2483" r="5516" b="1"/>
          <a:stretch/>
        </p:blipFill>
        <p:spPr>
          <a:xfrm>
            <a:off x="12576206" y="-1865184"/>
            <a:ext cx="7360896" cy="6857990"/>
          </a:xfrm>
          <a:prstGeom prst="ellipse">
            <a:avLst/>
          </a:prstGeom>
          <a:ln w="63500" cap="rnd">
            <a:solidFill>
              <a:srgbClr val="4472C4"/>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5" name="Rectangle 24">
            <a:extLst>
              <a:ext uri="{FF2B5EF4-FFF2-40B4-BE49-F238E27FC236}">
                <a16:creationId xmlns:a16="http://schemas.microsoft.com/office/drawing/2014/main" xmlns="" id="{D1EA859B-E555-4109-94F3-6700E046E0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xmlns="" id="{A44CC09C-C8A1-CF3E-7C4E-37E48F92F907}"/>
              </a:ext>
            </a:extLst>
          </p:cNvPr>
          <p:cNvSpPr txBox="1"/>
          <p:nvPr/>
        </p:nvSpPr>
        <p:spPr>
          <a:xfrm>
            <a:off x="417395" y="365125"/>
            <a:ext cx="4242994" cy="1899912"/>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6000" b="1">
                <a:latin typeface="+mj-lt"/>
                <a:ea typeface="+mj-ea"/>
                <a:cs typeface="+mj-cs"/>
              </a:rPr>
              <a:t>Connectivity</a:t>
            </a:r>
            <a:endParaRPr lang="en-US" sz="6000" b="1">
              <a:latin typeface="+mj-lt"/>
              <a:ea typeface="+mj-ea"/>
              <a:cs typeface="Calibri Light"/>
            </a:endParaRPr>
          </a:p>
        </p:txBody>
      </p:sp>
      <p:sp>
        <p:nvSpPr>
          <p:cNvPr id="5" name="TextBox 4">
            <a:extLst>
              <a:ext uri="{FF2B5EF4-FFF2-40B4-BE49-F238E27FC236}">
                <a16:creationId xmlns:a16="http://schemas.microsoft.com/office/drawing/2014/main" xmlns="" id="{8E2D9423-7A70-44B5-82D3-CFB8147A0C0B}"/>
              </a:ext>
            </a:extLst>
          </p:cNvPr>
          <p:cNvSpPr txBox="1"/>
          <p:nvPr/>
        </p:nvSpPr>
        <p:spPr>
          <a:xfrm>
            <a:off x="-2266665" y="7108559"/>
            <a:ext cx="4538696" cy="3742762"/>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Autofit/>
          </a:bodyPr>
          <a:lstStyle/>
          <a:p>
            <a:pPr>
              <a:lnSpc>
                <a:spcPct val="90000"/>
              </a:lnSpc>
              <a:spcAft>
                <a:spcPts val="600"/>
              </a:spcAft>
            </a:pPr>
            <a:r>
              <a:rPr lang="en-US" sz="3200"/>
              <a:t>For connectivity many wireless technologies are used such as WIFI and Bluetooth which enables the various devices  and sensor use in ambient technology to communicate with each other to performs various tasks.</a:t>
            </a:r>
            <a:endParaRPr lang="en-US" sz="3200">
              <a:cs typeface="Calibri"/>
            </a:endParaRPr>
          </a:p>
        </p:txBody>
      </p:sp>
    </p:spTree>
    <p:extLst>
      <p:ext uri="{BB962C8B-B14F-4D97-AF65-F5344CB8AC3E}">
        <p14:creationId xmlns:p14="http://schemas.microsoft.com/office/powerpoint/2010/main" val="2457764491"/>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xmlns="" id="{04812C46-200A-4DEB-A05E-3ED6C68C23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Tech Data UK adds to services, training | ITEuropa">
            <a:extLst>
              <a:ext uri="{FF2B5EF4-FFF2-40B4-BE49-F238E27FC236}">
                <a16:creationId xmlns:a16="http://schemas.microsoft.com/office/drawing/2014/main" xmlns="" id="{90DFDC44-396F-6AD5-40F1-40FB66067BFA}"/>
              </a:ext>
            </a:extLst>
          </p:cNvPr>
          <p:cNvPicPr>
            <a:picLocks noChangeAspect="1"/>
          </p:cNvPicPr>
          <p:nvPr/>
        </p:nvPicPr>
        <p:blipFill rotWithShape="1">
          <a:blip r:embed="rId3"/>
          <a:srcRect l="2483" r="5516" b="1"/>
          <a:stretch/>
        </p:blipFill>
        <p:spPr>
          <a:xfrm>
            <a:off x="4831102" y="10"/>
            <a:ext cx="7360896" cy="685799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25" name="Rectangle 24">
            <a:extLst>
              <a:ext uri="{FF2B5EF4-FFF2-40B4-BE49-F238E27FC236}">
                <a16:creationId xmlns:a16="http://schemas.microsoft.com/office/drawing/2014/main" xmlns="" id="{D1EA859B-E555-4109-94F3-6700E046E0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xmlns="" id="{A44CC09C-C8A1-CF3E-7C4E-37E48F92F907}"/>
              </a:ext>
            </a:extLst>
          </p:cNvPr>
          <p:cNvSpPr txBox="1"/>
          <p:nvPr/>
        </p:nvSpPr>
        <p:spPr>
          <a:xfrm>
            <a:off x="417395" y="365125"/>
            <a:ext cx="4242994" cy="1899912"/>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6000" b="1">
                <a:latin typeface="+mj-lt"/>
                <a:ea typeface="+mj-ea"/>
                <a:cs typeface="+mj-cs"/>
              </a:rPr>
              <a:t>Connectivity</a:t>
            </a:r>
            <a:endParaRPr lang="en-US" sz="6000" b="1">
              <a:latin typeface="+mj-lt"/>
              <a:ea typeface="+mj-ea"/>
              <a:cs typeface="Calibri Light"/>
            </a:endParaRPr>
          </a:p>
        </p:txBody>
      </p:sp>
      <p:sp>
        <p:nvSpPr>
          <p:cNvPr id="5" name="TextBox 4">
            <a:extLst>
              <a:ext uri="{FF2B5EF4-FFF2-40B4-BE49-F238E27FC236}">
                <a16:creationId xmlns:a16="http://schemas.microsoft.com/office/drawing/2014/main" xmlns="" id="{8E2D9423-7A70-44B5-82D3-CFB8147A0C0B}"/>
              </a:ext>
            </a:extLst>
          </p:cNvPr>
          <p:cNvSpPr txBox="1"/>
          <p:nvPr/>
        </p:nvSpPr>
        <p:spPr>
          <a:xfrm>
            <a:off x="292290" y="2434201"/>
            <a:ext cx="4538696" cy="3742762"/>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Autofit/>
          </a:bodyPr>
          <a:lstStyle/>
          <a:p>
            <a:pPr>
              <a:lnSpc>
                <a:spcPct val="90000"/>
              </a:lnSpc>
              <a:spcAft>
                <a:spcPts val="600"/>
              </a:spcAft>
            </a:pPr>
            <a:r>
              <a:rPr lang="en-US" sz="3200"/>
              <a:t>For connectivity many wireless technologies are used such as WIFI and Bluetooth which enables the various devices  and sensor use in ambient technology to communicate with each other to performs various tasks.</a:t>
            </a:r>
            <a:endParaRPr lang="en-US" sz="3200">
              <a:cs typeface="Calibri"/>
            </a:endParaRPr>
          </a:p>
        </p:txBody>
      </p:sp>
    </p:spTree>
    <p:extLst>
      <p:ext uri="{BB962C8B-B14F-4D97-AF65-F5344CB8AC3E}">
        <p14:creationId xmlns:p14="http://schemas.microsoft.com/office/powerpoint/2010/main" val="1978709770"/>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E8A8EAB8-D2FF-444D-B34B-7D32F106AD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6" name="Straight Connector 15">
            <a:extLst>
              <a:ext uri="{FF2B5EF4-FFF2-40B4-BE49-F238E27FC236}">
                <a16:creationId xmlns:a16="http://schemas.microsoft.com/office/drawing/2014/main" xmlns="" id="{EEA38897-7BA3-4408-8083-3235339C4A6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xmlns="" id="{83A6CFDC-6B0D-4242-4481-ACA46A2A07CF}"/>
              </a:ext>
            </a:extLst>
          </p:cNvPr>
          <p:cNvSpPr txBox="1"/>
          <p:nvPr/>
        </p:nvSpPr>
        <p:spPr>
          <a:xfrm>
            <a:off x="897769" y="2216267"/>
            <a:ext cx="4586513" cy="364771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nSpc>
                <a:spcPct val="90000"/>
              </a:lnSpc>
              <a:spcAft>
                <a:spcPts val="600"/>
              </a:spcAft>
            </a:pPr>
            <a:r>
              <a:rPr lang="en-US" sz="6000" b="1">
                <a:solidFill>
                  <a:schemeClr val="bg1"/>
                </a:solidFill>
              </a:rPr>
              <a:t>Enabling Technology</a:t>
            </a:r>
            <a:endParaRPr lang="en-US" sz="6000">
              <a:solidFill>
                <a:schemeClr val="bg1"/>
              </a:solidFill>
              <a:cs typeface="Calibri" panose="020F0502020204030204"/>
            </a:endParaRPr>
          </a:p>
        </p:txBody>
      </p:sp>
      <p:cxnSp>
        <p:nvCxnSpPr>
          <p:cNvPr id="18" name="Straight Connector 17">
            <a:extLst>
              <a:ext uri="{FF2B5EF4-FFF2-40B4-BE49-F238E27FC236}">
                <a16:creationId xmlns:a16="http://schemas.microsoft.com/office/drawing/2014/main" xmlns="" id="{F11AD06B-AB20-4097-8606-5DA00DBACE88}"/>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xmlns="" id="{61DC6E7F-853A-3D5A-6606-BDE921C9BCF8}"/>
              </a:ext>
            </a:extLst>
          </p:cNvPr>
          <p:cNvSpPr txBox="1"/>
          <p:nvPr/>
        </p:nvSpPr>
        <p:spPr>
          <a:xfrm>
            <a:off x="6525454" y="1428883"/>
            <a:ext cx="6064605" cy="7944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88645" indent="-588645" defTabSz="941832">
              <a:spcAft>
                <a:spcPts val="600"/>
              </a:spcAft>
              <a:buFont typeface="Wingdings"/>
              <a:buChar char="v"/>
            </a:pPr>
            <a:r>
              <a:rPr lang="en-GB" sz="4532" kern="1200">
                <a:solidFill>
                  <a:srgbClr val="FFFFFF"/>
                </a:solidFill>
                <a:latin typeface="+mn-lt"/>
                <a:ea typeface="+mn-ea"/>
                <a:cs typeface="Calibri"/>
              </a:rPr>
              <a:t>Artificial Intelligence</a:t>
            </a:r>
            <a:endParaRPr lang="en-US">
              <a:solidFill>
                <a:srgbClr val="FFFFFF"/>
              </a:solidFill>
            </a:endParaRPr>
          </a:p>
        </p:txBody>
      </p:sp>
      <p:sp>
        <p:nvSpPr>
          <p:cNvPr id="7" name="TextBox 6">
            <a:extLst>
              <a:ext uri="{FF2B5EF4-FFF2-40B4-BE49-F238E27FC236}">
                <a16:creationId xmlns:a16="http://schemas.microsoft.com/office/drawing/2014/main" xmlns="" id="{6DBBE460-6795-7806-7C16-8E1C317912E5}"/>
              </a:ext>
            </a:extLst>
          </p:cNvPr>
          <p:cNvSpPr txBox="1"/>
          <p:nvPr/>
        </p:nvSpPr>
        <p:spPr>
          <a:xfrm>
            <a:off x="6525453" y="3166817"/>
            <a:ext cx="5666546" cy="7944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88645" indent="-588645" defTabSz="941832">
              <a:spcAft>
                <a:spcPts val="600"/>
              </a:spcAft>
              <a:buFont typeface="Wingdings"/>
              <a:buChar char="v"/>
            </a:pPr>
            <a:r>
              <a:rPr lang="en-GB" sz="4532" kern="1200">
                <a:solidFill>
                  <a:srgbClr val="FFFFFF"/>
                </a:solidFill>
                <a:latin typeface="+mn-lt"/>
                <a:ea typeface="+mn-ea"/>
                <a:cs typeface="Calibri"/>
              </a:rPr>
              <a:t>Sensor Network</a:t>
            </a:r>
            <a:endParaRPr lang="en-US" sz="4400">
              <a:solidFill>
                <a:srgbClr val="FFFFFF"/>
              </a:solidFill>
              <a:cs typeface="Calibri"/>
            </a:endParaRPr>
          </a:p>
        </p:txBody>
      </p:sp>
      <p:sp>
        <p:nvSpPr>
          <p:cNvPr id="8" name="TextBox 7">
            <a:extLst>
              <a:ext uri="{FF2B5EF4-FFF2-40B4-BE49-F238E27FC236}">
                <a16:creationId xmlns:a16="http://schemas.microsoft.com/office/drawing/2014/main" xmlns="" id="{CD6620B8-2383-D60C-EA76-A535DC95720F}"/>
              </a:ext>
            </a:extLst>
          </p:cNvPr>
          <p:cNvSpPr txBox="1"/>
          <p:nvPr/>
        </p:nvSpPr>
        <p:spPr>
          <a:xfrm>
            <a:off x="6525453" y="4634666"/>
            <a:ext cx="5666546" cy="7944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88645" indent="-588645" defTabSz="941832">
              <a:spcAft>
                <a:spcPts val="600"/>
              </a:spcAft>
              <a:buFont typeface="Wingdings"/>
              <a:buChar char="v"/>
            </a:pPr>
            <a:r>
              <a:rPr lang="en-GB" sz="4532" kern="1200">
                <a:solidFill>
                  <a:srgbClr val="FFFFFF"/>
                </a:solidFill>
                <a:latin typeface="+mn-lt"/>
                <a:ea typeface="+mn-ea"/>
                <a:cs typeface="Calibri"/>
              </a:rPr>
              <a:t>Connectivity</a:t>
            </a:r>
            <a:endParaRPr lang="en-US" sz="4400">
              <a:solidFill>
                <a:srgbClr val="FFFFFF"/>
              </a:solidFill>
              <a:cs typeface="Calibri"/>
            </a:endParaRPr>
          </a:p>
        </p:txBody>
      </p:sp>
    </p:spTree>
    <p:extLst>
      <p:ext uri="{BB962C8B-B14F-4D97-AF65-F5344CB8AC3E}">
        <p14:creationId xmlns:p14="http://schemas.microsoft.com/office/powerpoint/2010/main" val="19973112"/>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xmlns="" id="{BACC6370-2D7E-4714-9D71-7542949D7D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xmlns="" id="{256B2C21-A230-48C0-8DF1-C46611373C4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xmlns="" id="{3847E18C-932D-4C95-AABA-FEC7C9499AD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xmlns="" id="{3150CB11-0C61-439E-910F-5787759E72A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23">
            <a:extLst>
              <a:ext uri="{FF2B5EF4-FFF2-40B4-BE49-F238E27FC236}">
                <a16:creationId xmlns:a16="http://schemas.microsoft.com/office/drawing/2014/main" xmlns="" id="{43F8A58B-5155-44CE-A5FF-7647B47D0A7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Rectangle 37">
            <a:extLst>
              <a:ext uri="{FF2B5EF4-FFF2-40B4-BE49-F238E27FC236}">
                <a16:creationId xmlns:a16="http://schemas.microsoft.com/office/drawing/2014/main" xmlns="" id="{443F2ACA-E6D6-4028-82DD-F03C262D5DE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xmlns="" id="{7C0AA406-ABCD-8A58-A7A7-CF6D1310CD70}"/>
              </a:ext>
            </a:extLst>
          </p:cNvPr>
          <p:cNvSpPr txBox="1"/>
          <p:nvPr/>
        </p:nvSpPr>
        <p:spPr>
          <a:xfrm>
            <a:off x="586478" y="1683756"/>
            <a:ext cx="3115265" cy="2396359"/>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r">
              <a:lnSpc>
                <a:spcPct val="90000"/>
              </a:lnSpc>
              <a:spcBef>
                <a:spcPct val="0"/>
              </a:spcBef>
              <a:spcAft>
                <a:spcPts val="600"/>
              </a:spcAft>
            </a:pPr>
            <a:r>
              <a:rPr lang="en-US" sz="4000" b="1" u="sng" kern="1200">
                <a:solidFill>
                  <a:srgbClr val="FFFFFF"/>
                </a:solidFill>
                <a:latin typeface="+mj-lt"/>
                <a:ea typeface="+mj-ea"/>
                <a:cs typeface="+mj-cs"/>
              </a:rPr>
              <a:t>Topic Content</a:t>
            </a:r>
          </a:p>
        </p:txBody>
      </p:sp>
      <p:sp>
        <p:nvSpPr>
          <p:cNvPr id="8" name="TextBox 7">
            <a:extLst>
              <a:ext uri="{FF2B5EF4-FFF2-40B4-BE49-F238E27FC236}">
                <a16:creationId xmlns:a16="http://schemas.microsoft.com/office/drawing/2014/main" xmlns="" id="{FF9CD297-C2E3-B4EE-1608-D77785B36BDC}"/>
              </a:ext>
            </a:extLst>
          </p:cNvPr>
          <p:cNvSpPr txBox="1"/>
          <p:nvPr/>
        </p:nvSpPr>
        <p:spPr>
          <a:xfrm>
            <a:off x="4896245" y="1482737"/>
            <a:ext cx="6663545" cy="16466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54305" indent="-154305" defTabSz="493776">
              <a:spcAft>
                <a:spcPts val="600"/>
              </a:spcAft>
              <a:buFont typeface="Wingdings"/>
              <a:buChar char="v"/>
            </a:pPr>
            <a:r>
              <a:rPr lang="en-GB" sz="3600" b="1" kern="1200">
                <a:latin typeface="+mn-lt"/>
                <a:ea typeface="+mn-ea"/>
                <a:cs typeface="Calibri"/>
              </a:rPr>
              <a:t>Introduction</a:t>
            </a:r>
            <a:endParaRPr lang="en-GB" sz="3600" b="1" kern="1200">
              <a:latin typeface="+mn-lt"/>
              <a:cs typeface="Calibri"/>
            </a:endParaRPr>
          </a:p>
          <a:p>
            <a:pPr marL="285750" indent="-285750">
              <a:spcAft>
                <a:spcPts val="600"/>
              </a:spcAft>
              <a:buFont typeface="Wingdings"/>
              <a:buChar char="v"/>
            </a:pPr>
            <a:endParaRPr lang="en-GB" sz="6000" b="1">
              <a:cs typeface="Calibri"/>
            </a:endParaRPr>
          </a:p>
        </p:txBody>
      </p:sp>
      <p:sp>
        <p:nvSpPr>
          <p:cNvPr id="6" name="TextBox 5">
            <a:extLst>
              <a:ext uri="{FF2B5EF4-FFF2-40B4-BE49-F238E27FC236}">
                <a16:creationId xmlns:a16="http://schemas.microsoft.com/office/drawing/2014/main" xmlns="" id="{76FA1805-B052-FAAC-5122-9B25BD56BC8B}"/>
              </a:ext>
            </a:extLst>
          </p:cNvPr>
          <p:cNvSpPr txBox="1"/>
          <p:nvPr/>
        </p:nvSpPr>
        <p:spPr>
          <a:xfrm>
            <a:off x="4905053" y="2328596"/>
            <a:ext cx="483494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08610" indent="-308610" defTabSz="493776">
              <a:spcAft>
                <a:spcPts val="600"/>
              </a:spcAft>
              <a:buFont typeface="Wingdings"/>
              <a:buChar char="v"/>
            </a:pPr>
            <a:r>
              <a:rPr lang="en-GB" sz="3600" b="1" kern="1200">
                <a:latin typeface="+mn-lt"/>
                <a:ea typeface="+mn-ea"/>
                <a:cs typeface="Calibri"/>
              </a:rPr>
              <a:t>Enabling Technology</a:t>
            </a:r>
            <a:endParaRPr lang="en-US" sz="3600" b="1">
              <a:cs typeface="Calibri"/>
            </a:endParaRPr>
          </a:p>
        </p:txBody>
      </p:sp>
      <p:sp>
        <p:nvSpPr>
          <p:cNvPr id="7" name="TextBox 6">
            <a:extLst>
              <a:ext uri="{FF2B5EF4-FFF2-40B4-BE49-F238E27FC236}">
                <a16:creationId xmlns:a16="http://schemas.microsoft.com/office/drawing/2014/main" xmlns="" id="{41F72686-49D2-DF7F-C373-A6BFEBFA9F83}"/>
              </a:ext>
            </a:extLst>
          </p:cNvPr>
          <p:cNvSpPr txBox="1"/>
          <p:nvPr/>
        </p:nvSpPr>
        <p:spPr>
          <a:xfrm>
            <a:off x="4892957" y="3286642"/>
            <a:ext cx="585094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08610" indent="-308610" defTabSz="493776">
              <a:spcAft>
                <a:spcPts val="600"/>
              </a:spcAft>
              <a:buFont typeface="Wingdings"/>
              <a:buChar char="v"/>
            </a:pPr>
            <a:r>
              <a:rPr lang="en-GB" sz="3600" b="1" kern="1200">
                <a:latin typeface="+mn-lt"/>
                <a:ea typeface="+mn-ea"/>
                <a:cs typeface="Calibri"/>
              </a:rPr>
              <a:t>Application and Use Cases</a:t>
            </a:r>
            <a:endParaRPr lang="en-US" sz="3600" b="1">
              <a:cs typeface="Calibri"/>
            </a:endParaRPr>
          </a:p>
        </p:txBody>
      </p:sp>
      <p:sp>
        <p:nvSpPr>
          <p:cNvPr id="9" name="TextBox 8">
            <a:extLst>
              <a:ext uri="{FF2B5EF4-FFF2-40B4-BE49-F238E27FC236}">
                <a16:creationId xmlns:a16="http://schemas.microsoft.com/office/drawing/2014/main" xmlns="" id="{BA22A63B-4213-93B5-B78C-802EAD84DA20}"/>
              </a:ext>
            </a:extLst>
          </p:cNvPr>
          <p:cNvSpPr txBox="1"/>
          <p:nvPr/>
        </p:nvSpPr>
        <p:spPr>
          <a:xfrm>
            <a:off x="4905052" y="4352884"/>
            <a:ext cx="606121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08610" indent="-308610" defTabSz="493776">
              <a:spcAft>
                <a:spcPts val="600"/>
              </a:spcAft>
              <a:buFont typeface="Wingdings"/>
              <a:buChar char="v"/>
            </a:pPr>
            <a:r>
              <a:rPr lang="en-GB" sz="3600" b="1" kern="1200">
                <a:latin typeface="+mn-lt"/>
                <a:ea typeface="+mn-ea"/>
                <a:cs typeface="Calibri"/>
              </a:rPr>
              <a:t>Benefits and Advantages</a:t>
            </a:r>
            <a:endParaRPr lang="en-US" sz="3600" b="1">
              <a:cs typeface="Calibri"/>
            </a:endParaRPr>
          </a:p>
        </p:txBody>
      </p:sp>
      <p:sp>
        <p:nvSpPr>
          <p:cNvPr id="10" name="TextBox 9">
            <a:extLst>
              <a:ext uri="{FF2B5EF4-FFF2-40B4-BE49-F238E27FC236}">
                <a16:creationId xmlns:a16="http://schemas.microsoft.com/office/drawing/2014/main" xmlns="" id="{296739C7-47D3-6A6E-2110-2D70B7EDBA13}"/>
              </a:ext>
            </a:extLst>
          </p:cNvPr>
          <p:cNvSpPr txBox="1"/>
          <p:nvPr/>
        </p:nvSpPr>
        <p:spPr>
          <a:xfrm>
            <a:off x="4892957" y="5283685"/>
            <a:ext cx="560597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08610" indent="-308610" defTabSz="493776">
              <a:spcAft>
                <a:spcPts val="600"/>
              </a:spcAft>
              <a:buFont typeface="Wingdings"/>
              <a:buChar char="v"/>
            </a:pPr>
            <a:r>
              <a:rPr lang="en-GB" sz="3600" b="1" kern="1200">
                <a:latin typeface="+mn-lt"/>
                <a:ea typeface="+mn-ea"/>
                <a:cs typeface="Calibri"/>
              </a:rPr>
              <a:t>Limitation and Challenges</a:t>
            </a:r>
            <a:endParaRPr lang="en-US" sz="3600">
              <a:cs typeface="Calibri"/>
            </a:endParaRPr>
          </a:p>
        </p:txBody>
      </p:sp>
      <p:sp>
        <p:nvSpPr>
          <p:cNvPr id="11" name="TextBox 10">
            <a:extLst>
              <a:ext uri="{FF2B5EF4-FFF2-40B4-BE49-F238E27FC236}">
                <a16:creationId xmlns:a16="http://schemas.microsoft.com/office/drawing/2014/main" xmlns="" id="{6FB60B0F-CF21-32BE-15DB-DB312FD32D01}"/>
              </a:ext>
            </a:extLst>
          </p:cNvPr>
          <p:cNvSpPr txBox="1"/>
          <p:nvPr/>
        </p:nvSpPr>
        <p:spPr>
          <a:xfrm>
            <a:off x="4901330" y="6195877"/>
            <a:ext cx="278633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08610" indent="-308610" defTabSz="493776">
              <a:spcAft>
                <a:spcPts val="600"/>
              </a:spcAft>
              <a:buFont typeface="Wingdings"/>
              <a:buChar char="v"/>
            </a:pPr>
            <a:r>
              <a:rPr lang="en-GB" sz="3600" b="1" kern="1200">
                <a:latin typeface="+mn-lt"/>
                <a:ea typeface="+mn-ea"/>
                <a:cs typeface="Calibri"/>
              </a:rPr>
              <a:t>Conclusion</a:t>
            </a:r>
            <a:endParaRPr lang="en-US" sz="3600" b="1">
              <a:cs typeface="Calibri"/>
            </a:endParaRPr>
          </a:p>
        </p:txBody>
      </p:sp>
    </p:spTree>
    <p:extLst>
      <p:ext uri="{BB962C8B-B14F-4D97-AF65-F5344CB8AC3E}">
        <p14:creationId xmlns:p14="http://schemas.microsoft.com/office/powerpoint/2010/main" val="3712122485"/>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xmlns="" id="{C05CBC3C-2E5A-4839-8B9B-2E5A6ADF0F5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xmlns="" id="{DB5B423A-57CC-4C58-AA26-8E2E862B03A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1"/>
            <a:ext cx="5217023" cy="3994777"/>
          </a:xfrm>
          <a:custGeom>
            <a:avLst/>
            <a:gdLst>
              <a:gd name="connsiteX0" fmla="*/ 1945461 w 5217023"/>
              <a:gd name="connsiteY0" fmla="*/ 3787398 h 3994777"/>
              <a:gd name="connsiteX1" fmla="*/ 1942113 w 5217023"/>
              <a:gd name="connsiteY1" fmla="*/ 3790053 h 3994777"/>
              <a:gd name="connsiteX2" fmla="*/ 1946982 w 5217023"/>
              <a:gd name="connsiteY2" fmla="*/ 3787990 h 3994777"/>
              <a:gd name="connsiteX3" fmla="*/ 1945461 w 5217023"/>
              <a:gd name="connsiteY3" fmla="*/ 3787398 h 3994777"/>
              <a:gd name="connsiteX4" fmla="*/ 0 w 5217023"/>
              <a:gd name="connsiteY4" fmla="*/ 0 h 3994777"/>
              <a:gd name="connsiteX5" fmla="*/ 5030958 w 5217023"/>
              <a:gd name="connsiteY5" fmla="*/ 0 h 3994777"/>
              <a:gd name="connsiteX6" fmla="*/ 5046198 w 5217023"/>
              <a:gd name="connsiteY6" fmla="*/ 153449 h 3994777"/>
              <a:gd name="connsiteX7" fmla="*/ 5055729 w 5217023"/>
              <a:gd name="connsiteY7" fmla="*/ 415828 h 3994777"/>
              <a:gd name="connsiteX8" fmla="*/ 4735242 w 5217023"/>
              <a:gd name="connsiteY8" fmla="*/ 1867130 h 3994777"/>
              <a:gd name="connsiteX9" fmla="*/ 3907395 w 5217023"/>
              <a:gd name="connsiteY9" fmla="*/ 2938441 h 3994777"/>
              <a:gd name="connsiteX10" fmla="*/ 3946497 w 5217023"/>
              <a:gd name="connsiteY10" fmla="*/ 2908567 h 3994777"/>
              <a:gd name="connsiteX11" fmla="*/ 4585421 w 5217023"/>
              <a:gd name="connsiteY11" fmla="*/ 2188401 h 3994777"/>
              <a:gd name="connsiteX12" fmla="*/ 5142585 w 5217023"/>
              <a:gd name="connsiteY12" fmla="*/ 276891 h 3994777"/>
              <a:gd name="connsiteX13" fmla="*/ 5121833 w 5217023"/>
              <a:gd name="connsiteY13" fmla="*/ 30208 h 3994777"/>
              <a:gd name="connsiteX14" fmla="*/ 5116229 w 5217023"/>
              <a:gd name="connsiteY14" fmla="*/ 0 h 3994777"/>
              <a:gd name="connsiteX15" fmla="*/ 5184724 w 5217023"/>
              <a:gd name="connsiteY15" fmla="*/ 0 h 3994777"/>
              <a:gd name="connsiteX16" fmla="*/ 5196265 w 5217023"/>
              <a:gd name="connsiteY16" fmla="*/ 66113 h 3994777"/>
              <a:gd name="connsiteX17" fmla="*/ 5058603 w 5217023"/>
              <a:gd name="connsiteY17" fmla="*/ 1368242 h 3994777"/>
              <a:gd name="connsiteX18" fmla="*/ 4096624 w 5217023"/>
              <a:gd name="connsiteY18" fmla="*/ 2870829 h 3994777"/>
              <a:gd name="connsiteX19" fmla="*/ 3833203 w 5217023"/>
              <a:gd name="connsiteY19" fmla="*/ 3092190 h 3994777"/>
              <a:gd name="connsiteX20" fmla="*/ 3536509 w 5217023"/>
              <a:gd name="connsiteY20" fmla="*/ 3297128 h 3994777"/>
              <a:gd name="connsiteX21" fmla="*/ 3148966 w 5217023"/>
              <a:gd name="connsiteY21" fmla="*/ 3485478 h 3994777"/>
              <a:gd name="connsiteX22" fmla="*/ 1860557 w 5217023"/>
              <a:gd name="connsiteY22" fmla="*/ 3880910 h 3994777"/>
              <a:gd name="connsiteX23" fmla="*/ 573715 w 5217023"/>
              <a:gd name="connsiteY23" fmla="*/ 3983764 h 3994777"/>
              <a:gd name="connsiteX24" fmla="*/ 108410 w 5217023"/>
              <a:gd name="connsiteY24" fmla="*/ 3908816 h 3994777"/>
              <a:gd name="connsiteX25" fmla="*/ 0 w 5217023"/>
              <a:gd name="connsiteY25" fmla="*/ 3876793 h 3994777"/>
              <a:gd name="connsiteX26" fmla="*/ 0 w 5217023"/>
              <a:gd name="connsiteY26" fmla="*/ 3802912 h 3994777"/>
              <a:gd name="connsiteX27" fmla="*/ 36975 w 5217023"/>
              <a:gd name="connsiteY27" fmla="*/ 3815954 h 3994777"/>
              <a:gd name="connsiteX28" fmla="*/ 561628 w 5217023"/>
              <a:gd name="connsiteY28" fmla="*/ 3912655 h 3994777"/>
              <a:gd name="connsiteX29" fmla="*/ 1683086 w 5217023"/>
              <a:gd name="connsiteY29" fmla="*/ 3844334 h 3994777"/>
              <a:gd name="connsiteX30" fmla="*/ 1806023 w 5217023"/>
              <a:gd name="connsiteY30" fmla="*/ 3820992 h 3994777"/>
              <a:gd name="connsiteX31" fmla="*/ 1921817 w 5217023"/>
              <a:gd name="connsiteY31" fmla="*/ 3795747 h 3994777"/>
              <a:gd name="connsiteX32" fmla="*/ 1243689 w 5217023"/>
              <a:gd name="connsiteY32" fmla="*/ 3846539 h 3994777"/>
              <a:gd name="connsiteX33" fmla="*/ 62875 w 5217023"/>
              <a:gd name="connsiteY33" fmla="*/ 3668143 h 3994777"/>
              <a:gd name="connsiteX34" fmla="*/ 0 w 5217023"/>
              <a:gd name="connsiteY34" fmla="*/ 3644185 h 3994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17023" h="3994777">
                <a:moveTo>
                  <a:pt x="1945461" y="3787398"/>
                </a:moveTo>
                <a:lnTo>
                  <a:pt x="1942113" y="3790053"/>
                </a:lnTo>
                <a:lnTo>
                  <a:pt x="1946982" y="3787990"/>
                </a:lnTo>
                <a:cubicBezTo>
                  <a:pt x="1946982" y="3787990"/>
                  <a:pt x="1946379" y="3787019"/>
                  <a:pt x="1945461" y="3787398"/>
                </a:cubicBezTo>
                <a:close/>
                <a:moveTo>
                  <a:pt x="0" y="0"/>
                </a:moveTo>
                <a:lnTo>
                  <a:pt x="5030958" y="0"/>
                </a:lnTo>
                <a:lnTo>
                  <a:pt x="5046198" y="153449"/>
                </a:lnTo>
                <a:cubicBezTo>
                  <a:pt x="5052189" y="240558"/>
                  <a:pt x="5055458" y="328007"/>
                  <a:pt x="5055729" y="415828"/>
                </a:cubicBezTo>
                <a:cubicBezTo>
                  <a:pt x="5057604" y="923672"/>
                  <a:pt x="4959210" y="1409054"/>
                  <a:pt x="4735242" y="1867130"/>
                </a:cubicBezTo>
                <a:cubicBezTo>
                  <a:pt x="4533284" y="2280198"/>
                  <a:pt x="4248921" y="2629330"/>
                  <a:pt x="3907395" y="2938441"/>
                </a:cubicBezTo>
                <a:cubicBezTo>
                  <a:pt x="3922498" y="2931535"/>
                  <a:pt x="3935859" y="2921330"/>
                  <a:pt x="3946497" y="2908567"/>
                </a:cubicBezTo>
                <a:cubicBezTo>
                  <a:pt x="4193494" y="2700987"/>
                  <a:pt x="4408756" y="2458364"/>
                  <a:pt x="4585421" y="2188401"/>
                </a:cubicBezTo>
                <a:cubicBezTo>
                  <a:pt x="4967641" y="1608533"/>
                  <a:pt x="5169304" y="975361"/>
                  <a:pt x="5142585" y="276891"/>
                </a:cubicBezTo>
                <a:cubicBezTo>
                  <a:pt x="5139764" y="194215"/>
                  <a:pt x="5132824" y="111888"/>
                  <a:pt x="5121833" y="30208"/>
                </a:cubicBezTo>
                <a:lnTo>
                  <a:pt x="5116229" y="0"/>
                </a:lnTo>
                <a:lnTo>
                  <a:pt x="5184724" y="0"/>
                </a:lnTo>
                <a:lnTo>
                  <a:pt x="5196265" y="66113"/>
                </a:lnTo>
                <a:cubicBezTo>
                  <a:pt x="5249921" y="496647"/>
                  <a:pt x="5197997" y="931171"/>
                  <a:pt x="5058603" y="1368242"/>
                </a:cubicBezTo>
                <a:cubicBezTo>
                  <a:pt x="4872414" y="1953929"/>
                  <a:pt x="4544298" y="2451351"/>
                  <a:pt x="4096624" y="2870829"/>
                </a:cubicBezTo>
                <a:cubicBezTo>
                  <a:pt x="4012832" y="2949426"/>
                  <a:pt x="3924415" y="3022439"/>
                  <a:pt x="3833203" y="3092190"/>
                </a:cubicBezTo>
                <a:cubicBezTo>
                  <a:pt x="3741992" y="3161943"/>
                  <a:pt x="3648667" y="3225510"/>
                  <a:pt x="3536509" y="3297128"/>
                </a:cubicBezTo>
                <a:cubicBezTo>
                  <a:pt x="3427215" y="3372735"/>
                  <a:pt x="3288598" y="3430233"/>
                  <a:pt x="3148966" y="3485478"/>
                </a:cubicBezTo>
                <a:cubicBezTo>
                  <a:pt x="2729930" y="3651299"/>
                  <a:pt x="2302194" y="3788890"/>
                  <a:pt x="1860557" y="3880910"/>
                </a:cubicBezTo>
                <a:cubicBezTo>
                  <a:pt x="1435974" y="3969444"/>
                  <a:pt x="1008052" y="4017957"/>
                  <a:pt x="573715" y="3983764"/>
                </a:cubicBezTo>
                <a:cubicBezTo>
                  <a:pt x="415134" y="3971300"/>
                  <a:pt x="259585" y="3947743"/>
                  <a:pt x="108410" y="3908816"/>
                </a:cubicBezTo>
                <a:lnTo>
                  <a:pt x="0" y="3876793"/>
                </a:lnTo>
                <a:lnTo>
                  <a:pt x="0" y="3802912"/>
                </a:lnTo>
                <a:lnTo>
                  <a:pt x="36975" y="3815954"/>
                </a:lnTo>
                <a:cubicBezTo>
                  <a:pt x="206404" y="3867475"/>
                  <a:pt x="382020" y="3897326"/>
                  <a:pt x="561628" y="3912655"/>
                </a:cubicBezTo>
                <a:cubicBezTo>
                  <a:pt x="938583" y="3944832"/>
                  <a:pt x="1311814" y="3910697"/>
                  <a:pt x="1683086" y="3844334"/>
                </a:cubicBezTo>
                <a:cubicBezTo>
                  <a:pt x="1724123" y="3837151"/>
                  <a:pt x="1765097" y="3829374"/>
                  <a:pt x="1806023" y="3820992"/>
                </a:cubicBezTo>
                <a:cubicBezTo>
                  <a:pt x="1844740" y="3813079"/>
                  <a:pt x="1883218" y="3804161"/>
                  <a:pt x="1921817" y="3795747"/>
                </a:cubicBezTo>
                <a:cubicBezTo>
                  <a:pt x="1697011" y="3826435"/>
                  <a:pt x="1470551" y="3843387"/>
                  <a:pt x="1243689" y="3846539"/>
                </a:cubicBezTo>
                <a:cubicBezTo>
                  <a:pt x="839058" y="3849054"/>
                  <a:pt x="443424" y="3800206"/>
                  <a:pt x="62875" y="3668143"/>
                </a:cubicBezTo>
                <a:lnTo>
                  <a:pt x="0" y="364418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xmlns="" id="{ED314BBF-FA9C-E89E-E762-3BE746EE3FAB}"/>
              </a:ext>
            </a:extLst>
          </p:cNvPr>
          <p:cNvSpPr txBox="1"/>
          <p:nvPr/>
        </p:nvSpPr>
        <p:spPr>
          <a:xfrm>
            <a:off x="531126" y="673770"/>
            <a:ext cx="3857223" cy="2368421"/>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a:lnSpc>
                <a:spcPct val="90000"/>
              </a:lnSpc>
              <a:spcBef>
                <a:spcPct val="0"/>
              </a:spcBef>
              <a:spcAft>
                <a:spcPts val="600"/>
              </a:spcAft>
            </a:pPr>
            <a:r>
              <a:rPr lang="en-US" sz="6000" b="1" kern="1200">
                <a:latin typeface="+mj-lt"/>
                <a:ea typeface="+mj-ea"/>
                <a:cs typeface="+mj-cs"/>
              </a:rPr>
              <a:t>Application and Use Cases</a:t>
            </a:r>
            <a:endParaRPr lang="en-US" sz="6000" u="sng" kern="1200">
              <a:latin typeface="+mj-lt"/>
              <a:ea typeface="+mj-ea"/>
              <a:cs typeface="Calibri Light"/>
            </a:endParaRPr>
          </a:p>
        </p:txBody>
      </p:sp>
      <p:sp>
        <p:nvSpPr>
          <p:cNvPr id="5" name="TextBox 4">
            <a:extLst>
              <a:ext uri="{FF2B5EF4-FFF2-40B4-BE49-F238E27FC236}">
                <a16:creationId xmlns:a16="http://schemas.microsoft.com/office/drawing/2014/main" xmlns="" id="{50A15D66-A8D5-BEFC-092D-D7CFA4899F15}"/>
              </a:ext>
            </a:extLst>
          </p:cNvPr>
          <p:cNvSpPr txBox="1"/>
          <p:nvPr/>
        </p:nvSpPr>
        <p:spPr>
          <a:xfrm>
            <a:off x="8720050" y="-1456824"/>
            <a:ext cx="5766417" cy="9074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671830" indent="-671830" defTabSz="896112">
              <a:spcAft>
                <a:spcPts val="600"/>
              </a:spcAft>
              <a:buFont typeface="Wingdings"/>
              <a:buChar char="Ø"/>
            </a:pPr>
            <a:r>
              <a:rPr lang="en-GB" sz="5250">
                <a:cs typeface="Calibri"/>
              </a:rPr>
              <a:t>Smart</a:t>
            </a:r>
            <a:r>
              <a:rPr lang="en-GB" sz="5250" kern="1200">
                <a:latin typeface="+mn-lt"/>
                <a:ea typeface="+mn-ea"/>
                <a:cs typeface="Calibri"/>
              </a:rPr>
              <a:t> Home</a:t>
            </a:r>
            <a:endParaRPr lang="en-US" sz="5250">
              <a:cs typeface="Calibri" panose="020F0502020204030204"/>
            </a:endParaRPr>
          </a:p>
        </p:txBody>
      </p:sp>
      <p:sp>
        <p:nvSpPr>
          <p:cNvPr id="6" name="TextBox 5">
            <a:extLst>
              <a:ext uri="{FF2B5EF4-FFF2-40B4-BE49-F238E27FC236}">
                <a16:creationId xmlns:a16="http://schemas.microsoft.com/office/drawing/2014/main" xmlns="" id="{8C624054-16E6-265A-F398-367BEC5A630D}"/>
              </a:ext>
            </a:extLst>
          </p:cNvPr>
          <p:cNvSpPr txBox="1"/>
          <p:nvPr/>
        </p:nvSpPr>
        <p:spPr>
          <a:xfrm>
            <a:off x="13041720" y="1999323"/>
            <a:ext cx="5766417" cy="9074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672084" indent="-672084" defTabSz="896112">
              <a:spcAft>
                <a:spcPts val="600"/>
              </a:spcAft>
              <a:buFont typeface="Wingdings"/>
              <a:buChar char="Ø"/>
            </a:pPr>
            <a:r>
              <a:rPr lang="en-GB" sz="5292" kern="1200">
                <a:solidFill>
                  <a:schemeClr val="tx1"/>
                </a:solidFill>
                <a:latin typeface="+mn-lt"/>
                <a:ea typeface="+mn-ea"/>
                <a:cs typeface="Calibri"/>
              </a:rPr>
              <a:t>Health Care</a:t>
            </a:r>
            <a:endParaRPr lang="en-US">
              <a:cs typeface="Calibri" panose="020F0502020204030204"/>
            </a:endParaRPr>
          </a:p>
        </p:txBody>
      </p:sp>
      <p:sp>
        <p:nvSpPr>
          <p:cNvPr id="8" name="TextBox 7">
            <a:extLst>
              <a:ext uri="{FF2B5EF4-FFF2-40B4-BE49-F238E27FC236}">
                <a16:creationId xmlns:a16="http://schemas.microsoft.com/office/drawing/2014/main" xmlns="" id="{B61806D1-B7D9-0C6F-66A7-F5DB9B2CFA24}"/>
              </a:ext>
            </a:extLst>
          </p:cNvPr>
          <p:cNvSpPr txBox="1"/>
          <p:nvPr/>
        </p:nvSpPr>
        <p:spPr>
          <a:xfrm>
            <a:off x="5212431" y="7238225"/>
            <a:ext cx="5766417" cy="90024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671830" indent="-671830" defTabSz="896112">
              <a:spcAft>
                <a:spcPts val="600"/>
              </a:spcAft>
              <a:buFont typeface="Wingdings"/>
              <a:buChar char="Ø"/>
            </a:pPr>
            <a:r>
              <a:rPr lang="en-GB" sz="5250">
                <a:cs typeface="Calibri"/>
              </a:rPr>
              <a:t>Transportation</a:t>
            </a:r>
            <a:endParaRPr lang="en-US">
              <a:cs typeface="Calibri" panose="020F0502020204030204"/>
            </a:endParaRPr>
          </a:p>
        </p:txBody>
      </p:sp>
    </p:spTree>
    <p:extLst>
      <p:ext uri="{BB962C8B-B14F-4D97-AF65-F5344CB8AC3E}">
        <p14:creationId xmlns:p14="http://schemas.microsoft.com/office/powerpoint/2010/main" val="2014194633"/>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xmlns="" id="{BACC6370-2D7E-4714-9D71-7542949D7D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xmlns="" id="{256B2C21-A230-48C0-8DF1-C46611373C4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xmlns="" id="{3847E18C-932D-4C95-AABA-FEC7C9499AD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xmlns="" id="{3150CB11-0C61-439E-910F-5787759E72A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23">
            <a:extLst>
              <a:ext uri="{FF2B5EF4-FFF2-40B4-BE49-F238E27FC236}">
                <a16:creationId xmlns:a16="http://schemas.microsoft.com/office/drawing/2014/main" xmlns="" id="{43F8A58B-5155-44CE-A5FF-7647B47D0A7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Rectangle 37">
            <a:extLst>
              <a:ext uri="{FF2B5EF4-FFF2-40B4-BE49-F238E27FC236}">
                <a16:creationId xmlns:a16="http://schemas.microsoft.com/office/drawing/2014/main" xmlns="" id="{443F2ACA-E6D6-4028-82DD-F03C262D5DE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xmlns="" id="{7C0AA406-ABCD-8A58-A7A7-CF6D1310CD70}"/>
              </a:ext>
            </a:extLst>
          </p:cNvPr>
          <p:cNvSpPr txBox="1"/>
          <p:nvPr/>
        </p:nvSpPr>
        <p:spPr>
          <a:xfrm>
            <a:off x="586478" y="1683756"/>
            <a:ext cx="3115265" cy="2396359"/>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r">
              <a:lnSpc>
                <a:spcPct val="90000"/>
              </a:lnSpc>
              <a:spcBef>
                <a:spcPct val="0"/>
              </a:spcBef>
              <a:spcAft>
                <a:spcPts val="600"/>
              </a:spcAft>
            </a:pPr>
            <a:r>
              <a:rPr lang="en-US" sz="4000" b="1" u="sng" kern="1200">
                <a:solidFill>
                  <a:srgbClr val="FFFFFF"/>
                </a:solidFill>
                <a:latin typeface="+mj-lt"/>
                <a:ea typeface="+mj-ea"/>
                <a:cs typeface="+mj-cs"/>
              </a:rPr>
              <a:t>Topic Content</a:t>
            </a:r>
          </a:p>
        </p:txBody>
      </p:sp>
      <p:sp>
        <p:nvSpPr>
          <p:cNvPr id="8" name="TextBox 7">
            <a:extLst>
              <a:ext uri="{FF2B5EF4-FFF2-40B4-BE49-F238E27FC236}">
                <a16:creationId xmlns:a16="http://schemas.microsoft.com/office/drawing/2014/main" xmlns="" id="{FF9CD297-C2E3-B4EE-1608-D77785B36BDC}"/>
              </a:ext>
            </a:extLst>
          </p:cNvPr>
          <p:cNvSpPr txBox="1"/>
          <p:nvPr/>
        </p:nvSpPr>
        <p:spPr>
          <a:xfrm>
            <a:off x="6299293" y="-827454"/>
            <a:ext cx="6663545" cy="16466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54305" indent="-154305" defTabSz="493776">
              <a:spcAft>
                <a:spcPts val="600"/>
              </a:spcAft>
              <a:buFont typeface="Wingdings"/>
              <a:buChar char="v"/>
            </a:pPr>
            <a:r>
              <a:rPr lang="en-GB" sz="3600" b="1" kern="1200">
                <a:latin typeface="+mn-lt"/>
                <a:ea typeface="+mn-ea"/>
                <a:cs typeface="Calibri"/>
              </a:rPr>
              <a:t>Introduction</a:t>
            </a:r>
            <a:endParaRPr lang="en-GB" sz="3600" b="1" kern="1200">
              <a:latin typeface="+mn-lt"/>
              <a:cs typeface="Calibri"/>
            </a:endParaRPr>
          </a:p>
          <a:p>
            <a:pPr marL="285750" indent="-285750">
              <a:spcAft>
                <a:spcPts val="600"/>
              </a:spcAft>
              <a:buFont typeface="Wingdings"/>
              <a:buChar char="v"/>
            </a:pPr>
            <a:endParaRPr lang="en-GB" sz="6000" b="1">
              <a:cs typeface="Calibri"/>
            </a:endParaRPr>
          </a:p>
        </p:txBody>
      </p:sp>
      <p:sp>
        <p:nvSpPr>
          <p:cNvPr id="6" name="TextBox 5">
            <a:extLst>
              <a:ext uri="{FF2B5EF4-FFF2-40B4-BE49-F238E27FC236}">
                <a16:creationId xmlns:a16="http://schemas.microsoft.com/office/drawing/2014/main" xmlns="" id="{76FA1805-B052-FAAC-5122-9B25BD56BC8B}"/>
              </a:ext>
            </a:extLst>
          </p:cNvPr>
          <p:cNvSpPr txBox="1"/>
          <p:nvPr/>
        </p:nvSpPr>
        <p:spPr>
          <a:xfrm>
            <a:off x="12186386" y="1360977"/>
            <a:ext cx="483494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08610" indent="-308610" defTabSz="493776">
              <a:spcAft>
                <a:spcPts val="600"/>
              </a:spcAft>
              <a:buFont typeface="Wingdings"/>
              <a:buChar char="v"/>
            </a:pPr>
            <a:r>
              <a:rPr lang="en-GB" sz="3600" b="1" kern="1200">
                <a:latin typeface="+mn-lt"/>
                <a:ea typeface="+mn-ea"/>
                <a:cs typeface="Calibri"/>
              </a:rPr>
              <a:t>Enabling Technology</a:t>
            </a:r>
            <a:endParaRPr lang="en-US" sz="3600" b="1">
              <a:cs typeface="Calibri"/>
            </a:endParaRPr>
          </a:p>
        </p:txBody>
      </p:sp>
      <p:sp>
        <p:nvSpPr>
          <p:cNvPr id="7" name="TextBox 6">
            <a:extLst>
              <a:ext uri="{FF2B5EF4-FFF2-40B4-BE49-F238E27FC236}">
                <a16:creationId xmlns:a16="http://schemas.microsoft.com/office/drawing/2014/main" xmlns="" id="{41F72686-49D2-DF7F-C373-A6BFEBFA9F83}"/>
              </a:ext>
            </a:extLst>
          </p:cNvPr>
          <p:cNvSpPr txBox="1"/>
          <p:nvPr/>
        </p:nvSpPr>
        <p:spPr>
          <a:xfrm>
            <a:off x="12500862" y="3431785"/>
            <a:ext cx="585094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08610" indent="-308610" defTabSz="493776">
              <a:spcAft>
                <a:spcPts val="600"/>
              </a:spcAft>
              <a:buFont typeface="Wingdings"/>
              <a:buChar char="v"/>
            </a:pPr>
            <a:r>
              <a:rPr lang="en-GB" sz="3600" b="1" kern="1200">
                <a:latin typeface="+mn-lt"/>
                <a:ea typeface="+mn-ea"/>
                <a:cs typeface="Calibri"/>
              </a:rPr>
              <a:t>Application and Use Cases</a:t>
            </a:r>
            <a:endParaRPr lang="en-US" sz="3600" b="1">
              <a:cs typeface="Calibri"/>
            </a:endParaRPr>
          </a:p>
        </p:txBody>
      </p:sp>
      <p:sp>
        <p:nvSpPr>
          <p:cNvPr id="9" name="TextBox 8">
            <a:extLst>
              <a:ext uri="{FF2B5EF4-FFF2-40B4-BE49-F238E27FC236}">
                <a16:creationId xmlns:a16="http://schemas.microsoft.com/office/drawing/2014/main" xmlns="" id="{BA22A63B-4213-93B5-B78C-802EAD84DA20}"/>
              </a:ext>
            </a:extLst>
          </p:cNvPr>
          <p:cNvSpPr txBox="1"/>
          <p:nvPr/>
        </p:nvSpPr>
        <p:spPr>
          <a:xfrm>
            <a:off x="12960481" y="5284217"/>
            <a:ext cx="606121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08610" indent="-308610" defTabSz="493776">
              <a:spcAft>
                <a:spcPts val="600"/>
              </a:spcAft>
              <a:buFont typeface="Wingdings"/>
              <a:buChar char="v"/>
            </a:pPr>
            <a:r>
              <a:rPr lang="en-GB" sz="3600" b="1" kern="1200">
                <a:latin typeface="+mn-lt"/>
                <a:ea typeface="+mn-ea"/>
                <a:cs typeface="Calibri"/>
              </a:rPr>
              <a:t>Benefits and Advantages</a:t>
            </a:r>
            <a:endParaRPr lang="en-US" sz="3600" b="1">
              <a:cs typeface="Calibri"/>
            </a:endParaRPr>
          </a:p>
        </p:txBody>
      </p:sp>
      <p:sp>
        <p:nvSpPr>
          <p:cNvPr id="10" name="TextBox 9">
            <a:extLst>
              <a:ext uri="{FF2B5EF4-FFF2-40B4-BE49-F238E27FC236}">
                <a16:creationId xmlns:a16="http://schemas.microsoft.com/office/drawing/2014/main" xmlns="" id="{296739C7-47D3-6A6E-2110-2D70B7EDBA13}"/>
              </a:ext>
            </a:extLst>
          </p:cNvPr>
          <p:cNvSpPr txBox="1"/>
          <p:nvPr/>
        </p:nvSpPr>
        <p:spPr>
          <a:xfrm>
            <a:off x="12742766" y="6880256"/>
            <a:ext cx="560597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08610" indent="-308610" defTabSz="493776">
              <a:spcAft>
                <a:spcPts val="600"/>
              </a:spcAft>
              <a:buFont typeface="Wingdings"/>
              <a:buChar char="v"/>
            </a:pPr>
            <a:r>
              <a:rPr lang="en-GB" sz="3600" b="1" kern="1200">
                <a:latin typeface="+mn-lt"/>
                <a:ea typeface="+mn-ea"/>
                <a:cs typeface="Calibri"/>
              </a:rPr>
              <a:t>Limitation and Challenges</a:t>
            </a:r>
            <a:endParaRPr lang="en-US" sz="3600">
              <a:cs typeface="Calibri"/>
            </a:endParaRPr>
          </a:p>
        </p:txBody>
      </p:sp>
      <p:sp>
        <p:nvSpPr>
          <p:cNvPr id="11" name="TextBox 10">
            <a:extLst>
              <a:ext uri="{FF2B5EF4-FFF2-40B4-BE49-F238E27FC236}">
                <a16:creationId xmlns:a16="http://schemas.microsoft.com/office/drawing/2014/main" xmlns="" id="{6FB60B0F-CF21-32BE-15DB-DB312FD32D01}"/>
              </a:ext>
            </a:extLst>
          </p:cNvPr>
          <p:cNvSpPr txBox="1"/>
          <p:nvPr/>
        </p:nvSpPr>
        <p:spPr>
          <a:xfrm>
            <a:off x="4344949" y="7526353"/>
            <a:ext cx="278633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08610" indent="-308610" defTabSz="493776">
              <a:spcAft>
                <a:spcPts val="600"/>
              </a:spcAft>
              <a:buFont typeface="Wingdings"/>
              <a:buChar char="v"/>
            </a:pPr>
            <a:r>
              <a:rPr lang="en-GB" sz="3600" b="1" kern="1200">
                <a:latin typeface="+mn-lt"/>
                <a:ea typeface="+mn-ea"/>
                <a:cs typeface="Calibri"/>
              </a:rPr>
              <a:t>Conclusion</a:t>
            </a:r>
            <a:endParaRPr lang="en-US" sz="3600" b="1">
              <a:cs typeface="Calibri"/>
            </a:endParaRPr>
          </a:p>
        </p:txBody>
      </p:sp>
    </p:spTree>
    <p:extLst>
      <p:ext uri="{BB962C8B-B14F-4D97-AF65-F5344CB8AC3E}">
        <p14:creationId xmlns:p14="http://schemas.microsoft.com/office/powerpoint/2010/main" val="1144082627"/>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xmlns="" id="{C05CBC3C-2E5A-4839-8B9B-2E5A6ADF0F5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xmlns="" id="{DB5B423A-57CC-4C58-AA26-8E2E862B03A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1"/>
            <a:ext cx="5217023" cy="3994777"/>
          </a:xfrm>
          <a:custGeom>
            <a:avLst/>
            <a:gdLst>
              <a:gd name="connsiteX0" fmla="*/ 1945461 w 5217023"/>
              <a:gd name="connsiteY0" fmla="*/ 3787398 h 3994777"/>
              <a:gd name="connsiteX1" fmla="*/ 1942113 w 5217023"/>
              <a:gd name="connsiteY1" fmla="*/ 3790053 h 3994777"/>
              <a:gd name="connsiteX2" fmla="*/ 1946982 w 5217023"/>
              <a:gd name="connsiteY2" fmla="*/ 3787990 h 3994777"/>
              <a:gd name="connsiteX3" fmla="*/ 1945461 w 5217023"/>
              <a:gd name="connsiteY3" fmla="*/ 3787398 h 3994777"/>
              <a:gd name="connsiteX4" fmla="*/ 0 w 5217023"/>
              <a:gd name="connsiteY4" fmla="*/ 0 h 3994777"/>
              <a:gd name="connsiteX5" fmla="*/ 5030958 w 5217023"/>
              <a:gd name="connsiteY5" fmla="*/ 0 h 3994777"/>
              <a:gd name="connsiteX6" fmla="*/ 5046198 w 5217023"/>
              <a:gd name="connsiteY6" fmla="*/ 153449 h 3994777"/>
              <a:gd name="connsiteX7" fmla="*/ 5055729 w 5217023"/>
              <a:gd name="connsiteY7" fmla="*/ 415828 h 3994777"/>
              <a:gd name="connsiteX8" fmla="*/ 4735242 w 5217023"/>
              <a:gd name="connsiteY8" fmla="*/ 1867130 h 3994777"/>
              <a:gd name="connsiteX9" fmla="*/ 3907395 w 5217023"/>
              <a:gd name="connsiteY9" fmla="*/ 2938441 h 3994777"/>
              <a:gd name="connsiteX10" fmla="*/ 3946497 w 5217023"/>
              <a:gd name="connsiteY10" fmla="*/ 2908567 h 3994777"/>
              <a:gd name="connsiteX11" fmla="*/ 4585421 w 5217023"/>
              <a:gd name="connsiteY11" fmla="*/ 2188401 h 3994777"/>
              <a:gd name="connsiteX12" fmla="*/ 5142585 w 5217023"/>
              <a:gd name="connsiteY12" fmla="*/ 276891 h 3994777"/>
              <a:gd name="connsiteX13" fmla="*/ 5121833 w 5217023"/>
              <a:gd name="connsiteY13" fmla="*/ 30208 h 3994777"/>
              <a:gd name="connsiteX14" fmla="*/ 5116229 w 5217023"/>
              <a:gd name="connsiteY14" fmla="*/ 0 h 3994777"/>
              <a:gd name="connsiteX15" fmla="*/ 5184724 w 5217023"/>
              <a:gd name="connsiteY15" fmla="*/ 0 h 3994777"/>
              <a:gd name="connsiteX16" fmla="*/ 5196265 w 5217023"/>
              <a:gd name="connsiteY16" fmla="*/ 66113 h 3994777"/>
              <a:gd name="connsiteX17" fmla="*/ 5058603 w 5217023"/>
              <a:gd name="connsiteY17" fmla="*/ 1368242 h 3994777"/>
              <a:gd name="connsiteX18" fmla="*/ 4096624 w 5217023"/>
              <a:gd name="connsiteY18" fmla="*/ 2870829 h 3994777"/>
              <a:gd name="connsiteX19" fmla="*/ 3833203 w 5217023"/>
              <a:gd name="connsiteY19" fmla="*/ 3092190 h 3994777"/>
              <a:gd name="connsiteX20" fmla="*/ 3536509 w 5217023"/>
              <a:gd name="connsiteY20" fmla="*/ 3297128 h 3994777"/>
              <a:gd name="connsiteX21" fmla="*/ 3148966 w 5217023"/>
              <a:gd name="connsiteY21" fmla="*/ 3485478 h 3994777"/>
              <a:gd name="connsiteX22" fmla="*/ 1860557 w 5217023"/>
              <a:gd name="connsiteY22" fmla="*/ 3880910 h 3994777"/>
              <a:gd name="connsiteX23" fmla="*/ 573715 w 5217023"/>
              <a:gd name="connsiteY23" fmla="*/ 3983764 h 3994777"/>
              <a:gd name="connsiteX24" fmla="*/ 108410 w 5217023"/>
              <a:gd name="connsiteY24" fmla="*/ 3908816 h 3994777"/>
              <a:gd name="connsiteX25" fmla="*/ 0 w 5217023"/>
              <a:gd name="connsiteY25" fmla="*/ 3876793 h 3994777"/>
              <a:gd name="connsiteX26" fmla="*/ 0 w 5217023"/>
              <a:gd name="connsiteY26" fmla="*/ 3802912 h 3994777"/>
              <a:gd name="connsiteX27" fmla="*/ 36975 w 5217023"/>
              <a:gd name="connsiteY27" fmla="*/ 3815954 h 3994777"/>
              <a:gd name="connsiteX28" fmla="*/ 561628 w 5217023"/>
              <a:gd name="connsiteY28" fmla="*/ 3912655 h 3994777"/>
              <a:gd name="connsiteX29" fmla="*/ 1683086 w 5217023"/>
              <a:gd name="connsiteY29" fmla="*/ 3844334 h 3994777"/>
              <a:gd name="connsiteX30" fmla="*/ 1806023 w 5217023"/>
              <a:gd name="connsiteY30" fmla="*/ 3820992 h 3994777"/>
              <a:gd name="connsiteX31" fmla="*/ 1921817 w 5217023"/>
              <a:gd name="connsiteY31" fmla="*/ 3795747 h 3994777"/>
              <a:gd name="connsiteX32" fmla="*/ 1243689 w 5217023"/>
              <a:gd name="connsiteY32" fmla="*/ 3846539 h 3994777"/>
              <a:gd name="connsiteX33" fmla="*/ 62875 w 5217023"/>
              <a:gd name="connsiteY33" fmla="*/ 3668143 h 3994777"/>
              <a:gd name="connsiteX34" fmla="*/ 0 w 5217023"/>
              <a:gd name="connsiteY34" fmla="*/ 3644185 h 3994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17023" h="3994777">
                <a:moveTo>
                  <a:pt x="1945461" y="3787398"/>
                </a:moveTo>
                <a:lnTo>
                  <a:pt x="1942113" y="3790053"/>
                </a:lnTo>
                <a:lnTo>
                  <a:pt x="1946982" y="3787990"/>
                </a:lnTo>
                <a:cubicBezTo>
                  <a:pt x="1946982" y="3787990"/>
                  <a:pt x="1946379" y="3787019"/>
                  <a:pt x="1945461" y="3787398"/>
                </a:cubicBezTo>
                <a:close/>
                <a:moveTo>
                  <a:pt x="0" y="0"/>
                </a:moveTo>
                <a:lnTo>
                  <a:pt x="5030958" y="0"/>
                </a:lnTo>
                <a:lnTo>
                  <a:pt x="5046198" y="153449"/>
                </a:lnTo>
                <a:cubicBezTo>
                  <a:pt x="5052189" y="240558"/>
                  <a:pt x="5055458" y="328007"/>
                  <a:pt x="5055729" y="415828"/>
                </a:cubicBezTo>
                <a:cubicBezTo>
                  <a:pt x="5057604" y="923672"/>
                  <a:pt x="4959210" y="1409054"/>
                  <a:pt x="4735242" y="1867130"/>
                </a:cubicBezTo>
                <a:cubicBezTo>
                  <a:pt x="4533284" y="2280198"/>
                  <a:pt x="4248921" y="2629330"/>
                  <a:pt x="3907395" y="2938441"/>
                </a:cubicBezTo>
                <a:cubicBezTo>
                  <a:pt x="3922498" y="2931535"/>
                  <a:pt x="3935859" y="2921330"/>
                  <a:pt x="3946497" y="2908567"/>
                </a:cubicBezTo>
                <a:cubicBezTo>
                  <a:pt x="4193494" y="2700987"/>
                  <a:pt x="4408756" y="2458364"/>
                  <a:pt x="4585421" y="2188401"/>
                </a:cubicBezTo>
                <a:cubicBezTo>
                  <a:pt x="4967641" y="1608533"/>
                  <a:pt x="5169304" y="975361"/>
                  <a:pt x="5142585" y="276891"/>
                </a:cubicBezTo>
                <a:cubicBezTo>
                  <a:pt x="5139764" y="194215"/>
                  <a:pt x="5132824" y="111888"/>
                  <a:pt x="5121833" y="30208"/>
                </a:cubicBezTo>
                <a:lnTo>
                  <a:pt x="5116229" y="0"/>
                </a:lnTo>
                <a:lnTo>
                  <a:pt x="5184724" y="0"/>
                </a:lnTo>
                <a:lnTo>
                  <a:pt x="5196265" y="66113"/>
                </a:lnTo>
                <a:cubicBezTo>
                  <a:pt x="5249921" y="496647"/>
                  <a:pt x="5197997" y="931171"/>
                  <a:pt x="5058603" y="1368242"/>
                </a:cubicBezTo>
                <a:cubicBezTo>
                  <a:pt x="4872414" y="1953929"/>
                  <a:pt x="4544298" y="2451351"/>
                  <a:pt x="4096624" y="2870829"/>
                </a:cubicBezTo>
                <a:cubicBezTo>
                  <a:pt x="4012832" y="2949426"/>
                  <a:pt x="3924415" y="3022439"/>
                  <a:pt x="3833203" y="3092190"/>
                </a:cubicBezTo>
                <a:cubicBezTo>
                  <a:pt x="3741992" y="3161943"/>
                  <a:pt x="3648667" y="3225510"/>
                  <a:pt x="3536509" y="3297128"/>
                </a:cubicBezTo>
                <a:cubicBezTo>
                  <a:pt x="3427215" y="3372735"/>
                  <a:pt x="3288598" y="3430233"/>
                  <a:pt x="3148966" y="3485478"/>
                </a:cubicBezTo>
                <a:cubicBezTo>
                  <a:pt x="2729930" y="3651299"/>
                  <a:pt x="2302194" y="3788890"/>
                  <a:pt x="1860557" y="3880910"/>
                </a:cubicBezTo>
                <a:cubicBezTo>
                  <a:pt x="1435974" y="3969444"/>
                  <a:pt x="1008052" y="4017957"/>
                  <a:pt x="573715" y="3983764"/>
                </a:cubicBezTo>
                <a:cubicBezTo>
                  <a:pt x="415134" y="3971300"/>
                  <a:pt x="259585" y="3947743"/>
                  <a:pt x="108410" y="3908816"/>
                </a:cubicBezTo>
                <a:lnTo>
                  <a:pt x="0" y="3876793"/>
                </a:lnTo>
                <a:lnTo>
                  <a:pt x="0" y="3802912"/>
                </a:lnTo>
                <a:lnTo>
                  <a:pt x="36975" y="3815954"/>
                </a:lnTo>
                <a:cubicBezTo>
                  <a:pt x="206404" y="3867475"/>
                  <a:pt x="382020" y="3897326"/>
                  <a:pt x="561628" y="3912655"/>
                </a:cubicBezTo>
                <a:cubicBezTo>
                  <a:pt x="938583" y="3944832"/>
                  <a:pt x="1311814" y="3910697"/>
                  <a:pt x="1683086" y="3844334"/>
                </a:cubicBezTo>
                <a:cubicBezTo>
                  <a:pt x="1724123" y="3837151"/>
                  <a:pt x="1765097" y="3829374"/>
                  <a:pt x="1806023" y="3820992"/>
                </a:cubicBezTo>
                <a:cubicBezTo>
                  <a:pt x="1844740" y="3813079"/>
                  <a:pt x="1883218" y="3804161"/>
                  <a:pt x="1921817" y="3795747"/>
                </a:cubicBezTo>
                <a:cubicBezTo>
                  <a:pt x="1697011" y="3826435"/>
                  <a:pt x="1470551" y="3843387"/>
                  <a:pt x="1243689" y="3846539"/>
                </a:cubicBezTo>
                <a:cubicBezTo>
                  <a:pt x="839058" y="3849054"/>
                  <a:pt x="443424" y="3800206"/>
                  <a:pt x="62875" y="3668143"/>
                </a:cubicBezTo>
                <a:lnTo>
                  <a:pt x="0" y="364418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xmlns="" id="{ED314BBF-FA9C-E89E-E762-3BE746EE3FAB}"/>
              </a:ext>
            </a:extLst>
          </p:cNvPr>
          <p:cNvSpPr txBox="1"/>
          <p:nvPr/>
        </p:nvSpPr>
        <p:spPr>
          <a:xfrm>
            <a:off x="531126" y="673770"/>
            <a:ext cx="3857223" cy="2368421"/>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a:lnSpc>
                <a:spcPct val="90000"/>
              </a:lnSpc>
              <a:spcBef>
                <a:spcPct val="0"/>
              </a:spcBef>
              <a:spcAft>
                <a:spcPts val="600"/>
              </a:spcAft>
            </a:pPr>
            <a:r>
              <a:rPr lang="en-US" sz="6000" b="1" kern="1200">
                <a:latin typeface="+mj-lt"/>
                <a:ea typeface="+mj-ea"/>
                <a:cs typeface="+mj-cs"/>
              </a:rPr>
              <a:t>Application and Use Cases</a:t>
            </a:r>
            <a:endParaRPr lang="en-US" sz="6000" u="sng" kern="1200">
              <a:latin typeface="+mj-lt"/>
              <a:ea typeface="+mj-ea"/>
              <a:cs typeface="Calibri Light"/>
            </a:endParaRPr>
          </a:p>
        </p:txBody>
      </p:sp>
      <p:sp>
        <p:nvSpPr>
          <p:cNvPr id="5" name="TextBox 4">
            <a:extLst>
              <a:ext uri="{FF2B5EF4-FFF2-40B4-BE49-F238E27FC236}">
                <a16:creationId xmlns:a16="http://schemas.microsoft.com/office/drawing/2014/main" xmlns="" id="{50A15D66-A8D5-BEFC-092D-D7CFA4899F15}"/>
              </a:ext>
            </a:extLst>
          </p:cNvPr>
          <p:cNvSpPr txBox="1"/>
          <p:nvPr/>
        </p:nvSpPr>
        <p:spPr>
          <a:xfrm>
            <a:off x="5587383" y="1518605"/>
            <a:ext cx="5766417" cy="9074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671830" indent="-671830" defTabSz="896112">
              <a:spcAft>
                <a:spcPts val="600"/>
              </a:spcAft>
              <a:buFont typeface="Wingdings"/>
              <a:buChar char="Ø"/>
            </a:pPr>
            <a:r>
              <a:rPr lang="en-GB" sz="5250">
                <a:cs typeface="Calibri"/>
              </a:rPr>
              <a:t>Smart</a:t>
            </a:r>
            <a:r>
              <a:rPr lang="en-GB" sz="5250" kern="1200">
                <a:latin typeface="+mn-lt"/>
                <a:ea typeface="+mn-ea"/>
                <a:cs typeface="Calibri"/>
              </a:rPr>
              <a:t> Home</a:t>
            </a:r>
            <a:endParaRPr lang="en-US" sz="5250">
              <a:cs typeface="Calibri" panose="020F0502020204030204"/>
            </a:endParaRPr>
          </a:p>
        </p:txBody>
      </p:sp>
      <p:sp>
        <p:nvSpPr>
          <p:cNvPr id="6" name="TextBox 5">
            <a:extLst>
              <a:ext uri="{FF2B5EF4-FFF2-40B4-BE49-F238E27FC236}">
                <a16:creationId xmlns:a16="http://schemas.microsoft.com/office/drawing/2014/main" xmlns="" id="{8C624054-16E6-265A-F398-367BEC5A630D}"/>
              </a:ext>
            </a:extLst>
          </p:cNvPr>
          <p:cNvSpPr txBox="1"/>
          <p:nvPr/>
        </p:nvSpPr>
        <p:spPr>
          <a:xfrm>
            <a:off x="5542672" y="2882275"/>
            <a:ext cx="5766417" cy="9074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672084" indent="-672084" defTabSz="896112">
              <a:spcAft>
                <a:spcPts val="600"/>
              </a:spcAft>
              <a:buFont typeface="Wingdings"/>
              <a:buChar char="Ø"/>
            </a:pPr>
            <a:r>
              <a:rPr lang="en-GB" sz="5292" kern="1200">
                <a:solidFill>
                  <a:schemeClr val="tx1"/>
                </a:solidFill>
                <a:latin typeface="+mn-lt"/>
                <a:ea typeface="+mn-ea"/>
                <a:cs typeface="Calibri"/>
              </a:rPr>
              <a:t>Health Care</a:t>
            </a:r>
            <a:endParaRPr lang="en-US">
              <a:cs typeface="Calibri" panose="020F0502020204030204"/>
            </a:endParaRPr>
          </a:p>
        </p:txBody>
      </p:sp>
      <p:sp>
        <p:nvSpPr>
          <p:cNvPr id="8" name="TextBox 7">
            <a:extLst>
              <a:ext uri="{FF2B5EF4-FFF2-40B4-BE49-F238E27FC236}">
                <a16:creationId xmlns:a16="http://schemas.microsoft.com/office/drawing/2014/main" xmlns="" id="{B61806D1-B7D9-0C6F-66A7-F5DB9B2CFA24}"/>
              </a:ext>
            </a:extLst>
          </p:cNvPr>
          <p:cNvSpPr txBox="1"/>
          <p:nvPr/>
        </p:nvSpPr>
        <p:spPr>
          <a:xfrm>
            <a:off x="5587383" y="4335368"/>
            <a:ext cx="5766417" cy="90024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671830" indent="-671830" defTabSz="896112">
              <a:spcAft>
                <a:spcPts val="600"/>
              </a:spcAft>
              <a:buFont typeface="Wingdings"/>
              <a:buChar char="Ø"/>
            </a:pPr>
            <a:r>
              <a:rPr lang="en-GB" sz="5250">
                <a:cs typeface="Calibri"/>
              </a:rPr>
              <a:t>Transportation</a:t>
            </a:r>
            <a:endParaRPr lang="en-US">
              <a:cs typeface="Calibri" panose="020F0502020204030204"/>
            </a:endParaRPr>
          </a:p>
        </p:txBody>
      </p:sp>
    </p:spTree>
    <p:extLst>
      <p:ext uri="{BB962C8B-B14F-4D97-AF65-F5344CB8AC3E}">
        <p14:creationId xmlns:p14="http://schemas.microsoft.com/office/powerpoint/2010/main" val="2958864402"/>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xmlns="" id="{04812C46-200A-4DEB-A05E-3ED6C68C23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hand holding a phone with a screen with icons on it&#10;&#10;Description automatically generated">
            <a:extLst>
              <a:ext uri="{FF2B5EF4-FFF2-40B4-BE49-F238E27FC236}">
                <a16:creationId xmlns:a16="http://schemas.microsoft.com/office/drawing/2014/main" xmlns="" id="{50A2A655-1E25-042B-CE7B-7C15901233F5}"/>
              </a:ext>
            </a:extLst>
          </p:cNvPr>
          <p:cNvPicPr>
            <a:picLocks noChangeAspect="1"/>
          </p:cNvPicPr>
          <p:nvPr/>
        </p:nvPicPr>
        <p:blipFill rotWithShape="1">
          <a:blip r:embed="rId2"/>
          <a:srcRect l="23367" t="-166" r="-17497"/>
          <a:stretch/>
        </p:blipFill>
        <p:spPr>
          <a:xfrm>
            <a:off x="-10614996" y="-2841342"/>
            <a:ext cx="9671060" cy="6869319"/>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
        <p:nvSpPr>
          <p:cNvPr id="13" name="Rectangle 12">
            <a:extLst>
              <a:ext uri="{FF2B5EF4-FFF2-40B4-BE49-F238E27FC236}">
                <a16:creationId xmlns:a16="http://schemas.microsoft.com/office/drawing/2014/main" xmlns="" id="{D1EA859B-E555-4109-94F3-6700E046E0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xmlns="" id="{6E985221-CF64-F221-504F-A885BCC72957}"/>
              </a:ext>
            </a:extLst>
          </p:cNvPr>
          <p:cNvSpPr txBox="1"/>
          <p:nvPr/>
        </p:nvSpPr>
        <p:spPr>
          <a:xfrm>
            <a:off x="7531610" y="35304"/>
            <a:ext cx="5641890" cy="197952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Autofit/>
          </a:bodyPr>
          <a:lstStyle/>
          <a:p>
            <a:pPr>
              <a:lnSpc>
                <a:spcPct val="90000"/>
              </a:lnSpc>
              <a:spcBef>
                <a:spcPct val="0"/>
              </a:spcBef>
              <a:spcAft>
                <a:spcPts val="600"/>
              </a:spcAft>
            </a:pPr>
            <a:r>
              <a:rPr lang="en-US" sz="6600" b="1">
                <a:latin typeface="+mj-lt"/>
                <a:ea typeface="+mj-ea"/>
                <a:cs typeface="+mj-cs"/>
              </a:rPr>
              <a:t>Smart Home</a:t>
            </a:r>
            <a:endParaRPr lang="en-US" sz="6600" b="1">
              <a:latin typeface="+mj-lt"/>
              <a:ea typeface="+mj-ea"/>
              <a:cs typeface="Calibri Light"/>
            </a:endParaRPr>
          </a:p>
        </p:txBody>
      </p:sp>
      <p:sp>
        <p:nvSpPr>
          <p:cNvPr id="5" name="TextBox 4">
            <a:extLst>
              <a:ext uri="{FF2B5EF4-FFF2-40B4-BE49-F238E27FC236}">
                <a16:creationId xmlns:a16="http://schemas.microsoft.com/office/drawing/2014/main" xmlns="" id="{942B0167-5AC3-C826-B5BF-EF1ADDD7B45B}"/>
              </a:ext>
            </a:extLst>
          </p:cNvPr>
          <p:cNvSpPr txBox="1"/>
          <p:nvPr/>
        </p:nvSpPr>
        <p:spPr>
          <a:xfrm>
            <a:off x="12649950" y="3091697"/>
            <a:ext cx="3822189" cy="3742762"/>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Autofit/>
          </a:bodyPr>
          <a:lstStyle/>
          <a:p>
            <a:pPr indent="-228600">
              <a:lnSpc>
                <a:spcPct val="90000"/>
              </a:lnSpc>
              <a:spcAft>
                <a:spcPts val="600"/>
              </a:spcAft>
              <a:buFont typeface="Arial" panose="020B0604020202020204" pitchFamily="34" charset="0"/>
              <a:buChar char="•"/>
            </a:pPr>
            <a:r>
              <a:rPr lang="en-US" sz="3200"/>
              <a:t>Ambient intelligence can be used to create intelligent, automated homes that can adjust lighting, temperature, security, and other features based on the residents' preferences and daily routines.</a:t>
            </a:r>
            <a:endParaRPr lang="en-US" sz="3200">
              <a:cs typeface="Calibri"/>
            </a:endParaRPr>
          </a:p>
        </p:txBody>
      </p:sp>
    </p:spTree>
    <p:extLst>
      <p:ext uri="{BB962C8B-B14F-4D97-AF65-F5344CB8AC3E}">
        <p14:creationId xmlns:p14="http://schemas.microsoft.com/office/powerpoint/2010/main" val="631686267"/>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xmlns="" id="{04812C46-200A-4DEB-A05E-3ED6C68C23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hand holding a phone with a screen with icons on it&#10;&#10;Description automatically generated">
            <a:extLst>
              <a:ext uri="{FF2B5EF4-FFF2-40B4-BE49-F238E27FC236}">
                <a16:creationId xmlns:a16="http://schemas.microsoft.com/office/drawing/2014/main" xmlns="" id="{50A2A655-1E25-042B-CE7B-7C15901233F5}"/>
              </a:ext>
            </a:extLst>
          </p:cNvPr>
          <p:cNvPicPr>
            <a:picLocks noChangeAspect="1"/>
          </p:cNvPicPr>
          <p:nvPr/>
        </p:nvPicPr>
        <p:blipFill rotWithShape="1">
          <a:blip r:embed="rId3"/>
          <a:srcRect l="23367" t="-166" r="-17497"/>
          <a:stretch/>
        </p:blipFill>
        <p:spPr>
          <a:xfrm>
            <a:off x="-363939" y="34130"/>
            <a:ext cx="9671060" cy="6869319"/>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sp>
        <p:nvSpPr>
          <p:cNvPr id="13" name="Rectangle 12">
            <a:extLst>
              <a:ext uri="{FF2B5EF4-FFF2-40B4-BE49-F238E27FC236}">
                <a16:creationId xmlns:a16="http://schemas.microsoft.com/office/drawing/2014/main" xmlns="" id="{D1EA859B-E555-4109-94F3-6700E046E0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xmlns="" id="{6E985221-CF64-F221-504F-A885BCC72957}"/>
              </a:ext>
            </a:extLst>
          </p:cNvPr>
          <p:cNvSpPr txBox="1"/>
          <p:nvPr/>
        </p:nvSpPr>
        <p:spPr>
          <a:xfrm>
            <a:off x="7531610" y="35304"/>
            <a:ext cx="5641890" cy="197952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Autofit/>
          </a:bodyPr>
          <a:lstStyle/>
          <a:p>
            <a:pPr>
              <a:lnSpc>
                <a:spcPct val="90000"/>
              </a:lnSpc>
              <a:spcBef>
                <a:spcPct val="0"/>
              </a:spcBef>
              <a:spcAft>
                <a:spcPts val="600"/>
              </a:spcAft>
            </a:pPr>
            <a:r>
              <a:rPr lang="en-US" sz="6600" b="1">
                <a:latin typeface="+mj-lt"/>
                <a:ea typeface="+mj-ea"/>
                <a:cs typeface="+mj-cs"/>
              </a:rPr>
              <a:t>Smart Home</a:t>
            </a:r>
            <a:endParaRPr lang="en-US" sz="6600" b="1">
              <a:latin typeface="+mj-lt"/>
              <a:ea typeface="+mj-ea"/>
              <a:cs typeface="Calibri Light"/>
            </a:endParaRPr>
          </a:p>
        </p:txBody>
      </p:sp>
      <p:sp>
        <p:nvSpPr>
          <p:cNvPr id="5" name="TextBox 4">
            <a:extLst>
              <a:ext uri="{FF2B5EF4-FFF2-40B4-BE49-F238E27FC236}">
                <a16:creationId xmlns:a16="http://schemas.microsoft.com/office/drawing/2014/main" xmlns="" id="{942B0167-5AC3-C826-B5BF-EF1ADDD7B45B}"/>
              </a:ext>
            </a:extLst>
          </p:cNvPr>
          <p:cNvSpPr txBox="1"/>
          <p:nvPr/>
        </p:nvSpPr>
        <p:spPr>
          <a:xfrm>
            <a:off x="7531610" y="2013395"/>
            <a:ext cx="3822189" cy="3742762"/>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Autofit/>
          </a:bodyPr>
          <a:lstStyle/>
          <a:p>
            <a:pPr indent="-228600">
              <a:lnSpc>
                <a:spcPct val="90000"/>
              </a:lnSpc>
              <a:spcAft>
                <a:spcPts val="600"/>
              </a:spcAft>
              <a:buFont typeface="Arial" panose="020B0604020202020204" pitchFamily="34" charset="0"/>
              <a:buChar char="•"/>
            </a:pPr>
            <a:r>
              <a:rPr lang="en-US" sz="3200"/>
              <a:t>Ambient intelligence can be used to create intelligent, automated homes that can adjust lighting, temperature, security, and other features based on the residents' preferences and daily routines.</a:t>
            </a:r>
            <a:endParaRPr lang="en-US" sz="3200">
              <a:cs typeface="Calibri"/>
            </a:endParaRPr>
          </a:p>
        </p:txBody>
      </p:sp>
    </p:spTree>
    <p:extLst>
      <p:ext uri="{BB962C8B-B14F-4D97-AF65-F5344CB8AC3E}">
        <p14:creationId xmlns:p14="http://schemas.microsoft.com/office/powerpoint/2010/main" val="3927020864"/>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xmlns="" id="{C05CBC3C-2E5A-4839-8B9B-2E5A6ADF0F5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xmlns="" id="{DB5B423A-57CC-4C58-AA26-8E2E862B03A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1"/>
            <a:ext cx="5217023" cy="3994777"/>
          </a:xfrm>
          <a:custGeom>
            <a:avLst/>
            <a:gdLst>
              <a:gd name="connsiteX0" fmla="*/ 1945461 w 5217023"/>
              <a:gd name="connsiteY0" fmla="*/ 3787398 h 3994777"/>
              <a:gd name="connsiteX1" fmla="*/ 1942113 w 5217023"/>
              <a:gd name="connsiteY1" fmla="*/ 3790053 h 3994777"/>
              <a:gd name="connsiteX2" fmla="*/ 1946982 w 5217023"/>
              <a:gd name="connsiteY2" fmla="*/ 3787990 h 3994777"/>
              <a:gd name="connsiteX3" fmla="*/ 1945461 w 5217023"/>
              <a:gd name="connsiteY3" fmla="*/ 3787398 h 3994777"/>
              <a:gd name="connsiteX4" fmla="*/ 0 w 5217023"/>
              <a:gd name="connsiteY4" fmla="*/ 0 h 3994777"/>
              <a:gd name="connsiteX5" fmla="*/ 5030958 w 5217023"/>
              <a:gd name="connsiteY5" fmla="*/ 0 h 3994777"/>
              <a:gd name="connsiteX6" fmla="*/ 5046198 w 5217023"/>
              <a:gd name="connsiteY6" fmla="*/ 153449 h 3994777"/>
              <a:gd name="connsiteX7" fmla="*/ 5055729 w 5217023"/>
              <a:gd name="connsiteY7" fmla="*/ 415828 h 3994777"/>
              <a:gd name="connsiteX8" fmla="*/ 4735242 w 5217023"/>
              <a:gd name="connsiteY8" fmla="*/ 1867130 h 3994777"/>
              <a:gd name="connsiteX9" fmla="*/ 3907395 w 5217023"/>
              <a:gd name="connsiteY9" fmla="*/ 2938441 h 3994777"/>
              <a:gd name="connsiteX10" fmla="*/ 3946497 w 5217023"/>
              <a:gd name="connsiteY10" fmla="*/ 2908567 h 3994777"/>
              <a:gd name="connsiteX11" fmla="*/ 4585421 w 5217023"/>
              <a:gd name="connsiteY11" fmla="*/ 2188401 h 3994777"/>
              <a:gd name="connsiteX12" fmla="*/ 5142585 w 5217023"/>
              <a:gd name="connsiteY12" fmla="*/ 276891 h 3994777"/>
              <a:gd name="connsiteX13" fmla="*/ 5121833 w 5217023"/>
              <a:gd name="connsiteY13" fmla="*/ 30208 h 3994777"/>
              <a:gd name="connsiteX14" fmla="*/ 5116229 w 5217023"/>
              <a:gd name="connsiteY14" fmla="*/ 0 h 3994777"/>
              <a:gd name="connsiteX15" fmla="*/ 5184724 w 5217023"/>
              <a:gd name="connsiteY15" fmla="*/ 0 h 3994777"/>
              <a:gd name="connsiteX16" fmla="*/ 5196265 w 5217023"/>
              <a:gd name="connsiteY16" fmla="*/ 66113 h 3994777"/>
              <a:gd name="connsiteX17" fmla="*/ 5058603 w 5217023"/>
              <a:gd name="connsiteY17" fmla="*/ 1368242 h 3994777"/>
              <a:gd name="connsiteX18" fmla="*/ 4096624 w 5217023"/>
              <a:gd name="connsiteY18" fmla="*/ 2870829 h 3994777"/>
              <a:gd name="connsiteX19" fmla="*/ 3833203 w 5217023"/>
              <a:gd name="connsiteY19" fmla="*/ 3092190 h 3994777"/>
              <a:gd name="connsiteX20" fmla="*/ 3536509 w 5217023"/>
              <a:gd name="connsiteY20" fmla="*/ 3297128 h 3994777"/>
              <a:gd name="connsiteX21" fmla="*/ 3148966 w 5217023"/>
              <a:gd name="connsiteY21" fmla="*/ 3485478 h 3994777"/>
              <a:gd name="connsiteX22" fmla="*/ 1860557 w 5217023"/>
              <a:gd name="connsiteY22" fmla="*/ 3880910 h 3994777"/>
              <a:gd name="connsiteX23" fmla="*/ 573715 w 5217023"/>
              <a:gd name="connsiteY23" fmla="*/ 3983764 h 3994777"/>
              <a:gd name="connsiteX24" fmla="*/ 108410 w 5217023"/>
              <a:gd name="connsiteY24" fmla="*/ 3908816 h 3994777"/>
              <a:gd name="connsiteX25" fmla="*/ 0 w 5217023"/>
              <a:gd name="connsiteY25" fmla="*/ 3876793 h 3994777"/>
              <a:gd name="connsiteX26" fmla="*/ 0 w 5217023"/>
              <a:gd name="connsiteY26" fmla="*/ 3802912 h 3994777"/>
              <a:gd name="connsiteX27" fmla="*/ 36975 w 5217023"/>
              <a:gd name="connsiteY27" fmla="*/ 3815954 h 3994777"/>
              <a:gd name="connsiteX28" fmla="*/ 561628 w 5217023"/>
              <a:gd name="connsiteY28" fmla="*/ 3912655 h 3994777"/>
              <a:gd name="connsiteX29" fmla="*/ 1683086 w 5217023"/>
              <a:gd name="connsiteY29" fmla="*/ 3844334 h 3994777"/>
              <a:gd name="connsiteX30" fmla="*/ 1806023 w 5217023"/>
              <a:gd name="connsiteY30" fmla="*/ 3820992 h 3994777"/>
              <a:gd name="connsiteX31" fmla="*/ 1921817 w 5217023"/>
              <a:gd name="connsiteY31" fmla="*/ 3795747 h 3994777"/>
              <a:gd name="connsiteX32" fmla="*/ 1243689 w 5217023"/>
              <a:gd name="connsiteY32" fmla="*/ 3846539 h 3994777"/>
              <a:gd name="connsiteX33" fmla="*/ 62875 w 5217023"/>
              <a:gd name="connsiteY33" fmla="*/ 3668143 h 3994777"/>
              <a:gd name="connsiteX34" fmla="*/ 0 w 5217023"/>
              <a:gd name="connsiteY34" fmla="*/ 3644185 h 3994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17023" h="3994777">
                <a:moveTo>
                  <a:pt x="1945461" y="3787398"/>
                </a:moveTo>
                <a:lnTo>
                  <a:pt x="1942113" y="3790053"/>
                </a:lnTo>
                <a:lnTo>
                  <a:pt x="1946982" y="3787990"/>
                </a:lnTo>
                <a:cubicBezTo>
                  <a:pt x="1946982" y="3787990"/>
                  <a:pt x="1946379" y="3787019"/>
                  <a:pt x="1945461" y="3787398"/>
                </a:cubicBezTo>
                <a:close/>
                <a:moveTo>
                  <a:pt x="0" y="0"/>
                </a:moveTo>
                <a:lnTo>
                  <a:pt x="5030958" y="0"/>
                </a:lnTo>
                <a:lnTo>
                  <a:pt x="5046198" y="153449"/>
                </a:lnTo>
                <a:cubicBezTo>
                  <a:pt x="5052189" y="240558"/>
                  <a:pt x="5055458" y="328007"/>
                  <a:pt x="5055729" y="415828"/>
                </a:cubicBezTo>
                <a:cubicBezTo>
                  <a:pt x="5057604" y="923672"/>
                  <a:pt x="4959210" y="1409054"/>
                  <a:pt x="4735242" y="1867130"/>
                </a:cubicBezTo>
                <a:cubicBezTo>
                  <a:pt x="4533284" y="2280198"/>
                  <a:pt x="4248921" y="2629330"/>
                  <a:pt x="3907395" y="2938441"/>
                </a:cubicBezTo>
                <a:cubicBezTo>
                  <a:pt x="3922498" y="2931535"/>
                  <a:pt x="3935859" y="2921330"/>
                  <a:pt x="3946497" y="2908567"/>
                </a:cubicBezTo>
                <a:cubicBezTo>
                  <a:pt x="4193494" y="2700987"/>
                  <a:pt x="4408756" y="2458364"/>
                  <a:pt x="4585421" y="2188401"/>
                </a:cubicBezTo>
                <a:cubicBezTo>
                  <a:pt x="4967641" y="1608533"/>
                  <a:pt x="5169304" y="975361"/>
                  <a:pt x="5142585" y="276891"/>
                </a:cubicBezTo>
                <a:cubicBezTo>
                  <a:pt x="5139764" y="194215"/>
                  <a:pt x="5132824" y="111888"/>
                  <a:pt x="5121833" y="30208"/>
                </a:cubicBezTo>
                <a:lnTo>
                  <a:pt x="5116229" y="0"/>
                </a:lnTo>
                <a:lnTo>
                  <a:pt x="5184724" y="0"/>
                </a:lnTo>
                <a:lnTo>
                  <a:pt x="5196265" y="66113"/>
                </a:lnTo>
                <a:cubicBezTo>
                  <a:pt x="5249921" y="496647"/>
                  <a:pt x="5197997" y="931171"/>
                  <a:pt x="5058603" y="1368242"/>
                </a:cubicBezTo>
                <a:cubicBezTo>
                  <a:pt x="4872414" y="1953929"/>
                  <a:pt x="4544298" y="2451351"/>
                  <a:pt x="4096624" y="2870829"/>
                </a:cubicBezTo>
                <a:cubicBezTo>
                  <a:pt x="4012832" y="2949426"/>
                  <a:pt x="3924415" y="3022439"/>
                  <a:pt x="3833203" y="3092190"/>
                </a:cubicBezTo>
                <a:cubicBezTo>
                  <a:pt x="3741992" y="3161943"/>
                  <a:pt x="3648667" y="3225510"/>
                  <a:pt x="3536509" y="3297128"/>
                </a:cubicBezTo>
                <a:cubicBezTo>
                  <a:pt x="3427215" y="3372735"/>
                  <a:pt x="3288598" y="3430233"/>
                  <a:pt x="3148966" y="3485478"/>
                </a:cubicBezTo>
                <a:cubicBezTo>
                  <a:pt x="2729930" y="3651299"/>
                  <a:pt x="2302194" y="3788890"/>
                  <a:pt x="1860557" y="3880910"/>
                </a:cubicBezTo>
                <a:cubicBezTo>
                  <a:pt x="1435974" y="3969444"/>
                  <a:pt x="1008052" y="4017957"/>
                  <a:pt x="573715" y="3983764"/>
                </a:cubicBezTo>
                <a:cubicBezTo>
                  <a:pt x="415134" y="3971300"/>
                  <a:pt x="259585" y="3947743"/>
                  <a:pt x="108410" y="3908816"/>
                </a:cubicBezTo>
                <a:lnTo>
                  <a:pt x="0" y="3876793"/>
                </a:lnTo>
                <a:lnTo>
                  <a:pt x="0" y="3802912"/>
                </a:lnTo>
                <a:lnTo>
                  <a:pt x="36975" y="3815954"/>
                </a:lnTo>
                <a:cubicBezTo>
                  <a:pt x="206404" y="3867475"/>
                  <a:pt x="382020" y="3897326"/>
                  <a:pt x="561628" y="3912655"/>
                </a:cubicBezTo>
                <a:cubicBezTo>
                  <a:pt x="938583" y="3944832"/>
                  <a:pt x="1311814" y="3910697"/>
                  <a:pt x="1683086" y="3844334"/>
                </a:cubicBezTo>
                <a:cubicBezTo>
                  <a:pt x="1724123" y="3837151"/>
                  <a:pt x="1765097" y="3829374"/>
                  <a:pt x="1806023" y="3820992"/>
                </a:cubicBezTo>
                <a:cubicBezTo>
                  <a:pt x="1844740" y="3813079"/>
                  <a:pt x="1883218" y="3804161"/>
                  <a:pt x="1921817" y="3795747"/>
                </a:cubicBezTo>
                <a:cubicBezTo>
                  <a:pt x="1697011" y="3826435"/>
                  <a:pt x="1470551" y="3843387"/>
                  <a:pt x="1243689" y="3846539"/>
                </a:cubicBezTo>
                <a:cubicBezTo>
                  <a:pt x="839058" y="3849054"/>
                  <a:pt x="443424" y="3800206"/>
                  <a:pt x="62875" y="3668143"/>
                </a:cubicBezTo>
                <a:lnTo>
                  <a:pt x="0" y="364418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xmlns="" id="{ED314BBF-FA9C-E89E-E762-3BE746EE3FAB}"/>
              </a:ext>
            </a:extLst>
          </p:cNvPr>
          <p:cNvSpPr txBox="1"/>
          <p:nvPr/>
        </p:nvSpPr>
        <p:spPr>
          <a:xfrm>
            <a:off x="531126" y="673770"/>
            <a:ext cx="3857223" cy="2368421"/>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a:lnSpc>
                <a:spcPct val="90000"/>
              </a:lnSpc>
              <a:spcBef>
                <a:spcPct val="0"/>
              </a:spcBef>
              <a:spcAft>
                <a:spcPts val="600"/>
              </a:spcAft>
            </a:pPr>
            <a:r>
              <a:rPr lang="en-US" sz="6000" b="1" kern="1200">
                <a:latin typeface="+mj-lt"/>
                <a:ea typeface="+mj-ea"/>
                <a:cs typeface="+mj-cs"/>
              </a:rPr>
              <a:t>Application and Use Cases</a:t>
            </a:r>
            <a:endParaRPr lang="en-US" sz="6000" u="sng" kern="1200">
              <a:latin typeface="+mj-lt"/>
              <a:ea typeface="+mj-ea"/>
              <a:cs typeface="Calibri Light"/>
            </a:endParaRPr>
          </a:p>
        </p:txBody>
      </p:sp>
      <p:sp>
        <p:nvSpPr>
          <p:cNvPr id="5" name="TextBox 4">
            <a:extLst>
              <a:ext uri="{FF2B5EF4-FFF2-40B4-BE49-F238E27FC236}">
                <a16:creationId xmlns:a16="http://schemas.microsoft.com/office/drawing/2014/main" xmlns="" id="{50A15D66-A8D5-BEFC-092D-D7CFA4899F15}"/>
              </a:ext>
            </a:extLst>
          </p:cNvPr>
          <p:cNvSpPr txBox="1"/>
          <p:nvPr/>
        </p:nvSpPr>
        <p:spPr>
          <a:xfrm>
            <a:off x="5587383" y="1518605"/>
            <a:ext cx="5766417" cy="9074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671830" indent="-671830" defTabSz="896112">
              <a:spcAft>
                <a:spcPts val="600"/>
              </a:spcAft>
              <a:buFont typeface="Wingdings"/>
              <a:buChar char="Ø"/>
            </a:pPr>
            <a:r>
              <a:rPr lang="en-GB" sz="5250">
                <a:cs typeface="Calibri"/>
              </a:rPr>
              <a:t>Smart</a:t>
            </a:r>
            <a:r>
              <a:rPr lang="en-GB" sz="5250" kern="1200">
                <a:latin typeface="+mn-lt"/>
                <a:ea typeface="+mn-ea"/>
                <a:cs typeface="Calibri"/>
              </a:rPr>
              <a:t> Home</a:t>
            </a:r>
            <a:endParaRPr lang="en-US" sz="5250">
              <a:cs typeface="Calibri" panose="020F0502020204030204"/>
            </a:endParaRPr>
          </a:p>
        </p:txBody>
      </p:sp>
      <p:sp>
        <p:nvSpPr>
          <p:cNvPr id="6" name="TextBox 5">
            <a:extLst>
              <a:ext uri="{FF2B5EF4-FFF2-40B4-BE49-F238E27FC236}">
                <a16:creationId xmlns:a16="http://schemas.microsoft.com/office/drawing/2014/main" xmlns="" id="{8C624054-16E6-265A-F398-367BEC5A630D}"/>
              </a:ext>
            </a:extLst>
          </p:cNvPr>
          <p:cNvSpPr txBox="1"/>
          <p:nvPr/>
        </p:nvSpPr>
        <p:spPr>
          <a:xfrm>
            <a:off x="5542672" y="2882275"/>
            <a:ext cx="5766417" cy="9074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672084" indent="-672084" defTabSz="896112">
              <a:spcAft>
                <a:spcPts val="600"/>
              </a:spcAft>
              <a:buFont typeface="Wingdings"/>
              <a:buChar char="Ø"/>
            </a:pPr>
            <a:r>
              <a:rPr lang="en-GB" sz="5292" kern="1200">
                <a:solidFill>
                  <a:schemeClr val="tx1"/>
                </a:solidFill>
                <a:latin typeface="+mn-lt"/>
                <a:ea typeface="+mn-ea"/>
                <a:cs typeface="Calibri"/>
              </a:rPr>
              <a:t>Health Care</a:t>
            </a:r>
            <a:endParaRPr lang="en-US">
              <a:cs typeface="Calibri" panose="020F0502020204030204"/>
            </a:endParaRPr>
          </a:p>
        </p:txBody>
      </p:sp>
      <p:sp>
        <p:nvSpPr>
          <p:cNvPr id="8" name="TextBox 7">
            <a:extLst>
              <a:ext uri="{FF2B5EF4-FFF2-40B4-BE49-F238E27FC236}">
                <a16:creationId xmlns:a16="http://schemas.microsoft.com/office/drawing/2014/main" xmlns="" id="{B61806D1-B7D9-0C6F-66A7-F5DB9B2CFA24}"/>
              </a:ext>
            </a:extLst>
          </p:cNvPr>
          <p:cNvSpPr txBox="1"/>
          <p:nvPr/>
        </p:nvSpPr>
        <p:spPr>
          <a:xfrm>
            <a:off x="5587383" y="4335368"/>
            <a:ext cx="5766417" cy="9074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672084" indent="-672084" defTabSz="896112">
              <a:spcAft>
                <a:spcPts val="600"/>
              </a:spcAft>
              <a:buFont typeface="Wingdings"/>
              <a:buChar char="Ø"/>
            </a:pPr>
            <a:r>
              <a:rPr lang="en-GB" sz="5292" kern="1200">
                <a:solidFill>
                  <a:schemeClr val="tx1"/>
                </a:solidFill>
                <a:latin typeface="+mn-lt"/>
                <a:ea typeface="+mn-ea"/>
                <a:cs typeface="Calibri"/>
              </a:rPr>
              <a:t>Transportation</a:t>
            </a:r>
            <a:endParaRPr lang="en-US">
              <a:cs typeface="Calibri" panose="020F0502020204030204"/>
            </a:endParaRPr>
          </a:p>
        </p:txBody>
      </p:sp>
    </p:spTree>
    <p:extLst>
      <p:ext uri="{BB962C8B-B14F-4D97-AF65-F5344CB8AC3E}">
        <p14:creationId xmlns:p14="http://schemas.microsoft.com/office/powerpoint/2010/main" val="240718580"/>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5A0118C5-4F8D-4CF4-BADD-53FEACC6C42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xmlns="" id="{66F0DDD2-29CF-5427-0122-940E391B34B7}"/>
              </a:ext>
            </a:extLst>
          </p:cNvPr>
          <p:cNvSpPr txBox="1"/>
          <p:nvPr/>
        </p:nvSpPr>
        <p:spPr>
          <a:xfrm>
            <a:off x="6234865" y="568517"/>
            <a:ext cx="5248221" cy="106720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Autofit/>
          </a:bodyPr>
          <a:lstStyle/>
          <a:p>
            <a:pPr>
              <a:lnSpc>
                <a:spcPct val="90000"/>
              </a:lnSpc>
              <a:spcBef>
                <a:spcPct val="0"/>
              </a:spcBef>
              <a:spcAft>
                <a:spcPts val="600"/>
              </a:spcAft>
            </a:pPr>
            <a:r>
              <a:rPr lang="en-US" sz="7200" b="1">
                <a:solidFill>
                  <a:schemeClr val="bg1"/>
                </a:solidFill>
                <a:latin typeface="+mj-lt"/>
                <a:ea typeface="+mj-ea"/>
                <a:cs typeface="+mj-cs"/>
              </a:rPr>
              <a:t>Health Care</a:t>
            </a:r>
            <a:endParaRPr lang="en-US" sz="7200" b="1">
              <a:solidFill>
                <a:schemeClr val="bg1"/>
              </a:solidFill>
              <a:latin typeface="+mj-lt"/>
              <a:ea typeface="+mj-ea"/>
              <a:cs typeface="Calibri Light"/>
            </a:endParaRPr>
          </a:p>
        </p:txBody>
      </p:sp>
      <p:pic>
        <p:nvPicPr>
          <p:cNvPr id="6" name="Picture 5" descr="Digitalization of Health Care Expands to Wearable Devices | PLANSPONSOR">
            <a:extLst>
              <a:ext uri="{FF2B5EF4-FFF2-40B4-BE49-F238E27FC236}">
                <a16:creationId xmlns:a16="http://schemas.microsoft.com/office/drawing/2014/main" xmlns="" id="{4A64B20D-AFED-91D9-BF77-EBCCBFCA6F31}"/>
              </a:ext>
            </a:extLst>
          </p:cNvPr>
          <p:cNvPicPr>
            <a:picLocks noChangeAspect="1"/>
          </p:cNvPicPr>
          <p:nvPr/>
        </p:nvPicPr>
        <p:blipFill rotWithShape="1">
          <a:blip r:embed="rId2"/>
          <a:srcRect l="25281" r="25469" b="1"/>
          <a:stretch/>
        </p:blipFill>
        <p:spPr>
          <a:xfrm>
            <a:off x="-4752192" y="2101822"/>
            <a:ext cx="4754947" cy="475494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grpSp>
        <p:nvGrpSpPr>
          <p:cNvPr id="9" name="Group 8">
            <a:extLst>
              <a:ext uri="{FF2B5EF4-FFF2-40B4-BE49-F238E27FC236}">
                <a16:creationId xmlns:a16="http://schemas.microsoft.com/office/drawing/2014/main" xmlns="" id="{B894EFA8-F425-4D19-A94B-445388B31E2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377893"/>
            <a:ext cx="1861854" cy="717514"/>
            <a:chOff x="0" y="377893"/>
            <a:chExt cx="1861854" cy="717514"/>
          </a:xfrm>
          <a:solidFill>
            <a:schemeClr val="bg1"/>
          </a:solidFill>
        </p:grpSpPr>
        <p:sp>
          <p:nvSpPr>
            <p:cNvPr id="14" name="Freeform: Shape 13">
              <a:extLst>
                <a:ext uri="{FF2B5EF4-FFF2-40B4-BE49-F238E27FC236}">
                  <a16:creationId xmlns:a16="http://schemas.microsoft.com/office/drawing/2014/main" xmlns="" id="{C5A741B9-65EC-4C5B-9FE0-4A18575771A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0" name="Freeform: Shape 14">
              <a:extLst>
                <a:ext uri="{FF2B5EF4-FFF2-40B4-BE49-F238E27FC236}">
                  <a16:creationId xmlns:a16="http://schemas.microsoft.com/office/drawing/2014/main" xmlns="" id="{C0BB4301-41FA-4453-956F-A11CC664B68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sp>
        <p:nvSpPr>
          <p:cNvPr id="5" name="TextBox 4">
            <a:extLst>
              <a:ext uri="{FF2B5EF4-FFF2-40B4-BE49-F238E27FC236}">
                <a16:creationId xmlns:a16="http://schemas.microsoft.com/office/drawing/2014/main" xmlns="" id="{704CEA95-176E-47C0-ECE1-E54F12BB3CB6}"/>
              </a:ext>
            </a:extLst>
          </p:cNvPr>
          <p:cNvSpPr txBox="1"/>
          <p:nvPr/>
        </p:nvSpPr>
        <p:spPr>
          <a:xfrm>
            <a:off x="13945854" y="7620667"/>
            <a:ext cx="5217173" cy="4351338"/>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nSpc>
                <a:spcPct val="90000"/>
              </a:lnSpc>
              <a:spcAft>
                <a:spcPts val="600"/>
              </a:spcAft>
            </a:pPr>
            <a:r>
              <a:rPr lang="en-US" sz="3200">
                <a:solidFill>
                  <a:schemeClr val="bg1"/>
                </a:solidFill>
              </a:rPr>
              <a:t>Ambient intelligence systems can be deployed in healthcare settings to continuously monitor patient health, track activities, and alert medical professionals to any concerning changes or emergencies.</a:t>
            </a:r>
            <a:endParaRPr lang="en-US" sz="3200">
              <a:solidFill>
                <a:schemeClr val="bg1"/>
              </a:solidFill>
              <a:cs typeface="Calibri"/>
            </a:endParaRPr>
          </a:p>
        </p:txBody>
      </p:sp>
      <p:grpSp>
        <p:nvGrpSpPr>
          <p:cNvPr id="17" name="Graphic 185">
            <a:extLst>
              <a:ext uri="{FF2B5EF4-FFF2-40B4-BE49-F238E27FC236}">
                <a16:creationId xmlns:a16="http://schemas.microsoft.com/office/drawing/2014/main" xmlns="" id="{582A903B-6B78-4F0A-B7C9-3D80499020B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0428634" y="5987064"/>
            <a:ext cx="1054466" cy="469689"/>
            <a:chOff x="9841624" y="4115729"/>
            <a:chExt cx="602169" cy="268223"/>
          </a:xfrm>
          <a:solidFill>
            <a:schemeClr val="bg1"/>
          </a:solidFill>
        </p:grpSpPr>
        <p:sp>
          <p:nvSpPr>
            <p:cNvPr id="18" name="Freeform: Shape 17">
              <a:extLst>
                <a:ext uri="{FF2B5EF4-FFF2-40B4-BE49-F238E27FC236}">
                  <a16:creationId xmlns:a16="http://schemas.microsoft.com/office/drawing/2014/main" xmlns="" id="{D510EA93-8F64-42C8-A630-D449506E95E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xmlns="" id="{06CB53FC-E4DA-4001-928B-9998A85EA5B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xmlns="" id="{D210B969-4FDF-4AAC-9397-63D5434958D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xmlns="" id="{570B3EF0-84EA-4F47-86A3-1EA1F644A49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xmlns="" id="{259369A8-EF57-42A1-8EC8-F6A9F92A3AD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604646317"/>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5A0118C5-4F8D-4CF4-BADD-53FEACC6C42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xmlns="" id="{66F0DDD2-29CF-5427-0122-940E391B34B7}"/>
              </a:ext>
            </a:extLst>
          </p:cNvPr>
          <p:cNvSpPr txBox="1"/>
          <p:nvPr/>
        </p:nvSpPr>
        <p:spPr>
          <a:xfrm>
            <a:off x="6234865" y="568517"/>
            <a:ext cx="5248221" cy="106720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Autofit/>
          </a:bodyPr>
          <a:lstStyle/>
          <a:p>
            <a:pPr>
              <a:lnSpc>
                <a:spcPct val="90000"/>
              </a:lnSpc>
              <a:spcBef>
                <a:spcPct val="0"/>
              </a:spcBef>
              <a:spcAft>
                <a:spcPts val="600"/>
              </a:spcAft>
            </a:pPr>
            <a:r>
              <a:rPr lang="en-US" sz="7200" b="1">
                <a:solidFill>
                  <a:schemeClr val="bg1"/>
                </a:solidFill>
                <a:latin typeface="+mj-lt"/>
                <a:ea typeface="+mj-ea"/>
                <a:cs typeface="+mj-cs"/>
              </a:rPr>
              <a:t>Health Care</a:t>
            </a:r>
            <a:endParaRPr lang="en-US" sz="7200" b="1">
              <a:solidFill>
                <a:schemeClr val="bg1"/>
              </a:solidFill>
              <a:latin typeface="+mj-lt"/>
              <a:ea typeface="+mj-ea"/>
              <a:cs typeface="Calibri Light"/>
            </a:endParaRPr>
          </a:p>
        </p:txBody>
      </p:sp>
      <p:pic>
        <p:nvPicPr>
          <p:cNvPr id="6" name="Picture 5" descr="Digitalization of Health Care Expands to Wearable Devices | PLANSPONSOR">
            <a:extLst>
              <a:ext uri="{FF2B5EF4-FFF2-40B4-BE49-F238E27FC236}">
                <a16:creationId xmlns:a16="http://schemas.microsoft.com/office/drawing/2014/main" xmlns="" id="{4A64B20D-AFED-91D9-BF77-EBCCBFCA6F31}"/>
              </a:ext>
            </a:extLst>
          </p:cNvPr>
          <p:cNvPicPr>
            <a:picLocks noChangeAspect="1"/>
          </p:cNvPicPr>
          <p:nvPr/>
        </p:nvPicPr>
        <p:blipFill rotWithShape="1">
          <a:blip r:embed="rId3"/>
          <a:srcRect l="25281" r="25469" b="1"/>
          <a:stretch/>
        </p:blipFill>
        <p:spPr>
          <a:xfrm>
            <a:off x="351770" y="1612992"/>
            <a:ext cx="4754947" cy="475494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nvGrpSpPr>
          <p:cNvPr id="9" name="Group 8">
            <a:extLst>
              <a:ext uri="{FF2B5EF4-FFF2-40B4-BE49-F238E27FC236}">
                <a16:creationId xmlns:a16="http://schemas.microsoft.com/office/drawing/2014/main" xmlns="" id="{B894EFA8-F425-4D19-A94B-445388B31E2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377893"/>
            <a:ext cx="1861854" cy="717514"/>
            <a:chOff x="0" y="377893"/>
            <a:chExt cx="1861854" cy="717514"/>
          </a:xfrm>
          <a:solidFill>
            <a:schemeClr val="bg1"/>
          </a:solidFill>
        </p:grpSpPr>
        <p:sp>
          <p:nvSpPr>
            <p:cNvPr id="14" name="Freeform: Shape 13">
              <a:extLst>
                <a:ext uri="{FF2B5EF4-FFF2-40B4-BE49-F238E27FC236}">
                  <a16:creationId xmlns:a16="http://schemas.microsoft.com/office/drawing/2014/main" xmlns="" id="{C5A741B9-65EC-4C5B-9FE0-4A18575771A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0" name="Freeform: Shape 14">
              <a:extLst>
                <a:ext uri="{FF2B5EF4-FFF2-40B4-BE49-F238E27FC236}">
                  <a16:creationId xmlns:a16="http://schemas.microsoft.com/office/drawing/2014/main" xmlns="" id="{C0BB4301-41FA-4453-956F-A11CC664B68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sp>
        <p:nvSpPr>
          <p:cNvPr id="5" name="TextBox 4">
            <a:extLst>
              <a:ext uri="{FF2B5EF4-FFF2-40B4-BE49-F238E27FC236}">
                <a16:creationId xmlns:a16="http://schemas.microsoft.com/office/drawing/2014/main" xmlns="" id="{704CEA95-176E-47C0-ECE1-E54F12BB3CB6}"/>
              </a:ext>
            </a:extLst>
          </p:cNvPr>
          <p:cNvSpPr txBox="1"/>
          <p:nvPr/>
        </p:nvSpPr>
        <p:spPr>
          <a:xfrm>
            <a:off x="6234868" y="1820369"/>
            <a:ext cx="5217173" cy="4351338"/>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nSpc>
                <a:spcPct val="90000"/>
              </a:lnSpc>
              <a:spcAft>
                <a:spcPts val="600"/>
              </a:spcAft>
            </a:pPr>
            <a:r>
              <a:rPr lang="en-US" sz="3200">
                <a:solidFill>
                  <a:schemeClr val="bg1"/>
                </a:solidFill>
              </a:rPr>
              <a:t>Ambient intelligence systems can be deployed in healthcare settings to continuously monitor patient health, track activities, and alert medical professionals to any concerning changes or emergencies.</a:t>
            </a:r>
            <a:endParaRPr lang="en-US" sz="3200">
              <a:solidFill>
                <a:schemeClr val="bg1"/>
              </a:solidFill>
              <a:cs typeface="Calibri"/>
            </a:endParaRPr>
          </a:p>
        </p:txBody>
      </p:sp>
      <p:grpSp>
        <p:nvGrpSpPr>
          <p:cNvPr id="17" name="Graphic 185">
            <a:extLst>
              <a:ext uri="{FF2B5EF4-FFF2-40B4-BE49-F238E27FC236}">
                <a16:creationId xmlns:a16="http://schemas.microsoft.com/office/drawing/2014/main" xmlns="" id="{582A903B-6B78-4F0A-B7C9-3D80499020B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0428634" y="5987064"/>
            <a:ext cx="1054466" cy="469689"/>
            <a:chOff x="9841624" y="4115729"/>
            <a:chExt cx="602169" cy="268223"/>
          </a:xfrm>
          <a:solidFill>
            <a:schemeClr val="bg1"/>
          </a:solidFill>
        </p:grpSpPr>
        <p:sp>
          <p:nvSpPr>
            <p:cNvPr id="18" name="Freeform: Shape 17">
              <a:extLst>
                <a:ext uri="{FF2B5EF4-FFF2-40B4-BE49-F238E27FC236}">
                  <a16:creationId xmlns:a16="http://schemas.microsoft.com/office/drawing/2014/main" xmlns="" id="{D510EA93-8F64-42C8-A630-D449506E95E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xmlns="" id="{06CB53FC-E4DA-4001-928B-9998A85EA5B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xmlns="" id="{D210B969-4FDF-4AAC-9397-63D5434958D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xmlns="" id="{570B3EF0-84EA-4F47-86A3-1EA1F644A49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xmlns="" id="{259369A8-EF57-42A1-8EC8-F6A9F92A3AD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4234597272"/>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xmlns="" id="{C05CBC3C-2E5A-4839-8B9B-2E5A6ADF0F5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xmlns="" id="{DB5B423A-57CC-4C58-AA26-8E2E862B03A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1"/>
            <a:ext cx="5217023" cy="3994777"/>
          </a:xfrm>
          <a:custGeom>
            <a:avLst/>
            <a:gdLst>
              <a:gd name="connsiteX0" fmla="*/ 1945461 w 5217023"/>
              <a:gd name="connsiteY0" fmla="*/ 3787398 h 3994777"/>
              <a:gd name="connsiteX1" fmla="*/ 1942113 w 5217023"/>
              <a:gd name="connsiteY1" fmla="*/ 3790053 h 3994777"/>
              <a:gd name="connsiteX2" fmla="*/ 1946982 w 5217023"/>
              <a:gd name="connsiteY2" fmla="*/ 3787990 h 3994777"/>
              <a:gd name="connsiteX3" fmla="*/ 1945461 w 5217023"/>
              <a:gd name="connsiteY3" fmla="*/ 3787398 h 3994777"/>
              <a:gd name="connsiteX4" fmla="*/ 0 w 5217023"/>
              <a:gd name="connsiteY4" fmla="*/ 0 h 3994777"/>
              <a:gd name="connsiteX5" fmla="*/ 5030958 w 5217023"/>
              <a:gd name="connsiteY5" fmla="*/ 0 h 3994777"/>
              <a:gd name="connsiteX6" fmla="*/ 5046198 w 5217023"/>
              <a:gd name="connsiteY6" fmla="*/ 153449 h 3994777"/>
              <a:gd name="connsiteX7" fmla="*/ 5055729 w 5217023"/>
              <a:gd name="connsiteY7" fmla="*/ 415828 h 3994777"/>
              <a:gd name="connsiteX8" fmla="*/ 4735242 w 5217023"/>
              <a:gd name="connsiteY8" fmla="*/ 1867130 h 3994777"/>
              <a:gd name="connsiteX9" fmla="*/ 3907395 w 5217023"/>
              <a:gd name="connsiteY9" fmla="*/ 2938441 h 3994777"/>
              <a:gd name="connsiteX10" fmla="*/ 3946497 w 5217023"/>
              <a:gd name="connsiteY10" fmla="*/ 2908567 h 3994777"/>
              <a:gd name="connsiteX11" fmla="*/ 4585421 w 5217023"/>
              <a:gd name="connsiteY11" fmla="*/ 2188401 h 3994777"/>
              <a:gd name="connsiteX12" fmla="*/ 5142585 w 5217023"/>
              <a:gd name="connsiteY12" fmla="*/ 276891 h 3994777"/>
              <a:gd name="connsiteX13" fmla="*/ 5121833 w 5217023"/>
              <a:gd name="connsiteY13" fmla="*/ 30208 h 3994777"/>
              <a:gd name="connsiteX14" fmla="*/ 5116229 w 5217023"/>
              <a:gd name="connsiteY14" fmla="*/ 0 h 3994777"/>
              <a:gd name="connsiteX15" fmla="*/ 5184724 w 5217023"/>
              <a:gd name="connsiteY15" fmla="*/ 0 h 3994777"/>
              <a:gd name="connsiteX16" fmla="*/ 5196265 w 5217023"/>
              <a:gd name="connsiteY16" fmla="*/ 66113 h 3994777"/>
              <a:gd name="connsiteX17" fmla="*/ 5058603 w 5217023"/>
              <a:gd name="connsiteY17" fmla="*/ 1368242 h 3994777"/>
              <a:gd name="connsiteX18" fmla="*/ 4096624 w 5217023"/>
              <a:gd name="connsiteY18" fmla="*/ 2870829 h 3994777"/>
              <a:gd name="connsiteX19" fmla="*/ 3833203 w 5217023"/>
              <a:gd name="connsiteY19" fmla="*/ 3092190 h 3994777"/>
              <a:gd name="connsiteX20" fmla="*/ 3536509 w 5217023"/>
              <a:gd name="connsiteY20" fmla="*/ 3297128 h 3994777"/>
              <a:gd name="connsiteX21" fmla="*/ 3148966 w 5217023"/>
              <a:gd name="connsiteY21" fmla="*/ 3485478 h 3994777"/>
              <a:gd name="connsiteX22" fmla="*/ 1860557 w 5217023"/>
              <a:gd name="connsiteY22" fmla="*/ 3880910 h 3994777"/>
              <a:gd name="connsiteX23" fmla="*/ 573715 w 5217023"/>
              <a:gd name="connsiteY23" fmla="*/ 3983764 h 3994777"/>
              <a:gd name="connsiteX24" fmla="*/ 108410 w 5217023"/>
              <a:gd name="connsiteY24" fmla="*/ 3908816 h 3994777"/>
              <a:gd name="connsiteX25" fmla="*/ 0 w 5217023"/>
              <a:gd name="connsiteY25" fmla="*/ 3876793 h 3994777"/>
              <a:gd name="connsiteX26" fmla="*/ 0 w 5217023"/>
              <a:gd name="connsiteY26" fmla="*/ 3802912 h 3994777"/>
              <a:gd name="connsiteX27" fmla="*/ 36975 w 5217023"/>
              <a:gd name="connsiteY27" fmla="*/ 3815954 h 3994777"/>
              <a:gd name="connsiteX28" fmla="*/ 561628 w 5217023"/>
              <a:gd name="connsiteY28" fmla="*/ 3912655 h 3994777"/>
              <a:gd name="connsiteX29" fmla="*/ 1683086 w 5217023"/>
              <a:gd name="connsiteY29" fmla="*/ 3844334 h 3994777"/>
              <a:gd name="connsiteX30" fmla="*/ 1806023 w 5217023"/>
              <a:gd name="connsiteY30" fmla="*/ 3820992 h 3994777"/>
              <a:gd name="connsiteX31" fmla="*/ 1921817 w 5217023"/>
              <a:gd name="connsiteY31" fmla="*/ 3795747 h 3994777"/>
              <a:gd name="connsiteX32" fmla="*/ 1243689 w 5217023"/>
              <a:gd name="connsiteY32" fmla="*/ 3846539 h 3994777"/>
              <a:gd name="connsiteX33" fmla="*/ 62875 w 5217023"/>
              <a:gd name="connsiteY33" fmla="*/ 3668143 h 3994777"/>
              <a:gd name="connsiteX34" fmla="*/ 0 w 5217023"/>
              <a:gd name="connsiteY34" fmla="*/ 3644185 h 3994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17023" h="3994777">
                <a:moveTo>
                  <a:pt x="1945461" y="3787398"/>
                </a:moveTo>
                <a:lnTo>
                  <a:pt x="1942113" y="3790053"/>
                </a:lnTo>
                <a:lnTo>
                  <a:pt x="1946982" y="3787990"/>
                </a:lnTo>
                <a:cubicBezTo>
                  <a:pt x="1946982" y="3787990"/>
                  <a:pt x="1946379" y="3787019"/>
                  <a:pt x="1945461" y="3787398"/>
                </a:cubicBezTo>
                <a:close/>
                <a:moveTo>
                  <a:pt x="0" y="0"/>
                </a:moveTo>
                <a:lnTo>
                  <a:pt x="5030958" y="0"/>
                </a:lnTo>
                <a:lnTo>
                  <a:pt x="5046198" y="153449"/>
                </a:lnTo>
                <a:cubicBezTo>
                  <a:pt x="5052189" y="240558"/>
                  <a:pt x="5055458" y="328007"/>
                  <a:pt x="5055729" y="415828"/>
                </a:cubicBezTo>
                <a:cubicBezTo>
                  <a:pt x="5057604" y="923672"/>
                  <a:pt x="4959210" y="1409054"/>
                  <a:pt x="4735242" y="1867130"/>
                </a:cubicBezTo>
                <a:cubicBezTo>
                  <a:pt x="4533284" y="2280198"/>
                  <a:pt x="4248921" y="2629330"/>
                  <a:pt x="3907395" y="2938441"/>
                </a:cubicBezTo>
                <a:cubicBezTo>
                  <a:pt x="3922498" y="2931535"/>
                  <a:pt x="3935859" y="2921330"/>
                  <a:pt x="3946497" y="2908567"/>
                </a:cubicBezTo>
                <a:cubicBezTo>
                  <a:pt x="4193494" y="2700987"/>
                  <a:pt x="4408756" y="2458364"/>
                  <a:pt x="4585421" y="2188401"/>
                </a:cubicBezTo>
                <a:cubicBezTo>
                  <a:pt x="4967641" y="1608533"/>
                  <a:pt x="5169304" y="975361"/>
                  <a:pt x="5142585" y="276891"/>
                </a:cubicBezTo>
                <a:cubicBezTo>
                  <a:pt x="5139764" y="194215"/>
                  <a:pt x="5132824" y="111888"/>
                  <a:pt x="5121833" y="30208"/>
                </a:cubicBezTo>
                <a:lnTo>
                  <a:pt x="5116229" y="0"/>
                </a:lnTo>
                <a:lnTo>
                  <a:pt x="5184724" y="0"/>
                </a:lnTo>
                <a:lnTo>
                  <a:pt x="5196265" y="66113"/>
                </a:lnTo>
                <a:cubicBezTo>
                  <a:pt x="5249921" y="496647"/>
                  <a:pt x="5197997" y="931171"/>
                  <a:pt x="5058603" y="1368242"/>
                </a:cubicBezTo>
                <a:cubicBezTo>
                  <a:pt x="4872414" y="1953929"/>
                  <a:pt x="4544298" y="2451351"/>
                  <a:pt x="4096624" y="2870829"/>
                </a:cubicBezTo>
                <a:cubicBezTo>
                  <a:pt x="4012832" y="2949426"/>
                  <a:pt x="3924415" y="3022439"/>
                  <a:pt x="3833203" y="3092190"/>
                </a:cubicBezTo>
                <a:cubicBezTo>
                  <a:pt x="3741992" y="3161943"/>
                  <a:pt x="3648667" y="3225510"/>
                  <a:pt x="3536509" y="3297128"/>
                </a:cubicBezTo>
                <a:cubicBezTo>
                  <a:pt x="3427215" y="3372735"/>
                  <a:pt x="3288598" y="3430233"/>
                  <a:pt x="3148966" y="3485478"/>
                </a:cubicBezTo>
                <a:cubicBezTo>
                  <a:pt x="2729930" y="3651299"/>
                  <a:pt x="2302194" y="3788890"/>
                  <a:pt x="1860557" y="3880910"/>
                </a:cubicBezTo>
                <a:cubicBezTo>
                  <a:pt x="1435974" y="3969444"/>
                  <a:pt x="1008052" y="4017957"/>
                  <a:pt x="573715" y="3983764"/>
                </a:cubicBezTo>
                <a:cubicBezTo>
                  <a:pt x="415134" y="3971300"/>
                  <a:pt x="259585" y="3947743"/>
                  <a:pt x="108410" y="3908816"/>
                </a:cubicBezTo>
                <a:lnTo>
                  <a:pt x="0" y="3876793"/>
                </a:lnTo>
                <a:lnTo>
                  <a:pt x="0" y="3802912"/>
                </a:lnTo>
                <a:lnTo>
                  <a:pt x="36975" y="3815954"/>
                </a:lnTo>
                <a:cubicBezTo>
                  <a:pt x="206404" y="3867475"/>
                  <a:pt x="382020" y="3897326"/>
                  <a:pt x="561628" y="3912655"/>
                </a:cubicBezTo>
                <a:cubicBezTo>
                  <a:pt x="938583" y="3944832"/>
                  <a:pt x="1311814" y="3910697"/>
                  <a:pt x="1683086" y="3844334"/>
                </a:cubicBezTo>
                <a:cubicBezTo>
                  <a:pt x="1724123" y="3837151"/>
                  <a:pt x="1765097" y="3829374"/>
                  <a:pt x="1806023" y="3820992"/>
                </a:cubicBezTo>
                <a:cubicBezTo>
                  <a:pt x="1844740" y="3813079"/>
                  <a:pt x="1883218" y="3804161"/>
                  <a:pt x="1921817" y="3795747"/>
                </a:cubicBezTo>
                <a:cubicBezTo>
                  <a:pt x="1697011" y="3826435"/>
                  <a:pt x="1470551" y="3843387"/>
                  <a:pt x="1243689" y="3846539"/>
                </a:cubicBezTo>
                <a:cubicBezTo>
                  <a:pt x="839058" y="3849054"/>
                  <a:pt x="443424" y="3800206"/>
                  <a:pt x="62875" y="3668143"/>
                </a:cubicBezTo>
                <a:lnTo>
                  <a:pt x="0" y="364418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xmlns="" id="{ED314BBF-FA9C-E89E-E762-3BE746EE3FAB}"/>
              </a:ext>
            </a:extLst>
          </p:cNvPr>
          <p:cNvSpPr txBox="1"/>
          <p:nvPr/>
        </p:nvSpPr>
        <p:spPr>
          <a:xfrm>
            <a:off x="531126" y="673770"/>
            <a:ext cx="3857223" cy="2368421"/>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a:lnSpc>
                <a:spcPct val="90000"/>
              </a:lnSpc>
              <a:spcBef>
                <a:spcPct val="0"/>
              </a:spcBef>
              <a:spcAft>
                <a:spcPts val="600"/>
              </a:spcAft>
            </a:pPr>
            <a:r>
              <a:rPr lang="en-US" sz="6000" b="1" kern="1200">
                <a:latin typeface="+mj-lt"/>
                <a:ea typeface="+mj-ea"/>
                <a:cs typeface="+mj-cs"/>
              </a:rPr>
              <a:t>Application and Use Cases</a:t>
            </a:r>
            <a:endParaRPr lang="en-US" sz="6000" u="sng" kern="1200">
              <a:latin typeface="+mj-lt"/>
              <a:ea typeface="+mj-ea"/>
              <a:cs typeface="Calibri Light"/>
            </a:endParaRPr>
          </a:p>
        </p:txBody>
      </p:sp>
      <p:sp>
        <p:nvSpPr>
          <p:cNvPr id="5" name="TextBox 4">
            <a:extLst>
              <a:ext uri="{FF2B5EF4-FFF2-40B4-BE49-F238E27FC236}">
                <a16:creationId xmlns:a16="http://schemas.microsoft.com/office/drawing/2014/main" xmlns="" id="{50A15D66-A8D5-BEFC-092D-D7CFA4899F15}"/>
              </a:ext>
            </a:extLst>
          </p:cNvPr>
          <p:cNvSpPr txBox="1"/>
          <p:nvPr/>
        </p:nvSpPr>
        <p:spPr>
          <a:xfrm>
            <a:off x="5587383" y="1518605"/>
            <a:ext cx="5766417" cy="9074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671830" indent="-671830" defTabSz="896112">
              <a:spcAft>
                <a:spcPts val="600"/>
              </a:spcAft>
              <a:buFont typeface="Wingdings"/>
              <a:buChar char="Ø"/>
            </a:pPr>
            <a:r>
              <a:rPr lang="en-GB" sz="5250">
                <a:cs typeface="Calibri"/>
              </a:rPr>
              <a:t>Smart</a:t>
            </a:r>
            <a:r>
              <a:rPr lang="en-GB" sz="5250" kern="1200">
                <a:latin typeface="+mn-lt"/>
                <a:ea typeface="+mn-ea"/>
                <a:cs typeface="Calibri"/>
              </a:rPr>
              <a:t> Home</a:t>
            </a:r>
            <a:endParaRPr lang="en-US" sz="5250">
              <a:cs typeface="Calibri" panose="020F0502020204030204"/>
            </a:endParaRPr>
          </a:p>
        </p:txBody>
      </p:sp>
      <p:sp>
        <p:nvSpPr>
          <p:cNvPr id="6" name="TextBox 5">
            <a:extLst>
              <a:ext uri="{FF2B5EF4-FFF2-40B4-BE49-F238E27FC236}">
                <a16:creationId xmlns:a16="http://schemas.microsoft.com/office/drawing/2014/main" xmlns="" id="{8C624054-16E6-265A-F398-367BEC5A630D}"/>
              </a:ext>
            </a:extLst>
          </p:cNvPr>
          <p:cNvSpPr txBox="1"/>
          <p:nvPr/>
        </p:nvSpPr>
        <p:spPr>
          <a:xfrm>
            <a:off x="5542672" y="2882275"/>
            <a:ext cx="5766417" cy="9074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672084" indent="-672084" defTabSz="896112">
              <a:spcAft>
                <a:spcPts val="600"/>
              </a:spcAft>
              <a:buFont typeface="Wingdings"/>
              <a:buChar char="Ø"/>
            </a:pPr>
            <a:r>
              <a:rPr lang="en-GB" sz="5292" kern="1200">
                <a:solidFill>
                  <a:schemeClr val="tx1"/>
                </a:solidFill>
                <a:latin typeface="+mn-lt"/>
                <a:ea typeface="+mn-ea"/>
                <a:cs typeface="Calibri"/>
              </a:rPr>
              <a:t>Health Care</a:t>
            </a:r>
            <a:endParaRPr lang="en-US">
              <a:cs typeface="Calibri" panose="020F0502020204030204"/>
            </a:endParaRPr>
          </a:p>
        </p:txBody>
      </p:sp>
      <p:sp>
        <p:nvSpPr>
          <p:cNvPr id="8" name="TextBox 7">
            <a:extLst>
              <a:ext uri="{FF2B5EF4-FFF2-40B4-BE49-F238E27FC236}">
                <a16:creationId xmlns:a16="http://schemas.microsoft.com/office/drawing/2014/main" xmlns="" id="{B61806D1-B7D9-0C6F-66A7-F5DB9B2CFA24}"/>
              </a:ext>
            </a:extLst>
          </p:cNvPr>
          <p:cNvSpPr txBox="1"/>
          <p:nvPr/>
        </p:nvSpPr>
        <p:spPr>
          <a:xfrm>
            <a:off x="5587383" y="4335368"/>
            <a:ext cx="5766417" cy="9074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672084" indent="-672084" defTabSz="896112">
              <a:spcAft>
                <a:spcPts val="600"/>
              </a:spcAft>
              <a:buFont typeface="Wingdings"/>
              <a:buChar char="Ø"/>
            </a:pPr>
            <a:r>
              <a:rPr lang="en-GB" sz="5292" kern="1200">
                <a:solidFill>
                  <a:schemeClr val="tx1"/>
                </a:solidFill>
                <a:latin typeface="+mn-lt"/>
                <a:ea typeface="+mn-ea"/>
                <a:cs typeface="Calibri"/>
              </a:rPr>
              <a:t>Transportation</a:t>
            </a:r>
            <a:endParaRPr lang="en-US">
              <a:cs typeface="Calibri" panose="020F0502020204030204"/>
            </a:endParaRPr>
          </a:p>
        </p:txBody>
      </p:sp>
    </p:spTree>
    <p:extLst>
      <p:ext uri="{BB962C8B-B14F-4D97-AF65-F5344CB8AC3E}">
        <p14:creationId xmlns:p14="http://schemas.microsoft.com/office/powerpoint/2010/main" val="2008722843"/>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xmlns="" id="{8181FC64-B306-4821-98E2-780662EFC48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7" name="Picture 6" descr="Transportation Asset Management System | Redline Communications">
            <a:extLst>
              <a:ext uri="{FF2B5EF4-FFF2-40B4-BE49-F238E27FC236}">
                <a16:creationId xmlns:a16="http://schemas.microsoft.com/office/drawing/2014/main" xmlns="" id="{B271B90D-9E07-788B-C967-291FC7FFB37E}"/>
              </a:ext>
            </a:extLst>
          </p:cNvPr>
          <p:cNvPicPr>
            <a:picLocks noChangeAspect="1"/>
          </p:cNvPicPr>
          <p:nvPr/>
        </p:nvPicPr>
        <p:blipFill rotWithShape="1">
          <a:blip r:embed="rId2"/>
          <a:srcRect l="3429" r="9546"/>
          <a:stretch/>
        </p:blipFill>
        <p:spPr>
          <a:xfrm>
            <a:off x="-9451054" y="-909841"/>
            <a:ext cx="8957600" cy="6857990"/>
          </a:xfrm>
          <a:prstGeom prst="rect">
            <a:avLst/>
          </a:prstGeom>
        </p:spPr>
      </p:pic>
      <p:sp>
        <p:nvSpPr>
          <p:cNvPr id="14" name="Freeform: Shape 13">
            <a:extLst>
              <a:ext uri="{FF2B5EF4-FFF2-40B4-BE49-F238E27FC236}">
                <a16:creationId xmlns:a16="http://schemas.microsoft.com/office/drawing/2014/main" xmlns="" id="{5871FC61-DD4E-47D4-81FD-8A7E7D12B37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6" name="Freeform: Shape 15">
            <a:extLst>
              <a:ext uri="{FF2B5EF4-FFF2-40B4-BE49-F238E27FC236}">
                <a16:creationId xmlns:a16="http://schemas.microsoft.com/office/drawing/2014/main" xmlns="" id="{F9EC3F91-A75C-4F74-867E-E4C28C13546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148226" y="0"/>
            <a:ext cx="5043774" cy="6858000"/>
          </a:xfrm>
          <a:custGeom>
            <a:avLst/>
            <a:gdLst>
              <a:gd name="connsiteX0" fmla="*/ 1648981 w 5043774"/>
              <a:gd name="connsiteY0" fmla="*/ 0 h 6858000"/>
              <a:gd name="connsiteX1" fmla="*/ 2759699 w 5043774"/>
              <a:gd name="connsiteY1" fmla="*/ 0 h 6858000"/>
              <a:gd name="connsiteX2" fmla="*/ 3379301 w 5043774"/>
              <a:gd name="connsiteY2" fmla="*/ 0 h 6858000"/>
              <a:gd name="connsiteX3" fmla="*/ 3552342 w 5043774"/>
              <a:gd name="connsiteY3" fmla="*/ 0 h 6858000"/>
              <a:gd name="connsiteX4" fmla="*/ 4617166 w 5043774"/>
              <a:gd name="connsiteY4" fmla="*/ 0 h 6858000"/>
              <a:gd name="connsiteX5" fmla="*/ 4786130 w 5043774"/>
              <a:gd name="connsiteY5" fmla="*/ 0 h 6858000"/>
              <a:gd name="connsiteX6" fmla="*/ 4980168 w 5043774"/>
              <a:gd name="connsiteY6" fmla="*/ 0 h 6858000"/>
              <a:gd name="connsiteX7" fmla="*/ 5043774 w 5043774"/>
              <a:gd name="connsiteY7" fmla="*/ 0 h 6858000"/>
              <a:gd name="connsiteX8" fmla="*/ 5043774 w 5043774"/>
              <a:gd name="connsiteY8" fmla="*/ 6858000 h 6858000"/>
              <a:gd name="connsiteX9" fmla="*/ 4980168 w 5043774"/>
              <a:gd name="connsiteY9" fmla="*/ 6858000 h 6858000"/>
              <a:gd name="connsiteX10" fmla="*/ 4786130 w 5043774"/>
              <a:gd name="connsiteY10" fmla="*/ 6858000 h 6858000"/>
              <a:gd name="connsiteX11" fmla="*/ 4617166 w 5043774"/>
              <a:gd name="connsiteY11" fmla="*/ 6858000 h 6858000"/>
              <a:gd name="connsiteX12" fmla="*/ 3552342 w 5043774"/>
              <a:gd name="connsiteY12" fmla="*/ 6858000 h 6858000"/>
              <a:gd name="connsiteX13" fmla="*/ 3379301 w 5043774"/>
              <a:gd name="connsiteY13" fmla="*/ 6858000 h 6858000"/>
              <a:gd name="connsiteX14" fmla="*/ 2759699 w 5043774"/>
              <a:gd name="connsiteY14" fmla="*/ 6858000 h 6858000"/>
              <a:gd name="connsiteX15" fmla="*/ 2542782 w 5043774"/>
              <a:gd name="connsiteY15" fmla="*/ 6858000 h 6858000"/>
              <a:gd name="connsiteX16" fmla="*/ 2429239 w 5043774"/>
              <a:gd name="connsiteY16" fmla="*/ 6780599 h 6858000"/>
              <a:gd name="connsiteX17" fmla="*/ 1904328 w 5043774"/>
              <a:gd name="connsiteY17" fmla="*/ 6374814 h 6858000"/>
              <a:gd name="connsiteX18" fmla="*/ 0 w 5043774"/>
              <a:gd name="connsiteY18" fmla="*/ 3621656 h 6858000"/>
              <a:gd name="connsiteX19" fmla="*/ 1626503 w 5043774"/>
              <a:gd name="connsiteY19"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043774" h="6858000">
                <a:moveTo>
                  <a:pt x="1648981" y="0"/>
                </a:moveTo>
                <a:lnTo>
                  <a:pt x="2759699" y="0"/>
                </a:lnTo>
                <a:lnTo>
                  <a:pt x="3379301" y="0"/>
                </a:lnTo>
                <a:lnTo>
                  <a:pt x="3552342" y="0"/>
                </a:lnTo>
                <a:lnTo>
                  <a:pt x="4617166" y="0"/>
                </a:lnTo>
                <a:lnTo>
                  <a:pt x="4786130" y="0"/>
                </a:lnTo>
                <a:lnTo>
                  <a:pt x="4980168" y="0"/>
                </a:lnTo>
                <a:lnTo>
                  <a:pt x="5043774" y="0"/>
                </a:lnTo>
                <a:lnTo>
                  <a:pt x="5043774" y="6858000"/>
                </a:lnTo>
                <a:lnTo>
                  <a:pt x="4980168" y="6858000"/>
                </a:lnTo>
                <a:lnTo>
                  <a:pt x="4786130" y="6858000"/>
                </a:lnTo>
                <a:lnTo>
                  <a:pt x="4617166" y="6858000"/>
                </a:lnTo>
                <a:lnTo>
                  <a:pt x="3552342" y="6858000"/>
                </a:lnTo>
                <a:lnTo>
                  <a:pt x="3379301" y="6858000"/>
                </a:lnTo>
                <a:lnTo>
                  <a:pt x="2759699" y="6858000"/>
                </a:lnTo>
                <a:lnTo>
                  <a:pt x="2542782" y="6858000"/>
                </a:lnTo>
                <a:lnTo>
                  <a:pt x="2429239" y="6780599"/>
                </a:lnTo>
                <a:cubicBezTo>
                  <a:pt x="2252641" y="6653108"/>
                  <a:pt x="2079285" y="6515397"/>
                  <a:pt x="1904328" y="6374814"/>
                </a:cubicBezTo>
                <a:cubicBezTo>
                  <a:pt x="943579" y="5602839"/>
                  <a:pt x="0" y="4969131"/>
                  <a:pt x="0" y="3621656"/>
                </a:cubicBezTo>
                <a:cubicBezTo>
                  <a:pt x="0" y="2093192"/>
                  <a:pt x="582912" y="754641"/>
                  <a:pt x="1626503" y="14997"/>
                </a:cubicBezTo>
                <a:close/>
              </a:path>
            </a:pathLst>
          </a:cu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Meiryo"/>
            </a:endParaRPr>
          </a:p>
        </p:txBody>
      </p:sp>
      <p:sp>
        <p:nvSpPr>
          <p:cNvPr id="18" name="Freeform: Shape 17">
            <a:extLst>
              <a:ext uri="{FF2B5EF4-FFF2-40B4-BE49-F238E27FC236}">
                <a16:creationId xmlns:a16="http://schemas.microsoft.com/office/drawing/2014/main" xmlns="" id="{829A1E2C-5AC8-40FC-99E9-832069D3979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697013"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4" name="TextBox 3">
            <a:extLst>
              <a:ext uri="{FF2B5EF4-FFF2-40B4-BE49-F238E27FC236}">
                <a16:creationId xmlns:a16="http://schemas.microsoft.com/office/drawing/2014/main" xmlns="" id="{D96C3652-ECAD-9168-B583-683407B06096}"/>
              </a:ext>
            </a:extLst>
          </p:cNvPr>
          <p:cNvSpPr txBox="1"/>
          <p:nvPr/>
        </p:nvSpPr>
        <p:spPr>
          <a:xfrm>
            <a:off x="8558511" y="-649000"/>
            <a:ext cx="3633746" cy="1588422"/>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4400" b="1">
                <a:latin typeface="+mj-lt"/>
                <a:ea typeface="+mj-ea"/>
                <a:cs typeface="+mj-cs"/>
              </a:rPr>
              <a:t>Transportation</a:t>
            </a:r>
            <a:endParaRPr lang="en-US" sz="4400" b="1">
              <a:latin typeface="+mj-lt"/>
              <a:ea typeface="+mj-ea"/>
              <a:cs typeface="Calibri Light"/>
            </a:endParaRPr>
          </a:p>
        </p:txBody>
      </p:sp>
      <p:sp>
        <p:nvSpPr>
          <p:cNvPr id="5" name="TextBox 4">
            <a:extLst>
              <a:ext uri="{FF2B5EF4-FFF2-40B4-BE49-F238E27FC236}">
                <a16:creationId xmlns:a16="http://schemas.microsoft.com/office/drawing/2014/main" xmlns="" id="{EB76DE16-8B73-BB0F-484C-3421AF874F86}"/>
              </a:ext>
            </a:extLst>
          </p:cNvPr>
          <p:cNvSpPr txBox="1"/>
          <p:nvPr/>
        </p:nvSpPr>
        <p:spPr>
          <a:xfrm>
            <a:off x="12459495" y="721057"/>
            <a:ext cx="3997687" cy="2700062"/>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Autofit/>
          </a:bodyPr>
          <a:lstStyle/>
          <a:p>
            <a:pPr>
              <a:lnSpc>
                <a:spcPct val="90000"/>
              </a:lnSpc>
              <a:spcAft>
                <a:spcPts val="600"/>
              </a:spcAft>
            </a:pPr>
            <a:r>
              <a:rPr lang="en-US" sz="3200"/>
              <a:t>Ambient  intelligence can be used intelligent traffic management systems, smart parking solutions, and connected vehicles that communicate with each other and infrastructure to improve road safety and efficiency.</a:t>
            </a:r>
            <a:endParaRPr lang="en-US" sz="3200">
              <a:cs typeface="Calibri"/>
            </a:endParaRPr>
          </a:p>
        </p:txBody>
      </p:sp>
    </p:spTree>
    <p:extLst>
      <p:ext uri="{BB962C8B-B14F-4D97-AF65-F5344CB8AC3E}">
        <p14:creationId xmlns:p14="http://schemas.microsoft.com/office/powerpoint/2010/main" val="1115454954"/>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xmlns="" id="{8181FC64-B306-4821-98E2-780662EFC48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7" name="Picture 6" descr="Transportation Asset Management System | Redline Communications">
            <a:extLst>
              <a:ext uri="{FF2B5EF4-FFF2-40B4-BE49-F238E27FC236}">
                <a16:creationId xmlns:a16="http://schemas.microsoft.com/office/drawing/2014/main" xmlns="" id="{B271B90D-9E07-788B-C967-291FC7FFB37E}"/>
              </a:ext>
            </a:extLst>
          </p:cNvPr>
          <p:cNvPicPr>
            <a:picLocks noChangeAspect="1"/>
          </p:cNvPicPr>
          <p:nvPr/>
        </p:nvPicPr>
        <p:blipFill rotWithShape="1">
          <a:blip r:embed="rId3"/>
          <a:srcRect l="3429" r="9546"/>
          <a:stretch/>
        </p:blipFill>
        <p:spPr>
          <a:xfrm>
            <a:off x="-363920" y="10"/>
            <a:ext cx="8957600" cy="6857990"/>
          </a:xfrm>
          <a:prstGeom prst="rect">
            <a:avLst/>
          </a:prstGeom>
        </p:spPr>
      </p:pic>
      <p:sp>
        <p:nvSpPr>
          <p:cNvPr id="14" name="Freeform: Shape 13">
            <a:extLst>
              <a:ext uri="{FF2B5EF4-FFF2-40B4-BE49-F238E27FC236}">
                <a16:creationId xmlns:a16="http://schemas.microsoft.com/office/drawing/2014/main" xmlns="" id="{5871FC61-DD4E-47D4-81FD-8A7E7D12B37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6" name="Freeform: Shape 15">
            <a:extLst>
              <a:ext uri="{FF2B5EF4-FFF2-40B4-BE49-F238E27FC236}">
                <a16:creationId xmlns:a16="http://schemas.microsoft.com/office/drawing/2014/main" xmlns="" id="{F9EC3F91-A75C-4F74-867E-E4C28C13546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148226" y="0"/>
            <a:ext cx="5043774" cy="6858000"/>
          </a:xfrm>
          <a:custGeom>
            <a:avLst/>
            <a:gdLst>
              <a:gd name="connsiteX0" fmla="*/ 1648981 w 5043774"/>
              <a:gd name="connsiteY0" fmla="*/ 0 h 6858000"/>
              <a:gd name="connsiteX1" fmla="*/ 2759699 w 5043774"/>
              <a:gd name="connsiteY1" fmla="*/ 0 h 6858000"/>
              <a:gd name="connsiteX2" fmla="*/ 3379301 w 5043774"/>
              <a:gd name="connsiteY2" fmla="*/ 0 h 6858000"/>
              <a:gd name="connsiteX3" fmla="*/ 3552342 w 5043774"/>
              <a:gd name="connsiteY3" fmla="*/ 0 h 6858000"/>
              <a:gd name="connsiteX4" fmla="*/ 4617166 w 5043774"/>
              <a:gd name="connsiteY4" fmla="*/ 0 h 6858000"/>
              <a:gd name="connsiteX5" fmla="*/ 4786130 w 5043774"/>
              <a:gd name="connsiteY5" fmla="*/ 0 h 6858000"/>
              <a:gd name="connsiteX6" fmla="*/ 4980168 w 5043774"/>
              <a:gd name="connsiteY6" fmla="*/ 0 h 6858000"/>
              <a:gd name="connsiteX7" fmla="*/ 5043774 w 5043774"/>
              <a:gd name="connsiteY7" fmla="*/ 0 h 6858000"/>
              <a:gd name="connsiteX8" fmla="*/ 5043774 w 5043774"/>
              <a:gd name="connsiteY8" fmla="*/ 6858000 h 6858000"/>
              <a:gd name="connsiteX9" fmla="*/ 4980168 w 5043774"/>
              <a:gd name="connsiteY9" fmla="*/ 6858000 h 6858000"/>
              <a:gd name="connsiteX10" fmla="*/ 4786130 w 5043774"/>
              <a:gd name="connsiteY10" fmla="*/ 6858000 h 6858000"/>
              <a:gd name="connsiteX11" fmla="*/ 4617166 w 5043774"/>
              <a:gd name="connsiteY11" fmla="*/ 6858000 h 6858000"/>
              <a:gd name="connsiteX12" fmla="*/ 3552342 w 5043774"/>
              <a:gd name="connsiteY12" fmla="*/ 6858000 h 6858000"/>
              <a:gd name="connsiteX13" fmla="*/ 3379301 w 5043774"/>
              <a:gd name="connsiteY13" fmla="*/ 6858000 h 6858000"/>
              <a:gd name="connsiteX14" fmla="*/ 2759699 w 5043774"/>
              <a:gd name="connsiteY14" fmla="*/ 6858000 h 6858000"/>
              <a:gd name="connsiteX15" fmla="*/ 2542782 w 5043774"/>
              <a:gd name="connsiteY15" fmla="*/ 6858000 h 6858000"/>
              <a:gd name="connsiteX16" fmla="*/ 2429239 w 5043774"/>
              <a:gd name="connsiteY16" fmla="*/ 6780599 h 6858000"/>
              <a:gd name="connsiteX17" fmla="*/ 1904328 w 5043774"/>
              <a:gd name="connsiteY17" fmla="*/ 6374814 h 6858000"/>
              <a:gd name="connsiteX18" fmla="*/ 0 w 5043774"/>
              <a:gd name="connsiteY18" fmla="*/ 3621656 h 6858000"/>
              <a:gd name="connsiteX19" fmla="*/ 1626503 w 5043774"/>
              <a:gd name="connsiteY19"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043774" h="6858000">
                <a:moveTo>
                  <a:pt x="1648981" y="0"/>
                </a:moveTo>
                <a:lnTo>
                  <a:pt x="2759699" y="0"/>
                </a:lnTo>
                <a:lnTo>
                  <a:pt x="3379301" y="0"/>
                </a:lnTo>
                <a:lnTo>
                  <a:pt x="3552342" y="0"/>
                </a:lnTo>
                <a:lnTo>
                  <a:pt x="4617166" y="0"/>
                </a:lnTo>
                <a:lnTo>
                  <a:pt x="4786130" y="0"/>
                </a:lnTo>
                <a:lnTo>
                  <a:pt x="4980168" y="0"/>
                </a:lnTo>
                <a:lnTo>
                  <a:pt x="5043774" y="0"/>
                </a:lnTo>
                <a:lnTo>
                  <a:pt x="5043774" y="6858000"/>
                </a:lnTo>
                <a:lnTo>
                  <a:pt x="4980168" y="6858000"/>
                </a:lnTo>
                <a:lnTo>
                  <a:pt x="4786130" y="6858000"/>
                </a:lnTo>
                <a:lnTo>
                  <a:pt x="4617166" y="6858000"/>
                </a:lnTo>
                <a:lnTo>
                  <a:pt x="3552342" y="6858000"/>
                </a:lnTo>
                <a:lnTo>
                  <a:pt x="3379301" y="6858000"/>
                </a:lnTo>
                <a:lnTo>
                  <a:pt x="2759699" y="6858000"/>
                </a:lnTo>
                <a:lnTo>
                  <a:pt x="2542782" y="6858000"/>
                </a:lnTo>
                <a:lnTo>
                  <a:pt x="2429239" y="6780599"/>
                </a:lnTo>
                <a:cubicBezTo>
                  <a:pt x="2252641" y="6653108"/>
                  <a:pt x="2079285" y="6515397"/>
                  <a:pt x="1904328" y="6374814"/>
                </a:cubicBezTo>
                <a:cubicBezTo>
                  <a:pt x="943579" y="5602839"/>
                  <a:pt x="0" y="4969131"/>
                  <a:pt x="0" y="3621656"/>
                </a:cubicBezTo>
                <a:cubicBezTo>
                  <a:pt x="0" y="2093192"/>
                  <a:pt x="582912" y="754641"/>
                  <a:pt x="1626503" y="14997"/>
                </a:cubicBezTo>
                <a:close/>
              </a:path>
            </a:pathLst>
          </a:cu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Meiryo"/>
            </a:endParaRPr>
          </a:p>
        </p:txBody>
      </p:sp>
      <p:sp>
        <p:nvSpPr>
          <p:cNvPr id="18" name="Freeform: Shape 17">
            <a:extLst>
              <a:ext uri="{FF2B5EF4-FFF2-40B4-BE49-F238E27FC236}">
                <a16:creationId xmlns:a16="http://schemas.microsoft.com/office/drawing/2014/main" xmlns="" id="{829A1E2C-5AC8-40FC-99E9-832069D3979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697013"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4" name="TextBox 3">
            <a:extLst>
              <a:ext uri="{FF2B5EF4-FFF2-40B4-BE49-F238E27FC236}">
                <a16:creationId xmlns:a16="http://schemas.microsoft.com/office/drawing/2014/main" xmlns="" id="{D96C3652-ECAD-9168-B583-683407B06096}"/>
              </a:ext>
            </a:extLst>
          </p:cNvPr>
          <p:cNvSpPr txBox="1"/>
          <p:nvPr/>
        </p:nvSpPr>
        <p:spPr>
          <a:xfrm>
            <a:off x="8558511" y="-649000"/>
            <a:ext cx="3633746" cy="1588422"/>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4400" b="1">
                <a:latin typeface="+mj-lt"/>
                <a:ea typeface="+mj-ea"/>
                <a:cs typeface="+mj-cs"/>
              </a:rPr>
              <a:t>Transportation</a:t>
            </a:r>
            <a:endParaRPr lang="en-US" sz="4400" b="1">
              <a:latin typeface="+mj-lt"/>
              <a:ea typeface="+mj-ea"/>
              <a:cs typeface="Calibri Light"/>
            </a:endParaRPr>
          </a:p>
        </p:txBody>
      </p:sp>
      <p:sp>
        <p:nvSpPr>
          <p:cNvPr id="5" name="TextBox 4">
            <a:extLst>
              <a:ext uri="{FF2B5EF4-FFF2-40B4-BE49-F238E27FC236}">
                <a16:creationId xmlns:a16="http://schemas.microsoft.com/office/drawing/2014/main" xmlns="" id="{EB76DE16-8B73-BB0F-484C-3421AF874F86}"/>
              </a:ext>
            </a:extLst>
          </p:cNvPr>
          <p:cNvSpPr txBox="1"/>
          <p:nvPr/>
        </p:nvSpPr>
        <p:spPr>
          <a:xfrm>
            <a:off x="8376540" y="1301087"/>
            <a:ext cx="3997687" cy="2700062"/>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Autofit/>
          </a:bodyPr>
          <a:lstStyle/>
          <a:p>
            <a:pPr>
              <a:lnSpc>
                <a:spcPct val="90000"/>
              </a:lnSpc>
              <a:spcAft>
                <a:spcPts val="600"/>
              </a:spcAft>
            </a:pPr>
            <a:r>
              <a:rPr lang="en-US" sz="3200"/>
              <a:t>Ambient  intelligence can be used intelligent traffic management systems, smart parking solutions, and connected vehicles that communicate with each other and infrastructure to improve road safety and efficiency.</a:t>
            </a:r>
            <a:endParaRPr lang="en-US" sz="3200">
              <a:cs typeface="Calibri"/>
            </a:endParaRPr>
          </a:p>
        </p:txBody>
      </p:sp>
    </p:spTree>
    <p:extLst>
      <p:ext uri="{BB962C8B-B14F-4D97-AF65-F5344CB8AC3E}">
        <p14:creationId xmlns:p14="http://schemas.microsoft.com/office/powerpoint/2010/main" val="1663305061"/>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xmlns="" id="{C05CBC3C-2E5A-4839-8B9B-2E5A6ADF0F5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xmlns="" id="{DB5B423A-57CC-4C58-AA26-8E2E862B03A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1"/>
            <a:ext cx="5217023" cy="3994777"/>
          </a:xfrm>
          <a:custGeom>
            <a:avLst/>
            <a:gdLst>
              <a:gd name="connsiteX0" fmla="*/ 1945461 w 5217023"/>
              <a:gd name="connsiteY0" fmla="*/ 3787398 h 3994777"/>
              <a:gd name="connsiteX1" fmla="*/ 1942113 w 5217023"/>
              <a:gd name="connsiteY1" fmla="*/ 3790053 h 3994777"/>
              <a:gd name="connsiteX2" fmla="*/ 1946982 w 5217023"/>
              <a:gd name="connsiteY2" fmla="*/ 3787990 h 3994777"/>
              <a:gd name="connsiteX3" fmla="*/ 1945461 w 5217023"/>
              <a:gd name="connsiteY3" fmla="*/ 3787398 h 3994777"/>
              <a:gd name="connsiteX4" fmla="*/ 0 w 5217023"/>
              <a:gd name="connsiteY4" fmla="*/ 0 h 3994777"/>
              <a:gd name="connsiteX5" fmla="*/ 5030958 w 5217023"/>
              <a:gd name="connsiteY5" fmla="*/ 0 h 3994777"/>
              <a:gd name="connsiteX6" fmla="*/ 5046198 w 5217023"/>
              <a:gd name="connsiteY6" fmla="*/ 153449 h 3994777"/>
              <a:gd name="connsiteX7" fmla="*/ 5055729 w 5217023"/>
              <a:gd name="connsiteY7" fmla="*/ 415828 h 3994777"/>
              <a:gd name="connsiteX8" fmla="*/ 4735242 w 5217023"/>
              <a:gd name="connsiteY8" fmla="*/ 1867130 h 3994777"/>
              <a:gd name="connsiteX9" fmla="*/ 3907395 w 5217023"/>
              <a:gd name="connsiteY9" fmla="*/ 2938441 h 3994777"/>
              <a:gd name="connsiteX10" fmla="*/ 3946497 w 5217023"/>
              <a:gd name="connsiteY10" fmla="*/ 2908567 h 3994777"/>
              <a:gd name="connsiteX11" fmla="*/ 4585421 w 5217023"/>
              <a:gd name="connsiteY11" fmla="*/ 2188401 h 3994777"/>
              <a:gd name="connsiteX12" fmla="*/ 5142585 w 5217023"/>
              <a:gd name="connsiteY12" fmla="*/ 276891 h 3994777"/>
              <a:gd name="connsiteX13" fmla="*/ 5121833 w 5217023"/>
              <a:gd name="connsiteY13" fmla="*/ 30208 h 3994777"/>
              <a:gd name="connsiteX14" fmla="*/ 5116229 w 5217023"/>
              <a:gd name="connsiteY14" fmla="*/ 0 h 3994777"/>
              <a:gd name="connsiteX15" fmla="*/ 5184724 w 5217023"/>
              <a:gd name="connsiteY15" fmla="*/ 0 h 3994777"/>
              <a:gd name="connsiteX16" fmla="*/ 5196265 w 5217023"/>
              <a:gd name="connsiteY16" fmla="*/ 66113 h 3994777"/>
              <a:gd name="connsiteX17" fmla="*/ 5058603 w 5217023"/>
              <a:gd name="connsiteY17" fmla="*/ 1368242 h 3994777"/>
              <a:gd name="connsiteX18" fmla="*/ 4096624 w 5217023"/>
              <a:gd name="connsiteY18" fmla="*/ 2870829 h 3994777"/>
              <a:gd name="connsiteX19" fmla="*/ 3833203 w 5217023"/>
              <a:gd name="connsiteY19" fmla="*/ 3092190 h 3994777"/>
              <a:gd name="connsiteX20" fmla="*/ 3536509 w 5217023"/>
              <a:gd name="connsiteY20" fmla="*/ 3297128 h 3994777"/>
              <a:gd name="connsiteX21" fmla="*/ 3148966 w 5217023"/>
              <a:gd name="connsiteY21" fmla="*/ 3485478 h 3994777"/>
              <a:gd name="connsiteX22" fmla="*/ 1860557 w 5217023"/>
              <a:gd name="connsiteY22" fmla="*/ 3880910 h 3994777"/>
              <a:gd name="connsiteX23" fmla="*/ 573715 w 5217023"/>
              <a:gd name="connsiteY23" fmla="*/ 3983764 h 3994777"/>
              <a:gd name="connsiteX24" fmla="*/ 108410 w 5217023"/>
              <a:gd name="connsiteY24" fmla="*/ 3908816 h 3994777"/>
              <a:gd name="connsiteX25" fmla="*/ 0 w 5217023"/>
              <a:gd name="connsiteY25" fmla="*/ 3876793 h 3994777"/>
              <a:gd name="connsiteX26" fmla="*/ 0 w 5217023"/>
              <a:gd name="connsiteY26" fmla="*/ 3802912 h 3994777"/>
              <a:gd name="connsiteX27" fmla="*/ 36975 w 5217023"/>
              <a:gd name="connsiteY27" fmla="*/ 3815954 h 3994777"/>
              <a:gd name="connsiteX28" fmla="*/ 561628 w 5217023"/>
              <a:gd name="connsiteY28" fmla="*/ 3912655 h 3994777"/>
              <a:gd name="connsiteX29" fmla="*/ 1683086 w 5217023"/>
              <a:gd name="connsiteY29" fmla="*/ 3844334 h 3994777"/>
              <a:gd name="connsiteX30" fmla="*/ 1806023 w 5217023"/>
              <a:gd name="connsiteY30" fmla="*/ 3820992 h 3994777"/>
              <a:gd name="connsiteX31" fmla="*/ 1921817 w 5217023"/>
              <a:gd name="connsiteY31" fmla="*/ 3795747 h 3994777"/>
              <a:gd name="connsiteX32" fmla="*/ 1243689 w 5217023"/>
              <a:gd name="connsiteY32" fmla="*/ 3846539 h 3994777"/>
              <a:gd name="connsiteX33" fmla="*/ 62875 w 5217023"/>
              <a:gd name="connsiteY33" fmla="*/ 3668143 h 3994777"/>
              <a:gd name="connsiteX34" fmla="*/ 0 w 5217023"/>
              <a:gd name="connsiteY34" fmla="*/ 3644185 h 3994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17023" h="3994777">
                <a:moveTo>
                  <a:pt x="1945461" y="3787398"/>
                </a:moveTo>
                <a:lnTo>
                  <a:pt x="1942113" y="3790053"/>
                </a:lnTo>
                <a:lnTo>
                  <a:pt x="1946982" y="3787990"/>
                </a:lnTo>
                <a:cubicBezTo>
                  <a:pt x="1946982" y="3787990"/>
                  <a:pt x="1946379" y="3787019"/>
                  <a:pt x="1945461" y="3787398"/>
                </a:cubicBezTo>
                <a:close/>
                <a:moveTo>
                  <a:pt x="0" y="0"/>
                </a:moveTo>
                <a:lnTo>
                  <a:pt x="5030958" y="0"/>
                </a:lnTo>
                <a:lnTo>
                  <a:pt x="5046198" y="153449"/>
                </a:lnTo>
                <a:cubicBezTo>
                  <a:pt x="5052189" y="240558"/>
                  <a:pt x="5055458" y="328007"/>
                  <a:pt x="5055729" y="415828"/>
                </a:cubicBezTo>
                <a:cubicBezTo>
                  <a:pt x="5057604" y="923672"/>
                  <a:pt x="4959210" y="1409054"/>
                  <a:pt x="4735242" y="1867130"/>
                </a:cubicBezTo>
                <a:cubicBezTo>
                  <a:pt x="4533284" y="2280198"/>
                  <a:pt x="4248921" y="2629330"/>
                  <a:pt x="3907395" y="2938441"/>
                </a:cubicBezTo>
                <a:cubicBezTo>
                  <a:pt x="3922498" y="2931535"/>
                  <a:pt x="3935859" y="2921330"/>
                  <a:pt x="3946497" y="2908567"/>
                </a:cubicBezTo>
                <a:cubicBezTo>
                  <a:pt x="4193494" y="2700987"/>
                  <a:pt x="4408756" y="2458364"/>
                  <a:pt x="4585421" y="2188401"/>
                </a:cubicBezTo>
                <a:cubicBezTo>
                  <a:pt x="4967641" y="1608533"/>
                  <a:pt x="5169304" y="975361"/>
                  <a:pt x="5142585" y="276891"/>
                </a:cubicBezTo>
                <a:cubicBezTo>
                  <a:pt x="5139764" y="194215"/>
                  <a:pt x="5132824" y="111888"/>
                  <a:pt x="5121833" y="30208"/>
                </a:cubicBezTo>
                <a:lnTo>
                  <a:pt x="5116229" y="0"/>
                </a:lnTo>
                <a:lnTo>
                  <a:pt x="5184724" y="0"/>
                </a:lnTo>
                <a:lnTo>
                  <a:pt x="5196265" y="66113"/>
                </a:lnTo>
                <a:cubicBezTo>
                  <a:pt x="5249921" y="496647"/>
                  <a:pt x="5197997" y="931171"/>
                  <a:pt x="5058603" y="1368242"/>
                </a:cubicBezTo>
                <a:cubicBezTo>
                  <a:pt x="4872414" y="1953929"/>
                  <a:pt x="4544298" y="2451351"/>
                  <a:pt x="4096624" y="2870829"/>
                </a:cubicBezTo>
                <a:cubicBezTo>
                  <a:pt x="4012832" y="2949426"/>
                  <a:pt x="3924415" y="3022439"/>
                  <a:pt x="3833203" y="3092190"/>
                </a:cubicBezTo>
                <a:cubicBezTo>
                  <a:pt x="3741992" y="3161943"/>
                  <a:pt x="3648667" y="3225510"/>
                  <a:pt x="3536509" y="3297128"/>
                </a:cubicBezTo>
                <a:cubicBezTo>
                  <a:pt x="3427215" y="3372735"/>
                  <a:pt x="3288598" y="3430233"/>
                  <a:pt x="3148966" y="3485478"/>
                </a:cubicBezTo>
                <a:cubicBezTo>
                  <a:pt x="2729930" y="3651299"/>
                  <a:pt x="2302194" y="3788890"/>
                  <a:pt x="1860557" y="3880910"/>
                </a:cubicBezTo>
                <a:cubicBezTo>
                  <a:pt x="1435974" y="3969444"/>
                  <a:pt x="1008052" y="4017957"/>
                  <a:pt x="573715" y="3983764"/>
                </a:cubicBezTo>
                <a:cubicBezTo>
                  <a:pt x="415134" y="3971300"/>
                  <a:pt x="259585" y="3947743"/>
                  <a:pt x="108410" y="3908816"/>
                </a:cubicBezTo>
                <a:lnTo>
                  <a:pt x="0" y="3876793"/>
                </a:lnTo>
                <a:lnTo>
                  <a:pt x="0" y="3802912"/>
                </a:lnTo>
                <a:lnTo>
                  <a:pt x="36975" y="3815954"/>
                </a:lnTo>
                <a:cubicBezTo>
                  <a:pt x="206404" y="3867475"/>
                  <a:pt x="382020" y="3897326"/>
                  <a:pt x="561628" y="3912655"/>
                </a:cubicBezTo>
                <a:cubicBezTo>
                  <a:pt x="938583" y="3944832"/>
                  <a:pt x="1311814" y="3910697"/>
                  <a:pt x="1683086" y="3844334"/>
                </a:cubicBezTo>
                <a:cubicBezTo>
                  <a:pt x="1724123" y="3837151"/>
                  <a:pt x="1765097" y="3829374"/>
                  <a:pt x="1806023" y="3820992"/>
                </a:cubicBezTo>
                <a:cubicBezTo>
                  <a:pt x="1844740" y="3813079"/>
                  <a:pt x="1883218" y="3804161"/>
                  <a:pt x="1921817" y="3795747"/>
                </a:cubicBezTo>
                <a:cubicBezTo>
                  <a:pt x="1697011" y="3826435"/>
                  <a:pt x="1470551" y="3843387"/>
                  <a:pt x="1243689" y="3846539"/>
                </a:cubicBezTo>
                <a:cubicBezTo>
                  <a:pt x="839058" y="3849054"/>
                  <a:pt x="443424" y="3800206"/>
                  <a:pt x="62875" y="3668143"/>
                </a:cubicBezTo>
                <a:lnTo>
                  <a:pt x="0" y="364418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xmlns="" id="{ED314BBF-FA9C-E89E-E762-3BE746EE3FAB}"/>
              </a:ext>
            </a:extLst>
          </p:cNvPr>
          <p:cNvSpPr txBox="1"/>
          <p:nvPr/>
        </p:nvSpPr>
        <p:spPr>
          <a:xfrm>
            <a:off x="531126" y="673770"/>
            <a:ext cx="3857223" cy="2368421"/>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a:lnSpc>
                <a:spcPct val="90000"/>
              </a:lnSpc>
              <a:spcBef>
                <a:spcPct val="0"/>
              </a:spcBef>
              <a:spcAft>
                <a:spcPts val="600"/>
              </a:spcAft>
            </a:pPr>
            <a:r>
              <a:rPr lang="en-US" sz="6000" b="1" kern="1200">
                <a:latin typeface="+mj-lt"/>
                <a:ea typeface="+mj-ea"/>
                <a:cs typeface="+mj-cs"/>
              </a:rPr>
              <a:t>Application and Use Cases</a:t>
            </a:r>
            <a:endParaRPr lang="en-US" sz="6000" u="sng" kern="1200">
              <a:latin typeface="+mj-lt"/>
              <a:ea typeface="+mj-ea"/>
              <a:cs typeface="Calibri Light"/>
            </a:endParaRPr>
          </a:p>
        </p:txBody>
      </p:sp>
      <p:sp>
        <p:nvSpPr>
          <p:cNvPr id="5" name="TextBox 4">
            <a:extLst>
              <a:ext uri="{FF2B5EF4-FFF2-40B4-BE49-F238E27FC236}">
                <a16:creationId xmlns:a16="http://schemas.microsoft.com/office/drawing/2014/main" xmlns="" id="{50A15D66-A8D5-BEFC-092D-D7CFA4899F15}"/>
              </a:ext>
            </a:extLst>
          </p:cNvPr>
          <p:cNvSpPr txBox="1"/>
          <p:nvPr/>
        </p:nvSpPr>
        <p:spPr>
          <a:xfrm>
            <a:off x="5587383" y="1518605"/>
            <a:ext cx="5766417" cy="9074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671830" indent="-671830" defTabSz="896112">
              <a:spcAft>
                <a:spcPts val="600"/>
              </a:spcAft>
              <a:buFont typeface="Wingdings"/>
              <a:buChar char="Ø"/>
            </a:pPr>
            <a:r>
              <a:rPr lang="en-GB" sz="5250">
                <a:cs typeface="Calibri"/>
              </a:rPr>
              <a:t>Smart</a:t>
            </a:r>
            <a:r>
              <a:rPr lang="en-GB" sz="5250" kern="1200">
                <a:latin typeface="+mn-lt"/>
                <a:ea typeface="+mn-ea"/>
                <a:cs typeface="Calibri"/>
              </a:rPr>
              <a:t> Home</a:t>
            </a:r>
            <a:endParaRPr lang="en-US" sz="5250">
              <a:cs typeface="Calibri" panose="020F0502020204030204"/>
            </a:endParaRPr>
          </a:p>
        </p:txBody>
      </p:sp>
      <p:sp>
        <p:nvSpPr>
          <p:cNvPr id="6" name="TextBox 5">
            <a:extLst>
              <a:ext uri="{FF2B5EF4-FFF2-40B4-BE49-F238E27FC236}">
                <a16:creationId xmlns:a16="http://schemas.microsoft.com/office/drawing/2014/main" xmlns="" id="{8C624054-16E6-265A-F398-367BEC5A630D}"/>
              </a:ext>
            </a:extLst>
          </p:cNvPr>
          <p:cNvSpPr txBox="1"/>
          <p:nvPr/>
        </p:nvSpPr>
        <p:spPr>
          <a:xfrm>
            <a:off x="5542672" y="2882275"/>
            <a:ext cx="5766417" cy="9074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672084" indent="-672084" defTabSz="896112">
              <a:spcAft>
                <a:spcPts val="600"/>
              </a:spcAft>
              <a:buFont typeface="Wingdings"/>
              <a:buChar char="Ø"/>
            </a:pPr>
            <a:r>
              <a:rPr lang="en-GB" sz="5292" kern="1200">
                <a:solidFill>
                  <a:schemeClr val="tx1"/>
                </a:solidFill>
                <a:latin typeface="+mn-lt"/>
                <a:ea typeface="+mn-ea"/>
                <a:cs typeface="Calibri"/>
              </a:rPr>
              <a:t>Health Care</a:t>
            </a:r>
            <a:endParaRPr lang="en-US">
              <a:cs typeface="Calibri" panose="020F0502020204030204"/>
            </a:endParaRPr>
          </a:p>
        </p:txBody>
      </p:sp>
      <p:sp>
        <p:nvSpPr>
          <p:cNvPr id="8" name="TextBox 7">
            <a:extLst>
              <a:ext uri="{FF2B5EF4-FFF2-40B4-BE49-F238E27FC236}">
                <a16:creationId xmlns:a16="http://schemas.microsoft.com/office/drawing/2014/main" xmlns="" id="{B61806D1-B7D9-0C6F-66A7-F5DB9B2CFA24}"/>
              </a:ext>
            </a:extLst>
          </p:cNvPr>
          <p:cNvSpPr txBox="1"/>
          <p:nvPr/>
        </p:nvSpPr>
        <p:spPr>
          <a:xfrm>
            <a:off x="5587383" y="4335368"/>
            <a:ext cx="5766417" cy="9074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672084" indent="-672084" defTabSz="896112">
              <a:spcAft>
                <a:spcPts val="600"/>
              </a:spcAft>
              <a:buFont typeface="Wingdings"/>
              <a:buChar char="Ø"/>
            </a:pPr>
            <a:r>
              <a:rPr lang="en-GB" sz="5292" kern="1200">
                <a:solidFill>
                  <a:schemeClr val="tx1"/>
                </a:solidFill>
                <a:latin typeface="+mn-lt"/>
                <a:ea typeface="+mn-ea"/>
                <a:cs typeface="Calibri"/>
              </a:rPr>
              <a:t>Transportation</a:t>
            </a:r>
            <a:endParaRPr lang="en-US">
              <a:cs typeface="Calibri" panose="020F0502020204030204"/>
            </a:endParaRPr>
          </a:p>
        </p:txBody>
      </p:sp>
    </p:spTree>
    <p:extLst>
      <p:ext uri="{BB962C8B-B14F-4D97-AF65-F5344CB8AC3E}">
        <p14:creationId xmlns:p14="http://schemas.microsoft.com/office/powerpoint/2010/main" val="157612493"/>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xmlns="" id="{BACC6370-2D7E-4714-9D71-7542949D7D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xmlns="" id="{256B2C21-A230-48C0-8DF1-C46611373C4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xmlns="" id="{3847E18C-932D-4C95-AABA-FEC7C9499AD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xmlns="" id="{3150CB11-0C61-439E-910F-5787759E72A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23">
            <a:extLst>
              <a:ext uri="{FF2B5EF4-FFF2-40B4-BE49-F238E27FC236}">
                <a16:creationId xmlns:a16="http://schemas.microsoft.com/office/drawing/2014/main" xmlns="" id="{43F8A58B-5155-44CE-A5FF-7647B47D0A7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Rectangle 37">
            <a:extLst>
              <a:ext uri="{FF2B5EF4-FFF2-40B4-BE49-F238E27FC236}">
                <a16:creationId xmlns:a16="http://schemas.microsoft.com/office/drawing/2014/main" xmlns="" id="{443F2ACA-E6D6-4028-82DD-F03C262D5DE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xmlns="" id="{7C0AA406-ABCD-8A58-A7A7-CF6D1310CD70}"/>
              </a:ext>
            </a:extLst>
          </p:cNvPr>
          <p:cNvSpPr txBox="1"/>
          <p:nvPr/>
        </p:nvSpPr>
        <p:spPr>
          <a:xfrm>
            <a:off x="586478" y="1683756"/>
            <a:ext cx="3115265" cy="2396359"/>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r">
              <a:lnSpc>
                <a:spcPct val="90000"/>
              </a:lnSpc>
              <a:spcBef>
                <a:spcPct val="0"/>
              </a:spcBef>
              <a:spcAft>
                <a:spcPts val="600"/>
              </a:spcAft>
            </a:pPr>
            <a:r>
              <a:rPr lang="en-US" sz="4000" b="1" u="sng" kern="1200">
                <a:solidFill>
                  <a:srgbClr val="FFFFFF"/>
                </a:solidFill>
                <a:latin typeface="+mj-lt"/>
                <a:ea typeface="+mj-ea"/>
                <a:cs typeface="+mj-cs"/>
              </a:rPr>
              <a:t>Topic Content</a:t>
            </a:r>
          </a:p>
        </p:txBody>
      </p:sp>
      <p:sp>
        <p:nvSpPr>
          <p:cNvPr id="8" name="TextBox 7">
            <a:extLst>
              <a:ext uri="{FF2B5EF4-FFF2-40B4-BE49-F238E27FC236}">
                <a16:creationId xmlns:a16="http://schemas.microsoft.com/office/drawing/2014/main" xmlns="" id="{FF9CD297-C2E3-B4EE-1608-D77785B36BDC}"/>
              </a:ext>
            </a:extLst>
          </p:cNvPr>
          <p:cNvSpPr txBox="1"/>
          <p:nvPr/>
        </p:nvSpPr>
        <p:spPr>
          <a:xfrm>
            <a:off x="4896245" y="1482737"/>
            <a:ext cx="6663545" cy="16466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54305" indent="-154305" defTabSz="493776">
              <a:spcAft>
                <a:spcPts val="600"/>
              </a:spcAft>
              <a:buFont typeface="Wingdings"/>
              <a:buChar char="v"/>
            </a:pPr>
            <a:r>
              <a:rPr lang="en-GB" sz="3600" b="1" kern="1200">
                <a:latin typeface="+mn-lt"/>
                <a:ea typeface="+mn-ea"/>
                <a:cs typeface="Calibri"/>
              </a:rPr>
              <a:t>Introduction</a:t>
            </a:r>
            <a:endParaRPr lang="en-GB" sz="3600" b="1" kern="1200">
              <a:latin typeface="+mn-lt"/>
              <a:cs typeface="Calibri"/>
            </a:endParaRPr>
          </a:p>
          <a:p>
            <a:pPr marL="285750" indent="-285750">
              <a:spcAft>
                <a:spcPts val="600"/>
              </a:spcAft>
              <a:buFont typeface="Wingdings"/>
              <a:buChar char="v"/>
            </a:pPr>
            <a:endParaRPr lang="en-GB" sz="6000" b="1">
              <a:cs typeface="Calibri"/>
            </a:endParaRPr>
          </a:p>
        </p:txBody>
      </p:sp>
      <p:sp>
        <p:nvSpPr>
          <p:cNvPr id="6" name="TextBox 5">
            <a:extLst>
              <a:ext uri="{FF2B5EF4-FFF2-40B4-BE49-F238E27FC236}">
                <a16:creationId xmlns:a16="http://schemas.microsoft.com/office/drawing/2014/main" xmlns="" id="{76FA1805-B052-FAAC-5122-9B25BD56BC8B}"/>
              </a:ext>
            </a:extLst>
          </p:cNvPr>
          <p:cNvSpPr txBox="1"/>
          <p:nvPr/>
        </p:nvSpPr>
        <p:spPr>
          <a:xfrm>
            <a:off x="4905053" y="2328596"/>
            <a:ext cx="483494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08610" indent="-308610" defTabSz="493776">
              <a:spcAft>
                <a:spcPts val="600"/>
              </a:spcAft>
              <a:buFont typeface="Wingdings"/>
              <a:buChar char="v"/>
            </a:pPr>
            <a:r>
              <a:rPr lang="en-GB" sz="3600" b="1" kern="1200">
                <a:latin typeface="+mn-lt"/>
                <a:ea typeface="+mn-ea"/>
                <a:cs typeface="Calibri"/>
              </a:rPr>
              <a:t>Enabling Technology</a:t>
            </a:r>
            <a:endParaRPr lang="en-US" sz="3600" b="1">
              <a:cs typeface="Calibri"/>
            </a:endParaRPr>
          </a:p>
        </p:txBody>
      </p:sp>
      <p:sp>
        <p:nvSpPr>
          <p:cNvPr id="7" name="TextBox 6">
            <a:extLst>
              <a:ext uri="{FF2B5EF4-FFF2-40B4-BE49-F238E27FC236}">
                <a16:creationId xmlns:a16="http://schemas.microsoft.com/office/drawing/2014/main" xmlns="" id="{41F72686-49D2-DF7F-C373-A6BFEBFA9F83}"/>
              </a:ext>
            </a:extLst>
          </p:cNvPr>
          <p:cNvSpPr txBox="1"/>
          <p:nvPr/>
        </p:nvSpPr>
        <p:spPr>
          <a:xfrm>
            <a:off x="4892957" y="3286642"/>
            <a:ext cx="585094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08610" indent="-308610" defTabSz="493776">
              <a:spcAft>
                <a:spcPts val="600"/>
              </a:spcAft>
              <a:buFont typeface="Wingdings"/>
              <a:buChar char="v"/>
            </a:pPr>
            <a:r>
              <a:rPr lang="en-GB" sz="3600" b="1" kern="1200">
                <a:latin typeface="+mn-lt"/>
                <a:ea typeface="+mn-ea"/>
                <a:cs typeface="Calibri"/>
              </a:rPr>
              <a:t>Application and Use Cases</a:t>
            </a:r>
            <a:endParaRPr lang="en-US" sz="3600" b="1">
              <a:cs typeface="Calibri"/>
            </a:endParaRPr>
          </a:p>
        </p:txBody>
      </p:sp>
      <p:sp>
        <p:nvSpPr>
          <p:cNvPr id="9" name="TextBox 8">
            <a:extLst>
              <a:ext uri="{FF2B5EF4-FFF2-40B4-BE49-F238E27FC236}">
                <a16:creationId xmlns:a16="http://schemas.microsoft.com/office/drawing/2014/main" xmlns="" id="{BA22A63B-4213-93B5-B78C-802EAD84DA20}"/>
              </a:ext>
            </a:extLst>
          </p:cNvPr>
          <p:cNvSpPr txBox="1"/>
          <p:nvPr/>
        </p:nvSpPr>
        <p:spPr>
          <a:xfrm>
            <a:off x="4905052" y="4352884"/>
            <a:ext cx="606121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08610" indent="-308610" defTabSz="493776">
              <a:spcAft>
                <a:spcPts val="600"/>
              </a:spcAft>
              <a:buFont typeface="Wingdings"/>
              <a:buChar char="v"/>
            </a:pPr>
            <a:r>
              <a:rPr lang="en-GB" sz="3600" b="1" kern="1200">
                <a:latin typeface="+mn-lt"/>
                <a:ea typeface="+mn-ea"/>
                <a:cs typeface="Calibri"/>
              </a:rPr>
              <a:t>Benefits and Advantages</a:t>
            </a:r>
            <a:endParaRPr lang="en-US" sz="3600" b="1">
              <a:cs typeface="Calibri"/>
            </a:endParaRPr>
          </a:p>
        </p:txBody>
      </p:sp>
      <p:sp>
        <p:nvSpPr>
          <p:cNvPr id="10" name="TextBox 9">
            <a:extLst>
              <a:ext uri="{FF2B5EF4-FFF2-40B4-BE49-F238E27FC236}">
                <a16:creationId xmlns:a16="http://schemas.microsoft.com/office/drawing/2014/main" xmlns="" id="{296739C7-47D3-6A6E-2110-2D70B7EDBA13}"/>
              </a:ext>
            </a:extLst>
          </p:cNvPr>
          <p:cNvSpPr txBox="1"/>
          <p:nvPr/>
        </p:nvSpPr>
        <p:spPr>
          <a:xfrm>
            <a:off x="4892957" y="5283685"/>
            <a:ext cx="560597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08610" indent="-308610" defTabSz="493776">
              <a:spcAft>
                <a:spcPts val="600"/>
              </a:spcAft>
              <a:buFont typeface="Wingdings"/>
              <a:buChar char="v"/>
            </a:pPr>
            <a:r>
              <a:rPr lang="en-GB" sz="3600" b="1" kern="1200">
                <a:latin typeface="+mn-lt"/>
                <a:ea typeface="+mn-ea"/>
                <a:cs typeface="Calibri"/>
              </a:rPr>
              <a:t>Limitation and Challenges</a:t>
            </a:r>
            <a:endParaRPr lang="en-US" sz="3600">
              <a:cs typeface="Calibri"/>
            </a:endParaRPr>
          </a:p>
        </p:txBody>
      </p:sp>
      <p:sp>
        <p:nvSpPr>
          <p:cNvPr id="11" name="TextBox 10">
            <a:extLst>
              <a:ext uri="{FF2B5EF4-FFF2-40B4-BE49-F238E27FC236}">
                <a16:creationId xmlns:a16="http://schemas.microsoft.com/office/drawing/2014/main" xmlns="" id="{6FB60B0F-CF21-32BE-15DB-DB312FD32D01}"/>
              </a:ext>
            </a:extLst>
          </p:cNvPr>
          <p:cNvSpPr txBox="1"/>
          <p:nvPr/>
        </p:nvSpPr>
        <p:spPr>
          <a:xfrm>
            <a:off x="4901330" y="6195877"/>
            <a:ext cx="278633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08610" indent="-308610" defTabSz="493776">
              <a:spcAft>
                <a:spcPts val="600"/>
              </a:spcAft>
              <a:buFont typeface="Wingdings"/>
              <a:buChar char="v"/>
            </a:pPr>
            <a:r>
              <a:rPr lang="en-GB" sz="3600" b="1" kern="1200">
                <a:latin typeface="+mn-lt"/>
                <a:ea typeface="+mn-ea"/>
                <a:cs typeface="Calibri"/>
              </a:rPr>
              <a:t>Conclusion</a:t>
            </a:r>
            <a:endParaRPr lang="en-US" sz="3600" b="1">
              <a:cs typeface="Calibri"/>
            </a:endParaRPr>
          </a:p>
        </p:txBody>
      </p:sp>
    </p:spTree>
    <p:extLst>
      <p:ext uri="{BB962C8B-B14F-4D97-AF65-F5344CB8AC3E}">
        <p14:creationId xmlns:p14="http://schemas.microsoft.com/office/powerpoint/2010/main" val="1467489402"/>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xmlns="" id="{BACC6370-2D7E-4714-9D71-7542949D7D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xmlns="" id="{256B2C21-A230-48C0-8DF1-C46611373C4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xmlns="" id="{3847E18C-932D-4C95-AABA-FEC7C9499AD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xmlns="" id="{3150CB11-0C61-439E-910F-5787759E72A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23">
            <a:extLst>
              <a:ext uri="{FF2B5EF4-FFF2-40B4-BE49-F238E27FC236}">
                <a16:creationId xmlns:a16="http://schemas.microsoft.com/office/drawing/2014/main" xmlns="" id="{43F8A58B-5155-44CE-A5FF-7647B47D0A7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Rectangle 37">
            <a:extLst>
              <a:ext uri="{FF2B5EF4-FFF2-40B4-BE49-F238E27FC236}">
                <a16:creationId xmlns:a16="http://schemas.microsoft.com/office/drawing/2014/main" xmlns="" id="{443F2ACA-E6D6-4028-82DD-F03C262D5DE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xmlns="" id="{7C0AA406-ABCD-8A58-A7A7-CF6D1310CD70}"/>
              </a:ext>
            </a:extLst>
          </p:cNvPr>
          <p:cNvSpPr txBox="1"/>
          <p:nvPr/>
        </p:nvSpPr>
        <p:spPr>
          <a:xfrm>
            <a:off x="586478" y="1683756"/>
            <a:ext cx="3115265" cy="2396359"/>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r">
              <a:lnSpc>
                <a:spcPct val="90000"/>
              </a:lnSpc>
              <a:spcBef>
                <a:spcPct val="0"/>
              </a:spcBef>
              <a:spcAft>
                <a:spcPts val="600"/>
              </a:spcAft>
            </a:pPr>
            <a:r>
              <a:rPr lang="en-US" sz="4000" b="1" u="sng" kern="1200">
                <a:solidFill>
                  <a:srgbClr val="FFFFFF"/>
                </a:solidFill>
                <a:latin typeface="+mj-lt"/>
                <a:ea typeface="+mj-ea"/>
                <a:cs typeface="+mj-cs"/>
              </a:rPr>
              <a:t>Topic Content</a:t>
            </a:r>
          </a:p>
        </p:txBody>
      </p:sp>
      <p:sp>
        <p:nvSpPr>
          <p:cNvPr id="8" name="TextBox 7">
            <a:extLst>
              <a:ext uri="{FF2B5EF4-FFF2-40B4-BE49-F238E27FC236}">
                <a16:creationId xmlns:a16="http://schemas.microsoft.com/office/drawing/2014/main" xmlns="" id="{FF9CD297-C2E3-B4EE-1608-D77785B36BDC}"/>
              </a:ext>
            </a:extLst>
          </p:cNvPr>
          <p:cNvSpPr txBox="1"/>
          <p:nvPr/>
        </p:nvSpPr>
        <p:spPr>
          <a:xfrm>
            <a:off x="4896245" y="1482737"/>
            <a:ext cx="6663545" cy="16466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54305" indent="-154305" defTabSz="493776">
              <a:spcAft>
                <a:spcPts val="600"/>
              </a:spcAft>
              <a:buFont typeface="Wingdings"/>
              <a:buChar char="v"/>
            </a:pPr>
            <a:r>
              <a:rPr lang="en-GB" sz="3600" b="1" kern="1200">
                <a:latin typeface="+mn-lt"/>
                <a:ea typeface="+mn-ea"/>
                <a:cs typeface="Calibri"/>
              </a:rPr>
              <a:t>Introduction</a:t>
            </a:r>
            <a:endParaRPr lang="en-GB" sz="3600" b="1" kern="1200">
              <a:latin typeface="+mn-lt"/>
              <a:cs typeface="Calibri"/>
            </a:endParaRPr>
          </a:p>
          <a:p>
            <a:pPr marL="285750" indent="-285750">
              <a:spcAft>
                <a:spcPts val="600"/>
              </a:spcAft>
              <a:buFont typeface="Wingdings"/>
              <a:buChar char="v"/>
            </a:pPr>
            <a:endParaRPr lang="en-GB" sz="6000" b="1">
              <a:cs typeface="Calibri"/>
            </a:endParaRPr>
          </a:p>
        </p:txBody>
      </p:sp>
      <p:sp>
        <p:nvSpPr>
          <p:cNvPr id="6" name="TextBox 5">
            <a:extLst>
              <a:ext uri="{FF2B5EF4-FFF2-40B4-BE49-F238E27FC236}">
                <a16:creationId xmlns:a16="http://schemas.microsoft.com/office/drawing/2014/main" xmlns="" id="{76FA1805-B052-FAAC-5122-9B25BD56BC8B}"/>
              </a:ext>
            </a:extLst>
          </p:cNvPr>
          <p:cNvSpPr txBox="1"/>
          <p:nvPr/>
        </p:nvSpPr>
        <p:spPr>
          <a:xfrm>
            <a:off x="4905053" y="2328596"/>
            <a:ext cx="483494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08610" indent="-308610" defTabSz="493776">
              <a:spcAft>
                <a:spcPts val="600"/>
              </a:spcAft>
              <a:buFont typeface="Wingdings"/>
              <a:buChar char="v"/>
            </a:pPr>
            <a:r>
              <a:rPr lang="en-GB" sz="3600" b="1" kern="1200">
                <a:latin typeface="+mn-lt"/>
                <a:ea typeface="+mn-ea"/>
                <a:cs typeface="Calibri"/>
              </a:rPr>
              <a:t>Enabling Technology</a:t>
            </a:r>
            <a:endParaRPr lang="en-US" sz="3600" b="1">
              <a:cs typeface="Calibri"/>
            </a:endParaRPr>
          </a:p>
        </p:txBody>
      </p:sp>
      <p:sp>
        <p:nvSpPr>
          <p:cNvPr id="7" name="TextBox 6">
            <a:extLst>
              <a:ext uri="{FF2B5EF4-FFF2-40B4-BE49-F238E27FC236}">
                <a16:creationId xmlns:a16="http://schemas.microsoft.com/office/drawing/2014/main" xmlns="" id="{41F72686-49D2-DF7F-C373-A6BFEBFA9F83}"/>
              </a:ext>
            </a:extLst>
          </p:cNvPr>
          <p:cNvSpPr txBox="1"/>
          <p:nvPr/>
        </p:nvSpPr>
        <p:spPr>
          <a:xfrm>
            <a:off x="4892957" y="3286642"/>
            <a:ext cx="585094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08610" indent="-308610" defTabSz="493776">
              <a:spcAft>
                <a:spcPts val="600"/>
              </a:spcAft>
              <a:buFont typeface="Wingdings"/>
              <a:buChar char="v"/>
            </a:pPr>
            <a:r>
              <a:rPr lang="en-GB" sz="3600" b="1" kern="1200">
                <a:latin typeface="+mn-lt"/>
                <a:ea typeface="+mn-ea"/>
                <a:cs typeface="Calibri"/>
              </a:rPr>
              <a:t>Application and Use Cases</a:t>
            </a:r>
            <a:endParaRPr lang="en-US" sz="3600" b="1">
              <a:cs typeface="Calibri"/>
            </a:endParaRPr>
          </a:p>
        </p:txBody>
      </p:sp>
      <p:sp>
        <p:nvSpPr>
          <p:cNvPr id="9" name="TextBox 8">
            <a:extLst>
              <a:ext uri="{FF2B5EF4-FFF2-40B4-BE49-F238E27FC236}">
                <a16:creationId xmlns:a16="http://schemas.microsoft.com/office/drawing/2014/main" xmlns="" id="{BA22A63B-4213-93B5-B78C-802EAD84DA20}"/>
              </a:ext>
            </a:extLst>
          </p:cNvPr>
          <p:cNvSpPr txBox="1"/>
          <p:nvPr/>
        </p:nvSpPr>
        <p:spPr>
          <a:xfrm>
            <a:off x="4905052" y="4352884"/>
            <a:ext cx="606121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08610" indent="-308610" defTabSz="493776">
              <a:spcAft>
                <a:spcPts val="600"/>
              </a:spcAft>
              <a:buFont typeface="Wingdings"/>
              <a:buChar char="v"/>
            </a:pPr>
            <a:r>
              <a:rPr lang="en-GB" sz="3600" b="1" kern="1200">
                <a:latin typeface="+mn-lt"/>
                <a:ea typeface="+mn-ea"/>
                <a:cs typeface="Calibri"/>
              </a:rPr>
              <a:t>Benefits and Advantages</a:t>
            </a:r>
            <a:endParaRPr lang="en-US" sz="3600" b="1">
              <a:cs typeface="Calibri"/>
            </a:endParaRPr>
          </a:p>
        </p:txBody>
      </p:sp>
      <p:sp>
        <p:nvSpPr>
          <p:cNvPr id="10" name="TextBox 9">
            <a:extLst>
              <a:ext uri="{FF2B5EF4-FFF2-40B4-BE49-F238E27FC236}">
                <a16:creationId xmlns:a16="http://schemas.microsoft.com/office/drawing/2014/main" xmlns="" id="{296739C7-47D3-6A6E-2110-2D70B7EDBA13}"/>
              </a:ext>
            </a:extLst>
          </p:cNvPr>
          <p:cNvSpPr txBox="1"/>
          <p:nvPr/>
        </p:nvSpPr>
        <p:spPr>
          <a:xfrm>
            <a:off x="4892957" y="5283685"/>
            <a:ext cx="560597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08610" indent="-308610" defTabSz="493776">
              <a:spcAft>
                <a:spcPts val="600"/>
              </a:spcAft>
              <a:buFont typeface="Wingdings"/>
              <a:buChar char="v"/>
            </a:pPr>
            <a:r>
              <a:rPr lang="en-GB" sz="3600" b="1" kern="1200">
                <a:latin typeface="+mn-lt"/>
                <a:ea typeface="+mn-ea"/>
                <a:cs typeface="Calibri"/>
              </a:rPr>
              <a:t>Limitation and Challenges</a:t>
            </a:r>
            <a:endParaRPr lang="en-US" sz="3600">
              <a:cs typeface="Calibri"/>
            </a:endParaRPr>
          </a:p>
        </p:txBody>
      </p:sp>
      <p:sp>
        <p:nvSpPr>
          <p:cNvPr id="11" name="TextBox 10">
            <a:extLst>
              <a:ext uri="{FF2B5EF4-FFF2-40B4-BE49-F238E27FC236}">
                <a16:creationId xmlns:a16="http://schemas.microsoft.com/office/drawing/2014/main" xmlns="" id="{6FB60B0F-CF21-32BE-15DB-DB312FD32D01}"/>
              </a:ext>
            </a:extLst>
          </p:cNvPr>
          <p:cNvSpPr txBox="1"/>
          <p:nvPr/>
        </p:nvSpPr>
        <p:spPr>
          <a:xfrm>
            <a:off x="4901330" y="6195877"/>
            <a:ext cx="278633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08610" indent="-308610" defTabSz="493776">
              <a:spcAft>
                <a:spcPts val="600"/>
              </a:spcAft>
              <a:buFont typeface="Wingdings"/>
              <a:buChar char="v"/>
            </a:pPr>
            <a:r>
              <a:rPr lang="en-GB" sz="3600" b="1" kern="1200">
                <a:latin typeface="+mn-lt"/>
                <a:ea typeface="+mn-ea"/>
                <a:cs typeface="Calibri"/>
              </a:rPr>
              <a:t>Conclusion</a:t>
            </a:r>
            <a:endParaRPr lang="en-US" sz="3600" b="1">
              <a:cs typeface="Calibri"/>
            </a:endParaRPr>
          </a:p>
        </p:txBody>
      </p:sp>
    </p:spTree>
    <p:extLst>
      <p:ext uri="{BB962C8B-B14F-4D97-AF65-F5344CB8AC3E}">
        <p14:creationId xmlns:p14="http://schemas.microsoft.com/office/powerpoint/2010/main" val="317698891"/>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D60FB0B4-6385-CBF4-10BD-BB4BF588EE4F}"/>
              </a:ext>
            </a:extLst>
          </p:cNvPr>
          <p:cNvSpPr txBox="1"/>
          <p:nvPr/>
        </p:nvSpPr>
        <p:spPr>
          <a:xfrm>
            <a:off x="-4570583" y="798691"/>
            <a:ext cx="5369441"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71500" indent="-571500">
              <a:buFont typeface="Wingdings"/>
              <a:buChar char="v"/>
            </a:pPr>
            <a:r>
              <a:rPr lang="en-GB" sz="4400">
                <a:cs typeface="Calibri"/>
              </a:rPr>
              <a:t>Enhance Safety</a:t>
            </a:r>
          </a:p>
        </p:txBody>
      </p:sp>
      <p:sp>
        <p:nvSpPr>
          <p:cNvPr id="8" name="TextBox 7">
            <a:extLst>
              <a:ext uri="{FF2B5EF4-FFF2-40B4-BE49-F238E27FC236}">
                <a16:creationId xmlns:a16="http://schemas.microsoft.com/office/drawing/2014/main" xmlns="" id="{0AD77C23-8B4E-CD8E-8EAF-B2CD9D3587EF}"/>
              </a:ext>
            </a:extLst>
          </p:cNvPr>
          <p:cNvSpPr txBox="1"/>
          <p:nvPr/>
        </p:nvSpPr>
        <p:spPr>
          <a:xfrm>
            <a:off x="-7485535" y="3037032"/>
            <a:ext cx="8280963"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71500" indent="-571500">
              <a:buFont typeface="Wingdings"/>
              <a:buChar char="v"/>
            </a:pPr>
            <a:r>
              <a:rPr lang="en-GB" sz="4400">
                <a:ea typeface="+mn-lt"/>
                <a:cs typeface="+mn-lt"/>
              </a:rPr>
              <a:t>Enhanced User Experience</a:t>
            </a:r>
            <a:endParaRPr lang="en-US" sz="4400"/>
          </a:p>
        </p:txBody>
      </p:sp>
      <p:sp>
        <p:nvSpPr>
          <p:cNvPr id="10" name="TextBox 9">
            <a:extLst>
              <a:ext uri="{FF2B5EF4-FFF2-40B4-BE49-F238E27FC236}">
                <a16:creationId xmlns:a16="http://schemas.microsoft.com/office/drawing/2014/main" xmlns="" id="{7244C4F3-8F33-79A1-87E3-599F12D6C32E}"/>
              </a:ext>
            </a:extLst>
          </p:cNvPr>
          <p:cNvSpPr txBox="1"/>
          <p:nvPr/>
        </p:nvSpPr>
        <p:spPr>
          <a:xfrm>
            <a:off x="-6058298" y="4866481"/>
            <a:ext cx="7427978"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71500" indent="-571500">
              <a:buFont typeface="Wingdings"/>
              <a:buChar char="v"/>
            </a:pPr>
            <a:r>
              <a:rPr lang="en-GB" sz="4400">
                <a:ea typeface="+mn-lt"/>
                <a:cs typeface="+mn-lt"/>
              </a:rPr>
              <a:t>Improved Efficiency </a:t>
            </a:r>
            <a:endParaRPr lang="en-US" sz="4400"/>
          </a:p>
        </p:txBody>
      </p:sp>
      <p:sp>
        <p:nvSpPr>
          <p:cNvPr id="11" name="TextBox 10">
            <a:extLst>
              <a:ext uri="{FF2B5EF4-FFF2-40B4-BE49-F238E27FC236}">
                <a16:creationId xmlns:a16="http://schemas.microsoft.com/office/drawing/2014/main" xmlns="" id="{05EFBDF8-2C26-D952-1036-0C2540D2B63D}"/>
              </a:ext>
            </a:extLst>
          </p:cNvPr>
          <p:cNvSpPr txBox="1"/>
          <p:nvPr/>
        </p:nvSpPr>
        <p:spPr>
          <a:xfrm>
            <a:off x="-8803916" y="6091170"/>
            <a:ext cx="10168903"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71500" indent="-571500">
              <a:buFont typeface="Wingdings"/>
              <a:buChar char="v"/>
            </a:pPr>
            <a:r>
              <a:rPr lang="en-GB" sz="4400">
                <a:ea typeface="+mn-lt"/>
                <a:cs typeface="+mn-lt"/>
              </a:rPr>
              <a:t>Improved Health and Wellbeing </a:t>
            </a:r>
            <a:endParaRPr lang="en-GB" sz="4400">
              <a:cs typeface="Calibri"/>
            </a:endParaRPr>
          </a:p>
        </p:txBody>
      </p:sp>
      <p:sp>
        <p:nvSpPr>
          <p:cNvPr id="4" name="TextBox 3">
            <a:extLst>
              <a:ext uri="{FF2B5EF4-FFF2-40B4-BE49-F238E27FC236}">
                <a16:creationId xmlns:a16="http://schemas.microsoft.com/office/drawing/2014/main" xmlns="" id="{5FAA5927-8B26-D9AE-3E02-9D5F6B2AF45C}"/>
              </a:ext>
            </a:extLst>
          </p:cNvPr>
          <p:cNvSpPr txBox="1"/>
          <p:nvPr/>
        </p:nvSpPr>
        <p:spPr>
          <a:xfrm>
            <a:off x="800669" y="175146"/>
            <a:ext cx="11011467"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6000" b="1">
                <a:cs typeface="Calibri"/>
              </a:rPr>
              <a:t>Benefits and Advantages</a:t>
            </a:r>
            <a:endParaRPr lang="en-US" sz="6000">
              <a:cs typeface="Calibri"/>
            </a:endParaRPr>
          </a:p>
        </p:txBody>
      </p:sp>
    </p:spTree>
    <p:extLst>
      <p:ext uri="{BB962C8B-B14F-4D97-AF65-F5344CB8AC3E}">
        <p14:creationId xmlns:p14="http://schemas.microsoft.com/office/powerpoint/2010/main" val="3594829181"/>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D60FB0B4-6385-CBF4-10BD-BB4BF588EE4F}"/>
              </a:ext>
            </a:extLst>
          </p:cNvPr>
          <p:cNvSpPr txBox="1"/>
          <p:nvPr/>
        </p:nvSpPr>
        <p:spPr>
          <a:xfrm>
            <a:off x="799703" y="1717929"/>
            <a:ext cx="5369441"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71500" indent="-571500">
              <a:buFont typeface="Wingdings"/>
              <a:buChar char="v"/>
            </a:pPr>
            <a:r>
              <a:rPr lang="en-GB" sz="4400">
                <a:cs typeface="Calibri"/>
              </a:rPr>
              <a:t>Enhance Safety</a:t>
            </a:r>
          </a:p>
        </p:txBody>
      </p:sp>
      <p:sp>
        <p:nvSpPr>
          <p:cNvPr id="8" name="TextBox 7">
            <a:extLst>
              <a:ext uri="{FF2B5EF4-FFF2-40B4-BE49-F238E27FC236}">
                <a16:creationId xmlns:a16="http://schemas.microsoft.com/office/drawing/2014/main" xmlns="" id="{0AD77C23-8B4E-CD8E-8EAF-B2CD9D3587EF}"/>
              </a:ext>
            </a:extLst>
          </p:cNvPr>
          <p:cNvSpPr txBox="1"/>
          <p:nvPr/>
        </p:nvSpPr>
        <p:spPr>
          <a:xfrm>
            <a:off x="799703" y="3230556"/>
            <a:ext cx="8280963"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71500" indent="-571500">
              <a:buFont typeface="Wingdings"/>
              <a:buChar char="v"/>
            </a:pPr>
            <a:r>
              <a:rPr lang="en-GB" sz="4400">
                <a:ea typeface="+mn-lt"/>
                <a:cs typeface="+mn-lt"/>
              </a:rPr>
              <a:t>Enhanced User Experience</a:t>
            </a:r>
            <a:endParaRPr lang="en-US" sz="4400"/>
          </a:p>
        </p:txBody>
      </p:sp>
      <p:sp>
        <p:nvSpPr>
          <p:cNvPr id="10" name="TextBox 9">
            <a:extLst>
              <a:ext uri="{FF2B5EF4-FFF2-40B4-BE49-F238E27FC236}">
                <a16:creationId xmlns:a16="http://schemas.microsoft.com/office/drawing/2014/main" xmlns="" id="{7244C4F3-8F33-79A1-87E3-599F12D6C32E}"/>
              </a:ext>
            </a:extLst>
          </p:cNvPr>
          <p:cNvSpPr txBox="1"/>
          <p:nvPr/>
        </p:nvSpPr>
        <p:spPr>
          <a:xfrm>
            <a:off x="799702" y="4515719"/>
            <a:ext cx="7427978"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71500" indent="-571500">
              <a:buFont typeface="Wingdings"/>
              <a:buChar char="v"/>
            </a:pPr>
            <a:r>
              <a:rPr lang="en-GB" sz="4400">
                <a:ea typeface="+mn-lt"/>
                <a:cs typeface="+mn-lt"/>
              </a:rPr>
              <a:t>Improved Efficiency </a:t>
            </a:r>
            <a:endParaRPr lang="en-US" sz="4400"/>
          </a:p>
        </p:txBody>
      </p:sp>
      <p:sp>
        <p:nvSpPr>
          <p:cNvPr id="11" name="TextBox 10">
            <a:extLst>
              <a:ext uri="{FF2B5EF4-FFF2-40B4-BE49-F238E27FC236}">
                <a16:creationId xmlns:a16="http://schemas.microsoft.com/office/drawing/2014/main" xmlns="" id="{05EFBDF8-2C26-D952-1036-0C2540D2B63D}"/>
              </a:ext>
            </a:extLst>
          </p:cNvPr>
          <p:cNvSpPr txBox="1"/>
          <p:nvPr/>
        </p:nvSpPr>
        <p:spPr>
          <a:xfrm>
            <a:off x="799703" y="5800884"/>
            <a:ext cx="10168903"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71500" indent="-571500">
              <a:buFont typeface="Wingdings"/>
              <a:buChar char="v"/>
            </a:pPr>
            <a:r>
              <a:rPr lang="en-GB" sz="4400">
                <a:ea typeface="+mn-lt"/>
                <a:cs typeface="+mn-lt"/>
              </a:rPr>
              <a:t>Improved Health and Wellbeing </a:t>
            </a:r>
            <a:endParaRPr lang="en-GB" sz="4400">
              <a:cs typeface="Calibri"/>
            </a:endParaRPr>
          </a:p>
        </p:txBody>
      </p:sp>
      <p:sp>
        <p:nvSpPr>
          <p:cNvPr id="4" name="TextBox 3">
            <a:extLst>
              <a:ext uri="{FF2B5EF4-FFF2-40B4-BE49-F238E27FC236}">
                <a16:creationId xmlns:a16="http://schemas.microsoft.com/office/drawing/2014/main" xmlns="" id="{5FAA5927-8B26-D9AE-3E02-9D5F6B2AF45C}"/>
              </a:ext>
            </a:extLst>
          </p:cNvPr>
          <p:cNvSpPr txBox="1"/>
          <p:nvPr/>
        </p:nvSpPr>
        <p:spPr>
          <a:xfrm>
            <a:off x="800669" y="175146"/>
            <a:ext cx="11011467"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6000" b="1">
                <a:cs typeface="Calibri"/>
              </a:rPr>
              <a:t>Benefits and Advantages</a:t>
            </a:r>
            <a:endParaRPr lang="en-US" sz="6000">
              <a:cs typeface="Calibri"/>
            </a:endParaRPr>
          </a:p>
        </p:txBody>
      </p:sp>
    </p:spTree>
    <p:extLst>
      <p:ext uri="{BB962C8B-B14F-4D97-AF65-F5344CB8AC3E}">
        <p14:creationId xmlns:p14="http://schemas.microsoft.com/office/powerpoint/2010/main" val="1043416139"/>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0890C44A-8389-1988-BC05-D3309376B450}"/>
              </a:ext>
            </a:extLst>
          </p:cNvPr>
          <p:cNvSpPr txBox="1"/>
          <p:nvPr/>
        </p:nvSpPr>
        <p:spPr>
          <a:xfrm>
            <a:off x="129654" y="311624"/>
            <a:ext cx="4443031"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71500" indent="-571500">
              <a:buFont typeface="Wingdings"/>
              <a:buChar char="v"/>
            </a:pPr>
            <a:r>
              <a:rPr lang="en-GB" sz="4400" b="1"/>
              <a:t>Enhance Safety</a:t>
            </a:r>
            <a:endParaRPr lang="en-GB" sz="4400" b="1">
              <a:cs typeface="Calibri" panose="020F0502020204030204"/>
            </a:endParaRPr>
          </a:p>
        </p:txBody>
      </p:sp>
      <p:sp>
        <p:nvSpPr>
          <p:cNvPr id="2" name="TextBox 1">
            <a:extLst>
              <a:ext uri="{FF2B5EF4-FFF2-40B4-BE49-F238E27FC236}">
                <a16:creationId xmlns:a16="http://schemas.microsoft.com/office/drawing/2014/main" xmlns="" id="{29F4644A-2BA9-FD11-67E9-14DED344A46B}"/>
              </a:ext>
            </a:extLst>
          </p:cNvPr>
          <p:cNvSpPr txBox="1"/>
          <p:nvPr/>
        </p:nvSpPr>
        <p:spPr>
          <a:xfrm>
            <a:off x="-5787778" y="2515143"/>
            <a:ext cx="5385760"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sz="3600">
              <a:cs typeface="Calibri"/>
            </a:endParaRPr>
          </a:p>
          <a:p>
            <a:r>
              <a:rPr lang="en-GB" sz="3600">
                <a:latin typeface="Söhne"/>
                <a:ea typeface="Söhne"/>
                <a:cs typeface="Söhne"/>
              </a:rPr>
              <a:t>Enhanced safety with ambient intelligence means that smart systems are watching out for potential dangers and can react to keep people safe.</a:t>
            </a:r>
            <a:endParaRPr lang="en-GB" sz="3600">
              <a:cs typeface="Calibri"/>
            </a:endParaRPr>
          </a:p>
        </p:txBody>
      </p:sp>
      <p:sp>
        <p:nvSpPr>
          <p:cNvPr id="3" name="TextBox 2">
            <a:extLst>
              <a:ext uri="{FF2B5EF4-FFF2-40B4-BE49-F238E27FC236}">
                <a16:creationId xmlns:a16="http://schemas.microsoft.com/office/drawing/2014/main" xmlns="" id="{E8CA639A-3481-91DF-955F-C6D6CD68E3E1}"/>
              </a:ext>
            </a:extLst>
          </p:cNvPr>
          <p:cNvSpPr txBox="1"/>
          <p:nvPr/>
        </p:nvSpPr>
        <p:spPr>
          <a:xfrm>
            <a:off x="9018210" y="-936172"/>
            <a:ext cx="638386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71500" indent="-571500">
              <a:buFont typeface="Wingdings"/>
              <a:buChar char="v"/>
            </a:pPr>
            <a:r>
              <a:rPr lang="en-GB" sz="4000"/>
              <a:t>Enhanced User Experience</a:t>
            </a:r>
            <a:endParaRPr lang="en-GB" sz="4000">
              <a:cs typeface="Calibri" panose="020F0502020204030204"/>
            </a:endParaRPr>
          </a:p>
        </p:txBody>
      </p:sp>
      <p:sp>
        <p:nvSpPr>
          <p:cNvPr id="6" name="TextBox 5">
            <a:extLst>
              <a:ext uri="{FF2B5EF4-FFF2-40B4-BE49-F238E27FC236}">
                <a16:creationId xmlns:a16="http://schemas.microsoft.com/office/drawing/2014/main" xmlns="" id="{1575898A-C610-9170-8C56-F664AA9635E1}"/>
              </a:ext>
            </a:extLst>
          </p:cNvPr>
          <p:cNvSpPr txBox="1"/>
          <p:nvPr/>
        </p:nvSpPr>
        <p:spPr>
          <a:xfrm>
            <a:off x="12863088" y="5151770"/>
            <a:ext cx="5355719"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600">
                <a:cs typeface="Calibri"/>
              </a:rPr>
              <a:t>It preforms tasks automatically according to the requirement of the user and it does not any command to perform the tasks  </a:t>
            </a:r>
          </a:p>
        </p:txBody>
      </p:sp>
    </p:spTree>
    <p:extLst>
      <p:ext uri="{BB962C8B-B14F-4D97-AF65-F5344CB8AC3E}">
        <p14:creationId xmlns:p14="http://schemas.microsoft.com/office/powerpoint/2010/main" val="1639313732"/>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0890C44A-8389-1988-BC05-D3309376B450}"/>
              </a:ext>
            </a:extLst>
          </p:cNvPr>
          <p:cNvSpPr txBox="1"/>
          <p:nvPr/>
        </p:nvSpPr>
        <p:spPr>
          <a:xfrm>
            <a:off x="129654" y="311624"/>
            <a:ext cx="4443031"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71500" indent="-571500">
              <a:buFont typeface="Wingdings"/>
              <a:buChar char="v"/>
            </a:pPr>
            <a:r>
              <a:rPr lang="en-GB" sz="4400" b="1"/>
              <a:t>Enhance Safety</a:t>
            </a:r>
            <a:endParaRPr lang="en-GB" b="1">
              <a:cs typeface="Calibri" panose="020F0502020204030204"/>
            </a:endParaRPr>
          </a:p>
        </p:txBody>
      </p:sp>
      <p:sp>
        <p:nvSpPr>
          <p:cNvPr id="2" name="TextBox 1">
            <a:extLst>
              <a:ext uri="{FF2B5EF4-FFF2-40B4-BE49-F238E27FC236}">
                <a16:creationId xmlns:a16="http://schemas.microsoft.com/office/drawing/2014/main" xmlns="" id="{29F4644A-2BA9-FD11-67E9-14DED344A46B}"/>
              </a:ext>
            </a:extLst>
          </p:cNvPr>
          <p:cNvSpPr txBox="1"/>
          <p:nvPr/>
        </p:nvSpPr>
        <p:spPr>
          <a:xfrm>
            <a:off x="126793" y="1220953"/>
            <a:ext cx="5385760"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sz="3600">
              <a:cs typeface="Calibri"/>
            </a:endParaRPr>
          </a:p>
          <a:p>
            <a:r>
              <a:rPr lang="en-GB" sz="3600">
                <a:latin typeface="Söhne"/>
                <a:ea typeface="Söhne"/>
                <a:cs typeface="Söhne"/>
              </a:rPr>
              <a:t>Enhanced safety with ambient intelligence means that smart systems are watching out for potential dangers and can react to keep people safe.</a:t>
            </a:r>
            <a:endParaRPr lang="en-GB" sz="3600">
              <a:cs typeface="Calibri"/>
            </a:endParaRPr>
          </a:p>
        </p:txBody>
      </p:sp>
      <p:sp>
        <p:nvSpPr>
          <p:cNvPr id="3" name="TextBox 2">
            <a:extLst>
              <a:ext uri="{FF2B5EF4-FFF2-40B4-BE49-F238E27FC236}">
                <a16:creationId xmlns:a16="http://schemas.microsoft.com/office/drawing/2014/main" xmlns="" id="{E8CA639A-3481-91DF-955F-C6D6CD68E3E1}"/>
              </a:ext>
            </a:extLst>
          </p:cNvPr>
          <p:cNvSpPr txBox="1"/>
          <p:nvPr/>
        </p:nvSpPr>
        <p:spPr>
          <a:xfrm>
            <a:off x="9792305" y="-706362"/>
            <a:ext cx="638386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71500" indent="-571500">
              <a:buFont typeface="Wingdings"/>
              <a:buChar char="v"/>
            </a:pPr>
            <a:r>
              <a:rPr lang="en-GB" sz="4000"/>
              <a:t>Enhanced User Experience</a:t>
            </a:r>
            <a:endParaRPr lang="en-GB" sz="4000">
              <a:cs typeface="Calibri" panose="020F0502020204030204"/>
            </a:endParaRPr>
          </a:p>
        </p:txBody>
      </p:sp>
      <p:sp>
        <p:nvSpPr>
          <p:cNvPr id="6" name="TextBox 5">
            <a:extLst>
              <a:ext uri="{FF2B5EF4-FFF2-40B4-BE49-F238E27FC236}">
                <a16:creationId xmlns:a16="http://schemas.microsoft.com/office/drawing/2014/main" xmlns="" id="{1575898A-C610-9170-8C56-F664AA9635E1}"/>
              </a:ext>
            </a:extLst>
          </p:cNvPr>
          <p:cNvSpPr txBox="1"/>
          <p:nvPr/>
        </p:nvSpPr>
        <p:spPr>
          <a:xfrm>
            <a:off x="12415565" y="3434246"/>
            <a:ext cx="5355719"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600">
                <a:cs typeface="Calibri"/>
              </a:rPr>
              <a:t>It preforms tasks automatically according to the requirement of the user and it does not any command to perform the tasks  </a:t>
            </a:r>
          </a:p>
        </p:txBody>
      </p:sp>
    </p:spTree>
    <p:extLst>
      <p:ext uri="{BB962C8B-B14F-4D97-AF65-F5344CB8AC3E}">
        <p14:creationId xmlns:p14="http://schemas.microsoft.com/office/powerpoint/2010/main" val="179814242"/>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0890C44A-8389-1988-BC05-D3309376B450}"/>
              </a:ext>
            </a:extLst>
          </p:cNvPr>
          <p:cNvSpPr txBox="1"/>
          <p:nvPr/>
        </p:nvSpPr>
        <p:spPr>
          <a:xfrm>
            <a:off x="129654" y="311624"/>
            <a:ext cx="4443031"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71500" indent="-571500">
              <a:buFont typeface="Wingdings"/>
              <a:buChar char="v"/>
            </a:pPr>
            <a:r>
              <a:rPr lang="en-GB" sz="4400" b="1"/>
              <a:t>Enhance Safety</a:t>
            </a:r>
            <a:endParaRPr lang="en-GB" b="1">
              <a:cs typeface="Calibri" panose="020F0502020204030204"/>
            </a:endParaRPr>
          </a:p>
        </p:txBody>
      </p:sp>
      <p:sp>
        <p:nvSpPr>
          <p:cNvPr id="2" name="TextBox 1">
            <a:extLst>
              <a:ext uri="{FF2B5EF4-FFF2-40B4-BE49-F238E27FC236}">
                <a16:creationId xmlns:a16="http://schemas.microsoft.com/office/drawing/2014/main" xmlns="" id="{29F4644A-2BA9-FD11-67E9-14DED344A46B}"/>
              </a:ext>
            </a:extLst>
          </p:cNvPr>
          <p:cNvSpPr txBox="1"/>
          <p:nvPr/>
        </p:nvSpPr>
        <p:spPr>
          <a:xfrm>
            <a:off x="126793" y="1220953"/>
            <a:ext cx="5385760"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sz="3600">
              <a:cs typeface="Calibri"/>
            </a:endParaRPr>
          </a:p>
          <a:p>
            <a:r>
              <a:rPr lang="en-GB" sz="3600">
                <a:latin typeface="Söhne"/>
                <a:ea typeface="Söhne"/>
                <a:cs typeface="Söhne"/>
              </a:rPr>
              <a:t>Enhanced safety with ambient intelligence means that smart systems are watching out for potential dangers and can react to keep people safe.</a:t>
            </a:r>
            <a:endParaRPr lang="en-GB" sz="3600">
              <a:cs typeface="Calibri"/>
            </a:endParaRPr>
          </a:p>
        </p:txBody>
      </p:sp>
      <p:sp>
        <p:nvSpPr>
          <p:cNvPr id="3" name="TextBox 2">
            <a:extLst>
              <a:ext uri="{FF2B5EF4-FFF2-40B4-BE49-F238E27FC236}">
                <a16:creationId xmlns:a16="http://schemas.microsoft.com/office/drawing/2014/main" xmlns="" id="{E8CA639A-3481-91DF-955F-C6D6CD68E3E1}"/>
              </a:ext>
            </a:extLst>
          </p:cNvPr>
          <p:cNvSpPr txBox="1"/>
          <p:nvPr/>
        </p:nvSpPr>
        <p:spPr>
          <a:xfrm>
            <a:off x="5812972" y="309638"/>
            <a:ext cx="638386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71500" indent="-571500">
              <a:buFont typeface="Wingdings"/>
              <a:buChar char="v"/>
            </a:pPr>
            <a:r>
              <a:rPr lang="en-GB" sz="4000" b="1"/>
              <a:t>Enhanced User Experience</a:t>
            </a:r>
            <a:endParaRPr lang="en-GB" sz="4000" b="1">
              <a:cs typeface="Calibri" panose="020F0502020204030204"/>
            </a:endParaRPr>
          </a:p>
        </p:txBody>
      </p:sp>
      <p:sp>
        <p:nvSpPr>
          <p:cNvPr id="6" name="TextBox 5">
            <a:extLst>
              <a:ext uri="{FF2B5EF4-FFF2-40B4-BE49-F238E27FC236}">
                <a16:creationId xmlns:a16="http://schemas.microsoft.com/office/drawing/2014/main" xmlns="" id="{1575898A-C610-9170-8C56-F664AA9635E1}"/>
              </a:ext>
            </a:extLst>
          </p:cNvPr>
          <p:cNvSpPr txBox="1"/>
          <p:nvPr/>
        </p:nvSpPr>
        <p:spPr>
          <a:xfrm>
            <a:off x="12463945" y="2212627"/>
            <a:ext cx="5355719"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600">
                <a:cs typeface="Calibri"/>
              </a:rPr>
              <a:t>It preforms tasks automatically according to the requirement of the user and it does not any command to perform the tasks  </a:t>
            </a:r>
          </a:p>
        </p:txBody>
      </p:sp>
    </p:spTree>
    <p:extLst>
      <p:ext uri="{BB962C8B-B14F-4D97-AF65-F5344CB8AC3E}">
        <p14:creationId xmlns:p14="http://schemas.microsoft.com/office/powerpoint/2010/main" val="3305299515"/>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0890C44A-8389-1988-BC05-D3309376B450}"/>
              </a:ext>
            </a:extLst>
          </p:cNvPr>
          <p:cNvSpPr txBox="1"/>
          <p:nvPr/>
        </p:nvSpPr>
        <p:spPr>
          <a:xfrm>
            <a:off x="129654" y="311624"/>
            <a:ext cx="4443031"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71500" indent="-571500">
              <a:buFont typeface="Wingdings"/>
              <a:buChar char="v"/>
            </a:pPr>
            <a:r>
              <a:rPr lang="en-GB" sz="4400" b="1"/>
              <a:t>Enhance Safety</a:t>
            </a:r>
            <a:endParaRPr lang="en-GB" b="1">
              <a:cs typeface="Calibri" panose="020F0502020204030204"/>
            </a:endParaRPr>
          </a:p>
        </p:txBody>
      </p:sp>
      <p:sp>
        <p:nvSpPr>
          <p:cNvPr id="2" name="TextBox 1">
            <a:extLst>
              <a:ext uri="{FF2B5EF4-FFF2-40B4-BE49-F238E27FC236}">
                <a16:creationId xmlns:a16="http://schemas.microsoft.com/office/drawing/2014/main" xmlns="" id="{29F4644A-2BA9-FD11-67E9-14DED344A46B}"/>
              </a:ext>
            </a:extLst>
          </p:cNvPr>
          <p:cNvSpPr txBox="1"/>
          <p:nvPr/>
        </p:nvSpPr>
        <p:spPr>
          <a:xfrm>
            <a:off x="126793" y="1220953"/>
            <a:ext cx="5385760"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sz="3600">
              <a:cs typeface="Calibri"/>
            </a:endParaRPr>
          </a:p>
          <a:p>
            <a:r>
              <a:rPr lang="en-GB" sz="3600">
                <a:latin typeface="Söhne"/>
                <a:ea typeface="Söhne"/>
                <a:cs typeface="Söhne"/>
              </a:rPr>
              <a:t>Enhanced safety with ambient intelligence means that smart systems are watching out for potential dangers and can react to keep people safe.</a:t>
            </a:r>
            <a:endParaRPr lang="en-GB" sz="3600">
              <a:cs typeface="Calibri"/>
            </a:endParaRPr>
          </a:p>
        </p:txBody>
      </p:sp>
      <p:sp>
        <p:nvSpPr>
          <p:cNvPr id="3" name="TextBox 2">
            <a:extLst>
              <a:ext uri="{FF2B5EF4-FFF2-40B4-BE49-F238E27FC236}">
                <a16:creationId xmlns:a16="http://schemas.microsoft.com/office/drawing/2014/main" xmlns="" id="{E8CA639A-3481-91DF-955F-C6D6CD68E3E1}"/>
              </a:ext>
            </a:extLst>
          </p:cNvPr>
          <p:cNvSpPr txBox="1"/>
          <p:nvPr/>
        </p:nvSpPr>
        <p:spPr>
          <a:xfrm>
            <a:off x="5837162" y="309638"/>
            <a:ext cx="638386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71500" indent="-571500">
              <a:buFont typeface="Wingdings"/>
              <a:buChar char="v"/>
            </a:pPr>
            <a:r>
              <a:rPr lang="en-GB" sz="4000" b="1"/>
              <a:t>Enhanced User Experience</a:t>
            </a:r>
            <a:endParaRPr lang="en-GB" sz="4000" b="1">
              <a:cs typeface="Calibri" panose="020F0502020204030204"/>
            </a:endParaRPr>
          </a:p>
        </p:txBody>
      </p:sp>
      <p:sp>
        <p:nvSpPr>
          <p:cNvPr id="6" name="TextBox 5">
            <a:extLst>
              <a:ext uri="{FF2B5EF4-FFF2-40B4-BE49-F238E27FC236}">
                <a16:creationId xmlns:a16="http://schemas.microsoft.com/office/drawing/2014/main" xmlns="" id="{1575898A-C610-9170-8C56-F664AA9635E1}"/>
              </a:ext>
            </a:extLst>
          </p:cNvPr>
          <p:cNvSpPr txBox="1"/>
          <p:nvPr/>
        </p:nvSpPr>
        <p:spPr>
          <a:xfrm>
            <a:off x="6851755" y="1958627"/>
            <a:ext cx="5355719"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600">
                <a:cs typeface="Calibri"/>
              </a:rPr>
              <a:t>It preforms tasks automatically according to the requirement of the user and it does not any command to perform the tasks  </a:t>
            </a:r>
          </a:p>
        </p:txBody>
      </p:sp>
    </p:spTree>
    <p:extLst>
      <p:ext uri="{BB962C8B-B14F-4D97-AF65-F5344CB8AC3E}">
        <p14:creationId xmlns:p14="http://schemas.microsoft.com/office/powerpoint/2010/main" val="1028194998"/>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D60FB0B4-6385-CBF4-10BD-BB4BF588EE4F}"/>
              </a:ext>
            </a:extLst>
          </p:cNvPr>
          <p:cNvSpPr txBox="1"/>
          <p:nvPr/>
        </p:nvSpPr>
        <p:spPr>
          <a:xfrm>
            <a:off x="799703" y="1717929"/>
            <a:ext cx="5369441"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71500" indent="-571500">
              <a:buFont typeface="Wingdings"/>
              <a:buChar char="v"/>
            </a:pPr>
            <a:r>
              <a:rPr lang="en-GB" sz="4400">
                <a:cs typeface="Calibri"/>
              </a:rPr>
              <a:t>Enhance Safety</a:t>
            </a:r>
          </a:p>
        </p:txBody>
      </p:sp>
      <p:sp>
        <p:nvSpPr>
          <p:cNvPr id="8" name="TextBox 7">
            <a:extLst>
              <a:ext uri="{FF2B5EF4-FFF2-40B4-BE49-F238E27FC236}">
                <a16:creationId xmlns:a16="http://schemas.microsoft.com/office/drawing/2014/main" xmlns="" id="{0AD77C23-8B4E-CD8E-8EAF-B2CD9D3587EF}"/>
              </a:ext>
            </a:extLst>
          </p:cNvPr>
          <p:cNvSpPr txBox="1"/>
          <p:nvPr/>
        </p:nvSpPr>
        <p:spPr>
          <a:xfrm>
            <a:off x="799703" y="3230556"/>
            <a:ext cx="8280963"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71500" indent="-571500">
              <a:buFont typeface="Wingdings"/>
              <a:buChar char="v"/>
            </a:pPr>
            <a:r>
              <a:rPr lang="en-GB" sz="4400">
                <a:ea typeface="+mn-lt"/>
                <a:cs typeface="+mn-lt"/>
              </a:rPr>
              <a:t>Enhanced User Experience</a:t>
            </a:r>
            <a:endParaRPr lang="en-US" sz="4400"/>
          </a:p>
        </p:txBody>
      </p:sp>
      <p:sp>
        <p:nvSpPr>
          <p:cNvPr id="10" name="TextBox 9">
            <a:extLst>
              <a:ext uri="{FF2B5EF4-FFF2-40B4-BE49-F238E27FC236}">
                <a16:creationId xmlns:a16="http://schemas.microsoft.com/office/drawing/2014/main" xmlns="" id="{7244C4F3-8F33-79A1-87E3-599F12D6C32E}"/>
              </a:ext>
            </a:extLst>
          </p:cNvPr>
          <p:cNvSpPr txBox="1"/>
          <p:nvPr/>
        </p:nvSpPr>
        <p:spPr>
          <a:xfrm>
            <a:off x="799702" y="4515719"/>
            <a:ext cx="7427978"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71500" indent="-571500">
              <a:buFont typeface="Wingdings"/>
              <a:buChar char="v"/>
            </a:pPr>
            <a:r>
              <a:rPr lang="en-GB" sz="4400">
                <a:ea typeface="+mn-lt"/>
                <a:cs typeface="+mn-lt"/>
              </a:rPr>
              <a:t>Improved Efficiency </a:t>
            </a:r>
            <a:endParaRPr lang="en-US" sz="4400"/>
          </a:p>
        </p:txBody>
      </p:sp>
      <p:sp>
        <p:nvSpPr>
          <p:cNvPr id="11" name="TextBox 10">
            <a:extLst>
              <a:ext uri="{FF2B5EF4-FFF2-40B4-BE49-F238E27FC236}">
                <a16:creationId xmlns:a16="http://schemas.microsoft.com/office/drawing/2014/main" xmlns="" id="{05EFBDF8-2C26-D952-1036-0C2540D2B63D}"/>
              </a:ext>
            </a:extLst>
          </p:cNvPr>
          <p:cNvSpPr txBox="1"/>
          <p:nvPr/>
        </p:nvSpPr>
        <p:spPr>
          <a:xfrm>
            <a:off x="799703" y="5800884"/>
            <a:ext cx="10168903"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71500" indent="-571500">
              <a:buFont typeface="Wingdings"/>
              <a:buChar char="v"/>
            </a:pPr>
            <a:r>
              <a:rPr lang="en-GB" sz="4400">
                <a:ea typeface="+mn-lt"/>
                <a:cs typeface="+mn-lt"/>
              </a:rPr>
              <a:t>Improved Health and Wellbeing </a:t>
            </a:r>
            <a:endParaRPr lang="en-GB" sz="4400">
              <a:cs typeface="Calibri"/>
            </a:endParaRPr>
          </a:p>
        </p:txBody>
      </p:sp>
      <p:sp>
        <p:nvSpPr>
          <p:cNvPr id="4" name="TextBox 3">
            <a:extLst>
              <a:ext uri="{FF2B5EF4-FFF2-40B4-BE49-F238E27FC236}">
                <a16:creationId xmlns:a16="http://schemas.microsoft.com/office/drawing/2014/main" xmlns="" id="{5FAA5927-8B26-D9AE-3E02-9D5F6B2AF45C}"/>
              </a:ext>
            </a:extLst>
          </p:cNvPr>
          <p:cNvSpPr txBox="1"/>
          <p:nvPr/>
        </p:nvSpPr>
        <p:spPr>
          <a:xfrm>
            <a:off x="800669" y="175146"/>
            <a:ext cx="11011467"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6600" b="1">
                <a:cs typeface="Arial"/>
              </a:rPr>
              <a:t>Benefits and Advantages</a:t>
            </a:r>
            <a:r>
              <a:rPr lang="en-US" sz="6600" b="1">
                <a:cs typeface="Arial"/>
              </a:rPr>
              <a:t>​</a:t>
            </a:r>
            <a:endParaRPr lang="en-US" sz="6600" b="1">
              <a:cs typeface="Calibri"/>
            </a:endParaRPr>
          </a:p>
        </p:txBody>
      </p:sp>
    </p:spTree>
    <p:extLst>
      <p:ext uri="{BB962C8B-B14F-4D97-AF65-F5344CB8AC3E}">
        <p14:creationId xmlns:p14="http://schemas.microsoft.com/office/powerpoint/2010/main" val="3211487497"/>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4AC5F7D7-30E5-6388-4C3B-7AD2AD518AF6}"/>
              </a:ext>
            </a:extLst>
          </p:cNvPr>
          <p:cNvSpPr txBox="1"/>
          <p:nvPr/>
        </p:nvSpPr>
        <p:spPr>
          <a:xfrm>
            <a:off x="-4838" y="140305"/>
            <a:ext cx="611777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685800" indent="-685800">
              <a:buFont typeface="Wingdings"/>
              <a:buChar char="v"/>
            </a:pPr>
            <a:r>
              <a:rPr lang="en-GB" sz="4800" b="1"/>
              <a:t>Improved Efficiency </a:t>
            </a:r>
            <a:endParaRPr lang="en-GB" sz="4800" b="1">
              <a:cs typeface="Calibri"/>
            </a:endParaRPr>
          </a:p>
        </p:txBody>
      </p:sp>
      <p:sp>
        <p:nvSpPr>
          <p:cNvPr id="5" name="TextBox 4">
            <a:extLst>
              <a:ext uri="{FF2B5EF4-FFF2-40B4-BE49-F238E27FC236}">
                <a16:creationId xmlns:a16="http://schemas.microsoft.com/office/drawing/2014/main" xmlns="" id="{BDD25A1C-002D-FB87-DBD4-15B799E88E10}"/>
              </a:ext>
            </a:extLst>
          </p:cNvPr>
          <p:cNvSpPr txBox="1"/>
          <p:nvPr/>
        </p:nvSpPr>
        <p:spPr>
          <a:xfrm>
            <a:off x="-5459309" y="4991944"/>
            <a:ext cx="5463815"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600">
                <a:ea typeface="+mn-lt"/>
                <a:cs typeface="+mn-lt"/>
              </a:rPr>
              <a:t>Ambient intelligence systems can automate and optimize various processes, leading to increased productivity, reduce energy consumption, and better resource management.</a:t>
            </a:r>
            <a:endParaRPr lang="en-US" sz="3600">
              <a:cs typeface="Calibri"/>
            </a:endParaRPr>
          </a:p>
        </p:txBody>
      </p:sp>
      <p:sp>
        <p:nvSpPr>
          <p:cNvPr id="6" name="TextBox 5">
            <a:extLst>
              <a:ext uri="{FF2B5EF4-FFF2-40B4-BE49-F238E27FC236}">
                <a16:creationId xmlns:a16="http://schemas.microsoft.com/office/drawing/2014/main" xmlns="" id="{2905BB7C-49DD-E95A-D57B-DA2095769206}"/>
              </a:ext>
            </a:extLst>
          </p:cNvPr>
          <p:cNvSpPr txBox="1"/>
          <p:nvPr/>
        </p:nvSpPr>
        <p:spPr>
          <a:xfrm>
            <a:off x="9127067" y="-1444171"/>
            <a:ext cx="7472438"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71500" indent="-571500">
              <a:buFont typeface="Wingdings,Sans-Serif"/>
              <a:buChar char="v"/>
            </a:pPr>
            <a:r>
              <a:rPr lang="en-GB" sz="4400" b="1">
                <a:cs typeface="Arial"/>
              </a:rPr>
              <a:t>Improved Health and Wellbeing ​</a:t>
            </a:r>
          </a:p>
        </p:txBody>
      </p:sp>
      <p:sp>
        <p:nvSpPr>
          <p:cNvPr id="7" name="TextBox 6">
            <a:extLst>
              <a:ext uri="{FF2B5EF4-FFF2-40B4-BE49-F238E27FC236}">
                <a16:creationId xmlns:a16="http://schemas.microsoft.com/office/drawing/2014/main" xmlns="" id="{69438D18-6707-F174-B0FA-6E881DFE9177}"/>
              </a:ext>
            </a:extLst>
          </p:cNvPr>
          <p:cNvSpPr txBox="1"/>
          <p:nvPr/>
        </p:nvSpPr>
        <p:spPr>
          <a:xfrm>
            <a:off x="12564846" y="2454685"/>
            <a:ext cx="5319155"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3600"/>
              <a:t>Ambient intelligence systems can be designed to promote healthier lifestyles, facilitate better medical monitoring and care, and generally enhance the overall quality of life for individuals and communities.</a:t>
            </a:r>
            <a:endParaRPr lang="en-GB" sz="3600">
              <a:cs typeface="Calibri"/>
            </a:endParaRPr>
          </a:p>
        </p:txBody>
      </p:sp>
    </p:spTree>
    <p:extLst>
      <p:ext uri="{BB962C8B-B14F-4D97-AF65-F5344CB8AC3E}">
        <p14:creationId xmlns:p14="http://schemas.microsoft.com/office/powerpoint/2010/main" val="2503418053"/>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4AC5F7D7-30E5-6388-4C3B-7AD2AD518AF6}"/>
              </a:ext>
            </a:extLst>
          </p:cNvPr>
          <p:cNvSpPr txBox="1"/>
          <p:nvPr/>
        </p:nvSpPr>
        <p:spPr>
          <a:xfrm>
            <a:off x="-4838" y="140305"/>
            <a:ext cx="611777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685800" indent="-685800">
              <a:buFont typeface="Wingdings"/>
              <a:buChar char="v"/>
            </a:pPr>
            <a:r>
              <a:rPr lang="en-GB" sz="4800" b="1"/>
              <a:t>Improved Efficiency </a:t>
            </a:r>
            <a:endParaRPr lang="en-GB" sz="4800" b="1">
              <a:cs typeface="Calibri"/>
            </a:endParaRPr>
          </a:p>
        </p:txBody>
      </p:sp>
      <p:sp>
        <p:nvSpPr>
          <p:cNvPr id="5" name="TextBox 4">
            <a:extLst>
              <a:ext uri="{FF2B5EF4-FFF2-40B4-BE49-F238E27FC236}">
                <a16:creationId xmlns:a16="http://schemas.microsoft.com/office/drawing/2014/main" xmlns="" id="{BDD25A1C-002D-FB87-DBD4-15B799E88E10}"/>
              </a:ext>
            </a:extLst>
          </p:cNvPr>
          <p:cNvSpPr txBox="1"/>
          <p:nvPr/>
        </p:nvSpPr>
        <p:spPr>
          <a:xfrm>
            <a:off x="322215" y="1714135"/>
            <a:ext cx="5463815"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600">
                <a:ea typeface="+mn-lt"/>
                <a:cs typeface="+mn-lt"/>
              </a:rPr>
              <a:t>Ambient intelligence systems can automate and optimize various processes, leading to increased productivity, reduce energy consumption, and better resource management.</a:t>
            </a:r>
            <a:endParaRPr lang="en-US" sz="3600">
              <a:cs typeface="Calibri"/>
            </a:endParaRPr>
          </a:p>
        </p:txBody>
      </p:sp>
      <p:sp>
        <p:nvSpPr>
          <p:cNvPr id="6" name="TextBox 5">
            <a:extLst>
              <a:ext uri="{FF2B5EF4-FFF2-40B4-BE49-F238E27FC236}">
                <a16:creationId xmlns:a16="http://schemas.microsoft.com/office/drawing/2014/main" xmlns="" id="{2905BB7C-49DD-E95A-D57B-DA2095769206}"/>
              </a:ext>
            </a:extLst>
          </p:cNvPr>
          <p:cNvSpPr txBox="1"/>
          <p:nvPr/>
        </p:nvSpPr>
        <p:spPr>
          <a:xfrm>
            <a:off x="7240210" y="-1625599"/>
            <a:ext cx="7472438"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71500" indent="-571500">
              <a:buFont typeface="Wingdings,Sans-Serif"/>
              <a:buChar char="v"/>
            </a:pPr>
            <a:r>
              <a:rPr lang="en-GB" sz="4400" b="1">
                <a:cs typeface="Arial"/>
              </a:rPr>
              <a:t>Improved Health and Wellbeing ​</a:t>
            </a:r>
          </a:p>
        </p:txBody>
      </p:sp>
      <p:sp>
        <p:nvSpPr>
          <p:cNvPr id="7" name="TextBox 6">
            <a:extLst>
              <a:ext uri="{FF2B5EF4-FFF2-40B4-BE49-F238E27FC236}">
                <a16:creationId xmlns:a16="http://schemas.microsoft.com/office/drawing/2014/main" xmlns="" id="{69438D18-6707-F174-B0FA-6E881DFE9177}"/>
              </a:ext>
            </a:extLst>
          </p:cNvPr>
          <p:cNvSpPr txBox="1"/>
          <p:nvPr/>
        </p:nvSpPr>
        <p:spPr>
          <a:xfrm>
            <a:off x="12189894" y="1462876"/>
            <a:ext cx="5319155"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3600"/>
              <a:t>Ambient intelligence systems can be designed to promote healthier lifestyles, facilitate better medical monitoring and care, and generally enhance the overall quality of life for individuals and communities.</a:t>
            </a:r>
            <a:endParaRPr lang="en-GB" sz="3600">
              <a:cs typeface="Calibri"/>
            </a:endParaRPr>
          </a:p>
        </p:txBody>
      </p:sp>
    </p:spTree>
    <p:extLst>
      <p:ext uri="{BB962C8B-B14F-4D97-AF65-F5344CB8AC3E}">
        <p14:creationId xmlns:p14="http://schemas.microsoft.com/office/powerpoint/2010/main" val="3279569192"/>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xmlns="" id="{9AA72BD9-2C5A-4EDC-931F-5AA08EACA0F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DD3981AC-7B61-4947-BCF3-F7AA7FA385B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xmlns="" id="{7AC72B6E-8F02-5FEF-6E80-F3F4ABC9A094}"/>
              </a:ext>
            </a:extLst>
          </p:cNvPr>
          <p:cNvSpPr txBox="1"/>
          <p:nvPr/>
        </p:nvSpPr>
        <p:spPr>
          <a:xfrm>
            <a:off x="359721" y="1525228"/>
            <a:ext cx="3438144" cy="1124712"/>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4800" b="1" baseline="0">
                <a:solidFill>
                  <a:schemeClr val="bg1"/>
                </a:solidFill>
                <a:latin typeface="+mj-lt"/>
                <a:ea typeface="+mj-ea"/>
                <a:cs typeface="+mj-cs"/>
              </a:rPr>
              <a:t>Introduction</a:t>
            </a:r>
            <a:endParaRPr lang="en-US" sz="4800" b="1">
              <a:solidFill>
                <a:schemeClr val="bg1"/>
              </a:solidFill>
              <a:latin typeface="+mj-lt"/>
              <a:ea typeface="+mj-ea"/>
              <a:cs typeface="Calibri Light"/>
            </a:endParaRPr>
          </a:p>
        </p:txBody>
      </p:sp>
      <p:sp>
        <p:nvSpPr>
          <p:cNvPr id="17" name="Rectangle 16">
            <a:extLst>
              <a:ext uri="{FF2B5EF4-FFF2-40B4-BE49-F238E27FC236}">
                <a16:creationId xmlns:a16="http://schemas.microsoft.com/office/drawing/2014/main" xmlns="" id="{55D4142C-5077-457F-A6AD-3FECFDB396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xmlns="" id="{7A5F0580-5EE9-419F-96EE-B6529EF6E7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8244" y="2443480"/>
            <a:ext cx="3300984"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xmlns="" id="{1C8A2302-2B5C-B2CB-6DB1-280C561A4E84}"/>
              </a:ext>
            </a:extLst>
          </p:cNvPr>
          <p:cNvSpPr txBox="1"/>
          <p:nvPr/>
        </p:nvSpPr>
        <p:spPr>
          <a:xfrm>
            <a:off x="-7537164" y="1717218"/>
            <a:ext cx="6140543" cy="320725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marL="400050" indent="-342900">
              <a:lnSpc>
                <a:spcPct val="90000"/>
              </a:lnSpc>
              <a:spcAft>
                <a:spcPts val="600"/>
              </a:spcAft>
              <a:buFont typeface="Wingdings" panose="020B0604020202020204" pitchFamily="34" charset="0"/>
              <a:buChar char="v"/>
            </a:pPr>
            <a:r>
              <a:rPr lang="en-US" sz="2400">
                <a:solidFill>
                  <a:schemeClr val="bg1"/>
                </a:solidFill>
              </a:rPr>
              <a:t>Ambient intelligence (AMI) refers to electronic environment that are sensitive and  responsive to the presence of people </a:t>
            </a:r>
            <a:endParaRPr lang="en-US" sz="2400">
              <a:solidFill>
                <a:schemeClr val="bg1"/>
              </a:solidFill>
              <a:cs typeface="Calibri"/>
            </a:endParaRPr>
          </a:p>
          <a:p>
            <a:pPr marL="400050" indent="-342900">
              <a:lnSpc>
                <a:spcPct val="90000"/>
              </a:lnSpc>
              <a:spcAft>
                <a:spcPts val="600"/>
              </a:spcAft>
              <a:buFont typeface="Wingdings" panose="020B0604020202020204" pitchFamily="34" charset="0"/>
              <a:buChar char="v"/>
            </a:pPr>
            <a:endParaRPr lang="en-US" sz="2400">
              <a:solidFill>
                <a:schemeClr val="bg1"/>
              </a:solidFill>
            </a:endParaRPr>
          </a:p>
          <a:p>
            <a:pPr marL="400050" indent="-342900">
              <a:lnSpc>
                <a:spcPct val="90000"/>
              </a:lnSpc>
              <a:spcAft>
                <a:spcPts val="600"/>
              </a:spcAft>
              <a:buFont typeface="Wingdings" panose="020B0604020202020204" pitchFamily="34" charset="0"/>
              <a:buChar char="v"/>
            </a:pPr>
            <a:endParaRPr lang="en-US" sz="2400">
              <a:solidFill>
                <a:schemeClr val="bg1"/>
              </a:solidFill>
            </a:endParaRPr>
          </a:p>
          <a:p>
            <a:pPr marL="400050" indent="-342900">
              <a:lnSpc>
                <a:spcPct val="90000"/>
              </a:lnSpc>
              <a:spcAft>
                <a:spcPts val="600"/>
              </a:spcAft>
              <a:buFont typeface="Wingdings" panose="020B0604020202020204" pitchFamily="34" charset="0"/>
              <a:buChar char="v"/>
            </a:pPr>
            <a:r>
              <a:rPr lang="en-US" sz="2400">
                <a:solidFill>
                  <a:schemeClr val="bg1"/>
                </a:solidFill>
              </a:rPr>
              <a:t>Ambient intelligence refers to technology that adapts to your surroundings, making everyday environments smarter by sensing, processing, and responding to your needs automatically.</a:t>
            </a:r>
            <a:endParaRPr lang="en-US" sz="2400">
              <a:solidFill>
                <a:schemeClr val="bg1"/>
              </a:solidFill>
              <a:cs typeface="Calibri"/>
            </a:endParaRPr>
          </a:p>
        </p:txBody>
      </p:sp>
      <p:pic>
        <p:nvPicPr>
          <p:cNvPr id="3" name="Picture 2" descr="Guide to Ambient Intelligence (AML) - Adoption, Use Cases and ...">
            <a:extLst>
              <a:ext uri="{FF2B5EF4-FFF2-40B4-BE49-F238E27FC236}">
                <a16:creationId xmlns:a16="http://schemas.microsoft.com/office/drawing/2014/main" xmlns="" id="{780180D1-BDBB-CD96-69E3-06AED697891D}"/>
              </a:ext>
            </a:extLst>
          </p:cNvPr>
          <p:cNvPicPr>
            <a:picLocks noChangeAspect="1"/>
          </p:cNvPicPr>
          <p:nvPr/>
        </p:nvPicPr>
        <p:blipFill rotWithShape="1">
          <a:blip r:embed="rId3"/>
          <a:srcRect t="9092" r="35352" b="-7"/>
          <a:stretch/>
        </p:blipFill>
        <p:spPr>
          <a:xfrm>
            <a:off x="17169816" y="-5333990"/>
            <a:ext cx="8669532" cy="6857990"/>
          </a:xfrm>
          <a:prstGeom prst="rect">
            <a:avLst/>
          </a:prstGeom>
          <a:solidFill>
            <a:srgbClr val="FFFFFF">
              <a:shade val="85000"/>
            </a:srgbClr>
          </a:solidFill>
        </p:spPr>
      </p:pic>
    </p:spTree>
    <p:extLst>
      <p:ext uri="{BB962C8B-B14F-4D97-AF65-F5344CB8AC3E}">
        <p14:creationId xmlns:p14="http://schemas.microsoft.com/office/powerpoint/2010/main" val="2484368706"/>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4AC5F7D7-30E5-6388-4C3B-7AD2AD518AF6}"/>
              </a:ext>
            </a:extLst>
          </p:cNvPr>
          <p:cNvSpPr txBox="1"/>
          <p:nvPr/>
        </p:nvSpPr>
        <p:spPr>
          <a:xfrm>
            <a:off x="-4838" y="140305"/>
            <a:ext cx="611777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685800" indent="-685800">
              <a:buFont typeface="Wingdings"/>
              <a:buChar char="v"/>
            </a:pPr>
            <a:r>
              <a:rPr lang="en-GB" sz="4800" b="1"/>
              <a:t>Improved Efficiency </a:t>
            </a:r>
            <a:endParaRPr lang="en-GB" sz="4800" b="1">
              <a:cs typeface="Calibri"/>
            </a:endParaRPr>
          </a:p>
        </p:txBody>
      </p:sp>
      <p:sp>
        <p:nvSpPr>
          <p:cNvPr id="5" name="TextBox 4">
            <a:extLst>
              <a:ext uri="{FF2B5EF4-FFF2-40B4-BE49-F238E27FC236}">
                <a16:creationId xmlns:a16="http://schemas.microsoft.com/office/drawing/2014/main" xmlns="" id="{BDD25A1C-002D-FB87-DBD4-15B799E88E10}"/>
              </a:ext>
            </a:extLst>
          </p:cNvPr>
          <p:cNvSpPr txBox="1"/>
          <p:nvPr/>
        </p:nvSpPr>
        <p:spPr>
          <a:xfrm>
            <a:off x="322215" y="1714135"/>
            <a:ext cx="5463815"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600">
                <a:ea typeface="+mn-lt"/>
                <a:cs typeface="+mn-lt"/>
              </a:rPr>
              <a:t>Ambient intelligence systems can automate and optimize various processes, leading to increased productivity, reduce energy consumption, and better resource management.</a:t>
            </a:r>
            <a:endParaRPr lang="en-US" sz="3600">
              <a:cs typeface="Calibri"/>
            </a:endParaRPr>
          </a:p>
        </p:txBody>
      </p:sp>
      <p:sp>
        <p:nvSpPr>
          <p:cNvPr id="6" name="TextBox 5">
            <a:extLst>
              <a:ext uri="{FF2B5EF4-FFF2-40B4-BE49-F238E27FC236}">
                <a16:creationId xmlns:a16="http://schemas.microsoft.com/office/drawing/2014/main" xmlns="" id="{2905BB7C-49DD-E95A-D57B-DA2095769206}"/>
              </a:ext>
            </a:extLst>
          </p:cNvPr>
          <p:cNvSpPr txBox="1"/>
          <p:nvPr/>
        </p:nvSpPr>
        <p:spPr>
          <a:xfrm>
            <a:off x="6441924" y="140305"/>
            <a:ext cx="7472438"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71500" indent="-571500">
              <a:buFont typeface="Wingdings,Sans-Serif"/>
              <a:buChar char="v"/>
            </a:pPr>
            <a:r>
              <a:rPr lang="en-GB" sz="4400" b="1">
                <a:cs typeface="Arial"/>
              </a:rPr>
              <a:t>Improved Health and Wellbeing ​</a:t>
            </a:r>
          </a:p>
        </p:txBody>
      </p:sp>
      <p:sp>
        <p:nvSpPr>
          <p:cNvPr id="7" name="TextBox 6">
            <a:extLst>
              <a:ext uri="{FF2B5EF4-FFF2-40B4-BE49-F238E27FC236}">
                <a16:creationId xmlns:a16="http://schemas.microsoft.com/office/drawing/2014/main" xmlns="" id="{69438D18-6707-F174-B0FA-6E881DFE9177}"/>
              </a:ext>
            </a:extLst>
          </p:cNvPr>
          <p:cNvSpPr txBox="1"/>
          <p:nvPr/>
        </p:nvSpPr>
        <p:spPr>
          <a:xfrm>
            <a:off x="12540656" y="2116018"/>
            <a:ext cx="5319155"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3600"/>
              <a:t>Ambient intelligence systems can be designed to promote healthier lifestyles, facilitate better medical monitoring and care, and generally enhance the overall quality of life for individuals and communities.</a:t>
            </a:r>
            <a:endParaRPr lang="en-GB" sz="3600">
              <a:cs typeface="Calibri"/>
            </a:endParaRPr>
          </a:p>
        </p:txBody>
      </p:sp>
    </p:spTree>
    <p:extLst>
      <p:ext uri="{BB962C8B-B14F-4D97-AF65-F5344CB8AC3E}">
        <p14:creationId xmlns:p14="http://schemas.microsoft.com/office/powerpoint/2010/main" val="2149987146"/>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4AC5F7D7-30E5-6388-4C3B-7AD2AD518AF6}"/>
              </a:ext>
            </a:extLst>
          </p:cNvPr>
          <p:cNvSpPr txBox="1"/>
          <p:nvPr/>
        </p:nvSpPr>
        <p:spPr>
          <a:xfrm>
            <a:off x="-4838" y="140305"/>
            <a:ext cx="611777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685800" indent="-685800">
              <a:buFont typeface="Wingdings"/>
              <a:buChar char="v"/>
            </a:pPr>
            <a:r>
              <a:rPr lang="en-GB" sz="4800" b="1"/>
              <a:t>Improved Efficiency </a:t>
            </a:r>
            <a:endParaRPr lang="en-GB" sz="4800" b="1">
              <a:cs typeface="Calibri"/>
            </a:endParaRPr>
          </a:p>
        </p:txBody>
      </p:sp>
      <p:sp>
        <p:nvSpPr>
          <p:cNvPr id="5" name="TextBox 4">
            <a:extLst>
              <a:ext uri="{FF2B5EF4-FFF2-40B4-BE49-F238E27FC236}">
                <a16:creationId xmlns:a16="http://schemas.microsoft.com/office/drawing/2014/main" xmlns="" id="{BDD25A1C-002D-FB87-DBD4-15B799E88E10}"/>
              </a:ext>
            </a:extLst>
          </p:cNvPr>
          <p:cNvSpPr txBox="1"/>
          <p:nvPr/>
        </p:nvSpPr>
        <p:spPr>
          <a:xfrm>
            <a:off x="322215" y="1714135"/>
            <a:ext cx="5463815"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600">
                <a:ea typeface="+mn-lt"/>
                <a:cs typeface="+mn-lt"/>
              </a:rPr>
              <a:t>Ambient intelligence systems can automate and optimize various processes, leading to increased productivity, reduce energy consumption, and better resource management.</a:t>
            </a:r>
            <a:endParaRPr lang="en-US" sz="3600">
              <a:cs typeface="Calibri"/>
            </a:endParaRPr>
          </a:p>
        </p:txBody>
      </p:sp>
      <p:sp>
        <p:nvSpPr>
          <p:cNvPr id="6" name="TextBox 5">
            <a:extLst>
              <a:ext uri="{FF2B5EF4-FFF2-40B4-BE49-F238E27FC236}">
                <a16:creationId xmlns:a16="http://schemas.microsoft.com/office/drawing/2014/main" xmlns="" id="{2905BB7C-49DD-E95A-D57B-DA2095769206}"/>
              </a:ext>
            </a:extLst>
          </p:cNvPr>
          <p:cNvSpPr txBox="1"/>
          <p:nvPr/>
        </p:nvSpPr>
        <p:spPr>
          <a:xfrm>
            <a:off x="6441924" y="140305"/>
            <a:ext cx="7472438"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71500" indent="-571500">
              <a:buFont typeface="Wingdings,Sans-Serif"/>
              <a:buChar char="v"/>
            </a:pPr>
            <a:r>
              <a:rPr lang="en-GB" sz="4400" b="1">
                <a:cs typeface="Arial"/>
              </a:rPr>
              <a:t>Improved Health and Wellbeing ​</a:t>
            </a:r>
          </a:p>
        </p:txBody>
      </p:sp>
      <p:sp>
        <p:nvSpPr>
          <p:cNvPr id="7" name="TextBox 6">
            <a:extLst>
              <a:ext uri="{FF2B5EF4-FFF2-40B4-BE49-F238E27FC236}">
                <a16:creationId xmlns:a16="http://schemas.microsoft.com/office/drawing/2014/main" xmlns="" id="{69438D18-6707-F174-B0FA-6E881DFE9177}"/>
              </a:ext>
            </a:extLst>
          </p:cNvPr>
          <p:cNvSpPr txBox="1"/>
          <p:nvPr/>
        </p:nvSpPr>
        <p:spPr>
          <a:xfrm>
            <a:off x="6904275" y="1837828"/>
            <a:ext cx="5319155"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3600"/>
              <a:t>Ambient intelligence systems can be designed to promote healthier lifestyles, facilitate better medical monitoring and care, and generally enhance the overall quality of life for individuals and communities.</a:t>
            </a:r>
            <a:endParaRPr lang="en-GB" sz="3600">
              <a:cs typeface="Calibri"/>
            </a:endParaRPr>
          </a:p>
        </p:txBody>
      </p:sp>
    </p:spTree>
    <p:extLst>
      <p:ext uri="{BB962C8B-B14F-4D97-AF65-F5344CB8AC3E}">
        <p14:creationId xmlns:p14="http://schemas.microsoft.com/office/powerpoint/2010/main" val="140734378"/>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D60FB0B4-6385-CBF4-10BD-BB4BF588EE4F}"/>
              </a:ext>
            </a:extLst>
          </p:cNvPr>
          <p:cNvSpPr txBox="1"/>
          <p:nvPr/>
        </p:nvSpPr>
        <p:spPr>
          <a:xfrm>
            <a:off x="799703" y="1717929"/>
            <a:ext cx="5369441"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71500" indent="-571500">
              <a:buFont typeface="Wingdings"/>
              <a:buChar char="v"/>
            </a:pPr>
            <a:r>
              <a:rPr lang="en-GB" sz="4400">
                <a:cs typeface="Calibri"/>
              </a:rPr>
              <a:t>Enhance Safety</a:t>
            </a:r>
          </a:p>
        </p:txBody>
      </p:sp>
      <p:sp>
        <p:nvSpPr>
          <p:cNvPr id="8" name="TextBox 7">
            <a:extLst>
              <a:ext uri="{FF2B5EF4-FFF2-40B4-BE49-F238E27FC236}">
                <a16:creationId xmlns:a16="http://schemas.microsoft.com/office/drawing/2014/main" xmlns="" id="{0AD77C23-8B4E-CD8E-8EAF-B2CD9D3587EF}"/>
              </a:ext>
            </a:extLst>
          </p:cNvPr>
          <p:cNvSpPr txBox="1"/>
          <p:nvPr/>
        </p:nvSpPr>
        <p:spPr>
          <a:xfrm>
            <a:off x="799703" y="3230556"/>
            <a:ext cx="8280963"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71500" indent="-571500">
              <a:buFont typeface="Wingdings"/>
              <a:buChar char="v"/>
            </a:pPr>
            <a:r>
              <a:rPr lang="en-GB" sz="4400">
                <a:ea typeface="+mn-lt"/>
                <a:cs typeface="+mn-lt"/>
              </a:rPr>
              <a:t>Enhanced User Experience</a:t>
            </a:r>
            <a:endParaRPr lang="en-US" sz="4400"/>
          </a:p>
        </p:txBody>
      </p:sp>
      <p:sp>
        <p:nvSpPr>
          <p:cNvPr id="10" name="TextBox 9">
            <a:extLst>
              <a:ext uri="{FF2B5EF4-FFF2-40B4-BE49-F238E27FC236}">
                <a16:creationId xmlns:a16="http://schemas.microsoft.com/office/drawing/2014/main" xmlns="" id="{7244C4F3-8F33-79A1-87E3-599F12D6C32E}"/>
              </a:ext>
            </a:extLst>
          </p:cNvPr>
          <p:cNvSpPr txBox="1"/>
          <p:nvPr/>
        </p:nvSpPr>
        <p:spPr>
          <a:xfrm>
            <a:off x="799702" y="4515719"/>
            <a:ext cx="7427978"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71500" indent="-571500">
              <a:buFont typeface="Wingdings"/>
              <a:buChar char="v"/>
            </a:pPr>
            <a:r>
              <a:rPr lang="en-GB" sz="4400">
                <a:ea typeface="+mn-lt"/>
                <a:cs typeface="+mn-lt"/>
              </a:rPr>
              <a:t>Improved Efficiency </a:t>
            </a:r>
            <a:endParaRPr lang="en-US" sz="4400"/>
          </a:p>
        </p:txBody>
      </p:sp>
      <p:sp>
        <p:nvSpPr>
          <p:cNvPr id="11" name="TextBox 10">
            <a:extLst>
              <a:ext uri="{FF2B5EF4-FFF2-40B4-BE49-F238E27FC236}">
                <a16:creationId xmlns:a16="http://schemas.microsoft.com/office/drawing/2014/main" xmlns="" id="{05EFBDF8-2C26-D952-1036-0C2540D2B63D}"/>
              </a:ext>
            </a:extLst>
          </p:cNvPr>
          <p:cNvSpPr txBox="1"/>
          <p:nvPr/>
        </p:nvSpPr>
        <p:spPr>
          <a:xfrm>
            <a:off x="799703" y="5800884"/>
            <a:ext cx="10168903"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71500" indent="-571500">
              <a:buFont typeface="Wingdings"/>
              <a:buChar char="v"/>
            </a:pPr>
            <a:r>
              <a:rPr lang="en-GB" sz="4400">
                <a:ea typeface="+mn-lt"/>
                <a:cs typeface="+mn-lt"/>
              </a:rPr>
              <a:t>Improved Health and Wellbeing </a:t>
            </a:r>
            <a:endParaRPr lang="en-GB" sz="4400">
              <a:cs typeface="Calibri"/>
            </a:endParaRPr>
          </a:p>
        </p:txBody>
      </p:sp>
      <p:sp>
        <p:nvSpPr>
          <p:cNvPr id="4" name="TextBox 3">
            <a:extLst>
              <a:ext uri="{FF2B5EF4-FFF2-40B4-BE49-F238E27FC236}">
                <a16:creationId xmlns:a16="http://schemas.microsoft.com/office/drawing/2014/main" xmlns="" id="{5FAA5927-8B26-D9AE-3E02-9D5F6B2AF45C}"/>
              </a:ext>
            </a:extLst>
          </p:cNvPr>
          <p:cNvSpPr txBox="1"/>
          <p:nvPr/>
        </p:nvSpPr>
        <p:spPr>
          <a:xfrm>
            <a:off x="800669" y="175146"/>
            <a:ext cx="11011467"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4800" b="1" dirty="0">
                <a:cs typeface="Arial"/>
              </a:rPr>
              <a:t>Benefits and Advantages</a:t>
            </a:r>
            <a:r>
              <a:rPr lang="en-US" sz="4800" b="1" dirty="0">
                <a:cs typeface="Arial"/>
              </a:rPr>
              <a:t>​</a:t>
            </a:r>
            <a:endParaRPr lang="en-US" sz="4800" b="1">
              <a:cs typeface="Calibri"/>
            </a:endParaRPr>
          </a:p>
        </p:txBody>
      </p:sp>
    </p:spTree>
    <p:extLst>
      <p:ext uri="{BB962C8B-B14F-4D97-AF65-F5344CB8AC3E}">
        <p14:creationId xmlns:p14="http://schemas.microsoft.com/office/powerpoint/2010/main" val="3241087355"/>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xmlns="" id="{BACC6370-2D7E-4714-9D71-7542949D7D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xmlns="" id="{256B2C21-A230-48C0-8DF1-C46611373C4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xmlns="" id="{3847E18C-932D-4C95-AABA-FEC7C9499AD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xmlns="" id="{3150CB11-0C61-439E-910F-5787759E72A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23">
            <a:extLst>
              <a:ext uri="{FF2B5EF4-FFF2-40B4-BE49-F238E27FC236}">
                <a16:creationId xmlns:a16="http://schemas.microsoft.com/office/drawing/2014/main" xmlns="" id="{43F8A58B-5155-44CE-A5FF-7647B47D0A7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Rectangle 37">
            <a:extLst>
              <a:ext uri="{FF2B5EF4-FFF2-40B4-BE49-F238E27FC236}">
                <a16:creationId xmlns:a16="http://schemas.microsoft.com/office/drawing/2014/main" xmlns="" id="{443F2ACA-E6D6-4028-82DD-F03C262D5DE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xmlns="" id="{7C0AA406-ABCD-8A58-A7A7-CF6D1310CD70}"/>
              </a:ext>
            </a:extLst>
          </p:cNvPr>
          <p:cNvSpPr txBox="1"/>
          <p:nvPr/>
        </p:nvSpPr>
        <p:spPr>
          <a:xfrm>
            <a:off x="586478" y="1683756"/>
            <a:ext cx="3115265" cy="2396359"/>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r">
              <a:lnSpc>
                <a:spcPct val="90000"/>
              </a:lnSpc>
              <a:spcBef>
                <a:spcPct val="0"/>
              </a:spcBef>
              <a:spcAft>
                <a:spcPts val="600"/>
              </a:spcAft>
            </a:pPr>
            <a:r>
              <a:rPr lang="en-US" sz="4000" b="1" u="sng" kern="1200">
                <a:solidFill>
                  <a:srgbClr val="FFFFFF"/>
                </a:solidFill>
                <a:latin typeface="+mj-lt"/>
                <a:ea typeface="+mj-ea"/>
                <a:cs typeface="+mj-cs"/>
              </a:rPr>
              <a:t>Topic Content</a:t>
            </a:r>
          </a:p>
        </p:txBody>
      </p:sp>
      <p:sp>
        <p:nvSpPr>
          <p:cNvPr id="8" name="TextBox 7">
            <a:extLst>
              <a:ext uri="{FF2B5EF4-FFF2-40B4-BE49-F238E27FC236}">
                <a16:creationId xmlns:a16="http://schemas.microsoft.com/office/drawing/2014/main" xmlns="" id="{FF9CD297-C2E3-B4EE-1608-D77785B36BDC}"/>
              </a:ext>
            </a:extLst>
          </p:cNvPr>
          <p:cNvSpPr txBox="1"/>
          <p:nvPr/>
        </p:nvSpPr>
        <p:spPr>
          <a:xfrm>
            <a:off x="4896245" y="1482737"/>
            <a:ext cx="6663545" cy="16466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54305" indent="-154305" defTabSz="493776">
              <a:spcAft>
                <a:spcPts val="600"/>
              </a:spcAft>
              <a:buFont typeface="Wingdings"/>
              <a:buChar char="v"/>
            </a:pPr>
            <a:r>
              <a:rPr lang="en-GB" sz="3600" b="1" kern="1200">
                <a:latin typeface="+mn-lt"/>
                <a:ea typeface="+mn-ea"/>
                <a:cs typeface="Calibri"/>
              </a:rPr>
              <a:t>Introduction</a:t>
            </a:r>
            <a:endParaRPr lang="en-GB" sz="3600" b="1" kern="1200">
              <a:latin typeface="+mn-lt"/>
              <a:cs typeface="Calibri"/>
            </a:endParaRPr>
          </a:p>
          <a:p>
            <a:pPr marL="285750" indent="-285750">
              <a:spcAft>
                <a:spcPts val="600"/>
              </a:spcAft>
              <a:buFont typeface="Wingdings"/>
              <a:buChar char="v"/>
            </a:pPr>
            <a:endParaRPr lang="en-GB" sz="6000" b="1">
              <a:cs typeface="Calibri"/>
            </a:endParaRPr>
          </a:p>
        </p:txBody>
      </p:sp>
      <p:sp>
        <p:nvSpPr>
          <p:cNvPr id="6" name="TextBox 5">
            <a:extLst>
              <a:ext uri="{FF2B5EF4-FFF2-40B4-BE49-F238E27FC236}">
                <a16:creationId xmlns:a16="http://schemas.microsoft.com/office/drawing/2014/main" xmlns="" id="{76FA1805-B052-FAAC-5122-9B25BD56BC8B}"/>
              </a:ext>
            </a:extLst>
          </p:cNvPr>
          <p:cNvSpPr txBox="1"/>
          <p:nvPr/>
        </p:nvSpPr>
        <p:spPr>
          <a:xfrm>
            <a:off x="4905053" y="2328596"/>
            <a:ext cx="483494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08610" indent="-308610" defTabSz="493776">
              <a:spcAft>
                <a:spcPts val="600"/>
              </a:spcAft>
              <a:buFont typeface="Wingdings"/>
              <a:buChar char="v"/>
            </a:pPr>
            <a:r>
              <a:rPr lang="en-GB" sz="3600" b="1" kern="1200">
                <a:latin typeface="+mn-lt"/>
                <a:ea typeface="+mn-ea"/>
                <a:cs typeface="Calibri"/>
              </a:rPr>
              <a:t>Enabling Technology</a:t>
            </a:r>
            <a:endParaRPr lang="en-US" sz="3600" b="1">
              <a:cs typeface="Calibri"/>
            </a:endParaRPr>
          </a:p>
        </p:txBody>
      </p:sp>
      <p:sp>
        <p:nvSpPr>
          <p:cNvPr id="7" name="TextBox 6">
            <a:extLst>
              <a:ext uri="{FF2B5EF4-FFF2-40B4-BE49-F238E27FC236}">
                <a16:creationId xmlns:a16="http://schemas.microsoft.com/office/drawing/2014/main" xmlns="" id="{41F72686-49D2-DF7F-C373-A6BFEBFA9F83}"/>
              </a:ext>
            </a:extLst>
          </p:cNvPr>
          <p:cNvSpPr txBox="1"/>
          <p:nvPr/>
        </p:nvSpPr>
        <p:spPr>
          <a:xfrm>
            <a:off x="4892957" y="3286642"/>
            <a:ext cx="585094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08610" indent="-308610" defTabSz="493776">
              <a:spcAft>
                <a:spcPts val="600"/>
              </a:spcAft>
              <a:buFont typeface="Wingdings"/>
              <a:buChar char="v"/>
            </a:pPr>
            <a:r>
              <a:rPr lang="en-GB" sz="3600" b="1" kern="1200">
                <a:latin typeface="+mn-lt"/>
                <a:ea typeface="+mn-ea"/>
                <a:cs typeface="Calibri"/>
              </a:rPr>
              <a:t>Application and Use Cases</a:t>
            </a:r>
            <a:endParaRPr lang="en-US" sz="3600" b="1">
              <a:cs typeface="Calibri"/>
            </a:endParaRPr>
          </a:p>
        </p:txBody>
      </p:sp>
      <p:sp>
        <p:nvSpPr>
          <p:cNvPr id="9" name="TextBox 8">
            <a:extLst>
              <a:ext uri="{FF2B5EF4-FFF2-40B4-BE49-F238E27FC236}">
                <a16:creationId xmlns:a16="http://schemas.microsoft.com/office/drawing/2014/main" xmlns="" id="{BA22A63B-4213-93B5-B78C-802EAD84DA20}"/>
              </a:ext>
            </a:extLst>
          </p:cNvPr>
          <p:cNvSpPr txBox="1"/>
          <p:nvPr/>
        </p:nvSpPr>
        <p:spPr>
          <a:xfrm>
            <a:off x="4905052" y="4352884"/>
            <a:ext cx="6061210" cy="10926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71500" indent="-571500" defTabSz="493776">
              <a:spcAft>
                <a:spcPts val="600"/>
              </a:spcAft>
              <a:buFont typeface="Wingdings"/>
              <a:buChar char="v"/>
            </a:pPr>
            <a:r>
              <a:rPr lang="en-GB" sz="3600" b="1" kern="1200" dirty="0">
                <a:latin typeface="+mn-lt"/>
                <a:ea typeface="+mn-ea"/>
                <a:cs typeface="Calibri"/>
              </a:rPr>
              <a:t>Benefits and Advantages</a:t>
            </a:r>
            <a:r>
              <a:rPr lang="en-US" sz="3600" b="1" dirty="0">
                <a:cs typeface="Calibri"/>
              </a:rPr>
              <a:t> </a:t>
            </a:r>
            <a:endParaRPr lang="en-US" sz="3600">
              <a:cs typeface="Calibri"/>
            </a:endParaRPr>
          </a:p>
          <a:p>
            <a:pPr marL="308610" indent="-308610" defTabSz="493776">
              <a:spcAft>
                <a:spcPts val="600"/>
              </a:spcAft>
              <a:buFont typeface="Wingdings"/>
              <a:buChar char="v"/>
            </a:pPr>
            <a:endParaRPr lang="en-US" sz="2400" b="1" dirty="0">
              <a:cs typeface="Calibri"/>
            </a:endParaRPr>
          </a:p>
        </p:txBody>
      </p:sp>
      <p:sp>
        <p:nvSpPr>
          <p:cNvPr id="10" name="TextBox 9">
            <a:extLst>
              <a:ext uri="{FF2B5EF4-FFF2-40B4-BE49-F238E27FC236}">
                <a16:creationId xmlns:a16="http://schemas.microsoft.com/office/drawing/2014/main" xmlns="" id="{296739C7-47D3-6A6E-2110-2D70B7EDBA13}"/>
              </a:ext>
            </a:extLst>
          </p:cNvPr>
          <p:cNvSpPr txBox="1"/>
          <p:nvPr/>
        </p:nvSpPr>
        <p:spPr>
          <a:xfrm>
            <a:off x="4892957" y="5283685"/>
            <a:ext cx="560597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08610" indent="-308610" defTabSz="493776">
              <a:spcAft>
                <a:spcPts val="600"/>
              </a:spcAft>
              <a:buFont typeface="Wingdings"/>
              <a:buChar char="v"/>
            </a:pPr>
            <a:r>
              <a:rPr lang="en-GB" sz="3600" b="1" kern="1200">
                <a:latin typeface="+mn-lt"/>
                <a:ea typeface="+mn-ea"/>
                <a:cs typeface="Calibri"/>
              </a:rPr>
              <a:t>Limitation and Challenges</a:t>
            </a:r>
            <a:endParaRPr lang="en-US" sz="3600">
              <a:cs typeface="Calibri"/>
            </a:endParaRPr>
          </a:p>
        </p:txBody>
      </p:sp>
      <p:sp>
        <p:nvSpPr>
          <p:cNvPr id="11" name="TextBox 10">
            <a:extLst>
              <a:ext uri="{FF2B5EF4-FFF2-40B4-BE49-F238E27FC236}">
                <a16:creationId xmlns:a16="http://schemas.microsoft.com/office/drawing/2014/main" xmlns="" id="{6FB60B0F-CF21-32BE-15DB-DB312FD32D01}"/>
              </a:ext>
            </a:extLst>
          </p:cNvPr>
          <p:cNvSpPr txBox="1"/>
          <p:nvPr/>
        </p:nvSpPr>
        <p:spPr>
          <a:xfrm>
            <a:off x="4901330" y="6195877"/>
            <a:ext cx="278633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08610" indent="-308610" defTabSz="493776">
              <a:spcAft>
                <a:spcPts val="600"/>
              </a:spcAft>
              <a:buFont typeface="Wingdings"/>
              <a:buChar char="v"/>
            </a:pPr>
            <a:r>
              <a:rPr lang="en-GB" sz="3600" b="1" kern="1200">
                <a:latin typeface="+mn-lt"/>
                <a:ea typeface="+mn-ea"/>
                <a:cs typeface="Calibri"/>
              </a:rPr>
              <a:t>Conclusion</a:t>
            </a:r>
            <a:endParaRPr lang="en-US" sz="3600" b="1">
              <a:cs typeface="Calibri"/>
            </a:endParaRPr>
          </a:p>
        </p:txBody>
      </p:sp>
    </p:spTree>
    <p:extLst>
      <p:ext uri="{BB962C8B-B14F-4D97-AF65-F5344CB8AC3E}">
        <p14:creationId xmlns:p14="http://schemas.microsoft.com/office/powerpoint/2010/main" val="3215104474"/>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Word"/>
      </p:transition>
    </mc:Choice>
    <mc:Fallback>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xmlns="" id="{1E5539EC-8CB8-002F-68C6-67884028265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 y="-29768"/>
            <a:ext cx="12202175" cy="1519356"/>
            <a:chOff x="-1" y="-29768"/>
            <a:chExt cx="12202175" cy="1519356"/>
          </a:xfrm>
        </p:grpSpPr>
        <p:sp>
          <p:nvSpPr>
            <p:cNvPr id="14" name="Rectangle 13">
              <a:extLst>
                <a:ext uri="{FF2B5EF4-FFF2-40B4-BE49-F238E27FC236}">
                  <a16:creationId xmlns:a16="http://schemas.microsoft.com/office/drawing/2014/main" xmlns="" id="{6C5D55A6-9EFD-CDA3-20CC-A99812CE1AB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xmlns="" id="{A5B6E73B-6DFD-AE6C-1628-DF8DC300856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6200000">
              <a:off x="8917093" y="-1801610"/>
              <a:ext cx="1507122" cy="5063040"/>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10E00FC4-DDBC-F424-CF71-73AF7A284A6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5400000">
              <a:off x="3100712" y="-3130481"/>
              <a:ext cx="1519356" cy="7720782"/>
            </a:xfrm>
            <a:prstGeom prst="rect">
              <a:avLst/>
            </a:prstGeom>
            <a:gradFill>
              <a:gsLst>
                <a:gs pos="29000">
                  <a:schemeClr val="accent5">
                    <a:lumMod val="60000"/>
                    <a:lumOff val="40000"/>
                    <a:alpha val="0"/>
                  </a:schemeClr>
                </a:gs>
                <a:gs pos="100000">
                  <a:schemeClr val="accent5">
                    <a:lumMod val="75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a:extLst>
              <a:ext uri="{FF2B5EF4-FFF2-40B4-BE49-F238E27FC236}">
                <a16:creationId xmlns:a16="http://schemas.microsoft.com/office/drawing/2014/main" xmlns="" id="{74FF51DE-DC2D-C36A-5D67-07A0FB5974DE}"/>
              </a:ext>
            </a:extLst>
          </p:cNvPr>
          <p:cNvSpPr txBox="1"/>
          <p:nvPr/>
        </p:nvSpPr>
        <p:spPr>
          <a:xfrm>
            <a:off x="876691" y="301843"/>
            <a:ext cx="10477109" cy="1003532"/>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5400" b="1" kern="1200" dirty="0">
                <a:solidFill>
                  <a:srgbClr val="FFFFFF"/>
                </a:solidFill>
                <a:latin typeface="+mj-lt"/>
                <a:ea typeface="+mj-ea"/>
                <a:cs typeface="+mj-cs"/>
              </a:rPr>
              <a:t>Limitation and Challenges</a:t>
            </a:r>
            <a:endParaRPr lang="en-US" sz="5400" b="1" kern="1200">
              <a:solidFill>
                <a:srgbClr val="FFFFFF"/>
              </a:solidFill>
              <a:latin typeface="+mj-lt"/>
              <a:ea typeface="+mj-ea"/>
              <a:cs typeface="Calibri Light"/>
            </a:endParaRPr>
          </a:p>
        </p:txBody>
      </p:sp>
      <p:sp>
        <p:nvSpPr>
          <p:cNvPr id="5" name="TextBox 4">
            <a:extLst>
              <a:ext uri="{FF2B5EF4-FFF2-40B4-BE49-F238E27FC236}">
                <a16:creationId xmlns:a16="http://schemas.microsoft.com/office/drawing/2014/main" xmlns="" id="{7B991CE2-596A-1AA8-79E1-175896F37400}"/>
              </a:ext>
            </a:extLst>
          </p:cNvPr>
          <p:cNvSpPr txBox="1"/>
          <p:nvPr/>
        </p:nvSpPr>
        <p:spPr>
          <a:xfrm>
            <a:off x="13037090" y="459568"/>
            <a:ext cx="5000289" cy="6961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611505" indent="-611505" defTabSz="978408">
              <a:spcAft>
                <a:spcPts val="600"/>
              </a:spcAft>
              <a:buFont typeface="Wingdings"/>
              <a:buChar char="v"/>
            </a:pPr>
            <a:r>
              <a:rPr lang="en-GB" sz="3852" kern="1200">
                <a:solidFill>
                  <a:schemeClr val="tx1"/>
                </a:solidFill>
                <a:latin typeface="+mn-lt"/>
                <a:ea typeface="+mn-ea"/>
                <a:cs typeface="Calibri"/>
              </a:rPr>
              <a:t>Privacy and Security</a:t>
            </a:r>
            <a:endParaRPr lang="en-GB" sz="3600">
              <a:cs typeface="Calibri"/>
            </a:endParaRPr>
          </a:p>
        </p:txBody>
      </p:sp>
      <p:sp>
        <p:nvSpPr>
          <p:cNvPr id="6" name="TextBox 5">
            <a:extLst>
              <a:ext uri="{FF2B5EF4-FFF2-40B4-BE49-F238E27FC236}">
                <a16:creationId xmlns:a16="http://schemas.microsoft.com/office/drawing/2014/main" xmlns="" id="{95AE5E37-B815-AEA2-3BFA-1053AE3362B3}"/>
              </a:ext>
            </a:extLst>
          </p:cNvPr>
          <p:cNvSpPr txBox="1"/>
          <p:nvPr/>
        </p:nvSpPr>
        <p:spPr>
          <a:xfrm>
            <a:off x="-6020442" y="3425251"/>
            <a:ext cx="6016474" cy="6961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611505" indent="-611505" defTabSz="978408">
              <a:spcAft>
                <a:spcPts val="600"/>
              </a:spcAft>
              <a:buFont typeface="Wingdings"/>
              <a:buChar char="v"/>
            </a:pPr>
            <a:r>
              <a:rPr lang="en-GB" sz="3852" kern="1200">
                <a:solidFill>
                  <a:schemeClr val="tx1"/>
                </a:solidFill>
                <a:latin typeface="+mn-lt"/>
                <a:ea typeface="+mn-lt"/>
                <a:cs typeface="+mn-lt"/>
              </a:rPr>
              <a:t>Technological Complexity</a:t>
            </a:r>
            <a:endParaRPr lang="en-US">
              <a:cs typeface="Calibri" panose="020F0502020204030204"/>
            </a:endParaRPr>
          </a:p>
        </p:txBody>
      </p:sp>
      <p:sp>
        <p:nvSpPr>
          <p:cNvPr id="7" name="TextBox 6">
            <a:extLst>
              <a:ext uri="{FF2B5EF4-FFF2-40B4-BE49-F238E27FC236}">
                <a16:creationId xmlns:a16="http://schemas.microsoft.com/office/drawing/2014/main" xmlns="" id="{73915390-CF37-3974-CD3C-4DD3CEC52666}"/>
              </a:ext>
            </a:extLst>
          </p:cNvPr>
          <p:cNvSpPr txBox="1"/>
          <p:nvPr/>
        </p:nvSpPr>
        <p:spPr>
          <a:xfrm>
            <a:off x="12190722" y="3749962"/>
            <a:ext cx="5000289" cy="7624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611505" indent="-611505" defTabSz="978408">
              <a:spcAft>
                <a:spcPts val="600"/>
              </a:spcAft>
              <a:buFont typeface="Wingdings"/>
              <a:buChar char="v"/>
            </a:pPr>
            <a:r>
              <a:rPr lang="en-GB" sz="4280" kern="1200">
                <a:solidFill>
                  <a:schemeClr val="tx1"/>
                </a:solidFill>
                <a:latin typeface="+mn-lt"/>
                <a:ea typeface="+mn-lt"/>
                <a:cs typeface="+mn-lt"/>
              </a:rPr>
              <a:t>Energy Efficiency</a:t>
            </a:r>
            <a:endParaRPr lang="en-US" sz="4000">
              <a:cs typeface="Calibri"/>
            </a:endParaRPr>
          </a:p>
        </p:txBody>
      </p:sp>
      <p:sp>
        <p:nvSpPr>
          <p:cNvPr id="8" name="TextBox 7">
            <a:extLst>
              <a:ext uri="{FF2B5EF4-FFF2-40B4-BE49-F238E27FC236}">
                <a16:creationId xmlns:a16="http://schemas.microsoft.com/office/drawing/2014/main" xmlns="" id="{3189C448-66E6-97F9-D2FE-9D43E707D82A}"/>
              </a:ext>
            </a:extLst>
          </p:cNvPr>
          <p:cNvSpPr txBox="1"/>
          <p:nvPr/>
        </p:nvSpPr>
        <p:spPr>
          <a:xfrm>
            <a:off x="-4449408" y="5702010"/>
            <a:ext cx="5000289" cy="6961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611505" indent="-611505" defTabSz="978408">
              <a:spcAft>
                <a:spcPts val="600"/>
              </a:spcAft>
              <a:buFont typeface="Wingdings"/>
              <a:buChar char="v"/>
            </a:pPr>
            <a:r>
              <a:rPr lang="en-GB" sz="3852" kern="1200">
                <a:solidFill>
                  <a:schemeClr val="tx1"/>
                </a:solidFill>
                <a:latin typeface="+mn-lt"/>
                <a:ea typeface="+mn-ea"/>
                <a:cs typeface="Calibri"/>
              </a:rPr>
              <a:t>Expensive </a:t>
            </a:r>
            <a:endParaRPr lang="en-US">
              <a:cs typeface="Calibri" panose="020F0502020204030204"/>
            </a:endParaRPr>
          </a:p>
        </p:txBody>
      </p:sp>
    </p:spTree>
    <p:extLst>
      <p:ext uri="{BB962C8B-B14F-4D97-AF65-F5344CB8AC3E}">
        <p14:creationId xmlns:p14="http://schemas.microsoft.com/office/powerpoint/2010/main" val="2283566488"/>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xmlns="" id="{1E5539EC-8CB8-002F-68C6-67884028265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 y="-29768"/>
            <a:ext cx="12202175" cy="1519356"/>
            <a:chOff x="-1" y="-29768"/>
            <a:chExt cx="12202175" cy="1519356"/>
          </a:xfrm>
        </p:grpSpPr>
        <p:sp>
          <p:nvSpPr>
            <p:cNvPr id="14" name="Rectangle 13">
              <a:extLst>
                <a:ext uri="{FF2B5EF4-FFF2-40B4-BE49-F238E27FC236}">
                  <a16:creationId xmlns:a16="http://schemas.microsoft.com/office/drawing/2014/main" xmlns="" id="{6C5D55A6-9EFD-CDA3-20CC-A99812CE1AB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xmlns="" id="{A5B6E73B-6DFD-AE6C-1628-DF8DC300856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6200000">
              <a:off x="8917093" y="-1801610"/>
              <a:ext cx="1507122" cy="5063040"/>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10E00FC4-DDBC-F424-CF71-73AF7A284A6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5400000">
              <a:off x="3100712" y="-3130481"/>
              <a:ext cx="1519356" cy="7720782"/>
            </a:xfrm>
            <a:prstGeom prst="rect">
              <a:avLst/>
            </a:prstGeom>
            <a:gradFill>
              <a:gsLst>
                <a:gs pos="29000">
                  <a:schemeClr val="accent5">
                    <a:lumMod val="60000"/>
                    <a:lumOff val="40000"/>
                    <a:alpha val="0"/>
                  </a:schemeClr>
                </a:gs>
                <a:gs pos="100000">
                  <a:schemeClr val="accent5">
                    <a:lumMod val="75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a:extLst>
              <a:ext uri="{FF2B5EF4-FFF2-40B4-BE49-F238E27FC236}">
                <a16:creationId xmlns:a16="http://schemas.microsoft.com/office/drawing/2014/main" xmlns="" id="{74FF51DE-DC2D-C36A-5D67-07A0FB5974DE}"/>
              </a:ext>
            </a:extLst>
          </p:cNvPr>
          <p:cNvSpPr txBox="1"/>
          <p:nvPr/>
        </p:nvSpPr>
        <p:spPr>
          <a:xfrm>
            <a:off x="876691" y="301843"/>
            <a:ext cx="10477109" cy="1003532"/>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5400" b="1" kern="1200" dirty="0">
                <a:solidFill>
                  <a:srgbClr val="FFFFFF"/>
                </a:solidFill>
                <a:latin typeface="+mj-lt"/>
                <a:ea typeface="+mj-ea"/>
                <a:cs typeface="+mj-cs"/>
              </a:rPr>
              <a:t>Limitation and Challenges</a:t>
            </a:r>
            <a:endParaRPr lang="en-US" sz="5400" kern="1200">
              <a:solidFill>
                <a:srgbClr val="FFFFFF"/>
              </a:solidFill>
              <a:latin typeface="+mj-lt"/>
              <a:ea typeface="+mj-ea"/>
              <a:cs typeface="Calibri Light"/>
            </a:endParaRPr>
          </a:p>
        </p:txBody>
      </p:sp>
      <p:sp>
        <p:nvSpPr>
          <p:cNvPr id="5" name="TextBox 4">
            <a:extLst>
              <a:ext uri="{FF2B5EF4-FFF2-40B4-BE49-F238E27FC236}">
                <a16:creationId xmlns:a16="http://schemas.microsoft.com/office/drawing/2014/main" xmlns="" id="{7B991CE2-596A-1AA8-79E1-175896F37400}"/>
              </a:ext>
            </a:extLst>
          </p:cNvPr>
          <p:cNvSpPr txBox="1"/>
          <p:nvPr/>
        </p:nvSpPr>
        <p:spPr>
          <a:xfrm>
            <a:off x="3087958" y="2184851"/>
            <a:ext cx="5000289" cy="6961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611505" indent="-611505" defTabSz="978408">
              <a:spcAft>
                <a:spcPts val="600"/>
              </a:spcAft>
              <a:buFont typeface="Wingdings"/>
              <a:buChar char="v"/>
            </a:pPr>
            <a:r>
              <a:rPr lang="en-GB" sz="3852" kern="1200">
                <a:solidFill>
                  <a:schemeClr val="tx1"/>
                </a:solidFill>
                <a:latin typeface="+mn-lt"/>
                <a:ea typeface="+mn-ea"/>
                <a:cs typeface="Calibri"/>
              </a:rPr>
              <a:t>Privacy and Security</a:t>
            </a:r>
            <a:endParaRPr lang="en-GB" sz="3600">
              <a:cs typeface="Calibri"/>
            </a:endParaRPr>
          </a:p>
        </p:txBody>
      </p:sp>
      <p:sp>
        <p:nvSpPr>
          <p:cNvPr id="6" name="TextBox 5">
            <a:extLst>
              <a:ext uri="{FF2B5EF4-FFF2-40B4-BE49-F238E27FC236}">
                <a16:creationId xmlns:a16="http://schemas.microsoft.com/office/drawing/2014/main" xmlns="" id="{95AE5E37-B815-AEA2-3BFA-1053AE3362B3}"/>
              </a:ext>
            </a:extLst>
          </p:cNvPr>
          <p:cNvSpPr txBox="1"/>
          <p:nvPr/>
        </p:nvSpPr>
        <p:spPr>
          <a:xfrm>
            <a:off x="3051671" y="3425251"/>
            <a:ext cx="6016474" cy="6961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611505" indent="-611505" defTabSz="978408">
              <a:spcAft>
                <a:spcPts val="600"/>
              </a:spcAft>
              <a:buFont typeface="Wingdings"/>
              <a:buChar char="v"/>
            </a:pPr>
            <a:r>
              <a:rPr lang="en-GB" sz="3852" kern="1200">
                <a:solidFill>
                  <a:schemeClr val="tx1"/>
                </a:solidFill>
                <a:latin typeface="+mn-lt"/>
                <a:ea typeface="+mn-lt"/>
                <a:cs typeface="+mn-lt"/>
              </a:rPr>
              <a:t>Technological Complexity</a:t>
            </a:r>
            <a:endParaRPr lang="en-US">
              <a:cs typeface="Calibri" panose="020F0502020204030204"/>
            </a:endParaRPr>
          </a:p>
        </p:txBody>
      </p:sp>
      <p:sp>
        <p:nvSpPr>
          <p:cNvPr id="7" name="TextBox 6">
            <a:extLst>
              <a:ext uri="{FF2B5EF4-FFF2-40B4-BE49-F238E27FC236}">
                <a16:creationId xmlns:a16="http://schemas.microsoft.com/office/drawing/2014/main" xmlns="" id="{73915390-CF37-3974-CD3C-4DD3CEC52666}"/>
              </a:ext>
            </a:extLst>
          </p:cNvPr>
          <p:cNvSpPr txBox="1"/>
          <p:nvPr/>
        </p:nvSpPr>
        <p:spPr>
          <a:xfrm>
            <a:off x="3089854" y="4612604"/>
            <a:ext cx="5000289" cy="7624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611505" indent="-611505" defTabSz="978408">
              <a:spcAft>
                <a:spcPts val="600"/>
              </a:spcAft>
              <a:buFont typeface="Wingdings"/>
              <a:buChar char="v"/>
            </a:pPr>
            <a:r>
              <a:rPr lang="en-GB" sz="4280" kern="1200">
                <a:solidFill>
                  <a:schemeClr val="tx1"/>
                </a:solidFill>
                <a:latin typeface="+mn-lt"/>
                <a:ea typeface="+mn-lt"/>
                <a:cs typeface="+mn-lt"/>
              </a:rPr>
              <a:t>Energy Efficiency</a:t>
            </a:r>
            <a:endParaRPr lang="en-US" sz="4000">
              <a:cs typeface="Calibri"/>
            </a:endParaRPr>
          </a:p>
        </p:txBody>
      </p:sp>
      <p:sp>
        <p:nvSpPr>
          <p:cNvPr id="8" name="TextBox 7">
            <a:extLst>
              <a:ext uri="{FF2B5EF4-FFF2-40B4-BE49-F238E27FC236}">
                <a16:creationId xmlns:a16="http://schemas.microsoft.com/office/drawing/2014/main" xmlns="" id="{3189C448-66E6-97F9-D2FE-9D43E707D82A}"/>
              </a:ext>
            </a:extLst>
          </p:cNvPr>
          <p:cNvSpPr txBox="1"/>
          <p:nvPr/>
        </p:nvSpPr>
        <p:spPr>
          <a:xfrm>
            <a:off x="3049868" y="5745142"/>
            <a:ext cx="5000289" cy="6961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611505" indent="-611505" defTabSz="978408">
              <a:spcAft>
                <a:spcPts val="600"/>
              </a:spcAft>
              <a:buFont typeface="Wingdings"/>
              <a:buChar char="v"/>
            </a:pPr>
            <a:r>
              <a:rPr lang="en-GB" sz="3852" kern="1200">
                <a:solidFill>
                  <a:schemeClr val="tx1"/>
                </a:solidFill>
                <a:latin typeface="+mn-lt"/>
                <a:ea typeface="+mn-ea"/>
                <a:cs typeface="Calibri"/>
              </a:rPr>
              <a:t>Expensive </a:t>
            </a:r>
            <a:endParaRPr lang="en-US">
              <a:cs typeface="Calibri" panose="020F0502020204030204"/>
            </a:endParaRPr>
          </a:p>
        </p:txBody>
      </p:sp>
    </p:spTree>
    <p:extLst>
      <p:ext uri="{BB962C8B-B14F-4D97-AF65-F5344CB8AC3E}">
        <p14:creationId xmlns:p14="http://schemas.microsoft.com/office/powerpoint/2010/main" val="4060832918"/>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BE5D2C17-2115-8623-06BD-9F2AE0509908}"/>
              </a:ext>
            </a:extLst>
          </p:cNvPr>
          <p:cNvSpPr txBox="1"/>
          <p:nvPr/>
        </p:nvSpPr>
        <p:spPr>
          <a:xfrm>
            <a:off x="212876" y="224971"/>
            <a:ext cx="5585579" cy="158504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611505" indent="-611505">
              <a:spcAft>
                <a:spcPts val="600"/>
              </a:spcAft>
              <a:buFont typeface="Wingdings,Sans-Serif"/>
              <a:buChar char="v"/>
            </a:pPr>
            <a:r>
              <a:rPr lang="en-GB" sz="4400" b="1" dirty="0">
                <a:cs typeface="Calibri"/>
              </a:rPr>
              <a:t>Privacy and Security</a:t>
            </a:r>
          </a:p>
          <a:p>
            <a:pPr marL="611505" indent="-611505">
              <a:buFont typeface="Wingdings,Sans-Serif"/>
              <a:buChar char="v"/>
            </a:pPr>
            <a:endParaRPr lang="en-GB" sz="4800" b="1" dirty="0">
              <a:cs typeface="Arial"/>
            </a:endParaRPr>
          </a:p>
        </p:txBody>
      </p:sp>
      <p:sp>
        <p:nvSpPr>
          <p:cNvPr id="7" name="TextBox 6">
            <a:extLst>
              <a:ext uri="{FF2B5EF4-FFF2-40B4-BE49-F238E27FC236}">
                <a16:creationId xmlns:a16="http://schemas.microsoft.com/office/drawing/2014/main" xmlns="" id="{12650BA9-E753-F1E0-9BE3-7A1548AB19E9}"/>
              </a:ext>
            </a:extLst>
          </p:cNvPr>
          <p:cNvSpPr txBox="1"/>
          <p:nvPr/>
        </p:nvSpPr>
        <p:spPr>
          <a:xfrm>
            <a:off x="-5836267" y="1837793"/>
            <a:ext cx="5168154" cy="50167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4000" dirty="0">
                <a:cs typeface="Calibri"/>
              </a:rPr>
              <a:t>AMI use huge amount of personal data from various source to perform the task effectively but there is high chance of misusing of  personal data by the unauthorized person. </a:t>
            </a:r>
          </a:p>
        </p:txBody>
      </p:sp>
      <p:sp>
        <p:nvSpPr>
          <p:cNvPr id="8" name="TextBox 7">
            <a:extLst>
              <a:ext uri="{FF2B5EF4-FFF2-40B4-BE49-F238E27FC236}">
                <a16:creationId xmlns:a16="http://schemas.microsoft.com/office/drawing/2014/main" xmlns="" id="{D2AA17BA-716E-2BB2-12B4-7D979B7DB958}"/>
              </a:ext>
            </a:extLst>
          </p:cNvPr>
          <p:cNvSpPr txBox="1"/>
          <p:nvPr/>
        </p:nvSpPr>
        <p:spPr>
          <a:xfrm>
            <a:off x="12235543" y="224971"/>
            <a:ext cx="5585581"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611505" indent="-611505">
              <a:buFont typeface="Wingdings,Sans-Serif"/>
              <a:buChar char="v"/>
            </a:pPr>
            <a:r>
              <a:rPr lang="en-GB" sz="4000" b="1" dirty="0">
                <a:cs typeface="Arial"/>
              </a:rPr>
              <a:t>Technological Complexity</a:t>
            </a:r>
            <a:r>
              <a:rPr lang="en-US" sz="4000" b="1" dirty="0">
                <a:cs typeface="Arial"/>
              </a:rPr>
              <a:t>​</a:t>
            </a:r>
          </a:p>
        </p:txBody>
      </p:sp>
      <p:sp>
        <p:nvSpPr>
          <p:cNvPr id="10" name="TextBox 9">
            <a:extLst>
              <a:ext uri="{FF2B5EF4-FFF2-40B4-BE49-F238E27FC236}">
                <a16:creationId xmlns:a16="http://schemas.microsoft.com/office/drawing/2014/main" xmlns="" id="{2B949CFB-A0AC-CF68-F6AA-8A151E8E5249}"/>
              </a:ext>
            </a:extLst>
          </p:cNvPr>
          <p:cNvSpPr txBox="1"/>
          <p:nvPr/>
        </p:nvSpPr>
        <p:spPr>
          <a:xfrm>
            <a:off x="12949783" y="3426061"/>
            <a:ext cx="5252508" cy="51145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600" dirty="0">
                <a:ea typeface="+mn-lt"/>
                <a:cs typeface="+mn-lt"/>
              </a:rPr>
              <a:t>Implementing ambient intelligence systems requires the integration of various technologies, including sensors, connectivity, and AI, which can be technically challenging to use and to implement .</a:t>
            </a:r>
            <a:endParaRPr lang="en-US" sz="3600" dirty="0">
              <a:cs typeface="Calibri"/>
            </a:endParaRPr>
          </a:p>
        </p:txBody>
      </p:sp>
    </p:spTree>
    <p:extLst>
      <p:ext uri="{BB962C8B-B14F-4D97-AF65-F5344CB8AC3E}">
        <p14:creationId xmlns:p14="http://schemas.microsoft.com/office/powerpoint/2010/main" val="3168212567"/>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BE5D2C17-2115-8623-06BD-9F2AE0509908}"/>
              </a:ext>
            </a:extLst>
          </p:cNvPr>
          <p:cNvSpPr txBox="1"/>
          <p:nvPr/>
        </p:nvSpPr>
        <p:spPr>
          <a:xfrm>
            <a:off x="212876" y="224971"/>
            <a:ext cx="504129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611505" indent="-611505">
              <a:buFont typeface="Wingdings,Sans-Serif"/>
              <a:buChar char="v"/>
            </a:pPr>
            <a:r>
              <a:rPr lang="en-GB" sz="4000" b="1" dirty="0">
                <a:cs typeface="Arial"/>
              </a:rPr>
              <a:t>Privacy and Security​</a:t>
            </a:r>
          </a:p>
        </p:txBody>
      </p:sp>
      <p:sp>
        <p:nvSpPr>
          <p:cNvPr id="7" name="TextBox 6">
            <a:extLst>
              <a:ext uri="{FF2B5EF4-FFF2-40B4-BE49-F238E27FC236}">
                <a16:creationId xmlns:a16="http://schemas.microsoft.com/office/drawing/2014/main" xmlns="" id="{12650BA9-E753-F1E0-9BE3-7A1548AB19E9}"/>
              </a:ext>
            </a:extLst>
          </p:cNvPr>
          <p:cNvSpPr txBox="1"/>
          <p:nvPr/>
        </p:nvSpPr>
        <p:spPr>
          <a:xfrm>
            <a:off x="5733" y="2019222"/>
            <a:ext cx="5168154" cy="50167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4000" dirty="0">
                <a:cs typeface="Calibri"/>
              </a:rPr>
              <a:t>AMI use huge amount of personal data from various source to perform the task effectively but there is high chance of misusing of  personal data by the unauthorized person. </a:t>
            </a:r>
          </a:p>
        </p:txBody>
      </p:sp>
      <p:sp>
        <p:nvSpPr>
          <p:cNvPr id="8" name="TextBox 7">
            <a:extLst>
              <a:ext uri="{FF2B5EF4-FFF2-40B4-BE49-F238E27FC236}">
                <a16:creationId xmlns:a16="http://schemas.microsoft.com/office/drawing/2014/main" xmlns="" id="{D2AA17BA-716E-2BB2-12B4-7D979B7DB958}"/>
              </a:ext>
            </a:extLst>
          </p:cNvPr>
          <p:cNvSpPr txBox="1"/>
          <p:nvPr/>
        </p:nvSpPr>
        <p:spPr>
          <a:xfrm>
            <a:off x="12240335" y="-393255"/>
            <a:ext cx="5585581"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611505" indent="-611505">
              <a:buFont typeface="Wingdings,Sans-Serif"/>
              <a:buChar char="v"/>
            </a:pPr>
            <a:r>
              <a:rPr lang="en-GB" sz="4000" b="1" dirty="0">
                <a:cs typeface="Arial"/>
              </a:rPr>
              <a:t>Technological Complexity</a:t>
            </a:r>
            <a:r>
              <a:rPr lang="en-US" sz="4000" b="1" dirty="0">
                <a:cs typeface="Arial"/>
              </a:rPr>
              <a:t>​</a:t>
            </a:r>
          </a:p>
        </p:txBody>
      </p:sp>
      <p:sp>
        <p:nvSpPr>
          <p:cNvPr id="10" name="TextBox 9">
            <a:extLst>
              <a:ext uri="{FF2B5EF4-FFF2-40B4-BE49-F238E27FC236}">
                <a16:creationId xmlns:a16="http://schemas.microsoft.com/office/drawing/2014/main" xmlns="" id="{2B949CFB-A0AC-CF68-F6AA-8A151E8E5249}"/>
              </a:ext>
            </a:extLst>
          </p:cNvPr>
          <p:cNvSpPr txBox="1"/>
          <p:nvPr/>
        </p:nvSpPr>
        <p:spPr>
          <a:xfrm>
            <a:off x="12407095" y="2700575"/>
            <a:ext cx="5252508" cy="51145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600" dirty="0">
                <a:ea typeface="+mn-lt"/>
                <a:cs typeface="+mn-lt"/>
              </a:rPr>
              <a:t>Implementing ambient intelligence systems requires the integration of various technologies, including sensors, connectivity, and AI, which can be technically challenging to use and to implement .</a:t>
            </a:r>
            <a:endParaRPr lang="en-US" sz="3600" dirty="0">
              <a:cs typeface="Calibri"/>
            </a:endParaRPr>
          </a:p>
        </p:txBody>
      </p:sp>
    </p:spTree>
    <p:extLst>
      <p:ext uri="{BB962C8B-B14F-4D97-AF65-F5344CB8AC3E}">
        <p14:creationId xmlns:p14="http://schemas.microsoft.com/office/powerpoint/2010/main" val="3517887371"/>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BE5D2C17-2115-8623-06BD-9F2AE0509908}"/>
              </a:ext>
            </a:extLst>
          </p:cNvPr>
          <p:cNvSpPr txBox="1"/>
          <p:nvPr/>
        </p:nvSpPr>
        <p:spPr>
          <a:xfrm>
            <a:off x="212876" y="224971"/>
            <a:ext cx="504129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611505" indent="-611505">
              <a:buFont typeface="Wingdings,Sans-Serif"/>
              <a:buChar char="v"/>
            </a:pPr>
            <a:r>
              <a:rPr lang="en-GB" sz="4000" b="1" dirty="0">
                <a:cs typeface="Arial"/>
              </a:rPr>
              <a:t>Privacy and Security​</a:t>
            </a:r>
          </a:p>
        </p:txBody>
      </p:sp>
      <p:sp>
        <p:nvSpPr>
          <p:cNvPr id="7" name="TextBox 6">
            <a:extLst>
              <a:ext uri="{FF2B5EF4-FFF2-40B4-BE49-F238E27FC236}">
                <a16:creationId xmlns:a16="http://schemas.microsoft.com/office/drawing/2014/main" xmlns="" id="{12650BA9-E753-F1E0-9BE3-7A1548AB19E9}"/>
              </a:ext>
            </a:extLst>
          </p:cNvPr>
          <p:cNvSpPr txBox="1"/>
          <p:nvPr/>
        </p:nvSpPr>
        <p:spPr>
          <a:xfrm>
            <a:off x="5733" y="2019222"/>
            <a:ext cx="5168154" cy="50167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4000" dirty="0">
                <a:cs typeface="Calibri"/>
              </a:rPr>
              <a:t>AMI use huge amount of personal data from various source to perform the task effectively but there is high chance of misusing of  personal data by the unauthorized person. </a:t>
            </a:r>
          </a:p>
        </p:txBody>
      </p:sp>
      <p:sp>
        <p:nvSpPr>
          <p:cNvPr id="8" name="TextBox 7">
            <a:extLst>
              <a:ext uri="{FF2B5EF4-FFF2-40B4-BE49-F238E27FC236}">
                <a16:creationId xmlns:a16="http://schemas.microsoft.com/office/drawing/2014/main" xmlns="" id="{D2AA17BA-716E-2BB2-12B4-7D979B7DB958}"/>
              </a:ext>
            </a:extLst>
          </p:cNvPr>
          <p:cNvSpPr txBox="1"/>
          <p:nvPr/>
        </p:nvSpPr>
        <p:spPr>
          <a:xfrm>
            <a:off x="6647543" y="224971"/>
            <a:ext cx="5585581"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611505" indent="-611505">
              <a:buFont typeface="Wingdings,Sans-Serif"/>
              <a:buChar char="v"/>
            </a:pPr>
            <a:r>
              <a:rPr lang="en-GB" sz="4000" b="1" dirty="0">
                <a:cs typeface="Arial"/>
              </a:rPr>
              <a:t>Technological Complexity</a:t>
            </a:r>
            <a:r>
              <a:rPr lang="en-US" sz="4000" b="1" dirty="0">
                <a:cs typeface="Arial"/>
              </a:rPr>
              <a:t>​</a:t>
            </a:r>
          </a:p>
        </p:txBody>
      </p:sp>
      <p:sp>
        <p:nvSpPr>
          <p:cNvPr id="10" name="TextBox 9">
            <a:extLst>
              <a:ext uri="{FF2B5EF4-FFF2-40B4-BE49-F238E27FC236}">
                <a16:creationId xmlns:a16="http://schemas.microsoft.com/office/drawing/2014/main" xmlns="" id="{2B949CFB-A0AC-CF68-F6AA-8A151E8E5249}"/>
              </a:ext>
            </a:extLst>
          </p:cNvPr>
          <p:cNvSpPr txBox="1"/>
          <p:nvPr/>
        </p:nvSpPr>
        <p:spPr>
          <a:xfrm>
            <a:off x="12925593" y="2434251"/>
            <a:ext cx="5252508" cy="51145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600" dirty="0">
                <a:ea typeface="+mn-lt"/>
                <a:cs typeface="+mn-lt"/>
              </a:rPr>
              <a:t>Implementing ambient intelligence systems requires the integration of various technologies, including sensors, connectivity, and AI, which can be technically challenging to use and to implement .</a:t>
            </a:r>
            <a:endParaRPr lang="en-US" sz="3600" dirty="0">
              <a:cs typeface="Calibri"/>
            </a:endParaRPr>
          </a:p>
        </p:txBody>
      </p:sp>
    </p:spTree>
    <p:extLst>
      <p:ext uri="{BB962C8B-B14F-4D97-AF65-F5344CB8AC3E}">
        <p14:creationId xmlns:p14="http://schemas.microsoft.com/office/powerpoint/2010/main" val="2731226608"/>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BE5D2C17-2115-8623-06BD-9F2AE0509908}"/>
              </a:ext>
            </a:extLst>
          </p:cNvPr>
          <p:cNvSpPr txBox="1"/>
          <p:nvPr/>
        </p:nvSpPr>
        <p:spPr>
          <a:xfrm>
            <a:off x="212876" y="224971"/>
            <a:ext cx="504129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611505" indent="-611505">
              <a:buFont typeface="Wingdings,Sans-Serif"/>
              <a:buChar char="v"/>
            </a:pPr>
            <a:r>
              <a:rPr lang="en-GB" sz="4000" b="1" dirty="0">
                <a:cs typeface="Arial"/>
              </a:rPr>
              <a:t>Privacy and Security​</a:t>
            </a:r>
          </a:p>
        </p:txBody>
      </p:sp>
      <p:sp>
        <p:nvSpPr>
          <p:cNvPr id="7" name="TextBox 6">
            <a:extLst>
              <a:ext uri="{FF2B5EF4-FFF2-40B4-BE49-F238E27FC236}">
                <a16:creationId xmlns:a16="http://schemas.microsoft.com/office/drawing/2014/main" xmlns="" id="{12650BA9-E753-F1E0-9BE3-7A1548AB19E9}"/>
              </a:ext>
            </a:extLst>
          </p:cNvPr>
          <p:cNvSpPr txBox="1"/>
          <p:nvPr/>
        </p:nvSpPr>
        <p:spPr>
          <a:xfrm>
            <a:off x="5733" y="2019222"/>
            <a:ext cx="5168154" cy="50167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4000" dirty="0">
                <a:cs typeface="Calibri"/>
              </a:rPr>
              <a:t>AMI use huge amount of personal data from various source to perform the task effectively but there is high chance of misusing of  personal data by the unauthorized person. </a:t>
            </a:r>
          </a:p>
        </p:txBody>
      </p:sp>
      <p:sp>
        <p:nvSpPr>
          <p:cNvPr id="8" name="TextBox 7">
            <a:extLst>
              <a:ext uri="{FF2B5EF4-FFF2-40B4-BE49-F238E27FC236}">
                <a16:creationId xmlns:a16="http://schemas.microsoft.com/office/drawing/2014/main" xmlns="" id="{D2AA17BA-716E-2BB2-12B4-7D979B7DB958}"/>
              </a:ext>
            </a:extLst>
          </p:cNvPr>
          <p:cNvSpPr txBox="1"/>
          <p:nvPr/>
        </p:nvSpPr>
        <p:spPr>
          <a:xfrm>
            <a:off x="6647543" y="224971"/>
            <a:ext cx="5585581"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611505" indent="-611505">
              <a:buFont typeface="Wingdings,Sans-Serif"/>
              <a:buChar char="v"/>
            </a:pPr>
            <a:r>
              <a:rPr lang="en-GB" sz="4000" b="1" dirty="0">
                <a:cs typeface="Arial"/>
              </a:rPr>
              <a:t>Technological Complexity</a:t>
            </a:r>
            <a:r>
              <a:rPr lang="en-US" sz="4000" b="1" dirty="0">
                <a:cs typeface="Arial"/>
              </a:rPr>
              <a:t>​</a:t>
            </a:r>
          </a:p>
        </p:txBody>
      </p:sp>
      <p:sp>
        <p:nvSpPr>
          <p:cNvPr id="10" name="TextBox 9">
            <a:extLst>
              <a:ext uri="{FF2B5EF4-FFF2-40B4-BE49-F238E27FC236}">
                <a16:creationId xmlns:a16="http://schemas.microsoft.com/office/drawing/2014/main" xmlns="" id="{2B949CFB-A0AC-CF68-F6AA-8A151E8E5249}"/>
              </a:ext>
            </a:extLst>
          </p:cNvPr>
          <p:cNvSpPr txBox="1"/>
          <p:nvPr/>
        </p:nvSpPr>
        <p:spPr>
          <a:xfrm>
            <a:off x="6986831" y="1708537"/>
            <a:ext cx="5252508" cy="51145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600" dirty="0">
                <a:ea typeface="+mn-lt"/>
                <a:cs typeface="+mn-lt"/>
              </a:rPr>
              <a:t>Implementing ambient intelligence systems requires the integration of various technologies, including sensors, connectivity, and AI, which can be technically challenging to use and to implement .</a:t>
            </a:r>
            <a:endParaRPr lang="en-US" sz="3600" dirty="0">
              <a:cs typeface="Calibri"/>
            </a:endParaRPr>
          </a:p>
        </p:txBody>
      </p:sp>
    </p:spTree>
    <p:extLst>
      <p:ext uri="{BB962C8B-B14F-4D97-AF65-F5344CB8AC3E}">
        <p14:creationId xmlns:p14="http://schemas.microsoft.com/office/powerpoint/2010/main" val="3618830917"/>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xmlns="" id="{9AA72BD9-2C5A-4EDC-931F-5AA08EACA0F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Guide to Ambient Intelligence (AML) - Adoption, Use Cases and ...">
            <a:extLst>
              <a:ext uri="{FF2B5EF4-FFF2-40B4-BE49-F238E27FC236}">
                <a16:creationId xmlns:a16="http://schemas.microsoft.com/office/drawing/2014/main" xmlns="" id="{3C5B6E10-A509-DC71-DC48-664DF1DBCA63}"/>
              </a:ext>
            </a:extLst>
          </p:cNvPr>
          <p:cNvPicPr>
            <a:picLocks noChangeAspect="1"/>
          </p:cNvPicPr>
          <p:nvPr/>
        </p:nvPicPr>
        <p:blipFill rotWithShape="1">
          <a:blip r:embed="rId3"/>
          <a:srcRect t="9092" r="35352" b="-7"/>
          <a:stretch/>
        </p:blipFill>
        <p:spPr>
          <a:xfrm>
            <a:off x="3647159" y="10"/>
            <a:ext cx="8669532" cy="6857990"/>
          </a:xfrm>
          <a:prstGeom prst="rect">
            <a:avLst/>
          </a:prstGeom>
          <a:ln>
            <a:noFill/>
          </a:ln>
          <a:effectLst>
            <a:softEdge rad="112500"/>
          </a:effectLst>
        </p:spPr>
      </p:pic>
      <p:sp>
        <p:nvSpPr>
          <p:cNvPr id="12" name="Rectangle 11">
            <a:extLst>
              <a:ext uri="{FF2B5EF4-FFF2-40B4-BE49-F238E27FC236}">
                <a16:creationId xmlns:a16="http://schemas.microsoft.com/office/drawing/2014/main" xmlns="" id="{DD3981AC-7B61-4947-BCF3-F7AA7FA385B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xmlns="" id="{7AC72B6E-8F02-5FEF-6E80-F3F4ABC9A094}"/>
              </a:ext>
            </a:extLst>
          </p:cNvPr>
          <p:cNvSpPr txBox="1"/>
          <p:nvPr/>
        </p:nvSpPr>
        <p:spPr>
          <a:xfrm>
            <a:off x="359721" y="1331885"/>
            <a:ext cx="3438144" cy="1124712"/>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4800" b="1" baseline="0">
                <a:solidFill>
                  <a:schemeClr val="bg1"/>
                </a:solidFill>
                <a:latin typeface="+mj-lt"/>
                <a:ea typeface="+mj-ea"/>
                <a:cs typeface="+mj-cs"/>
              </a:rPr>
              <a:t>Introduction</a:t>
            </a:r>
            <a:endParaRPr lang="en-US" sz="4800" b="1">
              <a:solidFill>
                <a:schemeClr val="bg1"/>
              </a:solidFill>
              <a:latin typeface="+mj-lt"/>
              <a:ea typeface="+mj-ea"/>
              <a:cs typeface="Calibri Light"/>
            </a:endParaRPr>
          </a:p>
        </p:txBody>
      </p:sp>
      <p:sp>
        <p:nvSpPr>
          <p:cNvPr id="17" name="Rectangle 16">
            <a:extLst>
              <a:ext uri="{FF2B5EF4-FFF2-40B4-BE49-F238E27FC236}">
                <a16:creationId xmlns:a16="http://schemas.microsoft.com/office/drawing/2014/main" xmlns="" id="{55D4142C-5077-457F-A6AD-3FECFDB396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xmlns="" id="{7A5F0580-5EE9-419F-96EE-B6529EF6E7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8244" y="2443480"/>
            <a:ext cx="3300984"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xmlns="" id="{1C8A2302-2B5C-B2CB-6DB1-280C561A4E84}"/>
              </a:ext>
            </a:extLst>
          </p:cNvPr>
          <p:cNvSpPr txBox="1"/>
          <p:nvPr/>
        </p:nvSpPr>
        <p:spPr>
          <a:xfrm>
            <a:off x="1419" y="2851101"/>
            <a:ext cx="6140543" cy="320725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marL="400050" indent="-342900">
              <a:lnSpc>
                <a:spcPct val="90000"/>
              </a:lnSpc>
              <a:spcAft>
                <a:spcPts val="600"/>
              </a:spcAft>
              <a:buFont typeface="Wingdings" panose="020B0604020202020204" pitchFamily="34" charset="0"/>
              <a:buChar char="v"/>
            </a:pPr>
            <a:r>
              <a:rPr lang="en-US" sz="2400">
                <a:solidFill>
                  <a:schemeClr val="bg1"/>
                </a:solidFill>
              </a:rPr>
              <a:t>Ambient intelligence (AMI) refers to electronic environment that are sensitive and  responsive to the presence of people </a:t>
            </a:r>
            <a:endParaRPr lang="en-US" sz="2400">
              <a:solidFill>
                <a:schemeClr val="bg1"/>
              </a:solidFill>
              <a:cs typeface="Calibri"/>
            </a:endParaRPr>
          </a:p>
          <a:p>
            <a:pPr marL="400050" indent="-342900">
              <a:lnSpc>
                <a:spcPct val="90000"/>
              </a:lnSpc>
              <a:spcAft>
                <a:spcPts val="600"/>
              </a:spcAft>
              <a:buFont typeface="Wingdings" panose="020B0604020202020204" pitchFamily="34" charset="0"/>
              <a:buChar char="v"/>
            </a:pPr>
            <a:endParaRPr lang="en-US" sz="2400">
              <a:solidFill>
                <a:schemeClr val="bg1"/>
              </a:solidFill>
            </a:endParaRPr>
          </a:p>
          <a:p>
            <a:pPr marL="400050" indent="-342900">
              <a:lnSpc>
                <a:spcPct val="90000"/>
              </a:lnSpc>
              <a:spcAft>
                <a:spcPts val="600"/>
              </a:spcAft>
              <a:buFont typeface="Wingdings" panose="020B0604020202020204" pitchFamily="34" charset="0"/>
              <a:buChar char="v"/>
            </a:pPr>
            <a:endParaRPr lang="en-US" sz="2400">
              <a:solidFill>
                <a:schemeClr val="bg1"/>
              </a:solidFill>
            </a:endParaRPr>
          </a:p>
          <a:p>
            <a:pPr marL="400050" indent="-342900">
              <a:lnSpc>
                <a:spcPct val="90000"/>
              </a:lnSpc>
              <a:spcAft>
                <a:spcPts val="600"/>
              </a:spcAft>
              <a:buFont typeface="Wingdings" panose="020B0604020202020204" pitchFamily="34" charset="0"/>
              <a:buChar char="v"/>
            </a:pPr>
            <a:r>
              <a:rPr lang="en-US" sz="2400">
                <a:solidFill>
                  <a:schemeClr val="bg1"/>
                </a:solidFill>
              </a:rPr>
              <a:t>Ambient intelligence refers to technology that adapts to your surroundings, making everyday environments smarter by sensing, processing, and responding to your needs automatically.</a:t>
            </a:r>
            <a:endParaRPr lang="en-US" sz="2400">
              <a:solidFill>
                <a:schemeClr val="bg1"/>
              </a:solidFill>
              <a:cs typeface="Calibri"/>
            </a:endParaRPr>
          </a:p>
        </p:txBody>
      </p:sp>
    </p:spTree>
    <p:extLst>
      <p:ext uri="{BB962C8B-B14F-4D97-AF65-F5344CB8AC3E}">
        <p14:creationId xmlns:p14="http://schemas.microsoft.com/office/powerpoint/2010/main" val="1843183614"/>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xmlns="" id="{1E5539EC-8CB8-002F-68C6-67884028265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 y="-29768"/>
            <a:ext cx="12202175" cy="1519356"/>
            <a:chOff x="-1" y="-29768"/>
            <a:chExt cx="12202175" cy="1519356"/>
          </a:xfrm>
        </p:grpSpPr>
        <p:sp>
          <p:nvSpPr>
            <p:cNvPr id="14" name="Rectangle 13">
              <a:extLst>
                <a:ext uri="{FF2B5EF4-FFF2-40B4-BE49-F238E27FC236}">
                  <a16:creationId xmlns:a16="http://schemas.microsoft.com/office/drawing/2014/main" xmlns="" id="{6C5D55A6-9EFD-CDA3-20CC-A99812CE1AB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xmlns="" id="{A5B6E73B-6DFD-AE6C-1628-DF8DC300856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6200000">
              <a:off x="8917093" y="-1801610"/>
              <a:ext cx="1507122" cy="5063040"/>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10E00FC4-DDBC-F424-CF71-73AF7A284A6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5400000">
              <a:off x="3100712" y="-3130481"/>
              <a:ext cx="1519356" cy="7720782"/>
            </a:xfrm>
            <a:prstGeom prst="rect">
              <a:avLst/>
            </a:prstGeom>
            <a:gradFill>
              <a:gsLst>
                <a:gs pos="29000">
                  <a:schemeClr val="accent5">
                    <a:lumMod val="60000"/>
                    <a:lumOff val="40000"/>
                    <a:alpha val="0"/>
                  </a:schemeClr>
                </a:gs>
                <a:gs pos="100000">
                  <a:schemeClr val="accent5">
                    <a:lumMod val="75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a:extLst>
              <a:ext uri="{FF2B5EF4-FFF2-40B4-BE49-F238E27FC236}">
                <a16:creationId xmlns:a16="http://schemas.microsoft.com/office/drawing/2014/main" xmlns="" id="{74FF51DE-DC2D-C36A-5D67-07A0FB5974DE}"/>
              </a:ext>
            </a:extLst>
          </p:cNvPr>
          <p:cNvSpPr txBox="1"/>
          <p:nvPr/>
        </p:nvSpPr>
        <p:spPr>
          <a:xfrm>
            <a:off x="876691" y="301843"/>
            <a:ext cx="10477109" cy="1003532"/>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5400" b="1" kern="1200" dirty="0">
                <a:solidFill>
                  <a:srgbClr val="FFFFFF"/>
                </a:solidFill>
                <a:latin typeface="+mj-lt"/>
                <a:ea typeface="+mj-ea"/>
                <a:cs typeface="+mj-cs"/>
              </a:rPr>
              <a:t>Limitation and Challenges</a:t>
            </a:r>
            <a:endParaRPr lang="en-US" sz="5400" kern="1200">
              <a:solidFill>
                <a:srgbClr val="FFFFFF"/>
              </a:solidFill>
              <a:latin typeface="+mj-lt"/>
              <a:ea typeface="+mj-ea"/>
              <a:cs typeface="Calibri Light"/>
            </a:endParaRPr>
          </a:p>
        </p:txBody>
      </p:sp>
      <p:sp>
        <p:nvSpPr>
          <p:cNvPr id="5" name="TextBox 4">
            <a:extLst>
              <a:ext uri="{FF2B5EF4-FFF2-40B4-BE49-F238E27FC236}">
                <a16:creationId xmlns:a16="http://schemas.microsoft.com/office/drawing/2014/main" xmlns="" id="{7B991CE2-596A-1AA8-79E1-175896F37400}"/>
              </a:ext>
            </a:extLst>
          </p:cNvPr>
          <p:cNvSpPr txBox="1"/>
          <p:nvPr/>
        </p:nvSpPr>
        <p:spPr>
          <a:xfrm>
            <a:off x="3087958" y="2184851"/>
            <a:ext cx="5000289" cy="6961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611505" indent="-611505" defTabSz="978408">
              <a:spcAft>
                <a:spcPts val="600"/>
              </a:spcAft>
              <a:buFont typeface="Wingdings"/>
              <a:buChar char="v"/>
            </a:pPr>
            <a:r>
              <a:rPr lang="en-GB" sz="3852" kern="1200">
                <a:solidFill>
                  <a:schemeClr val="tx1"/>
                </a:solidFill>
                <a:latin typeface="+mn-lt"/>
                <a:ea typeface="+mn-ea"/>
                <a:cs typeface="Calibri"/>
              </a:rPr>
              <a:t>Privacy and Security</a:t>
            </a:r>
            <a:endParaRPr lang="en-GB" sz="3600">
              <a:cs typeface="Calibri"/>
            </a:endParaRPr>
          </a:p>
        </p:txBody>
      </p:sp>
      <p:sp>
        <p:nvSpPr>
          <p:cNvPr id="6" name="TextBox 5">
            <a:extLst>
              <a:ext uri="{FF2B5EF4-FFF2-40B4-BE49-F238E27FC236}">
                <a16:creationId xmlns:a16="http://schemas.microsoft.com/office/drawing/2014/main" xmlns="" id="{95AE5E37-B815-AEA2-3BFA-1053AE3362B3}"/>
              </a:ext>
            </a:extLst>
          </p:cNvPr>
          <p:cNvSpPr txBox="1"/>
          <p:nvPr/>
        </p:nvSpPr>
        <p:spPr>
          <a:xfrm>
            <a:off x="3051671" y="3425251"/>
            <a:ext cx="6016474" cy="6961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611505" indent="-611505" defTabSz="978408">
              <a:spcAft>
                <a:spcPts val="600"/>
              </a:spcAft>
              <a:buFont typeface="Wingdings"/>
              <a:buChar char="v"/>
            </a:pPr>
            <a:r>
              <a:rPr lang="en-GB" sz="3852" kern="1200">
                <a:solidFill>
                  <a:schemeClr val="tx1"/>
                </a:solidFill>
                <a:latin typeface="+mn-lt"/>
                <a:ea typeface="+mn-lt"/>
                <a:cs typeface="+mn-lt"/>
              </a:rPr>
              <a:t>Technological Complexity</a:t>
            </a:r>
            <a:endParaRPr lang="en-US">
              <a:cs typeface="Calibri" panose="020F0502020204030204"/>
            </a:endParaRPr>
          </a:p>
        </p:txBody>
      </p:sp>
      <p:sp>
        <p:nvSpPr>
          <p:cNvPr id="7" name="TextBox 6">
            <a:extLst>
              <a:ext uri="{FF2B5EF4-FFF2-40B4-BE49-F238E27FC236}">
                <a16:creationId xmlns:a16="http://schemas.microsoft.com/office/drawing/2014/main" xmlns="" id="{73915390-CF37-3974-CD3C-4DD3CEC52666}"/>
              </a:ext>
            </a:extLst>
          </p:cNvPr>
          <p:cNvSpPr txBox="1"/>
          <p:nvPr/>
        </p:nvSpPr>
        <p:spPr>
          <a:xfrm>
            <a:off x="3089854" y="4612604"/>
            <a:ext cx="5000289" cy="7624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611505" indent="-611505" defTabSz="978408">
              <a:spcAft>
                <a:spcPts val="600"/>
              </a:spcAft>
              <a:buFont typeface="Wingdings"/>
              <a:buChar char="v"/>
            </a:pPr>
            <a:r>
              <a:rPr lang="en-GB" sz="4280" kern="1200">
                <a:solidFill>
                  <a:schemeClr val="tx1"/>
                </a:solidFill>
                <a:latin typeface="+mn-lt"/>
                <a:ea typeface="+mn-lt"/>
                <a:cs typeface="+mn-lt"/>
              </a:rPr>
              <a:t>Energy Efficiency</a:t>
            </a:r>
            <a:endParaRPr lang="en-US" sz="4000">
              <a:cs typeface="Calibri"/>
            </a:endParaRPr>
          </a:p>
        </p:txBody>
      </p:sp>
      <p:sp>
        <p:nvSpPr>
          <p:cNvPr id="8" name="TextBox 7">
            <a:extLst>
              <a:ext uri="{FF2B5EF4-FFF2-40B4-BE49-F238E27FC236}">
                <a16:creationId xmlns:a16="http://schemas.microsoft.com/office/drawing/2014/main" xmlns="" id="{3189C448-66E6-97F9-D2FE-9D43E707D82A}"/>
              </a:ext>
            </a:extLst>
          </p:cNvPr>
          <p:cNvSpPr txBox="1"/>
          <p:nvPr/>
        </p:nvSpPr>
        <p:spPr>
          <a:xfrm>
            <a:off x="3279678" y="5866094"/>
            <a:ext cx="5000289" cy="6961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611505" indent="-611505" defTabSz="978408">
              <a:spcAft>
                <a:spcPts val="600"/>
              </a:spcAft>
              <a:buFont typeface="Wingdings"/>
              <a:buChar char="v"/>
            </a:pPr>
            <a:r>
              <a:rPr lang="en-GB" sz="3852" kern="1200">
                <a:solidFill>
                  <a:schemeClr val="tx1"/>
                </a:solidFill>
                <a:latin typeface="+mn-lt"/>
                <a:ea typeface="+mn-ea"/>
                <a:cs typeface="Calibri"/>
              </a:rPr>
              <a:t>Expensive </a:t>
            </a:r>
            <a:endParaRPr lang="en-US">
              <a:cs typeface="Calibri" panose="020F0502020204030204"/>
            </a:endParaRPr>
          </a:p>
        </p:txBody>
      </p:sp>
    </p:spTree>
    <p:extLst>
      <p:ext uri="{BB962C8B-B14F-4D97-AF65-F5344CB8AC3E}">
        <p14:creationId xmlns:p14="http://schemas.microsoft.com/office/powerpoint/2010/main" val="134161326"/>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Word"/>
      </p:transition>
    </mc:Choice>
    <mc:Fallback>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C10F17BE-A617-8D12-6506-89A2B46FB39D}"/>
              </a:ext>
            </a:extLst>
          </p:cNvPr>
          <p:cNvSpPr txBox="1"/>
          <p:nvPr/>
        </p:nvSpPr>
        <p:spPr>
          <a:xfrm>
            <a:off x="-502" y="164039"/>
            <a:ext cx="5129841"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611505" indent="-611505">
              <a:buFont typeface="Wingdings,Sans-Serif"/>
              <a:buChar char="v"/>
            </a:pPr>
            <a:r>
              <a:rPr lang="en-GB" sz="4800" b="1" dirty="0">
                <a:cs typeface="Arial"/>
              </a:rPr>
              <a:t>Energy Efficiency</a:t>
            </a:r>
            <a:r>
              <a:rPr lang="en-US" sz="4800" b="1" dirty="0">
                <a:cs typeface="Arial"/>
              </a:rPr>
              <a:t>​</a:t>
            </a:r>
          </a:p>
        </p:txBody>
      </p:sp>
      <p:sp>
        <p:nvSpPr>
          <p:cNvPr id="5" name="TextBox 4">
            <a:extLst>
              <a:ext uri="{FF2B5EF4-FFF2-40B4-BE49-F238E27FC236}">
                <a16:creationId xmlns:a16="http://schemas.microsoft.com/office/drawing/2014/main" xmlns="" id="{0EEBC1F9-D2C5-C568-3EB4-48C4328A8853}"/>
              </a:ext>
            </a:extLst>
          </p:cNvPr>
          <p:cNvSpPr txBox="1"/>
          <p:nvPr/>
        </p:nvSpPr>
        <p:spPr>
          <a:xfrm>
            <a:off x="-5259258" y="2453084"/>
            <a:ext cx="5718789"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4400" dirty="0">
                <a:latin typeface="Söhne"/>
                <a:ea typeface="Söhne"/>
                <a:cs typeface="Söhne"/>
              </a:rPr>
              <a:t>Many AMI devices are expected to operate continuously in the background, which can lead to significant energy consumption.</a:t>
            </a:r>
            <a:endParaRPr lang="en-GB" sz="4400">
              <a:latin typeface="Söhne"/>
              <a:ea typeface="Söhne"/>
              <a:cs typeface="Calibri"/>
            </a:endParaRPr>
          </a:p>
          <a:p>
            <a:endParaRPr lang="en-GB" sz="4400" dirty="0">
              <a:latin typeface="Söhne"/>
              <a:cs typeface="Calibri"/>
            </a:endParaRPr>
          </a:p>
        </p:txBody>
      </p:sp>
      <p:sp>
        <p:nvSpPr>
          <p:cNvPr id="6" name="TextBox 5">
            <a:extLst>
              <a:ext uri="{FF2B5EF4-FFF2-40B4-BE49-F238E27FC236}">
                <a16:creationId xmlns:a16="http://schemas.microsoft.com/office/drawing/2014/main" xmlns="" id="{91A90B17-0E93-C088-B0AB-026BC1C1A8F6}"/>
              </a:ext>
            </a:extLst>
          </p:cNvPr>
          <p:cNvSpPr txBox="1"/>
          <p:nvPr/>
        </p:nvSpPr>
        <p:spPr>
          <a:xfrm>
            <a:off x="12743543" y="793448"/>
            <a:ext cx="380758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611505" indent="-611505">
              <a:buFont typeface="Wingdings,Sans-Serif"/>
              <a:buChar char="v"/>
            </a:pPr>
            <a:r>
              <a:rPr lang="en-GB" sz="5400" b="1">
                <a:cs typeface="Arial"/>
              </a:rPr>
              <a:t>Expensive </a:t>
            </a:r>
            <a:r>
              <a:rPr lang="en-US" sz="5400" b="1" dirty="0">
                <a:cs typeface="Arial"/>
              </a:rPr>
              <a:t>​</a:t>
            </a:r>
          </a:p>
        </p:txBody>
      </p:sp>
      <p:sp>
        <p:nvSpPr>
          <p:cNvPr id="7" name="TextBox 6">
            <a:extLst>
              <a:ext uri="{FF2B5EF4-FFF2-40B4-BE49-F238E27FC236}">
                <a16:creationId xmlns:a16="http://schemas.microsoft.com/office/drawing/2014/main" xmlns="" id="{32E52DBF-0D9D-D4BE-627A-9D5E2F4355AB}"/>
              </a:ext>
            </a:extLst>
          </p:cNvPr>
          <p:cNvSpPr txBox="1"/>
          <p:nvPr/>
        </p:nvSpPr>
        <p:spPr>
          <a:xfrm>
            <a:off x="13034738" y="5224775"/>
            <a:ext cx="4672372"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4400" dirty="0">
                <a:cs typeface="Calibri"/>
              </a:rPr>
              <a:t>It is expensive to install and maintain .The hardware and software uses in AMI is also  expensive </a:t>
            </a:r>
          </a:p>
        </p:txBody>
      </p:sp>
    </p:spTree>
    <p:extLst>
      <p:ext uri="{BB962C8B-B14F-4D97-AF65-F5344CB8AC3E}">
        <p14:creationId xmlns:p14="http://schemas.microsoft.com/office/powerpoint/2010/main" val="1149764697"/>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Word"/>
      </p:transition>
    </mc:Choice>
    <mc:Fallback>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C10F17BE-A617-8D12-6506-89A2B46FB39D}"/>
              </a:ext>
            </a:extLst>
          </p:cNvPr>
          <p:cNvSpPr txBox="1"/>
          <p:nvPr/>
        </p:nvSpPr>
        <p:spPr>
          <a:xfrm>
            <a:off x="-502" y="164039"/>
            <a:ext cx="5129841"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611505" indent="-611505">
              <a:buFont typeface="Wingdings,Sans-Serif"/>
              <a:buChar char="v"/>
            </a:pPr>
            <a:r>
              <a:rPr lang="en-GB" sz="4800" b="1" dirty="0">
                <a:cs typeface="Arial"/>
              </a:rPr>
              <a:t>Energy Efficiency</a:t>
            </a:r>
            <a:r>
              <a:rPr lang="en-US" sz="4800" b="1" dirty="0">
                <a:cs typeface="Arial"/>
              </a:rPr>
              <a:t>​</a:t>
            </a:r>
          </a:p>
        </p:txBody>
      </p:sp>
      <p:sp>
        <p:nvSpPr>
          <p:cNvPr id="5" name="TextBox 4">
            <a:extLst>
              <a:ext uri="{FF2B5EF4-FFF2-40B4-BE49-F238E27FC236}">
                <a16:creationId xmlns:a16="http://schemas.microsoft.com/office/drawing/2014/main" xmlns="" id="{0EEBC1F9-D2C5-C568-3EB4-48C4328A8853}"/>
              </a:ext>
            </a:extLst>
          </p:cNvPr>
          <p:cNvSpPr txBox="1"/>
          <p:nvPr/>
        </p:nvSpPr>
        <p:spPr>
          <a:xfrm>
            <a:off x="183599" y="2150703"/>
            <a:ext cx="5718789"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4400" dirty="0">
                <a:latin typeface="Söhne"/>
                <a:ea typeface="Söhne"/>
                <a:cs typeface="Söhne"/>
              </a:rPr>
              <a:t>Many AMI devices are expected to operate continuously in the background, which can lead to significant energy consumption.</a:t>
            </a:r>
            <a:endParaRPr lang="en-GB" sz="4400">
              <a:latin typeface="Söhne"/>
              <a:ea typeface="Söhne"/>
              <a:cs typeface="Calibri"/>
            </a:endParaRPr>
          </a:p>
          <a:p>
            <a:endParaRPr lang="en-GB" sz="4400" dirty="0">
              <a:latin typeface="Söhne"/>
              <a:cs typeface="Calibri"/>
            </a:endParaRPr>
          </a:p>
        </p:txBody>
      </p:sp>
      <p:sp>
        <p:nvSpPr>
          <p:cNvPr id="6" name="TextBox 5">
            <a:extLst>
              <a:ext uri="{FF2B5EF4-FFF2-40B4-BE49-F238E27FC236}">
                <a16:creationId xmlns:a16="http://schemas.microsoft.com/office/drawing/2014/main" xmlns="" id="{91A90B17-0E93-C088-B0AB-026BC1C1A8F6}"/>
              </a:ext>
            </a:extLst>
          </p:cNvPr>
          <p:cNvSpPr txBox="1"/>
          <p:nvPr/>
        </p:nvSpPr>
        <p:spPr>
          <a:xfrm>
            <a:off x="12743543" y="986972"/>
            <a:ext cx="380758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611505" indent="-611505">
              <a:buFont typeface="Wingdings,Sans-Serif"/>
              <a:buChar char="v"/>
            </a:pPr>
            <a:r>
              <a:rPr lang="en-GB" sz="5400" b="1">
                <a:cs typeface="Arial"/>
              </a:rPr>
              <a:t>Expensive </a:t>
            </a:r>
            <a:r>
              <a:rPr lang="en-US" sz="5400" b="1" dirty="0">
                <a:cs typeface="Arial"/>
              </a:rPr>
              <a:t>​</a:t>
            </a:r>
          </a:p>
        </p:txBody>
      </p:sp>
      <p:sp>
        <p:nvSpPr>
          <p:cNvPr id="7" name="TextBox 6">
            <a:extLst>
              <a:ext uri="{FF2B5EF4-FFF2-40B4-BE49-F238E27FC236}">
                <a16:creationId xmlns:a16="http://schemas.microsoft.com/office/drawing/2014/main" xmlns="" id="{32E52DBF-0D9D-D4BE-627A-9D5E2F4355AB}"/>
              </a:ext>
            </a:extLst>
          </p:cNvPr>
          <p:cNvSpPr txBox="1"/>
          <p:nvPr/>
        </p:nvSpPr>
        <p:spPr>
          <a:xfrm>
            <a:off x="13131500" y="4958680"/>
            <a:ext cx="4672372"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4400" dirty="0">
                <a:cs typeface="Calibri"/>
              </a:rPr>
              <a:t>It is expensive to install and maintain .The hardware and software uses in AMI is also  expensive </a:t>
            </a:r>
          </a:p>
        </p:txBody>
      </p:sp>
    </p:spTree>
    <p:extLst>
      <p:ext uri="{BB962C8B-B14F-4D97-AF65-F5344CB8AC3E}">
        <p14:creationId xmlns:p14="http://schemas.microsoft.com/office/powerpoint/2010/main" val="205566834"/>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C10F17BE-A617-8D12-6506-89A2B46FB39D}"/>
              </a:ext>
            </a:extLst>
          </p:cNvPr>
          <p:cNvSpPr txBox="1"/>
          <p:nvPr/>
        </p:nvSpPr>
        <p:spPr>
          <a:xfrm>
            <a:off x="-502" y="164039"/>
            <a:ext cx="5129841"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611505" indent="-611505">
              <a:buFont typeface="Wingdings,Sans-Serif"/>
              <a:buChar char="v"/>
            </a:pPr>
            <a:r>
              <a:rPr lang="en-GB" sz="4800" b="1" dirty="0">
                <a:cs typeface="Arial"/>
              </a:rPr>
              <a:t>Energy Efficiency</a:t>
            </a:r>
            <a:r>
              <a:rPr lang="en-US" sz="4800" b="1" dirty="0">
                <a:cs typeface="Arial"/>
              </a:rPr>
              <a:t>​</a:t>
            </a:r>
          </a:p>
        </p:txBody>
      </p:sp>
      <p:sp>
        <p:nvSpPr>
          <p:cNvPr id="5" name="TextBox 4">
            <a:extLst>
              <a:ext uri="{FF2B5EF4-FFF2-40B4-BE49-F238E27FC236}">
                <a16:creationId xmlns:a16="http://schemas.microsoft.com/office/drawing/2014/main" xmlns="" id="{0EEBC1F9-D2C5-C568-3EB4-48C4328A8853}"/>
              </a:ext>
            </a:extLst>
          </p:cNvPr>
          <p:cNvSpPr txBox="1"/>
          <p:nvPr/>
        </p:nvSpPr>
        <p:spPr>
          <a:xfrm>
            <a:off x="183599" y="2150703"/>
            <a:ext cx="5718789"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4400" dirty="0">
                <a:latin typeface="Söhne"/>
                <a:ea typeface="Söhne"/>
                <a:cs typeface="Söhne"/>
              </a:rPr>
              <a:t>Many AMI devices are expected to operate continuously in the background, which can lead to significant energy consumption.</a:t>
            </a:r>
            <a:endParaRPr lang="en-GB" sz="4400">
              <a:latin typeface="Söhne"/>
              <a:ea typeface="Söhne"/>
              <a:cs typeface="Calibri"/>
            </a:endParaRPr>
          </a:p>
          <a:p>
            <a:endParaRPr lang="en-GB" sz="4400" dirty="0">
              <a:latin typeface="Söhne"/>
              <a:cs typeface="Calibri"/>
            </a:endParaRPr>
          </a:p>
        </p:txBody>
      </p:sp>
      <p:sp>
        <p:nvSpPr>
          <p:cNvPr id="6" name="TextBox 5">
            <a:extLst>
              <a:ext uri="{FF2B5EF4-FFF2-40B4-BE49-F238E27FC236}">
                <a16:creationId xmlns:a16="http://schemas.microsoft.com/office/drawing/2014/main" xmlns="" id="{91A90B17-0E93-C088-B0AB-026BC1C1A8F6}"/>
              </a:ext>
            </a:extLst>
          </p:cNvPr>
          <p:cNvSpPr txBox="1"/>
          <p:nvPr/>
        </p:nvSpPr>
        <p:spPr>
          <a:xfrm>
            <a:off x="7832876" y="164495"/>
            <a:ext cx="380758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611505" indent="-611505">
              <a:buFont typeface="Wingdings,Sans-Serif"/>
              <a:buChar char="v"/>
            </a:pPr>
            <a:r>
              <a:rPr lang="en-GB" sz="5400" b="1">
                <a:cs typeface="Arial"/>
              </a:rPr>
              <a:t>Expensive </a:t>
            </a:r>
            <a:r>
              <a:rPr lang="en-US" sz="5400" b="1" dirty="0">
                <a:cs typeface="Arial"/>
              </a:rPr>
              <a:t>​</a:t>
            </a:r>
          </a:p>
        </p:txBody>
      </p:sp>
      <p:sp>
        <p:nvSpPr>
          <p:cNvPr id="7" name="TextBox 6">
            <a:extLst>
              <a:ext uri="{FF2B5EF4-FFF2-40B4-BE49-F238E27FC236}">
                <a16:creationId xmlns:a16="http://schemas.microsoft.com/office/drawing/2014/main" xmlns="" id="{32E52DBF-0D9D-D4BE-627A-9D5E2F4355AB}"/>
              </a:ext>
            </a:extLst>
          </p:cNvPr>
          <p:cNvSpPr txBox="1"/>
          <p:nvPr/>
        </p:nvSpPr>
        <p:spPr>
          <a:xfrm>
            <a:off x="12560514" y="3207609"/>
            <a:ext cx="4672372"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4400" dirty="0">
                <a:cs typeface="Calibri"/>
              </a:rPr>
              <a:t>It is expensive to install and maintain .The hardware and software uses in AMI is also  expensive </a:t>
            </a:r>
          </a:p>
        </p:txBody>
      </p:sp>
    </p:spTree>
    <p:extLst>
      <p:ext uri="{BB962C8B-B14F-4D97-AF65-F5344CB8AC3E}">
        <p14:creationId xmlns:p14="http://schemas.microsoft.com/office/powerpoint/2010/main" val="94098075"/>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Char"/>
      </p:transition>
    </mc:Choice>
    <mc:Fallback>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C10F17BE-A617-8D12-6506-89A2B46FB39D}"/>
              </a:ext>
            </a:extLst>
          </p:cNvPr>
          <p:cNvSpPr txBox="1"/>
          <p:nvPr/>
        </p:nvSpPr>
        <p:spPr>
          <a:xfrm>
            <a:off x="-502" y="164039"/>
            <a:ext cx="5129841"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611505" indent="-611505">
              <a:buFont typeface="Wingdings,Sans-Serif"/>
              <a:buChar char="v"/>
            </a:pPr>
            <a:r>
              <a:rPr lang="en-GB" sz="4800" b="1" dirty="0">
                <a:cs typeface="Arial"/>
              </a:rPr>
              <a:t>Energy Efficiency</a:t>
            </a:r>
            <a:r>
              <a:rPr lang="en-US" sz="4800" b="1" dirty="0">
                <a:cs typeface="Arial"/>
              </a:rPr>
              <a:t>​</a:t>
            </a:r>
          </a:p>
        </p:txBody>
      </p:sp>
      <p:sp>
        <p:nvSpPr>
          <p:cNvPr id="5" name="TextBox 4">
            <a:extLst>
              <a:ext uri="{FF2B5EF4-FFF2-40B4-BE49-F238E27FC236}">
                <a16:creationId xmlns:a16="http://schemas.microsoft.com/office/drawing/2014/main" xmlns="" id="{0EEBC1F9-D2C5-C568-3EB4-48C4328A8853}"/>
              </a:ext>
            </a:extLst>
          </p:cNvPr>
          <p:cNvSpPr txBox="1"/>
          <p:nvPr/>
        </p:nvSpPr>
        <p:spPr>
          <a:xfrm>
            <a:off x="183599" y="2150703"/>
            <a:ext cx="5718789"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4400" dirty="0">
                <a:latin typeface="Söhne"/>
                <a:ea typeface="Söhne"/>
                <a:cs typeface="Söhne"/>
              </a:rPr>
              <a:t>Many AMI devices are expected to operate continuously in the background, which can lead to significant energy consumption.</a:t>
            </a:r>
            <a:endParaRPr lang="en-GB" sz="4400">
              <a:latin typeface="Söhne"/>
              <a:ea typeface="Söhne"/>
              <a:cs typeface="Calibri"/>
            </a:endParaRPr>
          </a:p>
          <a:p>
            <a:endParaRPr lang="en-GB" sz="4400" dirty="0">
              <a:latin typeface="Söhne"/>
              <a:cs typeface="Calibri"/>
            </a:endParaRPr>
          </a:p>
        </p:txBody>
      </p:sp>
      <p:sp>
        <p:nvSpPr>
          <p:cNvPr id="6" name="TextBox 5">
            <a:extLst>
              <a:ext uri="{FF2B5EF4-FFF2-40B4-BE49-F238E27FC236}">
                <a16:creationId xmlns:a16="http://schemas.microsoft.com/office/drawing/2014/main" xmlns="" id="{91A90B17-0E93-C088-B0AB-026BC1C1A8F6}"/>
              </a:ext>
            </a:extLst>
          </p:cNvPr>
          <p:cNvSpPr txBox="1"/>
          <p:nvPr/>
        </p:nvSpPr>
        <p:spPr>
          <a:xfrm>
            <a:off x="7784495" y="116115"/>
            <a:ext cx="380758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611505" indent="-611505">
              <a:buFont typeface="Wingdings,Sans-Serif"/>
              <a:buChar char="v"/>
            </a:pPr>
            <a:r>
              <a:rPr lang="en-GB" sz="5400" b="1">
                <a:cs typeface="Arial"/>
              </a:rPr>
              <a:t>Expensive </a:t>
            </a:r>
            <a:r>
              <a:rPr lang="en-US" sz="5400" b="1" dirty="0">
                <a:cs typeface="Arial"/>
              </a:rPr>
              <a:t>​</a:t>
            </a:r>
          </a:p>
        </p:txBody>
      </p:sp>
      <p:sp>
        <p:nvSpPr>
          <p:cNvPr id="7" name="TextBox 6">
            <a:extLst>
              <a:ext uri="{FF2B5EF4-FFF2-40B4-BE49-F238E27FC236}">
                <a16:creationId xmlns:a16="http://schemas.microsoft.com/office/drawing/2014/main" xmlns="" id="{32E52DBF-0D9D-D4BE-627A-9D5E2F4355AB}"/>
              </a:ext>
            </a:extLst>
          </p:cNvPr>
          <p:cNvSpPr txBox="1"/>
          <p:nvPr/>
        </p:nvSpPr>
        <p:spPr>
          <a:xfrm>
            <a:off x="7277406" y="2152585"/>
            <a:ext cx="5156179" cy="34778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4400" dirty="0">
                <a:cs typeface="Calibri"/>
              </a:rPr>
              <a:t>It is expensive to install and maintain .The hardware and software uses in AMI is also  expensive </a:t>
            </a:r>
          </a:p>
        </p:txBody>
      </p:sp>
    </p:spTree>
    <p:extLst>
      <p:ext uri="{BB962C8B-B14F-4D97-AF65-F5344CB8AC3E}">
        <p14:creationId xmlns:p14="http://schemas.microsoft.com/office/powerpoint/2010/main" val="637176704"/>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Char"/>
      </p:transition>
    </mc:Choice>
    <mc:Fallback>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xmlns="" id="{1E5539EC-8CB8-002F-68C6-67884028265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 y="-29768"/>
            <a:ext cx="12202175" cy="1519356"/>
            <a:chOff x="-1" y="-29768"/>
            <a:chExt cx="12202175" cy="1519356"/>
          </a:xfrm>
        </p:grpSpPr>
        <p:sp>
          <p:nvSpPr>
            <p:cNvPr id="14" name="Rectangle 13">
              <a:extLst>
                <a:ext uri="{FF2B5EF4-FFF2-40B4-BE49-F238E27FC236}">
                  <a16:creationId xmlns:a16="http://schemas.microsoft.com/office/drawing/2014/main" xmlns="" id="{6C5D55A6-9EFD-CDA3-20CC-A99812CE1AB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xmlns="" id="{A5B6E73B-6DFD-AE6C-1628-DF8DC300856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6200000">
              <a:off x="8917093" y="-1801610"/>
              <a:ext cx="1507122" cy="5063040"/>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10E00FC4-DDBC-F424-CF71-73AF7A284A6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5400000">
              <a:off x="3100712" y="-3130481"/>
              <a:ext cx="1519356" cy="7720782"/>
            </a:xfrm>
            <a:prstGeom prst="rect">
              <a:avLst/>
            </a:prstGeom>
            <a:gradFill>
              <a:gsLst>
                <a:gs pos="29000">
                  <a:schemeClr val="accent5">
                    <a:lumMod val="60000"/>
                    <a:lumOff val="40000"/>
                    <a:alpha val="0"/>
                  </a:schemeClr>
                </a:gs>
                <a:gs pos="100000">
                  <a:schemeClr val="accent5">
                    <a:lumMod val="75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a:extLst>
              <a:ext uri="{FF2B5EF4-FFF2-40B4-BE49-F238E27FC236}">
                <a16:creationId xmlns:a16="http://schemas.microsoft.com/office/drawing/2014/main" xmlns="" id="{74FF51DE-DC2D-C36A-5D67-07A0FB5974DE}"/>
              </a:ext>
            </a:extLst>
          </p:cNvPr>
          <p:cNvSpPr txBox="1"/>
          <p:nvPr/>
        </p:nvSpPr>
        <p:spPr>
          <a:xfrm>
            <a:off x="876691" y="301843"/>
            <a:ext cx="10477109" cy="1003532"/>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5400" b="1" kern="1200" dirty="0">
                <a:solidFill>
                  <a:srgbClr val="FFFFFF"/>
                </a:solidFill>
                <a:latin typeface="+mj-lt"/>
                <a:ea typeface="+mj-ea"/>
                <a:cs typeface="+mj-cs"/>
              </a:rPr>
              <a:t>Limitation and Challenges</a:t>
            </a:r>
            <a:endParaRPr lang="en-US" sz="5400" kern="1200">
              <a:solidFill>
                <a:srgbClr val="FFFFFF"/>
              </a:solidFill>
              <a:latin typeface="+mj-lt"/>
              <a:ea typeface="+mj-ea"/>
              <a:cs typeface="Calibri Light"/>
            </a:endParaRPr>
          </a:p>
        </p:txBody>
      </p:sp>
      <p:sp>
        <p:nvSpPr>
          <p:cNvPr id="5" name="TextBox 4">
            <a:extLst>
              <a:ext uri="{FF2B5EF4-FFF2-40B4-BE49-F238E27FC236}">
                <a16:creationId xmlns:a16="http://schemas.microsoft.com/office/drawing/2014/main" xmlns="" id="{7B991CE2-596A-1AA8-79E1-175896F37400}"/>
              </a:ext>
            </a:extLst>
          </p:cNvPr>
          <p:cNvSpPr txBox="1"/>
          <p:nvPr/>
        </p:nvSpPr>
        <p:spPr>
          <a:xfrm>
            <a:off x="3087958" y="2184851"/>
            <a:ext cx="5000289" cy="6961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611505" indent="-611505" defTabSz="978408">
              <a:spcAft>
                <a:spcPts val="600"/>
              </a:spcAft>
              <a:buFont typeface="Wingdings"/>
              <a:buChar char="v"/>
            </a:pPr>
            <a:r>
              <a:rPr lang="en-GB" sz="3852" kern="1200">
                <a:solidFill>
                  <a:schemeClr val="tx1"/>
                </a:solidFill>
                <a:latin typeface="+mn-lt"/>
                <a:ea typeface="+mn-ea"/>
                <a:cs typeface="Calibri"/>
              </a:rPr>
              <a:t>Privacy and Security</a:t>
            </a:r>
            <a:endParaRPr lang="en-GB" sz="3600">
              <a:cs typeface="Calibri"/>
            </a:endParaRPr>
          </a:p>
        </p:txBody>
      </p:sp>
      <p:sp>
        <p:nvSpPr>
          <p:cNvPr id="6" name="TextBox 5">
            <a:extLst>
              <a:ext uri="{FF2B5EF4-FFF2-40B4-BE49-F238E27FC236}">
                <a16:creationId xmlns:a16="http://schemas.microsoft.com/office/drawing/2014/main" xmlns="" id="{95AE5E37-B815-AEA2-3BFA-1053AE3362B3}"/>
              </a:ext>
            </a:extLst>
          </p:cNvPr>
          <p:cNvSpPr txBox="1"/>
          <p:nvPr/>
        </p:nvSpPr>
        <p:spPr>
          <a:xfrm>
            <a:off x="3051671" y="3425251"/>
            <a:ext cx="6016474" cy="6961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611505" indent="-611505" defTabSz="978408">
              <a:spcAft>
                <a:spcPts val="600"/>
              </a:spcAft>
              <a:buFont typeface="Wingdings"/>
              <a:buChar char="v"/>
            </a:pPr>
            <a:r>
              <a:rPr lang="en-GB" sz="3852" kern="1200">
                <a:solidFill>
                  <a:schemeClr val="tx1"/>
                </a:solidFill>
                <a:latin typeface="+mn-lt"/>
                <a:ea typeface="+mn-lt"/>
                <a:cs typeface="+mn-lt"/>
              </a:rPr>
              <a:t>Technological Complexity</a:t>
            </a:r>
            <a:endParaRPr lang="en-US">
              <a:cs typeface="Calibri" panose="020F0502020204030204"/>
            </a:endParaRPr>
          </a:p>
        </p:txBody>
      </p:sp>
      <p:sp>
        <p:nvSpPr>
          <p:cNvPr id="7" name="TextBox 6">
            <a:extLst>
              <a:ext uri="{FF2B5EF4-FFF2-40B4-BE49-F238E27FC236}">
                <a16:creationId xmlns:a16="http://schemas.microsoft.com/office/drawing/2014/main" xmlns="" id="{73915390-CF37-3974-CD3C-4DD3CEC52666}"/>
              </a:ext>
            </a:extLst>
          </p:cNvPr>
          <p:cNvSpPr txBox="1"/>
          <p:nvPr/>
        </p:nvSpPr>
        <p:spPr>
          <a:xfrm>
            <a:off x="3089854" y="4612604"/>
            <a:ext cx="5000289" cy="7624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611505" indent="-611505" defTabSz="978408">
              <a:spcAft>
                <a:spcPts val="600"/>
              </a:spcAft>
              <a:buFont typeface="Wingdings"/>
              <a:buChar char="v"/>
            </a:pPr>
            <a:r>
              <a:rPr lang="en-GB" sz="4280" kern="1200">
                <a:solidFill>
                  <a:schemeClr val="tx1"/>
                </a:solidFill>
                <a:latin typeface="+mn-lt"/>
                <a:ea typeface="+mn-lt"/>
                <a:cs typeface="+mn-lt"/>
              </a:rPr>
              <a:t>Energy Efficiency</a:t>
            </a:r>
            <a:endParaRPr lang="en-US" sz="4000">
              <a:cs typeface="Calibri"/>
            </a:endParaRPr>
          </a:p>
        </p:txBody>
      </p:sp>
      <p:sp>
        <p:nvSpPr>
          <p:cNvPr id="8" name="TextBox 7">
            <a:extLst>
              <a:ext uri="{FF2B5EF4-FFF2-40B4-BE49-F238E27FC236}">
                <a16:creationId xmlns:a16="http://schemas.microsoft.com/office/drawing/2014/main" xmlns="" id="{3189C448-66E6-97F9-D2FE-9D43E707D82A}"/>
              </a:ext>
            </a:extLst>
          </p:cNvPr>
          <p:cNvSpPr txBox="1"/>
          <p:nvPr/>
        </p:nvSpPr>
        <p:spPr>
          <a:xfrm>
            <a:off x="3255487" y="5866094"/>
            <a:ext cx="5000289" cy="6961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611505" indent="-611505" defTabSz="978408">
              <a:spcAft>
                <a:spcPts val="600"/>
              </a:spcAft>
              <a:buFont typeface="Wingdings"/>
              <a:buChar char="v"/>
            </a:pPr>
            <a:r>
              <a:rPr lang="en-GB" sz="3852" kern="1200">
                <a:solidFill>
                  <a:schemeClr val="tx1"/>
                </a:solidFill>
                <a:latin typeface="+mn-lt"/>
                <a:ea typeface="+mn-ea"/>
                <a:cs typeface="Calibri"/>
              </a:rPr>
              <a:t>Expensive </a:t>
            </a:r>
            <a:endParaRPr lang="en-US">
              <a:cs typeface="Calibri" panose="020F0502020204030204"/>
            </a:endParaRPr>
          </a:p>
        </p:txBody>
      </p:sp>
    </p:spTree>
    <p:extLst>
      <p:ext uri="{BB962C8B-B14F-4D97-AF65-F5344CB8AC3E}">
        <p14:creationId xmlns:p14="http://schemas.microsoft.com/office/powerpoint/2010/main" val="1256937864"/>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Word"/>
      </p:transition>
    </mc:Choice>
    <mc:Fallback>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xmlns="" id="{BACC6370-2D7E-4714-9D71-7542949D7D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xmlns="" id="{256B2C21-A230-48C0-8DF1-C46611373C4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xmlns="" id="{3847E18C-932D-4C95-AABA-FEC7C9499AD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xmlns="" id="{3150CB11-0C61-439E-910F-5787759E72A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23">
            <a:extLst>
              <a:ext uri="{FF2B5EF4-FFF2-40B4-BE49-F238E27FC236}">
                <a16:creationId xmlns:a16="http://schemas.microsoft.com/office/drawing/2014/main" xmlns="" id="{43F8A58B-5155-44CE-A5FF-7647B47D0A7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Rectangle 37">
            <a:extLst>
              <a:ext uri="{FF2B5EF4-FFF2-40B4-BE49-F238E27FC236}">
                <a16:creationId xmlns:a16="http://schemas.microsoft.com/office/drawing/2014/main" xmlns="" id="{443F2ACA-E6D6-4028-82DD-F03C262D5DE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xmlns="" id="{7C0AA406-ABCD-8A58-A7A7-CF6D1310CD70}"/>
              </a:ext>
            </a:extLst>
          </p:cNvPr>
          <p:cNvSpPr txBox="1"/>
          <p:nvPr/>
        </p:nvSpPr>
        <p:spPr>
          <a:xfrm>
            <a:off x="586478" y="1683756"/>
            <a:ext cx="3115265" cy="2396359"/>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r">
              <a:lnSpc>
                <a:spcPct val="90000"/>
              </a:lnSpc>
              <a:spcBef>
                <a:spcPct val="0"/>
              </a:spcBef>
              <a:spcAft>
                <a:spcPts val="600"/>
              </a:spcAft>
            </a:pPr>
            <a:r>
              <a:rPr lang="en-US" sz="4000" b="1" u="sng" kern="1200">
                <a:solidFill>
                  <a:srgbClr val="FFFFFF"/>
                </a:solidFill>
                <a:latin typeface="+mj-lt"/>
                <a:ea typeface="+mj-ea"/>
                <a:cs typeface="+mj-cs"/>
              </a:rPr>
              <a:t>Topic Content</a:t>
            </a:r>
          </a:p>
        </p:txBody>
      </p:sp>
      <p:sp>
        <p:nvSpPr>
          <p:cNvPr id="8" name="TextBox 7">
            <a:extLst>
              <a:ext uri="{FF2B5EF4-FFF2-40B4-BE49-F238E27FC236}">
                <a16:creationId xmlns:a16="http://schemas.microsoft.com/office/drawing/2014/main" xmlns="" id="{FF9CD297-C2E3-B4EE-1608-D77785B36BDC}"/>
              </a:ext>
            </a:extLst>
          </p:cNvPr>
          <p:cNvSpPr txBox="1"/>
          <p:nvPr/>
        </p:nvSpPr>
        <p:spPr>
          <a:xfrm>
            <a:off x="4896245" y="1482737"/>
            <a:ext cx="6663545" cy="16466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54305" indent="-154305" defTabSz="493776">
              <a:spcAft>
                <a:spcPts val="600"/>
              </a:spcAft>
              <a:buFont typeface="Wingdings"/>
              <a:buChar char="v"/>
            </a:pPr>
            <a:r>
              <a:rPr lang="en-GB" sz="3600" b="1" kern="1200">
                <a:latin typeface="+mn-lt"/>
                <a:ea typeface="+mn-ea"/>
                <a:cs typeface="Calibri"/>
              </a:rPr>
              <a:t>Introduction</a:t>
            </a:r>
            <a:endParaRPr lang="en-GB" sz="3600" b="1" kern="1200">
              <a:latin typeface="+mn-lt"/>
              <a:cs typeface="Calibri"/>
            </a:endParaRPr>
          </a:p>
          <a:p>
            <a:pPr marL="285750" indent="-285750">
              <a:spcAft>
                <a:spcPts val="600"/>
              </a:spcAft>
              <a:buFont typeface="Wingdings"/>
              <a:buChar char="v"/>
            </a:pPr>
            <a:endParaRPr lang="en-GB" sz="6000" b="1">
              <a:cs typeface="Calibri"/>
            </a:endParaRPr>
          </a:p>
        </p:txBody>
      </p:sp>
      <p:sp>
        <p:nvSpPr>
          <p:cNvPr id="6" name="TextBox 5">
            <a:extLst>
              <a:ext uri="{FF2B5EF4-FFF2-40B4-BE49-F238E27FC236}">
                <a16:creationId xmlns:a16="http://schemas.microsoft.com/office/drawing/2014/main" xmlns="" id="{76FA1805-B052-FAAC-5122-9B25BD56BC8B}"/>
              </a:ext>
            </a:extLst>
          </p:cNvPr>
          <p:cNvSpPr txBox="1"/>
          <p:nvPr/>
        </p:nvSpPr>
        <p:spPr>
          <a:xfrm>
            <a:off x="4905053" y="2328596"/>
            <a:ext cx="483494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08610" indent="-308610" defTabSz="493776">
              <a:spcAft>
                <a:spcPts val="600"/>
              </a:spcAft>
              <a:buFont typeface="Wingdings"/>
              <a:buChar char="v"/>
            </a:pPr>
            <a:r>
              <a:rPr lang="en-GB" sz="3600" b="1" kern="1200">
                <a:latin typeface="+mn-lt"/>
                <a:ea typeface="+mn-ea"/>
                <a:cs typeface="Calibri"/>
              </a:rPr>
              <a:t>Enabling Technology</a:t>
            </a:r>
            <a:endParaRPr lang="en-US" sz="3600" b="1">
              <a:cs typeface="Calibri"/>
            </a:endParaRPr>
          </a:p>
        </p:txBody>
      </p:sp>
      <p:sp>
        <p:nvSpPr>
          <p:cNvPr id="7" name="TextBox 6">
            <a:extLst>
              <a:ext uri="{FF2B5EF4-FFF2-40B4-BE49-F238E27FC236}">
                <a16:creationId xmlns:a16="http://schemas.microsoft.com/office/drawing/2014/main" xmlns="" id="{41F72686-49D2-DF7F-C373-A6BFEBFA9F83}"/>
              </a:ext>
            </a:extLst>
          </p:cNvPr>
          <p:cNvSpPr txBox="1"/>
          <p:nvPr/>
        </p:nvSpPr>
        <p:spPr>
          <a:xfrm>
            <a:off x="4892957" y="3286642"/>
            <a:ext cx="585094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08610" indent="-308610" defTabSz="493776">
              <a:spcAft>
                <a:spcPts val="600"/>
              </a:spcAft>
              <a:buFont typeface="Wingdings"/>
              <a:buChar char="v"/>
            </a:pPr>
            <a:r>
              <a:rPr lang="en-GB" sz="3600" b="1" kern="1200">
                <a:latin typeface="+mn-lt"/>
                <a:ea typeface="+mn-ea"/>
                <a:cs typeface="Calibri"/>
              </a:rPr>
              <a:t>Application and Use Cases</a:t>
            </a:r>
            <a:endParaRPr lang="en-US" sz="3600" b="1">
              <a:cs typeface="Calibri"/>
            </a:endParaRPr>
          </a:p>
        </p:txBody>
      </p:sp>
      <p:sp>
        <p:nvSpPr>
          <p:cNvPr id="9" name="TextBox 8">
            <a:extLst>
              <a:ext uri="{FF2B5EF4-FFF2-40B4-BE49-F238E27FC236}">
                <a16:creationId xmlns:a16="http://schemas.microsoft.com/office/drawing/2014/main" xmlns="" id="{BA22A63B-4213-93B5-B78C-802EAD84DA20}"/>
              </a:ext>
            </a:extLst>
          </p:cNvPr>
          <p:cNvSpPr txBox="1"/>
          <p:nvPr/>
        </p:nvSpPr>
        <p:spPr>
          <a:xfrm>
            <a:off x="4905052" y="4352884"/>
            <a:ext cx="606121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08610" indent="-308610" defTabSz="493776">
              <a:spcAft>
                <a:spcPts val="600"/>
              </a:spcAft>
              <a:buFont typeface="Wingdings"/>
              <a:buChar char="v"/>
            </a:pPr>
            <a:r>
              <a:rPr lang="en-GB" sz="3600" b="1" kern="1200">
                <a:latin typeface="+mn-lt"/>
                <a:ea typeface="+mn-ea"/>
                <a:cs typeface="Calibri"/>
              </a:rPr>
              <a:t>Benefits and Advantages</a:t>
            </a:r>
            <a:endParaRPr lang="en-US" sz="3600" b="1">
              <a:cs typeface="Calibri"/>
            </a:endParaRPr>
          </a:p>
        </p:txBody>
      </p:sp>
      <p:sp>
        <p:nvSpPr>
          <p:cNvPr id="10" name="TextBox 9">
            <a:extLst>
              <a:ext uri="{FF2B5EF4-FFF2-40B4-BE49-F238E27FC236}">
                <a16:creationId xmlns:a16="http://schemas.microsoft.com/office/drawing/2014/main" xmlns="" id="{296739C7-47D3-6A6E-2110-2D70B7EDBA13}"/>
              </a:ext>
            </a:extLst>
          </p:cNvPr>
          <p:cNvSpPr txBox="1"/>
          <p:nvPr/>
        </p:nvSpPr>
        <p:spPr>
          <a:xfrm>
            <a:off x="4892957" y="5283685"/>
            <a:ext cx="560597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08610" indent="-308610" defTabSz="493776">
              <a:spcAft>
                <a:spcPts val="600"/>
              </a:spcAft>
              <a:buFont typeface="Wingdings"/>
              <a:buChar char="v"/>
            </a:pPr>
            <a:r>
              <a:rPr lang="en-GB" sz="3600" b="1" kern="1200">
                <a:latin typeface="+mn-lt"/>
                <a:ea typeface="+mn-ea"/>
                <a:cs typeface="Calibri"/>
              </a:rPr>
              <a:t>Limitation and Challenges</a:t>
            </a:r>
            <a:endParaRPr lang="en-US" sz="3600">
              <a:cs typeface="Calibri"/>
            </a:endParaRPr>
          </a:p>
        </p:txBody>
      </p:sp>
      <p:sp>
        <p:nvSpPr>
          <p:cNvPr id="11" name="TextBox 10">
            <a:extLst>
              <a:ext uri="{FF2B5EF4-FFF2-40B4-BE49-F238E27FC236}">
                <a16:creationId xmlns:a16="http://schemas.microsoft.com/office/drawing/2014/main" xmlns="" id="{6FB60B0F-CF21-32BE-15DB-DB312FD32D01}"/>
              </a:ext>
            </a:extLst>
          </p:cNvPr>
          <p:cNvSpPr txBox="1"/>
          <p:nvPr/>
        </p:nvSpPr>
        <p:spPr>
          <a:xfrm>
            <a:off x="4901330" y="6195877"/>
            <a:ext cx="278633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08610" indent="-308610" defTabSz="493776">
              <a:spcAft>
                <a:spcPts val="600"/>
              </a:spcAft>
              <a:buFont typeface="Wingdings"/>
              <a:buChar char="v"/>
            </a:pPr>
            <a:r>
              <a:rPr lang="en-GB" sz="3600" b="1" kern="1200">
                <a:latin typeface="+mn-lt"/>
                <a:ea typeface="+mn-ea"/>
                <a:cs typeface="Calibri"/>
              </a:rPr>
              <a:t>Conclusion</a:t>
            </a:r>
            <a:endParaRPr lang="en-US" sz="3600" b="1">
              <a:cs typeface="Calibri"/>
            </a:endParaRPr>
          </a:p>
        </p:txBody>
      </p:sp>
    </p:spTree>
    <p:extLst>
      <p:ext uri="{BB962C8B-B14F-4D97-AF65-F5344CB8AC3E}">
        <p14:creationId xmlns:p14="http://schemas.microsoft.com/office/powerpoint/2010/main" val="2993454879"/>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xmlns="" id="{2B97F24A-32CE-4C1C-A50D-3016B394DCF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xmlns="" id="{51D59D56-602C-569D-552B-AABC707E86D4}"/>
              </a:ext>
            </a:extLst>
          </p:cNvPr>
          <p:cNvSpPr txBox="1"/>
          <p:nvPr/>
        </p:nvSpPr>
        <p:spPr>
          <a:xfrm>
            <a:off x="630936" y="639520"/>
            <a:ext cx="3429000" cy="1719072"/>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5400" b="1" kern="1200" dirty="0">
                <a:solidFill>
                  <a:schemeClr val="tx1"/>
                </a:solidFill>
                <a:latin typeface="+mj-lt"/>
                <a:ea typeface="+mj-ea"/>
                <a:cs typeface="+mj-cs"/>
              </a:rPr>
              <a:t>Conclusion</a:t>
            </a:r>
          </a:p>
        </p:txBody>
      </p:sp>
      <p:sp>
        <p:nvSpPr>
          <p:cNvPr id="14" name="sketch line">
            <a:extLst>
              <a:ext uri="{FF2B5EF4-FFF2-40B4-BE49-F238E27FC236}">
                <a16:creationId xmlns:a16="http://schemas.microsoft.com/office/drawing/2014/main" xmlns="" id="{CD8B4F24-440B-49E9-B85D-733523DC064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xmlns="" id="{DF3099C9-791B-CADA-0F2F-F7ED2B074FF8}"/>
              </a:ext>
            </a:extLst>
          </p:cNvPr>
          <p:cNvSpPr txBox="1"/>
          <p:nvPr/>
        </p:nvSpPr>
        <p:spPr>
          <a:xfrm>
            <a:off x="-4734101" y="2620302"/>
            <a:ext cx="4142619" cy="341071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indent="-228600">
              <a:lnSpc>
                <a:spcPct val="90000"/>
              </a:lnSpc>
              <a:spcAft>
                <a:spcPts val="600"/>
              </a:spcAft>
              <a:buFont typeface="Arial" panose="020B0604020202020204" pitchFamily="34" charset="0"/>
              <a:buChar char="•"/>
            </a:pPr>
            <a:r>
              <a:rPr lang="en-US" sz="2800" dirty="0"/>
              <a:t>AMI is the future of human society. IT combines many technology which are high advance such as AI and Sensors. It is easier and effective to use . It helps to create a comfortable environment according to the user requirements. </a:t>
            </a:r>
            <a:endParaRPr lang="en-US" sz="2800">
              <a:cs typeface="Calibri"/>
            </a:endParaRPr>
          </a:p>
        </p:txBody>
      </p:sp>
      <p:pic>
        <p:nvPicPr>
          <p:cNvPr id="7" name="Picture 6" descr="Ambient IQ: Intelligence Anywhere and Everywhere - YouTube">
            <a:extLst>
              <a:ext uri="{FF2B5EF4-FFF2-40B4-BE49-F238E27FC236}">
                <a16:creationId xmlns:a16="http://schemas.microsoft.com/office/drawing/2014/main" xmlns="" id="{09A8CDF2-E854-AACA-3C58-9EF8A6B3B211}"/>
              </a:ext>
            </a:extLst>
          </p:cNvPr>
          <p:cNvPicPr>
            <a:picLocks noChangeAspect="1"/>
          </p:cNvPicPr>
          <p:nvPr/>
        </p:nvPicPr>
        <p:blipFill>
          <a:blip r:embed="rId3"/>
          <a:stretch>
            <a:fillRect/>
          </a:stretch>
        </p:blipFill>
        <p:spPr>
          <a:xfrm>
            <a:off x="12360560" y="423404"/>
            <a:ext cx="6903720" cy="3883342"/>
          </a:xfrm>
          <a:prstGeom prst="rect">
            <a:avLst/>
          </a:prstGeom>
        </p:spPr>
      </p:pic>
    </p:spTree>
    <p:extLst>
      <p:ext uri="{BB962C8B-B14F-4D97-AF65-F5344CB8AC3E}">
        <p14:creationId xmlns:p14="http://schemas.microsoft.com/office/powerpoint/2010/main" val="1305679451"/>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xmlns="" id="{2B97F24A-32CE-4C1C-A50D-3016B394DCF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xmlns="" id="{51D59D56-602C-569D-552B-AABC707E86D4}"/>
              </a:ext>
            </a:extLst>
          </p:cNvPr>
          <p:cNvSpPr txBox="1"/>
          <p:nvPr/>
        </p:nvSpPr>
        <p:spPr>
          <a:xfrm>
            <a:off x="630936" y="639520"/>
            <a:ext cx="3429000" cy="1719072"/>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5400" b="1" kern="1200" dirty="0">
                <a:solidFill>
                  <a:schemeClr val="tx1"/>
                </a:solidFill>
                <a:latin typeface="+mj-lt"/>
                <a:ea typeface="+mj-ea"/>
                <a:cs typeface="+mj-cs"/>
              </a:rPr>
              <a:t>Conclusion</a:t>
            </a:r>
          </a:p>
        </p:txBody>
      </p:sp>
      <p:sp>
        <p:nvSpPr>
          <p:cNvPr id="14" name="sketch line">
            <a:extLst>
              <a:ext uri="{FF2B5EF4-FFF2-40B4-BE49-F238E27FC236}">
                <a16:creationId xmlns:a16="http://schemas.microsoft.com/office/drawing/2014/main" xmlns="" id="{CD8B4F24-440B-49E9-B85D-733523DC064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xmlns="" id="{DF3099C9-791B-CADA-0F2F-F7ED2B074FF8}"/>
              </a:ext>
            </a:extLst>
          </p:cNvPr>
          <p:cNvSpPr txBox="1"/>
          <p:nvPr/>
        </p:nvSpPr>
        <p:spPr>
          <a:xfrm>
            <a:off x="643031" y="2807208"/>
            <a:ext cx="4142619" cy="341071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a:lnSpc>
                <a:spcPct val="90000"/>
              </a:lnSpc>
              <a:spcAft>
                <a:spcPts val="600"/>
              </a:spcAft>
            </a:pPr>
            <a:r>
              <a:rPr lang="en-US" sz="2800" dirty="0"/>
              <a:t>AMI is the future of human society. IT combines many technology which are high advance such as AI and Sensors. It is easier and effective to use . It helps to create a comfortable environment according to the user requirements. </a:t>
            </a:r>
            <a:endParaRPr lang="en-US" sz="2800">
              <a:cs typeface="Calibri"/>
            </a:endParaRPr>
          </a:p>
        </p:txBody>
      </p:sp>
      <p:pic>
        <p:nvPicPr>
          <p:cNvPr id="7" name="Picture 6" descr="Ambient IQ: Intelligence Anywhere and Everywhere - YouTube">
            <a:extLst>
              <a:ext uri="{FF2B5EF4-FFF2-40B4-BE49-F238E27FC236}">
                <a16:creationId xmlns:a16="http://schemas.microsoft.com/office/drawing/2014/main" xmlns="" id="{09A8CDF2-E854-AACA-3C58-9EF8A6B3B211}"/>
              </a:ext>
            </a:extLst>
          </p:cNvPr>
          <p:cNvPicPr>
            <a:picLocks noChangeAspect="1"/>
          </p:cNvPicPr>
          <p:nvPr/>
        </p:nvPicPr>
        <p:blipFill>
          <a:blip r:embed="rId3"/>
          <a:stretch>
            <a:fillRect/>
          </a:stretch>
        </p:blipFill>
        <p:spPr>
          <a:xfrm>
            <a:off x="5069932" y="1501184"/>
            <a:ext cx="6903720" cy="3883342"/>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2302974176"/>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71B2258F-86CA-4D4D-8270-BC05FCDEBFB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atura MT Script Capitals" panose="03020802060602070202" pitchFamily="66" charset="0"/>
            </a:endParaRPr>
          </a:p>
        </p:txBody>
      </p:sp>
      <p:pic>
        <p:nvPicPr>
          <p:cNvPr id="5" name="Picture 4" descr="A white question mark on a black background&#10;&#10;Description automatically generated">
            <a:extLst>
              <a:ext uri="{FF2B5EF4-FFF2-40B4-BE49-F238E27FC236}">
                <a16:creationId xmlns:a16="http://schemas.microsoft.com/office/drawing/2014/main" xmlns="" id="{A66F392A-FBAE-6705-BBAE-45DCABED7797}"/>
              </a:ext>
            </a:extLst>
          </p:cNvPr>
          <p:cNvPicPr>
            <a:picLocks noChangeAspect="1"/>
          </p:cNvPicPr>
          <p:nvPr/>
        </p:nvPicPr>
        <p:blipFill rotWithShape="1">
          <a:blip r:embed="rId2">
            <a:alphaModFix amt="50000"/>
          </a:blip>
          <a:srcRect t="13184" b="29854"/>
          <a:stretch/>
        </p:blipFill>
        <p:spPr>
          <a:xfrm>
            <a:off x="20" y="247624"/>
            <a:ext cx="12191980" cy="6373089"/>
          </a:xfrm>
          <a:prstGeom prst="rect">
            <a:avLst/>
          </a:prstGeom>
        </p:spPr>
      </p:pic>
      <p:sp>
        <p:nvSpPr>
          <p:cNvPr id="4" name="TextBox 3">
            <a:extLst>
              <a:ext uri="{FF2B5EF4-FFF2-40B4-BE49-F238E27FC236}">
                <a16:creationId xmlns:a16="http://schemas.microsoft.com/office/drawing/2014/main" xmlns="" id="{D01AEB4D-0AFC-F27D-DE8F-C12D5F69D76A}"/>
              </a:ext>
            </a:extLst>
          </p:cNvPr>
          <p:cNvSpPr txBox="1"/>
          <p:nvPr/>
        </p:nvSpPr>
        <p:spPr>
          <a:xfrm>
            <a:off x="1524000" y="1122362"/>
            <a:ext cx="9144000" cy="2900518"/>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lnSpc>
                <a:spcPct val="90000"/>
              </a:lnSpc>
              <a:spcBef>
                <a:spcPct val="0"/>
              </a:spcBef>
              <a:spcAft>
                <a:spcPts val="600"/>
              </a:spcAft>
            </a:pPr>
            <a:r>
              <a:rPr lang="en-US" sz="8000" b="1" dirty="0">
                <a:solidFill>
                  <a:srgbClr val="FFFFFF"/>
                </a:solidFill>
                <a:latin typeface="Matura MT Script Capitals" panose="03020802060602070202" pitchFamily="66" charset="0"/>
                <a:ea typeface="+mj-ea"/>
                <a:cs typeface="+mj-cs"/>
              </a:rPr>
              <a:t>Any Queries </a:t>
            </a:r>
            <a:endParaRPr lang="en-US" sz="8000" b="1">
              <a:solidFill>
                <a:srgbClr val="FFFFFF"/>
              </a:solidFill>
              <a:latin typeface="Matura MT Script Capitals" panose="03020802060602070202" pitchFamily="66" charset="0"/>
              <a:ea typeface="+mj-ea"/>
              <a:cs typeface="Calibri Light"/>
            </a:endParaRPr>
          </a:p>
        </p:txBody>
      </p:sp>
      <p:sp>
        <p:nvSpPr>
          <p:cNvPr id="8" name="TextBox 7">
            <a:extLst>
              <a:ext uri="{FF2B5EF4-FFF2-40B4-BE49-F238E27FC236}">
                <a16:creationId xmlns:a16="http://schemas.microsoft.com/office/drawing/2014/main" xmlns="" id="{4685BEB5-E06B-071A-2BDC-62004E1F4A2D}"/>
              </a:ext>
            </a:extLst>
          </p:cNvPr>
          <p:cNvSpPr txBox="1"/>
          <p:nvPr/>
        </p:nvSpPr>
        <p:spPr>
          <a:xfrm>
            <a:off x="587828" y="4905829"/>
            <a:ext cx="4424437"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9600" dirty="0">
                <a:latin typeface="Matura MT Script Capitals" panose="03020802060602070202" pitchFamily="66" charset="0"/>
                <a:cs typeface="Calibri"/>
              </a:rPr>
              <a:t>Thank​</a:t>
            </a:r>
            <a:endParaRPr lang="en-GB" dirty="0">
              <a:latin typeface="Matura MT Script Capitals" panose="03020802060602070202" pitchFamily="66" charset="0"/>
              <a:cs typeface="Calibri"/>
            </a:endParaRPr>
          </a:p>
        </p:txBody>
      </p:sp>
      <p:sp>
        <p:nvSpPr>
          <p:cNvPr id="9" name="TextBox 8">
            <a:extLst>
              <a:ext uri="{FF2B5EF4-FFF2-40B4-BE49-F238E27FC236}">
                <a16:creationId xmlns:a16="http://schemas.microsoft.com/office/drawing/2014/main" xmlns="" id="{2F2C5E9B-568A-FA2D-6EC7-1E4598353B6E}"/>
              </a:ext>
            </a:extLst>
          </p:cNvPr>
          <p:cNvSpPr txBox="1"/>
          <p:nvPr/>
        </p:nvSpPr>
        <p:spPr>
          <a:xfrm>
            <a:off x="7699829" y="4905829"/>
            <a:ext cx="2743200"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9600" dirty="0">
                <a:latin typeface="Matura MT Script Capitals" panose="03020802060602070202" pitchFamily="66" charset="0"/>
                <a:cs typeface="Calibri"/>
              </a:rPr>
              <a:t>You​</a:t>
            </a:r>
            <a:endParaRPr lang="en-GB" dirty="0">
              <a:latin typeface="Matura MT Script Capitals" panose="03020802060602070202" pitchFamily="66" charset="0"/>
              <a:cs typeface="Calibri"/>
            </a:endParaRPr>
          </a:p>
        </p:txBody>
      </p:sp>
    </p:spTree>
    <p:extLst>
      <p:ext uri="{BB962C8B-B14F-4D97-AF65-F5344CB8AC3E}">
        <p14:creationId xmlns:p14="http://schemas.microsoft.com/office/powerpoint/2010/main" val="34939734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ppt_x"/>
                                          </p:val>
                                        </p:tav>
                                        <p:tav tm="100000">
                                          <p:val>
                                            <p:strVal val="#ppt_x"/>
                                          </p:val>
                                        </p:tav>
                                      </p:tavLst>
                                    </p:anim>
                                    <p:anim calcmode="lin" valueType="num">
                                      <p:cBhvr additive="base">
                                        <p:cTn id="8" dur="10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1000" fill="hold"/>
                                        <p:tgtEl>
                                          <p:spTgt spid="8"/>
                                        </p:tgtEl>
                                        <p:attrNameLst>
                                          <p:attrName>ppt_x</p:attrName>
                                        </p:attrNameLst>
                                      </p:cBhvr>
                                      <p:tavLst>
                                        <p:tav tm="0">
                                          <p:val>
                                            <p:strVal val="#ppt_x"/>
                                          </p:val>
                                        </p:tav>
                                        <p:tav tm="100000">
                                          <p:val>
                                            <p:strVal val="#ppt_x"/>
                                          </p:val>
                                        </p:tav>
                                      </p:tavLst>
                                    </p:anim>
                                    <p:anim calcmode="lin" valueType="num">
                                      <p:cBhvr additive="base">
                                        <p:cTn id="14" dur="1000" fill="hold"/>
                                        <p:tgtEl>
                                          <p:spTgt spid="8"/>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1000" fill="hold"/>
                                        <p:tgtEl>
                                          <p:spTgt spid="9"/>
                                        </p:tgtEl>
                                        <p:attrNameLst>
                                          <p:attrName>ppt_x</p:attrName>
                                        </p:attrNameLst>
                                      </p:cBhvr>
                                      <p:tavLst>
                                        <p:tav tm="0">
                                          <p:val>
                                            <p:strVal val="#ppt_x"/>
                                          </p:val>
                                        </p:tav>
                                        <p:tav tm="100000">
                                          <p:val>
                                            <p:strVal val="#ppt_x"/>
                                          </p:val>
                                        </p:tav>
                                      </p:tavLst>
                                    </p:anim>
                                    <p:anim calcmode="lin" valueType="num">
                                      <p:cBhvr additive="base">
                                        <p:cTn id="18" dur="10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xmlns="" id="{BACC6370-2D7E-4714-9D71-7542949D7D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xmlns="" id="{256B2C21-A230-48C0-8DF1-C46611373C4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xmlns="" id="{3847E18C-932D-4C95-AABA-FEC7C9499AD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xmlns="" id="{3150CB11-0C61-439E-910F-5787759E72A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23">
            <a:extLst>
              <a:ext uri="{FF2B5EF4-FFF2-40B4-BE49-F238E27FC236}">
                <a16:creationId xmlns:a16="http://schemas.microsoft.com/office/drawing/2014/main" xmlns="" id="{43F8A58B-5155-44CE-A5FF-7647B47D0A7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Rectangle 37">
            <a:extLst>
              <a:ext uri="{FF2B5EF4-FFF2-40B4-BE49-F238E27FC236}">
                <a16:creationId xmlns:a16="http://schemas.microsoft.com/office/drawing/2014/main" xmlns="" id="{443F2ACA-E6D6-4028-82DD-F03C262D5DE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xmlns="" id="{7C0AA406-ABCD-8A58-A7A7-CF6D1310CD70}"/>
              </a:ext>
            </a:extLst>
          </p:cNvPr>
          <p:cNvSpPr txBox="1"/>
          <p:nvPr/>
        </p:nvSpPr>
        <p:spPr>
          <a:xfrm>
            <a:off x="586478" y="1683756"/>
            <a:ext cx="3115265" cy="2396359"/>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r">
              <a:lnSpc>
                <a:spcPct val="90000"/>
              </a:lnSpc>
              <a:spcBef>
                <a:spcPct val="0"/>
              </a:spcBef>
              <a:spcAft>
                <a:spcPts val="600"/>
              </a:spcAft>
            </a:pPr>
            <a:r>
              <a:rPr lang="en-US" sz="4000" b="1" u="sng" kern="1200">
                <a:solidFill>
                  <a:srgbClr val="FFFFFF"/>
                </a:solidFill>
                <a:latin typeface="+mj-lt"/>
                <a:ea typeface="+mj-ea"/>
                <a:cs typeface="+mj-cs"/>
              </a:rPr>
              <a:t>Topic Content</a:t>
            </a:r>
          </a:p>
        </p:txBody>
      </p:sp>
      <p:sp>
        <p:nvSpPr>
          <p:cNvPr id="8" name="TextBox 7">
            <a:extLst>
              <a:ext uri="{FF2B5EF4-FFF2-40B4-BE49-F238E27FC236}">
                <a16:creationId xmlns:a16="http://schemas.microsoft.com/office/drawing/2014/main" xmlns="" id="{FF9CD297-C2E3-B4EE-1608-D77785B36BDC}"/>
              </a:ext>
            </a:extLst>
          </p:cNvPr>
          <p:cNvSpPr txBox="1"/>
          <p:nvPr/>
        </p:nvSpPr>
        <p:spPr>
          <a:xfrm>
            <a:off x="4896245" y="1482737"/>
            <a:ext cx="6663545" cy="16466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54305" indent="-154305" defTabSz="493776">
              <a:spcAft>
                <a:spcPts val="600"/>
              </a:spcAft>
              <a:buFont typeface="Wingdings"/>
              <a:buChar char="v"/>
            </a:pPr>
            <a:r>
              <a:rPr lang="en-GB" sz="3600" b="1" kern="1200">
                <a:latin typeface="+mn-lt"/>
                <a:ea typeface="+mn-ea"/>
                <a:cs typeface="Calibri"/>
              </a:rPr>
              <a:t>Introduction</a:t>
            </a:r>
            <a:endParaRPr lang="en-GB" sz="3600" b="1" kern="1200">
              <a:latin typeface="+mn-lt"/>
              <a:cs typeface="Calibri"/>
            </a:endParaRPr>
          </a:p>
          <a:p>
            <a:pPr marL="285750" indent="-285750">
              <a:spcAft>
                <a:spcPts val="600"/>
              </a:spcAft>
              <a:buFont typeface="Wingdings"/>
              <a:buChar char="v"/>
            </a:pPr>
            <a:endParaRPr lang="en-GB" sz="6000" b="1">
              <a:cs typeface="Calibri"/>
            </a:endParaRPr>
          </a:p>
        </p:txBody>
      </p:sp>
      <p:sp>
        <p:nvSpPr>
          <p:cNvPr id="6" name="TextBox 5">
            <a:extLst>
              <a:ext uri="{FF2B5EF4-FFF2-40B4-BE49-F238E27FC236}">
                <a16:creationId xmlns:a16="http://schemas.microsoft.com/office/drawing/2014/main" xmlns="" id="{76FA1805-B052-FAAC-5122-9B25BD56BC8B}"/>
              </a:ext>
            </a:extLst>
          </p:cNvPr>
          <p:cNvSpPr txBox="1"/>
          <p:nvPr/>
        </p:nvSpPr>
        <p:spPr>
          <a:xfrm>
            <a:off x="4905053" y="2328596"/>
            <a:ext cx="483494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08610" indent="-308610" defTabSz="493776">
              <a:spcAft>
                <a:spcPts val="600"/>
              </a:spcAft>
              <a:buFont typeface="Wingdings"/>
              <a:buChar char="v"/>
            </a:pPr>
            <a:r>
              <a:rPr lang="en-GB" sz="3600" b="1" kern="1200">
                <a:latin typeface="+mn-lt"/>
                <a:ea typeface="+mn-ea"/>
                <a:cs typeface="Calibri"/>
              </a:rPr>
              <a:t>Enabling Technology</a:t>
            </a:r>
            <a:endParaRPr lang="en-US" sz="3600" b="1">
              <a:cs typeface="Calibri"/>
            </a:endParaRPr>
          </a:p>
        </p:txBody>
      </p:sp>
      <p:sp>
        <p:nvSpPr>
          <p:cNvPr id="7" name="TextBox 6">
            <a:extLst>
              <a:ext uri="{FF2B5EF4-FFF2-40B4-BE49-F238E27FC236}">
                <a16:creationId xmlns:a16="http://schemas.microsoft.com/office/drawing/2014/main" xmlns="" id="{41F72686-49D2-DF7F-C373-A6BFEBFA9F83}"/>
              </a:ext>
            </a:extLst>
          </p:cNvPr>
          <p:cNvSpPr txBox="1"/>
          <p:nvPr/>
        </p:nvSpPr>
        <p:spPr>
          <a:xfrm>
            <a:off x="4892957" y="3286642"/>
            <a:ext cx="585094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08610" indent="-308610" defTabSz="493776">
              <a:spcAft>
                <a:spcPts val="600"/>
              </a:spcAft>
              <a:buFont typeface="Wingdings"/>
              <a:buChar char="v"/>
            </a:pPr>
            <a:r>
              <a:rPr lang="en-GB" sz="3600" b="1" kern="1200">
                <a:latin typeface="+mn-lt"/>
                <a:ea typeface="+mn-ea"/>
                <a:cs typeface="Calibri"/>
              </a:rPr>
              <a:t>Application and Use Cases</a:t>
            </a:r>
            <a:endParaRPr lang="en-US" sz="3600" b="1">
              <a:cs typeface="Calibri"/>
            </a:endParaRPr>
          </a:p>
        </p:txBody>
      </p:sp>
      <p:sp>
        <p:nvSpPr>
          <p:cNvPr id="9" name="TextBox 8">
            <a:extLst>
              <a:ext uri="{FF2B5EF4-FFF2-40B4-BE49-F238E27FC236}">
                <a16:creationId xmlns:a16="http://schemas.microsoft.com/office/drawing/2014/main" xmlns="" id="{BA22A63B-4213-93B5-B78C-802EAD84DA20}"/>
              </a:ext>
            </a:extLst>
          </p:cNvPr>
          <p:cNvSpPr txBox="1"/>
          <p:nvPr/>
        </p:nvSpPr>
        <p:spPr>
          <a:xfrm>
            <a:off x="4905052" y="4352884"/>
            <a:ext cx="606121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08610" indent="-308610" defTabSz="493776">
              <a:spcAft>
                <a:spcPts val="600"/>
              </a:spcAft>
              <a:buFont typeface="Wingdings"/>
              <a:buChar char="v"/>
            </a:pPr>
            <a:r>
              <a:rPr lang="en-GB" sz="3600" b="1" kern="1200">
                <a:latin typeface="+mn-lt"/>
                <a:ea typeface="+mn-ea"/>
                <a:cs typeface="Calibri"/>
              </a:rPr>
              <a:t>Benefits and Advantages</a:t>
            </a:r>
            <a:endParaRPr lang="en-US" sz="3600" b="1">
              <a:cs typeface="Calibri"/>
            </a:endParaRPr>
          </a:p>
        </p:txBody>
      </p:sp>
      <p:sp>
        <p:nvSpPr>
          <p:cNvPr id="10" name="TextBox 9">
            <a:extLst>
              <a:ext uri="{FF2B5EF4-FFF2-40B4-BE49-F238E27FC236}">
                <a16:creationId xmlns:a16="http://schemas.microsoft.com/office/drawing/2014/main" xmlns="" id="{296739C7-47D3-6A6E-2110-2D70B7EDBA13}"/>
              </a:ext>
            </a:extLst>
          </p:cNvPr>
          <p:cNvSpPr txBox="1"/>
          <p:nvPr/>
        </p:nvSpPr>
        <p:spPr>
          <a:xfrm>
            <a:off x="4892957" y="5283685"/>
            <a:ext cx="560597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08610" indent="-308610" defTabSz="493776">
              <a:spcAft>
                <a:spcPts val="600"/>
              </a:spcAft>
              <a:buFont typeface="Wingdings"/>
              <a:buChar char="v"/>
            </a:pPr>
            <a:r>
              <a:rPr lang="en-GB" sz="3600" b="1" kern="1200">
                <a:latin typeface="+mn-lt"/>
                <a:ea typeface="+mn-ea"/>
                <a:cs typeface="Calibri"/>
              </a:rPr>
              <a:t>Limitation and Challenges</a:t>
            </a:r>
            <a:endParaRPr lang="en-US" sz="3600">
              <a:cs typeface="Calibri"/>
            </a:endParaRPr>
          </a:p>
        </p:txBody>
      </p:sp>
      <p:sp>
        <p:nvSpPr>
          <p:cNvPr id="11" name="TextBox 10">
            <a:extLst>
              <a:ext uri="{FF2B5EF4-FFF2-40B4-BE49-F238E27FC236}">
                <a16:creationId xmlns:a16="http://schemas.microsoft.com/office/drawing/2014/main" xmlns="" id="{6FB60B0F-CF21-32BE-15DB-DB312FD32D01}"/>
              </a:ext>
            </a:extLst>
          </p:cNvPr>
          <p:cNvSpPr txBox="1"/>
          <p:nvPr/>
        </p:nvSpPr>
        <p:spPr>
          <a:xfrm>
            <a:off x="4901330" y="6195877"/>
            <a:ext cx="278633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08610" indent="-308610" defTabSz="493776">
              <a:spcAft>
                <a:spcPts val="600"/>
              </a:spcAft>
              <a:buFont typeface="Wingdings"/>
              <a:buChar char="v"/>
            </a:pPr>
            <a:r>
              <a:rPr lang="en-GB" sz="3600" b="1" kern="1200">
                <a:latin typeface="+mn-lt"/>
                <a:ea typeface="+mn-ea"/>
                <a:cs typeface="Calibri"/>
              </a:rPr>
              <a:t>Conclusion</a:t>
            </a:r>
            <a:endParaRPr lang="en-US" sz="3600" b="1">
              <a:cs typeface="Calibri"/>
            </a:endParaRPr>
          </a:p>
        </p:txBody>
      </p:sp>
    </p:spTree>
    <p:extLst>
      <p:ext uri="{BB962C8B-B14F-4D97-AF65-F5344CB8AC3E}">
        <p14:creationId xmlns:p14="http://schemas.microsoft.com/office/powerpoint/2010/main" val="2639675515"/>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E8A8EAB8-D2FF-444D-B34B-7D32F106AD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6" name="Straight Connector 15">
            <a:extLst>
              <a:ext uri="{FF2B5EF4-FFF2-40B4-BE49-F238E27FC236}">
                <a16:creationId xmlns:a16="http://schemas.microsoft.com/office/drawing/2014/main" xmlns="" id="{EEA38897-7BA3-4408-8083-3235339C4A6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xmlns="" id="{83A6CFDC-6B0D-4242-4481-ACA46A2A07CF}"/>
              </a:ext>
            </a:extLst>
          </p:cNvPr>
          <p:cNvSpPr txBox="1"/>
          <p:nvPr/>
        </p:nvSpPr>
        <p:spPr>
          <a:xfrm>
            <a:off x="897769" y="2216267"/>
            <a:ext cx="4586513" cy="364771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nSpc>
                <a:spcPct val="90000"/>
              </a:lnSpc>
              <a:spcAft>
                <a:spcPts val="600"/>
              </a:spcAft>
            </a:pPr>
            <a:r>
              <a:rPr lang="en-US" sz="6000" b="1">
                <a:solidFill>
                  <a:schemeClr val="bg1"/>
                </a:solidFill>
              </a:rPr>
              <a:t>Enabling Technology</a:t>
            </a:r>
            <a:endParaRPr lang="en-US" sz="6000">
              <a:solidFill>
                <a:schemeClr val="bg1"/>
              </a:solidFill>
              <a:cs typeface="Calibri" panose="020F0502020204030204"/>
            </a:endParaRPr>
          </a:p>
        </p:txBody>
      </p:sp>
      <p:cxnSp>
        <p:nvCxnSpPr>
          <p:cNvPr id="18" name="Straight Connector 17">
            <a:extLst>
              <a:ext uri="{FF2B5EF4-FFF2-40B4-BE49-F238E27FC236}">
                <a16:creationId xmlns:a16="http://schemas.microsoft.com/office/drawing/2014/main" xmlns="" id="{F11AD06B-AB20-4097-8606-5DA00DBACE88}"/>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xmlns="" id="{61DC6E7F-853A-3D5A-6606-BDE921C9BCF8}"/>
              </a:ext>
            </a:extLst>
          </p:cNvPr>
          <p:cNvSpPr txBox="1"/>
          <p:nvPr/>
        </p:nvSpPr>
        <p:spPr>
          <a:xfrm>
            <a:off x="8299663" y="-1300669"/>
            <a:ext cx="5666546" cy="7944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88645" indent="-588645" defTabSz="941832">
              <a:spcAft>
                <a:spcPts val="600"/>
              </a:spcAft>
              <a:buFont typeface="Wingdings"/>
              <a:buChar char="v"/>
            </a:pPr>
            <a:r>
              <a:rPr lang="en-GB" sz="4532" kern="1200">
                <a:solidFill>
                  <a:srgbClr val="FFFFFF"/>
                </a:solidFill>
                <a:latin typeface="+mn-lt"/>
                <a:ea typeface="+mn-ea"/>
                <a:cs typeface="Calibri"/>
              </a:rPr>
              <a:t>Artificial Intelligence</a:t>
            </a:r>
            <a:endParaRPr lang="en-US">
              <a:solidFill>
                <a:srgbClr val="FFFFFF"/>
              </a:solidFill>
            </a:endParaRPr>
          </a:p>
        </p:txBody>
      </p:sp>
      <p:sp>
        <p:nvSpPr>
          <p:cNvPr id="7" name="TextBox 6">
            <a:extLst>
              <a:ext uri="{FF2B5EF4-FFF2-40B4-BE49-F238E27FC236}">
                <a16:creationId xmlns:a16="http://schemas.microsoft.com/office/drawing/2014/main" xmlns="" id="{6DBBE460-6795-7806-7C16-8E1C317912E5}"/>
              </a:ext>
            </a:extLst>
          </p:cNvPr>
          <p:cNvSpPr txBox="1"/>
          <p:nvPr/>
        </p:nvSpPr>
        <p:spPr>
          <a:xfrm>
            <a:off x="12189274" y="2382071"/>
            <a:ext cx="5666546" cy="7944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88645" indent="-588645" defTabSz="941832">
              <a:spcAft>
                <a:spcPts val="600"/>
              </a:spcAft>
              <a:buFont typeface="Wingdings"/>
              <a:buChar char="v"/>
            </a:pPr>
            <a:r>
              <a:rPr lang="en-GB" sz="4532" kern="1200">
                <a:solidFill>
                  <a:srgbClr val="FFFFFF"/>
                </a:solidFill>
                <a:latin typeface="+mn-lt"/>
                <a:ea typeface="+mn-ea"/>
                <a:cs typeface="Calibri"/>
              </a:rPr>
              <a:t>Sensor Network</a:t>
            </a:r>
            <a:endParaRPr lang="en-US" sz="4400">
              <a:solidFill>
                <a:srgbClr val="FFFFFF"/>
              </a:solidFill>
              <a:cs typeface="Calibri"/>
            </a:endParaRPr>
          </a:p>
        </p:txBody>
      </p:sp>
      <p:sp>
        <p:nvSpPr>
          <p:cNvPr id="8" name="TextBox 7">
            <a:extLst>
              <a:ext uri="{FF2B5EF4-FFF2-40B4-BE49-F238E27FC236}">
                <a16:creationId xmlns:a16="http://schemas.microsoft.com/office/drawing/2014/main" xmlns="" id="{CD6620B8-2383-D60C-EA76-A535DC95720F}"/>
              </a:ext>
            </a:extLst>
          </p:cNvPr>
          <p:cNvSpPr txBox="1"/>
          <p:nvPr/>
        </p:nvSpPr>
        <p:spPr>
          <a:xfrm>
            <a:off x="6707423" y="7375591"/>
            <a:ext cx="5666546" cy="7944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88645" indent="-588645" defTabSz="941832">
              <a:spcAft>
                <a:spcPts val="600"/>
              </a:spcAft>
              <a:buFont typeface="Wingdings"/>
              <a:buChar char="v"/>
            </a:pPr>
            <a:r>
              <a:rPr lang="en-GB" sz="4532" kern="1200">
                <a:solidFill>
                  <a:srgbClr val="FFFFFF"/>
                </a:solidFill>
                <a:latin typeface="+mn-lt"/>
                <a:ea typeface="+mn-ea"/>
                <a:cs typeface="Calibri"/>
              </a:rPr>
              <a:t>Connectivity</a:t>
            </a:r>
            <a:endParaRPr lang="en-US" sz="4400">
              <a:solidFill>
                <a:srgbClr val="FFFFFF"/>
              </a:solidFill>
              <a:cs typeface="Calibri"/>
            </a:endParaRPr>
          </a:p>
        </p:txBody>
      </p:sp>
    </p:spTree>
    <p:extLst>
      <p:ext uri="{BB962C8B-B14F-4D97-AF65-F5344CB8AC3E}">
        <p14:creationId xmlns:p14="http://schemas.microsoft.com/office/powerpoint/2010/main" val="3285469546"/>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E8A8EAB8-D2FF-444D-B34B-7D32F106AD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6" name="Straight Connector 15">
            <a:extLst>
              <a:ext uri="{FF2B5EF4-FFF2-40B4-BE49-F238E27FC236}">
                <a16:creationId xmlns:a16="http://schemas.microsoft.com/office/drawing/2014/main" xmlns="" id="{EEA38897-7BA3-4408-8083-3235339C4A6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xmlns="" id="{83A6CFDC-6B0D-4242-4481-ACA46A2A07CF}"/>
              </a:ext>
            </a:extLst>
          </p:cNvPr>
          <p:cNvSpPr txBox="1"/>
          <p:nvPr/>
        </p:nvSpPr>
        <p:spPr>
          <a:xfrm>
            <a:off x="897769" y="2216267"/>
            <a:ext cx="4586513" cy="364771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nSpc>
                <a:spcPct val="90000"/>
              </a:lnSpc>
              <a:spcAft>
                <a:spcPts val="600"/>
              </a:spcAft>
            </a:pPr>
            <a:r>
              <a:rPr lang="en-US" sz="6000" b="1">
                <a:solidFill>
                  <a:schemeClr val="bg1"/>
                </a:solidFill>
              </a:rPr>
              <a:t>Enabling Technology</a:t>
            </a:r>
            <a:endParaRPr lang="en-US" sz="6000">
              <a:solidFill>
                <a:schemeClr val="bg1"/>
              </a:solidFill>
              <a:cs typeface="Calibri" panose="020F0502020204030204"/>
            </a:endParaRPr>
          </a:p>
        </p:txBody>
      </p:sp>
      <p:cxnSp>
        <p:nvCxnSpPr>
          <p:cNvPr id="18" name="Straight Connector 17">
            <a:extLst>
              <a:ext uri="{FF2B5EF4-FFF2-40B4-BE49-F238E27FC236}">
                <a16:creationId xmlns:a16="http://schemas.microsoft.com/office/drawing/2014/main" xmlns="" id="{F11AD06B-AB20-4097-8606-5DA00DBACE88}"/>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xmlns="" id="{61DC6E7F-853A-3D5A-6606-BDE921C9BCF8}"/>
              </a:ext>
            </a:extLst>
          </p:cNvPr>
          <p:cNvSpPr txBox="1"/>
          <p:nvPr/>
        </p:nvSpPr>
        <p:spPr>
          <a:xfrm>
            <a:off x="6525454" y="1428883"/>
            <a:ext cx="6064605" cy="7944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88645" indent="-588645" defTabSz="941832">
              <a:spcAft>
                <a:spcPts val="600"/>
              </a:spcAft>
              <a:buFont typeface="Wingdings"/>
              <a:buChar char="v"/>
            </a:pPr>
            <a:r>
              <a:rPr lang="en-GB" sz="4532" kern="1200">
                <a:solidFill>
                  <a:srgbClr val="FFFFFF"/>
                </a:solidFill>
                <a:latin typeface="+mn-lt"/>
                <a:ea typeface="+mn-ea"/>
                <a:cs typeface="Calibri"/>
              </a:rPr>
              <a:t>Artificial Intelligence</a:t>
            </a:r>
            <a:endParaRPr lang="en-US">
              <a:solidFill>
                <a:srgbClr val="FFFFFF"/>
              </a:solidFill>
            </a:endParaRPr>
          </a:p>
        </p:txBody>
      </p:sp>
      <p:sp>
        <p:nvSpPr>
          <p:cNvPr id="7" name="TextBox 6">
            <a:extLst>
              <a:ext uri="{FF2B5EF4-FFF2-40B4-BE49-F238E27FC236}">
                <a16:creationId xmlns:a16="http://schemas.microsoft.com/office/drawing/2014/main" xmlns="" id="{6DBBE460-6795-7806-7C16-8E1C317912E5}"/>
              </a:ext>
            </a:extLst>
          </p:cNvPr>
          <p:cNvSpPr txBox="1"/>
          <p:nvPr/>
        </p:nvSpPr>
        <p:spPr>
          <a:xfrm>
            <a:off x="6525453" y="3166817"/>
            <a:ext cx="5666546" cy="7944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88645" indent="-588645" defTabSz="941832">
              <a:spcAft>
                <a:spcPts val="600"/>
              </a:spcAft>
              <a:buFont typeface="Wingdings"/>
              <a:buChar char="v"/>
            </a:pPr>
            <a:r>
              <a:rPr lang="en-GB" sz="4532" kern="1200">
                <a:solidFill>
                  <a:srgbClr val="FFFFFF"/>
                </a:solidFill>
                <a:latin typeface="+mn-lt"/>
                <a:ea typeface="+mn-ea"/>
                <a:cs typeface="Calibri"/>
              </a:rPr>
              <a:t>Sensor Network</a:t>
            </a:r>
            <a:endParaRPr lang="en-US" sz="4400">
              <a:solidFill>
                <a:srgbClr val="FFFFFF"/>
              </a:solidFill>
              <a:cs typeface="Calibri"/>
            </a:endParaRPr>
          </a:p>
        </p:txBody>
      </p:sp>
      <p:sp>
        <p:nvSpPr>
          <p:cNvPr id="8" name="TextBox 7">
            <a:extLst>
              <a:ext uri="{FF2B5EF4-FFF2-40B4-BE49-F238E27FC236}">
                <a16:creationId xmlns:a16="http://schemas.microsoft.com/office/drawing/2014/main" xmlns="" id="{CD6620B8-2383-D60C-EA76-A535DC95720F}"/>
              </a:ext>
            </a:extLst>
          </p:cNvPr>
          <p:cNvSpPr txBox="1"/>
          <p:nvPr/>
        </p:nvSpPr>
        <p:spPr>
          <a:xfrm>
            <a:off x="6525453" y="4634666"/>
            <a:ext cx="5666546" cy="7944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88645" indent="-588645" defTabSz="941832">
              <a:spcAft>
                <a:spcPts val="600"/>
              </a:spcAft>
              <a:buFont typeface="Wingdings"/>
              <a:buChar char="v"/>
            </a:pPr>
            <a:r>
              <a:rPr lang="en-GB" sz="4532" kern="1200">
                <a:solidFill>
                  <a:srgbClr val="FFFFFF"/>
                </a:solidFill>
                <a:latin typeface="+mn-lt"/>
                <a:ea typeface="+mn-ea"/>
                <a:cs typeface="Calibri"/>
              </a:rPr>
              <a:t>Connectivity</a:t>
            </a:r>
            <a:endParaRPr lang="en-US" sz="4400">
              <a:solidFill>
                <a:srgbClr val="FFFFFF"/>
              </a:solidFill>
              <a:cs typeface="Calibri"/>
            </a:endParaRPr>
          </a:p>
        </p:txBody>
      </p:sp>
    </p:spTree>
    <p:extLst>
      <p:ext uri="{BB962C8B-B14F-4D97-AF65-F5344CB8AC3E}">
        <p14:creationId xmlns:p14="http://schemas.microsoft.com/office/powerpoint/2010/main" val="230300268"/>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5A0118C5-4F8D-4CF4-BADD-53FEACC6C42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xmlns="" id="{A570087E-1315-2CCE-4E17-6E41045EC659}"/>
              </a:ext>
            </a:extLst>
          </p:cNvPr>
          <p:cNvSpPr txBox="1"/>
          <p:nvPr/>
        </p:nvSpPr>
        <p:spPr>
          <a:xfrm>
            <a:off x="6166627" y="568517"/>
            <a:ext cx="5987473" cy="110132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Autofit/>
          </a:bodyPr>
          <a:lstStyle/>
          <a:p>
            <a:pPr>
              <a:lnSpc>
                <a:spcPct val="90000"/>
              </a:lnSpc>
              <a:spcBef>
                <a:spcPct val="0"/>
              </a:spcBef>
              <a:spcAft>
                <a:spcPts val="600"/>
              </a:spcAft>
            </a:pPr>
            <a:r>
              <a:rPr lang="en-US" sz="5400" b="1">
                <a:solidFill>
                  <a:schemeClr val="bg1"/>
                </a:solidFill>
                <a:latin typeface="+mj-lt"/>
                <a:ea typeface="+mj-ea"/>
                <a:cs typeface="+mj-cs"/>
              </a:rPr>
              <a:t>Artificial Intelligence</a:t>
            </a:r>
            <a:endParaRPr lang="en-US" sz="5400" b="1">
              <a:solidFill>
                <a:schemeClr val="bg1"/>
              </a:solidFill>
              <a:latin typeface="+mj-lt"/>
              <a:ea typeface="+mj-ea"/>
              <a:cs typeface="Calibri Light"/>
            </a:endParaRPr>
          </a:p>
        </p:txBody>
      </p:sp>
      <p:pic>
        <p:nvPicPr>
          <p:cNvPr id="6" name="Picture 5" descr="ปัญญาประดิษฐ์ (AI : Artificial Intelligence) ~ Innovation &amp; New Tecnology">
            <a:extLst>
              <a:ext uri="{FF2B5EF4-FFF2-40B4-BE49-F238E27FC236}">
                <a16:creationId xmlns:a16="http://schemas.microsoft.com/office/drawing/2014/main" xmlns="" id="{B831CEED-1DA5-0368-A727-3B2B1BA86FD8}"/>
              </a:ext>
            </a:extLst>
          </p:cNvPr>
          <p:cNvPicPr>
            <a:picLocks noChangeAspect="1"/>
          </p:cNvPicPr>
          <p:nvPr/>
        </p:nvPicPr>
        <p:blipFill rotWithShape="1">
          <a:blip r:embed="rId3"/>
          <a:srcRect l="23885" r="22866" b="1"/>
          <a:stretch/>
        </p:blipFill>
        <p:spPr>
          <a:xfrm>
            <a:off x="-4924720" y="1052275"/>
            <a:ext cx="4754947" cy="4754947"/>
          </a:xfrm>
          <a:custGeom>
            <a:avLst/>
            <a:gdLst/>
            <a:ahLst/>
            <a:cxnLst/>
            <a:rect l="l" t="t" r="r" b="b"/>
            <a:pathLst>
              <a:path w="2388070" h="2388070">
                <a:moveTo>
                  <a:pt x="1194035" y="0"/>
                </a:moveTo>
                <a:cubicBezTo>
                  <a:pt x="1853482" y="0"/>
                  <a:pt x="2388070" y="534588"/>
                  <a:pt x="2388070" y="1194035"/>
                </a:cubicBezTo>
                <a:cubicBezTo>
                  <a:pt x="2388070" y="1853482"/>
                  <a:pt x="1853482" y="2388070"/>
                  <a:pt x="1194035" y="2388070"/>
                </a:cubicBezTo>
                <a:cubicBezTo>
                  <a:pt x="534588" y="2388070"/>
                  <a:pt x="0" y="1853482"/>
                  <a:pt x="0" y="1194035"/>
                </a:cubicBezTo>
                <a:cubicBezTo>
                  <a:pt x="0" y="534588"/>
                  <a:pt x="534588" y="0"/>
                  <a:pt x="1194035" y="0"/>
                </a:cubicBezTo>
                <a:close/>
              </a:path>
            </a:pathLst>
          </a:custGeom>
          <a:ln w="28575">
            <a:noFill/>
          </a:ln>
        </p:spPr>
      </p:pic>
      <p:grpSp>
        <p:nvGrpSpPr>
          <p:cNvPr id="13" name="Group 12">
            <a:extLst>
              <a:ext uri="{FF2B5EF4-FFF2-40B4-BE49-F238E27FC236}">
                <a16:creationId xmlns:a16="http://schemas.microsoft.com/office/drawing/2014/main" xmlns="" id="{B894EFA8-F425-4D19-A94B-445388B31E2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377893"/>
            <a:ext cx="1861854" cy="717514"/>
            <a:chOff x="0" y="377893"/>
            <a:chExt cx="1861854" cy="717514"/>
          </a:xfrm>
          <a:solidFill>
            <a:schemeClr val="bg1"/>
          </a:solidFill>
        </p:grpSpPr>
        <p:sp>
          <p:nvSpPr>
            <p:cNvPr id="14" name="Freeform: Shape 13">
              <a:extLst>
                <a:ext uri="{FF2B5EF4-FFF2-40B4-BE49-F238E27FC236}">
                  <a16:creationId xmlns:a16="http://schemas.microsoft.com/office/drawing/2014/main" xmlns="" id="{C5A741B9-65EC-4C5B-9FE0-4A18575771A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5" name="Freeform: Shape 14">
              <a:extLst>
                <a:ext uri="{FF2B5EF4-FFF2-40B4-BE49-F238E27FC236}">
                  <a16:creationId xmlns:a16="http://schemas.microsoft.com/office/drawing/2014/main" xmlns="" id="{C0BB4301-41FA-4453-956F-A11CC664B68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sp>
        <p:nvSpPr>
          <p:cNvPr id="5" name="TextBox 4">
            <a:extLst>
              <a:ext uri="{FF2B5EF4-FFF2-40B4-BE49-F238E27FC236}">
                <a16:creationId xmlns:a16="http://schemas.microsoft.com/office/drawing/2014/main" xmlns="" id="{71D4B6D2-93FA-2365-183D-95276D5C555D}"/>
              </a:ext>
            </a:extLst>
          </p:cNvPr>
          <p:cNvSpPr txBox="1"/>
          <p:nvPr/>
        </p:nvSpPr>
        <p:spPr>
          <a:xfrm>
            <a:off x="12143962" y="1647841"/>
            <a:ext cx="5217173" cy="435133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90000"/>
              </a:lnSpc>
              <a:spcAft>
                <a:spcPts val="600"/>
              </a:spcAft>
            </a:pPr>
            <a:r>
              <a:rPr lang="en-US" sz="3600">
                <a:solidFill>
                  <a:schemeClr val="bg1"/>
                </a:solidFill>
              </a:rPr>
              <a:t>AI are used to analyze the data collected by sensors and make intelligent decisions about how to respond and adapt the environment accordingly.</a:t>
            </a:r>
            <a:endParaRPr lang="en-US" sz="3600">
              <a:solidFill>
                <a:schemeClr val="bg1"/>
              </a:solidFill>
              <a:cs typeface="Calibri"/>
            </a:endParaRPr>
          </a:p>
        </p:txBody>
      </p:sp>
      <p:grpSp>
        <p:nvGrpSpPr>
          <p:cNvPr id="17" name="Graphic 185">
            <a:extLst>
              <a:ext uri="{FF2B5EF4-FFF2-40B4-BE49-F238E27FC236}">
                <a16:creationId xmlns:a16="http://schemas.microsoft.com/office/drawing/2014/main" xmlns="" id="{582A903B-6B78-4F0A-B7C9-3D80499020B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0428634" y="5987064"/>
            <a:ext cx="1054466" cy="469689"/>
            <a:chOff x="9841624" y="4115729"/>
            <a:chExt cx="602169" cy="268223"/>
          </a:xfrm>
          <a:solidFill>
            <a:schemeClr val="bg1"/>
          </a:solidFill>
        </p:grpSpPr>
        <p:sp>
          <p:nvSpPr>
            <p:cNvPr id="18" name="Freeform: Shape 17">
              <a:extLst>
                <a:ext uri="{FF2B5EF4-FFF2-40B4-BE49-F238E27FC236}">
                  <a16:creationId xmlns:a16="http://schemas.microsoft.com/office/drawing/2014/main" xmlns="" id="{D510EA93-8F64-42C8-A630-D449506E95E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xmlns="" id="{06CB53FC-E4DA-4001-928B-9998A85EA5B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xmlns="" id="{D210B969-4FDF-4AAC-9397-63D5434958D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xmlns="" id="{570B3EF0-84EA-4F47-86A3-1EA1F644A49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xmlns="" id="{259369A8-EF57-42A1-8EC8-F6A9F92A3AD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26248260"/>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2225</Words>
  <Application>Microsoft Office PowerPoint</Application>
  <PresentationFormat>Widescreen</PresentationFormat>
  <Paragraphs>335</Paragraphs>
  <Slides>59</Slides>
  <Notes>26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59</vt:i4>
      </vt:variant>
    </vt:vector>
  </HeadingPairs>
  <TitlesOfParts>
    <vt:vector size="69" baseType="lpstr">
      <vt:lpstr>Algerian</vt:lpstr>
      <vt:lpstr>Arial</vt:lpstr>
      <vt:lpstr>Calibri</vt:lpstr>
      <vt:lpstr>Calibri Light</vt:lpstr>
      <vt:lpstr>Matura MT Script Capitals</vt:lpstr>
      <vt:lpstr>Meiryo</vt:lpstr>
      <vt:lpstr>Söhne</vt:lpstr>
      <vt:lpstr>Wingdings</vt:lpstr>
      <vt:lpstr>Wingdings,Sans-Serif</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427</cp:revision>
  <dcterms:created xsi:type="dcterms:W3CDTF">2024-04-09T23:34:44Z</dcterms:created>
  <dcterms:modified xsi:type="dcterms:W3CDTF">2024-04-10T07:54:30Z</dcterms:modified>
</cp:coreProperties>
</file>