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8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jan Shrestha" userId="e7db7310-ea9f-4a36-89d2-6f0c4432e1d4" providerId="ADAL" clId="{3603D99E-75F2-4557-85CC-F6C3D4F7D843}"/>
    <pc:docChg chg="modSld">
      <pc:chgData name="Sujan Shrestha" userId="e7db7310-ea9f-4a36-89d2-6f0c4432e1d4" providerId="ADAL" clId="{3603D99E-75F2-4557-85CC-F6C3D4F7D843}" dt="2022-01-09T03:43:55.503" v="11" actId="1035"/>
      <pc:docMkLst>
        <pc:docMk/>
      </pc:docMkLst>
      <pc:sldChg chg="modSp mod">
        <pc:chgData name="Sujan Shrestha" userId="e7db7310-ea9f-4a36-89d2-6f0c4432e1d4" providerId="ADAL" clId="{3603D99E-75F2-4557-85CC-F6C3D4F7D843}" dt="2022-01-09T03:43:55.503" v="11" actId="1035"/>
        <pc:sldMkLst>
          <pc:docMk/>
          <pc:sldMk cId="2217406450" sldId="279"/>
        </pc:sldMkLst>
        <pc:picChg chg="mod">
          <ac:chgData name="Sujan Shrestha" userId="e7db7310-ea9f-4a36-89d2-6f0c4432e1d4" providerId="ADAL" clId="{3603D99E-75F2-4557-85CC-F6C3D4F7D843}" dt="2022-01-09T03:43:55.503" v="11" actId="1035"/>
          <ac:picMkLst>
            <pc:docMk/>
            <pc:sldMk cId="2217406450" sldId="279"/>
            <ac:picMk id="5" creationId="{19923766-F932-4898-B94A-AE1F035298B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727EB-B311-4E3A-B935-833F5A2D72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221B8A-FF78-4731-9ED2-3D0AE4E901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CFDCB0-EE37-4A2E-857A-A9A570B02912}"/>
              </a:ext>
            </a:extLst>
          </p:cNvPr>
          <p:cNvSpPr>
            <a:spLocks noGrp="1"/>
          </p:cNvSpPr>
          <p:nvPr>
            <p:ph type="dt" sz="half" idx="10"/>
          </p:nvPr>
        </p:nvSpPr>
        <p:spPr/>
        <p:txBody>
          <a:bodyPr/>
          <a:lstStyle/>
          <a:p>
            <a:fld id="{BF3CBEBE-1823-45FB-B228-45CD04A7D0C2}" type="datetimeFigureOut">
              <a:rPr lang="en-US" smtClean="0"/>
              <a:t>1/9/2022</a:t>
            </a:fld>
            <a:endParaRPr lang="en-US"/>
          </a:p>
        </p:txBody>
      </p:sp>
      <p:sp>
        <p:nvSpPr>
          <p:cNvPr id="5" name="Footer Placeholder 4">
            <a:extLst>
              <a:ext uri="{FF2B5EF4-FFF2-40B4-BE49-F238E27FC236}">
                <a16:creationId xmlns:a16="http://schemas.microsoft.com/office/drawing/2014/main" id="{684B6564-BDCB-4461-A805-A373A4129F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E5F4D9-7571-479A-8C6D-C6BE321F102E}"/>
              </a:ext>
            </a:extLst>
          </p:cNvPr>
          <p:cNvSpPr>
            <a:spLocks noGrp="1"/>
          </p:cNvSpPr>
          <p:nvPr>
            <p:ph type="sldNum" sz="quarter" idx="12"/>
          </p:nvPr>
        </p:nvSpPr>
        <p:spPr/>
        <p:txBody>
          <a:bodyPr/>
          <a:lstStyle/>
          <a:p>
            <a:fld id="{F91AE47B-7268-4871-B127-07C207F1EB50}" type="slidenum">
              <a:rPr lang="en-US" smtClean="0"/>
              <a:t>‹#›</a:t>
            </a:fld>
            <a:endParaRPr lang="en-US"/>
          </a:p>
        </p:txBody>
      </p:sp>
    </p:spTree>
    <p:extLst>
      <p:ext uri="{BB962C8B-B14F-4D97-AF65-F5344CB8AC3E}">
        <p14:creationId xmlns:p14="http://schemas.microsoft.com/office/powerpoint/2010/main" val="1286834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126D3-DCCB-42FB-8E47-0A6CDE7260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EED99B-8FCC-46CD-A7F8-0D7D286597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22E277-DD02-4BC7-8100-41B53F7F4C19}"/>
              </a:ext>
            </a:extLst>
          </p:cNvPr>
          <p:cNvSpPr>
            <a:spLocks noGrp="1"/>
          </p:cNvSpPr>
          <p:nvPr>
            <p:ph type="dt" sz="half" idx="10"/>
          </p:nvPr>
        </p:nvSpPr>
        <p:spPr/>
        <p:txBody>
          <a:bodyPr/>
          <a:lstStyle/>
          <a:p>
            <a:fld id="{BF3CBEBE-1823-45FB-B228-45CD04A7D0C2}" type="datetimeFigureOut">
              <a:rPr lang="en-US" smtClean="0"/>
              <a:t>1/9/2022</a:t>
            </a:fld>
            <a:endParaRPr lang="en-US"/>
          </a:p>
        </p:txBody>
      </p:sp>
      <p:sp>
        <p:nvSpPr>
          <p:cNvPr id="5" name="Footer Placeholder 4">
            <a:extLst>
              <a:ext uri="{FF2B5EF4-FFF2-40B4-BE49-F238E27FC236}">
                <a16:creationId xmlns:a16="http://schemas.microsoft.com/office/drawing/2014/main" id="{7238484B-71C9-4E3C-BEE5-DBBF692195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66AC6C-81AB-4852-A85C-E477C00EC040}"/>
              </a:ext>
            </a:extLst>
          </p:cNvPr>
          <p:cNvSpPr>
            <a:spLocks noGrp="1"/>
          </p:cNvSpPr>
          <p:nvPr>
            <p:ph type="sldNum" sz="quarter" idx="12"/>
          </p:nvPr>
        </p:nvSpPr>
        <p:spPr/>
        <p:txBody>
          <a:bodyPr/>
          <a:lstStyle/>
          <a:p>
            <a:fld id="{F91AE47B-7268-4871-B127-07C207F1EB50}" type="slidenum">
              <a:rPr lang="en-US" smtClean="0"/>
              <a:t>‹#›</a:t>
            </a:fld>
            <a:endParaRPr lang="en-US"/>
          </a:p>
        </p:txBody>
      </p:sp>
    </p:spTree>
    <p:extLst>
      <p:ext uri="{BB962C8B-B14F-4D97-AF65-F5344CB8AC3E}">
        <p14:creationId xmlns:p14="http://schemas.microsoft.com/office/powerpoint/2010/main" val="3032679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FC9678-2C31-4DBE-8FD4-F1E11E1AFD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E3031F-0EE8-42DF-AE1A-E73FAB3B43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84E025-A065-449D-BA3F-CCC0F7EE51D5}"/>
              </a:ext>
            </a:extLst>
          </p:cNvPr>
          <p:cNvSpPr>
            <a:spLocks noGrp="1"/>
          </p:cNvSpPr>
          <p:nvPr>
            <p:ph type="dt" sz="half" idx="10"/>
          </p:nvPr>
        </p:nvSpPr>
        <p:spPr/>
        <p:txBody>
          <a:bodyPr/>
          <a:lstStyle/>
          <a:p>
            <a:fld id="{BF3CBEBE-1823-45FB-B228-45CD04A7D0C2}" type="datetimeFigureOut">
              <a:rPr lang="en-US" smtClean="0"/>
              <a:t>1/9/2022</a:t>
            </a:fld>
            <a:endParaRPr lang="en-US"/>
          </a:p>
        </p:txBody>
      </p:sp>
      <p:sp>
        <p:nvSpPr>
          <p:cNvPr id="5" name="Footer Placeholder 4">
            <a:extLst>
              <a:ext uri="{FF2B5EF4-FFF2-40B4-BE49-F238E27FC236}">
                <a16:creationId xmlns:a16="http://schemas.microsoft.com/office/drawing/2014/main" id="{6973A83E-F867-495E-A228-17707FF133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544057-43BB-4D61-8362-381E2D3C801A}"/>
              </a:ext>
            </a:extLst>
          </p:cNvPr>
          <p:cNvSpPr>
            <a:spLocks noGrp="1"/>
          </p:cNvSpPr>
          <p:nvPr>
            <p:ph type="sldNum" sz="quarter" idx="12"/>
          </p:nvPr>
        </p:nvSpPr>
        <p:spPr/>
        <p:txBody>
          <a:bodyPr/>
          <a:lstStyle/>
          <a:p>
            <a:fld id="{F91AE47B-7268-4871-B127-07C207F1EB50}" type="slidenum">
              <a:rPr lang="en-US" smtClean="0"/>
              <a:t>‹#›</a:t>
            </a:fld>
            <a:endParaRPr lang="en-US"/>
          </a:p>
        </p:txBody>
      </p:sp>
    </p:spTree>
    <p:extLst>
      <p:ext uri="{BB962C8B-B14F-4D97-AF65-F5344CB8AC3E}">
        <p14:creationId xmlns:p14="http://schemas.microsoft.com/office/powerpoint/2010/main" val="2170495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B746F-1B81-45AE-A0C0-EF11634F59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CE9D4B-0A23-4311-BA6C-783202515B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11F70E-2615-4892-8714-1CF10B9B75D6}"/>
              </a:ext>
            </a:extLst>
          </p:cNvPr>
          <p:cNvSpPr>
            <a:spLocks noGrp="1"/>
          </p:cNvSpPr>
          <p:nvPr>
            <p:ph type="dt" sz="half" idx="10"/>
          </p:nvPr>
        </p:nvSpPr>
        <p:spPr/>
        <p:txBody>
          <a:bodyPr/>
          <a:lstStyle/>
          <a:p>
            <a:fld id="{BF3CBEBE-1823-45FB-B228-45CD04A7D0C2}" type="datetimeFigureOut">
              <a:rPr lang="en-US" smtClean="0"/>
              <a:t>1/9/2022</a:t>
            </a:fld>
            <a:endParaRPr lang="en-US"/>
          </a:p>
        </p:txBody>
      </p:sp>
      <p:sp>
        <p:nvSpPr>
          <p:cNvPr id="5" name="Footer Placeholder 4">
            <a:extLst>
              <a:ext uri="{FF2B5EF4-FFF2-40B4-BE49-F238E27FC236}">
                <a16:creationId xmlns:a16="http://schemas.microsoft.com/office/drawing/2014/main" id="{66C05C26-CB53-4A86-8926-7DD26671DB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23D646-D7C7-4AA8-A96E-89EA4C075434}"/>
              </a:ext>
            </a:extLst>
          </p:cNvPr>
          <p:cNvSpPr>
            <a:spLocks noGrp="1"/>
          </p:cNvSpPr>
          <p:nvPr>
            <p:ph type="sldNum" sz="quarter" idx="12"/>
          </p:nvPr>
        </p:nvSpPr>
        <p:spPr/>
        <p:txBody>
          <a:bodyPr/>
          <a:lstStyle/>
          <a:p>
            <a:fld id="{F91AE47B-7268-4871-B127-07C207F1EB50}" type="slidenum">
              <a:rPr lang="en-US" smtClean="0"/>
              <a:t>‹#›</a:t>
            </a:fld>
            <a:endParaRPr lang="en-US"/>
          </a:p>
        </p:txBody>
      </p:sp>
    </p:spTree>
    <p:extLst>
      <p:ext uri="{BB962C8B-B14F-4D97-AF65-F5344CB8AC3E}">
        <p14:creationId xmlns:p14="http://schemas.microsoft.com/office/powerpoint/2010/main" val="592127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47DE3-6955-4FCE-B0B0-15B04DC23C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401620-1AF5-4C06-8230-8E5ABA2D36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3DEF70-005C-4DF0-9CE4-BFAB3BDB624C}"/>
              </a:ext>
            </a:extLst>
          </p:cNvPr>
          <p:cNvSpPr>
            <a:spLocks noGrp="1"/>
          </p:cNvSpPr>
          <p:nvPr>
            <p:ph type="dt" sz="half" idx="10"/>
          </p:nvPr>
        </p:nvSpPr>
        <p:spPr/>
        <p:txBody>
          <a:bodyPr/>
          <a:lstStyle/>
          <a:p>
            <a:fld id="{BF3CBEBE-1823-45FB-B228-45CD04A7D0C2}" type="datetimeFigureOut">
              <a:rPr lang="en-US" smtClean="0"/>
              <a:t>1/9/2022</a:t>
            </a:fld>
            <a:endParaRPr lang="en-US"/>
          </a:p>
        </p:txBody>
      </p:sp>
      <p:sp>
        <p:nvSpPr>
          <p:cNvPr id="5" name="Footer Placeholder 4">
            <a:extLst>
              <a:ext uri="{FF2B5EF4-FFF2-40B4-BE49-F238E27FC236}">
                <a16:creationId xmlns:a16="http://schemas.microsoft.com/office/drawing/2014/main" id="{A5AE57DD-707F-4952-9988-310E85F525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30DF23-26B0-40C1-A247-0226F26EA256}"/>
              </a:ext>
            </a:extLst>
          </p:cNvPr>
          <p:cNvSpPr>
            <a:spLocks noGrp="1"/>
          </p:cNvSpPr>
          <p:nvPr>
            <p:ph type="sldNum" sz="quarter" idx="12"/>
          </p:nvPr>
        </p:nvSpPr>
        <p:spPr/>
        <p:txBody>
          <a:bodyPr/>
          <a:lstStyle/>
          <a:p>
            <a:fld id="{F91AE47B-7268-4871-B127-07C207F1EB50}" type="slidenum">
              <a:rPr lang="en-US" smtClean="0"/>
              <a:t>‹#›</a:t>
            </a:fld>
            <a:endParaRPr lang="en-US"/>
          </a:p>
        </p:txBody>
      </p:sp>
    </p:spTree>
    <p:extLst>
      <p:ext uri="{BB962C8B-B14F-4D97-AF65-F5344CB8AC3E}">
        <p14:creationId xmlns:p14="http://schemas.microsoft.com/office/powerpoint/2010/main" val="1269735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383CA-6932-4E5B-A43D-F34041B3A1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9725AF-E232-4B9E-BEC3-3A3EFE1369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1799BA-18FE-42E1-A240-9CF5975F4D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F370DE-A1A5-43C1-8DE9-6EF2CE84A021}"/>
              </a:ext>
            </a:extLst>
          </p:cNvPr>
          <p:cNvSpPr>
            <a:spLocks noGrp="1"/>
          </p:cNvSpPr>
          <p:nvPr>
            <p:ph type="dt" sz="half" idx="10"/>
          </p:nvPr>
        </p:nvSpPr>
        <p:spPr/>
        <p:txBody>
          <a:bodyPr/>
          <a:lstStyle/>
          <a:p>
            <a:fld id="{BF3CBEBE-1823-45FB-B228-45CD04A7D0C2}" type="datetimeFigureOut">
              <a:rPr lang="en-US" smtClean="0"/>
              <a:t>1/9/2022</a:t>
            </a:fld>
            <a:endParaRPr lang="en-US"/>
          </a:p>
        </p:txBody>
      </p:sp>
      <p:sp>
        <p:nvSpPr>
          <p:cNvPr id="6" name="Footer Placeholder 5">
            <a:extLst>
              <a:ext uri="{FF2B5EF4-FFF2-40B4-BE49-F238E27FC236}">
                <a16:creationId xmlns:a16="http://schemas.microsoft.com/office/drawing/2014/main" id="{6F41DA64-822D-4BAD-B230-1A34C1335F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493C32-B1B0-48CE-9319-9BE7E10288A5}"/>
              </a:ext>
            </a:extLst>
          </p:cNvPr>
          <p:cNvSpPr>
            <a:spLocks noGrp="1"/>
          </p:cNvSpPr>
          <p:nvPr>
            <p:ph type="sldNum" sz="quarter" idx="12"/>
          </p:nvPr>
        </p:nvSpPr>
        <p:spPr/>
        <p:txBody>
          <a:bodyPr/>
          <a:lstStyle/>
          <a:p>
            <a:fld id="{F91AE47B-7268-4871-B127-07C207F1EB50}" type="slidenum">
              <a:rPr lang="en-US" smtClean="0"/>
              <a:t>‹#›</a:t>
            </a:fld>
            <a:endParaRPr lang="en-US"/>
          </a:p>
        </p:txBody>
      </p:sp>
    </p:spTree>
    <p:extLst>
      <p:ext uri="{BB962C8B-B14F-4D97-AF65-F5344CB8AC3E}">
        <p14:creationId xmlns:p14="http://schemas.microsoft.com/office/powerpoint/2010/main" val="4177944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8A1B1-A898-4C7B-AF01-DC6774AE5C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D3EED7-BEB1-4C4C-BC66-BE5E3A0162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50030B-811A-4F2B-AD98-15FE7B52B6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763948-D2A1-4F04-9561-71DD5F865C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25878C-D389-4FC9-AEAA-7D48C78E50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D412BC-E23C-40C6-BE79-B7EE7C5C4A68}"/>
              </a:ext>
            </a:extLst>
          </p:cNvPr>
          <p:cNvSpPr>
            <a:spLocks noGrp="1"/>
          </p:cNvSpPr>
          <p:nvPr>
            <p:ph type="dt" sz="half" idx="10"/>
          </p:nvPr>
        </p:nvSpPr>
        <p:spPr/>
        <p:txBody>
          <a:bodyPr/>
          <a:lstStyle/>
          <a:p>
            <a:fld id="{BF3CBEBE-1823-45FB-B228-45CD04A7D0C2}" type="datetimeFigureOut">
              <a:rPr lang="en-US" smtClean="0"/>
              <a:t>1/9/2022</a:t>
            </a:fld>
            <a:endParaRPr lang="en-US"/>
          </a:p>
        </p:txBody>
      </p:sp>
      <p:sp>
        <p:nvSpPr>
          <p:cNvPr id="8" name="Footer Placeholder 7">
            <a:extLst>
              <a:ext uri="{FF2B5EF4-FFF2-40B4-BE49-F238E27FC236}">
                <a16:creationId xmlns:a16="http://schemas.microsoft.com/office/drawing/2014/main" id="{ADCF4838-50E1-460E-AA2B-CDF3CE7DED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678F82-106D-4B06-8E70-F55407377D79}"/>
              </a:ext>
            </a:extLst>
          </p:cNvPr>
          <p:cNvSpPr>
            <a:spLocks noGrp="1"/>
          </p:cNvSpPr>
          <p:nvPr>
            <p:ph type="sldNum" sz="quarter" idx="12"/>
          </p:nvPr>
        </p:nvSpPr>
        <p:spPr/>
        <p:txBody>
          <a:bodyPr/>
          <a:lstStyle/>
          <a:p>
            <a:fld id="{F91AE47B-7268-4871-B127-07C207F1EB50}" type="slidenum">
              <a:rPr lang="en-US" smtClean="0"/>
              <a:t>‹#›</a:t>
            </a:fld>
            <a:endParaRPr lang="en-US"/>
          </a:p>
        </p:txBody>
      </p:sp>
    </p:spTree>
    <p:extLst>
      <p:ext uri="{BB962C8B-B14F-4D97-AF65-F5344CB8AC3E}">
        <p14:creationId xmlns:p14="http://schemas.microsoft.com/office/powerpoint/2010/main" val="558394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1D6A9-3792-42F4-90BC-A978889E58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844CD7-C74F-46F0-AE00-4D221EC934DA}"/>
              </a:ext>
            </a:extLst>
          </p:cNvPr>
          <p:cNvSpPr>
            <a:spLocks noGrp="1"/>
          </p:cNvSpPr>
          <p:nvPr>
            <p:ph type="dt" sz="half" idx="10"/>
          </p:nvPr>
        </p:nvSpPr>
        <p:spPr/>
        <p:txBody>
          <a:bodyPr/>
          <a:lstStyle/>
          <a:p>
            <a:fld id="{BF3CBEBE-1823-45FB-B228-45CD04A7D0C2}" type="datetimeFigureOut">
              <a:rPr lang="en-US" smtClean="0"/>
              <a:t>1/9/2022</a:t>
            </a:fld>
            <a:endParaRPr lang="en-US"/>
          </a:p>
        </p:txBody>
      </p:sp>
      <p:sp>
        <p:nvSpPr>
          <p:cNvPr id="4" name="Footer Placeholder 3">
            <a:extLst>
              <a:ext uri="{FF2B5EF4-FFF2-40B4-BE49-F238E27FC236}">
                <a16:creationId xmlns:a16="http://schemas.microsoft.com/office/drawing/2014/main" id="{D765D91D-9D71-48F5-A377-93AA607097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4FF9C7-28AF-47FA-924C-266F80575DDB}"/>
              </a:ext>
            </a:extLst>
          </p:cNvPr>
          <p:cNvSpPr>
            <a:spLocks noGrp="1"/>
          </p:cNvSpPr>
          <p:nvPr>
            <p:ph type="sldNum" sz="quarter" idx="12"/>
          </p:nvPr>
        </p:nvSpPr>
        <p:spPr/>
        <p:txBody>
          <a:bodyPr/>
          <a:lstStyle/>
          <a:p>
            <a:fld id="{F91AE47B-7268-4871-B127-07C207F1EB50}" type="slidenum">
              <a:rPr lang="en-US" smtClean="0"/>
              <a:t>‹#›</a:t>
            </a:fld>
            <a:endParaRPr lang="en-US"/>
          </a:p>
        </p:txBody>
      </p:sp>
    </p:spTree>
    <p:extLst>
      <p:ext uri="{BB962C8B-B14F-4D97-AF65-F5344CB8AC3E}">
        <p14:creationId xmlns:p14="http://schemas.microsoft.com/office/powerpoint/2010/main" val="2498213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34046D-1EF0-4130-B858-670FDBE3271F}"/>
              </a:ext>
            </a:extLst>
          </p:cNvPr>
          <p:cNvSpPr>
            <a:spLocks noGrp="1"/>
          </p:cNvSpPr>
          <p:nvPr>
            <p:ph type="dt" sz="half" idx="10"/>
          </p:nvPr>
        </p:nvSpPr>
        <p:spPr/>
        <p:txBody>
          <a:bodyPr/>
          <a:lstStyle/>
          <a:p>
            <a:fld id="{BF3CBEBE-1823-45FB-B228-45CD04A7D0C2}" type="datetimeFigureOut">
              <a:rPr lang="en-US" smtClean="0"/>
              <a:t>1/9/2022</a:t>
            </a:fld>
            <a:endParaRPr lang="en-US"/>
          </a:p>
        </p:txBody>
      </p:sp>
      <p:sp>
        <p:nvSpPr>
          <p:cNvPr id="3" name="Footer Placeholder 2">
            <a:extLst>
              <a:ext uri="{FF2B5EF4-FFF2-40B4-BE49-F238E27FC236}">
                <a16:creationId xmlns:a16="http://schemas.microsoft.com/office/drawing/2014/main" id="{0D0548C3-BF81-4BA5-908C-EA1FE83C09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39604F-93EB-49FE-9C39-DF3E28DE4874}"/>
              </a:ext>
            </a:extLst>
          </p:cNvPr>
          <p:cNvSpPr>
            <a:spLocks noGrp="1"/>
          </p:cNvSpPr>
          <p:nvPr>
            <p:ph type="sldNum" sz="quarter" idx="12"/>
          </p:nvPr>
        </p:nvSpPr>
        <p:spPr/>
        <p:txBody>
          <a:bodyPr/>
          <a:lstStyle/>
          <a:p>
            <a:fld id="{F91AE47B-7268-4871-B127-07C207F1EB50}" type="slidenum">
              <a:rPr lang="en-US" smtClean="0"/>
              <a:t>‹#›</a:t>
            </a:fld>
            <a:endParaRPr lang="en-US"/>
          </a:p>
        </p:txBody>
      </p:sp>
    </p:spTree>
    <p:extLst>
      <p:ext uri="{BB962C8B-B14F-4D97-AF65-F5344CB8AC3E}">
        <p14:creationId xmlns:p14="http://schemas.microsoft.com/office/powerpoint/2010/main" val="1909755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105A8-A5F5-4793-95FE-62C6D4E8AA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D1311B-AC86-4DD2-A29B-7CDD9CD39D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46F74F-C9BB-4658-AB2C-2B06BBFBC9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3E7186-47CF-435A-BD00-984E698648F0}"/>
              </a:ext>
            </a:extLst>
          </p:cNvPr>
          <p:cNvSpPr>
            <a:spLocks noGrp="1"/>
          </p:cNvSpPr>
          <p:nvPr>
            <p:ph type="dt" sz="half" idx="10"/>
          </p:nvPr>
        </p:nvSpPr>
        <p:spPr/>
        <p:txBody>
          <a:bodyPr/>
          <a:lstStyle/>
          <a:p>
            <a:fld id="{BF3CBEBE-1823-45FB-B228-45CD04A7D0C2}" type="datetimeFigureOut">
              <a:rPr lang="en-US" smtClean="0"/>
              <a:t>1/9/2022</a:t>
            </a:fld>
            <a:endParaRPr lang="en-US"/>
          </a:p>
        </p:txBody>
      </p:sp>
      <p:sp>
        <p:nvSpPr>
          <p:cNvPr id="6" name="Footer Placeholder 5">
            <a:extLst>
              <a:ext uri="{FF2B5EF4-FFF2-40B4-BE49-F238E27FC236}">
                <a16:creationId xmlns:a16="http://schemas.microsoft.com/office/drawing/2014/main" id="{7F5C0625-FDC9-499A-984B-CCD001D7FB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71FF53-024E-4575-98DE-02CB1D6451C6}"/>
              </a:ext>
            </a:extLst>
          </p:cNvPr>
          <p:cNvSpPr>
            <a:spLocks noGrp="1"/>
          </p:cNvSpPr>
          <p:nvPr>
            <p:ph type="sldNum" sz="quarter" idx="12"/>
          </p:nvPr>
        </p:nvSpPr>
        <p:spPr/>
        <p:txBody>
          <a:bodyPr/>
          <a:lstStyle/>
          <a:p>
            <a:fld id="{F91AE47B-7268-4871-B127-07C207F1EB50}" type="slidenum">
              <a:rPr lang="en-US" smtClean="0"/>
              <a:t>‹#›</a:t>
            </a:fld>
            <a:endParaRPr lang="en-US"/>
          </a:p>
        </p:txBody>
      </p:sp>
    </p:spTree>
    <p:extLst>
      <p:ext uri="{BB962C8B-B14F-4D97-AF65-F5344CB8AC3E}">
        <p14:creationId xmlns:p14="http://schemas.microsoft.com/office/powerpoint/2010/main" val="4128492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BE4DA-6994-4943-B42D-DD9422DA1E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5ECCDF-5346-4102-94E4-3BAEB4E818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AAFE67-58E3-4DD8-B0D2-B7E7D29070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AC4A61-CA1E-4FF5-9130-E513A321A6F5}"/>
              </a:ext>
            </a:extLst>
          </p:cNvPr>
          <p:cNvSpPr>
            <a:spLocks noGrp="1"/>
          </p:cNvSpPr>
          <p:nvPr>
            <p:ph type="dt" sz="half" idx="10"/>
          </p:nvPr>
        </p:nvSpPr>
        <p:spPr/>
        <p:txBody>
          <a:bodyPr/>
          <a:lstStyle/>
          <a:p>
            <a:fld id="{BF3CBEBE-1823-45FB-B228-45CD04A7D0C2}" type="datetimeFigureOut">
              <a:rPr lang="en-US" smtClean="0"/>
              <a:t>1/9/2022</a:t>
            </a:fld>
            <a:endParaRPr lang="en-US"/>
          </a:p>
        </p:txBody>
      </p:sp>
      <p:sp>
        <p:nvSpPr>
          <p:cNvPr id="6" name="Footer Placeholder 5">
            <a:extLst>
              <a:ext uri="{FF2B5EF4-FFF2-40B4-BE49-F238E27FC236}">
                <a16:creationId xmlns:a16="http://schemas.microsoft.com/office/drawing/2014/main" id="{E0DE063A-7745-45F9-9C0C-8FC7AC586C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7A7083-ECE1-4677-AE95-9769E3B2BAD2}"/>
              </a:ext>
            </a:extLst>
          </p:cNvPr>
          <p:cNvSpPr>
            <a:spLocks noGrp="1"/>
          </p:cNvSpPr>
          <p:nvPr>
            <p:ph type="sldNum" sz="quarter" idx="12"/>
          </p:nvPr>
        </p:nvSpPr>
        <p:spPr/>
        <p:txBody>
          <a:bodyPr/>
          <a:lstStyle/>
          <a:p>
            <a:fld id="{F91AE47B-7268-4871-B127-07C207F1EB50}" type="slidenum">
              <a:rPr lang="en-US" smtClean="0"/>
              <a:t>‹#›</a:t>
            </a:fld>
            <a:endParaRPr lang="en-US"/>
          </a:p>
        </p:txBody>
      </p:sp>
    </p:spTree>
    <p:extLst>
      <p:ext uri="{BB962C8B-B14F-4D97-AF65-F5344CB8AC3E}">
        <p14:creationId xmlns:p14="http://schemas.microsoft.com/office/powerpoint/2010/main" val="360641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531BC6-07E0-48F3-91BA-F2E4093F9C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964FC2-1AD7-46DC-ABC7-36C8E03B6C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56F59D-DECE-40AD-8BAE-C456F32181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3CBEBE-1823-45FB-B228-45CD04A7D0C2}" type="datetimeFigureOut">
              <a:rPr lang="en-US" smtClean="0"/>
              <a:t>1/9/2022</a:t>
            </a:fld>
            <a:endParaRPr lang="en-US"/>
          </a:p>
        </p:txBody>
      </p:sp>
      <p:sp>
        <p:nvSpPr>
          <p:cNvPr id="5" name="Footer Placeholder 4">
            <a:extLst>
              <a:ext uri="{FF2B5EF4-FFF2-40B4-BE49-F238E27FC236}">
                <a16:creationId xmlns:a16="http://schemas.microsoft.com/office/drawing/2014/main" id="{CEDF8E11-F55D-4789-B871-9807F93208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74F12DE-926B-4C7C-9F33-BB4A1274CC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1AE47B-7268-4871-B127-07C207F1EB50}" type="slidenum">
              <a:rPr lang="en-US" smtClean="0"/>
              <a:t>‹#›</a:t>
            </a:fld>
            <a:endParaRPr lang="en-US"/>
          </a:p>
        </p:txBody>
      </p:sp>
    </p:spTree>
    <p:extLst>
      <p:ext uri="{BB962C8B-B14F-4D97-AF65-F5344CB8AC3E}">
        <p14:creationId xmlns:p14="http://schemas.microsoft.com/office/powerpoint/2010/main" val="2202902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FEAF7-C07F-489B-8150-FD0B5E078F28}"/>
              </a:ext>
            </a:extLst>
          </p:cNvPr>
          <p:cNvSpPr>
            <a:spLocks noGrp="1"/>
          </p:cNvSpPr>
          <p:nvPr>
            <p:ph type="ctrTitle"/>
          </p:nvPr>
        </p:nvSpPr>
        <p:spPr/>
        <p:txBody>
          <a:bodyPr/>
          <a:lstStyle/>
          <a:p>
            <a:r>
              <a:rPr lang="en-US" b="0" i="0" dirty="0">
                <a:solidFill>
                  <a:srgbClr val="610B38"/>
                </a:solidFill>
                <a:effectLst/>
                <a:latin typeface="erdana"/>
              </a:rPr>
              <a:t>Parallel Processing</a:t>
            </a:r>
            <a:br>
              <a:rPr lang="en-US" b="0" i="0" dirty="0">
                <a:solidFill>
                  <a:srgbClr val="610B38"/>
                </a:solidFill>
                <a:effectLst/>
                <a:latin typeface="erdana"/>
              </a:rPr>
            </a:br>
            <a:endParaRPr lang="en-US" dirty="0"/>
          </a:p>
        </p:txBody>
      </p:sp>
      <p:sp>
        <p:nvSpPr>
          <p:cNvPr id="3" name="Subtitle 2">
            <a:extLst>
              <a:ext uri="{FF2B5EF4-FFF2-40B4-BE49-F238E27FC236}">
                <a16:creationId xmlns:a16="http://schemas.microsoft.com/office/drawing/2014/main" id="{CFD62254-0ECE-4C2E-8230-701C2A9A5055}"/>
              </a:ext>
            </a:extLst>
          </p:cNvPr>
          <p:cNvSpPr>
            <a:spLocks noGrp="1"/>
          </p:cNvSpPr>
          <p:nvPr>
            <p:ph type="subTitle" idx="1"/>
          </p:nvPr>
        </p:nvSpPr>
        <p:spPr>
          <a:xfrm>
            <a:off x="1524000" y="3602038"/>
            <a:ext cx="9144000" cy="2639736"/>
          </a:xfrm>
        </p:spPr>
        <p:txBody>
          <a:bodyPr>
            <a:normAutofit/>
          </a:bodyPr>
          <a:lstStyle/>
          <a:p>
            <a:pPr marL="342900" indent="-342900" algn="l">
              <a:buFont typeface="Wingdings" panose="05000000000000000000" pitchFamily="2" charset="2"/>
              <a:buChar char="ü"/>
            </a:pPr>
            <a:r>
              <a:rPr lang="en-US" b="0" i="0" dirty="0">
                <a:solidFill>
                  <a:srgbClr val="333333"/>
                </a:solidFill>
                <a:effectLst/>
                <a:latin typeface="inter-regular"/>
              </a:rPr>
              <a:t>Parallel processing can be described as a class of techniques which enables the system to achieve simultaneous data-processing tasks to increase the computational speed of a computer system.</a:t>
            </a:r>
          </a:p>
          <a:p>
            <a:pPr marL="342900" indent="-342900" algn="l">
              <a:buFont typeface="Wingdings" panose="05000000000000000000" pitchFamily="2" charset="2"/>
              <a:buChar char="ü"/>
            </a:pPr>
            <a:r>
              <a:rPr lang="en-US" b="0" i="0" dirty="0">
                <a:solidFill>
                  <a:srgbClr val="333333"/>
                </a:solidFill>
                <a:effectLst/>
                <a:latin typeface="inter-regular"/>
              </a:rPr>
              <a:t>A parallel processing system can carry out simultaneous data-processing to achieve faster execution time. For instance, while an instruction is being processed in the ALU component of the CPU, the next instruction can be read from memory.</a:t>
            </a:r>
          </a:p>
          <a:p>
            <a:endParaRPr lang="en-US" dirty="0"/>
          </a:p>
        </p:txBody>
      </p:sp>
    </p:spTree>
    <p:extLst>
      <p:ext uri="{BB962C8B-B14F-4D97-AF65-F5344CB8AC3E}">
        <p14:creationId xmlns:p14="http://schemas.microsoft.com/office/powerpoint/2010/main" val="2339730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354DAA6-234A-4D2C-BB9F-9EDDC75D8047}"/>
              </a:ext>
            </a:extLst>
          </p:cNvPr>
          <p:cNvPicPr>
            <a:picLocks noGrp="1" noChangeAspect="1"/>
          </p:cNvPicPr>
          <p:nvPr>
            <p:ph idx="1"/>
          </p:nvPr>
        </p:nvPicPr>
        <p:blipFill>
          <a:blip r:embed="rId2"/>
          <a:stretch>
            <a:fillRect/>
          </a:stretch>
        </p:blipFill>
        <p:spPr>
          <a:xfrm>
            <a:off x="1868557" y="430545"/>
            <a:ext cx="9329530" cy="5618624"/>
          </a:xfrm>
        </p:spPr>
      </p:pic>
    </p:spTree>
    <p:extLst>
      <p:ext uri="{BB962C8B-B14F-4D97-AF65-F5344CB8AC3E}">
        <p14:creationId xmlns:p14="http://schemas.microsoft.com/office/powerpoint/2010/main" val="2498773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A1690BD-2030-4043-B42B-C12203EFD1A2}"/>
              </a:ext>
            </a:extLst>
          </p:cNvPr>
          <p:cNvPicPr>
            <a:picLocks noGrp="1" noChangeAspect="1"/>
          </p:cNvPicPr>
          <p:nvPr>
            <p:ph idx="1"/>
          </p:nvPr>
        </p:nvPicPr>
        <p:blipFill>
          <a:blip r:embed="rId2"/>
          <a:stretch>
            <a:fillRect/>
          </a:stretch>
        </p:blipFill>
        <p:spPr>
          <a:xfrm>
            <a:off x="134784" y="675861"/>
            <a:ext cx="8966354" cy="5001833"/>
          </a:xfrm>
        </p:spPr>
      </p:pic>
    </p:spTree>
    <p:extLst>
      <p:ext uri="{BB962C8B-B14F-4D97-AF65-F5344CB8AC3E}">
        <p14:creationId xmlns:p14="http://schemas.microsoft.com/office/powerpoint/2010/main" val="2028597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31879-B055-4B97-AE7C-F1F3530EA57F}"/>
              </a:ext>
            </a:extLst>
          </p:cNvPr>
          <p:cNvSpPr>
            <a:spLocks noGrp="1"/>
          </p:cNvSpPr>
          <p:nvPr>
            <p:ph type="title"/>
          </p:nvPr>
        </p:nvSpPr>
        <p:spPr/>
        <p:txBody>
          <a:bodyPr/>
          <a:lstStyle/>
          <a:p>
            <a:r>
              <a:rPr lang="en-US" b="0" i="0" dirty="0">
                <a:solidFill>
                  <a:srgbClr val="610B38"/>
                </a:solidFill>
                <a:effectLst/>
                <a:latin typeface="erdana"/>
              </a:rPr>
              <a:t>Pipelining</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E1A89E18-A5B1-4018-B447-FFF435AFDEF1}"/>
              </a:ext>
            </a:extLst>
          </p:cNvPr>
          <p:cNvSpPr>
            <a:spLocks noGrp="1"/>
          </p:cNvSpPr>
          <p:nvPr>
            <p:ph idx="1"/>
          </p:nvPr>
        </p:nvSpPr>
        <p:spPr/>
        <p:txBody>
          <a:bodyPr>
            <a:normAutofit fontScale="92500"/>
          </a:bodyPr>
          <a:lstStyle/>
          <a:p>
            <a:pPr algn="just"/>
            <a:r>
              <a:rPr lang="en-US" b="0" i="0" dirty="0">
                <a:solidFill>
                  <a:srgbClr val="333333"/>
                </a:solidFill>
                <a:effectLst/>
                <a:latin typeface="inter-regular"/>
              </a:rPr>
              <a:t>The term Pipelining refers to a technique of decomposing a sequential process into sub-operations, with each sub-operation being executed in a dedicated segment that operates concurrently with all other segments.</a:t>
            </a:r>
          </a:p>
          <a:p>
            <a:pPr algn="just"/>
            <a:r>
              <a:rPr lang="en-US" b="0" i="0" dirty="0">
                <a:solidFill>
                  <a:srgbClr val="333333"/>
                </a:solidFill>
                <a:effectLst/>
                <a:latin typeface="inter-regular"/>
              </a:rPr>
              <a:t>The most important characteristic of a pipeline technique is that several computations can be in progress in distinct segments at the same time. The overlapping of computation is made possible by associating a register with each segment in the pipeline. The registers provide isolation between each segment so that each can operate on distinct data simultaneously.</a:t>
            </a:r>
          </a:p>
          <a:p>
            <a:pPr algn="just"/>
            <a:r>
              <a:rPr lang="en-US" b="0" i="0" dirty="0">
                <a:solidFill>
                  <a:srgbClr val="333333"/>
                </a:solidFill>
                <a:effectLst/>
                <a:latin typeface="inter-regular"/>
              </a:rPr>
              <a:t>The structure of a pipeline organization can be represented simply by including an input register for each segment followed by a combinational circuit.</a:t>
            </a:r>
          </a:p>
          <a:p>
            <a:endParaRPr lang="en-US" dirty="0"/>
          </a:p>
        </p:txBody>
      </p:sp>
    </p:spTree>
    <p:extLst>
      <p:ext uri="{BB962C8B-B14F-4D97-AF65-F5344CB8AC3E}">
        <p14:creationId xmlns:p14="http://schemas.microsoft.com/office/powerpoint/2010/main" val="2520245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1E94D-65BF-4123-A07F-D7D54F4F9CFB}"/>
              </a:ext>
            </a:extLst>
          </p:cNvPr>
          <p:cNvSpPr>
            <a:spLocks noGrp="1"/>
          </p:cNvSpPr>
          <p:nvPr>
            <p:ph type="title"/>
          </p:nvPr>
        </p:nvSpPr>
        <p:spPr/>
        <p:txBody>
          <a:bodyPr>
            <a:normAutofit fontScale="90000"/>
          </a:bodyPr>
          <a:lstStyle/>
          <a:p>
            <a:r>
              <a:rPr lang="en-US" b="0" i="0" dirty="0">
                <a:solidFill>
                  <a:srgbClr val="333333"/>
                </a:solidFill>
                <a:effectLst/>
                <a:latin typeface="inter-regular"/>
              </a:rPr>
              <a:t>Let us consider an example of combined multiplication and addition operation to get a better understanding of the pipeline organization.</a:t>
            </a:r>
            <a:br>
              <a:rPr lang="en-US" dirty="0"/>
            </a:br>
            <a:endParaRPr lang="en-US" dirty="0"/>
          </a:p>
        </p:txBody>
      </p:sp>
      <p:pic>
        <p:nvPicPr>
          <p:cNvPr id="6" name="Content Placeholder 5">
            <a:extLst>
              <a:ext uri="{FF2B5EF4-FFF2-40B4-BE49-F238E27FC236}">
                <a16:creationId xmlns:a16="http://schemas.microsoft.com/office/drawing/2014/main" id="{C6E84076-912B-4D2C-8C1F-6CFDC8FDC9B2}"/>
              </a:ext>
            </a:extLst>
          </p:cNvPr>
          <p:cNvPicPr>
            <a:picLocks noGrp="1" noChangeAspect="1"/>
          </p:cNvPicPr>
          <p:nvPr>
            <p:ph idx="1"/>
          </p:nvPr>
        </p:nvPicPr>
        <p:blipFill>
          <a:blip r:embed="rId2"/>
          <a:stretch>
            <a:fillRect/>
          </a:stretch>
        </p:blipFill>
        <p:spPr>
          <a:xfrm>
            <a:off x="1063257" y="2048669"/>
            <a:ext cx="8580806" cy="3905250"/>
          </a:xfrm>
        </p:spPr>
      </p:pic>
    </p:spTree>
    <p:extLst>
      <p:ext uri="{BB962C8B-B14F-4D97-AF65-F5344CB8AC3E}">
        <p14:creationId xmlns:p14="http://schemas.microsoft.com/office/powerpoint/2010/main" val="388117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5AB6F72-BE88-4CFD-8922-DBEB7F14961A}"/>
              </a:ext>
            </a:extLst>
          </p:cNvPr>
          <p:cNvPicPr>
            <a:picLocks noGrp="1" noChangeAspect="1"/>
          </p:cNvPicPr>
          <p:nvPr>
            <p:ph idx="1"/>
          </p:nvPr>
        </p:nvPicPr>
        <p:blipFill>
          <a:blip r:embed="rId2"/>
          <a:stretch>
            <a:fillRect/>
          </a:stretch>
        </p:blipFill>
        <p:spPr>
          <a:xfrm>
            <a:off x="834887" y="302074"/>
            <a:ext cx="8355397" cy="5874889"/>
          </a:xfrm>
        </p:spPr>
      </p:pic>
    </p:spTree>
    <p:extLst>
      <p:ext uri="{BB962C8B-B14F-4D97-AF65-F5344CB8AC3E}">
        <p14:creationId xmlns:p14="http://schemas.microsoft.com/office/powerpoint/2010/main" val="3731953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95937-8D35-4FB9-B921-5CF37B77FDA1}"/>
              </a:ext>
            </a:extLst>
          </p:cNvPr>
          <p:cNvSpPr>
            <a:spLocks noGrp="1"/>
          </p:cNvSpPr>
          <p:nvPr>
            <p:ph type="title"/>
          </p:nvPr>
        </p:nvSpPr>
        <p:spPr/>
        <p:txBody>
          <a:bodyPr/>
          <a:lstStyle/>
          <a:p>
            <a:r>
              <a:rPr lang="en-US" dirty="0"/>
              <a:t>Instruction </a:t>
            </a:r>
            <a:r>
              <a:rPr lang="en-US" dirty="0" err="1"/>
              <a:t>pipeling</a:t>
            </a:r>
            <a:endParaRPr lang="en-US" dirty="0"/>
          </a:p>
        </p:txBody>
      </p:sp>
      <p:sp>
        <p:nvSpPr>
          <p:cNvPr id="3" name="Content Placeholder 2">
            <a:extLst>
              <a:ext uri="{FF2B5EF4-FFF2-40B4-BE49-F238E27FC236}">
                <a16:creationId xmlns:a16="http://schemas.microsoft.com/office/drawing/2014/main" id="{EC7DD3A0-2770-4666-9FF5-FE8F3434D419}"/>
              </a:ext>
            </a:extLst>
          </p:cNvPr>
          <p:cNvSpPr>
            <a:spLocks noGrp="1"/>
          </p:cNvSpPr>
          <p:nvPr>
            <p:ph idx="1"/>
          </p:nvPr>
        </p:nvSpPr>
        <p:spPr/>
        <p:txBody>
          <a:bodyPr/>
          <a:lstStyle/>
          <a:p>
            <a:r>
              <a:rPr lang="en-US" dirty="0"/>
              <a:t>Pipeline processing can occurs not only in data stream but in the instruction stream as well.</a:t>
            </a:r>
          </a:p>
          <a:p>
            <a:r>
              <a:rPr lang="en-US" dirty="0"/>
              <a:t>An instruction pipeline reads consecutive instruction from the memory while previous instruction are being executed in other segment.</a:t>
            </a:r>
          </a:p>
          <a:p>
            <a:r>
              <a:rPr lang="en-US" dirty="0"/>
              <a:t>This cause the instruction fetch and execute phase to overlap and perform simultaneous operations.</a:t>
            </a:r>
          </a:p>
          <a:p>
            <a:r>
              <a:rPr lang="en-US" dirty="0"/>
              <a:t>Computer needs to process each instruction with following sequence of steps</a:t>
            </a:r>
          </a:p>
        </p:txBody>
      </p:sp>
    </p:spTree>
    <p:extLst>
      <p:ext uri="{BB962C8B-B14F-4D97-AF65-F5344CB8AC3E}">
        <p14:creationId xmlns:p14="http://schemas.microsoft.com/office/powerpoint/2010/main" val="2314543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43DB54-27CE-448B-A60C-AC8C3EA15090}"/>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latin typeface="Arial" panose="020B0604020202020204" pitchFamily="34" charset="0"/>
              </a:rPr>
              <a:t>It can fetch instruction from memory.</a:t>
            </a:r>
          </a:p>
          <a:p>
            <a:pPr algn="l">
              <a:buFont typeface="Arial" panose="020B0604020202020204" pitchFamily="34" charset="0"/>
              <a:buChar char="•"/>
            </a:pPr>
            <a:r>
              <a:rPr lang="en-US" b="0" i="0" dirty="0">
                <a:solidFill>
                  <a:srgbClr val="000000"/>
                </a:solidFill>
                <a:effectLst/>
                <a:latin typeface="Arial" panose="020B0604020202020204" pitchFamily="34" charset="0"/>
              </a:rPr>
              <a:t>It can decode instruction.</a:t>
            </a:r>
          </a:p>
          <a:p>
            <a:pPr algn="l">
              <a:buFont typeface="Arial" panose="020B0604020202020204" pitchFamily="34" charset="0"/>
              <a:buChar char="•"/>
            </a:pPr>
            <a:r>
              <a:rPr lang="en-US" b="0" i="0" dirty="0">
                <a:solidFill>
                  <a:srgbClr val="000000"/>
                </a:solidFill>
                <a:effectLst/>
                <a:latin typeface="Arial" panose="020B0604020202020204" pitchFamily="34" charset="0"/>
              </a:rPr>
              <a:t>It can calculate effective addresses.</a:t>
            </a:r>
          </a:p>
          <a:p>
            <a:pPr algn="l">
              <a:buFont typeface="Arial" panose="020B0604020202020204" pitchFamily="34" charset="0"/>
              <a:buChar char="•"/>
            </a:pPr>
            <a:r>
              <a:rPr lang="en-US" b="0" i="0" dirty="0">
                <a:solidFill>
                  <a:srgbClr val="000000"/>
                </a:solidFill>
                <a:effectLst/>
                <a:latin typeface="Arial" panose="020B0604020202020204" pitchFamily="34" charset="0"/>
              </a:rPr>
              <a:t>It can fetch operands from memory.</a:t>
            </a:r>
          </a:p>
          <a:p>
            <a:pPr algn="l">
              <a:buFont typeface="Arial" panose="020B0604020202020204" pitchFamily="34" charset="0"/>
              <a:buChar char="•"/>
            </a:pPr>
            <a:r>
              <a:rPr lang="en-US" b="0" i="0" dirty="0">
                <a:solidFill>
                  <a:srgbClr val="000000"/>
                </a:solidFill>
                <a:effectLst/>
                <a:latin typeface="Arial" panose="020B0604020202020204" pitchFamily="34" charset="0"/>
              </a:rPr>
              <a:t>It can execute the instruction.</a:t>
            </a:r>
          </a:p>
          <a:p>
            <a:pPr algn="l">
              <a:buFont typeface="Arial" panose="020B0604020202020204" pitchFamily="34" charset="0"/>
              <a:buChar char="•"/>
            </a:pPr>
            <a:r>
              <a:rPr lang="en-US" b="0" i="0" dirty="0">
                <a:solidFill>
                  <a:srgbClr val="000000"/>
                </a:solidFill>
                <a:effectLst/>
                <a:latin typeface="Arial" panose="020B0604020202020204" pitchFamily="34" charset="0"/>
              </a:rPr>
              <a:t>It can save the result in a suitable place</a:t>
            </a:r>
          </a:p>
          <a:p>
            <a:endParaRPr lang="en-US" dirty="0"/>
          </a:p>
        </p:txBody>
      </p:sp>
    </p:spTree>
    <p:extLst>
      <p:ext uri="{BB962C8B-B14F-4D97-AF65-F5344CB8AC3E}">
        <p14:creationId xmlns:p14="http://schemas.microsoft.com/office/powerpoint/2010/main" val="3735633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EC86B5C-833C-4436-BAC7-47F6917CBF3B}"/>
              </a:ext>
            </a:extLst>
          </p:cNvPr>
          <p:cNvPicPr>
            <a:picLocks noGrp="1" noChangeAspect="1"/>
          </p:cNvPicPr>
          <p:nvPr>
            <p:ph idx="1"/>
          </p:nvPr>
        </p:nvPicPr>
        <p:blipFill>
          <a:blip r:embed="rId2"/>
          <a:stretch>
            <a:fillRect/>
          </a:stretch>
        </p:blipFill>
        <p:spPr>
          <a:xfrm>
            <a:off x="3034748" y="243557"/>
            <a:ext cx="6096000" cy="6614443"/>
          </a:xfrm>
        </p:spPr>
      </p:pic>
    </p:spTree>
    <p:extLst>
      <p:ext uri="{BB962C8B-B14F-4D97-AF65-F5344CB8AC3E}">
        <p14:creationId xmlns:p14="http://schemas.microsoft.com/office/powerpoint/2010/main" val="1750039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D72732-203D-4A72-80AD-7FE4FF0B2477}"/>
              </a:ext>
            </a:extLst>
          </p:cNvPr>
          <p:cNvSpPr>
            <a:spLocks noGrp="1"/>
          </p:cNvSpPr>
          <p:nvPr>
            <p:ph idx="1"/>
          </p:nvPr>
        </p:nvSpPr>
        <p:spPr>
          <a:xfrm>
            <a:off x="838200" y="927652"/>
            <a:ext cx="10515600" cy="5249311"/>
          </a:xfrm>
        </p:spPr>
        <p:txBody>
          <a:bodyPr>
            <a:normAutofit fontScale="92500" lnSpcReduction="10000"/>
          </a:bodyPr>
          <a:lstStyle/>
          <a:p>
            <a:pPr algn="l"/>
            <a:r>
              <a:rPr lang="en-US" b="1" i="0" dirty="0">
                <a:effectLst/>
                <a:latin typeface="Arial" panose="020B0604020202020204" pitchFamily="34" charset="0"/>
              </a:rPr>
              <a:t>Segment 1</a:t>
            </a:r>
          </a:p>
          <a:p>
            <a:pPr algn="just"/>
            <a:r>
              <a:rPr lang="en-US" b="0" i="0" dirty="0">
                <a:solidFill>
                  <a:srgbClr val="000000"/>
                </a:solidFill>
                <a:effectLst/>
                <a:latin typeface="Arial" panose="020B0604020202020204" pitchFamily="34" charset="0"/>
              </a:rPr>
              <a:t>The instruction fetch segment can be executed using a first-in, first-out (FIFO) buffer.</a:t>
            </a:r>
          </a:p>
          <a:p>
            <a:pPr algn="l"/>
            <a:r>
              <a:rPr lang="en-US" b="1" i="0" dirty="0">
                <a:effectLst/>
                <a:latin typeface="Arial" panose="020B0604020202020204" pitchFamily="34" charset="0"/>
              </a:rPr>
              <a:t>Segment 2</a:t>
            </a:r>
          </a:p>
          <a:p>
            <a:pPr algn="just"/>
            <a:r>
              <a:rPr lang="en-US" b="0" i="0" dirty="0">
                <a:solidFill>
                  <a:srgbClr val="000000"/>
                </a:solidFill>
                <a:effectLst/>
                <a:latin typeface="Arial" panose="020B0604020202020204" pitchFamily="34" charset="0"/>
              </a:rPr>
              <a:t>The instruction fetched from memory is decoded in the second segment. The effective address is computed in an independent arithmetic circuit.</a:t>
            </a:r>
          </a:p>
          <a:p>
            <a:pPr algn="l"/>
            <a:r>
              <a:rPr lang="en-US" b="1" i="0" dirty="0">
                <a:effectLst/>
                <a:latin typeface="Arial" panose="020B0604020202020204" pitchFamily="34" charset="0"/>
              </a:rPr>
              <a:t>Segment 3</a:t>
            </a:r>
          </a:p>
          <a:p>
            <a:pPr algn="just"/>
            <a:r>
              <a:rPr lang="en-US" b="0" i="0" dirty="0">
                <a:solidFill>
                  <a:srgbClr val="000000"/>
                </a:solidFill>
                <a:effectLst/>
                <a:latin typeface="Arial" panose="020B0604020202020204" pitchFamily="34" charset="0"/>
              </a:rPr>
              <a:t>An operand from memory is fetched in the third segment.</a:t>
            </a:r>
          </a:p>
          <a:p>
            <a:pPr algn="l"/>
            <a:r>
              <a:rPr lang="en-US" b="1" i="0" dirty="0">
                <a:effectLst/>
                <a:latin typeface="Arial" panose="020B0604020202020204" pitchFamily="34" charset="0"/>
              </a:rPr>
              <a:t>Segment 4</a:t>
            </a:r>
          </a:p>
          <a:p>
            <a:pPr algn="just"/>
            <a:r>
              <a:rPr lang="en-US" b="0" i="0" dirty="0">
                <a:solidFill>
                  <a:srgbClr val="000000"/>
                </a:solidFill>
                <a:effectLst/>
                <a:latin typeface="Arial" panose="020B0604020202020204" pitchFamily="34" charset="0"/>
              </a:rPr>
              <a:t>The instructions are finally implemented in the final segment of the pipeline organization.</a:t>
            </a:r>
          </a:p>
          <a:p>
            <a:endParaRPr lang="en-US" dirty="0"/>
          </a:p>
        </p:txBody>
      </p:sp>
    </p:spTree>
    <p:extLst>
      <p:ext uri="{BB962C8B-B14F-4D97-AF65-F5344CB8AC3E}">
        <p14:creationId xmlns:p14="http://schemas.microsoft.com/office/powerpoint/2010/main" val="2412829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5CD0138-8141-4AC6-903D-2AA85FCEE755}"/>
              </a:ext>
            </a:extLst>
          </p:cNvPr>
          <p:cNvPicPr>
            <a:picLocks noGrp="1" noChangeAspect="1"/>
          </p:cNvPicPr>
          <p:nvPr>
            <p:ph idx="1"/>
          </p:nvPr>
        </p:nvPicPr>
        <p:blipFill>
          <a:blip r:embed="rId2"/>
          <a:stretch>
            <a:fillRect/>
          </a:stretch>
        </p:blipFill>
        <p:spPr>
          <a:xfrm>
            <a:off x="655639" y="159026"/>
            <a:ext cx="6931573" cy="5911919"/>
          </a:xfrm>
        </p:spPr>
      </p:pic>
    </p:spTree>
    <p:extLst>
      <p:ext uri="{BB962C8B-B14F-4D97-AF65-F5344CB8AC3E}">
        <p14:creationId xmlns:p14="http://schemas.microsoft.com/office/powerpoint/2010/main" val="299763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3BC5281-3095-4790-AB75-D76203CC62F9}"/>
              </a:ext>
            </a:extLst>
          </p:cNvPr>
          <p:cNvSpPr>
            <a:spLocks noGrp="1"/>
          </p:cNvSpPr>
          <p:nvPr>
            <p:ph idx="1"/>
          </p:nvPr>
        </p:nvSpPr>
        <p:spPr/>
        <p:txBody>
          <a:bodyPr/>
          <a:lstStyle/>
          <a:p>
            <a:pPr>
              <a:buFont typeface="Wingdings" panose="05000000000000000000" pitchFamily="2" charset="2"/>
              <a:buChar char="ü"/>
            </a:pPr>
            <a:r>
              <a:rPr lang="en-US" dirty="0"/>
              <a:t>The primary purpose of parallel processing is to enhance the computer processing capability and increase its throughput, i.e. the amount of processing that can be accomplished during a given interval of time.</a:t>
            </a:r>
          </a:p>
          <a:p>
            <a:pPr>
              <a:buFont typeface="Wingdings" panose="05000000000000000000" pitchFamily="2" charset="2"/>
              <a:buChar char="ü"/>
            </a:pPr>
            <a:r>
              <a:rPr lang="en-US" dirty="0"/>
              <a:t>A parallel processing system can be achieved by having a multiplicity of functional units that perform identical or different operations simultaneously. The data can be distributed among various multiple functional units.</a:t>
            </a:r>
          </a:p>
          <a:p>
            <a:br>
              <a:rPr lang="en-US" b="0" i="0" u="none" strike="noStrike" dirty="0">
                <a:solidFill>
                  <a:srgbClr val="000000"/>
                </a:solidFill>
                <a:effectLst/>
                <a:latin typeface="inherit"/>
              </a:rPr>
            </a:br>
            <a:endParaRPr lang="en-US" dirty="0"/>
          </a:p>
        </p:txBody>
      </p:sp>
    </p:spTree>
    <p:extLst>
      <p:ext uri="{BB962C8B-B14F-4D97-AF65-F5344CB8AC3E}">
        <p14:creationId xmlns:p14="http://schemas.microsoft.com/office/powerpoint/2010/main" val="2711371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F2ACB-97F0-4F60-9781-AA5E21286642}"/>
              </a:ext>
            </a:extLst>
          </p:cNvPr>
          <p:cNvSpPr>
            <a:spLocks noGrp="1"/>
          </p:cNvSpPr>
          <p:nvPr>
            <p:ph type="title"/>
          </p:nvPr>
        </p:nvSpPr>
        <p:spPr/>
        <p:txBody>
          <a:bodyPr/>
          <a:lstStyle/>
          <a:p>
            <a:r>
              <a:rPr lang="en-US" dirty="0"/>
              <a:t>Pipeline conflict(Hazard)</a:t>
            </a:r>
          </a:p>
        </p:txBody>
      </p:sp>
      <p:pic>
        <p:nvPicPr>
          <p:cNvPr id="5" name="Content Placeholder 4">
            <a:extLst>
              <a:ext uri="{FF2B5EF4-FFF2-40B4-BE49-F238E27FC236}">
                <a16:creationId xmlns:a16="http://schemas.microsoft.com/office/drawing/2014/main" id="{B5500D8C-FE3C-41F7-9460-98CD3296D2D7}"/>
              </a:ext>
            </a:extLst>
          </p:cNvPr>
          <p:cNvPicPr>
            <a:picLocks noGrp="1" noChangeAspect="1"/>
          </p:cNvPicPr>
          <p:nvPr>
            <p:ph idx="1"/>
          </p:nvPr>
        </p:nvPicPr>
        <p:blipFill>
          <a:blip r:embed="rId2"/>
          <a:stretch>
            <a:fillRect/>
          </a:stretch>
        </p:blipFill>
        <p:spPr>
          <a:xfrm>
            <a:off x="82481" y="1934817"/>
            <a:ext cx="10018781" cy="3442839"/>
          </a:xfrm>
        </p:spPr>
      </p:pic>
    </p:spTree>
    <p:extLst>
      <p:ext uri="{BB962C8B-B14F-4D97-AF65-F5344CB8AC3E}">
        <p14:creationId xmlns:p14="http://schemas.microsoft.com/office/powerpoint/2010/main" val="282216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9A6B41E-A226-4917-8B76-169264A3814B}"/>
              </a:ext>
            </a:extLst>
          </p:cNvPr>
          <p:cNvPicPr>
            <a:picLocks noGrp="1" noChangeAspect="1"/>
          </p:cNvPicPr>
          <p:nvPr>
            <p:ph idx="1"/>
          </p:nvPr>
        </p:nvPicPr>
        <p:blipFill>
          <a:blip r:embed="rId2"/>
          <a:stretch>
            <a:fillRect/>
          </a:stretch>
        </p:blipFill>
        <p:spPr>
          <a:xfrm>
            <a:off x="583096" y="940904"/>
            <a:ext cx="10569200" cy="5236059"/>
          </a:xfrm>
        </p:spPr>
      </p:pic>
    </p:spTree>
    <p:extLst>
      <p:ext uri="{BB962C8B-B14F-4D97-AF65-F5344CB8AC3E}">
        <p14:creationId xmlns:p14="http://schemas.microsoft.com/office/powerpoint/2010/main" val="3842382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18A8469-24BD-485D-A08C-DEBFFFE0A41D}"/>
              </a:ext>
            </a:extLst>
          </p:cNvPr>
          <p:cNvPicPr>
            <a:picLocks noGrp="1" noChangeAspect="1"/>
          </p:cNvPicPr>
          <p:nvPr>
            <p:ph idx="1"/>
          </p:nvPr>
        </p:nvPicPr>
        <p:blipFill>
          <a:blip r:embed="rId2"/>
          <a:stretch>
            <a:fillRect/>
          </a:stretch>
        </p:blipFill>
        <p:spPr>
          <a:xfrm>
            <a:off x="914400" y="490330"/>
            <a:ext cx="9058275" cy="5206414"/>
          </a:xfrm>
        </p:spPr>
      </p:pic>
    </p:spTree>
    <p:extLst>
      <p:ext uri="{BB962C8B-B14F-4D97-AF65-F5344CB8AC3E}">
        <p14:creationId xmlns:p14="http://schemas.microsoft.com/office/powerpoint/2010/main" val="660574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5545E30-ED22-4292-834C-08C2F71D5654}"/>
              </a:ext>
            </a:extLst>
          </p:cNvPr>
          <p:cNvPicPr>
            <a:picLocks noGrp="1" noChangeAspect="1"/>
          </p:cNvPicPr>
          <p:nvPr>
            <p:ph idx="1"/>
          </p:nvPr>
        </p:nvPicPr>
        <p:blipFill>
          <a:blip r:embed="rId2"/>
          <a:stretch>
            <a:fillRect/>
          </a:stretch>
        </p:blipFill>
        <p:spPr>
          <a:xfrm>
            <a:off x="200024" y="622851"/>
            <a:ext cx="11104080" cy="5380384"/>
          </a:xfrm>
        </p:spPr>
      </p:pic>
    </p:spTree>
    <p:extLst>
      <p:ext uri="{BB962C8B-B14F-4D97-AF65-F5344CB8AC3E}">
        <p14:creationId xmlns:p14="http://schemas.microsoft.com/office/powerpoint/2010/main" val="1185092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9A81227-000B-4F5D-A341-31AE4F056DD2}"/>
              </a:ext>
            </a:extLst>
          </p:cNvPr>
          <p:cNvPicPr>
            <a:picLocks noGrp="1" noChangeAspect="1"/>
          </p:cNvPicPr>
          <p:nvPr>
            <p:ph idx="1"/>
          </p:nvPr>
        </p:nvPicPr>
        <p:blipFill>
          <a:blip r:embed="rId2"/>
          <a:stretch>
            <a:fillRect/>
          </a:stretch>
        </p:blipFill>
        <p:spPr>
          <a:xfrm>
            <a:off x="0" y="516835"/>
            <a:ext cx="9901237" cy="5146571"/>
          </a:xfrm>
        </p:spPr>
      </p:pic>
    </p:spTree>
    <p:extLst>
      <p:ext uri="{BB962C8B-B14F-4D97-AF65-F5344CB8AC3E}">
        <p14:creationId xmlns:p14="http://schemas.microsoft.com/office/powerpoint/2010/main" val="1330850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9923766-F932-4898-B94A-AE1F035298B6}"/>
              </a:ext>
            </a:extLst>
          </p:cNvPr>
          <p:cNvPicPr>
            <a:picLocks noGrp="1" noChangeAspect="1"/>
          </p:cNvPicPr>
          <p:nvPr>
            <p:ph idx="1"/>
          </p:nvPr>
        </p:nvPicPr>
        <p:blipFill>
          <a:blip r:embed="rId2"/>
          <a:stretch>
            <a:fillRect/>
          </a:stretch>
        </p:blipFill>
        <p:spPr>
          <a:xfrm>
            <a:off x="808382" y="357808"/>
            <a:ext cx="10418113" cy="6440556"/>
          </a:xfrm>
        </p:spPr>
      </p:pic>
    </p:spTree>
    <p:extLst>
      <p:ext uri="{BB962C8B-B14F-4D97-AF65-F5344CB8AC3E}">
        <p14:creationId xmlns:p14="http://schemas.microsoft.com/office/powerpoint/2010/main" val="2217406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E3623-DADE-452F-A3C4-C93481B029CF}"/>
              </a:ext>
            </a:extLst>
          </p:cNvPr>
          <p:cNvSpPr>
            <a:spLocks noGrp="1"/>
          </p:cNvSpPr>
          <p:nvPr>
            <p:ph type="title"/>
          </p:nvPr>
        </p:nvSpPr>
        <p:spPr/>
        <p:txBody>
          <a:bodyPr>
            <a:normAutofit fontScale="90000"/>
          </a:bodyPr>
          <a:lstStyle/>
          <a:p>
            <a:r>
              <a:rPr lang="en-US" b="0" i="0" dirty="0">
                <a:solidFill>
                  <a:srgbClr val="333333"/>
                </a:solidFill>
                <a:effectLst/>
                <a:latin typeface="inter-regular"/>
              </a:rPr>
              <a:t>The following diagram shows one possible way of separating the execution unit into eight functional units operating in parallel.</a:t>
            </a:r>
            <a:endParaRPr lang="en-US" dirty="0"/>
          </a:p>
        </p:txBody>
      </p:sp>
      <p:pic>
        <p:nvPicPr>
          <p:cNvPr id="5" name="Content Placeholder 4">
            <a:extLst>
              <a:ext uri="{FF2B5EF4-FFF2-40B4-BE49-F238E27FC236}">
                <a16:creationId xmlns:a16="http://schemas.microsoft.com/office/drawing/2014/main" id="{4DB819B9-81E3-4BFD-9A2D-1697334F1B0F}"/>
              </a:ext>
            </a:extLst>
          </p:cNvPr>
          <p:cNvPicPr>
            <a:picLocks noGrp="1" noChangeAspect="1"/>
          </p:cNvPicPr>
          <p:nvPr>
            <p:ph idx="1"/>
          </p:nvPr>
        </p:nvPicPr>
        <p:blipFill>
          <a:blip r:embed="rId2"/>
          <a:stretch>
            <a:fillRect/>
          </a:stretch>
        </p:blipFill>
        <p:spPr>
          <a:xfrm>
            <a:off x="2557670" y="1825625"/>
            <a:ext cx="7832033" cy="4813714"/>
          </a:xfrm>
        </p:spPr>
      </p:pic>
    </p:spTree>
    <p:extLst>
      <p:ext uri="{BB962C8B-B14F-4D97-AF65-F5344CB8AC3E}">
        <p14:creationId xmlns:p14="http://schemas.microsoft.com/office/powerpoint/2010/main" val="365495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7B653A-82AC-41CC-86AB-DBD55947583A}"/>
              </a:ext>
            </a:extLst>
          </p:cNvPr>
          <p:cNvSpPr>
            <a:spLocks noGrp="1"/>
          </p:cNvSpPr>
          <p:nvPr>
            <p:ph idx="1"/>
          </p:nvPr>
        </p:nvSpPr>
        <p:spPr>
          <a:xfrm>
            <a:off x="838200" y="901148"/>
            <a:ext cx="10515600" cy="5275815"/>
          </a:xfrm>
        </p:spPr>
        <p:txBody>
          <a:bodyPr/>
          <a:lstStyle/>
          <a:p>
            <a:pPr algn="just">
              <a:buFont typeface="Arial" panose="020B0604020202020204" pitchFamily="34" charset="0"/>
              <a:buChar char="•"/>
            </a:pPr>
            <a:r>
              <a:rPr lang="en-US" b="0" i="0" dirty="0">
                <a:solidFill>
                  <a:srgbClr val="000000"/>
                </a:solidFill>
                <a:effectLst/>
                <a:latin typeface="inter-regular"/>
              </a:rPr>
              <a:t>The adder and integer multiplier performs the arithmetic operation with integer numbers.</a:t>
            </a:r>
          </a:p>
          <a:p>
            <a:pPr algn="just">
              <a:buFont typeface="Arial" panose="020B0604020202020204" pitchFamily="34" charset="0"/>
              <a:buChar char="•"/>
            </a:pPr>
            <a:r>
              <a:rPr lang="en-US" b="0" i="0" dirty="0">
                <a:solidFill>
                  <a:srgbClr val="000000"/>
                </a:solidFill>
                <a:effectLst/>
                <a:latin typeface="inter-regular"/>
              </a:rPr>
              <a:t>The floating-point operations are separated into three circuits operating in parallel.</a:t>
            </a:r>
          </a:p>
          <a:p>
            <a:pPr algn="just">
              <a:buFont typeface="Arial" panose="020B0604020202020204" pitchFamily="34" charset="0"/>
              <a:buChar char="•"/>
            </a:pPr>
            <a:r>
              <a:rPr lang="en-US" b="0" i="0" dirty="0">
                <a:solidFill>
                  <a:srgbClr val="000000"/>
                </a:solidFill>
                <a:effectLst/>
                <a:latin typeface="inter-regular"/>
              </a:rPr>
              <a:t>The logic, shift, and increment operations can be performed concurrently on different data. All units are independent of each other, so one number can be shifted while another number is being incremented</a:t>
            </a:r>
          </a:p>
          <a:p>
            <a:endParaRPr lang="en-US" dirty="0"/>
          </a:p>
        </p:txBody>
      </p:sp>
    </p:spTree>
    <p:extLst>
      <p:ext uri="{BB962C8B-B14F-4D97-AF65-F5344CB8AC3E}">
        <p14:creationId xmlns:p14="http://schemas.microsoft.com/office/powerpoint/2010/main" val="1214436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C3945-487A-424C-BB8F-697A3EE0EAFA}"/>
              </a:ext>
            </a:extLst>
          </p:cNvPr>
          <p:cNvSpPr>
            <a:spLocks noGrp="1"/>
          </p:cNvSpPr>
          <p:nvPr>
            <p:ph type="title"/>
          </p:nvPr>
        </p:nvSpPr>
        <p:spPr/>
        <p:txBody>
          <a:bodyPr/>
          <a:lstStyle/>
          <a:p>
            <a:r>
              <a:rPr lang="en-US" dirty="0">
                <a:solidFill>
                  <a:srgbClr val="FF0000"/>
                </a:solidFill>
              </a:rPr>
              <a:t>Flynn’s classification of parallel processing </a:t>
            </a:r>
          </a:p>
        </p:txBody>
      </p:sp>
      <p:sp>
        <p:nvSpPr>
          <p:cNvPr id="3" name="Content Placeholder 2">
            <a:extLst>
              <a:ext uri="{FF2B5EF4-FFF2-40B4-BE49-F238E27FC236}">
                <a16:creationId xmlns:a16="http://schemas.microsoft.com/office/drawing/2014/main" id="{4B36C196-0478-4915-9958-B36A09A56860}"/>
              </a:ext>
            </a:extLst>
          </p:cNvPr>
          <p:cNvSpPr>
            <a:spLocks noGrp="1"/>
          </p:cNvSpPr>
          <p:nvPr>
            <p:ph idx="1"/>
          </p:nvPr>
        </p:nvSpPr>
        <p:spPr/>
        <p:txBody>
          <a:bodyPr/>
          <a:lstStyle/>
          <a:p>
            <a:pPr algn="l">
              <a:buFont typeface="Wingdings" panose="05000000000000000000" pitchFamily="2" charset="2"/>
              <a:buChar char="ü"/>
            </a:pPr>
            <a:r>
              <a:rPr lang="en-US" b="0" i="0" dirty="0">
                <a:solidFill>
                  <a:srgbClr val="333333"/>
                </a:solidFill>
                <a:effectLst/>
                <a:latin typeface="Source Sans Pro" panose="020B0604020202020204" pitchFamily="34" charset="0"/>
              </a:rPr>
              <a:t>Multiprocessing can be defined using Flynn’s classification, it is based on multiplicity of instruction stream and data streams in a computer system.</a:t>
            </a:r>
          </a:p>
          <a:p>
            <a:pPr algn="l">
              <a:buFont typeface="Wingdings" panose="05000000000000000000" pitchFamily="2" charset="2"/>
              <a:buChar char="ü"/>
            </a:pPr>
            <a:r>
              <a:rPr lang="en-US" b="0" i="0" dirty="0">
                <a:solidFill>
                  <a:srgbClr val="333333"/>
                </a:solidFill>
                <a:effectLst/>
                <a:latin typeface="Source Sans Pro" panose="020B0604020202020204" pitchFamily="34" charset="0"/>
              </a:rPr>
              <a:t>An instruction stream is a sequence of instruction executed by computer.</a:t>
            </a:r>
          </a:p>
          <a:p>
            <a:pPr algn="l">
              <a:buFont typeface="Wingdings" panose="05000000000000000000" pitchFamily="2" charset="2"/>
              <a:buChar char="ü"/>
            </a:pPr>
            <a:r>
              <a:rPr lang="en-US" b="0" i="0" dirty="0">
                <a:solidFill>
                  <a:srgbClr val="333333"/>
                </a:solidFill>
                <a:effectLst/>
                <a:latin typeface="Source Sans Pro" panose="020B0604020202020204" pitchFamily="34" charset="0"/>
              </a:rPr>
              <a:t>A data stream in a sequence of data which includes input data or temporary results.</a:t>
            </a:r>
          </a:p>
          <a:p>
            <a:endParaRPr lang="en-US" dirty="0"/>
          </a:p>
        </p:txBody>
      </p:sp>
    </p:spTree>
    <p:extLst>
      <p:ext uri="{BB962C8B-B14F-4D97-AF65-F5344CB8AC3E}">
        <p14:creationId xmlns:p14="http://schemas.microsoft.com/office/powerpoint/2010/main" val="3972653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E9F4C-DE5B-442B-A127-B80665506F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FE17C1-0852-4ED9-87F8-FEB6209C0F0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73221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0DD659-FE8E-455E-AA69-4E12F7C2B294}"/>
              </a:ext>
            </a:extLst>
          </p:cNvPr>
          <p:cNvSpPr>
            <a:spLocks noGrp="1"/>
          </p:cNvSpPr>
          <p:nvPr>
            <p:ph idx="1"/>
          </p:nvPr>
        </p:nvSpPr>
        <p:spPr/>
        <p:txBody>
          <a:bodyPr/>
          <a:lstStyle/>
          <a:p>
            <a:pPr algn="l"/>
            <a:r>
              <a:rPr lang="en-US" b="1" i="0" dirty="0">
                <a:solidFill>
                  <a:srgbClr val="333333"/>
                </a:solidFill>
                <a:effectLst/>
                <a:latin typeface="Source Sans Pro" panose="020B0503030403020204" pitchFamily="34" charset="0"/>
              </a:rPr>
              <a:t>They are classified into 4 types:</a:t>
            </a:r>
            <a:endParaRPr lang="en-US" b="0" i="0" dirty="0">
              <a:solidFill>
                <a:srgbClr val="333333"/>
              </a:solidFill>
              <a:effectLst/>
              <a:latin typeface="Source Sans Pro" panose="020B0503030403020204" pitchFamily="34" charset="0"/>
            </a:endParaRPr>
          </a:p>
          <a:p>
            <a:pPr algn="l">
              <a:buFont typeface="Arial" panose="020B0604020202020204" pitchFamily="34" charset="0"/>
              <a:buChar char="•"/>
            </a:pPr>
            <a:r>
              <a:rPr lang="en-US" b="0" i="0" dirty="0">
                <a:solidFill>
                  <a:srgbClr val="333333"/>
                </a:solidFill>
                <a:effectLst/>
                <a:latin typeface="Source Sans Pro" panose="020B0503030403020204" pitchFamily="34" charset="0"/>
              </a:rPr>
              <a:t>SISD (Single Instruction Single Data)</a:t>
            </a:r>
          </a:p>
          <a:p>
            <a:pPr algn="l">
              <a:buFont typeface="Arial" panose="020B0604020202020204" pitchFamily="34" charset="0"/>
              <a:buChar char="•"/>
            </a:pPr>
            <a:r>
              <a:rPr lang="en-US" b="0" i="0" dirty="0">
                <a:solidFill>
                  <a:srgbClr val="333333"/>
                </a:solidFill>
                <a:effectLst/>
                <a:latin typeface="Source Sans Pro" panose="020B0503030403020204" pitchFamily="34" charset="0"/>
              </a:rPr>
              <a:t>SIMD (Single Instruction Multiple Data)</a:t>
            </a:r>
          </a:p>
          <a:p>
            <a:pPr algn="l">
              <a:buFont typeface="Arial" panose="020B0604020202020204" pitchFamily="34" charset="0"/>
              <a:buChar char="•"/>
            </a:pPr>
            <a:r>
              <a:rPr lang="en-US" b="0" i="0" dirty="0">
                <a:solidFill>
                  <a:srgbClr val="333333"/>
                </a:solidFill>
                <a:effectLst/>
                <a:latin typeface="Source Sans Pro" panose="020B0503030403020204" pitchFamily="34" charset="0"/>
              </a:rPr>
              <a:t>MISD (Multiple </a:t>
            </a:r>
            <a:r>
              <a:rPr lang="en-US" b="0" i="0">
                <a:solidFill>
                  <a:srgbClr val="333333"/>
                </a:solidFill>
                <a:effectLst/>
                <a:latin typeface="Source Sans Pro" panose="020B0503030403020204" pitchFamily="34" charset="0"/>
              </a:rPr>
              <a:t>Instruction S</a:t>
            </a:r>
            <a:r>
              <a:rPr lang="en-US">
                <a:solidFill>
                  <a:srgbClr val="333333"/>
                </a:solidFill>
                <a:latin typeface="Source Sans Pro" panose="020B0503030403020204" pitchFamily="34" charset="0"/>
              </a:rPr>
              <a:t>ingle</a:t>
            </a:r>
            <a:r>
              <a:rPr lang="en-US" b="0" i="0">
                <a:solidFill>
                  <a:srgbClr val="333333"/>
                </a:solidFill>
                <a:effectLst/>
                <a:latin typeface="Source Sans Pro" panose="020B0503030403020204" pitchFamily="34" charset="0"/>
              </a:rPr>
              <a:t> </a:t>
            </a:r>
            <a:r>
              <a:rPr lang="en-US" b="0" i="0" dirty="0">
                <a:solidFill>
                  <a:srgbClr val="333333"/>
                </a:solidFill>
                <a:effectLst/>
                <a:latin typeface="Source Sans Pro" panose="020B0503030403020204" pitchFamily="34" charset="0"/>
              </a:rPr>
              <a:t>Data)</a:t>
            </a:r>
          </a:p>
          <a:p>
            <a:pPr algn="l">
              <a:buFont typeface="Arial" panose="020B0604020202020204" pitchFamily="34" charset="0"/>
              <a:buChar char="•"/>
            </a:pPr>
            <a:r>
              <a:rPr lang="en-US" b="0" i="0" dirty="0">
                <a:solidFill>
                  <a:srgbClr val="333333"/>
                </a:solidFill>
                <a:effectLst/>
                <a:latin typeface="Source Sans Pro" panose="020B0503030403020204" pitchFamily="34" charset="0"/>
              </a:rPr>
              <a:t>MIMD (Multiple Instruction Multiple Data)</a:t>
            </a:r>
          </a:p>
          <a:p>
            <a:endParaRPr lang="en-US" dirty="0"/>
          </a:p>
        </p:txBody>
      </p:sp>
    </p:spTree>
    <p:extLst>
      <p:ext uri="{BB962C8B-B14F-4D97-AF65-F5344CB8AC3E}">
        <p14:creationId xmlns:p14="http://schemas.microsoft.com/office/powerpoint/2010/main" val="3992549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94363B-E11F-4D48-85CB-30CE8F3E9CC1}"/>
              </a:ext>
            </a:extLst>
          </p:cNvPr>
          <p:cNvSpPr>
            <a:spLocks noGrp="1"/>
          </p:cNvSpPr>
          <p:nvPr>
            <p:ph idx="1"/>
          </p:nvPr>
        </p:nvSpPr>
        <p:spPr/>
        <p:txBody>
          <a:bodyPr>
            <a:normAutofit fontScale="92500" lnSpcReduction="20000"/>
          </a:bodyPr>
          <a:lstStyle/>
          <a:p>
            <a:r>
              <a:rPr lang="en-US" dirty="0" err="1">
                <a:solidFill>
                  <a:srgbClr val="FF0000"/>
                </a:solidFill>
              </a:rPr>
              <a:t>SISD</a:t>
            </a:r>
            <a:r>
              <a:rPr lang="en-US" dirty="0" err="1"/>
              <a:t>:a</a:t>
            </a:r>
            <a:r>
              <a:rPr lang="en-US" dirty="0"/>
              <a:t> single data stream is being processed by one instruction stream.</a:t>
            </a:r>
          </a:p>
          <a:p>
            <a:r>
              <a:rPr lang="en-US" dirty="0"/>
              <a:t>A single processor (uniprocessor) in which single stream of instruction is generated from a program.</a:t>
            </a:r>
          </a:p>
          <a:p>
            <a:r>
              <a:rPr lang="en-US" dirty="0" err="1">
                <a:solidFill>
                  <a:srgbClr val="FF0000"/>
                </a:solidFill>
              </a:rPr>
              <a:t>SIMD:</a:t>
            </a:r>
            <a:r>
              <a:rPr lang="en-US" dirty="0" err="1"/>
              <a:t>Each</a:t>
            </a:r>
            <a:r>
              <a:rPr lang="en-US" dirty="0"/>
              <a:t> instruction is executed on different set of data by different processor.</a:t>
            </a:r>
          </a:p>
          <a:p>
            <a:r>
              <a:rPr lang="en-US" dirty="0"/>
              <a:t>This group is dedicated to array processing machines.</a:t>
            </a:r>
          </a:p>
          <a:p>
            <a:r>
              <a:rPr lang="en-US" dirty="0" err="1">
                <a:solidFill>
                  <a:srgbClr val="FF0000"/>
                </a:solidFill>
              </a:rPr>
              <a:t>MISD</a:t>
            </a:r>
            <a:r>
              <a:rPr lang="en-US" dirty="0" err="1"/>
              <a:t>:Each</a:t>
            </a:r>
            <a:r>
              <a:rPr lang="en-US" dirty="0"/>
              <a:t> processor executes a different sequence of </a:t>
            </a:r>
            <a:r>
              <a:rPr lang="en-US" dirty="0" err="1"/>
              <a:t>instructon</a:t>
            </a:r>
            <a:r>
              <a:rPr lang="en-US" dirty="0"/>
              <a:t>.</a:t>
            </a:r>
          </a:p>
          <a:p>
            <a:r>
              <a:rPr lang="en-US" dirty="0"/>
              <a:t>Multiple processing unit operate on one single data stream.</a:t>
            </a:r>
          </a:p>
          <a:p>
            <a:r>
              <a:rPr lang="en-US" dirty="0" err="1">
                <a:solidFill>
                  <a:srgbClr val="FF0000"/>
                </a:solidFill>
              </a:rPr>
              <a:t>MIMID</a:t>
            </a:r>
            <a:r>
              <a:rPr lang="en-US" dirty="0" err="1"/>
              <a:t>Each</a:t>
            </a:r>
            <a:r>
              <a:rPr lang="en-US" dirty="0"/>
              <a:t> processor has a separate program.</a:t>
            </a:r>
          </a:p>
          <a:p>
            <a:r>
              <a:rPr lang="en-US" dirty="0"/>
              <a:t>An instruction stream is generated in each program.</a:t>
            </a:r>
          </a:p>
          <a:p>
            <a:r>
              <a:rPr lang="en-US" dirty="0"/>
              <a:t>Each instruction operate in different data </a:t>
            </a:r>
          </a:p>
        </p:txBody>
      </p:sp>
    </p:spTree>
    <p:extLst>
      <p:ext uri="{BB962C8B-B14F-4D97-AF65-F5344CB8AC3E}">
        <p14:creationId xmlns:p14="http://schemas.microsoft.com/office/powerpoint/2010/main" val="3823114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364583F-6B08-49BB-B56C-DA8FE91C5BC0}"/>
              </a:ext>
            </a:extLst>
          </p:cNvPr>
          <p:cNvPicPr>
            <a:picLocks noGrp="1" noChangeAspect="1"/>
          </p:cNvPicPr>
          <p:nvPr>
            <p:ph idx="1"/>
          </p:nvPr>
        </p:nvPicPr>
        <p:blipFill>
          <a:blip r:embed="rId2"/>
          <a:stretch>
            <a:fillRect/>
          </a:stretch>
        </p:blipFill>
        <p:spPr>
          <a:xfrm>
            <a:off x="1020417" y="104742"/>
            <a:ext cx="8693425" cy="6072221"/>
          </a:xfrm>
        </p:spPr>
      </p:pic>
    </p:spTree>
    <p:extLst>
      <p:ext uri="{BB962C8B-B14F-4D97-AF65-F5344CB8AC3E}">
        <p14:creationId xmlns:p14="http://schemas.microsoft.com/office/powerpoint/2010/main" val="2609250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1505</TotalTime>
  <Words>737</Words>
  <Application>Microsoft Office PowerPoint</Application>
  <PresentationFormat>Widescreen</PresentationFormat>
  <Paragraphs>53</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Calibri Light</vt:lpstr>
      <vt:lpstr>erdana</vt:lpstr>
      <vt:lpstr>inherit</vt:lpstr>
      <vt:lpstr>inter-regular</vt:lpstr>
      <vt:lpstr>Source Sans Pro</vt:lpstr>
      <vt:lpstr>Wingdings</vt:lpstr>
      <vt:lpstr>Office Theme</vt:lpstr>
      <vt:lpstr>Parallel Processing </vt:lpstr>
      <vt:lpstr>PowerPoint Presentation</vt:lpstr>
      <vt:lpstr>The following diagram shows one possible way of separating the execution unit into eight functional units operating in parallel.</vt:lpstr>
      <vt:lpstr>PowerPoint Presentation</vt:lpstr>
      <vt:lpstr>Flynn’s classification of parallel processing </vt:lpstr>
      <vt:lpstr>PowerPoint Presentation</vt:lpstr>
      <vt:lpstr>PowerPoint Presentation</vt:lpstr>
      <vt:lpstr>PowerPoint Presentation</vt:lpstr>
      <vt:lpstr>PowerPoint Presentation</vt:lpstr>
      <vt:lpstr>PowerPoint Presentation</vt:lpstr>
      <vt:lpstr>PowerPoint Presentation</vt:lpstr>
      <vt:lpstr>Pipelining </vt:lpstr>
      <vt:lpstr>Let us consider an example of combined multiplication and addition operation to get a better understanding of the pipeline organization. </vt:lpstr>
      <vt:lpstr>PowerPoint Presentation</vt:lpstr>
      <vt:lpstr>Instruction pipeling</vt:lpstr>
      <vt:lpstr>PowerPoint Presentation</vt:lpstr>
      <vt:lpstr>PowerPoint Presentation</vt:lpstr>
      <vt:lpstr>PowerPoint Presentation</vt:lpstr>
      <vt:lpstr>PowerPoint Presentation</vt:lpstr>
      <vt:lpstr>Pipeline conflict(Hazard)</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Processing </dc:title>
  <dc:creator>Sujan Shrestha</dc:creator>
  <cp:lastModifiedBy>Sujan Shrestha</cp:lastModifiedBy>
  <cp:revision>6</cp:revision>
  <dcterms:created xsi:type="dcterms:W3CDTF">2022-01-03T16:02:57Z</dcterms:created>
  <dcterms:modified xsi:type="dcterms:W3CDTF">2022-01-10T01:46:08Z</dcterms:modified>
</cp:coreProperties>
</file>