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8" r:id="rId38"/>
    <p:sldId id="292" r:id="rId39"/>
    <p:sldId id="299" r:id="rId40"/>
    <p:sldId id="297" r:id="rId41"/>
    <p:sldId id="293" r:id="rId42"/>
    <p:sldId id="294" r:id="rId43"/>
    <p:sldId id="296" r:id="rId44"/>
    <p:sldId id="29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ecomputernotes.com/fundamental/input-output-and-memory/list-various-input-and-output-devic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43000"/>
            <a:ext cx="7772400" cy="45719"/>
          </a:xfrm>
        </p:spPr>
        <p:txBody>
          <a:bodyPr>
            <a:normAutofit fontScale="90000"/>
          </a:bodyPr>
          <a:lstStyle/>
          <a:p>
            <a:r>
              <a:rPr lang="en-US" dirty="0" smtClean="0"/>
              <a:t>Introduction to CPU</a:t>
            </a:r>
            <a:endParaRPr lang="en-US" dirty="0"/>
          </a:p>
        </p:txBody>
      </p:sp>
      <p:sp>
        <p:nvSpPr>
          <p:cNvPr id="3" name="Subtitle 2"/>
          <p:cNvSpPr>
            <a:spLocks noGrp="1"/>
          </p:cNvSpPr>
          <p:nvPr>
            <p:ph type="subTitle" idx="1"/>
          </p:nvPr>
        </p:nvSpPr>
        <p:spPr>
          <a:xfrm>
            <a:off x="1143000" y="2362200"/>
            <a:ext cx="6400800" cy="3733800"/>
          </a:xfrm>
        </p:spPr>
        <p:txBody>
          <a:bodyPr>
            <a:normAutofit fontScale="70000" lnSpcReduction="20000"/>
          </a:bodyPr>
          <a:lstStyle/>
          <a:p>
            <a:r>
              <a:rPr lang="en-US" dirty="0" smtClean="0"/>
              <a:t>The part of the computer that performs the bulk of data processing operation is called central processing unit.</a:t>
            </a:r>
          </a:p>
          <a:p>
            <a:pPr algn="l"/>
            <a:r>
              <a:rPr lang="en-US" dirty="0" smtClean="0"/>
              <a:t>The CPU is made up of three major parts:</a:t>
            </a:r>
          </a:p>
          <a:p>
            <a:pPr marL="457200" indent="-457200" algn="l">
              <a:buFont typeface="Wingdings" pitchFamily="2" charset="2"/>
              <a:buChar char="ü"/>
            </a:pPr>
            <a:r>
              <a:rPr lang="en-US" dirty="0" smtClean="0"/>
              <a:t>The register set stores intermediate data used during the execution of instruction.</a:t>
            </a:r>
          </a:p>
          <a:p>
            <a:pPr marL="457200" indent="-457200" algn="l">
              <a:buFont typeface="Wingdings" pitchFamily="2" charset="2"/>
              <a:buChar char="ü"/>
            </a:pPr>
            <a:r>
              <a:rPr lang="en-US" dirty="0" smtClean="0"/>
              <a:t>The ALU performs the required the micro </a:t>
            </a:r>
            <a:r>
              <a:rPr lang="en-US" smtClean="0"/>
              <a:t>operation for </a:t>
            </a:r>
            <a:r>
              <a:rPr lang="en-US" dirty="0" smtClean="0"/>
              <a:t>the executing the instruction.</a:t>
            </a:r>
          </a:p>
          <a:p>
            <a:pPr marL="457200" indent="-457200" algn="l">
              <a:buFont typeface="Wingdings" pitchFamily="2" charset="2"/>
              <a:buChar char="ü"/>
            </a:pPr>
            <a:r>
              <a:rPr lang="en-US" dirty="0" smtClean="0"/>
              <a:t>The control unit supervise the transfer of information of information among the register and instruct the ALU as which operation to perform</a:t>
            </a:r>
            <a:endParaRPr lang="en-US" dirty="0"/>
          </a:p>
        </p:txBody>
      </p:sp>
    </p:spTree>
    <p:extLst>
      <p:ext uri="{BB962C8B-B14F-4D97-AF65-F5344CB8AC3E}">
        <p14:creationId xmlns:p14="http://schemas.microsoft.com/office/powerpoint/2010/main" val="42879489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86106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67883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organization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Stack is also known as the Last In First Out (LIFO) list. </a:t>
            </a:r>
            <a:r>
              <a:rPr lang="en-US" dirty="0" smtClean="0"/>
              <a:t>I</a:t>
            </a:r>
          </a:p>
          <a:p>
            <a:r>
              <a:rPr lang="en-US" dirty="0" smtClean="0"/>
              <a:t>t </a:t>
            </a:r>
            <a:r>
              <a:rPr lang="en-US" dirty="0"/>
              <a:t>is the most important feature in the CPU. </a:t>
            </a:r>
            <a:endParaRPr lang="en-US" dirty="0" smtClean="0"/>
          </a:p>
          <a:p>
            <a:r>
              <a:rPr lang="en-US" dirty="0" smtClean="0"/>
              <a:t>It </a:t>
            </a:r>
            <a:r>
              <a:rPr lang="en-US" dirty="0"/>
              <a:t>saves data such that the element stored last is retrieved first. </a:t>
            </a:r>
            <a:endParaRPr lang="en-US" dirty="0" smtClean="0"/>
          </a:p>
          <a:p>
            <a:r>
              <a:rPr lang="en-US" dirty="0" smtClean="0"/>
              <a:t>A </a:t>
            </a:r>
            <a:r>
              <a:rPr lang="en-US" dirty="0"/>
              <a:t>stack is a memory unit with an address register. </a:t>
            </a:r>
            <a:r>
              <a:rPr lang="en-US" dirty="0" smtClean="0"/>
              <a:t>T</a:t>
            </a:r>
          </a:p>
          <a:p>
            <a:r>
              <a:rPr lang="en-US" dirty="0" smtClean="0"/>
              <a:t>his </a:t>
            </a:r>
            <a:r>
              <a:rPr lang="en-US" dirty="0"/>
              <a:t>register influence the address for the stack, which is known as Stack Pointer (SP). </a:t>
            </a:r>
            <a:endParaRPr lang="en-US" dirty="0" smtClean="0"/>
          </a:p>
          <a:p>
            <a:r>
              <a:rPr lang="en-US" dirty="0" smtClean="0"/>
              <a:t>The </a:t>
            </a:r>
            <a:r>
              <a:rPr lang="en-US" dirty="0"/>
              <a:t>stack pointer continually influences the address of the element that is located at the top of the stack.</a:t>
            </a:r>
          </a:p>
          <a:p>
            <a:r>
              <a:rPr lang="en-US" dirty="0"/>
              <a:t>It can insert an element into or delete an element from the stack. The insertion operation is known as push operation and the deletion operation is known as pop operation. </a:t>
            </a:r>
            <a:endParaRPr lang="en-US" dirty="0" smtClean="0"/>
          </a:p>
          <a:p>
            <a:r>
              <a:rPr lang="en-US" dirty="0" smtClean="0"/>
              <a:t>In </a:t>
            </a:r>
            <a:r>
              <a:rPr lang="en-US" dirty="0"/>
              <a:t>a computer stack, these operations are simulated by incrementing or decrementing the SP register.</a:t>
            </a:r>
          </a:p>
          <a:p>
            <a:endParaRPr lang="en-US" dirty="0"/>
          </a:p>
        </p:txBody>
      </p:sp>
    </p:spTree>
    <p:extLst>
      <p:ext uri="{BB962C8B-B14F-4D97-AF65-F5344CB8AC3E}">
        <p14:creationId xmlns:p14="http://schemas.microsoft.com/office/powerpoint/2010/main" val="5039389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Register Stack</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The stack can be arranged as a set of memory words or registers. Consider a 64-word register stack arranged as displayed in the figure. The stack pointer register includes a binary number, which is the address of the element present at the top of the stack. The three-element A, B, and C are located in the stack.</a:t>
            </a:r>
          </a:p>
          <a:p>
            <a:r>
              <a:rPr lang="en-US" dirty="0"/>
              <a:t>The element C is at the top of the stack and the stack pointer holds the address of C that is 3. The top element is popped from the stack through reading memory word at address 3 and decrementing the stack pointer by 1. Then, B is at the top of the stack and the SP holds the address of B that is 2. It can insert a new word, the stack is pushed by incrementing the stack pointer by 1 and inserting a word in that incremented location.</a:t>
            </a:r>
          </a:p>
          <a:p>
            <a:endParaRPr lang="en-US" dirty="0"/>
          </a:p>
        </p:txBody>
      </p:sp>
    </p:spTree>
    <p:extLst>
      <p:ext uri="{BB962C8B-B14F-4D97-AF65-F5344CB8AC3E}">
        <p14:creationId xmlns:p14="http://schemas.microsoft.com/office/powerpoint/2010/main" val="1656407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5450" y="1662906"/>
            <a:ext cx="575310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2630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289" y="0"/>
            <a:ext cx="8632711"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31853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990600"/>
            <a:ext cx="6572250"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6279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a:t>
            </a:r>
            <a:r>
              <a:rPr lang="en-US" dirty="0" err="1" smtClean="0"/>
              <a:t>Formt</a:t>
            </a:r>
            <a:endParaRPr 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1676400"/>
            <a:ext cx="4616813" cy="444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0021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 modes</a:t>
            </a:r>
            <a:endParaRPr lang="en-US" dirty="0"/>
          </a:p>
        </p:txBody>
      </p:sp>
      <p:sp>
        <p:nvSpPr>
          <p:cNvPr id="3" name="Content Placeholder 2"/>
          <p:cNvSpPr>
            <a:spLocks noGrp="1"/>
          </p:cNvSpPr>
          <p:nvPr>
            <p:ph idx="1"/>
          </p:nvPr>
        </p:nvSpPr>
        <p:spPr/>
        <p:txBody>
          <a:bodyPr/>
          <a:lstStyle/>
          <a:p>
            <a:r>
              <a:rPr lang="en-US" dirty="0" smtClean="0"/>
              <a:t>Specifies a rules for </a:t>
            </a:r>
            <a:r>
              <a:rPr lang="en-US" dirty="0" err="1" smtClean="0"/>
              <a:t>interperting</a:t>
            </a:r>
            <a:r>
              <a:rPr lang="en-US" dirty="0" smtClean="0"/>
              <a:t> or modifying the address field of the </a:t>
            </a:r>
            <a:r>
              <a:rPr lang="en-US" dirty="0" err="1" smtClean="0"/>
              <a:t>insruction</a:t>
            </a:r>
            <a:r>
              <a:rPr lang="en-US" dirty="0" smtClean="0"/>
              <a:t>.</a:t>
            </a:r>
          </a:p>
          <a:p>
            <a:pPr marL="0" indent="0">
              <a:buNone/>
            </a:pPr>
            <a:r>
              <a:rPr lang="en-US" dirty="0" smtClean="0"/>
              <a:t>The </a:t>
            </a:r>
            <a:r>
              <a:rPr lang="en-US" dirty="0"/>
              <a:t>purpose of using addressing modes is as follows:</a:t>
            </a:r>
          </a:p>
          <a:p>
            <a:r>
              <a:rPr lang="en-US" dirty="0"/>
              <a:t>To give the programming versatility to the user.</a:t>
            </a:r>
          </a:p>
          <a:p>
            <a:r>
              <a:rPr lang="en-US" dirty="0"/>
              <a:t>To reduce the number of bits in addressing field of instruction.</a:t>
            </a:r>
          </a:p>
          <a:p>
            <a:endParaRPr lang="en-US" dirty="0"/>
          </a:p>
        </p:txBody>
      </p:sp>
    </p:spTree>
    <p:extLst>
      <p:ext uri="{BB962C8B-B14F-4D97-AF65-F5344CB8AC3E}">
        <p14:creationId xmlns:p14="http://schemas.microsoft.com/office/powerpoint/2010/main" val="1175490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Addressing Modes</a:t>
            </a:r>
            <a:br>
              <a:rPr lang="en-US" dirty="0"/>
            </a:br>
            <a:endParaRPr lang="en-US" dirty="0"/>
          </a:p>
        </p:txBody>
      </p:sp>
      <p:sp>
        <p:nvSpPr>
          <p:cNvPr id="3" name="Content Placeholder 2"/>
          <p:cNvSpPr>
            <a:spLocks noGrp="1"/>
          </p:cNvSpPr>
          <p:nvPr>
            <p:ph idx="1"/>
          </p:nvPr>
        </p:nvSpPr>
        <p:spPr/>
        <p:txBody>
          <a:bodyPr/>
          <a:lstStyle/>
          <a:p>
            <a:r>
              <a:rPr lang="en-US" dirty="0">
                <a:solidFill>
                  <a:srgbClr val="FF0000"/>
                </a:solidFill>
              </a:rPr>
              <a:t>Immediate Mode</a:t>
            </a:r>
          </a:p>
          <a:p>
            <a:pPr marL="0" indent="0">
              <a:buNone/>
            </a:pPr>
            <a:r>
              <a:rPr lang="en-US" dirty="0"/>
              <a:t>In this mode, the operand is specified in the instruction itself. An immediate mode instruction has an operand field rather than the address field.</a:t>
            </a:r>
          </a:p>
        </p:txBody>
      </p:sp>
    </p:spTree>
    <p:extLst>
      <p:ext uri="{BB962C8B-B14F-4D97-AF65-F5344CB8AC3E}">
        <p14:creationId xmlns:p14="http://schemas.microsoft.com/office/powerpoint/2010/main" val="26660749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Mode</a:t>
            </a:r>
            <a:br>
              <a:rPr lang="en-US" dirty="0"/>
            </a:br>
            <a:endParaRPr lang="en-US" dirty="0"/>
          </a:p>
        </p:txBody>
      </p:sp>
      <p:sp>
        <p:nvSpPr>
          <p:cNvPr id="3" name="Content Placeholder 2"/>
          <p:cNvSpPr>
            <a:spLocks noGrp="1"/>
          </p:cNvSpPr>
          <p:nvPr>
            <p:ph idx="1"/>
          </p:nvPr>
        </p:nvSpPr>
        <p:spPr/>
        <p:txBody>
          <a:bodyPr/>
          <a:lstStyle/>
          <a:p>
            <a:r>
              <a:rPr lang="en-US" dirty="0"/>
              <a:t>In this mode the operand is stored in the register and this register is present in CPU</a:t>
            </a:r>
            <a:r>
              <a:rPr lang="en-US" dirty="0" smtClean="0"/>
              <a:t>.</a:t>
            </a:r>
          </a:p>
          <a:p>
            <a:r>
              <a:rPr lang="en-US" dirty="0" smtClean="0"/>
              <a:t> </a:t>
            </a:r>
            <a:r>
              <a:rPr lang="en-US" dirty="0"/>
              <a:t>The instruction has the address of the Register where the operand is stored.</a:t>
            </a:r>
          </a:p>
          <a:p>
            <a:r>
              <a:rPr lang="en-US" dirty="0"/>
              <a:t/>
            </a:r>
            <a:br>
              <a:rPr lang="en-US" dirty="0"/>
            </a:br>
            <a:endParaRPr lang="en-US" dirty="0"/>
          </a:p>
        </p:txBody>
      </p:sp>
    </p:spTree>
    <p:extLst>
      <p:ext uri="{BB962C8B-B14F-4D97-AF65-F5344CB8AC3E}">
        <p14:creationId xmlns:p14="http://schemas.microsoft.com/office/powerpoint/2010/main" val="3747324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3687" y="2877344"/>
            <a:ext cx="347662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39152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Indirect Mode</a:t>
            </a:r>
            <a:br>
              <a:rPr lang="en-US" dirty="0"/>
            </a:br>
            <a:endParaRPr lang="en-US" dirty="0"/>
          </a:p>
        </p:txBody>
      </p:sp>
      <p:sp>
        <p:nvSpPr>
          <p:cNvPr id="3" name="Content Placeholder 2"/>
          <p:cNvSpPr>
            <a:spLocks noGrp="1"/>
          </p:cNvSpPr>
          <p:nvPr>
            <p:ph idx="1"/>
          </p:nvPr>
        </p:nvSpPr>
        <p:spPr/>
        <p:txBody>
          <a:bodyPr/>
          <a:lstStyle/>
          <a:p>
            <a:r>
              <a:rPr lang="en-US" dirty="0" smtClean="0"/>
              <a:t>In this mode, the instruction specifies the register whose contents give us the address of operand which is in memory. Thus, the register contains the address of operand rather than the operand itself.</a:t>
            </a:r>
          </a:p>
          <a:p>
            <a:r>
              <a:rPr lang="en-US" dirty="0"/>
              <a:t/>
            </a:r>
            <a:br>
              <a:rPr lang="en-US" dirty="0"/>
            </a:br>
            <a:endParaRPr lang="en-US" dirty="0"/>
          </a:p>
        </p:txBody>
      </p:sp>
    </p:spTree>
    <p:extLst>
      <p:ext uri="{BB962C8B-B14F-4D97-AF65-F5344CB8AC3E}">
        <p14:creationId xmlns:p14="http://schemas.microsoft.com/office/powerpoint/2010/main" val="37741589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Auto Increment/Decrement Mode</a:t>
            </a:r>
            <a:br>
              <a:rPr lang="en-US" dirty="0"/>
            </a:br>
            <a:endParaRPr lang="en-US" dirty="0"/>
          </a:p>
        </p:txBody>
      </p:sp>
      <p:sp>
        <p:nvSpPr>
          <p:cNvPr id="3" name="Content Placeholder 2"/>
          <p:cNvSpPr>
            <a:spLocks noGrp="1"/>
          </p:cNvSpPr>
          <p:nvPr>
            <p:ph idx="1"/>
          </p:nvPr>
        </p:nvSpPr>
        <p:spPr/>
        <p:txBody>
          <a:bodyPr/>
          <a:lstStyle/>
          <a:p>
            <a:r>
              <a:rPr lang="en-US" dirty="0" smtClean="0"/>
              <a:t>In </a:t>
            </a:r>
            <a:r>
              <a:rPr lang="en-US" dirty="0"/>
              <a:t>this the register is incremented or decremented after or before its value is used.</a:t>
            </a:r>
          </a:p>
          <a:p>
            <a:endParaRPr lang="en-US" dirty="0"/>
          </a:p>
        </p:txBody>
      </p:sp>
    </p:spTree>
    <p:extLst>
      <p:ext uri="{BB962C8B-B14F-4D97-AF65-F5344CB8AC3E}">
        <p14:creationId xmlns:p14="http://schemas.microsoft.com/office/powerpoint/2010/main" val="27279444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Direct Addressing Mode</a:t>
            </a:r>
            <a:br>
              <a:rPr lang="en-US" dirty="0"/>
            </a:br>
            <a:endParaRPr lang="en-US" dirty="0"/>
          </a:p>
        </p:txBody>
      </p:sp>
      <p:sp>
        <p:nvSpPr>
          <p:cNvPr id="3" name="Content Placeholder 2"/>
          <p:cNvSpPr>
            <a:spLocks noGrp="1"/>
          </p:cNvSpPr>
          <p:nvPr>
            <p:ph idx="1"/>
          </p:nvPr>
        </p:nvSpPr>
        <p:spPr/>
        <p:txBody>
          <a:bodyPr/>
          <a:lstStyle/>
          <a:p>
            <a:r>
              <a:rPr lang="en-US" dirty="0" smtClean="0"/>
              <a:t>In </a:t>
            </a:r>
            <a:r>
              <a:rPr lang="en-US" dirty="0"/>
              <a:t>this mode, effective address of operand is present in instruction itself.</a:t>
            </a:r>
          </a:p>
          <a:p>
            <a:r>
              <a:rPr lang="en-US" dirty="0"/>
              <a:t>Single memory reference to access data.</a:t>
            </a:r>
          </a:p>
          <a:p>
            <a:r>
              <a:rPr lang="en-US" dirty="0"/>
              <a:t>No additional calculations to find the effective address of the operand.</a:t>
            </a:r>
          </a:p>
          <a:p>
            <a:endParaRPr lang="en-US" dirty="0"/>
          </a:p>
        </p:txBody>
      </p:sp>
    </p:spTree>
    <p:extLst>
      <p:ext uri="{BB962C8B-B14F-4D97-AF65-F5344CB8AC3E}">
        <p14:creationId xmlns:p14="http://schemas.microsoft.com/office/powerpoint/2010/main" val="10093171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a:t>
            </a:r>
            <a:r>
              <a:rPr lang="en-US" dirty="0" smtClean="0"/>
              <a:t>ndirect </a:t>
            </a:r>
            <a:r>
              <a:rPr lang="en-US" dirty="0"/>
              <a:t>Addressing Mode</a:t>
            </a:r>
            <a:br>
              <a:rPr lang="en-US" dirty="0"/>
            </a:br>
            <a:endParaRPr lang="en-US" dirty="0"/>
          </a:p>
        </p:txBody>
      </p:sp>
      <p:sp>
        <p:nvSpPr>
          <p:cNvPr id="3" name="Content Placeholder 2"/>
          <p:cNvSpPr>
            <a:spLocks noGrp="1"/>
          </p:cNvSpPr>
          <p:nvPr>
            <p:ph idx="1"/>
          </p:nvPr>
        </p:nvSpPr>
        <p:spPr/>
        <p:txBody>
          <a:bodyPr/>
          <a:lstStyle/>
          <a:p>
            <a:r>
              <a:rPr lang="en-US" dirty="0" smtClean="0"/>
              <a:t>In </a:t>
            </a:r>
            <a:r>
              <a:rPr lang="en-US" dirty="0"/>
              <a:t>this, the address field of instruction gives the address where the effective address is stored in memory. This slows down the execution, as this includes multiple memory lookups to find the operand.</a:t>
            </a:r>
          </a:p>
          <a:p>
            <a:r>
              <a:rPr lang="en-US" dirty="0"/>
              <a:t/>
            </a:r>
            <a:br>
              <a:rPr lang="en-US" dirty="0"/>
            </a:br>
            <a:endParaRPr lang="en-US" dirty="0"/>
          </a:p>
        </p:txBody>
      </p:sp>
    </p:spTree>
    <p:extLst>
      <p:ext uri="{BB962C8B-B14F-4D97-AF65-F5344CB8AC3E}">
        <p14:creationId xmlns:p14="http://schemas.microsoft.com/office/powerpoint/2010/main" val="37704194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Relative Addressing Mode</a:t>
            </a:r>
            <a:br>
              <a:rPr lang="en-US" dirty="0"/>
            </a:br>
            <a:endParaRPr lang="en-US" dirty="0"/>
          </a:p>
        </p:txBody>
      </p:sp>
      <p:sp>
        <p:nvSpPr>
          <p:cNvPr id="3" name="Content Placeholder 2"/>
          <p:cNvSpPr>
            <a:spLocks noGrp="1"/>
          </p:cNvSpPr>
          <p:nvPr>
            <p:ph idx="1"/>
          </p:nvPr>
        </p:nvSpPr>
        <p:spPr/>
        <p:txBody>
          <a:bodyPr/>
          <a:lstStyle/>
          <a:p>
            <a:r>
              <a:rPr lang="en-US" dirty="0" smtClean="0"/>
              <a:t>It </a:t>
            </a:r>
            <a:r>
              <a:rPr lang="en-US" dirty="0"/>
              <a:t>is a version of Displacement addressing mode.</a:t>
            </a:r>
          </a:p>
          <a:p>
            <a:r>
              <a:rPr lang="en-US" dirty="0"/>
              <a:t>In this the contents of PC(Program Counter) is added to address part of instruction to obtain the effective address.</a:t>
            </a:r>
          </a:p>
          <a:p>
            <a:endParaRPr lang="en-US" dirty="0"/>
          </a:p>
        </p:txBody>
      </p:sp>
    </p:spTree>
    <p:extLst>
      <p:ext uri="{BB962C8B-B14F-4D97-AF65-F5344CB8AC3E}">
        <p14:creationId xmlns:p14="http://schemas.microsoft.com/office/powerpoint/2010/main" val="4781448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Base Register Addressing Mode</a:t>
            </a:r>
            <a:br>
              <a:rPr lang="en-US" dirty="0"/>
            </a:br>
            <a:endParaRPr lang="en-US" dirty="0"/>
          </a:p>
        </p:txBody>
      </p:sp>
      <p:sp>
        <p:nvSpPr>
          <p:cNvPr id="3" name="Content Placeholder 2"/>
          <p:cNvSpPr>
            <a:spLocks noGrp="1"/>
          </p:cNvSpPr>
          <p:nvPr>
            <p:ph idx="1"/>
          </p:nvPr>
        </p:nvSpPr>
        <p:spPr/>
        <p:txBody>
          <a:bodyPr/>
          <a:lstStyle/>
          <a:p>
            <a:r>
              <a:rPr lang="en-US" dirty="0" smtClean="0"/>
              <a:t>It </a:t>
            </a:r>
            <a:r>
              <a:rPr lang="en-US" dirty="0"/>
              <a:t>is again a version of Displacement addressing mode. This can be defined as EA = A + (R), where A is displacement and R holds pointer to base address.</a:t>
            </a:r>
          </a:p>
          <a:p>
            <a:r>
              <a:rPr lang="en-US" dirty="0"/>
              <a:t/>
            </a:r>
            <a:br>
              <a:rPr lang="en-US" dirty="0"/>
            </a:br>
            <a:endParaRPr lang="en-US" dirty="0"/>
          </a:p>
        </p:txBody>
      </p:sp>
    </p:spTree>
    <p:extLst>
      <p:ext uri="{BB962C8B-B14F-4D97-AF65-F5344CB8AC3E}">
        <p14:creationId xmlns:p14="http://schemas.microsoft.com/office/powerpoint/2010/main" val="27400028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r>
              <a:rPr lang="en-US" smtClean="0"/>
              <a:t>of interrupt</a:t>
            </a:r>
            <a:endParaRPr lang="en-US"/>
          </a:p>
        </p:txBody>
      </p:sp>
      <p:sp>
        <p:nvSpPr>
          <p:cNvPr id="3" name="Content Placeholder 2"/>
          <p:cNvSpPr>
            <a:spLocks noGrp="1"/>
          </p:cNvSpPr>
          <p:nvPr>
            <p:ph idx="1"/>
          </p:nvPr>
        </p:nvSpPr>
        <p:spPr/>
        <p:txBody>
          <a:bodyPr>
            <a:normAutofit fontScale="55000" lnSpcReduction="20000"/>
          </a:bodyPr>
          <a:lstStyle/>
          <a:p>
            <a:r>
              <a:rPr lang="en-US" dirty="0"/>
              <a:t>Generally there are three types o Interrupts those are Occurred For Example</a:t>
            </a:r>
          </a:p>
          <a:p>
            <a:r>
              <a:rPr lang="en-US" dirty="0"/>
              <a:t>1)   Internal Interrupt</a:t>
            </a:r>
            <a:br>
              <a:rPr lang="en-US" dirty="0"/>
            </a:br>
            <a:r>
              <a:rPr lang="en-US" dirty="0"/>
              <a:t>2)   Software Interrupt.</a:t>
            </a:r>
            <a:br>
              <a:rPr lang="en-US" dirty="0"/>
            </a:br>
            <a:r>
              <a:rPr lang="en-US" dirty="0"/>
              <a:t>3)   External Interrupt.</a:t>
            </a:r>
          </a:p>
          <a:p>
            <a:r>
              <a:rPr lang="en-US" dirty="0"/>
              <a:t>The External Interrupt occurs when any Input and </a:t>
            </a:r>
            <a:r>
              <a:rPr lang="en-US" dirty="0">
                <a:hlinkClick r:id="rId2"/>
              </a:rPr>
              <a:t>Output Device</a:t>
            </a:r>
            <a:r>
              <a:rPr lang="en-US" dirty="0"/>
              <a:t> request for any Operation and the CPU will Execute that instructions first </a:t>
            </a:r>
            <a:endParaRPr lang="en-US" dirty="0" smtClean="0"/>
          </a:p>
          <a:p>
            <a:r>
              <a:rPr lang="en-US" dirty="0" smtClean="0"/>
              <a:t>For </a:t>
            </a:r>
            <a:r>
              <a:rPr lang="en-US" dirty="0"/>
              <a:t>Example When a Program is executed and when we move the Mouse on the Screen then the CPU will handle this External interrupt first and after that he will resume with his Operation.</a:t>
            </a:r>
          </a:p>
          <a:p>
            <a:r>
              <a:rPr lang="en-US" dirty="0"/>
              <a:t>The Internal Interrupts are those which are occurred due to Some Problem in the Execution For Example When a user performing any Operation which contains any Error and which contains any type of Error. So that Internal Interrupts are those which are occurred by the Some Operations or by Some Instructions and the Operations those are not Possible but a user is trying for that Operation. And </a:t>
            </a:r>
            <a:endParaRPr lang="en-US" dirty="0" smtClean="0"/>
          </a:p>
          <a:p>
            <a:r>
              <a:rPr lang="en-US" dirty="0" smtClean="0"/>
              <a:t>The </a:t>
            </a:r>
            <a:r>
              <a:rPr lang="en-US" dirty="0"/>
              <a:t>Software Interrupts are those which are made some call to the System for Example while we are Processing Some Instructions and when we wants to Execute one more Application Programs.</a:t>
            </a:r>
          </a:p>
          <a:p>
            <a:endParaRPr lang="en-US" dirty="0"/>
          </a:p>
        </p:txBody>
      </p:sp>
    </p:spTree>
    <p:extLst>
      <p:ext uri="{BB962C8B-B14F-4D97-AF65-F5344CB8AC3E}">
        <p14:creationId xmlns:p14="http://schemas.microsoft.com/office/powerpoint/2010/main" val="16452320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transfer instruction</a:t>
            </a:r>
            <a:endParaRPr lang="en-US" dirty="0"/>
          </a:p>
        </p:txBody>
      </p:sp>
      <p:sp>
        <p:nvSpPr>
          <p:cNvPr id="3" name="Content Placeholder 2"/>
          <p:cNvSpPr>
            <a:spLocks noGrp="1"/>
          </p:cNvSpPr>
          <p:nvPr>
            <p:ph idx="1"/>
          </p:nvPr>
        </p:nvSpPr>
        <p:spPr/>
        <p:txBody>
          <a:bodyPr/>
          <a:lstStyle/>
          <a:p>
            <a:r>
              <a:rPr lang="en-US" dirty="0" smtClean="0"/>
              <a:t>Moves data from one place in a computer to another without changing the data content.</a:t>
            </a:r>
          </a:p>
          <a:p>
            <a:r>
              <a:rPr lang="en-US" dirty="0" smtClean="0"/>
              <a:t>The most common transfer </a:t>
            </a:r>
            <a:r>
              <a:rPr lang="en-US" dirty="0" smtClean="0"/>
              <a:t>date </a:t>
            </a:r>
            <a:r>
              <a:rPr lang="en-US" dirty="0" smtClean="0"/>
              <a:t>between memory and processor  &amp; between processor register and input output device.</a:t>
            </a:r>
          </a:p>
          <a:p>
            <a:endParaRPr lang="en-US" dirty="0"/>
          </a:p>
        </p:txBody>
      </p:sp>
    </p:spTree>
    <p:extLst>
      <p:ext uri="{BB962C8B-B14F-4D97-AF65-F5344CB8AC3E}">
        <p14:creationId xmlns:p14="http://schemas.microsoft.com/office/powerpoint/2010/main" val="30705454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pPr marL="0" indent="0" fontAlgn="base">
              <a:buNone/>
            </a:pPr>
            <a:r>
              <a:rPr lang="en-US" dirty="0"/>
              <a:t>The data manipulation instructions in a typical computer usually divided into three basic types as follows.</a:t>
            </a:r>
          </a:p>
          <a:p>
            <a:pPr fontAlgn="base">
              <a:buFont typeface="Wingdings" pitchFamily="2" charset="2"/>
              <a:buChar char="ü"/>
            </a:pPr>
            <a:r>
              <a:rPr lang="en-US" dirty="0"/>
              <a:t>Arithmetic instructions</a:t>
            </a:r>
          </a:p>
          <a:p>
            <a:pPr fontAlgn="base">
              <a:buFont typeface="Wingdings" pitchFamily="2" charset="2"/>
              <a:buChar char="ü"/>
            </a:pPr>
            <a:r>
              <a:rPr lang="en-US" dirty="0"/>
              <a:t>Logical and bit manipulation instructions</a:t>
            </a:r>
          </a:p>
          <a:p>
            <a:pPr fontAlgn="base">
              <a:buFont typeface="Wingdings" pitchFamily="2" charset="2"/>
              <a:buChar char="ü"/>
            </a:pPr>
            <a:r>
              <a:rPr lang="en-US" dirty="0"/>
              <a:t>Shift instructions</a:t>
            </a:r>
          </a:p>
          <a:p>
            <a:endParaRPr lang="en-US" dirty="0"/>
          </a:p>
        </p:txBody>
      </p:sp>
    </p:spTree>
    <p:extLst>
      <p:ext uri="{BB962C8B-B14F-4D97-AF65-F5344CB8AC3E}">
        <p14:creationId xmlns:p14="http://schemas.microsoft.com/office/powerpoint/2010/main" val="19370574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Arithmetic instructions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4545952"/>
              </p:ext>
            </p:extLst>
          </p:nvPr>
        </p:nvGraphicFramePr>
        <p:xfrm>
          <a:off x="990601" y="1262575"/>
          <a:ext cx="7772400" cy="5671624"/>
        </p:xfrm>
        <a:graphic>
          <a:graphicData uri="http://schemas.openxmlformats.org/drawingml/2006/table">
            <a:tbl>
              <a:tblPr/>
              <a:tblGrid>
                <a:gridCol w="1235703"/>
                <a:gridCol w="1235703"/>
                <a:gridCol w="1235703"/>
                <a:gridCol w="4065291"/>
              </a:tblGrid>
              <a:tr h="174957">
                <a:tc>
                  <a:txBody>
                    <a:bodyPr/>
                    <a:lstStyle/>
                    <a:p>
                      <a:pPr algn="l" fontAlgn="base"/>
                      <a:r>
                        <a:rPr lang="en-US" sz="700" b="0" dirty="0">
                          <a:effectLst/>
                        </a:rPr>
                        <a:t>Name</a:t>
                      </a:r>
                    </a:p>
                  </a:txBody>
                  <a:tcPr marL="33157" marR="33157" marT="16579" marB="16579" anchor="ctr">
                    <a:lnL>
                      <a:noFill/>
                    </a:lnL>
                    <a:lnR>
                      <a:noFill/>
                    </a:lnR>
                    <a:lnT>
                      <a:noFill/>
                    </a:lnT>
                    <a:lnB>
                      <a:noFill/>
                    </a:lnB>
                  </a:tcPr>
                </a:tc>
                <a:tc>
                  <a:txBody>
                    <a:bodyPr/>
                    <a:lstStyle/>
                    <a:p>
                      <a:pPr algn="l" fontAlgn="base"/>
                      <a:r>
                        <a:rPr lang="en-US" sz="700" b="0">
                          <a:effectLst/>
                        </a:rPr>
                        <a:t>Mnemonic</a:t>
                      </a:r>
                    </a:p>
                  </a:txBody>
                  <a:tcPr marL="33157" marR="33157" marT="16579" marB="16579" anchor="ctr">
                    <a:lnL>
                      <a:noFill/>
                    </a:lnL>
                    <a:lnR>
                      <a:noFill/>
                    </a:lnR>
                    <a:lnT>
                      <a:noFill/>
                    </a:lnT>
                    <a:lnB>
                      <a:noFill/>
                    </a:lnB>
                  </a:tcPr>
                </a:tc>
                <a:tc>
                  <a:txBody>
                    <a:bodyPr/>
                    <a:lstStyle/>
                    <a:p>
                      <a:pPr algn="l" fontAlgn="base"/>
                      <a:r>
                        <a:rPr lang="en-US" sz="700" b="0">
                          <a:effectLst/>
                        </a:rPr>
                        <a:t>Example</a:t>
                      </a:r>
                    </a:p>
                  </a:txBody>
                  <a:tcPr marL="33157" marR="33157" marT="16579" marB="16579" anchor="ctr">
                    <a:lnL>
                      <a:noFill/>
                    </a:lnL>
                    <a:lnR>
                      <a:noFill/>
                    </a:lnR>
                    <a:lnT>
                      <a:noFill/>
                    </a:lnT>
                    <a:lnB>
                      <a:noFill/>
                    </a:lnB>
                  </a:tcPr>
                </a:tc>
                <a:tc>
                  <a:txBody>
                    <a:bodyPr/>
                    <a:lstStyle/>
                    <a:p>
                      <a:pPr algn="l" fontAlgn="base"/>
                      <a:r>
                        <a:rPr lang="en-US" sz="700" b="0">
                          <a:effectLst/>
                        </a:rPr>
                        <a:t>Explanation</a:t>
                      </a:r>
                    </a:p>
                  </a:txBody>
                  <a:tcPr marL="33157" marR="33157" marT="16579" marB="16579" anchor="ctr">
                    <a:lnL>
                      <a:noFill/>
                    </a:lnL>
                    <a:lnR>
                      <a:noFill/>
                    </a:lnR>
                    <a:lnT>
                      <a:noFill/>
                    </a:lnT>
                    <a:lnB>
                      <a:noFill/>
                    </a:lnB>
                  </a:tcPr>
                </a:tc>
              </a:tr>
              <a:tr h="380273">
                <a:tc>
                  <a:txBody>
                    <a:bodyPr/>
                    <a:lstStyle/>
                    <a:p>
                      <a:pPr algn="l" fontAlgn="base"/>
                      <a:r>
                        <a:rPr lang="en-US" sz="500" b="0">
                          <a:effectLst/>
                        </a:rPr>
                        <a:t>Increment</a:t>
                      </a:r>
                    </a:p>
                  </a:txBody>
                  <a:tcPr marL="34539" marR="34539" marT="48354" marB="48354" anchor="ctr">
                    <a:lnL>
                      <a:noFill/>
                    </a:lnL>
                    <a:lnR>
                      <a:noFill/>
                    </a:lnR>
                    <a:lnT>
                      <a:noFill/>
                    </a:lnT>
                    <a:lnB>
                      <a:noFill/>
                    </a:lnB>
                  </a:tcPr>
                </a:tc>
                <a:tc>
                  <a:txBody>
                    <a:bodyPr/>
                    <a:lstStyle/>
                    <a:p>
                      <a:pPr algn="l" fontAlgn="base"/>
                      <a:r>
                        <a:rPr lang="en-US" sz="500" b="0">
                          <a:effectLst/>
                        </a:rPr>
                        <a:t>INC</a:t>
                      </a:r>
                    </a:p>
                  </a:txBody>
                  <a:tcPr marL="34539" marR="34539" marT="48354" marB="48354" anchor="ctr">
                    <a:lnL>
                      <a:noFill/>
                    </a:lnL>
                    <a:lnR>
                      <a:noFill/>
                    </a:lnR>
                    <a:lnT>
                      <a:noFill/>
                    </a:lnT>
                    <a:lnB>
                      <a:noFill/>
                    </a:lnB>
                  </a:tcPr>
                </a:tc>
                <a:tc>
                  <a:txBody>
                    <a:bodyPr/>
                    <a:lstStyle/>
                    <a:p>
                      <a:pPr algn="l" fontAlgn="base"/>
                      <a:r>
                        <a:rPr lang="en-US" sz="500" b="0">
                          <a:effectLst/>
                        </a:rPr>
                        <a:t>INC B</a:t>
                      </a:r>
                    </a:p>
                  </a:txBody>
                  <a:tcPr marL="34539" marR="34539" marT="48354" marB="48354" anchor="ctr">
                    <a:lnL>
                      <a:noFill/>
                    </a:lnL>
                    <a:lnR>
                      <a:noFill/>
                    </a:lnR>
                    <a:lnT>
                      <a:noFill/>
                    </a:lnT>
                    <a:lnB>
                      <a:noFill/>
                    </a:lnB>
                  </a:tcPr>
                </a:tc>
                <a:tc>
                  <a:txBody>
                    <a:bodyPr/>
                    <a:lstStyle/>
                    <a:p>
                      <a:pPr algn="l" fontAlgn="base"/>
                      <a:r>
                        <a:rPr lang="en-US" sz="500" b="0">
                          <a:effectLst/>
                        </a:rPr>
                        <a:t>It will increment the register B by 1  </a:t>
                      </a:r>
                    </a:p>
                    <a:p>
                      <a:pPr algn="l" fontAlgn="base"/>
                      <a:r>
                        <a:rPr lang="en-US" sz="500" b="0">
                          <a:effectLst/>
                        </a:rPr>
                        <a:t> B&lt;-B+1</a:t>
                      </a:r>
                    </a:p>
                  </a:txBody>
                  <a:tcPr marL="34539" marR="34539" marT="48354" marB="48354" anchor="ctr">
                    <a:lnL>
                      <a:noFill/>
                    </a:lnL>
                    <a:lnR>
                      <a:noFill/>
                    </a:lnR>
                    <a:lnT>
                      <a:noFill/>
                    </a:lnT>
                    <a:lnB>
                      <a:noFill/>
                    </a:lnB>
                  </a:tcPr>
                </a:tc>
              </a:tr>
              <a:tr h="380273">
                <a:tc>
                  <a:txBody>
                    <a:bodyPr/>
                    <a:lstStyle/>
                    <a:p>
                      <a:pPr algn="l" fontAlgn="base"/>
                      <a:r>
                        <a:rPr lang="en-US" sz="500" b="0">
                          <a:effectLst/>
                        </a:rPr>
                        <a:t>Decrement</a:t>
                      </a:r>
                    </a:p>
                  </a:txBody>
                  <a:tcPr marL="34539" marR="34539" marT="48354" marB="48354" anchor="ctr">
                    <a:lnL>
                      <a:noFill/>
                    </a:lnL>
                    <a:lnR>
                      <a:noFill/>
                    </a:lnR>
                    <a:lnT>
                      <a:noFill/>
                    </a:lnT>
                    <a:lnB>
                      <a:noFill/>
                    </a:lnB>
                  </a:tcPr>
                </a:tc>
                <a:tc>
                  <a:txBody>
                    <a:bodyPr/>
                    <a:lstStyle/>
                    <a:p>
                      <a:pPr algn="l" fontAlgn="base"/>
                      <a:r>
                        <a:rPr lang="en-US" sz="500" b="0">
                          <a:effectLst/>
                        </a:rPr>
                        <a:t>DEC</a:t>
                      </a:r>
                    </a:p>
                  </a:txBody>
                  <a:tcPr marL="34539" marR="34539" marT="48354" marB="48354" anchor="ctr">
                    <a:lnL>
                      <a:noFill/>
                    </a:lnL>
                    <a:lnR>
                      <a:noFill/>
                    </a:lnR>
                    <a:lnT>
                      <a:noFill/>
                    </a:lnT>
                    <a:lnB>
                      <a:noFill/>
                    </a:lnB>
                  </a:tcPr>
                </a:tc>
                <a:tc>
                  <a:txBody>
                    <a:bodyPr/>
                    <a:lstStyle/>
                    <a:p>
                      <a:pPr algn="l" fontAlgn="base"/>
                      <a:r>
                        <a:rPr lang="en-US" sz="500" b="0">
                          <a:effectLst/>
                        </a:rPr>
                        <a:t>DEC B</a:t>
                      </a:r>
                    </a:p>
                  </a:txBody>
                  <a:tcPr marL="34539" marR="34539" marT="48354" marB="48354" anchor="ctr">
                    <a:lnL>
                      <a:noFill/>
                    </a:lnL>
                    <a:lnR>
                      <a:noFill/>
                    </a:lnR>
                    <a:lnT>
                      <a:noFill/>
                    </a:lnT>
                    <a:lnB>
                      <a:noFill/>
                    </a:lnB>
                  </a:tcPr>
                </a:tc>
                <a:tc>
                  <a:txBody>
                    <a:bodyPr/>
                    <a:lstStyle/>
                    <a:p>
                      <a:pPr algn="l" fontAlgn="base"/>
                      <a:r>
                        <a:rPr lang="en-US" sz="500" b="0">
                          <a:effectLst/>
                        </a:rPr>
                        <a:t>It will decrement the register B by 1  </a:t>
                      </a:r>
                    </a:p>
                    <a:p>
                      <a:pPr algn="l" fontAlgn="base"/>
                      <a:r>
                        <a:rPr lang="en-US" sz="500" b="0">
                          <a:effectLst/>
                        </a:rPr>
                        <a:t>B&lt;-B-1</a:t>
                      </a:r>
                    </a:p>
                  </a:txBody>
                  <a:tcPr marL="34539" marR="34539" marT="48354" marB="48354" anchor="ctr">
                    <a:lnL>
                      <a:noFill/>
                    </a:lnL>
                    <a:lnR>
                      <a:noFill/>
                    </a:lnR>
                    <a:lnT>
                      <a:noFill/>
                    </a:lnT>
                    <a:lnB>
                      <a:noFill/>
                    </a:lnB>
                  </a:tcPr>
                </a:tc>
              </a:tr>
              <a:tr h="639549">
                <a:tc>
                  <a:txBody>
                    <a:bodyPr/>
                    <a:lstStyle/>
                    <a:p>
                      <a:pPr algn="l" fontAlgn="base"/>
                      <a:r>
                        <a:rPr lang="en-US" sz="500" b="0">
                          <a:effectLst/>
                        </a:rPr>
                        <a:t>Add</a:t>
                      </a:r>
                    </a:p>
                  </a:txBody>
                  <a:tcPr marL="34539" marR="34539" marT="48354" marB="48354" anchor="ctr">
                    <a:lnL>
                      <a:noFill/>
                    </a:lnL>
                    <a:lnR>
                      <a:noFill/>
                    </a:lnR>
                    <a:lnT>
                      <a:noFill/>
                    </a:lnT>
                    <a:lnB>
                      <a:noFill/>
                    </a:lnB>
                  </a:tcPr>
                </a:tc>
                <a:tc>
                  <a:txBody>
                    <a:bodyPr/>
                    <a:lstStyle/>
                    <a:p>
                      <a:pPr algn="l" fontAlgn="base"/>
                      <a:r>
                        <a:rPr lang="en-US" sz="500" b="0">
                          <a:effectLst/>
                        </a:rPr>
                        <a:t>ADD</a:t>
                      </a:r>
                    </a:p>
                  </a:txBody>
                  <a:tcPr marL="34539" marR="34539" marT="48354" marB="48354" anchor="ctr">
                    <a:lnL>
                      <a:noFill/>
                    </a:lnL>
                    <a:lnR>
                      <a:noFill/>
                    </a:lnR>
                    <a:lnT>
                      <a:noFill/>
                    </a:lnT>
                    <a:lnB>
                      <a:noFill/>
                    </a:lnB>
                  </a:tcPr>
                </a:tc>
                <a:tc>
                  <a:txBody>
                    <a:bodyPr/>
                    <a:lstStyle/>
                    <a:p>
                      <a:pPr algn="l" fontAlgn="base"/>
                      <a:r>
                        <a:rPr lang="en-US" sz="500" b="0">
                          <a:effectLst/>
                        </a:rPr>
                        <a:t>ADD B</a:t>
                      </a:r>
                    </a:p>
                  </a:txBody>
                  <a:tcPr marL="34539" marR="34539" marT="48354" marB="48354" anchor="ctr">
                    <a:lnL>
                      <a:noFill/>
                    </a:lnL>
                    <a:lnR>
                      <a:noFill/>
                    </a:lnR>
                    <a:lnT>
                      <a:noFill/>
                    </a:lnT>
                    <a:lnB>
                      <a:noFill/>
                    </a:lnB>
                  </a:tcPr>
                </a:tc>
                <a:tc>
                  <a:txBody>
                    <a:bodyPr/>
                    <a:lstStyle/>
                    <a:p>
                      <a:pPr algn="l" fontAlgn="base"/>
                      <a:r>
                        <a:rPr lang="en-US" sz="500" b="0">
                          <a:effectLst/>
                        </a:rPr>
                        <a:t>It will add contents of register B to the contents of the  accumulator</a:t>
                      </a:r>
                    </a:p>
                    <a:p>
                      <a:pPr algn="l" fontAlgn="base"/>
                      <a:r>
                        <a:rPr lang="en-US" sz="500" b="0">
                          <a:effectLst/>
                        </a:rPr>
                        <a:t> and store the result in the accumulator  </a:t>
                      </a:r>
                    </a:p>
                    <a:p>
                      <a:pPr algn="l" fontAlgn="base"/>
                      <a:r>
                        <a:rPr lang="en-US" sz="500" b="0">
                          <a:effectLst/>
                        </a:rPr>
                        <a:t>AC&lt;-AC+B</a:t>
                      </a:r>
                    </a:p>
                  </a:txBody>
                  <a:tcPr marL="34539" marR="34539" marT="48354" marB="48354" anchor="ctr">
                    <a:lnL>
                      <a:noFill/>
                    </a:lnL>
                    <a:lnR>
                      <a:noFill/>
                    </a:lnR>
                    <a:lnT>
                      <a:noFill/>
                    </a:lnT>
                    <a:lnB>
                      <a:noFill/>
                    </a:lnB>
                  </a:tcPr>
                </a:tc>
              </a:tr>
              <a:tr h="639549">
                <a:tc>
                  <a:txBody>
                    <a:bodyPr/>
                    <a:lstStyle/>
                    <a:p>
                      <a:pPr algn="l" fontAlgn="base"/>
                      <a:r>
                        <a:rPr lang="en-US" sz="500" b="0">
                          <a:effectLst/>
                        </a:rPr>
                        <a:t>Subtract</a:t>
                      </a:r>
                    </a:p>
                  </a:txBody>
                  <a:tcPr marL="34539" marR="34539" marT="48354" marB="48354" anchor="ctr">
                    <a:lnL>
                      <a:noFill/>
                    </a:lnL>
                    <a:lnR>
                      <a:noFill/>
                    </a:lnR>
                    <a:lnT>
                      <a:noFill/>
                    </a:lnT>
                    <a:lnB>
                      <a:noFill/>
                    </a:lnB>
                  </a:tcPr>
                </a:tc>
                <a:tc>
                  <a:txBody>
                    <a:bodyPr/>
                    <a:lstStyle/>
                    <a:p>
                      <a:pPr algn="l" fontAlgn="base"/>
                      <a:r>
                        <a:rPr lang="en-US" sz="500" b="0">
                          <a:effectLst/>
                        </a:rPr>
                        <a:t>SUB</a:t>
                      </a:r>
                    </a:p>
                  </a:txBody>
                  <a:tcPr marL="34539" marR="34539" marT="48354" marB="48354" anchor="ctr">
                    <a:lnL>
                      <a:noFill/>
                    </a:lnL>
                    <a:lnR>
                      <a:noFill/>
                    </a:lnR>
                    <a:lnT>
                      <a:noFill/>
                    </a:lnT>
                    <a:lnB>
                      <a:noFill/>
                    </a:lnB>
                  </a:tcPr>
                </a:tc>
                <a:tc>
                  <a:txBody>
                    <a:bodyPr/>
                    <a:lstStyle/>
                    <a:p>
                      <a:pPr algn="l" fontAlgn="base"/>
                      <a:r>
                        <a:rPr lang="en-US" sz="500" b="0" dirty="0">
                          <a:effectLst/>
                        </a:rPr>
                        <a:t>SUB B</a:t>
                      </a:r>
                    </a:p>
                  </a:txBody>
                  <a:tcPr marL="34539" marR="34539" marT="48354" marB="48354" anchor="ctr">
                    <a:lnL>
                      <a:noFill/>
                    </a:lnL>
                    <a:lnR>
                      <a:noFill/>
                    </a:lnR>
                    <a:lnT>
                      <a:noFill/>
                    </a:lnT>
                    <a:lnB>
                      <a:noFill/>
                    </a:lnB>
                  </a:tcPr>
                </a:tc>
                <a:tc>
                  <a:txBody>
                    <a:bodyPr/>
                    <a:lstStyle/>
                    <a:p>
                      <a:pPr algn="l" fontAlgn="base"/>
                      <a:r>
                        <a:rPr lang="en-US" sz="500" b="0">
                          <a:effectLst/>
                        </a:rPr>
                        <a:t>It will subtract the contents of register B from the contents of the </a:t>
                      </a:r>
                    </a:p>
                    <a:p>
                      <a:pPr algn="l" fontAlgn="base"/>
                      <a:r>
                        <a:rPr lang="en-US" sz="500" b="0">
                          <a:effectLst/>
                        </a:rPr>
                        <a:t>accumulator  and store the result in the accumulator</a:t>
                      </a:r>
                    </a:p>
                    <a:p>
                      <a:pPr algn="l" fontAlgn="base"/>
                      <a:r>
                        <a:rPr lang="en-US" sz="500" b="0">
                          <a:effectLst/>
                        </a:rPr>
                        <a:t>AC&lt;-AC-B</a:t>
                      </a:r>
                    </a:p>
                  </a:txBody>
                  <a:tcPr marL="34539" marR="34539" marT="48354" marB="48354" anchor="ctr">
                    <a:lnL>
                      <a:noFill/>
                    </a:lnL>
                    <a:lnR>
                      <a:noFill/>
                    </a:lnR>
                    <a:lnT>
                      <a:noFill/>
                    </a:lnT>
                    <a:lnB>
                      <a:noFill/>
                    </a:lnB>
                  </a:tcPr>
                </a:tc>
              </a:tr>
              <a:tr h="639549">
                <a:tc>
                  <a:txBody>
                    <a:bodyPr/>
                    <a:lstStyle/>
                    <a:p>
                      <a:pPr algn="l" fontAlgn="base"/>
                      <a:r>
                        <a:rPr lang="en-US" sz="500" b="0" dirty="0">
                          <a:effectLst/>
                        </a:rPr>
                        <a:t>Multiply</a:t>
                      </a:r>
                    </a:p>
                  </a:txBody>
                  <a:tcPr marL="34539" marR="34539" marT="48354" marB="48354" anchor="ctr">
                    <a:lnL>
                      <a:noFill/>
                    </a:lnL>
                    <a:lnR>
                      <a:noFill/>
                    </a:lnR>
                    <a:lnT>
                      <a:noFill/>
                    </a:lnT>
                    <a:lnB>
                      <a:noFill/>
                    </a:lnB>
                  </a:tcPr>
                </a:tc>
                <a:tc>
                  <a:txBody>
                    <a:bodyPr/>
                    <a:lstStyle/>
                    <a:p>
                      <a:pPr algn="l" fontAlgn="base"/>
                      <a:r>
                        <a:rPr lang="en-US" sz="500" b="0" dirty="0">
                          <a:effectLst/>
                        </a:rPr>
                        <a:t>MUL</a:t>
                      </a:r>
                    </a:p>
                  </a:txBody>
                  <a:tcPr marL="34539" marR="34539" marT="48354" marB="48354" anchor="ctr">
                    <a:lnL>
                      <a:noFill/>
                    </a:lnL>
                    <a:lnR>
                      <a:noFill/>
                    </a:lnR>
                    <a:lnT>
                      <a:noFill/>
                    </a:lnT>
                    <a:lnB>
                      <a:noFill/>
                    </a:lnB>
                  </a:tcPr>
                </a:tc>
                <a:tc>
                  <a:txBody>
                    <a:bodyPr/>
                    <a:lstStyle/>
                    <a:p>
                      <a:pPr algn="l" fontAlgn="base"/>
                      <a:r>
                        <a:rPr lang="en-US" sz="500" b="0">
                          <a:effectLst/>
                        </a:rPr>
                        <a:t>MUL B</a:t>
                      </a:r>
                    </a:p>
                  </a:txBody>
                  <a:tcPr marL="34539" marR="34539" marT="48354" marB="48354" anchor="ctr">
                    <a:lnL>
                      <a:noFill/>
                    </a:lnL>
                    <a:lnR>
                      <a:noFill/>
                    </a:lnR>
                    <a:lnT>
                      <a:noFill/>
                    </a:lnT>
                    <a:lnB>
                      <a:noFill/>
                    </a:lnB>
                  </a:tcPr>
                </a:tc>
                <a:tc>
                  <a:txBody>
                    <a:bodyPr/>
                    <a:lstStyle/>
                    <a:p>
                      <a:pPr algn="l" fontAlgn="base"/>
                      <a:r>
                        <a:rPr lang="en-US" sz="500" b="0">
                          <a:effectLst/>
                        </a:rPr>
                        <a:t>It will multiply the contents of register B with the contents of the </a:t>
                      </a:r>
                    </a:p>
                    <a:p>
                      <a:pPr algn="l" fontAlgn="base"/>
                      <a:r>
                        <a:rPr lang="en-US" sz="500" b="0">
                          <a:effectLst/>
                        </a:rPr>
                        <a:t>accumulator and store the result in the accumulator</a:t>
                      </a:r>
                    </a:p>
                    <a:p>
                      <a:pPr algn="l" fontAlgn="base"/>
                      <a:r>
                        <a:rPr lang="en-US" sz="500" b="0">
                          <a:effectLst/>
                        </a:rPr>
                        <a:t>AC&lt;-AC*B</a:t>
                      </a:r>
                    </a:p>
                  </a:txBody>
                  <a:tcPr marL="34539" marR="34539" marT="48354" marB="48354" anchor="ctr">
                    <a:lnL>
                      <a:noFill/>
                    </a:lnL>
                    <a:lnR>
                      <a:noFill/>
                    </a:lnR>
                    <a:lnT>
                      <a:noFill/>
                    </a:lnT>
                    <a:lnB>
                      <a:noFill/>
                    </a:lnB>
                  </a:tcPr>
                </a:tc>
              </a:tr>
              <a:tr h="639549">
                <a:tc>
                  <a:txBody>
                    <a:bodyPr/>
                    <a:lstStyle/>
                    <a:p>
                      <a:pPr algn="l" fontAlgn="base"/>
                      <a:r>
                        <a:rPr lang="en-US" sz="500" b="0">
                          <a:effectLst/>
                        </a:rPr>
                        <a:t>Divide</a:t>
                      </a:r>
                    </a:p>
                  </a:txBody>
                  <a:tcPr marL="34539" marR="34539" marT="48354" marB="48354" anchor="ctr">
                    <a:lnL>
                      <a:noFill/>
                    </a:lnL>
                    <a:lnR>
                      <a:noFill/>
                    </a:lnR>
                    <a:lnT>
                      <a:noFill/>
                    </a:lnT>
                    <a:lnB>
                      <a:noFill/>
                    </a:lnB>
                  </a:tcPr>
                </a:tc>
                <a:tc>
                  <a:txBody>
                    <a:bodyPr/>
                    <a:lstStyle/>
                    <a:p>
                      <a:pPr algn="l" fontAlgn="base"/>
                      <a:r>
                        <a:rPr lang="en-US" sz="500" b="0">
                          <a:effectLst/>
                        </a:rPr>
                        <a:t>DIV</a:t>
                      </a:r>
                    </a:p>
                  </a:txBody>
                  <a:tcPr marL="34539" marR="34539" marT="48354" marB="48354" anchor="ctr">
                    <a:lnL>
                      <a:noFill/>
                    </a:lnL>
                    <a:lnR>
                      <a:noFill/>
                    </a:lnR>
                    <a:lnT>
                      <a:noFill/>
                    </a:lnT>
                    <a:lnB>
                      <a:noFill/>
                    </a:lnB>
                  </a:tcPr>
                </a:tc>
                <a:tc>
                  <a:txBody>
                    <a:bodyPr/>
                    <a:lstStyle/>
                    <a:p>
                      <a:pPr algn="l" fontAlgn="base"/>
                      <a:r>
                        <a:rPr lang="en-US" sz="500" b="0">
                          <a:effectLst/>
                        </a:rPr>
                        <a:t>DIV B</a:t>
                      </a:r>
                    </a:p>
                  </a:txBody>
                  <a:tcPr marL="34539" marR="34539" marT="48354" marB="48354" anchor="ctr">
                    <a:lnL>
                      <a:noFill/>
                    </a:lnL>
                    <a:lnR>
                      <a:noFill/>
                    </a:lnR>
                    <a:lnT>
                      <a:noFill/>
                    </a:lnT>
                    <a:lnB>
                      <a:noFill/>
                    </a:lnB>
                  </a:tcPr>
                </a:tc>
                <a:tc>
                  <a:txBody>
                    <a:bodyPr/>
                    <a:lstStyle/>
                    <a:p>
                      <a:pPr algn="l" fontAlgn="base"/>
                      <a:r>
                        <a:rPr lang="en-US" sz="500" b="0">
                          <a:effectLst/>
                        </a:rPr>
                        <a:t>It will divide the contents of register B with the contents of the </a:t>
                      </a:r>
                    </a:p>
                    <a:p>
                      <a:pPr algn="l" fontAlgn="base"/>
                      <a:r>
                        <a:rPr lang="en-US" sz="500" b="0">
                          <a:effectLst/>
                        </a:rPr>
                        <a:t>accumulator and store the quotient in the accumulator</a:t>
                      </a:r>
                    </a:p>
                    <a:p>
                      <a:pPr algn="l" fontAlgn="base"/>
                      <a:r>
                        <a:rPr lang="en-US" sz="500" b="0">
                          <a:effectLst/>
                        </a:rPr>
                        <a:t>AC&lt;-AC/B</a:t>
                      </a:r>
                    </a:p>
                  </a:txBody>
                  <a:tcPr marL="34539" marR="34539" marT="48354" marB="48354" anchor="ctr">
                    <a:lnL>
                      <a:noFill/>
                    </a:lnL>
                    <a:lnR>
                      <a:noFill/>
                    </a:lnR>
                    <a:lnT>
                      <a:noFill/>
                    </a:lnT>
                    <a:lnB>
                      <a:noFill/>
                    </a:lnB>
                  </a:tcPr>
                </a:tc>
              </a:tr>
              <a:tr h="725976">
                <a:tc>
                  <a:txBody>
                    <a:bodyPr/>
                    <a:lstStyle/>
                    <a:p>
                      <a:pPr algn="l" fontAlgn="base"/>
                      <a:r>
                        <a:rPr lang="en-US" sz="500" b="0">
                          <a:effectLst/>
                        </a:rPr>
                        <a:t>Add with carry </a:t>
                      </a:r>
                    </a:p>
                  </a:txBody>
                  <a:tcPr marL="34539" marR="34539" marT="48354" marB="48354" anchor="ctr">
                    <a:lnL>
                      <a:noFill/>
                    </a:lnL>
                    <a:lnR>
                      <a:noFill/>
                    </a:lnR>
                    <a:lnT>
                      <a:noFill/>
                    </a:lnT>
                    <a:lnB>
                      <a:noFill/>
                    </a:lnB>
                  </a:tcPr>
                </a:tc>
                <a:tc>
                  <a:txBody>
                    <a:bodyPr/>
                    <a:lstStyle/>
                    <a:p>
                      <a:pPr algn="l" fontAlgn="base"/>
                      <a:r>
                        <a:rPr lang="en-US" sz="500" b="0">
                          <a:effectLst/>
                        </a:rPr>
                        <a:t>ADDC</a:t>
                      </a:r>
                    </a:p>
                  </a:txBody>
                  <a:tcPr marL="34539" marR="34539" marT="48354" marB="48354" anchor="ctr">
                    <a:lnL>
                      <a:noFill/>
                    </a:lnL>
                    <a:lnR>
                      <a:noFill/>
                    </a:lnR>
                    <a:lnT>
                      <a:noFill/>
                    </a:lnT>
                    <a:lnB>
                      <a:noFill/>
                    </a:lnB>
                  </a:tcPr>
                </a:tc>
                <a:tc>
                  <a:txBody>
                    <a:bodyPr/>
                    <a:lstStyle/>
                    <a:p>
                      <a:pPr algn="l" fontAlgn="base"/>
                      <a:r>
                        <a:rPr lang="en-US" sz="500" b="0">
                          <a:effectLst/>
                        </a:rPr>
                        <a:t>ADDC B </a:t>
                      </a:r>
                    </a:p>
                  </a:txBody>
                  <a:tcPr marL="34539" marR="34539" marT="48354" marB="48354" anchor="ctr">
                    <a:lnL>
                      <a:noFill/>
                    </a:lnL>
                    <a:lnR>
                      <a:noFill/>
                    </a:lnR>
                    <a:lnT>
                      <a:noFill/>
                    </a:lnT>
                    <a:lnB>
                      <a:noFill/>
                    </a:lnB>
                  </a:tcPr>
                </a:tc>
                <a:tc>
                  <a:txBody>
                    <a:bodyPr/>
                    <a:lstStyle/>
                    <a:p>
                      <a:pPr algn="l" fontAlgn="base"/>
                      <a:r>
                        <a:rPr lang="en-US" sz="500" b="0">
                          <a:effectLst/>
                        </a:rPr>
                        <a:t>It will add the contents of register B and the carry flag with the</a:t>
                      </a:r>
                    </a:p>
                    <a:p>
                      <a:pPr algn="l" fontAlgn="base"/>
                      <a:r>
                        <a:rPr lang="en-US" sz="500" b="0">
                          <a:effectLst/>
                        </a:rPr>
                        <a:t>contents of the accumulator and store the result in the </a:t>
                      </a:r>
                    </a:p>
                    <a:p>
                      <a:pPr algn="l" fontAlgn="base"/>
                      <a:r>
                        <a:rPr lang="en-US" sz="500" b="0">
                          <a:effectLst/>
                        </a:rPr>
                        <a:t>accumulator</a:t>
                      </a:r>
                    </a:p>
                    <a:p>
                      <a:pPr algn="l" fontAlgn="base"/>
                      <a:r>
                        <a:rPr lang="en-US" sz="500" b="0">
                          <a:effectLst/>
                        </a:rPr>
                        <a:t>AC&lt;-AC+B+Carry flag</a:t>
                      </a:r>
                    </a:p>
                  </a:txBody>
                  <a:tcPr marL="34539" marR="34539" marT="48354" marB="48354" anchor="ctr">
                    <a:lnL>
                      <a:noFill/>
                    </a:lnL>
                    <a:lnR>
                      <a:noFill/>
                    </a:lnR>
                    <a:lnT>
                      <a:noFill/>
                    </a:lnT>
                    <a:lnB>
                      <a:noFill/>
                    </a:lnB>
                  </a:tcPr>
                </a:tc>
              </a:tr>
              <a:tr h="812400">
                <a:tc>
                  <a:txBody>
                    <a:bodyPr/>
                    <a:lstStyle/>
                    <a:p>
                      <a:pPr algn="l" fontAlgn="base"/>
                      <a:r>
                        <a:rPr lang="en-US" sz="500" b="0">
                          <a:effectLst/>
                        </a:rPr>
                        <a:t>Subtract with borrow</a:t>
                      </a:r>
                    </a:p>
                  </a:txBody>
                  <a:tcPr marL="34539" marR="34539" marT="48354" marB="48354" anchor="ctr">
                    <a:lnL>
                      <a:noFill/>
                    </a:lnL>
                    <a:lnR>
                      <a:noFill/>
                    </a:lnR>
                    <a:lnT>
                      <a:noFill/>
                    </a:lnT>
                    <a:lnB>
                      <a:noFill/>
                    </a:lnB>
                  </a:tcPr>
                </a:tc>
                <a:tc>
                  <a:txBody>
                    <a:bodyPr/>
                    <a:lstStyle/>
                    <a:p>
                      <a:pPr algn="l" fontAlgn="base"/>
                      <a:r>
                        <a:rPr lang="en-US" sz="500" b="0">
                          <a:effectLst/>
                        </a:rPr>
                        <a:t>SUBB</a:t>
                      </a:r>
                    </a:p>
                  </a:txBody>
                  <a:tcPr marL="34539" marR="34539" marT="48354" marB="48354" anchor="ctr">
                    <a:lnL>
                      <a:noFill/>
                    </a:lnL>
                    <a:lnR>
                      <a:noFill/>
                    </a:lnR>
                    <a:lnT>
                      <a:noFill/>
                    </a:lnT>
                    <a:lnB>
                      <a:noFill/>
                    </a:lnB>
                  </a:tcPr>
                </a:tc>
                <a:tc>
                  <a:txBody>
                    <a:bodyPr/>
                    <a:lstStyle/>
                    <a:p>
                      <a:pPr algn="l" fontAlgn="base"/>
                      <a:r>
                        <a:rPr lang="en-US" sz="500" b="0">
                          <a:effectLst/>
                        </a:rPr>
                        <a:t>SUBB B</a:t>
                      </a:r>
                    </a:p>
                  </a:txBody>
                  <a:tcPr marL="34539" marR="34539" marT="48354" marB="48354" anchor="ctr">
                    <a:lnL>
                      <a:noFill/>
                    </a:lnL>
                    <a:lnR>
                      <a:noFill/>
                    </a:lnR>
                    <a:lnT>
                      <a:noFill/>
                    </a:lnT>
                    <a:lnB>
                      <a:noFill/>
                    </a:lnB>
                  </a:tcPr>
                </a:tc>
                <a:tc>
                  <a:txBody>
                    <a:bodyPr/>
                    <a:lstStyle/>
                    <a:p>
                      <a:pPr algn="l" fontAlgn="base"/>
                      <a:r>
                        <a:rPr lang="en-US" sz="500" b="0">
                          <a:effectLst/>
                        </a:rPr>
                        <a:t>It will subtract the contents of register B and the carry flag from </a:t>
                      </a:r>
                    </a:p>
                    <a:p>
                      <a:pPr algn="l" fontAlgn="base"/>
                      <a:r>
                        <a:rPr lang="en-US" sz="500" b="0">
                          <a:effectLst/>
                        </a:rPr>
                        <a:t>the contents of the accumulator and store the result in the </a:t>
                      </a:r>
                    </a:p>
                    <a:p>
                      <a:pPr algn="l" fontAlgn="base"/>
                      <a:r>
                        <a:rPr lang="en-US" sz="500" b="0">
                          <a:effectLst/>
                        </a:rPr>
                        <a:t>accumulator</a:t>
                      </a:r>
                    </a:p>
                    <a:p>
                      <a:pPr algn="l" fontAlgn="base"/>
                      <a:r>
                        <a:rPr lang="en-US" sz="500" b="0">
                          <a:effectLst/>
                        </a:rPr>
                        <a:t>AC&lt;-AC-B-Carry flag</a:t>
                      </a:r>
                    </a:p>
                  </a:txBody>
                  <a:tcPr marL="34539" marR="34539" marT="48354" marB="48354" anchor="ctr">
                    <a:lnL>
                      <a:noFill/>
                    </a:lnL>
                    <a:lnR>
                      <a:noFill/>
                    </a:lnR>
                    <a:lnT>
                      <a:noFill/>
                    </a:lnT>
                    <a:lnB>
                      <a:noFill/>
                    </a:lnB>
                  </a:tcPr>
                </a:tc>
              </a:tr>
              <a:tr h="639549">
                <a:tc>
                  <a:txBody>
                    <a:bodyPr/>
                    <a:lstStyle/>
                    <a:p>
                      <a:pPr algn="l" fontAlgn="base"/>
                      <a:r>
                        <a:rPr lang="en-US" sz="500" b="0">
                          <a:effectLst/>
                        </a:rPr>
                        <a:t>Negate(2’s complement)</a:t>
                      </a:r>
                    </a:p>
                  </a:txBody>
                  <a:tcPr marL="34539" marR="34539" marT="48354" marB="48354" anchor="ctr">
                    <a:lnL>
                      <a:noFill/>
                    </a:lnL>
                    <a:lnR>
                      <a:noFill/>
                    </a:lnR>
                    <a:lnT>
                      <a:noFill/>
                    </a:lnT>
                    <a:lnB>
                      <a:noFill/>
                    </a:lnB>
                  </a:tcPr>
                </a:tc>
                <a:tc>
                  <a:txBody>
                    <a:bodyPr/>
                    <a:lstStyle/>
                    <a:p>
                      <a:pPr algn="l" fontAlgn="base"/>
                      <a:r>
                        <a:rPr lang="en-US" sz="500" b="0">
                          <a:effectLst/>
                        </a:rPr>
                        <a:t>NEG</a:t>
                      </a:r>
                    </a:p>
                  </a:txBody>
                  <a:tcPr marL="34539" marR="34539" marT="48354" marB="48354" anchor="ctr">
                    <a:lnL>
                      <a:noFill/>
                    </a:lnL>
                    <a:lnR>
                      <a:noFill/>
                    </a:lnR>
                    <a:lnT>
                      <a:noFill/>
                    </a:lnT>
                    <a:lnB>
                      <a:noFill/>
                    </a:lnB>
                  </a:tcPr>
                </a:tc>
                <a:tc>
                  <a:txBody>
                    <a:bodyPr/>
                    <a:lstStyle/>
                    <a:p>
                      <a:pPr algn="l" fontAlgn="base"/>
                      <a:r>
                        <a:rPr lang="en-US" sz="500" b="0">
                          <a:effectLst/>
                        </a:rPr>
                        <a:t>NEG  B</a:t>
                      </a:r>
                    </a:p>
                  </a:txBody>
                  <a:tcPr marL="34539" marR="34539" marT="48354" marB="48354" anchor="ctr">
                    <a:lnL>
                      <a:noFill/>
                    </a:lnL>
                    <a:lnR>
                      <a:noFill/>
                    </a:lnR>
                    <a:lnT>
                      <a:noFill/>
                    </a:lnT>
                    <a:lnB>
                      <a:noFill/>
                    </a:lnB>
                  </a:tcPr>
                </a:tc>
                <a:tc>
                  <a:txBody>
                    <a:bodyPr/>
                    <a:lstStyle/>
                    <a:p>
                      <a:pPr algn="l" fontAlgn="base"/>
                      <a:r>
                        <a:rPr lang="en-US" sz="500" b="0" dirty="0">
                          <a:effectLst/>
                        </a:rPr>
                        <a:t>It will negate a value by finding 2’s complement of its single operand.</a:t>
                      </a:r>
                    </a:p>
                    <a:p>
                      <a:pPr algn="l" fontAlgn="base"/>
                      <a:r>
                        <a:rPr lang="en-US" sz="500" b="0" dirty="0">
                          <a:effectLst/>
                        </a:rPr>
                        <a:t>This means simply operand by -1.</a:t>
                      </a:r>
                    </a:p>
                    <a:p>
                      <a:pPr algn="l" fontAlgn="base"/>
                      <a:r>
                        <a:rPr lang="en-US" sz="500" b="0" dirty="0">
                          <a:effectLst/>
                        </a:rPr>
                        <a:t>B&lt;-B’+1</a:t>
                      </a:r>
                    </a:p>
                  </a:txBody>
                  <a:tcPr marL="34539" marR="34539" marT="48354" marB="48354" anchor="ctr">
                    <a:lnL>
                      <a:noFill/>
                    </a:lnL>
                    <a:lnR>
                      <a:noFill/>
                    </a:lnR>
                    <a:lnT>
                      <a:noFill/>
                    </a:lnT>
                    <a:lnB>
                      <a:noFill/>
                    </a:lnB>
                  </a:tcPr>
                </a:tc>
              </a:tr>
            </a:tbl>
          </a:graphicData>
        </a:graphic>
      </p:graphicFrame>
      <p:sp>
        <p:nvSpPr>
          <p:cNvPr id="5" name="Rectangle 1"/>
          <p:cNvSpPr>
            <a:spLocks noChangeArrowheads="1"/>
          </p:cNvSpPr>
          <p:nvPr/>
        </p:nvSpPr>
        <p:spPr bwMode="auto">
          <a:xfrm>
            <a:off x="3079750" y="1123563"/>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91167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General Register organization</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a:t>Generally CPU has seven general registers. </a:t>
            </a:r>
            <a:endParaRPr lang="en-US" dirty="0" smtClean="0"/>
          </a:p>
          <a:p>
            <a:pPr fontAlgn="base"/>
            <a:r>
              <a:rPr lang="en-US" dirty="0" smtClean="0"/>
              <a:t> </a:t>
            </a:r>
            <a:r>
              <a:rPr lang="en-US" dirty="0"/>
              <a:t> Register organization show how registers are selected and how data flow between register and ALU</a:t>
            </a:r>
            <a:r>
              <a:rPr lang="en-US" dirty="0" smtClean="0"/>
              <a:t>.</a:t>
            </a:r>
          </a:p>
          <a:p>
            <a:pPr fontAlgn="base"/>
            <a:r>
              <a:rPr lang="en-US" dirty="0"/>
              <a:t>   A decoder is used to select a particular register</a:t>
            </a:r>
            <a:r>
              <a:rPr lang="en-US" dirty="0" smtClean="0"/>
              <a:t>.</a:t>
            </a:r>
          </a:p>
          <a:p>
            <a:pPr fontAlgn="base"/>
            <a:r>
              <a:rPr lang="en-US" dirty="0" smtClean="0"/>
              <a:t>The </a:t>
            </a:r>
            <a:r>
              <a:rPr lang="en-US" dirty="0"/>
              <a:t>output of each register is connected to two multiplexers to form the two buses A and B</a:t>
            </a:r>
            <a:r>
              <a:rPr lang="en-US" dirty="0" smtClean="0"/>
              <a:t>.</a:t>
            </a:r>
          </a:p>
          <a:p>
            <a:pPr fontAlgn="base"/>
            <a:r>
              <a:rPr lang="en-US" dirty="0"/>
              <a:t> The selection lines in each multiplexer select the input data for the particular bus. </a:t>
            </a:r>
          </a:p>
          <a:p>
            <a:r>
              <a:rPr lang="en-US" dirty="0"/>
              <a:t>The A and B buses form the two inputs of an ALU</a:t>
            </a:r>
            <a:r>
              <a:rPr lang="en-US" dirty="0" smtClean="0"/>
              <a:t>.</a:t>
            </a:r>
          </a:p>
          <a:p>
            <a:r>
              <a:rPr lang="en-US" dirty="0" smtClean="0"/>
              <a:t>The </a:t>
            </a:r>
            <a:r>
              <a:rPr lang="en-US" dirty="0"/>
              <a:t>operation select lines decide the micro operation to be performed by ALU. </a:t>
            </a:r>
            <a:endParaRPr lang="en-US" dirty="0" smtClean="0"/>
          </a:p>
          <a:p>
            <a:r>
              <a:rPr lang="en-US" dirty="0" smtClean="0"/>
              <a:t>The </a:t>
            </a:r>
            <a:r>
              <a:rPr lang="en-US" dirty="0"/>
              <a:t>result of the micro operation is available at the output bus. </a:t>
            </a:r>
            <a:endParaRPr lang="en-US" dirty="0" smtClean="0"/>
          </a:p>
          <a:p>
            <a:r>
              <a:rPr lang="en-US" dirty="0" smtClean="0"/>
              <a:t>The </a:t>
            </a:r>
            <a:r>
              <a:rPr lang="en-US" dirty="0"/>
              <a:t>output bus connected to the inputs of all registers, thus by selecting a destination register it is possible to store the result in it.</a:t>
            </a:r>
          </a:p>
          <a:p>
            <a:endParaRPr lang="en-US" dirty="0"/>
          </a:p>
        </p:txBody>
      </p:sp>
    </p:spTree>
    <p:extLst>
      <p:ext uri="{BB962C8B-B14F-4D97-AF65-F5344CB8AC3E}">
        <p14:creationId xmlns:p14="http://schemas.microsoft.com/office/powerpoint/2010/main" val="5577922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Logical and Bit Manipulation Instructions </a:t>
            </a:r>
            <a:endParaRPr lang="en-US" dirty="0"/>
          </a:p>
        </p:txBody>
      </p:sp>
      <p:sp>
        <p:nvSpPr>
          <p:cNvPr id="3" name="Content Placeholder 2"/>
          <p:cNvSpPr>
            <a:spLocks noGrp="1"/>
          </p:cNvSpPr>
          <p:nvPr>
            <p:ph idx="1"/>
          </p:nvPr>
        </p:nvSpPr>
        <p:spPr/>
        <p:txBody>
          <a:bodyPr/>
          <a:lstStyle/>
          <a:p>
            <a:r>
              <a:rPr lang="en-US" dirty="0"/>
              <a:t>Logical instructions perform binary operations on strings of bits stored in registers</a:t>
            </a:r>
            <a:r>
              <a:rPr lang="en-US" dirty="0" smtClean="0"/>
              <a:t>.</a:t>
            </a:r>
          </a:p>
          <a:p>
            <a:r>
              <a:rPr lang="en-US" dirty="0" smtClean="0"/>
              <a:t> </a:t>
            </a:r>
            <a:r>
              <a:rPr lang="en-US" dirty="0"/>
              <a:t>They are useful for manipulating individual bits or a group of bits.</a:t>
            </a:r>
            <a:endParaRPr lang="en-US" b="1" dirty="0"/>
          </a:p>
        </p:txBody>
      </p:sp>
    </p:spTree>
    <p:extLst>
      <p:ext uri="{BB962C8B-B14F-4D97-AF65-F5344CB8AC3E}">
        <p14:creationId xmlns:p14="http://schemas.microsoft.com/office/powerpoint/2010/main" val="33754999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41787150"/>
              </p:ext>
            </p:extLst>
          </p:nvPr>
        </p:nvGraphicFramePr>
        <p:xfrm>
          <a:off x="457200" y="1371600"/>
          <a:ext cx="8305800" cy="4800603"/>
        </p:xfrm>
        <a:graphic>
          <a:graphicData uri="http://schemas.openxmlformats.org/drawingml/2006/table">
            <a:tbl>
              <a:tblPr/>
              <a:tblGrid>
                <a:gridCol w="2076450"/>
                <a:gridCol w="2076450"/>
                <a:gridCol w="2076450"/>
                <a:gridCol w="2076450"/>
              </a:tblGrid>
              <a:tr h="477643">
                <a:tc>
                  <a:txBody>
                    <a:bodyPr/>
                    <a:lstStyle/>
                    <a:p>
                      <a:pPr algn="l" fontAlgn="base"/>
                      <a:r>
                        <a:rPr lang="en-US" sz="700" b="0">
                          <a:effectLst/>
                        </a:rPr>
                        <a:t>Clear</a:t>
                      </a:r>
                    </a:p>
                  </a:txBody>
                  <a:tcPr marL="51431" marR="51431" marT="72004" marB="72004" anchor="ctr">
                    <a:lnL>
                      <a:noFill/>
                    </a:lnL>
                    <a:lnR>
                      <a:noFill/>
                    </a:lnR>
                    <a:lnT>
                      <a:noFill/>
                    </a:lnT>
                    <a:lnB>
                      <a:noFill/>
                    </a:lnB>
                    <a:solidFill>
                      <a:srgbClr val="FFFFFF"/>
                    </a:solidFill>
                  </a:tcPr>
                </a:tc>
                <a:tc>
                  <a:txBody>
                    <a:bodyPr/>
                    <a:lstStyle/>
                    <a:p>
                      <a:pPr algn="l" fontAlgn="base"/>
                      <a:r>
                        <a:rPr lang="en-US" sz="700" b="0">
                          <a:effectLst/>
                        </a:rPr>
                        <a:t>CLR</a:t>
                      </a:r>
                    </a:p>
                  </a:txBody>
                  <a:tcPr marL="51431" marR="51431" marT="72004" marB="72004" anchor="ctr">
                    <a:lnL>
                      <a:noFill/>
                    </a:lnL>
                    <a:lnR>
                      <a:noFill/>
                    </a:lnR>
                    <a:lnT>
                      <a:noFill/>
                    </a:lnT>
                    <a:lnB>
                      <a:noFill/>
                    </a:lnB>
                    <a:solidFill>
                      <a:srgbClr val="FFFFFF"/>
                    </a:solidFill>
                  </a:tcPr>
                </a:tc>
                <a:tc>
                  <a:txBody>
                    <a:bodyPr/>
                    <a:lstStyle/>
                    <a:p>
                      <a:pPr algn="l" fontAlgn="base"/>
                      <a:r>
                        <a:rPr lang="en-US" sz="700" b="0">
                          <a:effectLst/>
                        </a:rPr>
                        <a:t>CLR </a:t>
                      </a:r>
                    </a:p>
                  </a:txBody>
                  <a:tcPr marL="51431" marR="51431" marT="72004" marB="72004" anchor="ctr">
                    <a:lnL>
                      <a:noFill/>
                    </a:lnL>
                    <a:lnR>
                      <a:noFill/>
                    </a:lnR>
                    <a:lnT>
                      <a:noFill/>
                    </a:lnT>
                    <a:lnB>
                      <a:noFill/>
                    </a:lnB>
                    <a:solidFill>
                      <a:srgbClr val="FFFFFF"/>
                    </a:solidFill>
                  </a:tcPr>
                </a:tc>
                <a:tc>
                  <a:txBody>
                    <a:bodyPr/>
                    <a:lstStyle/>
                    <a:p>
                      <a:pPr algn="l" fontAlgn="base"/>
                      <a:r>
                        <a:rPr lang="en-US" sz="700" b="0">
                          <a:effectLst/>
                        </a:rPr>
                        <a:t>It will set the accumulator to 0 </a:t>
                      </a:r>
                    </a:p>
                    <a:p>
                      <a:pPr algn="l" fontAlgn="base"/>
                      <a:r>
                        <a:rPr lang="en-US" sz="700" b="0">
                          <a:effectLst/>
                        </a:rPr>
                        <a:t>AC&lt;-0</a:t>
                      </a:r>
                    </a:p>
                  </a:txBody>
                  <a:tcPr marL="51431" marR="51431" marT="72004" marB="72004" anchor="ctr">
                    <a:lnL>
                      <a:noFill/>
                    </a:lnL>
                    <a:lnR>
                      <a:noFill/>
                    </a:lnR>
                    <a:lnT>
                      <a:noFill/>
                    </a:lnT>
                    <a:lnB>
                      <a:noFill/>
                    </a:lnB>
                    <a:solidFill>
                      <a:srgbClr val="FFFFFF"/>
                    </a:solidFill>
                  </a:tcPr>
                </a:tc>
              </a:tr>
              <a:tr h="477643">
                <a:tc>
                  <a:txBody>
                    <a:bodyPr/>
                    <a:lstStyle/>
                    <a:p>
                      <a:pPr algn="l" fontAlgn="base"/>
                      <a:r>
                        <a:rPr lang="en-US" sz="700" b="0">
                          <a:effectLst/>
                        </a:rPr>
                        <a:t>Complement</a:t>
                      </a:r>
                    </a:p>
                  </a:txBody>
                  <a:tcPr marL="51431" marR="51431" marT="72004" marB="72004" anchor="ctr">
                    <a:lnL>
                      <a:noFill/>
                    </a:lnL>
                    <a:lnR>
                      <a:noFill/>
                    </a:lnR>
                    <a:lnT>
                      <a:noFill/>
                    </a:lnT>
                    <a:lnB>
                      <a:noFill/>
                    </a:lnB>
                    <a:solidFill>
                      <a:srgbClr val="FFFFFF"/>
                    </a:solidFill>
                  </a:tcPr>
                </a:tc>
                <a:tc>
                  <a:txBody>
                    <a:bodyPr/>
                    <a:lstStyle/>
                    <a:p>
                      <a:pPr algn="l" fontAlgn="base"/>
                      <a:r>
                        <a:rPr lang="en-US" sz="700" b="0">
                          <a:effectLst/>
                        </a:rPr>
                        <a:t>COM</a:t>
                      </a:r>
                    </a:p>
                  </a:txBody>
                  <a:tcPr marL="51431" marR="51431" marT="72004" marB="72004" anchor="ctr">
                    <a:lnL>
                      <a:noFill/>
                    </a:lnL>
                    <a:lnR>
                      <a:noFill/>
                    </a:lnR>
                    <a:lnT>
                      <a:noFill/>
                    </a:lnT>
                    <a:lnB>
                      <a:noFill/>
                    </a:lnB>
                    <a:solidFill>
                      <a:srgbClr val="FFFFFF"/>
                    </a:solidFill>
                  </a:tcPr>
                </a:tc>
                <a:tc>
                  <a:txBody>
                    <a:bodyPr/>
                    <a:lstStyle/>
                    <a:p>
                      <a:pPr algn="l" fontAlgn="base"/>
                      <a:r>
                        <a:rPr lang="en-US" sz="700" b="0">
                          <a:effectLst/>
                        </a:rPr>
                        <a:t>COM A</a:t>
                      </a:r>
                    </a:p>
                  </a:txBody>
                  <a:tcPr marL="51431" marR="51431" marT="72004" marB="72004" anchor="ctr">
                    <a:lnL>
                      <a:noFill/>
                    </a:lnL>
                    <a:lnR>
                      <a:noFill/>
                    </a:lnR>
                    <a:lnT>
                      <a:noFill/>
                    </a:lnT>
                    <a:lnB>
                      <a:noFill/>
                    </a:lnB>
                    <a:solidFill>
                      <a:srgbClr val="FFFFFF"/>
                    </a:solidFill>
                  </a:tcPr>
                </a:tc>
                <a:tc>
                  <a:txBody>
                    <a:bodyPr/>
                    <a:lstStyle/>
                    <a:p>
                      <a:pPr algn="l" fontAlgn="base"/>
                      <a:r>
                        <a:rPr lang="en-US" sz="700" b="0">
                          <a:effectLst/>
                        </a:rPr>
                        <a:t>It will complement the accumulator</a:t>
                      </a:r>
                    </a:p>
                    <a:p>
                      <a:pPr algn="l" fontAlgn="base"/>
                      <a:r>
                        <a:rPr lang="en-US" sz="700" b="0">
                          <a:effectLst/>
                        </a:rPr>
                        <a:t>AC&lt;-(AC)’</a:t>
                      </a:r>
                    </a:p>
                  </a:txBody>
                  <a:tcPr marL="51431" marR="51431" marT="72004" marB="72004" anchor="ctr">
                    <a:lnL>
                      <a:noFill/>
                    </a:lnL>
                    <a:lnR>
                      <a:noFill/>
                    </a:lnR>
                    <a:lnT>
                      <a:noFill/>
                    </a:lnT>
                    <a:lnB>
                      <a:noFill/>
                    </a:lnB>
                    <a:solidFill>
                      <a:srgbClr val="FFFFFF"/>
                    </a:solidFill>
                  </a:tcPr>
                </a:tc>
              </a:tr>
              <a:tr h="694754">
                <a:tc>
                  <a:txBody>
                    <a:bodyPr/>
                    <a:lstStyle/>
                    <a:p>
                      <a:pPr algn="l" fontAlgn="base"/>
                      <a:r>
                        <a:rPr lang="en-US" sz="700" b="0">
                          <a:effectLst/>
                        </a:rPr>
                        <a:t>AND</a:t>
                      </a:r>
                    </a:p>
                  </a:txBody>
                  <a:tcPr marL="51431" marR="51431" marT="72004" marB="72004" anchor="ctr">
                    <a:lnL>
                      <a:noFill/>
                    </a:lnL>
                    <a:lnR>
                      <a:noFill/>
                    </a:lnR>
                    <a:lnT>
                      <a:noFill/>
                    </a:lnT>
                    <a:lnB>
                      <a:noFill/>
                    </a:lnB>
                    <a:solidFill>
                      <a:srgbClr val="FFFFFF"/>
                    </a:solidFill>
                  </a:tcPr>
                </a:tc>
                <a:tc>
                  <a:txBody>
                    <a:bodyPr/>
                    <a:lstStyle/>
                    <a:p>
                      <a:pPr algn="l" fontAlgn="base"/>
                      <a:r>
                        <a:rPr lang="en-US" sz="700" b="0">
                          <a:effectLst/>
                        </a:rPr>
                        <a:t>AND</a:t>
                      </a:r>
                    </a:p>
                  </a:txBody>
                  <a:tcPr marL="51431" marR="51431" marT="72004" marB="72004" anchor="ctr">
                    <a:lnL>
                      <a:noFill/>
                    </a:lnL>
                    <a:lnR>
                      <a:noFill/>
                    </a:lnR>
                    <a:lnT>
                      <a:noFill/>
                    </a:lnT>
                    <a:lnB>
                      <a:noFill/>
                    </a:lnB>
                    <a:solidFill>
                      <a:srgbClr val="FFFFFF"/>
                    </a:solidFill>
                  </a:tcPr>
                </a:tc>
                <a:tc>
                  <a:txBody>
                    <a:bodyPr/>
                    <a:lstStyle/>
                    <a:p>
                      <a:pPr algn="l" fontAlgn="base"/>
                      <a:r>
                        <a:rPr lang="en-US" sz="700" b="0">
                          <a:effectLst/>
                        </a:rPr>
                        <a:t>AND B</a:t>
                      </a:r>
                    </a:p>
                  </a:txBody>
                  <a:tcPr marL="51431" marR="51431" marT="72004" marB="72004" anchor="ctr">
                    <a:lnL>
                      <a:noFill/>
                    </a:lnL>
                    <a:lnR>
                      <a:noFill/>
                    </a:lnR>
                    <a:lnT>
                      <a:noFill/>
                    </a:lnT>
                    <a:lnB>
                      <a:noFill/>
                    </a:lnB>
                    <a:solidFill>
                      <a:srgbClr val="FFFFFF"/>
                    </a:solidFill>
                  </a:tcPr>
                </a:tc>
                <a:tc>
                  <a:txBody>
                    <a:bodyPr/>
                    <a:lstStyle/>
                    <a:p>
                      <a:pPr algn="l" fontAlgn="base"/>
                      <a:r>
                        <a:rPr lang="en-US" sz="700" b="0">
                          <a:effectLst/>
                        </a:rPr>
                        <a:t>It will AND the contents of register B with the contents of accumulator and store </a:t>
                      </a:r>
                    </a:p>
                    <a:p>
                      <a:pPr algn="l" fontAlgn="base"/>
                      <a:r>
                        <a:rPr lang="en-US" sz="700" b="0">
                          <a:effectLst/>
                        </a:rPr>
                        <a:t>it in the accumulator</a:t>
                      </a:r>
                    </a:p>
                    <a:p>
                      <a:pPr algn="l" fontAlgn="base"/>
                      <a:r>
                        <a:rPr lang="en-US" sz="700" b="0">
                          <a:effectLst/>
                        </a:rPr>
                        <a:t>AC&lt;-AC AND B</a:t>
                      </a:r>
                    </a:p>
                  </a:txBody>
                  <a:tcPr marL="51431" marR="51431" marT="72004" marB="72004" anchor="ctr">
                    <a:lnL>
                      <a:noFill/>
                    </a:lnL>
                    <a:lnR>
                      <a:noFill/>
                    </a:lnR>
                    <a:lnT>
                      <a:noFill/>
                    </a:lnT>
                    <a:lnB>
                      <a:noFill/>
                    </a:lnB>
                    <a:solidFill>
                      <a:srgbClr val="FFFFFF"/>
                    </a:solidFill>
                  </a:tcPr>
                </a:tc>
              </a:tr>
              <a:tr h="694754">
                <a:tc>
                  <a:txBody>
                    <a:bodyPr/>
                    <a:lstStyle/>
                    <a:p>
                      <a:pPr algn="l" fontAlgn="base"/>
                      <a:r>
                        <a:rPr lang="en-US" sz="700" b="0">
                          <a:effectLst/>
                        </a:rPr>
                        <a:t>OR</a:t>
                      </a:r>
                    </a:p>
                  </a:txBody>
                  <a:tcPr marL="51431" marR="51431" marT="72004" marB="72004" anchor="ctr">
                    <a:lnL>
                      <a:noFill/>
                    </a:lnL>
                    <a:lnR>
                      <a:noFill/>
                    </a:lnR>
                    <a:lnT>
                      <a:noFill/>
                    </a:lnT>
                    <a:lnB>
                      <a:noFill/>
                    </a:lnB>
                    <a:solidFill>
                      <a:srgbClr val="FFFFFF"/>
                    </a:solidFill>
                  </a:tcPr>
                </a:tc>
                <a:tc>
                  <a:txBody>
                    <a:bodyPr/>
                    <a:lstStyle/>
                    <a:p>
                      <a:pPr algn="l" fontAlgn="base"/>
                      <a:r>
                        <a:rPr lang="en-US" sz="700" b="0">
                          <a:effectLst/>
                        </a:rPr>
                        <a:t>OR</a:t>
                      </a:r>
                    </a:p>
                  </a:txBody>
                  <a:tcPr marL="51431" marR="51431" marT="72004" marB="72004" anchor="ctr">
                    <a:lnL>
                      <a:noFill/>
                    </a:lnL>
                    <a:lnR>
                      <a:noFill/>
                    </a:lnR>
                    <a:lnT>
                      <a:noFill/>
                    </a:lnT>
                    <a:lnB>
                      <a:noFill/>
                    </a:lnB>
                    <a:solidFill>
                      <a:srgbClr val="FFFFFF"/>
                    </a:solidFill>
                  </a:tcPr>
                </a:tc>
                <a:tc>
                  <a:txBody>
                    <a:bodyPr/>
                    <a:lstStyle/>
                    <a:p>
                      <a:pPr algn="l" fontAlgn="base"/>
                      <a:r>
                        <a:rPr lang="en-US" sz="700" b="0">
                          <a:effectLst/>
                        </a:rPr>
                        <a:t>OR B</a:t>
                      </a:r>
                    </a:p>
                  </a:txBody>
                  <a:tcPr marL="51431" marR="51431" marT="72004" marB="72004" anchor="ctr">
                    <a:lnL>
                      <a:noFill/>
                    </a:lnL>
                    <a:lnR>
                      <a:noFill/>
                    </a:lnR>
                    <a:lnT>
                      <a:noFill/>
                    </a:lnT>
                    <a:lnB>
                      <a:noFill/>
                    </a:lnB>
                    <a:solidFill>
                      <a:srgbClr val="FFFFFF"/>
                    </a:solidFill>
                  </a:tcPr>
                </a:tc>
                <a:tc>
                  <a:txBody>
                    <a:bodyPr/>
                    <a:lstStyle/>
                    <a:p>
                      <a:pPr algn="l" fontAlgn="base"/>
                      <a:r>
                        <a:rPr lang="en-US" sz="700" b="0">
                          <a:effectLst/>
                        </a:rPr>
                        <a:t>It will OR the contents of register B with the contents of accumulator and store it</a:t>
                      </a:r>
                    </a:p>
                    <a:p>
                      <a:pPr algn="l" fontAlgn="base"/>
                      <a:r>
                        <a:rPr lang="en-US" sz="700" b="0">
                          <a:effectLst/>
                        </a:rPr>
                        <a:t>in the accumulator</a:t>
                      </a:r>
                    </a:p>
                    <a:p>
                      <a:pPr algn="l" fontAlgn="base"/>
                      <a:r>
                        <a:rPr lang="en-US" sz="700" b="0">
                          <a:effectLst/>
                        </a:rPr>
                        <a:t>AC&lt;-AC OR B</a:t>
                      </a:r>
                    </a:p>
                  </a:txBody>
                  <a:tcPr marL="51431" marR="51431" marT="72004" marB="72004" anchor="ctr">
                    <a:lnL>
                      <a:noFill/>
                    </a:lnL>
                    <a:lnR>
                      <a:noFill/>
                    </a:lnR>
                    <a:lnT>
                      <a:noFill/>
                    </a:lnT>
                    <a:lnB>
                      <a:noFill/>
                    </a:lnB>
                    <a:solidFill>
                      <a:srgbClr val="FFFFFF"/>
                    </a:solidFill>
                  </a:tcPr>
                </a:tc>
              </a:tr>
              <a:tr h="694754">
                <a:tc>
                  <a:txBody>
                    <a:bodyPr/>
                    <a:lstStyle/>
                    <a:p>
                      <a:pPr algn="l" fontAlgn="base"/>
                      <a:r>
                        <a:rPr lang="en-US" sz="700" b="0">
                          <a:effectLst/>
                        </a:rPr>
                        <a:t>Exclusive-OR</a:t>
                      </a:r>
                    </a:p>
                  </a:txBody>
                  <a:tcPr marL="51431" marR="51431" marT="72004" marB="72004" anchor="ctr">
                    <a:lnL>
                      <a:noFill/>
                    </a:lnL>
                    <a:lnR>
                      <a:noFill/>
                    </a:lnR>
                    <a:lnT>
                      <a:noFill/>
                    </a:lnT>
                    <a:lnB>
                      <a:noFill/>
                    </a:lnB>
                    <a:solidFill>
                      <a:srgbClr val="FFFFFF"/>
                    </a:solidFill>
                  </a:tcPr>
                </a:tc>
                <a:tc>
                  <a:txBody>
                    <a:bodyPr/>
                    <a:lstStyle/>
                    <a:p>
                      <a:pPr algn="l" fontAlgn="base"/>
                      <a:r>
                        <a:rPr lang="en-US" sz="700" b="0">
                          <a:effectLst/>
                        </a:rPr>
                        <a:t>XOR</a:t>
                      </a:r>
                    </a:p>
                  </a:txBody>
                  <a:tcPr marL="51431" marR="51431" marT="72004" marB="72004" anchor="ctr">
                    <a:lnL>
                      <a:noFill/>
                    </a:lnL>
                    <a:lnR>
                      <a:noFill/>
                    </a:lnR>
                    <a:lnT>
                      <a:noFill/>
                    </a:lnT>
                    <a:lnB>
                      <a:noFill/>
                    </a:lnB>
                    <a:solidFill>
                      <a:srgbClr val="FFFFFF"/>
                    </a:solidFill>
                  </a:tcPr>
                </a:tc>
                <a:tc>
                  <a:txBody>
                    <a:bodyPr/>
                    <a:lstStyle/>
                    <a:p>
                      <a:pPr algn="l" fontAlgn="base"/>
                      <a:r>
                        <a:rPr lang="en-US" sz="700" b="0">
                          <a:effectLst/>
                        </a:rPr>
                        <a:t>XOR B</a:t>
                      </a:r>
                    </a:p>
                  </a:txBody>
                  <a:tcPr marL="51431" marR="51431" marT="72004" marB="72004" anchor="ctr">
                    <a:lnL>
                      <a:noFill/>
                    </a:lnL>
                    <a:lnR>
                      <a:noFill/>
                    </a:lnR>
                    <a:lnT>
                      <a:noFill/>
                    </a:lnT>
                    <a:lnB>
                      <a:noFill/>
                    </a:lnB>
                    <a:solidFill>
                      <a:srgbClr val="FFFFFF"/>
                    </a:solidFill>
                  </a:tcPr>
                </a:tc>
                <a:tc>
                  <a:txBody>
                    <a:bodyPr/>
                    <a:lstStyle/>
                    <a:p>
                      <a:pPr algn="l" fontAlgn="base"/>
                      <a:r>
                        <a:rPr lang="en-US" sz="700" b="0">
                          <a:effectLst/>
                        </a:rPr>
                        <a:t>It will XOR the contents of register B with the contents of the accumulator and </a:t>
                      </a:r>
                    </a:p>
                    <a:p>
                      <a:pPr algn="l" fontAlgn="base"/>
                      <a:r>
                        <a:rPr lang="en-US" sz="700" b="0">
                          <a:effectLst/>
                        </a:rPr>
                        <a:t>store it in the accumulator</a:t>
                      </a:r>
                    </a:p>
                    <a:p>
                      <a:pPr algn="l" fontAlgn="base"/>
                      <a:r>
                        <a:rPr lang="en-US" sz="700" b="0">
                          <a:effectLst/>
                        </a:rPr>
                        <a:t>AC&lt;-AC XOR B</a:t>
                      </a:r>
                    </a:p>
                  </a:txBody>
                  <a:tcPr marL="51431" marR="51431" marT="72004" marB="72004" anchor="ctr">
                    <a:lnL>
                      <a:noFill/>
                    </a:lnL>
                    <a:lnR>
                      <a:noFill/>
                    </a:lnR>
                    <a:lnT>
                      <a:noFill/>
                    </a:lnT>
                    <a:lnB>
                      <a:noFill/>
                    </a:lnB>
                    <a:solidFill>
                      <a:srgbClr val="FFFFFF"/>
                    </a:solidFill>
                  </a:tcPr>
                </a:tc>
              </a:tr>
              <a:tr h="377145">
                <a:tc>
                  <a:txBody>
                    <a:bodyPr/>
                    <a:lstStyle/>
                    <a:p>
                      <a:pPr algn="l" fontAlgn="base"/>
                      <a:r>
                        <a:rPr lang="en-US" sz="700" b="0">
                          <a:effectLst/>
                        </a:rPr>
                        <a:t>Clear carry</a:t>
                      </a:r>
                    </a:p>
                  </a:txBody>
                  <a:tcPr marL="51431" marR="51431" marT="72004" marB="72004" anchor="ctr">
                    <a:lnL>
                      <a:noFill/>
                    </a:lnL>
                    <a:lnR>
                      <a:noFill/>
                    </a:lnR>
                    <a:lnT>
                      <a:noFill/>
                    </a:lnT>
                    <a:lnB>
                      <a:noFill/>
                    </a:lnB>
                    <a:solidFill>
                      <a:srgbClr val="FFFFFF"/>
                    </a:solidFill>
                  </a:tcPr>
                </a:tc>
                <a:tc>
                  <a:txBody>
                    <a:bodyPr/>
                    <a:lstStyle/>
                    <a:p>
                      <a:pPr algn="l" fontAlgn="base"/>
                      <a:r>
                        <a:rPr lang="en-US" sz="700" b="0">
                          <a:effectLst/>
                        </a:rPr>
                        <a:t>CLRC</a:t>
                      </a:r>
                    </a:p>
                  </a:txBody>
                  <a:tcPr marL="51431" marR="51431" marT="72004" marB="72004" anchor="ctr">
                    <a:lnL>
                      <a:noFill/>
                    </a:lnL>
                    <a:lnR>
                      <a:noFill/>
                    </a:lnR>
                    <a:lnT>
                      <a:noFill/>
                    </a:lnT>
                    <a:lnB>
                      <a:noFill/>
                    </a:lnB>
                    <a:solidFill>
                      <a:srgbClr val="FFFFFF"/>
                    </a:solidFill>
                  </a:tcPr>
                </a:tc>
                <a:tc>
                  <a:txBody>
                    <a:bodyPr/>
                    <a:lstStyle/>
                    <a:p>
                      <a:pPr algn="l" fontAlgn="base"/>
                      <a:r>
                        <a:rPr lang="en-US" sz="700" b="0">
                          <a:effectLst/>
                        </a:rPr>
                        <a:t>CLRC</a:t>
                      </a:r>
                    </a:p>
                  </a:txBody>
                  <a:tcPr marL="51431" marR="51431" marT="72004" marB="72004" anchor="ctr">
                    <a:lnL>
                      <a:noFill/>
                    </a:lnL>
                    <a:lnR>
                      <a:noFill/>
                    </a:lnR>
                    <a:lnT>
                      <a:noFill/>
                    </a:lnT>
                    <a:lnB>
                      <a:noFill/>
                    </a:lnB>
                    <a:solidFill>
                      <a:srgbClr val="FFFFFF"/>
                    </a:solidFill>
                  </a:tcPr>
                </a:tc>
                <a:tc>
                  <a:txBody>
                    <a:bodyPr/>
                    <a:lstStyle/>
                    <a:p>
                      <a:pPr algn="l" fontAlgn="base"/>
                      <a:r>
                        <a:rPr lang="en-US" sz="700" b="0">
                          <a:effectLst/>
                        </a:rPr>
                        <a:t>It will set the carry flag to 0</a:t>
                      </a:r>
                    </a:p>
                    <a:p>
                      <a:pPr algn="l" fontAlgn="base"/>
                      <a:r>
                        <a:rPr lang="en-US" sz="700" b="0">
                          <a:effectLst/>
                        </a:rPr>
                        <a:t>Carry flag&lt;-0</a:t>
                      </a:r>
                    </a:p>
                  </a:txBody>
                  <a:tcPr marL="51431" marR="51431" marT="72004" marB="72004" anchor="ctr">
                    <a:lnL>
                      <a:noFill/>
                    </a:lnL>
                    <a:lnR>
                      <a:noFill/>
                    </a:lnR>
                    <a:lnT>
                      <a:noFill/>
                    </a:lnT>
                    <a:lnB>
                      <a:noFill/>
                    </a:lnB>
                    <a:solidFill>
                      <a:srgbClr val="FFFFFF"/>
                    </a:solidFill>
                  </a:tcPr>
                </a:tc>
              </a:tr>
              <a:tr h="377145">
                <a:tc>
                  <a:txBody>
                    <a:bodyPr/>
                    <a:lstStyle/>
                    <a:p>
                      <a:pPr algn="l" fontAlgn="base"/>
                      <a:r>
                        <a:rPr lang="en-US" sz="700" b="0">
                          <a:effectLst/>
                        </a:rPr>
                        <a:t>Set carry</a:t>
                      </a:r>
                    </a:p>
                  </a:txBody>
                  <a:tcPr marL="51431" marR="51431" marT="72004" marB="72004" anchor="ctr">
                    <a:lnL>
                      <a:noFill/>
                    </a:lnL>
                    <a:lnR>
                      <a:noFill/>
                    </a:lnR>
                    <a:lnT>
                      <a:noFill/>
                    </a:lnT>
                    <a:lnB>
                      <a:noFill/>
                    </a:lnB>
                    <a:solidFill>
                      <a:srgbClr val="FFFFFF"/>
                    </a:solidFill>
                  </a:tcPr>
                </a:tc>
                <a:tc>
                  <a:txBody>
                    <a:bodyPr/>
                    <a:lstStyle/>
                    <a:p>
                      <a:pPr algn="l" fontAlgn="base"/>
                      <a:r>
                        <a:rPr lang="en-US" sz="700" b="0">
                          <a:effectLst/>
                        </a:rPr>
                        <a:t>SETC</a:t>
                      </a:r>
                    </a:p>
                  </a:txBody>
                  <a:tcPr marL="51431" marR="51431" marT="72004" marB="72004" anchor="ctr">
                    <a:lnL>
                      <a:noFill/>
                    </a:lnL>
                    <a:lnR>
                      <a:noFill/>
                    </a:lnR>
                    <a:lnT>
                      <a:noFill/>
                    </a:lnT>
                    <a:lnB>
                      <a:noFill/>
                    </a:lnB>
                    <a:solidFill>
                      <a:srgbClr val="FFFFFF"/>
                    </a:solidFill>
                  </a:tcPr>
                </a:tc>
                <a:tc>
                  <a:txBody>
                    <a:bodyPr/>
                    <a:lstStyle/>
                    <a:p>
                      <a:pPr algn="l" fontAlgn="base"/>
                      <a:r>
                        <a:rPr lang="en-US" sz="700" b="0">
                          <a:effectLst/>
                        </a:rPr>
                        <a:t>SETC</a:t>
                      </a:r>
                    </a:p>
                  </a:txBody>
                  <a:tcPr marL="51431" marR="51431" marT="72004" marB="72004" anchor="ctr">
                    <a:lnL>
                      <a:noFill/>
                    </a:lnL>
                    <a:lnR>
                      <a:noFill/>
                    </a:lnR>
                    <a:lnT>
                      <a:noFill/>
                    </a:lnT>
                    <a:lnB>
                      <a:noFill/>
                    </a:lnB>
                    <a:solidFill>
                      <a:srgbClr val="FFFFFF"/>
                    </a:solidFill>
                  </a:tcPr>
                </a:tc>
                <a:tc>
                  <a:txBody>
                    <a:bodyPr/>
                    <a:lstStyle/>
                    <a:p>
                      <a:pPr algn="l" fontAlgn="base"/>
                      <a:r>
                        <a:rPr lang="en-US" sz="700" b="0">
                          <a:effectLst/>
                        </a:rPr>
                        <a:t>It will set the carry flag to 1</a:t>
                      </a:r>
                    </a:p>
                    <a:p>
                      <a:pPr algn="l" fontAlgn="base"/>
                      <a:r>
                        <a:rPr lang="en-US" sz="700" b="0">
                          <a:effectLst/>
                        </a:rPr>
                        <a:t>Carry flag&lt;-1</a:t>
                      </a:r>
                    </a:p>
                  </a:txBody>
                  <a:tcPr marL="51431" marR="51431" marT="72004" marB="72004" anchor="ctr">
                    <a:lnL>
                      <a:noFill/>
                    </a:lnL>
                    <a:lnR>
                      <a:noFill/>
                    </a:lnR>
                    <a:lnT>
                      <a:noFill/>
                    </a:lnT>
                    <a:lnB>
                      <a:noFill/>
                    </a:lnB>
                    <a:solidFill>
                      <a:srgbClr val="FFFFFF"/>
                    </a:solidFill>
                  </a:tcPr>
                </a:tc>
              </a:tr>
              <a:tr h="477643">
                <a:tc>
                  <a:txBody>
                    <a:bodyPr/>
                    <a:lstStyle/>
                    <a:p>
                      <a:pPr algn="l" fontAlgn="base"/>
                      <a:r>
                        <a:rPr lang="en-US" sz="700" b="0">
                          <a:effectLst/>
                        </a:rPr>
                        <a:t>Complement carry</a:t>
                      </a:r>
                    </a:p>
                  </a:txBody>
                  <a:tcPr marL="51431" marR="51431" marT="72004" marB="72004" anchor="ctr">
                    <a:lnL>
                      <a:noFill/>
                    </a:lnL>
                    <a:lnR>
                      <a:noFill/>
                    </a:lnR>
                    <a:lnT>
                      <a:noFill/>
                    </a:lnT>
                    <a:lnB>
                      <a:noFill/>
                    </a:lnB>
                    <a:solidFill>
                      <a:srgbClr val="FFFFFF"/>
                    </a:solidFill>
                  </a:tcPr>
                </a:tc>
                <a:tc>
                  <a:txBody>
                    <a:bodyPr/>
                    <a:lstStyle/>
                    <a:p>
                      <a:pPr algn="l" fontAlgn="base"/>
                      <a:r>
                        <a:rPr lang="en-US" sz="700" b="0">
                          <a:effectLst/>
                        </a:rPr>
                        <a:t>COMC</a:t>
                      </a:r>
                    </a:p>
                  </a:txBody>
                  <a:tcPr marL="51431" marR="51431" marT="72004" marB="72004" anchor="ctr">
                    <a:lnL>
                      <a:noFill/>
                    </a:lnL>
                    <a:lnR>
                      <a:noFill/>
                    </a:lnR>
                    <a:lnT>
                      <a:noFill/>
                    </a:lnT>
                    <a:lnB>
                      <a:noFill/>
                    </a:lnB>
                    <a:solidFill>
                      <a:srgbClr val="FFFFFF"/>
                    </a:solidFill>
                  </a:tcPr>
                </a:tc>
                <a:tc>
                  <a:txBody>
                    <a:bodyPr/>
                    <a:lstStyle/>
                    <a:p>
                      <a:pPr algn="l" fontAlgn="base"/>
                      <a:r>
                        <a:rPr lang="en-US" sz="700" b="0">
                          <a:effectLst/>
                        </a:rPr>
                        <a:t>COMC</a:t>
                      </a:r>
                    </a:p>
                  </a:txBody>
                  <a:tcPr marL="51431" marR="51431" marT="72004" marB="72004" anchor="ctr">
                    <a:lnL>
                      <a:noFill/>
                    </a:lnL>
                    <a:lnR>
                      <a:noFill/>
                    </a:lnR>
                    <a:lnT>
                      <a:noFill/>
                    </a:lnT>
                    <a:lnB>
                      <a:noFill/>
                    </a:lnB>
                    <a:solidFill>
                      <a:srgbClr val="FFFFFF"/>
                    </a:solidFill>
                  </a:tcPr>
                </a:tc>
                <a:tc>
                  <a:txBody>
                    <a:bodyPr/>
                    <a:lstStyle/>
                    <a:p>
                      <a:pPr algn="l" fontAlgn="base"/>
                      <a:r>
                        <a:rPr lang="en-US" sz="700" b="0">
                          <a:effectLst/>
                        </a:rPr>
                        <a:t>It will complement the carry flag</a:t>
                      </a:r>
                    </a:p>
                    <a:p>
                      <a:pPr algn="l" fontAlgn="base"/>
                      <a:r>
                        <a:rPr lang="en-US" sz="700" b="0">
                          <a:effectLst/>
                        </a:rPr>
                        <a:t>Carry flag&lt;- (Carry flag)’</a:t>
                      </a:r>
                    </a:p>
                  </a:txBody>
                  <a:tcPr marL="51431" marR="51431" marT="72004" marB="72004" anchor="ctr">
                    <a:lnL>
                      <a:noFill/>
                    </a:lnL>
                    <a:lnR>
                      <a:noFill/>
                    </a:lnR>
                    <a:lnT>
                      <a:noFill/>
                    </a:lnT>
                    <a:lnB>
                      <a:noFill/>
                    </a:lnB>
                    <a:solidFill>
                      <a:srgbClr val="FFFFFF"/>
                    </a:solidFill>
                  </a:tcPr>
                </a:tc>
              </a:tr>
              <a:tr h="264561">
                <a:tc>
                  <a:txBody>
                    <a:bodyPr/>
                    <a:lstStyle/>
                    <a:p>
                      <a:pPr algn="l" fontAlgn="base"/>
                      <a:r>
                        <a:rPr lang="en-US" sz="700" b="0">
                          <a:effectLst/>
                        </a:rPr>
                        <a:t>Enable interrupt</a:t>
                      </a:r>
                    </a:p>
                  </a:txBody>
                  <a:tcPr marL="51431" marR="51431" marT="72004" marB="72004" anchor="ctr">
                    <a:lnL>
                      <a:noFill/>
                    </a:lnL>
                    <a:lnR>
                      <a:noFill/>
                    </a:lnR>
                    <a:lnT>
                      <a:noFill/>
                    </a:lnT>
                    <a:lnB>
                      <a:noFill/>
                    </a:lnB>
                    <a:solidFill>
                      <a:srgbClr val="FFFFFF"/>
                    </a:solidFill>
                  </a:tcPr>
                </a:tc>
                <a:tc>
                  <a:txBody>
                    <a:bodyPr/>
                    <a:lstStyle/>
                    <a:p>
                      <a:pPr algn="l" fontAlgn="base"/>
                      <a:r>
                        <a:rPr lang="en-US" sz="700" b="0">
                          <a:effectLst/>
                        </a:rPr>
                        <a:t>EI</a:t>
                      </a:r>
                    </a:p>
                  </a:txBody>
                  <a:tcPr marL="51431" marR="51431" marT="72004" marB="72004" anchor="ctr">
                    <a:lnL>
                      <a:noFill/>
                    </a:lnL>
                    <a:lnR>
                      <a:noFill/>
                    </a:lnR>
                    <a:lnT>
                      <a:noFill/>
                    </a:lnT>
                    <a:lnB>
                      <a:noFill/>
                    </a:lnB>
                    <a:solidFill>
                      <a:srgbClr val="FFFFFF"/>
                    </a:solidFill>
                  </a:tcPr>
                </a:tc>
                <a:tc>
                  <a:txBody>
                    <a:bodyPr/>
                    <a:lstStyle/>
                    <a:p>
                      <a:pPr algn="l" fontAlgn="base"/>
                      <a:r>
                        <a:rPr lang="en-US" sz="700" b="0">
                          <a:effectLst/>
                        </a:rPr>
                        <a:t>EI</a:t>
                      </a:r>
                    </a:p>
                  </a:txBody>
                  <a:tcPr marL="51431" marR="51431" marT="72004" marB="72004" anchor="ctr">
                    <a:lnL>
                      <a:noFill/>
                    </a:lnL>
                    <a:lnR>
                      <a:noFill/>
                    </a:lnR>
                    <a:lnT>
                      <a:noFill/>
                    </a:lnT>
                    <a:lnB>
                      <a:noFill/>
                    </a:lnB>
                    <a:solidFill>
                      <a:srgbClr val="FFFFFF"/>
                    </a:solidFill>
                  </a:tcPr>
                </a:tc>
                <a:tc>
                  <a:txBody>
                    <a:bodyPr/>
                    <a:lstStyle/>
                    <a:p>
                      <a:pPr algn="l" fontAlgn="base"/>
                      <a:r>
                        <a:rPr lang="en-US" sz="700" b="0">
                          <a:effectLst/>
                        </a:rPr>
                        <a:t>It will enable the interrupt</a:t>
                      </a:r>
                    </a:p>
                  </a:txBody>
                  <a:tcPr marL="51431" marR="51431" marT="72004" marB="72004" anchor="ctr">
                    <a:lnL>
                      <a:noFill/>
                    </a:lnL>
                    <a:lnR>
                      <a:noFill/>
                    </a:lnR>
                    <a:lnT>
                      <a:noFill/>
                    </a:lnT>
                    <a:lnB>
                      <a:noFill/>
                    </a:lnB>
                    <a:solidFill>
                      <a:srgbClr val="FFFFFF"/>
                    </a:solidFill>
                  </a:tcPr>
                </a:tc>
              </a:tr>
              <a:tr h="264561">
                <a:tc>
                  <a:txBody>
                    <a:bodyPr/>
                    <a:lstStyle/>
                    <a:p>
                      <a:pPr algn="l" fontAlgn="base"/>
                      <a:r>
                        <a:rPr lang="en-US" sz="700" b="0">
                          <a:effectLst/>
                        </a:rPr>
                        <a:t>Disable interrupt</a:t>
                      </a:r>
                    </a:p>
                  </a:txBody>
                  <a:tcPr marL="51431" marR="51431" marT="72004" marB="72004" anchor="ctr">
                    <a:lnL>
                      <a:noFill/>
                    </a:lnL>
                    <a:lnR>
                      <a:noFill/>
                    </a:lnR>
                    <a:lnT>
                      <a:noFill/>
                    </a:lnT>
                    <a:lnB>
                      <a:noFill/>
                    </a:lnB>
                    <a:solidFill>
                      <a:srgbClr val="FFFFFF"/>
                    </a:solidFill>
                  </a:tcPr>
                </a:tc>
                <a:tc>
                  <a:txBody>
                    <a:bodyPr/>
                    <a:lstStyle/>
                    <a:p>
                      <a:endParaRPr lang="en-US" sz="1000"/>
                    </a:p>
                  </a:txBody>
                  <a:tcPr marL="49374" marR="49374" marT="24687" marB="24687">
                    <a:lnL>
                      <a:noFill/>
                    </a:lnL>
                    <a:lnT>
                      <a:noFill/>
                    </a:lnT>
                  </a:tcPr>
                </a:tc>
                <a:tc>
                  <a:txBody>
                    <a:bodyPr/>
                    <a:lstStyle/>
                    <a:p>
                      <a:endParaRPr lang="en-US" sz="1000"/>
                    </a:p>
                  </a:txBody>
                  <a:tcPr marL="49374" marR="49374" marT="24687" marB="24687">
                    <a:lnT>
                      <a:noFill/>
                    </a:lnT>
                  </a:tcPr>
                </a:tc>
                <a:tc>
                  <a:txBody>
                    <a:bodyPr/>
                    <a:lstStyle/>
                    <a:p>
                      <a:endParaRPr lang="en-US" sz="1000" dirty="0"/>
                    </a:p>
                  </a:txBody>
                  <a:tcPr marL="49374" marR="49374" marT="24687" marB="24687">
                    <a:lnT>
                      <a:noFill/>
                    </a:lnT>
                  </a:tcPr>
                </a:tc>
              </a:tr>
            </a:tbl>
          </a:graphicData>
        </a:graphic>
      </p:graphicFrame>
    </p:spTree>
    <p:extLst>
      <p:ext uri="{BB962C8B-B14F-4D97-AF65-F5344CB8AC3E}">
        <p14:creationId xmlns:p14="http://schemas.microsoft.com/office/powerpoint/2010/main" val="13137499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Shift Instructions </a:t>
            </a:r>
            <a:endParaRPr lang="en-US" dirty="0"/>
          </a:p>
        </p:txBody>
      </p:sp>
      <p:sp>
        <p:nvSpPr>
          <p:cNvPr id="3" name="Content Placeholder 2"/>
          <p:cNvSpPr>
            <a:spLocks noGrp="1"/>
          </p:cNvSpPr>
          <p:nvPr>
            <p:ph idx="1"/>
          </p:nvPr>
        </p:nvSpPr>
        <p:spPr/>
        <p:txBody>
          <a:bodyPr/>
          <a:lstStyle/>
          <a:p>
            <a:r>
              <a:rPr lang="en-US"/>
              <a:t>S</a:t>
            </a:r>
            <a:r>
              <a:rPr lang="en-US" smtClean="0"/>
              <a:t>hifts </a:t>
            </a:r>
            <a:r>
              <a:rPr lang="en-US" dirty="0"/>
              <a:t>are operations in which the bits of a word are moved to the left or right. </a:t>
            </a:r>
            <a:endParaRPr lang="en-US" dirty="0" smtClean="0"/>
          </a:p>
          <a:p>
            <a:r>
              <a:rPr lang="en-US" dirty="0" smtClean="0"/>
              <a:t>Shift </a:t>
            </a:r>
            <a:r>
              <a:rPr lang="en-US" dirty="0"/>
              <a:t>instructions may specify either logical shifts, arithmetic shifts, or rotate-type operations.</a:t>
            </a:r>
          </a:p>
        </p:txBody>
      </p:sp>
    </p:spTree>
    <p:extLst>
      <p:ext uri="{BB962C8B-B14F-4D97-AF65-F5344CB8AC3E}">
        <p14:creationId xmlns:p14="http://schemas.microsoft.com/office/powerpoint/2010/main" val="17690471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34928147"/>
              </p:ext>
            </p:extLst>
          </p:nvPr>
        </p:nvGraphicFramePr>
        <p:xfrm>
          <a:off x="304800" y="914400"/>
          <a:ext cx="8229600" cy="5181599"/>
        </p:xfrm>
        <a:graphic>
          <a:graphicData uri="http://schemas.openxmlformats.org/drawingml/2006/table">
            <a:tbl>
              <a:tblPr/>
              <a:tblGrid>
                <a:gridCol w="4114800"/>
                <a:gridCol w="4114800"/>
              </a:tblGrid>
              <a:tr h="471055">
                <a:tc>
                  <a:txBody>
                    <a:bodyPr/>
                    <a:lstStyle/>
                    <a:p>
                      <a:pPr algn="l" fontAlgn="base"/>
                      <a:r>
                        <a:rPr lang="en-US" b="0" dirty="0">
                          <a:effectLst/>
                        </a:rPr>
                        <a:t>Name</a:t>
                      </a:r>
                    </a:p>
                  </a:txBody>
                  <a:tcPr anchor="ctr">
                    <a:lnL>
                      <a:noFill/>
                    </a:lnL>
                    <a:lnR>
                      <a:noFill/>
                    </a:lnR>
                    <a:lnT>
                      <a:noFill/>
                    </a:lnT>
                    <a:lnB>
                      <a:noFill/>
                    </a:lnB>
                    <a:solidFill>
                      <a:srgbClr val="FFFFFF"/>
                    </a:solidFill>
                  </a:tcPr>
                </a:tc>
                <a:tc>
                  <a:txBody>
                    <a:bodyPr/>
                    <a:lstStyle/>
                    <a:p>
                      <a:pPr algn="l" fontAlgn="base"/>
                      <a:r>
                        <a:rPr lang="en-US" b="0">
                          <a:effectLst/>
                        </a:rPr>
                        <a:t>Mnemonic</a:t>
                      </a:r>
                    </a:p>
                  </a:txBody>
                  <a:tcPr anchor="ctr">
                    <a:lnL>
                      <a:noFill/>
                    </a:lnL>
                    <a:lnR>
                      <a:noFill/>
                    </a:lnR>
                    <a:lnT>
                      <a:noFill/>
                    </a:lnT>
                    <a:lnB>
                      <a:noFill/>
                    </a:lnB>
                    <a:solidFill>
                      <a:srgbClr val="FFFFFF"/>
                    </a:solidFill>
                  </a:tcPr>
                </a:tc>
              </a:tr>
              <a:tr h="588818">
                <a:tc>
                  <a:txBody>
                    <a:bodyPr/>
                    <a:lstStyle/>
                    <a:p>
                      <a:pPr algn="l" fontAlgn="base"/>
                      <a:r>
                        <a:rPr lang="en-US" sz="1250" b="0">
                          <a:effectLst/>
                        </a:rPr>
                        <a:t>Logical shift right</a:t>
                      </a:r>
                    </a:p>
                  </a:txBody>
                  <a:tcPr marL="95250" marR="95250" marT="133350" marB="133350" anchor="ctr">
                    <a:lnL>
                      <a:noFill/>
                    </a:lnL>
                    <a:lnR>
                      <a:noFill/>
                    </a:lnR>
                    <a:lnT>
                      <a:noFill/>
                    </a:lnT>
                    <a:lnB>
                      <a:noFill/>
                    </a:lnB>
                    <a:solidFill>
                      <a:srgbClr val="FFFFFF"/>
                    </a:solidFill>
                  </a:tcPr>
                </a:tc>
                <a:tc>
                  <a:txBody>
                    <a:bodyPr/>
                    <a:lstStyle/>
                    <a:p>
                      <a:pPr algn="l" fontAlgn="base"/>
                      <a:r>
                        <a:rPr lang="en-US" sz="1250" b="0">
                          <a:effectLst/>
                        </a:rPr>
                        <a:t>SHR</a:t>
                      </a:r>
                    </a:p>
                  </a:txBody>
                  <a:tcPr marL="95250" marR="95250" marT="133350" marB="133350" anchor="ctr">
                    <a:lnL>
                      <a:noFill/>
                    </a:lnL>
                    <a:lnR>
                      <a:noFill/>
                    </a:lnR>
                    <a:lnT>
                      <a:noFill/>
                    </a:lnT>
                    <a:lnB>
                      <a:noFill/>
                    </a:lnB>
                    <a:solidFill>
                      <a:srgbClr val="FFFFFF"/>
                    </a:solidFill>
                  </a:tcPr>
                </a:tc>
              </a:tr>
              <a:tr h="588818">
                <a:tc>
                  <a:txBody>
                    <a:bodyPr/>
                    <a:lstStyle/>
                    <a:p>
                      <a:pPr algn="l" fontAlgn="base"/>
                      <a:r>
                        <a:rPr lang="en-US" sz="1250" b="0" dirty="0">
                          <a:effectLst/>
                        </a:rPr>
                        <a:t>Logical shift left</a:t>
                      </a:r>
                    </a:p>
                  </a:txBody>
                  <a:tcPr marL="95250" marR="95250" marT="133350" marB="133350" anchor="ctr">
                    <a:lnL>
                      <a:noFill/>
                    </a:lnL>
                    <a:lnR>
                      <a:noFill/>
                    </a:lnR>
                    <a:lnT>
                      <a:noFill/>
                    </a:lnT>
                    <a:lnB>
                      <a:noFill/>
                    </a:lnB>
                    <a:solidFill>
                      <a:srgbClr val="FFFFFF"/>
                    </a:solidFill>
                  </a:tcPr>
                </a:tc>
                <a:tc>
                  <a:txBody>
                    <a:bodyPr/>
                    <a:lstStyle/>
                    <a:p>
                      <a:pPr algn="l" fontAlgn="base"/>
                      <a:r>
                        <a:rPr lang="en-US" sz="1250" b="0">
                          <a:effectLst/>
                        </a:rPr>
                        <a:t>SHL</a:t>
                      </a:r>
                    </a:p>
                  </a:txBody>
                  <a:tcPr marL="95250" marR="95250" marT="133350" marB="133350" anchor="ctr">
                    <a:lnL>
                      <a:noFill/>
                    </a:lnL>
                    <a:lnR>
                      <a:noFill/>
                    </a:lnR>
                    <a:lnT>
                      <a:noFill/>
                    </a:lnT>
                    <a:lnB>
                      <a:noFill/>
                    </a:lnB>
                    <a:solidFill>
                      <a:srgbClr val="FFFFFF"/>
                    </a:solidFill>
                  </a:tcPr>
                </a:tc>
              </a:tr>
              <a:tr h="588818">
                <a:tc>
                  <a:txBody>
                    <a:bodyPr/>
                    <a:lstStyle/>
                    <a:p>
                      <a:pPr algn="l" fontAlgn="base"/>
                      <a:r>
                        <a:rPr lang="en-US" sz="1250" b="0">
                          <a:effectLst/>
                        </a:rPr>
                        <a:t>Arithmetic shift right</a:t>
                      </a:r>
                    </a:p>
                  </a:txBody>
                  <a:tcPr marL="95250" marR="95250" marT="133350" marB="133350" anchor="ctr">
                    <a:lnL>
                      <a:noFill/>
                    </a:lnL>
                    <a:lnR>
                      <a:noFill/>
                    </a:lnR>
                    <a:lnT>
                      <a:noFill/>
                    </a:lnT>
                    <a:lnB>
                      <a:noFill/>
                    </a:lnB>
                    <a:solidFill>
                      <a:srgbClr val="FFFFFF"/>
                    </a:solidFill>
                  </a:tcPr>
                </a:tc>
                <a:tc>
                  <a:txBody>
                    <a:bodyPr/>
                    <a:lstStyle/>
                    <a:p>
                      <a:pPr algn="l" fontAlgn="base"/>
                      <a:r>
                        <a:rPr lang="en-US" sz="1250" b="0">
                          <a:effectLst/>
                        </a:rPr>
                        <a:t>SHRA</a:t>
                      </a:r>
                    </a:p>
                  </a:txBody>
                  <a:tcPr marL="95250" marR="95250" marT="133350" marB="133350" anchor="ctr">
                    <a:lnL>
                      <a:noFill/>
                    </a:lnL>
                    <a:lnR>
                      <a:noFill/>
                    </a:lnR>
                    <a:lnT>
                      <a:noFill/>
                    </a:lnT>
                    <a:lnB>
                      <a:noFill/>
                    </a:lnB>
                    <a:solidFill>
                      <a:srgbClr val="FFFFFF"/>
                    </a:solidFill>
                  </a:tcPr>
                </a:tc>
              </a:tr>
              <a:tr h="588818">
                <a:tc>
                  <a:txBody>
                    <a:bodyPr/>
                    <a:lstStyle/>
                    <a:p>
                      <a:pPr algn="l" fontAlgn="base"/>
                      <a:r>
                        <a:rPr lang="en-US" sz="1250" b="0">
                          <a:effectLst/>
                        </a:rPr>
                        <a:t>Arithmetic shift left</a:t>
                      </a:r>
                    </a:p>
                  </a:txBody>
                  <a:tcPr marL="95250" marR="95250" marT="133350" marB="133350" anchor="ctr">
                    <a:lnL>
                      <a:noFill/>
                    </a:lnL>
                    <a:lnR>
                      <a:noFill/>
                    </a:lnR>
                    <a:lnT>
                      <a:noFill/>
                    </a:lnT>
                    <a:lnB>
                      <a:noFill/>
                    </a:lnB>
                    <a:solidFill>
                      <a:srgbClr val="FFFFFF"/>
                    </a:solidFill>
                  </a:tcPr>
                </a:tc>
                <a:tc>
                  <a:txBody>
                    <a:bodyPr/>
                    <a:lstStyle/>
                    <a:p>
                      <a:pPr algn="l" fontAlgn="base"/>
                      <a:r>
                        <a:rPr lang="en-US" sz="1250" b="0">
                          <a:effectLst/>
                        </a:rPr>
                        <a:t>SHLA</a:t>
                      </a:r>
                    </a:p>
                  </a:txBody>
                  <a:tcPr marL="95250" marR="95250" marT="133350" marB="133350" anchor="ctr">
                    <a:lnL>
                      <a:noFill/>
                    </a:lnL>
                    <a:lnR>
                      <a:noFill/>
                    </a:lnR>
                    <a:lnT>
                      <a:noFill/>
                    </a:lnT>
                    <a:lnB>
                      <a:noFill/>
                    </a:lnB>
                    <a:solidFill>
                      <a:srgbClr val="FFFFFF"/>
                    </a:solidFill>
                  </a:tcPr>
                </a:tc>
              </a:tr>
              <a:tr h="588818">
                <a:tc>
                  <a:txBody>
                    <a:bodyPr/>
                    <a:lstStyle/>
                    <a:p>
                      <a:pPr algn="l" fontAlgn="base"/>
                      <a:r>
                        <a:rPr lang="en-US" sz="1250" b="0">
                          <a:effectLst/>
                        </a:rPr>
                        <a:t>Rotate right</a:t>
                      </a:r>
                    </a:p>
                  </a:txBody>
                  <a:tcPr marL="95250" marR="95250" marT="133350" marB="133350" anchor="ctr">
                    <a:lnL>
                      <a:noFill/>
                    </a:lnL>
                    <a:lnR>
                      <a:noFill/>
                    </a:lnR>
                    <a:lnT>
                      <a:noFill/>
                    </a:lnT>
                    <a:lnB>
                      <a:noFill/>
                    </a:lnB>
                    <a:solidFill>
                      <a:srgbClr val="FFFFFF"/>
                    </a:solidFill>
                  </a:tcPr>
                </a:tc>
                <a:tc>
                  <a:txBody>
                    <a:bodyPr/>
                    <a:lstStyle/>
                    <a:p>
                      <a:pPr algn="l" fontAlgn="base"/>
                      <a:r>
                        <a:rPr lang="en-US" sz="1250" b="0">
                          <a:effectLst/>
                        </a:rPr>
                        <a:t>ROR</a:t>
                      </a:r>
                    </a:p>
                  </a:txBody>
                  <a:tcPr marL="95250" marR="95250" marT="133350" marB="133350" anchor="ctr">
                    <a:lnL>
                      <a:noFill/>
                    </a:lnL>
                    <a:lnR>
                      <a:noFill/>
                    </a:lnR>
                    <a:lnT>
                      <a:noFill/>
                    </a:lnT>
                    <a:lnB>
                      <a:noFill/>
                    </a:lnB>
                    <a:solidFill>
                      <a:srgbClr val="FFFFFF"/>
                    </a:solidFill>
                  </a:tcPr>
                </a:tc>
              </a:tr>
              <a:tr h="588818">
                <a:tc>
                  <a:txBody>
                    <a:bodyPr/>
                    <a:lstStyle/>
                    <a:p>
                      <a:pPr algn="l" fontAlgn="base"/>
                      <a:r>
                        <a:rPr lang="en-US" sz="1250" b="0">
                          <a:effectLst/>
                        </a:rPr>
                        <a:t>Rotate left</a:t>
                      </a:r>
                    </a:p>
                  </a:txBody>
                  <a:tcPr marL="95250" marR="95250" marT="133350" marB="133350" anchor="ctr">
                    <a:lnL>
                      <a:noFill/>
                    </a:lnL>
                    <a:lnR>
                      <a:noFill/>
                    </a:lnR>
                    <a:lnT>
                      <a:noFill/>
                    </a:lnT>
                    <a:lnB>
                      <a:noFill/>
                    </a:lnB>
                    <a:solidFill>
                      <a:srgbClr val="FFFFFF"/>
                    </a:solidFill>
                  </a:tcPr>
                </a:tc>
                <a:tc>
                  <a:txBody>
                    <a:bodyPr/>
                    <a:lstStyle/>
                    <a:p>
                      <a:pPr algn="l" fontAlgn="base"/>
                      <a:r>
                        <a:rPr lang="en-US" sz="1250" b="0">
                          <a:effectLst/>
                        </a:rPr>
                        <a:t>ROL</a:t>
                      </a:r>
                    </a:p>
                  </a:txBody>
                  <a:tcPr marL="95250" marR="95250" marT="133350" marB="133350" anchor="ctr">
                    <a:lnL>
                      <a:noFill/>
                    </a:lnL>
                    <a:lnR>
                      <a:noFill/>
                    </a:lnR>
                    <a:lnT>
                      <a:noFill/>
                    </a:lnT>
                    <a:lnB>
                      <a:noFill/>
                    </a:lnB>
                    <a:solidFill>
                      <a:srgbClr val="FFFFFF"/>
                    </a:solidFill>
                  </a:tcPr>
                </a:tc>
              </a:tr>
              <a:tr h="588818">
                <a:tc>
                  <a:txBody>
                    <a:bodyPr/>
                    <a:lstStyle/>
                    <a:p>
                      <a:pPr algn="l" fontAlgn="base"/>
                      <a:r>
                        <a:rPr lang="en-US" sz="1250" b="0">
                          <a:effectLst/>
                        </a:rPr>
                        <a:t>Rotate right through carry</a:t>
                      </a:r>
                    </a:p>
                  </a:txBody>
                  <a:tcPr marL="95250" marR="95250" marT="133350" marB="133350" anchor="ctr">
                    <a:lnL>
                      <a:noFill/>
                    </a:lnL>
                    <a:lnR>
                      <a:noFill/>
                    </a:lnR>
                    <a:lnT>
                      <a:noFill/>
                    </a:lnT>
                    <a:lnB>
                      <a:noFill/>
                    </a:lnB>
                    <a:solidFill>
                      <a:srgbClr val="FFFFFF"/>
                    </a:solidFill>
                  </a:tcPr>
                </a:tc>
                <a:tc>
                  <a:txBody>
                    <a:bodyPr/>
                    <a:lstStyle/>
                    <a:p>
                      <a:pPr algn="l" fontAlgn="base"/>
                      <a:r>
                        <a:rPr lang="en-US" sz="1250" b="0">
                          <a:effectLst/>
                        </a:rPr>
                        <a:t>RORC</a:t>
                      </a:r>
                    </a:p>
                  </a:txBody>
                  <a:tcPr marL="95250" marR="95250" marT="133350" marB="133350" anchor="ctr">
                    <a:lnL>
                      <a:noFill/>
                    </a:lnL>
                    <a:lnR>
                      <a:noFill/>
                    </a:lnR>
                    <a:lnT>
                      <a:noFill/>
                    </a:lnT>
                    <a:lnB>
                      <a:noFill/>
                    </a:lnB>
                    <a:solidFill>
                      <a:srgbClr val="FFFFFF"/>
                    </a:solidFill>
                  </a:tcPr>
                </a:tc>
              </a:tr>
              <a:tr h="588818">
                <a:tc>
                  <a:txBody>
                    <a:bodyPr/>
                    <a:lstStyle/>
                    <a:p>
                      <a:pPr algn="l" fontAlgn="base"/>
                      <a:r>
                        <a:rPr lang="en-US" sz="1250" b="0">
                          <a:effectLst/>
                        </a:rPr>
                        <a:t>Rotate left through carry</a:t>
                      </a:r>
                    </a:p>
                  </a:txBody>
                  <a:tcPr marL="95250" marR="95250" marT="133350" marB="133350" anchor="ctr">
                    <a:lnL>
                      <a:noFill/>
                    </a:lnL>
                    <a:lnR>
                      <a:noFill/>
                    </a:lnR>
                    <a:lnT>
                      <a:noFill/>
                    </a:lnT>
                    <a:lnB>
                      <a:noFill/>
                    </a:lnB>
                    <a:solidFill>
                      <a:srgbClr val="FFFFFF"/>
                    </a:solidFill>
                  </a:tcPr>
                </a:tc>
                <a:tc>
                  <a:txBody>
                    <a:bodyPr/>
                    <a:lstStyle/>
                    <a:p>
                      <a:pPr algn="l" fontAlgn="base"/>
                      <a:r>
                        <a:rPr lang="en-US" sz="1250" b="0" dirty="0">
                          <a:effectLst/>
                        </a:rPr>
                        <a:t>ROLC</a:t>
                      </a:r>
                    </a:p>
                  </a:txBody>
                  <a:tcPr marL="95250" marR="95250" marT="133350" marB="133350"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9600095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control</a:t>
            </a:r>
            <a:endParaRPr lang="en-US" dirty="0"/>
          </a:p>
        </p:txBody>
      </p:sp>
      <p:sp>
        <p:nvSpPr>
          <p:cNvPr id="3" name="Content Placeholder 2"/>
          <p:cNvSpPr>
            <a:spLocks noGrp="1"/>
          </p:cNvSpPr>
          <p:nvPr>
            <p:ph idx="1"/>
          </p:nvPr>
        </p:nvSpPr>
        <p:spPr/>
        <p:txBody>
          <a:bodyPr/>
          <a:lstStyle/>
          <a:p>
            <a:r>
              <a:rPr lang="en-US" dirty="0" smtClean="0"/>
              <a:t>A program control type of instruction ,when executed may change the address value in the program counter and cause the flow of control to be altered.</a:t>
            </a:r>
          </a:p>
          <a:p>
            <a:r>
              <a:rPr lang="en-US" dirty="0" smtClean="0"/>
              <a:t>The change in value of the program counter as a result of the execution of a program control  instruction cause a break in the sequence of instruction execution.</a:t>
            </a:r>
            <a:endParaRPr lang="en-US" dirty="0"/>
          </a:p>
        </p:txBody>
      </p:sp>
    </p:spTree>
    <p:extLst>
      <p:ext uri="{BB962C8B-B14F-4D97-AF65-F5344CB8AC3E}">
        <p14:creationId xmlns:p14="http://schemas.microsoft.com/office/powerpoint/2010/main" val="17880776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3887" y="2105819"/>
            <a:ext cx="7896225"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71864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686800"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79854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suzan\Pictures\Screenshots\Screenshot (6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27" y="1"/>
            <a:ext cx="915092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7794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uzan\Pictures\Screenshots\Screenshot (5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1" y="228600"/>
            <a:ext cx="8991599"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5654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6200"/>
            <a:ext cx="9143999"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9660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463" y="481013"/>
            <a:ext cx="6315075" cy="589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446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suzan\Desktop\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432" y="304800"/>
            <a:ext cx="9044567"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48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suzan\Pictures\Screenshots\Screenshot (5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82" y="0"/>
            <a:ext cx="912321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9005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suzan\Pictures\Screenshots\Screenshot (57).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52400"/>
            <a:ext cx="9067799" cy="655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4739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suzan\Pictures\Screenshots\Screenshot (5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28600"/>
            <a:ext cx="9143999" cy="647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4646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descr="C:\Users\suzan\Pictures\Screenshots\Screenshot (5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228600"/>
            <a:ext cx="13011150" cy="731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715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 of control unit</a:t>
            </a:r>
            <a:endParaRPr lang="en-US" dirty="0"/>
          </a:p>
        </p:txBody>
      </p:sp>
      <p:sp>
        <p:nvSpPr>
          <p:cNvPr id="3" name="Content Placeholder 2"/>
          <p:cNvSpPr>
            <a:spLocks noGrp="1"/>
          </p:cNvSpPr>
          <p:nvPr>
            <p:ph idx="1"/>
          </p:nvPr>
        </p:nvSpPr>
        <p:spPr/>
        <p:txBody>
          <a:bodyPr/>
          <a:lstStyle/>
          <a:p>
            <a:r>
              <a:rPr lang="en-US" dirty="0" smtClean="0"/>
              <a:t>The control unit directs the information flow through ALU by :</a:t>
            </a:r>
          </a:p>
          <a:p>
            <a:pPr>
              <a:buFont typeface="Wingdings" pitchFamily="2" charset="2"/>
              <a:buChar char="ü"/>
            </a:pPr>
            <a:r>
              <a:rPr lang="en-US" dirty="0" smtClean="0"/>
              <a:t>Selecting various components in the system .</a:t>
            </a:r>
          </a:p>
          <a:p>
            <a:pPr>
              <a:buFont typeface="Wingdings" pitchFamily="2" charset="2"/>
              <a:buChar char="ü"/>
            </a:pPr>
            <a:r>
              <a:rPr lang="en-US" dirty="0" smtClean="0"/>
              <a:t>Selecting the function of ALU.</a:t>
            </a:r>
          </a:p>
        </p:txBody>
      </p:sp>
    </p:spTree>
    <p:extLst>
      <p:ext uri="{BB962C8B-B14F-4D97-AF65-F5344CB8AC3E}">
        <p14:creationId xmlns:p14="http://schemas.microsoft.com/office/powerpoint/2010/main" val="3293333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981200"/>
            <a:ext cx="8991600" cy="241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5543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CONTROL WORD</a:t>
            </a:r>
            <a:endParaRPr lang="en-US" dirty="0"/>
          </a:p>
        </p:txBody>
      </p:sp>
      <p:sp>
        <p:nvSpPr>
          <p:cNvPr id="3" name="Content Placeholder 2"/>
          <p:cNvSpPr>
            <a:spLocks noGrp="1"/>
          </p:cNvSpPr>
          <p:nvPr>
            <p:ph idx="1"/>
          </p:nvPr>
        </p:nvSpPr>
        <p:spPr/>
        <p:txBody>
          <a:bodyPr/>
          <a:lstStyle/>
          <a:p>
            <a:pPr fontAlgn="base"/>
            <a:r>
              <a:rPr lang="en-US" dirty="0"/>
              <a:t>  The combined value of a binary selection inputs specifies the control word.</a:t>
            </a:r>
          </a:p>
          <a:p>
            <a:pPr marL="0" indent="0" fontAlgn="base">
              <a:buNone/>
            </a:pPr>
            <a:r>
              <a:rPr lang="en-US" dirty="0"/>
              <a:t>•     </a:t>
            </a:r>
            <a:r>
              <a:rPr lang="en-US" dirty="0" smtClean="0"/>
              <a:t>It </a:t>
            </a:r>
            <a:r>
              <a:rPr lang="en-US" dirty="0"/>
              <a:t>consist of four fields </a:t>
            </a:r>
            <a:r>
              <a:rPr lang="en-US" dirty="0" err="1"/>
              <a:t>SELA,SELB,and</a:t>
            </a:r>
            <a:r>
              <a:rPr lang="en-US" dirty="0"/>
              <a:t> SELD or SELREG contains three bit each and SELOPR field contains four bits thus the total bits in the control word are 13-bits.</a:t>
            </a:r>
          </a:p>
          <a:p>
            <a:endParaRPr lang="en-US" dirty="0"/>
          </a:p>
        </p:txBody>
      </p:sp>
    </p:spTree>
    <p:extLst>
      <p:ext uri="{BB962C8B-B14F-4D97-AF65-F5344CB8AC3E}">
        <p14:creationId xmlns:p14="http://schemas.microsoft.com/office/powerpoint/2010/main" val="17610734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2438400"/>
            <a:ext cx="8016387"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7399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fontAlgn="base"/>
            <a:r>
              <a:rPr lang="en-US" dirty="0" smtClean="0"/>
              <a:t>The </a:t>
            </a:r>
            <a:r>
              <a:rPr lang="en-US" dirty="0"/>
              <a:t>three bit of SELA select a source registers of the a input of the ALU.</a:t>
            </a:r>
          </a:p>
          <a:p>
            <a:pPr fontAlgn="base"/>
            <a:r>
              <a:rPr lang="en-US" dirty="0"/>
              <a:t> </a:t>
            </a:r>
            <a:r>
              <a:rPr lang="en-US" dirty="0" smtClean="0"/>
              <a:t>The </a:t>
            </a:r>
            <a:r>
              <a:rPr lang="en-US" dirty="0"/>
              <a:t>three bits of SELB select a source registers of the b input of the ALU.</a:t>
            </a:r>
          </a:p>
          <a:p>
            <a:pPr fontAlgn="base"/>
            <a:r>
              <a:rPr lang="en-US" dirty="0"/>
              <a:t> The three bits of SELED or SELREG select a destination register using the decoder.</a:t>
            </a:r>
          </a:p>
          <a:p>
            <a:pPr fontAlgn="base"/>
            <a:r>
              <a:rPr lang="en-US" dirty="0"/>
              <a:t> </a:t>
            </a:r>
            <a:r>
              <a:rPr lang="en-US" dirty="0" smtClean="0"/>
              <a:t>The </a:t>
            </a:r>
            <a:r>
              <a:rPr lang="en-US" dirty="0"/>
              <a:t>four bits of SELOPR select the operation to be performed by ALU.</a:t>
            </a:r>
          </a:p>
          <a:p>
            <a:r>
              <a:rPr lang="en-US" dirty="0"/>
              <a:t/>
            </a:r>
            <a:br>
              <a:rPr lang="en-US" dirty="0"/>
            </a:br>
            <a:endParaRPr lang="en-US" dirty="0"/>
          </a:p>
        </p:txBody>
      </p:sp>
    </p:spTree>
    <p:extLst>
      <p:ext uri="{BB962C8B-B14F-4D97-AF65-F5344CB8AC3E}">
        <p14:creationId xmlns:p14="http://schemas.microsoft.com/office/powerpoint/2010/main" val="34752581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3485</TotalTime>
  <Words>1311</Words>
  <Application>Microsoft Office PowerPoint</Application>
  <PresentationFormat>On-screen Show (4:3)</PresentationFormat>
  <Paragraphs>220</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Introduction to CPU</vt:lpstr>
      <vt:lpstr>PowerPoint Presentation</vt:lpstr>
      <vt:lpstr>General Register organization</vt:lpstr>
      <vt:lpstr>PowerPoint Presentation</vt:lpstr>
      <vt:lpstr>Operation of control unit</vt:lpstr>
      <vt:lpstr>Examples</vt:lpstr>
      <vt:lpstr>CONTROL WORD</vt:lpstr>
      <vt:lpstr>PowerPoint Presentation</vt:lpstr>
      <vt:lpstr>PowerPoint Presentation</vt:lpstr>
      <vt:lpstr>PowerPoint Presentation</vt:lpstr>
      <vt:lpstr>Stack organization</vt:lpstr>
      <vt:lpstr>Register Stack </vt:lpstr>
      <vt:lpstr>PowerPoint Presentation</vt:lpstr>
      <vt:lpstr>PowerPoint Presentation</vt:lpstr>
      <vt:lpstr>PowerPoint Presentation</vt:lpstr>
      <vt:lpstr>Instruction Formt</vt:lpstr>
      <vt:lpstr>Addressing modes</vt:lpstr>
      <vt:lpstr>Types of Addressing Modes </vt:lpstr>
      <vt:lpstr>Register Mode </vt:lpstr>
      <vt:lpstr>Register Indirect Mode </vt:lpstr>
      <vt:lpstr>Auto Increment/Decrement Mode </vt:lpstr>
      <vt:lpstr>Direct Addressing Mode </vt:lpstr>
      <vt:lpstr>Indirect Addressing Mode </vt:lpstr>
      <vt:lpstr>Relative Addressing Mode </vt:lpstr>
      <vt:lpstr>Base Register Addressing Mode </vt:lpstr>
      <vt:lpstr>Types of interrupt</vt:lpstr>
      <vt:lpstr>Data transfer instruction</vt:lpstr>
      <vt:lpstr>PowerPoint Presentation</vt:lpstr>
      <vt:lpstr>Arithmetic instructions </vt:lpstr>
      <vt:lpstr>Logical and Bit Manipulation Instructions </vt:lpstr>
      <vt:lpstr>PowerPoint Presentation</vt:lpstr>
      <vt:lpstr>Shift Instructions </vt:lpstr>
      <vt:lpstr>PowerPoint Presentation</vt:lpstr>
      <vt:lpstr>Program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CPU</dc:title>
  <dc:creator>suzan</dc:creator>
  <cp:lastModifiedBy>suzan</cp:lastModifiedBy>
  <cp:revision>14</cp:revision>
  <dcterms:created xsi:type="dcterms:W3CDTF">2006-08-16T00:00:00Z</dcterms:created>
  <dcterms:modified xsi:type="dcterms:W3CDTF">2022-02-13T01:11:19Z</dcterms:modified>
</cp:coreProperties>
</file>