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84" r:id="rId2"/>
    <p:sldId id="28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9906000" cy="6858000" type="A4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48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FF"/>
    <a:srgbClr val="FFFFFF"/>
    <a:srgbClr val="ACB08A"/>
    <a:srgbClr val="CCCC00"/>
    <a:srgbClr val="DEE597"/>
    <a:srgbClr val="CCECFF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9" autoAdjust="0"/>
    <p:restoredTop sz="97055" autoAdjust="0"/>
  </p:normalViewPr>
  <p:slideViewPr>
    <p:cSldViewPr>
      <p:cViewPr varScale="1">
        <p:scale>
          <a:sx n="76" d="100"/>
          <a:sy n="76" d="100"/>
        </p:scale>
        <p:origin x="102" y="786"/>
      </p:cViewPr>
      <p:guideLst>
        <p:guide orient="horz" pos="2160"/>
        <p:guide pos="3120"/>
        <p:guide pos="489"/>
        <p:guide pos="5796"/>
        <p:guide orient="horz" pos="6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476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35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E97CE4CC-71A6-41BA-87EC-6CF75A364B89}" type="datetimeFigureOut">
              <a:rPr lang="ko-KR" altLang="en-US"/>
              <a:pPr>
                <a:defRPr/>
              </a:pPr>
              <a:t>2021-07-23</a:t>
            </a:fld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35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</a:defRPr>
            </a:lvl1pPr>
          </a:lstStyle>
          <a:p>
            <a:fld id="{924914AB-FCE3-4E75-B867-B8AE854C7C7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5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F0474EDD-E8FC-43F4-96F7-B1D057F1CC4B}" type="datetimeFigureOut">
              <a:rPr lang="ko-KR" altLang="en-US"/>
              <a:pPr>
                <a:defRPr/>
              </a:pPr>
              <a:t>2021-07-23</a:t>
            </a:fld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5625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5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</a:defRPr>
            </a:lvl1pPr>
          </a:lstStyle>
          <a:p>
            <a:fld id="{3BBC16AB-FF55-43DE-AE3D-84887A0A188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14FB338B-AC5F-4158-B078-4921EAD8325C}" type="datetime4">
              <a:rPr kumimoji="0" lang="en-US" altLang="ko-KR" smtClean="0">
                <a:latin typeface="맑은 고딕" panose="020B0503020000020004" pitchFamily="50" charset="-127"/>
              </a:rPr>
              <a:pPr eaLnBrk="1" hangingPunct="1"/>
              <a:t>July 23, 2021</a:t>
            </a:fld>
            <a:endParaRPr kumimoji="0" lang="en-US" altLang="ko-KR" smtClean="0">
              <a:latin typeface="맑은 고딕" panose="020B0503020000020004" pitchFamily="50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12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23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13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14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3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15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8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3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56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4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9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5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8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6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7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40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8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15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10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71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11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22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"/>
          <p:cNvSpPr/>
          <p:nvPr userDrawn="1"/>
        </p:nvSpPr>
        <p:spPr>
          <a:xfrm>
            <a:off x="774700" y="500063"/>
            <a:ext cx="4797425" cy="3571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773113" y="857250"/>
            <a:ext cx="8435975" cy="1588"/>
          </a:xfrm>
          <a:prstGeom prst="line">
            <a:avLst/>
          </a:prstGeom>
          <a:ln w="50800" cmpd="thinThick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/>
          <p:cNvCxnSpPr/>
          <p:nvPr userDrawn="1"/>
        </p:nvCxnSpPr>
        <p:spPr>
          <a:xfrm>
            <a:off x="773113" y="6286500"/>
            <a:ext cx="8435975" cy="15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0"/>
          <p:cNvSpPr>
            <a:spLocks noChangeArrowheads="1"/>
          </p:cNvSpPr>
          <p:nvPr userDrawn="1"/>
        </p:nvSpPr>
        <p:spPr bwMode="auto">
          <a:xfrm>
            <a:off x="8126413" y="6357938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5" rIns="91316" bIns="4565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fld id="{9E453FCE-6DDE-4772-9FE0-BDE37AFF99A2}" type="slidenum">
              <a:rPr lang="en-US" altLang="ko-KR" sz="1400" b="1">
                <a:solidFill>
                  <a:srgbClr val="003366"/>
                </a:solidFill>
              </a:rPr>
              <a:pPr algn="r" eaLnBrk="1" hangingPunct="1"/>
              <a:t>‹#›</a:t>
            </a:fld>
            <a:endParaRPr lang="en-US" altLang="ko-KR" sz="1400" b="1">
              <a:solidFill>
                <a:srgbClr val="003366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09596" y="500042"/>
            <a:ext cx="4798252" cy="3571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3877" y="1000108"/>
            <a:ext cx="8435637" cy="5214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lt"/>
              <a:buAutoNum type="arabicPeriod"/>
              <a:defRPr sz="2000" b="1"/>
            </a:lvl1pPr>
            <a:lvl2pPr marL="801688" indent="-439738">
              <a:buSzPct val="100000"/>
              <a:buFont typeface="+mj-lt"/>
              <a:buNone/>
              <a:defRPr sz="1800" b="1" baseline="0"/>
            </a:lvl2pPr>
            <a:lvl3pPr>
              <a:buNone/>
              <a:defRPr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1.1 Click</a:t>
            </a:r>
          </a:p>
        </p:txBody>
      </p:sp>
    </p:spTree>
    <p:extLst>
      <p:ext uri="{BB962C8B-B14F-4D97-AF65-F5344CB8AC3E}">
        <p14:creationId xmlns:p14="http://schemas.microsoft.com/office/powerpoint/2010/main" val="32239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7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"/>
          <p:cNvSpPr/>
          <p:nvPr userDrawn="1"/>
        </p:nvSpPr>
        <p:spPr>
          <a:xfrm>
            <a:off x="774700" y="500063"/>
            <a:ext cx="4797425" cy="3571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773113" y="857250"/>
            <a:ext cx="8435975" cy="1588"/>
          </a:xfrm>
          <a:prstGeom prst="line">
            <a:avLst/>
          </a:prstGeom>
          <a:ln w="50800" cmpd="thinThick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/>
          <p:cNvCxnSpPr/>
          <p:nvPr userDrawn="1"/>
        </p:nvCxnSpPr>
        <p:spPr>
          <a:xfrm>
            <a:off x="773113" y="6286500"/>
            <a:ext cx="8435975" cy="15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0"/>
          <p:cNvSpPr>
            <a:spLocks noChangeArrowheads="1"/>
          </p:cNvSpPr>
          <p:nvPr userDrawn="1"/>
        </p:nvSpPr>
        <p:spPr bwMode="auto">
          <a:xfrm>
            <a:off x="8126413" y="6357938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5" rIns="91316" bIns="4565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fld id="{09B7C737-5D51-4059-A59C-FFCCB4126C44}" type="slidenum">
              <a:rPr lang="en-US" altLang="ko-KR" sz="1400" b="1">
                <a:solidFill>
                  <a:srgbClr val="003366"/>
                </a:solidFill>
              </a:rPr>
              <a:pPr algn="r" eaLnBrk="1" hangingPunct="1"/>
              <a:t>‹#›</a:t>
            </a:fld>
            <a:endParaRPr lang="en-US" altLang="ko-KR" sz="1400" b="1">
              <a:solidFill>
                <a:srgbClr val="003366"/>
              </a:solidFill>
            </a:endParaRPr>
          </a:p>
        </p:txBody>
      </p:sp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696913" y="6357938"/>
            <a:ext cx="1517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EES </a:t>
            </a:r>
            <a:r>
              <a:rPr lang="ko-KR" altLang="en-US" sz="1400" b="1"/>
              <a:t>추진 계획서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09596" y="500042"/>
            <a:ext cx="4798252" cy="3571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73877" y="1000108"/>
            <a:ext cx="8435637" cy="5214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lt"/>
              <a:buAutoNum type="arabicPeriod"/>
              <a:defRPr sz="2000" b="1"/>
            </a:lvl1pPr>
            <a:lvl2pPr marL="801688" indent="-439738">
              <a:buSzPct val="100000"/>
              <a:buFont typeface="+mj-lt"/>
              <a:buNone/>
              <a:defRPr sz="1800" b="1" baseline="0"/>
            </a:lvl2pPr>
            <a:lvl3pPr>
              <a:buNone/>
              <a:defRPr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1.1 Click</a:t>
            </a:r>
          </a:p>
        </p:txBody>
      </p:sp>
    </p:spTree>
    <p:extLst>
      <p:ext uri="{BB962C8B-B14F-4D97-AF65-F5344CB8AC3E}">
        <p14:creationId xmlns:p14="http://schemas.microsoft.com/office/powerpoint/2010/main" val="16638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6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38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7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2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8"/>
          <p:cNvSpPr>
            <a:spLocks noGrp="1"/>
          </p:cNvSpPr>
          <p:nvPr>
            <p:ph type="ctrTitle" idx="4294967295"/>
          </p:nvPr>
        </p:nvSpPr>
        <p:spPr bwMode="auto">
          <a:xfrm>
            <a:off x="741363" y="2543175"/>
            <a:ext cx="8420100" cy="817563"/>
          </a:xfrm>
          <a:prstGeom prst="rect">
            <a:avLst/>
          </a:prstGeom>
          <a:noFill/>
          <a:effectLst>
            <a:outerShdw dist="35921" dir="2700000" algn="ctr" rotWithShape="0">
              <a:srgbClr val="003366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kumimoji="0" lang="ko-KR" altLang="en-US" sz="4800" b="1" kern="1200" dirty="0">
                <a:solidFill>
                  <a:schemeClr val="bg1"/>
                </a:solidFill>
                <a:latin typeface="+mn-ea"/>
                <a:ea typeface="+mn-ea"/>
              </a:rPr>
              <a:t>온도제어 개념 및 </a:t>
            </a:r>
            <a:r>
              <a:rPr lang="ko-KR" altLang="en-US" sz="4800" b="1" dirty="0">
                <a:solidFill>
                  <a:schemeClr val="bg1"/>
                </a:solidFill>
                <a:latin typeface="+mn-ea"/>
                <a:ea typeface="+mn-ea"/>
              </a:rPr>
              <a:t>비례제어</a:t>
            </a:r>
            <a:endParaRPr kumimoji="0" lang="ko-KR" altLang="en-US" sz="4800" b="1" kern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제어종류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비례제어 </a:t>
            </a:r>
            <a:r>
              <a:rPr lang="en-US" altLang="ko-KR" dirty="0"/>
              <a:t>(Proportional)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739" y="993428"/>
            <a:ext cx="8353425" cy="55861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비례제어 특징</a:t>
            </a:r>
            <a:endParaRPr lang="en-US" altLang="ko-KR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출력은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프로세스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변화에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비례한다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편차의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양에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따라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동작된다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출력</a:t>
            </a:r>
            <a:r>
              <a:rPr lang="en-US" altLang="ko-KR" dirty="0" smtClean="0"/>
              <a:t>(Output) = (SV - PV)(Gain) + Bias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교란이나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부하가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변한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후에는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언제나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오프셋</a:t>
            </a:r>
            <a:r>
              <a:rPr lang="en-US" altLang="ko-KR" dirty="0" smtClean="0"/>
              <a:t>(Offset)</a:t>
            </a:r>
            <a:r>
              <a:rPr lang="ko-KR" altLang="en-US" dirty="0" smtClean="0">
                <a:latin typeface="굴림" pitchFamily="50" charset="-127"/>
              </a:rPr>
              <a:t>을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갖는다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비례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대</a:t>
            </a:r>
            <a:r>
              <a:rPr lang="en-US" altLang="ko-KR" dirty="0" smtClean="0"/>
              <a:t>(Proportional band)</a:t>
            </a:r>
            <a:r>
              <a:rPr lang="ko-KR" altLang="en-US" dirty="0" smtClean="0">
                <a:latin typeface="굴림" pitchFamily="50" charset="-127"/>
              </a:rPr>
              <a:t>는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이득</a:t>
            </a:r>
            <a:r>
              <a:rPr lang="en-US" altLang="ko-KR" dirty="0" smtClean="0"/>
              <a:t>( gain)</a:t>
            </a:r>
            <a:r>
              <a:rPr lang="ko-KR" altLang="en-US" dirty="0" smtClean="0">
                <a:latin typeface="굴림" pitchFamily="50" charset="-127"/>
              </a:rPr>
              <a:t>의</a:t>
            </a:r>
            <a:r>
              <a:rPr lang="ko-KR" altLang="en-US" dirty="0" smtClean="0"/>
              <a:t>  </a:t>
            </a:r>
            <a:r>
              <a:rPr lang="ko-KR" altLang="en-US" dirty="0" smtClean="0">
                <a:latin typeface="굴림" pitchFamily="50" charset="-127"/>
              </a:rPr>
              <a:t>역수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이다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비례제어 동작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출력 </a:t>
            </a:r>
            <a:r>
              <a:rPr lang="en-US" altLang="ko-KR" dirty="0" smtClean="0"/>
              <a:t>“m”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아래와 같이 계산된다</a:t>
            </a:r>
            <a:r>
              <a:rPr lang="en-US" altLang="ko-KR" dirty="0" smtClean="0"/>
              <a:t>.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m = 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C</a:t>
            </a:r>
            <a:r>
              <a:rPr lang="en-US" altLang="ko-KR" dirty="0" err="1" smtClean="0"/>
              <a:t>e</a:t>
            </a:r>
            <a:endParaRPr lang="en-US" altLang="ko-KR" dirty="0" smtClean="0"/>
          </a:p>
          <a:p>
            <a:pPr marL="542925" indent="-542925">
              <a:lnSpc>
                <a:spcPct val="150000"/>
              </a:lnSpc>
              <a:defRPr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453283" y="4683632"/>
            <a:ext cx="144016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</a:t>
            </a:r>
            <a:r>
              <a:rPr lang="en-US" altLang="ko-KR" b="1" baseline="-25000" dirty="0" smtClean="0"/>
              <a:t>C</a:t>
            </a:r>
            <a:endParaRPr lang="ko-KR" altLang="en-US" b="1" baseline="-25000" dirty="0"/>
          </a:p>
        </p:txBody>
      </p:sp>
      <p:cxnSp>
        <p:nvCxnSpPr>
          <p:cNvPr id="6" name="직선 화살표 연결선 5"/>
          <p:cNvCxnSpPr>
            <a:endCxn id="5" idx="1"/>
          </p:cNvCxnSpPr>
          <p:nvPr/>
        </p:nvCxnSpPr>
        <p:spPr>
          <a:xfrm>
            <a:off x="2589187" y="4935660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4893443" y="4935660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1099" y="46116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3367" y="461162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48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5186412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제어종류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비례제어 </a:t>
            </a:r>
            <a:r>
              <a:rPr lang="en-US" altLang="ko-KR" dirty="0"/>
              <a:t>(Proportional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739" y="993428"/>
            <a:ext cx="8353425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b="1" dirty="0" smtClean="0">
                <a:latin typeface="+mn-ea"/>
              </a:rPr>
              <a:t>제어기의 이득 </a:t>
            </a:r>
            <a:r>
              <a:rPr lang="en-US" altLang="ko-KR" b="1" dirty="0" smtClean="0">
                <a:latin typeface="+mn-ea"/>
              </a:rPr>
              <a:t>Gain</a:t>
            </a:r>
            <a:r>
              <a:rPr lang="ko-KR" altLang="en-US" b="1" dirty="0" smtClean="0">
                <a:latin typeface="+mn-ea"/>
              </a:rPr>
              <a:t>은 </a:t>
            </a:r>
            <a:r>
              <a:rPr lang="en-US" altLang="ko-KR" b="1" dirty="0" smtClean="0">
                <a:latin typeface="+mn-ea"/>
              </a:rPr>
              <a:t>K</a:t>
            </a:r>
            <a:r>
              <a:rPr lang="en-US" altLang="ko-KR" b="1" baseline="-25000" dirty="0" smtClean="0">
                <a:latin typeface="+mn-ea"/>
              </a:rPr>
              <a:t>C</a:t>
            </a:r>
            <a:r>
              <a:rPr lang="ko-KR" altLang="en-US" b="1" dirty="0" smtClean="0">
                <a:latin typeface="+mn-ea"/>
              </a:rPr>
              <a:t>로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나타내며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제어기의 비례 감도라고도 한다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이것은 오차 신호의 단위 </a:t>
            </a:r>
            <a:r>
              <a:rPr lang="ko-KR" altLang="en-US" b="1" dirty="0" err="1" smtClean="0">
                <a:latin typeface="+mn-ea"/>
              </a:rPr>
              <a:t>변화량에</a:t>
            </a:r>
            <a:r>
              <a:rPr lang="ko-KR" altLang="en-US" b="1" dirty="0" smtClean="0">
                <a:latin typeface="+mn-ea"/>
              </a:rPr>
              <a:t> 대한 조작 변수의 </a:t>
            </a:r>
            <a:r>
              <a:rPr lang="ko-KR" altLang="en-US" b="1" dirty="0" err="1" smtClean="0">
                <a:latin typeface="+mn-ea"/>
              </a:rPr>
              <a:t>변화량을</a:t>
            </a:r>
            <a:r>
              <a:rPr lang="ko-KR" altLang="en-US" b="1" dirty="0" smtClean="0">
                <a:latin typeface="+mn-ea"/>
              </a:rPr>
              <a:t> 나타낸다</a:t>
            </a:r>
            <a:r>
              <a:rPr lang="en-US" altLang="ko-KR" b="1" dirty="0" smtClean="0">
                <a:latin typeface="+mn-ea"/>
              </a:rPr>
              <a:t>.  </a:t>
            </a:r>
            <a:r>
              <a:rPr lang="ko-KR" altLang="en-US" b="1" dirty="0" smtClean="0">
                <a:latin typeface="+mn-ea"/>
              </a:rPr>
              <a:t>비례감도 또는 이득은 하나의 </a:t>
            </a:r>
            <a:r>
              <a:rPr lang="ko-KR" altLang="en-US" b="1" dirty="0" err="1" smtClean="0">
                <a:latin typeface="+mn-ea"/>
              </a:rPr>
              <a:t>증폭도로써</a:t>
            </a:r>
            <a:r>
              <a:rPr lang="ko-KR" altLang="en-US" b="1" dirty="0" smtClean="0">
                <a:latin typeface="+mn-ea"/>
              </a:rPr>
              <a:t> 운전자에 의해서 조정되어야 하는 하드웨어의 </a:t>
            </a:r>
            <a:r>
              <a:rPr lang="ko-KR" altLang="en-US" b="1" dirty="0" err="1" smtClean="0">
                <a:latin typeface="+mn-ea"/>
              </a:rPr>
              <a:t>파라미터를</a:t>
            </a:r>
            <a:r>
              <a:rPr lang="ko-KR" altLang="en-US" b="1" dirty="0" smtClean="0">
                <a:latin typeface="+mn-ea"/>
              </a:rPr>
              <a:t> 나타낸다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b="1" dirty="0" smtClean="0">
                <a:latin typeface="+mn-ea"/>
              </a:rPr>
              <a:t>일반적으로 </a:t>
            </a:r>
            <a:r>
              <a:rPr lang="en-US" altLang="ko-KR" b="1" dirty="0" smtClean="0">
                <a:latin typeface="+mn-ea"/>
              </a:rPr>
              <a:t>Gain </a:t>
            </a:r>
            <a:r>
              <a:rPr lang="ko-KR" altLang="en-US" b="1" dirty="0" smtClean="0">
                <a:latin typeface="+mn-ea"/>
              </a:rPr>
              <a:t>조정을 비례감도 또는 이득으로 표현되지 않고 비례 대</a:t>
            </a:r>
            <a:r>
              <a:rPr lang="en-US" altLang="ko-KR" b="1" dirty="0" smtClean="0">
                <a:latin typeface="+mn-ea"/>
              </a:rPr>
              <a:t>(Proportional Band)</a:t>
            </a:r>
            <a:r>
              <a:rPr lang="ko-KR" altLang="en-US" b="1" dirty="0" smtClean="0">
                <a:latin typeface="+mn-ea"/>
              </a:rPr>
              <a:t>로 표현된다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7777" y="3570436"/>
            <a:ext cx="5952951" cy="24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6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제어종류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비례제어 </a:t>
            </a:r>
            <a:r>
              <a:rPr lang="en-US" altLang="ko-KR" dirty="0"/>
              <a:t>(Proportional)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739" y="993428"/>
            <a:ext cx="8353425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b="1" dirty="0" smtClean="0">
                <a:latin typeface="+mn-ea"/>
              </a:rPr>
              <a:t>수동제어에서 표시한 </a:t>
            </a:r>
            <a:r>
              <a:rPr lang="en-US" altLang="ko-KR" b="1" dirty="0" smtClean="0">
                <a:latin typeface="+mn-ea"/>
              </a:rPr>
              <a:t>Control</a:t>
            </a:r>
            <a:r>
              <a:rPr lang="ko-KR" altLang="en-US" b="1" dirty="0" smtClean="0">
                <a:latin typeface="+mn-ea"/>
              </a:rPr>
              <a:t>을 비례제어 수식으로 변경하면 아래와 같다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1257300" indent="-358775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MV = K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* e + b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597050" y="4335546"/>
            <a:ext cx="27363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965537" y="2103745"/>
            <a:ext cx="0" cy="22318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7579" y="440755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편차 </a:t>
            </a:r>
            <a:r>
              <a:rPr lang="en-US" altLang="ko-KR" sz="1000" b="1" dirty="0" smtClean="0"/>
              <a:t>e (℃)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21856" y="4350406"/>
            <a:ext cx="28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845730" y="3225676"/>
            <a:ext cx="2376513" cy="8938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0630" y="1857524"/>
            <a:ext cx="1080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조작신호</a:t>
            </a:r>
            <a:r>
              <a:rPr lang="en-US" altLang="ko-KR" sz="1000" b="1" dirty="0" smtClean="0"/>
              <a:t> (MV)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45571" y="4089772"/>
            <a:ext cx="279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3323" y="4089772"/>
            <a:ext cx="279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</a:t>
            </a:r>
            <a:endParaRPr lang="ko-KR" altLang="en-US" sz="1000" b="1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206019" y="2793628"/>
            <a:ext cx="1872208" cy="151216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03335" y="369707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2795" y="3657724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181475" y="372973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475" y="394575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788739" y="4941168"/>
            <a:ext cx="8353425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MV : </a:t>
            </a:r>
            <a:r>
              <a:rPr lang="ko-KR" altLang="en-US" dirty="0" smtClean="0">
                <a:solidFill>
                  <a:schemeClr val="tx1"/>
                </a:solidFill>
              </a:rPr>
              <a:t>조작신호 </a:t>
            </a:r>
            <a:r>
              <a:rPr lang="en-US" altLang="ko-KR" dirty="0" smtClean="0">
                <a:solidFill>
                  <a:schemeClr val="tx1"/>
                </a:solidFill>
              </a:rPr>
              <a:t>(Manipulative Variable)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en-US" altLang="ko-KR" baseline="-25000" dirty="0" smtClean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비례감도 </a:t>
            </a:r>
            <a:r>
              <a:rPr lang="en-US" altLang="ko-KR" dirty="0" smtClean="0">
                <a:solidFill>
                  <a:schemeClr val="tx1"/>
                </a:solidFill>
              </a:rPr>
              <a:t>(Gain)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e : </a:t>
            </a:r>
            <a:r>
              <a:rPr lang="ko-KR" altLang="en-US" dirty="0" smtClean="0">
                <a:solidFill>
                  <a:schemeClr val="tx1"/>
                </a:solidFill>
              </a:rPr>
              <a:t>편차 </a:t>
            </a:r>
            <a:r>
              <a:rPr lang="en-US" altLang="ko-KR" dirty="0" smtClean="0">
                <a:solidFill>
                  <a:schemeClr val="tx1"/>
                </a:solidFill>
              </a:rPr>
              <a:t>(Deviation) = </a:t>
            </a:r>
            <a:r>
              <a:rPr lang="ko-KR" altLang="en-US" dirty="0" smtClean="0">
                <a:solidFill>
                  <a:schemeClr val="tx1"/>
                </a:solidFill>
              </a:rPr>
              <a:t>목표치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</a:rPr>
              <a:t>제어량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b : Bias</a:t>
            </a:r>
          </a:p>
        </p:txBody>
      </p:sp>
    </p:spTree>
    <p:extLst>
      <p:ext uri="{BB962C8B-B14F-4D97-AF65-F5344CB8AC3E}">
        <p14:creationId xmlns:p14="http://schemas.microsoft.com/office/powerpoint/2010/main" val="17347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비례제어 </a:t>
            </a:r>
            <a:r>
              <a:rPr lang="en-US" altLang="ko-KR" dirty="0"/>
              <a:t>(Proportional)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739" y="993428"/>
            <a:ext cx="8353425" cy="55861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비례제어 한계</a:t>
            </a:r>
            <a:endParaRPr lang="en-US" altLang="ko-KR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출력은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프로세스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변화에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비례한다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편차의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양에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따라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동작된다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출력</a:t>
            </a:r>
            <a:r>
              <a:rPr lang="en-US" altLang="ko-KR" dirty="0" smtClean="0"/>
              <a:t>(Output) = (SV - PV)(Gain) + Bias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교란이나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부하가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변한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후에는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언제나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오프셋</a:t>
            </a:r>
            <a:r>
              <a:rPr lang="en-US" altLang="ko-KR" dirty="0" smtClean="0"/>
              <a:t>(Offset)</a:t>
            </a:r>
            <a:r>
              <a:rPr lang="ko-KR" altLang="en-US" dirty="0" smtClean="0">
                <a:latin typeface="굴림" pitchFamily="50" charset="-127"/>
              </a:rPr>
              <a:t>을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갖는다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비례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대</a:t>
            </a:r>
            <a:r>
              <a:rPr lang="en-US" altLang="ko-KR" dirty="0" smtClean="0"/>
              <a:t>(Proportional band)</a:t>
            </a:r>
            <a:r>
              <a:rPr lang="ko-KR" altLang="en-US" dirty="0" smtClean="0">
                <a:latin typeface="굴림" pitchFamily="50" charset="-127"/>
              </a:rPr>
              <a:t>는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이득</a:t>
            </a:r>
            <a:r>
              <a:rPr lang="en-US" altLang="ko-KR" dirty="0" smtClean="0"/>
              <a:t>( gain)</a:t>
            </a:r>
            <a:r>
              <a:rPr lang="ko-KR" altLang="en-US" dirty="0" smtClean="0">
                <a:latin typeface="굴림" pitchFamily="50" charset="-127"/>
              </a:rPr>
              <a:t>의</a:t>
            </a:r>
            <a:r>
              <a:rPr lang="ko-KR" altLang="en-US" dirty="0" smtClean="0"/>
              <a:t>  </a:t>
            </a:r>
            <a:r>
              <a:rPr lang="ko-KR" altLang="en-US" dirty="0" smtClean="0">
                <a:latin typeface="굴림" pitchFamily="50" charset="-127"/>
              </a:rPr>
              <a:t>역수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굴림" pitchFamily="50" charset="-127"/>
              </a:rPr>
              <a:t>이다</a:t>
            </a:r>
            <a:r>
              <a:rPr lang="en-US" altLang="ko-KR" dirty="0" smtClean="0"/>
              <a:t>.</a:t>
            </a: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비례제어 동작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출력 </a:t>
            </a:r>
            <a:r>
              <a:rPr lang="en-US" altLang="ko-KR" dirty="0" smtClean="0"/>
              <a:t>“m”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아래와 같이 계산된다</a:t>
            </a:r>
            <a:r>
              <a:rPr lang="en-US" altLang="ko-KR" dirty="0" smtClean="0"/>
              <a:t>.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m = 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c</a:t>
            </a:r>
            <a:r>
              <a:rPr lang="en-US" altLang="ko-KR" dirty="0" err="1" smtClean="0"/>
              <a:t>e</a:t>
            </a:r>
            <a:endParaRPr lang="en-US" altLang="ko-KR" dirty="0" smtClean="0"/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K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제어기 이득 </a:t>
            </a:r>
            <a:r>
              <a:rPr lang="en-US" altLang="ko-KR" dirty="0" smtClean="0"/>
              <a:t>(Gain)</a:t>
            </a:r>
          </a:p>
          <a:p>
            <a:pPr marL="542925" indent="-542925">
              <a:lnSpc>
                <a:spcPct val="150000"/>
              </a:lnSpc>
              <a:defRPr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453283" y="4233788"/>
            <a:ext cx="144016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</a:t>
            </a:r>
            <a:r>
              <a:rPr lang="en-US" altLang="ko-KR" b="1" baseline="-25000" dirty="0" smtClean="0"/>
              <a:t>C</a:t>
            </a:r>
            <a:endParaRPr lang="ko-KR" altLang="en-US" b="1" baseline="-25000" dirty="0"/>
          </a:p>
        </p:txBody>
      </p:sp>
      <p:cxnSp>
        <p:nvCxnSpPr>
          <p:cNvPr id="6" name="직선 화살표 연결선 5"/>
          <p:cNvCxnSpPr>
            <a:endCxn id="5" idx="1"/>
          </p:cNvCxnSpPr>
          <p:nvPr/>
        </p:nvCxnSpPr>
        <p:spPr>
          <a:xfrm>
            <a:off x="2589187" y="4485816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4893443" y="4485816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1099" y="41617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3367" y="416178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54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비례제어 </a:t>
            </a:r>
            <a:r>
              <a:rPr lang="en-US" altLang="ko-KR" dirty="0"/>
              <a:t>(Proportional)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931" y="993428"/>
            <a:ext cx="8353425" cy="26314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Offset </a:t>
            </a:r>
            <a:r>
              <a:rPr lang="ko-KR" altLang="en-US" sz="2000" b="1" dirty="0" smtClean="0">
                <a:latin typeface="+mn-ea"/>
              </a:rPr>
              <a:t>발생원인</a:t>
            </a:r>
            <a:endParaRPr lang="en-US" altLang="ko-KR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굴림" pitchFamily="50" charset="-127"/>
              </a:rPr>
              <a:t>아래 그림은 원료 유량을 일정 상태로 목표치를 상승 시켰을 경우에</a:t>
            </a:r>
            <a:r>
              <a:rPr lang="en-US" altLang="ko-KR" dirty="0" smtClean="0">
                <a:latin typeface="굴림" pitchFamily="50" charset="-127"/>
              </a:rPr>
              <a:t>, Off Set</a:t>
            </a:r>
            <a:r>
              <a:rPr lang="ko-KR" altLang="en-US" dirty="0" smtClean="0">
                <a:latin typeface="굴림" pitchFamily="50" charset="-127"/>
              </a:rPr>
              <a:t>이 발생하는 원인을 나타냅니다</a:t>
            </a:r>
            <a:r>
              <a:rPr lang="en-US" altLang="ko-KR" dirty="0" smtClean="0">
                <a:latin typeface="굴림" pitchFamily="50" charset="-127"/>
              </a:rPr>
              <a:t>. A</a:t>
            </a:r>
            <a:r>
              <a:rPr lang="ko-KR" altLang="en-US" dirty="0" smtClean="0">
                <a:latin typeface="굴림" pitchFamily="50" charset="-127"/>
              </a:rPr>
              <a:t>점 </a:t>
            </a:r>
            <a:r>
              <a:rPr lang="en-US" altLang="ko-KR" dirty="0" smtClean="0">
                <a:latin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</a:rPr>
              <a:t>즉 목표치 </a:t>
            </a:r>
            <a:r>
              <a:rPr lang="en-US" altLang="ko-KR" dirty="0" smtClean="0">
                <a:latin typeface="굴림" pitchFamily="50" charset="-127"/>
              </a:rPr>
              <a:t>T</a:t>
            </a:r>
            <a:r>
              <a:rPr lang="en-US" altLang="ko-KR" baseline="-25000" dirty="0" smtClean="0">
                <a:latin typeface="굴림" pitchFamily="50" charset="-127"/>
              </a:rPr>
              <a:t>S1</a:t>
            </a:r>
            <a:r>
              <a:rPr lang="ko-KR" altLang="en-US" dirty="0" smtClean="0">
                <a:latin typeface="굴림" pitchFamily="50" charset="-127"/>
              </a:rPr>
              <a:t> 부하 </a:t>
            </a:r>
            <a:r>
              <a:rPr lang="en-US" altLang="ko-KR" dirty="0" smtClean="0">
                <a:latin typeface="굴림" pitchFamily="50" charset="-127"/>
              </a:rPr>
              <a:t>L, Bias</a:t>
            </a:r>
            <a:r>
              <a:rPr lang="ko-KR" altLang="en-US" dirty="0" smtClean="0">
                <a:latin typeface="굴림" pitchFamily="50" charset="-127"/>
              </a:rPr>
              <a:t>가 </a:t>
            </a:r>
            <a:r>
              <a:rPr lang="en-US" altLang="ko-KR" dirty="0" err="1" smtClean="0">
                <a:latin typeface="굴림" pitchFamily="50" charset="-127"/>
              </a:rPr>
              <a:t>b</a:t>
            </a:r>
            <a:r>
              <a:rPr lang="en-US" altLang="ko-KR" baseline="-25000" dirty="0" err="1" smtClean="0">
                <a:latin typeface="굴림" pitchFamily="50" charset="-127"/>
              </a:rPr>
              <a:t>A</a:t>
            </a:r>
            <a:r>
              <a:rPr lang="en-US" altLang="ko-KR" baseline="-25000" dirty="0" smtClean="0">
                <a:latin typeface="굴림" pitchFamily="50" charset="-127"/>
              </a:rPr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로 편차가 제로의 밸런스 상태에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상태로 부터 부하는 일정의 목표치를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S2</a:t>
            </a:r>
            <a:r>
              <a:rPr lang="ko-KR" altLang="en-US" dirty="0" smtClean="0">
                <a:latin typeface="굴림" pitchFamily="50" charset="-127"/>
              </a:rPr>
              <a:t> 로 상승시켰을 경우에 </a:t>
            </a:r>
            <a:r>
              <a:rPr lang="en-US" altLang="ko-KR" dirty="0" smtClean="0">
                <a:latin typeface="굴림" pitchFamily="50" charset="-127"/>
              </a:rPr>
              <a:t>Offset</a:t>
            </a:r>
            <a:r>
              <a:rPr lang="ko-KR" altLang="en-US" dirty="0" smtClean="0">
                <a:latin typeface="굴림" pitchFamily="50" charset="-127"/>
              </a:rPr>
              <a:t>이 어떻게 발생하는지 확인하겠습니다</a:t>
            </a:r>
            <a:r>
              <a:rPr lang="en-US" altLang="ko-KR" dirty="0" smtClean="0">
                <a:latin typeface="굴림" pitchFamily="50" charset="-127"/>
              </a:rPr>
              <a:t>. </a:t>
            </a:r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3140968"/>
            <a:ext cx="4752528" cy="36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비례제어 </a:t>
            </a:r>
            <a:r>
              <a:rPr lang="en-US" altLang="ko-KR" dirty="0"/>
              <a:t>(Proportional)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931" y="993428"/>
            <a:ext cx="8353425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err="1" smtClean="0">
                <a:latin typeface="굴림" pitchFamily="50" charset="-127"/>
              </a:rPr>
              <a:t>제어량이</a:t>
            </a:r>
            <a:r>
              <a:rPr lang="ko-KR" altLang="en-US" dirty="0" smtClean="0">
                <a:latin typeface="굴림" pitchFamily="50" charset="-127"/>
              </a:rPr>
              <a:t> 새로운 목표 </a:t>
            </a:r>
            <a:r>
              <a:rPr lang="en-US" altLang="ko-KR" dirty="0" smtClean="0">
                <a:latin typeface="굴림" pitchFamily="50" charset="-127"/>
              </a:rPr>
              <a:t>T</a:t>
            </a:r>
            <a:r>
              <a:rPr lang="en-US" altLang="ko-KR" baseline="-25000" dirty="0" smtClean="0">
                <a:latin typeface="굴림" pitchFamily="50" charset="-127"/>
              </a:rPr>
              <a:t>S2</a:t>
            </a:r>
            <a:r>
              <a:rPr lang="ko-KR" altLang="en-US" dirty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부하특성</a:t>
            </a:r>
            <a:r>
              <a:rPr lang="ko-KR" altLang="en-US" dirty="0" smtClean="0"/>
              <a:t> 곡선 </a:t>
            </a:r>
            <a:r>
              <a:rPr lang="en-US" altLang="ko-KR" dirty="0" smtClean="0"/>
              <a:t>L</a:t>
            </a:r>
            <a:r>
              <a:rPr lang="ko-KR" altLang="en-US" dirty="0" smtClean="0"/>
              <a:t>과 교점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상당하는 크기의 바이어스 </a:t>
            </a:r>
            <a:r>
              <a:rPr lang="en-US" altLang="ko-KR" dirty="0" err="1" smtClean="0"/>
              <a:t>b</a:t>
            </a:r>
            <a:r>
              <a:rPr lang="en-US" altLang="ko-KR" baseline="-25000" dirty="0" err="1" smtClean="0"/>
              <a:t>F</a:t>
            </a:r>
            <a:r>
              <a:rPr lang="ko-KR" altLang="en-US" dirty="0" smtClean="0">
                <a:latin typeface="굴림" pitchFamily="50" charset="-127"/>
              </a:rPr>
              <a:t> 가 필요합니다</a:t>
            </a:r>
            <a:r>
              <a:rPr lang="en-US" altLang="ko-KR" dirty="0" smtClean="0">
                <a:latin typeface="굴림" pitchFamily="50" charset="-127"/>
              </a:rPr>
              <a:t>. </a:t>
            </a:r>
            <a:r>
              <a:rPr lang="ko-KR" altLang="en-US" dirty="0" smtClean="0">
                <a:latin typeface="굴림" pitchFamily="50" charset="-127"/>
              </a:rPr>
              <a:t>그러나 실제로는 아래의 식</a:t>
            </a:r>
            <a:endParaRPr lang="en-US" altLang="ko-KR" dirty="0" smtClean="0">
              <a:latin typeface="굴림" pitchFamily="50" charset="-127"/>
            </a:endParaRPr>
          </a:p>
          <a:p>
            <a:pPr marL="901700">
              <a:lnSpc>
                <a:spcPct val="150000"/>
              </a:lnSpc>
              <a:defRPr/>
            </a:pPr>
            <a:r>
              <a:rPr lang="en-US" altLang="ko-KR" dirty="0" smtClean="0">
                <a:latin typeface="굴림" pitchFamily="50" charset="-127"/>
              </a:rPr>
              <a:t>MV = K</a:t>
            </a:r>
            <a:r>
              <a:rPr lang="en-US" altLang="ko-KR" baseline="-25000" dirty="0" smtClean="0">
                <a:latin typeface="굴림" pitchFamily="50" charset="-127"/>
              </a:rPr>
              <a:t>P</a:t>
            </a:r>
            <a:r>
              <a:rPr lang="en-US" altLang="ko-KR" dirty="0" smtClean="0">
                <a:latin typeface="굴림" pitchFamily="50" charset="-127"/>
              </a:rPr>
              <a:t> X (T</a:t>
            </a:r>
            <a:r>
              <a:rPr lang="en-US" altLang="ko-KR" baseline="-25000" dirty="0" smtClean="0">
                <a:latin typeface="굴림" pitchFamily="50" charset="-127"/>
              </a:rPr>
              <a:t>S2</a:t>
            </a:r>
            <a:r>
              <a:rPr lang="en-US" altLang="ko-KR" dirty="0" smtClean="0">
                <a:latin typeface="굴림" pitchFamily="50" charset="-127"/>
              </a:rPr>
              <a:t> – T) + </a:t>
            </a:r>
            <a:r>
              <a:rPr lang="en-US" altLang="ko-KR" dirty="0" err="1" smtClean="0">
                <a:latin typeface="굴림" pitchFamily="50" charset="-127"/>
              </a:rPr>
              <a:t>b</a:t>
            </a:r>
            <a:r>
              <a:rPr lang="en-US" altLang="ko-KR" baseline="-25000" dirty="0" err="1" smtClean="0">
                <a:latin typeface="굴림" pitchFamily="50" charset="-127"/>
              </a:rPr>
              <a:t>A</a:t>
            </a:r>
            <a:r>
              <a:rPr lang="en-US" altLang="ko-KR" baseline="-25000" dirty="0" smtClean="0">
                <a:latin typeface="굴림" pitchFamily="50" charset="-127"/>
              </a:rPr>
              <a:t> 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901700">
              <a:lnSpc>
                <a:spcPct val="150000"/>
              </a:lnSpc>
              <a:defRPr/>
            </a:pPr>
            <a:r>
              <a:rPr lang="ko-KR" altLang="en-US" dirty="0" smtClean="0">
                <a:latin typeface="굴림" pitchFamily="50" charset="-127"/>
              </a:rPr>
              <a:t>값을 받아 가열로 출구 온도는 </a:t>
            </a:r>
            <a:r>
              <a:rPr lang="en-US" altLang="ko-KR" dirty="0" smtClean="0">
                <a:latin typeface="굴림" pitchFamily="50" charset="-127"/>
              </a:rPr>
              <a:t>A</a:t>
            </a:r>
            <a:r>
              <a:rPr lang="ko-KR" altLang="en-US" dirty="0" smtClean="0">
                <a:latin typeface="굴림" pitchFamily="50" charset="-127"/>
              </a:rPr>
              <a:t>점으로 부터 상승을 시작해 부하 특성 곡선 </a:t>
            </a:r>
            <a:r>
              <a:rPr lang="en-US" altLang="ko-KR" dirty="0" smtClean="0">
                <a:latin typeface="굴림" pitchFamily="50" charset="-127"/>
              </a:rPr>
              <a:t>L</a:t>
            </a:r>
            <a:r>
              <a:rPr lang="ko-KR" altLang="en-US" dirty="0" smtClean="0">
                <a:latin typeface="굴림" pitchFamily="50" charset="-127"/>
              </a:rPr>
              <a:t>과 </a:t>
            </a:r>
            <a:r>
              <a:rPr lang="en-US" altLang="ko-KR" dirty="0" smtClean="0">
                <a:latin typeface="굴림" pitchFamily="50" charset="-127"/>
              </a:rPr>
              <a:t>P</a:t>
            </a:r>
            <a:r>
              <a:rPr lang="ko-KR" altLang="en-US" dirty="0" smtClean="0">
                <a:latin typeface="굴림" pitchFamily="50" charset="-127"/>
              </a:rPr>
              <a:t>제어 특성 직선</a:t>
            </a:r>
            <a:r>
              <a:rPr lang="en-US" altLang="ko-KR" dirty="0" smtClean="0">
                <a:latin typeface="굴림" pitchFamily="50" charset="-127"/>
              </a:rPr>
              <a:t>(b)</a:t>
            </a:r>
            <a:r>
              <a:rPr lang="ko-KR" altLang="en-US" dirty="0" smtClean="0">
                <a:latin typeface="굴림" pitchFamily="50" charset="-127"/>
              </a:rPr>
              <a:t>과의 교점 </a:t>
            </a:r>
            <a:r>
              <a:rPr lang="en-US" altLang="ko-KR" dirty="0" smtClean="0">
                <a:latin typeface="굴림" pitchFamily="50" charset="-127"/>
              </a:rPr>
              <a:t>H</a:t>
            </a:r>
            <a:r>
              <a:rPr lang="ko-KR" altLang="en-US" dirty="0" smtClean="0">
                <a:latin typeface="굴림" pitchFamily="50" charset="-127"/>
              </a:rPr>
              <a:t>로 안정</a:t>
            </a:r>
            <a:r>
              <a:rPr lang="en-US" altLang="ko-KR" dirty="0" smtClean="0">
                <a:latin typeface="굴림" pitchFamily="50" charset="-127"/>
              </a:rPr>
              <a:t>s</a:t>
            </a:r>
            <a:r>
              <a:rPr lang="ko-KR" altLang="en-US" dirty="0" smtClean="0">
                <a:latin typeface="굴림" pitchFamily="50" charset="-127"/>
              </a:rPr>
              <a:t>되게 됩니다</a:t>
            </a:r>
            <a:r>
              <a:rPr lang="en-US" altLang="ko-KR" dirty="0" smtClean="0">
                <a:latin typeface="굴림" pitchFamily="50" charset="-127"/>
              </a:rPr>
              <a:t>. </a:t>
            </a:r>
            <a:r>
              <a:rPr lang="ko-KR" altLang="en-US" dirty="0" smtClean="0">
                <a:latin typeface="굴림" pitchFamily="50" charset="-127"/>
              </a:rPr>
              <a:t>즉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가열로 출구 온도는 </a:t>
            </a:r>
            <a:r>
              <a:rPr lang="en-US" altLang="ko-KR" dirty="0" smtClean="0">
                <a:latin typeface="굴림" pitchFamily="50" charset="-127"/>
              </a:rPr>
              <a:t>T</a:t>
            </a:r>
            <a:r>
              <a:rPr lang="en-US" altLang="ko-KR" baseline="-25000" dirty="0" smtClean="0">
                <a:latin typeface="굴림" pitchFamily="50" charset="-127"/>
              </a:rPr>
              <a:t>H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로 안정되어 </a:t>
            </a:r>
            <a:r>
              <a:rPr lang="en-US" altLang="ko-KR" dirty="0" smtClean="0">
                <a:latin typeface="굴림" pitchFamily="50" charset="-127"/>
              </a:rPr>
              <a:t>Offset </a:t>
            </a:r>
            <a:r>
              <a:rPr lang="ko-KR" altLang="en-US" dirty="0" smtClean="0">
                <a:latin typeface="굴림" pitchFamily="50" charset="-127"/>
              </a:rPr>
              <a:t>크기는 </a:t>
            </a:r>
            <a:r>
              <a:rPr lang="en-US" altLang="ko-KR" dirty="0" smtClean="0">
                <a:latin typeface="굴림" pitchFamily="50" charset="-127"/>
              </a:rPr>
              <a:t>(T</a:t>
            </a:r>
            <a:r>
              <a:rPr lang="en-US" altLang="ko-KR" baseline="-25000" dirty="0" smtClean="0">
                <a:latin typeface="굴림" pitchFamily="50" charset="-127"/>
              </a:rPr>
              <a:t>S2</a:t>
            </a:r>
            <a:r>
              <a:rPr lang="en-US" altLang="ko-KR" dirty="0" smtClean="0">
                <a:latin typeface="굴림" pitchFamily="50" charset="-127"/>
              </a:rPr>
              <a:t> – T</a:t>
            </a:r>
            <a:r>
              <a:rPr lang="en-US" altLang="ko-KR" baseline="-25000" dirty="0" smtClean="0">
                <a:latin typeface="굴림" pitchFamily="50" charset="-127"/>
              </a:rPr>
              <a:t>H</a:t>
            </a:r>
            <a:r>
              <a:rPr lang="en-US" altLang="ko-KR" dirty="0" smtClean="0">
                <a:latin typeface="굴림" pitchFamily="50" charset="-127"/>
              </a:rPr>
              <a:t>) </a:t>
            </a:r>
            <a:r>
              <a:rPr lang="ko-KR" altLang="en-US" dirty="0" smtClean="0">
                <a:latin typeface="굴림" pitchFamily="50" charset="-127"/>
              </a:rPr>
              <a:t>입니다</a:t>
            </a:r>
            <a:r>
              <a:rPr lang="en-US" altLang="ko-KR" dirty="0" smtClean="0">
                <a:latin typeface="굴림" pitchFamily="50" charset="-127"/>
              </a:rPr>
              <a:t>.</a:t>
            </a:r>
            <a:endParaRPr lang="en-US" altLang="ko-KR" dirty="0" smtClean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0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89236" y="990419"/>
            <a:ext cx="6768752" cy="3326770"/>
          </a:xfrm>
          <a:prstGeom prst="rect">
            <a:avLst/>
          </a:prstGeom>
        </p:spPr>
        <p:txBody>
          <a:bodyPr/>
          <a:lstStyle/>
          <a:p>
            <a:pPr marL="447675" marR="0" lvl="0" indent="-447675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b="1" dirty="0" smtClean="0">
                <a:latin typeface="+mj-lt"/>
                <a:ea typeface="+mj-ea"/>
                <a:cs typeface="+mj-cs"/>
              </a:rPr>
              <a:t>진행계획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47675" marR="0" lvl="0" indent="-447675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제어의 기본 개념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47675" marR="0" lvl="0" indent="-447675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b="1" noProof="0" dirty="0" smtClean="0">
                <a:latin typeface="+mj-lt"/>
                <a:ea typeface="+mj-ea"/>
                <a:cs typeface="+mj-cs"/>
              </a:rPr>
              <a:t>비례제어</a:t>
            </a:r>
            <a:endParaRPr lang="en-US" altLang="ko-KR" sz="2000" b="1" noProof="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 smtClean="0">
                <a:latin typeface="+mn-ea"/>
                <a:ea typeface="+mn-ea"/>
              </a:rPr>
              <a:t>진행계획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739" y="993428"/>
            <a:ext cx="8353425" cy="44319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7</a:t>
            </a:r>
            <a:r>
              <a:rPr lang="ko-KR" altLang="en-US" sz="2000" b="1" dirty="0" smtClean="0">
                <a:latin typeface="+mn-ea"/>
                <a:ea typeface="+mn-ea"/>
              </a:rPr>
              <a:t>월 </a:t>
            </a:r>
            <a:r>
              <a:rPr lang="en-US" altLang="ko-KR" sz="2000" b="1" dirty="0" smtClean="0">
                <a:latin typeface="+mn-ea"/>
                <a:ea typeface="+mn-ea"/>
              </a:rPr>
              <a:t>24</a:t>
            </a:r>
            <a:r>
              <a:rPr lang="ko-KR" altLang="en-US" sz="2000" b="1" dirty="0" smtClean="0">
                <a:latin typeface="+mn-ea"/>
                <a:ea typeface="+mn-ea"/>
              </a:rPr>
              <a:t>일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제어개념 및 비례제어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7</a:t>
            </a:r>
            <a:r>
              <a:rPr lang="ko-KR" altLang="en-US" sz="2000" b="1" dirty="0" smtClean="0">
                <a:latin typeface="+mn-ea"/>
                <a:ea typeface="+mn-ea"/>
              </a:rPr>
              <a:t>월 </a:t>
            </a:r>
            <a:r>
              <a:rPr lang="en-US" altLang="ko-KR" sz="2000" b="1" dirty="0" smtClean="0">
                <a:latin typeface="+mn-ea"/>
                <a:ea typeface="+mn-ea"/>
              </a:rPr>
              <a:t>31</a:t>
            </a:r>
            <a:r>
              <a:rPr lang="ko-KR" altLang="en-US" sz="2000" b="1" dirty="0" smtClean="0">
                <a:latin typeface="+mn-ea"/>
                <a:ea typeface="+mn-ea"/>
              </a:rPr>
              <a:t>일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b="1" dirty="0" smtClean="0">
                <a:latin typeface="+mn-ea"/>
                <a:ea typeface="+mn-ea"/>
              </a:rPr>
              <a:t>PID </a:t>
            </a:r>
            <a:r>
              <a:rPr lang="ko-KR" altLang="en-US" b="1" dirty="0" smtClean="0">
                <a:latin typeface="+mn-ea"/>
                <a:ea typeface="+mn-ea"/>
              </a:rPr>
              <a:t>제어기초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8</a:t>
            </a:r>
            <a:r>
              <a:rPr lang="ko-KR" altLang="en-US" sz="2000" b="1" dirty="0" smtClean="0">
                <a:latin typeface="+mn-ea"/>
                <a:ea typeface="+mn-ea"/>
              </a:rPr>
              <a:t>월 </a:t>
            </a:r>
            <a:r>
              <a:rPr lang="en-US" altLang="ko-KR" sz="2000" b="1" dirty="0" smtClean="0">
                <a:latin typeface="+mn-ea"/>
                <a:ea typeface="+mn-ea"/>
              </a:rPr>
              <a:t>7</a:t>
            </a:r>
            <a:r>
              <a:rPr lang="ko-KR" altLang="en-US" sz="2000" b="1" dirty="0" smtClean="0">
                <a:latin typeface="+mn-ea"/>
                <a:ea typeface="+mn-ea"/>
              </a:rPr>
              <a:t>일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b="1" dirty="0" smtClean="0">
                <a:latin typeface="+mn-ea"/>
                <a:ea typeface="+mn-ea"/>
              </a:rPr>
              <a:t>PID </a:t>
            </a:r>
            <a:r>
              <a:rPr lang="ko-KR" altLang="en-US" b="1" dirty="0" smtClean="0">
                <a:latin typeface="+mn-ea"/>
                <a:ea typeface="+mn-ea"/>
              </a:rPr>
              <a:t>제어심화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8</a:t>
            </a:r>
            <a:r>
              <a:rPr lang="ko-KR" altLang="en-US" sz="2000" b="1" dirty="0" smtClean="0">
                <a:latin typeface="+mn-ea"/>
                <a:ea typeface="+mn-ea"/>
              </a:rPr>
              <a:t>월 </a:t>
            </a:r>
            <a:r>
              <a:rPr lang="en-US" altLang="ko-KR" sz="2000" b="1" dirty="0" smtClean="0">
                <a:latin typeface="+mn-ea"/>
                <a:ea typeface="+mn-ea"/>
              </a:rPr>
              <a:t>14</a:t>
            </a:r>
            <a:r>
              <a:rPr lang="ko-KR" altLang="en-US" sz="2000" b="1" dirty="0" smtClean="0">
                <a:latin typeface="+mn-ea"/>
                <a:ea typeface="+mn-ea"/>
              </a:rPr>
              <a:t>일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b="1" dirty="0" smtClean="0">
                <a:latin typeface="+mn-ea"/>
                <a:ea typeface="+mn-ea"/>
              </a:rPr>
              <a:t>PID </a:t>
            </a:r>
            <a:r>
              <a:rPr lang="ko-KR" altLang="en-US" b="1" dirty="0" err="1" smtClean="0">
                <a:latin typeface="+mn-ea"/>
                <a:ea typeface="+mn-ea"/>
              </a:rPr>
              <a:t>튜닝이론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defTabSz="180975">
              <a:lnSpc>
                <a:spcPct val="150000"/>
              </a:lnSpc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제어의 기본 </a:t>
            </a:r>
            <a:r>
              <a:rPr lang="ko-KR" altLang="en-US" dirty="0">
                <a:latin typeface="+mn-ea"/>
                <a:ea typeface="+mn-ea"/>
              </a:rPr>
              <a:t>개념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36471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제어역사</a:t>
            </a:r>
            <a:endParaRPr lang="en-US" altLang="ko-KR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1775</a:t>
            </a:r>
            <a:r>
              <a:rPr lang="ko-KR" altLang="en-US" dirty="0" smtClean="0">
                <a:latin typeface="+mn-ea"/>
              </a:rPr>
              <a:t>년에 </a:t>
            </a:r>
            <a:r>
              <a:rPr lang="en-US" altLang="ko-KR" dirty="0" smtClean="0">
                <a:latin typeface="+mn-ea"/>
              </a:rPr>
              <a:t>Watt</a:t>
            </a:r>
            <a:r>
              <a:rPr lang="ko-KR" altLang="en-US" dirty="0" smtClean="0">
                <a:latin typeface="+mn-ea"/>
              </a:rPr>
              <a:t>의 증기기관에 사용되어진 조속기</a:t>
            </a:r>
            <a:r>
              <a:rPr lang="en-US" altLang="ko-KR" dirty="0" smtClean="0">
                <a:latin typeface="+mn-ea"/>
              </a:rPr>
              <a:t>(Governor) </a:t>
            </a:r>
            <a:r>
              <a:rPr lang="ko-KR" altLang="en-US" dirty="0" smtClean="0">
                <a:latin typeface="+mn-ea"/>
              </a:rPr>
              <a:t>제어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비례제어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Feedback </a:t>
            </a:r>
            <a:r>
              <a:rPr lang="ko-KR" altLang="en-US" dirty="0" smtClean="0">
                <a:latin typeface="+mn-ea"/>
              </a:rPr>
              <a:t>제어의 기원으로</a:t>
            </a:r>
            <a:r>
              <a:rPr lang="en-US" altLang="ko-KR" dirty="0" smtClean="0">
                <a:latin typeface="+mn-ea"/>
              </a:rPr>
              <a:t>, Maxwell</a:t>
            </a:r>
            <a:r>
              <a:rPr lang="ko-KR" altLang="en-US" dirty="0" smtClean="0">
                <a:latin typeface="+mn-ea"/>
              </a:rPr>
              <a:t>이 이론적 해석을 하여 </a:t>
            </a:r>
            <a:r>
              <a:rPr lang="en-US" altLang="ko-KR" dirty="0" smtClean="0">
                <a:latin typeface="+mn-ea"/>
              </a:rPr>
              <a:t>1868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“On Governor”</a:t>
            </a:r>
            <a:r>
              <a:rPr lang="ko-KR" altLang="en-US" dirty="0" smtClean="0">
                <a:latin typeface="+mn-ea"/>
              </a:rPr>
              <a:t>를 발표한 것이 제어 이론의 시초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제어방식 사용현황</a:t>
            </a:r>
            <a:endParaRPr lang="en-US" altLang="ko-KR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PID</a:t>
            </a:r>
            <a:r>
              <a:rPr lang="ko-KR" altLang="en-US" dirty="0" smtClean="0">
                <a:latin typeface="+mn-ea"/>
              </a:rPr>
              <a:t>형이 </a:t>
            </a:r>
            <a:r>
              <a:rPr lang="en-US" altLang="ko-KR" dirty="0" smtClean="0">
                <a:latin typeface="+mn-ea"/>
              </a:rPr>
              <a:t>84.5%, Advanced PID</a:t>
            </a:r>
            <a:r>
              <a:rPr lang="ko-KR" altLang="en-US" dirty="0" smtClean="0">
                <a:latin typeface="+mn-ea"/>
              </a:rPr>
              <a:t>형이 </a:t>
            </a:r>
            <a:r>
              <a:rPr lang="en-US" altLang="ko-KR" dirty="0" smtClean="0">
                <a:latin typeface="+mn-ea"/>
              </a:rPr>
              <a:t>6.8%</a:t>
            </a:r>
            <a:r>
              <a:rPr lang="ko-KR" altLang="en-US" dirty="0" smtClean="0">
                <a:latin typeface="+mn-ea"/>
              </a:rPr>
              <a:t>로 이 양자를 합치면 </a:t>
            </a:r>
            <a:r>
              <a:rPr lang="en-US" altLang="ko-KR" dirty="0" smtClean="0">
                <a:latin typeface="+mn-ea"/>
              </a:rPr>
              <a:t>90%</a:t>
            </a:r>
            <a:r>
              <a:rPr lang="ko-KR" altLang="en-US" dirty="0" smtClean="0">
                <a:latin typeface="+mn-ea"/>
              </a:rPr>
              <a:t>를 넘는다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수동제어 부분을 제외하면</a:t>
            </a:r>
            <a:r>
              <a:rPr lang="en-US" altLang="ko-KR" dirty="0" smtClean="0">
                <a:latin typeface="+mn-ea"/>
              </a:rPr>
              <a:t>, PID</a:t>
            </a:r>
            <a:r>
              <a:rPr lang="ko-KR" altLang="en-US" dirty="0" smtClean="0">
                <a:latin typeface="+mn-ea"/>
              </a:rPr>
              <a:t>를 중심으로 고전제어가 전체의 </a:t>
            </a:r>
            <a:r>
              <a:rPr lang="en-US" altLang="ko-KR" dirty="0" smtClean="0">
                <a:latin typeface="+mn-ea"/>
              </a:rPr>
              <a:t>91.9%</a:t>
            </a:r>
            <a:r>
              <a:rPr lang="ko-KR" altLang="en-US" dirty="0" smtClean="0">
                <a:latin typeface="+mn-ea"/>
              </a:rPr>
              <a:t>를 점유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10" name="그림 9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4027" y="4293342"/>
            <a:ext cx="4127777" cy="22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제어의 기본 개념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236" y="993428"/>
            <a:ext cx="8353425" cy="34624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제어시스템 이란</a:t>
            </a:r>
            <a:endParaRPr lang="en-US" altLang="ko-KR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+mn-ea"/>
              </a:rPr>
              <a:t>제어란 어떠한 물리적 장치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기계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기구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장치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설비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출력이 원하는 응답으로 동작하도록 조작을 가하는 것을 말한다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제어를 받는 제어대상물을 플랜트</a:t>
            </a:r>
            <a:r>
              <a:rPr lang="en-US" altLang="ko-KR" dirty="0" smtClean="0"/>
              <a:t>(plant) </a:t>
            </a:r>
            <a:r>
              <a:rPr lang="ko-KR" altLang="en-US" dirty="0" smtClean="0"/>
              <a:t>또는 프로세스</a:t>
            </a:r>
            <a:r>
              <a:rPr lang="en-US" altLang="ko-KR" dirty="0" smtClean="0"/>
              <a:t>(process)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+mn-ea"/>
              </a:rPr>
              <a:t>제어입력을 만드는 장치를 제어기</a:t>
            </a:r>
            <a:r>
              <a:rPr lang="en-US" altLang="ko-KR" dirty="0" smtClean="0">
                <a:latin typeface="+mn-ea"/>
              </a:rPr>
              <a:t>(controller)</a:t>
            </a:r>
            <a:r>
              <a:rPr lang="ko-KR" altLang="en-US" dirty="0" smtClean="0">
                <a:latin typeface="+mn-ea"/>
              </a:rPr>
              <a:t>라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플랜트와 제어기를 포함한 전체 시스템을 제어시스템이라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>
                <a:latin typeface="+mn-ea"/>
              </a:rPr>
              <a:t>Ex&gt; </a:t>
            </a:r>
            <a:r>
              <a:rPr lang="ko-KR" altLang="en-US" dirty="0" smtClean="0">
                <a:latin typeface="+mn-ea"/>
              </a:rPr>
              <a:t>난방장치 온도조절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15162"/>
              </p:ext>
            </p:extLst>
          </p:nvPr>
        </p:nvGraphicFramePr>
        <p:xfrm>
          <a:off x="2085628" y="4467820"/>
          <a:ext cx="7057033" cy="16974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380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행위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비고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방안의 온도 유지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20℃ </a:t>
                      </a:r>
                      <a:r>
                        <a:rPr lang="ko-KR" altLang="en-US" sz="1500" dirty="0" smtClean="0"/>
                        <a:t>온도 설정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제어 목적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20℃ </a:t>
                      </a:r>
                      <a:r>
                        <a:rPr lang="ko-KR" altLang="en-US" sz="1500" dirty="0" smtClean="0"/>
                        <a:t>미달에 의한 오차 신호 발생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보일러 가동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20℃ </a:t>
                      </a:r>
                      <a:r>
                        <a:rPr lang="ko-KR" altLang="en-US" sz="1500" dirty="0" smtClean="0"/>
                        <a:t>도달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오차</a:t>
                      </a:r>
                      <a:r>
                        <a:rPr lang="ko-KR" altLang="en-US" sz="1500" baseline="0" dirty="0" smtClean="0"/>
                        <a:t> 값 </a:t>
                      </a:r>
                      <a:r>
                        <a:rPr lang="en-US" altLang="ko-KR" sz="1500" baseline="0" dirty="0" smtClean="0"/>
                        <a:t>0)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보일러 가동 중단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온도 하락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오차 신호 발생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보일러 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  <a:ea typeface="+mn-ea"/>
              </a:rPr>
              <a:t>제어의 종류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739" y="993428"/>
            <a:ext cx="835342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Open-Loop Control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기준입력신호가 제어기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에 가하여지고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제어기의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제어입력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는 프로세스의 입력으로 가하여져 최종 프로세스출력이 나온다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/>
              <a:t>Open Loop</a:t>
            </a:r>
            <a:r>
              <a:rPr lang="ko-KR" altLang="en-US" dirty="0" smtClean="0"/>
              <a:t> 제어시스템은 제어동작이 출력과는 관계없다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8739" y="4365104"/>
            <a:ext cx="8353425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r(s) : </a:t>
            </a:r>
            <a:r>
              <a:rPr lang="ko-KR" altLang="en-US" dirty="0" err="1" smtClean="0">
                <a:solidFill>
                  <a:schemeClr val="tx1"/>
                </a:solidFill>
              </a:rPr>
              <a:t>목표값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요구값을</a:t>
            </a:r>
            <a:r>
              <a:rPr lang="ko-KR" altLang="en-US" dirty="0" smtClean="0">
                <a:solidFill>
                  <a:schemeClr val="tx1"/>
                </a:solidFill>
              </a:rPr>
              <a:t> 나타내는 기준입력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명령입력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또는 목표입력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K(s) : </a:t>
            </a:r>
            <a:r>
              <a:rPr lang="ko-KR" altLang="en-US" dirty="0" smtClean="0">
                <a:solidFill>
                  <a:schemeClr val="tx1"/>
                </a:solidFill>
              </a:rPr>
              <a:t>제어입력을 생성하는 시스템인 제어기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보상기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u(s) : </a:t>
            </a:r>
            <a:r>
              <a:rPr lang="ko-KR" altLang="en-US" dirty="0" smtClean="0">
                <a:solidFill>
                  <a:schemeClr val="tx1"/>
                </a:solidFill>
              </a:rPr>
              <a:t>제어기에서 생성된 제어입력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P(s) : </a:t>
            </a:r>
            <a:r>
              <a:rPr lang="ko-KR" altLang="en-US" dirty="0" smtClean="0">
                <a:solidFill>
                  <a:schemeClr val="tx1"/>
                </a:solidFill>
              </a:rPr>
              <a:t>제어 대상 시스템인 플랜트 또는 프로세스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y(s) : </a:t>
            </a:r>
            <a:r>
              <a:rPr lang="ko-KR" altLang="en-US" dirty="0" smtClean="0">
                <a:solidFill>
                  <a:schemeClr val="tx1"/>
                </a:solidFill>
              </a:rPr>
              <a:t>시스템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8784" y="1988840"/>
            <a:ext cx="144016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K(s)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313040" y="1988840"/>
            <a:ext cx="144016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P(s)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>
          <a:xfrm>
            <a:off x="2144688" y="2240868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8" idx="1"/>
          </p:cNvCxnSpPr>
          <p:nvPr/>
        </p:nvCxnSpPr>
        <p:spPr>
          <a:xfrm>
            <a:off x="4448944" y="2240868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3"/>
          </p:cNvCxnSpPr>
          <p:nvPr/>
        </p:nvCxnSpPr>
        <p:spPr>
          <a:xfrm>
            <a:off x="6753200" y="2240868"/>
            <a:ext cx="864000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6600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r(s)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28868" y="191683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u(s)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97790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y(s)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80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제어의 종류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739" y="993428"/>
            <a:ext cx="835342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Close-Loop Control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제어하고자 하는 변수의 일부 또는 전부를 측정하여 </a:t>
            </a:r>
            <a:r>
              <a:rPr lang="ko-KR" altLang="en-US" dirty="0" err="1" smtClean="0"/>
              <a:t>입력측으로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Feedback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입력신호와 출력신호의 편차를 최소화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19958" y="2091168"/>
            <a:ext cx="100801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K(s)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412357" y="2091168"/>
            <a:ext cx="100801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P(s)</a:t>
            </a:r>
            <a:endParaRPr lang="ko-KR" altLang="en-US" b="1" dirty="0"/>
          </a:p>
        </p:txBody>
      </p:sp>
      <p:cxnSp>
        <p:nvCxnSpPr>
          <p:cNvPr id="8" name="직선 화살표 연결선 7"/>
          <p:cNvCxnSpPr>
            <a:endCxn id="15" idx="2"/>
          </p:cNvCxnSpPr>
          <p:nvPr/>
        </p:nvCxnSpPr>
        <p:spPr>
          <a:xfrm>
            <a:off x="1476768" y="2343196"/>
            <a:ext cx="895998" cy="1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48261" y="2343196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458569" y="2343196"/>
            <a:ext cx="864000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53083" y="201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8185" y="201916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9747" y="201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88739" y="4149080"/>
            <a:ext cx="8353425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목표값을</a:t>
            </a:r>
            <a:r>
              <a:rPr lang="ko-KR" altLang="en-US" dirty="0" smtClean="0">
                <a:solidFill>
                  <a:schemeClr val="tx1"/>
                </a:solidFill>
              </a:rPr>
              <a:t> 나타내는 기준입력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기준입력과 측정된 출력의 차이로 생기는 오차신호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K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제어입력을 생성하는 시스템인 제어기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보상기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u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제어기에서 생성된 제어입력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제어 대상 시스템인 플랜트 또는 프로세스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d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외부로부터 제어변수를 교란시키는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외란입력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y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시스템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72766" y="2234986"/>
            <a:ext cx="216421" cy="216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28896" y="2343196"/>
            <a:ext cx="864096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6160" y="2019160"/>
            <a:ext cx="66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941937" y="1623704"/>
            <a:ext cx="0" cy="449301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1781" y="151510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77419" y="2739240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 </a:t>
            </a:r>
            <a:r>
              <a:rPr lang="en-US" altLang="ko-KR" sz="1200" b="1" dirty="0" err="1" smtClean="0"/>
              <a:t>FeedBack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17179" y="19837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±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20341" y="244701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Compare</a:t>
            </a:r>
            <a:endParaRPr lang="ko-KR" alt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67202" y="2397853"/>
            <a:ext cx="68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Sensor</a:t>
            </a:r>
            <a:endParaRPr lang="ko-KR" altLang="en-US" sz="1000" b="1" dirty="0"/>
          </a:p>
        </p:txBody>
      </p:sp>
      <p:sp>
        <p:nvSpPr>
          <p:cNvPr id="24" name="타원 23"/>
          <p:cNvSpPr/>
          <p:nvPr/>
        </p:nvSpPr>
        <p:spPr>
          <a:xfrm>
            <a:off x="7322172" y="2234986"/>
            <a:ext cx="216421" cy="216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10601" y="2343196"/>
            <a:ext cx="864000" cy="0"/>
          </a:xfrm>
          <a:prstGeom prst="straightConnector1">
            <a:avLst/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4"/>
            <a:endCxn id="15" idx="4"/>
          </p:cNvCxnSpPr>
          <p:nvPr/>
        </p:nvCxnSpPr>
        <p:spPr>
          <a:xfrm rot="5400000">
            <a:off x="4955680" y="-23296"/>
            <a:ext cx="12700" cy="4949406"/>
          </a:xfrm>
          <a:prstGeom prst="bentConnector3">
            <a:avLst>
              <a:gd name="adj1" fmla="val 4725001"/>
            </a:avLst>
          </a:prstGeom>
          <a:ln w="3429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제어종류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수동제어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547" y="993428"/>
            <a:ext cx="8353425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운전자가 </a:t>
            </a:r>
            <a:r>
              <a:rPr lang="ko-KR" altLang="en-US" sz="2000" b="1" dirty="0" err="1" smtClean="0">
                <a:latin typeface="+mn-ea"/>
              </a:rPr>
              <a:t>지시계를</a:t>
            </a:r>
            <a:r>
              <a:rPr lang="ko-KR" altLang="en-US" sz="2000" b="1" dirty="0" smtClean="0">
                <a:latin typeface="+mn-ea"/>
              </a:rPr>
              <a:t> 육안으로 관찰하여 원하는 수치가 되도록 밸브 조정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marL="987425" indent="-449263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sz="2000" b="1" dirty="0" smtClean="0"/>
              <a:t>아래는 편차 </a:t>
            </a:r>
            <a:r>
              <a:rPr lang="en-US" altLang="ko-KR" sz="2000" b="1" dirty="0" smtClean="0"/>
              <a:t>1℃</a:t>
            </a:r>
            <a:r>
              <a:rPr lang="ko-KR" altLang="en-US" sz="2000" b="1" dirty="0" smtClean="0"/>
              <a:t>당 </a:t>
            </a:r>
            <a:r>
              <a:rPr lang="en-US" altLang="ko-KR" sz="2000" b="1" dirty="0" smtClean="0"/>
              <a:t>2% </a:t>
            </a:r>
            <a:r>
              <a:rPr lang="ko-KR" altLang="en-US" sz="2000" b="1" dirty="0" smtClean="0"/>
              <a:t>비율로 조절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밸브 </a:t>
            </a:r>
            <a:r>
              <a:rPr lang="ko-KR" altLang="en-US" sz="2000" b="1" dirty="0" err="1" smtClean="0"/>
              <a:t>개방도를</a:t>
            </a:r>
            <a:r>
              <a:rPr lang="ko-KR" altLang="en-US" sz="2000" b="1" dirty="0" smtClean="0"/>
              <a:t> 조정하는 경우의 편차 </a:t>
            </a:r>
            <a:r>
              <a:rPr lang="en-US" altLang="ko-KR" sz="2000" b="1" dirty="0" smtClean="0"/>
              <a:t>e</a:t>
            </a:r>
            <a:r>
              <a:rPr lang="ko-KR" altLang="en-US" sz="2000" b="1" dirty="0" smtClean="0"/>
              <a:t>와 밸프개방도와의 관계를 나타낸다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2867" y="2924944"/>
            <a:ext cx="388867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5753347" y="5517232"/>
            <a:ext cx="27363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121834" y="3285431"/>
            <a:ext cx="0" cy="22318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3876" y="558924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편차 </a:t>
            </a:r>
            <a:r>
              <a:rPr lang="en-US" altLang="ko-KR" sz="1000" b="1" dirty="0" smtClean="0"/>
              <a:t>e (℃)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78153" y="5532092"/>
            <a:ext cx="28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38528" y="5532092"/>
            <a:ext cx="28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97563" y="5532092"/>
            <a:ext cx="28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62927" y="4174802"/>
            <a:ext cx="359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50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62927" y="3861048"/>
            <a:ext cx="359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52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62927" y="3573016"/>
            <a:ext cx="359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54</a:t>
            </a:r>
            <a:endParaRPr lang="ko-KR" altLang="en-US" sz="1000" b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5825355" y="3285431"/>
            <a:ext cx="2520280" cy="208778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088843" y="4261908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hape 22"/>
          <p:cNvCxnSpPr>
            <a:stCxn id="11" idx="0"/>
            <a:endCxn id="14" idx="3"/>
          </p:cNvCxnSpPr>
          <p:nvPr/>
        </p:nvCxnSpPr>
        <p:spPr>
          <a:xfrm rot="16200000" flipV="1">
            <a:off x="6528287" y="4578170"/>
            <a:ext cx="1547933" cy="35991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23"/>
          <p:cNvCxnSpPr>
            <a:stCxn id="12" idx="0"/>
            <a:endCxn id="15" idx="3"/>
          </p:cNvCxnSpPr>
          <p:nvPr/>
        </p:nvCxnSpPr>
        <p:spPr>
          <a:xfrm rot="16200000" flipV="1">
            <a:off x="6563789" y="4254636"/>
            <a:ext cx="1835965" cy="7189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440719" y="3962776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05383" y="367768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76927" y="3039210"/>
            <a:ext cx="1080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밸브개방도</a:t>
            </a:r>
            <a:r>
              <a:rPr lang="en-US" altLang="ko-KR" sz="1000" b="1" dirty="0" smtClean="0"/>
              <a:t> (℃)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017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제어종류</a:t>
            </a:r>
            <a:r>
              <a:rPr lang="ko-KR" altLang="en-US" dirty="0"/>
              <a:t> </a:t>
            </a:r>
            <a:r>
              <a:rPr lang="en-US" altLang="ko-KR" dirty="0"/>
              <a:t>- On-Off </a:t>
            </a:r>
            <a:r>
              <a:rPr lang="ko-KR" altLang="en-US" dirty="0"/>
              <a:t>제어</a:t>
            </a:r>
            <a:endParaRPr lang="ko-KR" alt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188" y="3573463"/>
            <a:ext cx="540122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8739" y="993428"/>
            <a:ext cx="8353425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제어기 출력은 두 개의 값을 갖는다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/>
              <a:t>0% and 100%</a:t>
            </a:r>
            <a:endParaRPr lang="en-US" altLang="ko-KR" b="1" dirty="0" smtClean="0">
              <a:latin typeface="+mn-ea"/>
            </a:endParaRP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Valve</a:t>
            </a:r>
            <a:r>
              <a:rPr lang="ko-KR" altLang="en-US" sz="2000" b="1" dirty="0" smtClean="0">
                <a:latin typeface="+mn-ea"/>
              </a:rPr>
              <a:t>는 </a:t>
            </a:r>
            <a:r>
              <a:rPr lang="en-US" altLang="ko-KR" sz="2000" b="1" dirty="0" smtClean="0">
                <a:latin typeface="+mn-ea"/>
              </a:rPr>
              <a:t>Open </a:t>
            </a:r>
            <a:r>
              <a:rPr lang="ko-KR" altLang="en-US" sz="2000" b="1" dirty="0" smtClean="0">
                <a:latin typeface="+mn-ea"/>
              </a:rPr>
              <a:t>또는 </a:t>
            </a:r>
            <a:r>
              <a:rPr lang="en-US" altLang="ko-KR" sz="2000" b="1" dirty="0" smtClean="0">
                <a:latin typeface="+mn-ea"/>
              </a:rPr>
              <a:t>Close </a:t>
            </a:r>
            <a:r>
              <a:rPr lang="ko-KR" altLang="en-US" sz="2000" b="1" dirty="0" smtClean="0">
                <a:latin typeface="+mn-ea"/>
              </a:rPr>
              <a:t>상태이다</a:t>
            </a:r>
            <a:endParaRPr lang="en-US" altLang="ko-KR" sz="2000" b="1" dirty="0" smtClean="0">
              <a:latin typeface="+mn-ea"/>
            </a:endParaRP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편차의 유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무에 따라 동작한다</a:t>
            </a:r>
            <a:endParaRPr lang="en-US" altLang="ko-KR" sz="2000" b="1" dirty="0" smtClean="0">
              <a:latin typeface="+mn-ea"/>
            </a:endParaRP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프로세스는 언제나 </a:t>
            </a:r>
            <a:r>
              <a:rPr lang="ko-KR" altLang="en-US" sz="2000" b="1" dirty="0" smtClean="0"/>
              <a:t>비안정적이다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1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913</Words>
  <Application>Microsoft Office PowerPoint</Application>
  <PresentationFormat>A4 용지(210x297mm)</PresentationFormat>
  <Paragraphs>164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맑은 고딕</vt:lpstr>
      <vt:lpstr>Wingdings</vt:lpstr>
      <vt:lpstr>디자인 사용자 지정</vt:lpstr>
      <vt:lpstr>온도제어 개념 및 비례제어</vt:lpstr>
      <vt:lpstr>Contents</vt:lpstr>
      <vt:lpstr>진행계획</vt:lpstr>
      <vt:lpstr>제어의 기본 개념</vt:lpstr>
      <vt:lpstr>제어의 기본 개념 - 계속</vt:lpstr>
      <vt:lpstr>제어의 종류</vt:lpstr>
      <vt:lpstr>제어의 종류</vt:lpstr>
      <vt:lpstr>제어종류 - 수동제어</vt:lpstr>
      <vt:lpstr>제어종류 - On-Off 제어</vt:lpstr>
      <vt:lpstr>제어종류 - 비례제어 (Proportional)</vt:lpstr>
      <vt:lpstr>제어종류 - 비례제어 (Proportional)</vt:lpstr>
      <vt:lpstr>제어종류 - 비례제어 (Proportional)</vt:lpstr>
      <vt:lpstr>비례제어 (Proportional)</vt:lpstr>
      <vt:lpstr>비례제어 (Proportional)</vt:lpstr>
      <vt:lpstr>비례제어 (Proportional)</vt:lpstr>
    </vt:vector>
  </TitlesOfParts>
  <Company>AIM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EES 추진 계획서</dc:title>
  <dc:creator>dhkim</dc:creator>
  <cp:lastModifiedBy>장명수</cp:lastModifiedBy>
  <cp:revision>329</cp:revision>
  <dcterms:created xsi:type="dcterms:W3CDTF">2010-10-25T01:03:00Z</dcterms:created>
  <dcterms:modified xsi:type="dcterms:W3CDTF">2021-07-22T15:46:50Z</dcterms:modified>
</cp:coreProperties>
</file>