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84" r:id="rId2"/>
    <p:sldId id="28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6" r:id="rId14"/>
    <p:sldId id="315" r:id="rId15"/>
  </p:sldIdLst>
  <p:sldSz cx="9906000" cy="6858000" type="A4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48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FF"/>
    <a:srgbClr val="FFFFFF"/>
    <a:srgbClr val="ACB08A"/>
    <a:srgbClr val="CCCC00"/>
    <a:srgbClr val="DEE597"/>
    <a:srgbClr val="CCECFF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7055" autoAdjust="0"/>
  </p:normalViewPr>
  <p:slideViewPr>
    <p:cSldViewPr>
      <p:cViewPr varScale="1">
        <p:scale>
          <a:sx n="89" d="100"/>
          <a:sy n="89" d="100"/>
        </p:scale>
        <p:origin x="283" y="72"/>
      </p:cViewPr>
      <p:guideLst>
        <p:guide orient="horz" pos="2160"/>
        <p:guide pos="3120"/>
        <p:guide pos="489"/>
        <p:guide pos="5796"/>
        <p:guide orient="horz" pos="6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476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35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E97CE4CC-71A6-41BA-87EC-6CF75A364B89}" type="datetimeFigureOut">
              <a:rPr lang="ko-KR" altLang="en-US"/>
              <a:pPr>
                <a:defRPr/>
              </a:pPr>
              <a:t>2021-07-24</a:t>
            </a:fld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35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</a:defRPr>
            </a:lvl1pPr>
          </a:lstStyle>
          <a:p>
            <a:fld id="{924914AB-FCE3-4E75-B867-B8AE854C7C7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7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35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F0474EDD-E8FC-43F4-96F7-B1D057F1CC4B}" type="datetimeFigureOut">
              <a:rPr lang="ko-KR" altLang="en-US"/>
              <a:pPr>
                <a:defRPr/>
              </a:pPr>
              <a:t>2021-07-24</a:t>
            </a:fld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56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35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</a:defRPr>
            </a:lvl1pPr>
          </a:lstStyle>
          <a:p>
            <a:fld id="{3BBC16AB-FF55-43DE-AE3D-84887A0A18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2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14FB338B-AC5F-4158-B078-4921EAD8325C}" type="datetime4">
              <a:rPr kumimoji="0" lang="en-US" altLang="ko-KR" smtClean="0">
                <a:latin typeface="맑은 고딕" panose="020B0503020000020004" pitchFamily="50" charset="-127"/>
              </a:rPr>
              <a:pPr eaLnBrk="1" hangingPunct="1"/>
              <a:t>July 24, 2021</a:t>
            </a:fld>
            <a:endParaRPr kumimoji="0" lang="en-US" altLang="ko-KR" smtClean="0">
              <a:latin typeface="맑은 고딕" panose="020B0503020000020004" pitchFamily="50" charset="-127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71638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12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2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13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75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14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8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3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56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4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9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5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88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6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7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40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8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15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10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22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D288B802-7396-4389-A792-E5FC7534FE2E}" type="slidenum">
              <a:rPr kumimoji="0" lang="ko-KR" altLang="en-US">
                <a:latin typeface="맑은 고딕" panose="020B0503020000020004" pitchFamily="50" charset="-127"/>
              </a:rPr>
              <a:pPr eaLnBrk="1" hangingPunct="1"/>
              <a:t>11</a:t>
            </a:fld>
            <a:endParaRPr kumimoji="0" lang="en-US" alt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2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"/>
          <p:cNvSpPr/>
          <p:nvPr userDrawn="1"/>
        </p:nvSpPr>
        <p:spPr>
          <a:xfrm>
            <a:off x="774700" y="500063"/>
            <a:ext cx="4797425" cy="3571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773113" y="857250"/>
            <a:ext cx="8435975" cy="1588"/>
          </a:xfrm>
          <a:prstGeom prst="line">
            <a:avLst/>
          </a:prstGeom>
          <a:ln w="50800" cmpd="thinThick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/>
          <p:cNvCxnSpPr/>
          <p:nvPr userDrawn="1"/>
        </p:nvCxnSpPr>
        <p:spPr>
          <a:xfrm>
            <a:off x="773113" y="6286500"/>
            <a:ext cx="8435975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0"/>
          <p:cNvSpPr>
            <a:spLocks noChangeArrowheads="1"/>
          </p:cNvSpPr>
          <p:nvPr userDrawn="1"/>
        </p:nvSpPr>
        <p:spPr bwMode="auto">
          <a:xfrm>
            <a:off x="8126413" y="635793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5" rIns="91316" bIns="4565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fld id="{9E453FCE-6DDE-4772-9FE0-BDE37AFF99A2}" type="slidenum">
              <a:rPr lang="en-US" altLang="ko-KR" sz="1400" b="1">
                <a:solidFill>
                  <a:srgbClr val="003366"/>
                </a:solidFill>
              </a:rPr>
              <a:pPr algn="r" eaLnBrk="1" hangingPunct="1"/>
              <a:t>‹#›</a:t>
            </a:fld>
            <a:endParaRPr lang="en-US" altLang="ko-KR" sz="1400" b="1">
              <a:solidFill>
                <a:srgbClr val="003366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09596" y="500042"/>
            <a:ext cx="4798252" cy="3571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3877" y="1000108"/>
            <a:ext cx="8435637" cy="5214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 b="1"/>
            </a:lvl1pPr>
            <a:lvl2pPr marL="801688" indent="-439738">
              <a:buSzPct val="100000"/>
              <a:buFont typeface="+mj-lt"/>
              <a:buNone/>
              <a:defRPr sz="1800" b="1" baseline="0"/>
            </a:lvl2pPr>
            <a:lvl3pPr>
              <a:buNone/>
              <a:defRPr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1.1 Click</a:t>
            </a:r>
          </a:p>
        </p:txBody>
      </p:sp>
    </p:spTree>
    <p:extLst>
      <p:ext uri="{BB962C8B-B14F-4D97-AF65-F5344CB8AC3E}">
        <p14:creationId xmlns:p14="http://schemas.microsoft.com/office/powerpoint/2010/main" val="322394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7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1"/>
          <p:cNvSpPr/>
          <p:nvPr userDrawn="1"/>
        </p:nvSpPr>
        <p:spPr>
          <a:xfrm>
            <a:off x="774700" y="500063"/>
            <a:ext cx="4797425" cy="357187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773113" y="857250"/>
            <a:ext cx="8435975" cy="1588"/>
          </a:xfrm>
          <a:prstGeom prst="line">
            <a:avLst/>
          </a:prstGeom>
          <a:ln w="50800" cmpd="thinThick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"/>
          <p:cNvCxnSpPr/>
          <p:nvPr userDrawn="1"/>
        </p:nvCxnSpPr>
        <p:spPr>
          <a:xfrm>
            <a:off x="773113" y="6286500"/>
            <a:ext cx="8435975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0"/>
          <p:cNvSpPr>
            <a:spLocks noChangeArrowheads="1"/>
          </p:cNvSpPr>
          <p:nvPr userDrawn="1"/>
        </p:nvSpPr>
        <p:spPr bwMode="auto">
          <a:xfrm>
            <a:off x="8126413" y="635793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5" rIns="91316" bIns="4565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fld id="{09B7C737-5D51-4059-A59C-FFCCB4126C44}" type="slidenum">
              <a:rPr lang="en-US" altLang="ko-KR" sz="1400" b="1">
                <a:solidFill>
                  <a:srgbClr val="003366"/>
                </a:solidFill>
              </a:rPr>
              <a:pPr algn="r" eaLnBrk="1" hangingPunct="1"/>
              <a:t>‹#›</a:t>
            </a:fld>
            <a:endParaRPr lang="en-US" altLang="ko-KR" sz="1400" b="1">
              <a:solidFill>
                <a:srgbClr val="003366"/>
              </a:solidFill>
            </a:endParaRPr>
          </a:p>
        </p:txBody>
      </p: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696913" y="6357938"/>
            <a:ext cx="1517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EES </a:t>
            </a:r>
            <a:r>
              <a:rPr lang="ko-KR" altLang="en-US" sz="1400" b="1"/>
              <a:t>추진 계획서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09596" y="500042"/>
            <a:ext cx="4798252" cy="35719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3877" y="1000108"/>
            <a:ext cx="8435637" cy="5214974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 b="1"/>
            </a:lvl1pPr>
            <a:lvl2pPr marL="801688" indent="-439738">
              <a:buSzPct val="100000"/>
              <a:buFont typeface="+mj-lt"/>
              <a:buNone/>
              <a:defRPr sz="1800" b="1" baseline="0"/>
            </a:lvl2pPr>
            <a:lvl3pPr>
              <a:buNone/>
              <a:defRPr/>
            </a:lvl3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1.1 Click</a:t>
            </a:r>
          </a:p>
        </p:txBody>
      </p:sp>
    </p:spTree>
    <p:extLst>
      <p:ext uri="{BB962C8B-B14F-4D97-AF65-F5344CB8AC3E}">
        <p14:creationId xmlns:p14="http://schemas.microsoft.com/office/powerpoint/2010/main" val="16638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6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1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8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7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24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8"/>
          <p:cNvSpPr>
            <a:spLocks noGrp="1"/>
          </p:cNvSpPr>
          <p:nvPr>
            <p:ph type="ctrTitle" idx="4294967295"/>
          </p:nvPr>
        </p:nvSpPr>
        <p:spPr bwMode="auto">
          <a:xfrm>
            <a:off x="741363" y="2543175"/>
            <a:ext cx="8420100" cy="817563"/>
          </a:xfrm>
          <a:prstGeom prst="rect">
            <a:avLst/>
          </a:prstGeom>
          <a:noFill/>
          <a:effectLst>
            <a:outerShdw dist="35921" dir="2700000" algn="ctr" rotWithShape="0">
              <a:srgbClr val="003366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kumimoji="0" lang="en-US" altLang="ko-KR" sz="4800" b="1" kern="1200" dirty="0">
                <a:solidFill>
                  <a:schemeClr val="bg1"/>
                </a:solidFill>
                <a:ea typeface="나눔고딕 Bold" pitchFamily="50" charset="-127"/>
              </a:rPr>
              <a:t>PID </a:t>
            </a:r>
            <a:r>
              <a:rPr kumimoji="0" lang="ko-KR" altLang="en-US" sz="4800" b="1" kern="1200" dirty="0">
                <a:solidFill>
                  <a:schemeClr val="bg1"/>
                </a:solidFill>
                <a:ea typeface="나눔고딕 Bold" pitchFamily="50" charset="-127"/>
              </a:rPr>
              <a:t>제어 기초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5186412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PD </a:t>
            </a:r>
            <a:r>
              <a:rPr lang="ko-KR" altLang="en-US" dirty="0"/>
              <a:t>제어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396" y="993085"/>
            <a:ext cx="8353425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PD </a:t>
            </a:r>
            <a:r>
              <a:rPr lang="ko-KR" altLang="en-US" sz="2000" b="1" dirty="0" smtClean="0">
                <a:latin typeface="+mn-ea"/>
              </a:rPr>
              <a:t>동작과 미분시간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/>
              <a:t>D </a:t>
            </a:r>
            <a:r>
              <a:rPr lang="ko-KR" altLang="en-US" dirty="0" smtClean="0"/>
              <a:t>동작을 </a:t>
            </a:r>
            <a:r>
              <a:rPr lang="en-US" altLang="ko-KR" dirty="0" smtClean="0"/>
              <a:t>P</a:t>
            </a:r>
            <a:r>
              <a:rPr lang="ko-KR" altLang="en-US" dirty="0" smtClean="0"/>
              <a:t>동작과 </a:t>
            </a:r>
            <a:r>
              <a:rPr lang="en-US" altLang="ko-KR" dirty="0" smtClean="0"/>
              <a:t>PI </a:t>
            </a:r>
            <a:r>
              <a:rPr lang="ko-KR" altLang="en-US" dirty="0" smtClean="0"/>
              <a:t>동작에 부가시켜 제어기 신뢰성 개선이 용이해진다</a:t>
            </a:r>
            <a:r>
              <a:rPr lang="en-US" altLang="ko-KR" dirty="0" smtClean="0"/>
              <a:t>. D </a:t>
            </a:r>
            <a:r>
              <a:rPr lang="ko-KR" altLang="en-US" dirty="0" smtClean="0"/>
              <a:t>동작의 목적은 편차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의 미분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변화속도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비례하여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편차가 일어나는 시초에 큰 수정동작을 주어서 편차를 빠르게 감소시켜 주는데 있다</a:t>
            </a:r>
            <a:r>
              <a:rPr lang="en-US" altLang="ko-KR" dirty="0" smtClean="0"/>
              <a:t>. P </a:t>
            </a:r>
            <a:r>
              <a:rPr lang="ko-KR" altLang="en-US" dirty="0" smtClean="0"/>
              <a:t>동작에 편차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의 미분에 비례한 출력을 내는 </a:t>
            </a:r>
            <a:r>
              <a:rPr lang="en-US" altLang="ko-KR" dirty="0" smtClean="0"/>
              <a:t>D </a:t>
            </a:r>
            <a:r>
              <a:rPr lang="ko-KR" altLang="en-US" dirty="0" smtClean="0"/>
              <a:t>동작을 부가하면 아래의 식으로 표시된다</a:t>
            </a:r>
            <a:r>
              <a:rPr lang="en-US" altLang="ko-KR" dirty="0" smtClean="0"/>
              <a:t>.</a:t>
            </a:r>
          </a:p>
          <a:p>
            <a:pPr marL="1257300" indent="-358775" defTabSz="116681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PD </a:t>
            </a:r>
            <a:r>
              <a:rPr lang="ko-KR" altLang="en-US" dirty="0" smtClean="0"/>
              <a:t>동작출력</a:t>
            </a:r>
            <a:r>
              <a:rPr lang="en-US" altLang="ko-KR" dirty="0" smtClean="0"/>
              <a:t>= K</a:t>
            </a:r>
            <a:r>
              <a:rPr lang="en-US" altLang="ko-KR" baseline="-25000" dirty="0" smtClean="0"/>
              <a:t>P</a:t>
            </a:r>
            <a:r>
              <a:rPr lang="en-US" altLang="ko-KR" dirty="0" smtClean="0"/>
              <a:t> (e + T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de/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)</a:t>
            </a:r>
          </a:p>
          <a:p>
            <a:pPr marL="1527175" indent="-269875" defTabSz="116681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/>
              <a:t>TD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Ramp</a:t>
            </a:r>
            <a:r>
              <a:rPr lang="ko-KR" altLang="en-US" dirty="0" smtClean="0"/>
              <a:t>상 편차가 </a:t>
            </a:r>
            <a:r>
              <a:rPr lang="ko-KR" altLang="en-US" dirty="0" err="1" smtClean="0"/>
              <a:t>입력될때</a:t>
            </a:r>
            <a:r>
              <a:rPr lang="en-US" altLang="ko-KR" dirty="0" smtClean="0"/>
              <a:t>, P</a:t>
            </a:r>
            <a:r>
              <a:rPr lang="ko-KR" altLang="en-US" dirty="0" smtClean="0"/>
              <a:t>동작 </a:t>
            </a:r>
            <a:r>
              <a:rPr lang="en-US" altLang="ko-KR" dirty="0" smtClean="0"/>
              <a:t>= D</a:t>
            </a:r>
            <a:r>
              <a:rPr lang="ko-KR" altLang="en-US" dirty="0" smtClean="0"/>
              <a:t>동작이 될 때까지의 시간을 의미한다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88396" y="5085184"/>
            <a:ext cx="8353425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de : </a:t>
            </a:r>
            <a:r>
              <a:rPr lang="ko-KR" altLang="en-US" dirty="0" smtClean="0">
                <a:solidFill>
                  <a:schemeClr val="tx1"/>
                </a:solidFill>
              </a:rPr>
              <a:t>제어편차 </a:t>
            </a:r>
            <a:r>
              <a:rPr lang="ko-KR" altLang="en-US" dirty="0" err="1" smtClean="0">
                <a:solidFill>
                  <a:schemeClr val="tx1"/>
                </a:solidFill>
              </a:rPr>
              <a:t>변화값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미분시간</a:t>
            </a:r>
            <a:r>
              <a:rPr lang="en-US" altLang="ko-KR" dirty="0" smtClean="0">
                <a:solidFill>
                  <a:schemeClr val="tx1"/>
                </a:solidFill>
              </a:rPr>
              <a:t>. (DERIVATIVE TIME </a:t>
            </a:r>
            <a:r>
              <a:rPr lang="ko-KR" altLang="en-US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</a:rPr>
              <a:t>RATE TIME)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dt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변화되는 시간 주기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PD </a:t>
            </a:r>
            <a:r>
              <a:rPr lang="ko-KR" altLang="en-US" dirty="0"/>
              <a:t>제어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396" y="993085"/>
            <a:ext cx="83534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아래의 그림에 시간 </a:t>
            </a:r>
            <a:r>
              <a:rPr lang="en-US" altLang="ko-KR" dirty="0" smtClean="0"/>
              <a:t>t2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 </a:t>
            </a:r>
            <a:r>
              <a:rPr lang="ko-KR" altLang="en-US" dirty="0" smtClean="0"/>
              <a:t>동작의 출력은 아래와 같다</a:t>
            </a:r>
            <a:endParaRPr lang="en-US" altLang="ko-KR" dirty="0" smtClean="0"/>
          </a:p>
          <a:p>
            <a:pPr marL="1257300" indent="-358775" defTabSz="116681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P </a:t>
            </a:r>
            <a:r>
              <a:rPr lang="ko-KR" altLang="en-US" dirty="0" smtClean="0"/>
              <a:t>동작출력 </a:t>
            </a:r>
            <a:r>
              <a:rPr lang="en-US" altLang="ko-KR" dirty="0" smtClean="0"/>
              <a:t>= KP * A *t2</a:t>
            </a:r>
          </a:p>
          <a:p>
            <a:pPr marL="1257300" indent="-358775" defTabSz="116681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D </a:t>
            </a:r>
            <a:r>
              <a:rPr lang="ko-KR" altLang="en-US" dirty="0" smtClean="0"/>
              <a:t>동작출력 </a:t>
            </a:r>
            <a:r>
              <a:rPr lang="en-US" altLang="ko-KR" dirty="0" smtClean="0"/>
              <a:t>= K</a:t>
            </a:r>
            <a:r>
              <a:rPr lang="en-US" altLang="ko-KR" baseline="-25000" dirty="0" smtClean="0"/>
              <a:t>P</a:t>
            </a:r>
            <a:r>
              <a:rPr lang="en-US" altLang="ko-KR" dirty="0" smtClean="0"/>
              <a:t> * T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* de/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= K</a:t>
            </a:r>
            <a:r>
              <a:rPr lang="en-US" altLang="ko-KR" baseline="-25000" dirty="0" smtClean="0"/>
              <a:t>P</a:t>
            </a:r>
            <a:r>
              <a:rPr lang="en-US" altLang="ko-KR" dirty="0" smtClean="0"/>
              <a:t> * T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* A</a:t>
            </a:r>
          </a:p>
          <a:p>
            <a:pPr marL="1527175" indent="-269875" defTabSz="116681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/>
              <a:t>T2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</a:t>
            </a:r>
            <a:r>
              <a:rPr lang="ko-KR" altLang="en-US" dirty="0" smtClean="0"/>
              <a:t>동작 </a:t>
            </a:r>
            <a:r>
              <a:rPr lang="en-US" altLang="ko-KR" dirty="0" smtClean="0"/>
              <a:t>= D</a:t>
            </a:r>
            <a:r>
              <a:rPr lang="ko-KR" altLang="en-US" dirty="0" smtClean="0"/>
              <a:t>동작으로 되었다면 위 식에서 </a:t>
            </a:r>
            <a:r>
              <a:rPr lang="en-US" altLang="ko-KR" dirty="0" smtClean="0"/>
              <a:t>t2 = T</a:t>
            </a:r>
            <a:r>
              <a:rPr lang="en-US" altLang="ko-KR" baseline="-25000" dirty="0" smtClean="0"/>
              <a:t>D</a:t>
            </a:r>
            <a:r>
              <a:rPr lang="ko-KR" altLang="en-US" dirty="0" smtClean="0"/>
              <a:t>로 된다</a:t>
            </a:r>
            <a:r>
              <a:rPr lang="en-US" altLang="ko-KR" dirty="0" smtClean="0"/>
              <a:t>.</a:t>
            </a:r>
          </a:p>
          <a:p>
            <a:pPr marL="1527175" indent="-269875" defTabSz="116681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dirty="0" smtClean="0"/>
              <a:t>미분시간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Ramp</a:t>
            </a:r>
            <a:r>
              <a:rPr lang="ko-KR" altLang="en-US" dirty="0" smtClean="0"/>
              <a:t>상의 편차를 </a:t>
            </a:r>
            <a:r>
              <a:rPr lang="ko-KR" altLang="en-US" dirty="0" err="1" smtClean="0"/>
              <a:t>가했을때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비례동작에 의한 </a:t>
            </a:r>
            <a:r>
              <a:rPr lang="ko-KR" altLang="en-US" dirty="0" err="1" smtClean="0"/>
              <a:t>조작량과</a:t>
            </a:r>
            <a:r>
              <a:rPr lang="ko-KR" altLang="en-US" dirty="0" smtClean="0"/>
              <a:t> 미분 동작에 의한 </a:t>
            </a:r>
            <a:r>
              <a:rPr lang="ko-KR" altLang="en-US" dirty="0" err="1" smtClean="0"/>
              <a:t>조작량이</a:t>
            </a:r>
            <a:r>
              <a:rPr lang="ko-KR" altLang="en-US" dirty="0" smtClean="0"/>
              <a:t> 같아지는 시간으로 정의되어질 수 있다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381095" y="5968722"/>
            <a:ext cx="216557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367487" y="4081656"/>
            <a:ext cx="0" cy="188706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0232" y="5775722"/>
            <a:ext cx="46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시간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t</a:t>
            </a:r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96756" y="4225672"/>
            <a:ext cx="60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편차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46244" y="5085184"/>
            <a:ext cx="850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E = At</a:t>
            </a:r>
            <a:endParaRPr lang="ko-KR" altLang="en-US" sz="1000" b="1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2372820" y="4589292"/>
            <a:ext cx="1656184" cy="1384482"/>
          </a:xfrm>
          <a:prstGeom prst="line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68764" y="5973772"/>
            <a:ext cx="5040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19815" y="5968722"/>
            <a:ext cx="335580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319815" y="4081656"/>
            <a:ext cx="0" cy="188706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8728" y="597688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t2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49084" y="4225672"/>
            <a:ext cx="609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/>
              <a:t>조작량</a:t>
            </a:r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46098" y="5253692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 </a:t>
            </a:r>
            <a:r>
              <a:rPr lang="ko-KR" altLang="en-US" sz="1000" b="1" dirty="0" smtClean="0"/>
              <a:t>출력</a:t>
            </a:r>
            <a:endParaRPr lang="ko-KR" altLang="en-US" sz="1000" b="1" dirty="0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325148" y="4360518"/>
            <a:ext cx="2520950" cy="1588762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61252" y="5381380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7008" y="594928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565508" y="5775722"/>
            <a:ext cx="46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시간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t</a:t>
            </a:r>
            <a:endParaRPr lang="ko-KR" altLang="en-US" sz="10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5325148" y="5373216"/>
            <a:ext cx="2520950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325148" y="5661248"/>
            <a:ext cx="2520950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25148" y="4797152"/>
            <a:ext cx="2520950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133512" y="4764496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6261252" y="4844668"/>
            <a:ext cx="0" cy="4714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6230064" y="5333864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741692" y="563006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7175800" y="4860996"/>
            <a:ext cx="0" cy="108012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781688" y="5707368"/>
            <a:ext cx="0" cy="24191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5325148" y="3789040"/>
            <a:ext cx="2520950" cy="158876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6233000" y="475780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202636" y="546155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/>
              <a:t>D</a:t>
            </a:r>
            <a:r>
              <a:rPr lang="ko-KR" altLang="en-US" sz="1000" b="1" dirty="0" smtClean="0"/>
              <a:t>동작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202636" y="486916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P</a:t>
            </a:r>
            <a:r>
              <a:rPr lang="ko-KR" altLang="en-US" sz="1000" b="1" dirty="0" smtClean="0"/>
              <a:t>동작</a:t>
            </a:r>
            <a:endParaRPr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846098" y="4221088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 </a:t>
            </a:r>
            <a:r>
              <a:rPr lang="ko-KR" altLang="en-US" sz="1000" b="1" dirty="0" smtClean="0"/>
              <a:t>출력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254556" y="422108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PD </a:t>
            </a:r>
            <a:r>
              <a:rPr lang="ko-KR" altLang="en-US" sz="1000" b="1" dirty="0" smtClean="0"/>
              <a:t>출력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347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PD </a:t>
            </a:r>
            <a:r>
              <a:rPr lang="ko-KR" altLang="en-US" dirty="0"/>
              <a:t>제어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396" y="993085"/>
            <a:ext cx="83534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7175" indent="-269875" defTabSz="116681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/>
              <a:t>D </a:t>
            </a:r>
            <a:r>
              <a:rPr lang="ko-KR" altLang="en-US" dirty="0" smtClean="0"/>
              <a:t>동작은 편차의 미분에 비례한 것으로서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편차 </a:t>
            </a:r>
            <a:r>
              <a:rPr lang="ko-KR" altLang="en-US" dirty="0" err="1" smtClean="0"/>
              <a:t>변화시에</a:t>
            </a:r>
            <a:r>
              <a:rPr lang="ko-KR" altLang="en-US" dirty="0" smtClean="0"/>
              <a:t> 출력이 나오고 편차가 일정한 때에는 출력이 제로로 되어 명확해 지듯이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편차의 </a:t>
            </a:r>
            <a:r>
              <a:rPr lang="ko-KR" altLang="en-US" dirty="0" err="1" smtClean="0"/>
              <a:t>변화시에</a:t>
            </a:r>
            <a:r>
              <a:rPr lang="ko-KR" altLang="en-US" dirty="0" smtClean="0"/>
              <a:t> 편차에 빠르게 대처하는 능력은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 편차를 감소시키는 능력은 없다</a:t>
            </a:r>
            <a:r>
              <a:rPr lang="en-US" altLang="ko-KR" dirty="0" smtClean="0"/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PD </a:t>
            </a:r>
            <a:r>
              <a:rPr lang="ko-KR" altLang="en-US" sz="2000" b="1" dirty="0" smtClean="0">
                <a:latin typeface="+mn-ea"/>
              </a:rPr>
              <a:t>제어 특징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안정되며 비례동작보다 </a:t>
            </a:r>
            <a:r>
              <a:rPr lang="en-US" altLang="ko-KR" dirty="0" smtClean="0"/>
              <a:t>Offset</a:t>
            </a:r>
            <a:r>
              <a:rPr lang="ko-KR" altLang="en-US" dirty="0" smtClean="0"/>
              <a:t>이 작다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지연을 감소시킴으로 응답시간이 짧다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동작이 빠름</a:t>
            </a:r>
            <a:r>
              <a:rPr lang="en-US" altLang="ko-KR" dirty="0" smtClean="0"/>
              <a:t>)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제어편차가 일정하면 미분 동작은 수행되지 않는다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제어편차가 급변하는 제어에는 역효과가 일어난다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느린 공정제어에 많이 사용된다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cycle</a:t>
            </a:r>
            <a:r>
              <a:rPr lang="ko-KR" altLang="en-US" dirty="0" smtClean="0"/>
              <a:t>이 느린 제어</a:t>
            </a:r>
            <a:r>
              <a:rPr lang="en-US" altLang="ko-KR" dirty="0" smtClean="0"/>
              <a:t>)</a:t>
            </a:r>
          </a:p>
          <a:p>
            <a:pPr marL="1527175" indent="-269875" defTabSz="1166813">
              <a:lnSpc>
                <a:spcPct val="150000"/>
              </a:lnSpc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54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PID </a:t>
            </a:r>
            <a:r>
              <a:rPr lang="ko-KR" altLang="en-US" dirty="0"/>
              <a:t>제어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396" y="993085"/>
            <a:ext cx="8353425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PID </a:t>
            </a:r>
            <a:r>
              <a:rPr lang="ko-KR" altLang="en-US" sz="2000" b="1" dirty="0" smtClean="0">
                <a:latin typeface="+mn-ea"/>
              </a:rPr>
              <a:t>제어의 </a:t>
            </a:r>
            <a:r>
              <a:rPr lang="ko-KR" altLang="en-US" sz="2000" b="1" dirty="0" err="1" smtClean="0">
                <a:latin typeface="+mn-ea"/>
              </a:rPr>
              <a:t>기본식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편차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 비례한 출력을 내는 비례동작 </a:t>
            </a:r>
            <a:r>
              <a:rPr lang="en-US" altLang="ko-KR" dirty="0" smtClean="0"/>
              <a:t>(P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편차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 비례한 출력을 내는 적분동작 </a:t>
            </a:r>
            <a:r>
              <a:rPr lang="en-US" altLang="ko-KR" dirty="0" smtClean="0"/>
              <a:t>(I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편차 </a:t>
            </a:r>
            <a:r>
              <a:rPr lang="en-US" altLang="ko-KR" dirty="0" smtClean="0"/>
              <a:t>e</a:t>
            </a:r>
            <a:r>
              <a:rPr lang="ko-KR" altLang="en-US" dirty="0" smtClean="0"/>
              <a:t>에 비례한 출력을 내는 미분동작 </a:t>
            </a:r>
            <a:r>
              <a:rPr lang="en-US" altLang="ko-KR" dirty="0" smtClean="0"/>
              <a:t>(D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)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/>
              <a:t>PID </a:t>
            </a:r>
            <a:r>
              <a:rPr lang="ko-KR" altLang="en-US" dirty="0" smtClean="0"/>
              <a:t>제어는 위의 세가지 동작의 합으로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시간영역으로는 </a:t>
            </a:r>
            <a:r>
              <a:rPr lang="ko-KR" altLang="en-US" dirty="0" err="1" smtClean="0"/>
              <a:t>다음식으로</a:t>
            </a:r>
            <a:r>
              <a:rPr lang="ko-KR" altLang="en-US" dirty="0" smtClean="0"/>
              <a:t> 표시된다</a:t>
            </a:r>
            <a:r>
              <a:rPr lang="en-US" altLang="ko-KR" dirty="0" smtClean="0"/>
              <a:t>.</a:t>
            </a:r>
          </a:p>
          <a:p>
            <a:pPr marL="1257300" indent="-358775" defTabSz="1166813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m = K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[ e + 1/T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∫  e 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+T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 de/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]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48832" y="3578198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t1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48832" y="3779364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0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2588844" y="3585820"/>
            <a:ext cx="360040" cy="431601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24948" y="3585820"/>
            <a:ext cx="1152128" cy="4316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100" y="3585820"/>
            <a:ext cx="936104" cy="431601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PID </a:t>
            </a:r>
            <a:r>
              <a:rPr lang="ko-KR" altLang="en-US" dirty="0"/>
              <a:t>제어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288" y="980728"/>
            <a:ext cx="835342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제어기 </a:t>
            </a:r>
            <a:r>
              <a:rPr lang="ko-KR" altLang="en-US" sz="2000" b="1" dirty="0" err="1" smtClean="0">
                <a:latin typeface="+mn-ea"/>
              </a:rPr>
              <a:t>모드별</a:t>
            </a:r>
            <a:r>
              <a:rPr lang="ko-KR" altLang="en-US" sz="2000" b="1" dirty="0" smtClean="0">
                <a:latin typeface="+mn-ea"/>
              </a:rPr>
              <a:t> 응답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76768"/>
            <a:ext cx="7056784" cy="49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0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89236" y="990419"/>
            <a:ext cx="6768752" cy="3326770"/>
          </a:xfrm>
          <a:prstGeom prst="rect">
            <a:avLst/>
          </a:prstGeom>
        </p:spPr>
        <p:txBody>
          <a:bodyPr/>
          <a:lstStyle/>
          <a:p>
            <a:pPr marL="447675" lvl="0" indent="-447675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z="2000" b="1" dirty="0"/>
              <a:t>PID </a:t>
            </a:r>
            <a:r>
              <a:rPr lang="ko-KR" altLang="en-US" sz="2000" b="1" dirty="0"/>
              <a:t>제어기 구조</a:t>
            </a:r>
            <a:endParaRPr kumimoji="0" lang="en-US" altLang="ko-KR" sz="2000" b="1" dirty="0"/>
          </a:p>
          <a:p>
            <a:pPr marL="447675" lvl="0" indent="-447675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z="2000" b="1" dirty="0"/>
              <a:t>PI </a:t>
            </a:r>
            <a:r>
              <a:rPr kumimoji="0" lang="ko-KR" altLang="en-US" sz="2000" b="1" dirty="0"/>
              <a:t>제어</a:t>
            </a:r>
            <a:endParaRPr kumimoji="0" lang="en-US" altLang="ko-KR" sz="2000" b="1" dirty="0"/>
          </a:p>
          <a:p>
            <a:pPr marL="447675" lvl="0" indent="-447675" fontAlgn="auto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z="2000" b="1" dirty="0"/>
              <a:t>PD </a:t>
            </a:r>
            <a:r>
              <a:rPr lang="ko-KR" altLang="en-US" sz="2000" b="1" dirty="0"/>
              <a:t>제어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PID </a:t>
            </a:r>
            <a:r>
              <a:rPr lang="ko-KR" altLang="en-US" dirty="0"/>
              <a:t>제어기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396" y="993085"/>
            <a:ext cx="835342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제어 모드 구분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PID </a:t>
            </a:r>
            <a:r>
              <a:rPr lang="ko-KR" altLang="en-US" dirty="0" smtClean="0">
                <a:latin typeface="+mn-ea"/>
              </a:rPr>
              <a:t>제어의 </a:t>
            </a:r>
            <a:r>
              <a:rPr lang="ko-KR" altLang="en-US" dirty="0" err="1" smtClean="0">
                <a:latin typeface="+mn-ea"/>
              </a:rPr>
              <a:t>기본식은</a:t>
            </a:r>
            <a:r>
              <a:rPr lang="ko-KR" altLang="en-US" dirty="0" smtClean="0">
                <a:latin typeface="+mn-ea"/>
              </a:rPr>
              <a:t> 아래의 합으로 표시된다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>
                <a:latin typeface="+mn-ea"/>
              </a:rPr>
              <a:t>편차 </a:t>
            </a:r>
            <a:r>
              <a:rPr lang="en-US" altLang="ko-KR" dirty="0" smtClean="0">
                <a:latin typeface="+mn-ea"/>
              </a:rPr>
              <a:t>e</a:t>
            </a:r>
            <a:r>
              <a:rPr lang="ko-KR" altLang="en-US" dirty="0" smtClean="0">
                <a:latin typeface="+mn-ea"/>
              </a:rPr>
              <a:t>에 비례하는 출력을 내는 비례동작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>
                <a:latin typeface="+mn-ea"/>
              </a:rPr>
              <a:t>편차 </a:t>
            </a:r>
            <a:r>
              <a:rPr lang="en-US" altLang="ko-KR" dirty="0" smtClean="0">
                <a:latin typeface="+mn-ea"/>
              </a:rPr>
              <a:t>e</a:t>
            </a:r>
            <a:r>
              <a:rPr lang="ko-KR" altLang="en-US" dirty="0" smtClean="0">
                <a:latin typeface="+mn-ea"/>
              </a:rPr>
              <a:t>에 적분하는 출력을 내는 적분동작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>
                <a:latin typeface="+mn-ea"/>
              </a:rPr>
              <a:t>편차 </a:t>
            </a:r>
            <a:r>
              <a:rPr lang="en-US" altLang="ko-KR" dirty="0" smtClean="0">
                <a:latin typeface="+mn-ea"/>
              </a:rPr>
              <a:t>e</a:t>
            </a:r>
            <a:r>
              <a:rPr lang="ko-KR" altLang="en-US" dirty="0" smtClean="0">
                <a:latin typeface="+mn-ea"/>
              </a:rPr>
              <a:t>에 미분하는 출력을 내는 미분동작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>
                <a:latin typeface="+mn-ea"/>
              </a:rPr>
              <a:t>위의 내용을 시간 영역으로 변환 시 아래와 같다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1436688" indent="-1793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+mn-ea"/>
              </a:rPr>
              <a:t>MV = </a:t>
            </a:r>
            <a:r>
              <a:rPr lang="en-US" altLang="ko-KR" dirty="0" err="1" smtClean="0">
                <a:latin typeface="Century Schoolbook" pitchFamily="18" charset="0"/>
              </a:rPr>
              <a:t>K</a:t>
            </a:r>
            <a:r>
              <a:rPr lang="en-US" altLang="ko-KR" baseline="-25000" dirty="0" err="1" smtClean="0">
                <a:latin typeface="Century Schoolbook" pitchFamily="18" charset="0"/>
              </a:rPr>
              <a:t>c</a:t>
            </a:r>
            <a:r>
              <a:rPr lang="en-US" altLang="ko-KR" dirty="0" smtClean="0">
                <a:latin typeface="Century Schoolbook" pitchFamily="18" charset="0"/>
              </a:rPr>
              <a:t>(e + 1/T</a:t>
            </a:r>
            <a:r>
              <a:rPr lang="en-US" altLang="ko-KR" baseline="-25000" dirty="0" smtClean="0">
                <a:latin typeface="Century Schoolbook" pitchFamily="18" charset="0"/>
              </a:rPr>
              <a:t>i</a:t>
            </a:r>
            <a:r>
              <a:rPr lang="en-US" altLang="ko-KR" dirty="0" smtClean="0">
                <a:latin typeface="Century Schoolbook" pitchFamily="18" charset="0"/>
              </a:rPr>
              <a:t>∫ </a:t>
            </a:r>
            <a:r>
              <a:rPr lang="en-US" altLang="ko-KR" dirty="0" err="1" smtClean="0">
                <a:latin typeface="Century Schoolbook" pitchFamily="18" charset="0"/>
              </a:rPr>
              <a:t>edt</a:t>
            </a:r>
            <a:r>
              <a:rPr lang="en-US" altLang="ko-KR" dirty="0" smtClean="0">
                <a:latin typeface="Century Schoolbook" pitchFamily="18" charset="0"/>
              </a:rPr>
              <a:t> + T</a:t>
            </a:r>
            <a:r>
              <a:rPr lang="en-US" altLang="ko-KR" baseline="-25000" dirty="0" smtClean="0">
                <a:latin typeface="Century Schoolbook" pitchFamily="18" charset="0"/>
              </a:rPr>
              <a:t>d </a:t>
            </a:r>
            <a:r>
              <a:rPr lang="en-US" altLang="ko-KR" dirty="0" smtClean="0">
                <a:latin typeface="Century Schoolbook" pitchFamily="18" charset="0"/>
              </a:rPr>
              <a:t>de/</a:t>
            </a:r>
            <a:r>
              <a:rPr lang="en-US" altLang="ko-KR" dirty="0" err="1" smtClean="0">
                <a:latin typeface="Century Schoolbook" pitchFamily="18" charset="0"/>
              </a:rPr>
              <a:t>dt</a:t>
            </a:r>
            <a:r>
              <a:rPr lang="en-US" altLang="ko-KR" dirty="0" smtClean="0">
                <a:latin typeface="Century Schoolbook" pitchFamily="18" charset="0"/>
              </a:rPr>
              <a:t> e) + MV</a:t>
            </a:r>
            <a:r>
              <a:rPr lang="en-US" altLang="ko-KR" baseline="-25000" dirty="0" smtClean="0">
                <a:latin typeface="Century Schoolbook" pitchFamily="18" charset="0"/>
              </a:rPr>
              <a:t>0</a:t>
            </a:r>
            <a:endParaRPr lang="en-US" altLang="ko-KR" baseline="-250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8396" y="4737501"/>
            <a:ext cx="8353425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MV : </a:t>
            </a:r>
            <a:r>
              <a:rPr lang="ko-KR" altLang="en-US" dirty="0" err="1" smtClean="0">
                <a:solidFill>
                  <a:schemeClr val="tx1"/>
                </a:solidFill>
              </a:rPr>
              <a:t>조작량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e : </a:t>
            </a:r>
            <a:r>
              <a:rPr lang="ko-KR" altLang="en-US" dirty="0" smtClean="0">
                <a:solidFill>
                  <a:schemeClr val="tx1"/>
                </a:solidFill>
              </a:rPr>
              <a:t>편차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K</a:t>
            </a:r>
            <a:r>
              <a:rPr lang="en-US" altLang="ko-KR" baseline="-25000" dirty="0" err="1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</a:rPr>
              <a:t>비례게인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ko-KR" altLang="en-US" dirty="0" err="1" smtClean="0">
                <a:solidFill>
                  <a:schemeClr val="tx1"/>
                </a:solidFill>
              </a:rPr>
              <a:t>비례대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PB = 100 / </a:t>
            </a:r>
            <a:r>
              <a:rPr lang="en-US" altLang="ko-KR" dirty="0" err="1" smtClean="0">
                <a:solidFill>
                  <a:schemeClr val="tx1"/>
                </a:solidFill>
              </a:rPr>
              <a:t>K</a:t>
            </a:r>
            <a:r>
              <a:rPr lang="en-US" altLang="ko-KR" baseline="-25000" dirty="0" err="1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 (%) </a:t>
            </a:r>
            <a:r>
              <a:rPr lang="ko-KR" altLang="en-US" dirty="0" smtClean="0">
                <a:solidFill>
                  <a:schemeClr val="tx1"/>
                </a:solidFill>
              </a:rPr>
              <a:t>표시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Ti : </a:t>
            </a:r>
            <a:r>
              <a:rPr lang="ko-KR" altLang="en-US" dirty="0" smtClean="0">
                <a:solidFill>
                  <a:schemeClr val="tx1"/>
                </a:solidFill>
              </a:rPr>
              <a:t>적분시간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Td : </a:t>
            </a:r>
            <a:r>
              <a:rPr lang="ko-KR" altLang="en-US" dirty="0" smtClean="0">
                <a:solidFill>
                  <a:schemeClr val="tx1"/>
                </a:solidFill>
              </a:rPr>
              <a:t>미분시간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MV</a:t>
            </a:r>
            <a:r>
              <a:rPr lang="en-US" altLang="ko-KR" baseline="-25000" dirty="0" smtClean="0">
                <a:solidFill>
                  <a:schemeClr val="tx1"/>
                </a:solidFill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en-US" dirty="0" err="1" smtClean="0">
                <a:solidFill>
                  <a:schemeClr val="tx1"/>
                </a:solidFill>
              </a:rPr>
              <a:t>조작량의</a:t>
            </a:r>
            <a:r>
              <a:rPr lang="ko-KR" altLang="en-US" dirty="0" smtClean="0">
                <a:solidFill>
                  <a:schemeClr val="tx1"/>
                </a:solidFill>
              </a:rPr>
              <a:t> 초기치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21968" y="3941423"/>
            <a:ext cx="64294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99820" y="3941423"/>
            <a:ext cx="1357322" cy="335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07786" y="3941423"/>
            <a:ext cx="1357322" cy="335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0750" y="3965915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P </a:t>
            </a:r>
            <a:r>
              <a:rPr lang="ko-KR" altLang="en-US" sz="1000" b="1" dirty="0" smtClean="0"/>
              <a:t>제어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6414" y="3965915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I </a:t>
            </a:r>
            <a:r>
              <a:rPr lang="ko-KR" altLang="en-US" sz="1000" b="1" dirty="0" smtClean="0"/>
              <a:t>제어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54954" y="3965915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 </a:t>
            </a:r>
            <a:r>
              <a:rPr lang="ko-KR" altLang="en-US" sz="1000" b="1" dirty="0" smtClean="0"/>
              <a:t>제어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89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PID </a:t>
            </a:r>
            <a:r>
              <a:rPr lang="ko-KR" altLang="en-US" dirty="0"/>
              <a:t>제어 기초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396" y="993085"/>
            <a:ext cx="8353425" cy="42934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PID </a:t>
            </a:r>
            <a:r>
              <a:rPr lang="ko-KR" altLang="en-US" sz="2000" b="1" dirty="0" smtClean="0">
                <a:latin typeface="+mn-ea"/>
              </a:rPr>
              <a:t>제어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각 항의 의미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18457"/>
              </p:ext>
            </p:extLst>
          </p:nvPr>
        </p:nvGraphicFramePr>
        <p:xfrm>
          <a:off x="1428552" y="1544913"/>
          <a:ext cx="7713268" cy="1912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16"/>
                <a:gridCol w="1440160"/>
                <a:gridCol w="2968475"/>
                <a:gridCol w="1928317"/>
              </a:tblGrid>
              <a:tr h="438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연산식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제어기능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 : </a:t>
                      </a:r>
                      <a:r>
                        <a:rPr lang="ko-KR" altLang="en-US" sz="1400" dirty="0" smtClean="0"/>
                        <a:t>비례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K</a:t>
                      </a:r>
                      <a:r>
                        <a:rPr lang="en-US" altLang="ko-KR" sz="1400" baseline="-25000" dirty="0" err="1" smtClean="0"/>
                        <a:t>c</a:t>
                      </a:r>
                      <a:r>
                        <a:rPr lang="en-US" altLang="ko-KR" sz="1400" baseline="0" dirty="0" smtClean="0"/>
                        <a:t> * 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현재의 편차</a:t>
                      </a:r>
                      <a:r>
                        <a:rPr lang="ko-KR" altLang="en-US" sz="1400" baseline="0" dirty="0" smtClean="0"/>
                        <a:t> 크기에 대응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현재 </a:t>
                      </a:r>
                      <a:r>
                        <a:rPr lang="en-US" altLang="ko-KR" sz="1400" dirty="0" smtClean="0"/>
                        <a:t>Data </a:t>
                      </a:r>
                      <a:r>
                        <a:rPr lang="ko-KR" altLang="en-US" sz="1400" dirty="0" smtClean="0"/>
                        <a:t>중시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 : </a:t>
                      </a:r>
                      <a:r>
                        <a:rPr lang="ko-KR" altLang="en-US" sz="1400" dirty="0" smtClean="0"/>
                        <a:t>적분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K</a:t>
                      </a:r>
                      <a:r>
                        <a:rPr lang="en-US" altLang="ko-KR" sz="1400" baseline="-25000" dirty="0" err="1" smtClean="0"/>
                        <a:t>c</a:t>
                      </a:r>
                      <a:r>
                        <a:rPr lang="en-US" altLang="ko-KR" sz="1400" baseline="0" dirty="0" smtClean="0"/>
                        <a:t> * 1/T</a:t>
                      </a:r>
                      <a:r>
                        <a:rPr lang="en-US" altLang="ko-KR" sz="1400" baseline="-25000" dirty="0" smtClean="0"/>
                        <a:t>i</a:t>
                      </a:r>
                      <a:r>
                        <a:rPr lang="en-US" altLang="ko-KR" sz="1400" baseline="0" dirty="0" smtClean="0"/>
                        <a:t>∫ e </a:t>
                      </a:r>
                      <a:r>
                        <a:rPr lang="en-US" altLang="ko-KR" sz="1400" baseline="0" dirty="0" err="1" smtClean="0"/>
                        <a:t>dt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과거 편차의 </a:t>
                      </a:r>
                      <a:r>
                        <a:rPr lang="ko-KR" altLang="en-US" sz="1400" dirty="0" err="1" smtClean="0"/>
                        <a:t>누적치에</a:t>
                      </a:r>
                      <a:r>
                        <a:rPr lang="ko-KR" altLang="en-US" sz="1400" dirty="0" smtClean="0"/>
                        <a:t> 대응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(Offset</a:t>
                      </a:r>
                      <a:r>
                        <a:rPr lang="ko-KR" altLang="en-US" sz="1400" dirty="0" smtClean="0"/>
                        <a:t> 감소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과거 </a:t>
                      </a:r>
                      <a:r>
                        <a:rPr lang="en-US" altLang="ko-KR" sz="1400" dirty="0" smtClean="0"/>
                        <a:t>Data </a:t>
                      </a:r>
                      <a:r>
                        <a:rPr lang="ko-KR" altLang="en-US" sz="1400" dirty="0" smtClean="0"/>
                        <a:t>중시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smtClean="0"/>
                        <a:t>미분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K</a:t>
                      </a:r>
                      <a:r>
                        <a:rPr lang="en-US" altLang="ko-KR" sz="1400" baseline="-25000" dirty="0" err="1" smtClean="0"/>
                        <a:t>c</a:t>
                      </a:r>
                      <a:r>
                        <a:rPr lang="en-US" altLang="ko-KR" sz="1400" dirty="0" smtClean="0"/>
                        <a:t> * T</a:t>
                      </a:r>
                      <a:r>
                        <a:rPr lang="en-US" altLang="ko-KR" sz="1400" baseline="-25000" dirty="0" smtClean="0"/>
                        <a:t>d</a:t>
                      </a:r>
                      <a:r>
                        <a:rPr lang="en-US" altLang="ko-KR" sz="1400" dirty="0" smtClean="0"/>
                        <a:t> * de/</a:t>
                      </a:r>
                      <a:r>
                        <a:rPr lang="en-US" altLang="ko-KR" sz="1400" dirty="0" err="1" smtClean="0"/>
                        <a:t>dt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미래 편차의 변화 예측에 대응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(Over</a:t>
                      </a:r>
                      <a:r>
                        <a:rPr lang="en-US" altLang="ko-KR" sz="1400" baseline="0" dirty="0" smtClean="0"/>
                        <a:t> Shoot </a:t>
                      </a:r>
                      <a:r>
                        <a:rPr lang="ko-KR" altLang="en-US" sz="1400" baseline="0" dirty="0" smtClean="0"/>
                        <a:t>감소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미래 </a:t>
                      </a:r>
                      <a:r>
                        <a:rPr lang="en-US" altLang="ko-KR" sz="1400" dirty="0" smtClean="0"/>
                        <a:t>Data </a:t>
                      </a:r>
                      <a:r>
                        <a:rPr lang="ko-KR" altLang="en-US" sz="1400" dirty="0" smtClean="0"/>
                        <a:t>중시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 </a:t>
            </a:r>
            <a:r>
              <a:rPr lang="ko-KR" altLang="en-US" dirty="0"/>
              <a:t>제어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93" y="993085"/>
            <a:ext cx="835342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비례 적분동작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>
                <a:latin typeface="+mn-ea"/>
              </a:rPr>
              <a:t>P</a:t>
            </a:r>
            <a:r>
              <a:rPr lang="ko-KR" altLang="en-US" dirty="0" err="1" smtClean="0">
                <a:latin typeface="+mn-ea"/>
              </a:rPr>
              <a:t>제어시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제어량이</a:t>
            </a:r>
            <a:r>
              <a:rPr lang="ko-KR" altLang="en-US" dirty="0" smtClean="0">
                <a:latin typeface="+mn-ea"/>
              </a:rPr>
              <a:t> 목표 값에 접근하면 </a:t>
            </a:r>
            <a:r>
              <a:rPr lang="ko-KR" altLang="en-US" dirty="0" err="1" smtClean="0">
                <a:latin typeface="+mn-ea"/>
              </a:rPr>
              <a:t>조작량이</a:t>
            </a:r>
            <a:r>
              <a:rPr lang="ko-KR" altLang="en-US" dirty="0" smtClean="0">
                <a:latin typeface="+mn-ea"/>
              </a:rPr>
              <a:t> 너무 작아지고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미세하게 제어 할 수 없는 상태가 발생하여 제어기는 목표 값의 근사치에서 안정화되는 상태를 막기 위하여 비례동작에 적분동작을 추가한 제어를 </a:t>
            </a:r>
            <a:r>
              <a:rPr lang="en-US" altLang="ko-KR" dirty="0" smtClean="0">
                <a:latin typeface="+mn-ea"/>
              </a:rPr>
              <a:t>PI </a:t>
            </a:r>
            <a:r>
              <a:rPr lang="ko-KR" altLang="en-US" dirty="0" smtClean="0">
                <a:latin typeface="+mn-ea"/>
              </a:rPr>
              <a:t>제어라 부르며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“m”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아래와 같이 계산된다</a:t>
            </a:r>
            <a:r>
              <a:rPr lang="en-US" altLang="ko-KR" dirty="0" smtClean="0"/>
              <a:t>.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m = </a:t>
            </a:r>
            <a:r>
              <a:rPr lang="en-US" altLang="ko-KR" dirty="0" err="1" smtClean="0">
                <a:latin typeface="Century Schoolbook" pitchFamily="18" charset="0"/>
              </a:rPr>
              <a:t>K</a:t>
            </a:r>
            <a:r>
              <a:rPr lang="en-US" altLang="ko-KR" baseline="-25000" dirty="0" err="1" smtClean="0">
                <a:latin typeface="Century Schoolbook" pitchFamily="18" charset="0"/>
              </a:rPr>
              <a:t>c</a:t>
            </a:r>
            <a:r>
              <a:rPr lang="en-US" altLang="ko-KR" dirty="0" smtClean="0">
                <a:latin typeface="Century Schoolbook" pitchFamily="18" charset="0"/>
              </a:rPr>
              <a:t>(e + 1/T</a:t>
            </a:r>
            <a:r>
              <a:rPr lang="en-US" altLang="ko-KR" baseline="-25000" dirty="0" smtClean="0">
                <a:latin typeface="Century Schoolbook" pitchFamily="18" charset="0"/>
              </a:rPr>
              <a:t>i</a:t>
            </a:r>
            <a:r>
              <a:rPr lang="en-US" altLang="ko-KR" dirty="0" smtClean="0">
                <a:latin typeface="Century Schoolbook" pitchFamily="18" charset="0"/>
              </a:rPr>
              <a:t>∫ e </a:t>
            </a:r>
            <a:r>
              <a:rPr lang="en-US" altLang="ko-KR" dirty="0" err="1" smtClean="0">
                <a:latin typeface="Century Schoolbook" pitchFamily="18" charset="0"/>
              </a:rPr>
              <a:t>dt</a:t>
            </a:r>
            <a:r>
              <a:rPr lang="en-US" altLang="ko-KR" dirty="0" smtClean="0">
                <a:latin typeface="Century Schoolbook" pitchFamily="18" charset="0"/>
              </a:rPr>
              <a:t>)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>
                <a:latin typeface="+mn-ea"/>
              </a:rPr>
              <a:t>위의 식으로부터 적분시간 </a:t>
            </a:r>
            <a:r>
              <a:rPr lang="en-US" altLang="ko-KR" dirty="0" smtClean="0">
                <a:latin typeface="+mn-ea"/>
              </a:rPr>
              <a:t>Ti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Step </a:t>
            </a:r>
            <a:r>
              <a:rPr lang="ko-KR" altLang="en-US" dirty="0" smtClean="0">
                <a:latin typeface="+mn-ea"/>
              </a:rPr>
              <a:t>편차가 입력된 시점부터 </a:t>
            </a:r>
            <a:r>
              <a:rPr lang="en-US" altLang="ko-KR" dirty="0" smtClean="0">
                <a:latin typeface="+mn-ea"/>
              </a:rPr>
              <a:t>P</a:t>
            </a:r>
            <a:r>
              <a:rPr lang="ko-KR" altLang="en-US" dirty="0" smtClean="0">
                <a:latin typeface="+mn-ea"/>
              </a:rPr>
              <a:t>동작 </a:t>
            </a:r>
            <a:r>
              <a:rPr lang="en-US" altLang="ko-KR" dirty="0" smtClean="0">
                <a:latin typeface="+mn-ea"/>
              </a:rPr>
              <a:t>= I </a:t>
            </a:r>
            <a:r>
              <a:rPr lang="ko-KR" altLang="en-US" dirty="0" smtClean="0">
                <a:latin typeface="+mn-ea"/>
              </a:rPr>
              <a:t>동작이 될 때까지의 시간을 뜻하며 시간 </a:t>
            </a:r>
            <a:r>
              <a:rPr lang="en-US" altLang="ko-KR" dirty="0" smtClean="0">
                <a:latin typeface="+mn-ea"/>
              </a:rPr>
              <a:t>t1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smtClean="0">
                <a:latin typeface="+mn-ea"/>
              </a:rPr>
              <a:t>I </a:t>
            </a:r>
            <a:r>
              <a:rPr lang="ko-KR" altLang="en-US" dirty="0" smtClean="0">
                <a:latin typeface="+mn-ea"/>
              </a:rPr>
              <a:t>동작 출력은 아래의 식으로 변환 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Century Schoolbook" pitchFamily="18" charset="0"/>
            </a:endParaRPr>
          </a:p>
          <a:p>
            <a:pPr marL="1436688" indent="-269875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출력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 err="1" smtClean="0">
                <a:latin typeface="+mn-ea"/>
              </a:rPr>
              <a:t>K</a:t>
            </a:r>
            <a:r>
              <a:rPr lang="en-US" altLang="ko-KR" baseline="-25000" dirty="0" err="1" smtClean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* e</a:t>
            </a:r>
          </a:p>
          <a:p>
            <a:pPr marL="1436688" indent="-269875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+mn-ea"/>
              </a:rPr>
              <a:t>I </a:t>
            </a:r>
            <a:r>
              <a:rPr lang="ko-KR" altLang="en-US" dirty="0" smtClean="0">
                <a:latin typeface="+mn-ea"/>
              </a:rPr>
              <a:t>출력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c</a:t>
            </a:r>
            <a:r>
              <a:rPr lang="en-US" altLang="ko-KR" dirty="0" smtClean="0"/>
              <a:t> * 1/T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∫  e 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K</a:t>
            </a:r>
            <a:r>
              <a:rPr lang="en-US" altLang="ko-KR" baseline="-25000" dirty="0" err="1" smtClean="0"/>
              <a:t>c</a:t>
            </a:r>
            <a:r>
              <a:rPr lang="en-US" altLang="ko-KR" dirty="0" smtClean="0"/>
              <a:t> * e/T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* t1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tabLst>
                <a:tab pos="1257300" algn="l"/>
              </a:tabLst>
              <a:defRPr/>
            </a:pPr>
            <a:r>
              <a:rPr lang="ko-KR" altLang="en-US" dirty="0" smtClean="0"/>
              <a:t>적분시간은 편차를 </a:t>
            </a:r>
            <a:r>
              <a:rPr lang="ko-KR" altLang="en-US" dirty="0" err="1" smtClean="0"/>
              <a:t>가했을때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비례동작에 의한 </a:t>
            </a:r>
            <a:r>
              <a:rPr lang="ko-KR" altLang="en-US" dirty="0" err="1" smtClean="0"/>
              <a:t>조작량</a:t>
            </a:r>
            <a:r>
              <a:rPr lang="ko-KR" altLang="en-US" dirty="0" smtClean="0"/>
              <a:t> 변화를 </a:t>
            </a:r>
            <a:r>
              <a:rPr lang="ko-KR" altLang="en-US" dirty="0" err="1" smtClean="0"/>
              <a:t>적분동작만으로서</a:t>
            </a:r>
            <a:r>
              <a:rPr lang="ko-KR" altLang="en-US" dirty="0" smtClean="0"/>
              <a:t> 발생시키는데 필요한 시간으로 정의 되어질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4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  <a:ea typeface="+mn-ea"/>
              </a:rPr>
              <a:t>제어의 종류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396" y="993085"/>
            <a:ext cx="835342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PI </a:t>
            </a:r>
            <a:r>
              <a:rPr lang="ko-KR" altLang="en-US" sz="2000" b="1" dirty="0" smtClean="0">
                <a:latin typeface="+mn-ea"/>
              </a:rPr>
              <a:t>동작과 적분시간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ko-KR" dirty="0" smtClean="0"/>
              <a:t>P </a:t>
            </a:r>
            <a:r>
              <a:rPr lang="ko-KR" altLang="en-US" dirty="0" smtClean="0"/>
              <a:t>동작의 한계를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동작을 추가하여 </a:t>
            </a:r>
            <a:r>
              <a:rPr lang="en-US" altLang="ko-KR" dirty="0" smtClean="0"/>
              <a:t>PI </a:t>
            </a:r>
            <a:r>
              <a:rPr lang="ko-KR" altLang="en-US" dirty="0" smtClean="0"/>
              <a:t>동작으로 개선</a:t>
            </a:r>
            <a:r>
              <a:rPr lang="en-US" altLang="ko-KR" dirty="0" smtClean="0"/>
              <a:t>.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/>
              <a:t>예정된 </a:t>
            </a:r>
            <a:r>
              <a:rPr lang="en-US" altLang="ko-KR" dirty="0" smtClean="0"/>
              <a:t>P </a:t>
            </a:r>
            <a:r>
              <a:rPr lang="ko-KR" altLang="en-US" dirty="0" smtClean="0"/>
              <a:t>동작에 편차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의 적분에 비례하여 출력을 내는 </a:t>
            </a:r>
            <a:r>
              <a:rPr lang="en-US" altLang="ko-KR" dirty="0" smtClean="0"/>
              <a:t>I </a:t>
            </a:r>
            <a:r>
              <a:rPr lang="ko-KR" altLang="en-US" dirty="0" smtClean="0"/>
              <a:t>동작을 부가하면 아래의 식이 나온다</a:t>
            </a:r>
            <a:r>
              <a:rPr lang="en-US" altLang="ko-KR" dirty="0" smtClean="0"/>
              <a:t>.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ko-KR" dirty="0" smtClean="0"/>
              <a:t>PI = </a:t>
            </a:r>
            <a:r>
              <a:rPr lang="en-US" altLang="ko-KR" dirty="0" smtClean="0">
                <a:latin typeface="Century Schoolbook" pitchFamily="18" charset="0"/>
              </a:rPr>
              <a:t>K</a:t>
            </a:r>
            <a:r>
              <a:rPr lang="en-US" altLang="ko-KR" baseline="-25000" dirty="0" smtClean="0">
                <a:latin typeface="Century Schoolbook" pitchFamily="18" charset="0"/>
              </a:rPr>
              <a:t>P</a:t>
            </a:r>
            <a:r>
              <a:rPr lang="en-US" altLang="ko-KR" dirty="0" smtClean="0">
                <a:latin typeface="Century Schoolbook" pitchFamily="18" charset="0"/>
              </a:rPr>
              <a:t>(e + 1/T</a:t>
            </a:r>
            <a:r>
              <a:rPr lang="en-US" altLang="ko-KR" baseline="-25000" dirty="0" smtClean="0">
                <a:latin typeface="Century Schoolbook" pitchFamily="18" charset="0"/>
              </a:rPr>
              <a:t>I</a:t>
            </a:r>
            <a:r>
              <a:rPr lang="en-US" altLang="ko-KR" dirty="0" smtClean="0">
                <a:latin typeface="Century Schoolbook" pitchFamily="18" charset="0"/>
              </a:rPr>
              <a:t>∫ e </a:t>
            </a:r>
            <a:r>
              <a:rPr lang="en-US" altLang="ko-KR" dirty="0" err="1" smtClean="0">
                <a:latin typeface="Century Schoolbook" pitchFamily="18" charset="0"/>
              </a:rPr>
              <a:t>dt</a:t>
            </a:r>
            <a:r>
              <a:rPr lang="en-US" altLang="ko-KR" dirty="0" smtClean="0">
                <a:latin typeface="Century Schoolbook" pitchFamily="18" charset="0"/>
              </a:rPr>
              <a:t>)</a:t>
            </a:r>
          </a:p>
          <a:p>
            <a:pPr marL="1257300" indent="-3619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ko-KR" altLang="en-US" dirty="0" smtClean="0">
                <a:latin typeface="+mn-ea"/>
              </a:rPr>
              <a:t>위의 식으로부터 적분시간 </a:t>
            </a:r>
            <a:r>
              <a:rPr lang="en-US" altLang="ko-KR" dirty="0" smtClean="0">
                <a:latin typeface="+mn-ea"/>
              </a:rPr>
              <a:t>T</a:t>
            </a:r>
            <a:r>
              <a:rPr lang="en-US" altLang="ko-KR" baseline="-25000" dirty="0" smtClean="0">
                <a:latin typeface="+mn-ea"/>
              </a:rPr>
              <a:t>I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Step </a:t>
            </a:r>
            <a:r>
              <a:rPr lang="ko-KR" altLang="en-US" dirty="0" smtClean="0">
                <a:latin typeface="+mn-ea"/>
              </a:rPr>
              <a:t>편차가 입력된 시점부터 </a:t>
            </a:r>
            <a:r>
              <a:rPr lang="en-US" altLang="ko-KR" dirty="0" smtClean="0">
                <a:latin typeface="+mn-ea"/>
              </a:rPr>
              <a:t>P</a:t>
            </a:r>
            <a:r>
              <a:rPr lang="ko-KR" altLang="en-US" dirty="0" smtClean="0">
                <a:latin typeface="+mn-ea"/>
              </a:rPr>
              <a:t>동작 </a:t>
            </a:r>
            <a:r>
              <a:rPr lang="en-US" altLang="ko-KR" dirty="0" smtClean="0">
                <a:latin typeface="+mn-ea"/>
              </a:rPr>
              <a:t>= I </a:t>
            </a:r>
            <a:r>
              <a:rPr lang="ko-KR" altLang="en-US" dirty="0" smtClean="0">
                <a:latin typeface="+mn-ea"/>
              </a:rPr>
              <a:t>동작이 될 때까지의 시간을 뜻하며 시간 </a:t>
            </a:r>
            <a:r>
              <a:rPr lang="en-US" altLang="ko-KR" dirty="0" smtClean="0">
                <a:latin typeface="+mn-ea"/>
              </a:rPr>
              <a:t>t1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dirty="0" smtClean="0">
                <a:latin typeface="+mn-ea"/>
              </a:rPr>
              <a:t>I </a:t>
            </a:r>
            <a:r>
              <a:rPr lang="ko-KR" altLang="en-US" dirty="0" smtClean="0">
                <a:latin typeface="+mn-ea"/>
              </a:rPr>
              <a:t>동작 출력은 아래의 식으로 변환 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Century Schoolbook" pitchFamily="18" charset="0"/>
            </a:endParaRPr>
          </a:p>
          <a:p>
            <a:pPr marL="1436688" indent="-269875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+mn-ea"/>
              </a:rPr>
              <a:t>P </a:t>
            </a:r>
            <a:r>
              <a:rPr lang="ko-KR" altLang="en-US" dirty="0" smtClean="0">
                <a:latin typeface="+mn-ea"/>
              </a:rPr>
              <a:t>출력 </a:t>
            </a:r>
            <a:r>
              <a:rPr lang="en-US" altLang="ko-KR" dirty="0" smtClean="0">
                <a:latin typeface="+mn-ea"/>
              </a:rPr>
              <a:t>= K</a:t>
            </a:r>
            <a:r>
              <a:rPr lang="en-US" altLang="ko-KR" baseline="-25000" dirty="0" smtClean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 * e</a:t>
            </a:r>
          </a:p>
          <a:p>
            <a:pPr marL="1436688" indent="-269875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+mn-ea"/>
              </a:rPr>
              <a:t>I </a:t>
            </a:r>
            <a:r>
              <a:rPr lang="ko-KR" altLang="en-US" dirty="0" smtClean="0">
                <a:latin typeface="+mn-ea"/>
              </a:rPr>
              <a:t>출력 </a:t>
            </a:r>
            <a:r>
              <a:rPr lang="en-US" altLang="ko-KR" dirty="0" smtClean="0">
                <a:latin typeface="+mn-ea"/>
              </a:rPr>
              <a:t>= </a:t>
            </a:r>
            <a:r>
              <a:rPr lang="en-US" altLang="ko-KR" dirty="0" smtClean="0"/>
              <a:t>K</a:t>
            </a:r>
            <a:r>
              <a:rPr lang="en-US" altLang="ko-KR" baseline="-25000" dirty="0" smtClean="0"/>
              <a:t>P</a:t>
            </a:r>
            <a:r>
              <a:rPr lang="en-US" altLang="ko-KR" dirty="0" smtClean="0"/>
              <a:t> * 1/T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∫  e 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= K</a:t>
            </a:r>
            <a:r>
              <a:rPr lang="en-US" altLang="ko-KR" baseline="-25000" dirty="0" smtClean="0"/>
              <a:t>P</a:t>
            </a:r>
            <a:r>
              <a:rPr lang="en-US" altLang="ko-KR" dirty="0" smtClean="0"/>
              <a:t> * e/T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* t1</a:t>
            </a:r>
          </a:p>
          <a:p>
            <a:pPr marL="1257300" indent="-358775">
              <a:lnSpc>
                <a:spcPct val="150000"/>
              </a:lnSpc>
              <a:buFont typeface="Wingdings" pitchFamily="2" charset="2"/>
              <a:buChar char="ü"/>
              <a:tabLst>
                <a:tab pos="1257300" algn="l"/>
              </a:tabLst>
              <a:defRPr/>
            </a:pPr>
            <a:r>
              <a:rPr lang="ko-KR" altLang="en-US" dirty="0" smtClean="0"/>
              <a:t>적분시간은 편차를 </a:t>
            </a:r>
            <a:r>
              <a:rPr lang="ko-KR" altLang="en-US" dirty="0" err="1" smtClean="0"/>
              <a:t>가했을때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비례동작에 의한 </a:t>
            </a:r>
            <a:r>
              <a:rPr lang="ko-KR" altLang="en-US" dirty="0" err="1" smtClean="0"/>
              <a:t>조작량</a:t>
            </a:r>
            <a:r>
              <a:rPr lang="ko-KR" altLang="en-US" dirty="0" smtClean="0"/>
              <a:t> 변화를 </a:t>
            </a:r>
            <a:r>
              <a:rPr lang="ko-KR" altLang="en-US" dirty="0" err="1" smtClean="0"/>
              <a:t>적분동작만으로서</a:t>
            </a:r>
            <a:r>
              <a:rPr lang="ko-KR" altLang="en-US" dirty="0" smtClean="0"/>
              <a:t> 발생시키는데 필요한 시간으로 정의 되어질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0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 </a:t>
            </a:r>
            <a:r>
              <a:rPr lang="ko-KR" altLang="en-US" dirty="0"/>
              <a:t>제어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8396" y="993085"/>
            <a:ext cx="8353425" cy="22621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436688" indent="-269875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dirty="0" smtClean="0">
                <a:latin typeface="+mn-ea"/>
              </a:rPr>
              <a:t>적분시간의 역수 </a:t>
            </a:r>
            <a:r>
              <a:rPr lang="en-US" altLang="ko-KR" dirty="0" smtClean="0">
                <a:latin typeface="+mn-ea"/>
              </a:rPr>
              <a:t>1/T</a:t>
            </a:r>
            <a:r>
              <a:rPr lang="en-US" altLang="ko-KR" baseline="-25000" dirty="0" smtClean="0">
                <a:latin typeface="+mn-ea"/>
              </a:rPr>
              <a:t>I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Reset</a:t>
            </a:r>
            <a:r>
              <a:rPr lang="ko-KR" altLang="en-US" dirty="0" err="1" smtClean="0">
                <a:latin typeface="+mn-ea"/>
              </a:rPr>
              <a:t>률이라</a:t>
            </a:r>
            <a:r>
              <a:rPr lang="ko-KR" altLang="en-US" dirty="0" smtClean="0">
                <a:latin typeface="+mn-ea"/>
              </a:rPr>
              <a:t>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응답특성</a:t>
            </a: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ko-KR" altLang="en-US" dirty="0" smtClean="0">
                <a:latin typeface="+mn-ea"/>
              </a:rPr>
              <a:t>아래의 그림과 같이 일정 편차 </a:t>
            </a:r>
            <a:r>
              <a:rPr lang="en-US" altLang="ko-KR" dirty="0" smtClean="0">
                <a:latin typeface="+mn-ea"/>
              </a:rPr>
              <a:t>e</a:t>
            </a:r>
            <a:r>
              <a:rPr lang="ko-KR" altLang="en-US" dirty="0" smtClean="0">
                <a:latin typeface="+mn-ea"/>
              </a:rPr>
              <a:t>가 존재하여 </a:t>
            </a:r>
            <a:r>
              <a:rPr lang="en-US" altLang="ko-KR" dirty="0" smtClean="0">
                <a:latin typeface="+mn-ea"/>
              </a:rPr>
              <a:t>P</a:t>
            </a:r>
            <a:r>
              <a:rPr lang="ko-KR" altLang="en-US" dirty="0" smtClean="0">
                <a:latin typeface="+mn-ea"/>
              </a:rPr>
              <a:t>동작이 </a:t>
            </a:r>
            <a:r>
              <a:rPr lang="en-US" altLang="ko-KR" dirty="0" smtClean="0">
                <a:latin typeface="+mn-ea"/>
              </a:rPr>
              <a:t>K</a:t>
            </a:r>
            <a:r>
              <a:rPr lang="en-US" altLang="ko-KR" baseline="-25000" dirty="0" smtClean="0">
                <a:latin typeface="+mn-ea"/>
              </a:rPr>
              <a:t>P</a:t>
            </a:r>
            <a:r>
              <a:rPr lang="ko-KR" altLang="en-US" dirty="0" smtClean="0">
                <a:latin typeface="+mn-ea"/>
              </a:rPr>
              <a:t>에 비례한 일정 출력 </a:t>
            </a:r>
            <a:r>
              <a:rPr lang="en-US" altLang="ko-KR" dirty="0" smtClean="0">
                <a:latin typeface="+mn-ea"/>
              </a:rPr>
              <a:t>K</a:t>
            </a:r>
            <a:r>
              <a:rPr lang="en-US" altLang="ko-KR" baseline="-25000" dirty="0" smtClean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 * e</a:t>
            </a:r>
            <a:r>
              <a:rPr lang="ko-KR" altLang="en-US" dirty="0" smtClean="0">
                <a:latin typeface="+mn-ea"/>
              </a:rPr>
              <a:t>를 계속 내보내며</a:t>
            </a:r>
            <a:r>
              <a:rPr lang="en-US" altLang="ko-KR" dirty="0" smtClean="0">
                <a:latin typeface="+mn-ea"/>
              </a:rPr>
              <a:t>, I</a:t>
            </a:r>
            <a:r>
              <a:rPr lang="ko-KR" altLang="en-US" dirty="0" smtClean="0">
                <a:latin typeface="+mn-ea"/>
              </a:rPr>
              <a:t>동작은 편차를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으로 하기 위하여 편차의 적분에 의한 출력을 계속하여 증가하게 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2223471" y="4008780"/>
            <a:ext cx="335580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23471" y="3313936"/>
            <a:ext cx="0" cy="69484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2266904" y="3529216"/>
            <a:ext cx="3168352" cy="216024"/>
          </a:xfrm>
          <a:prstGeom prst="bentConnector3">
            <a:avLst>
              <a:gd name="adj1" fmla="val 11605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223471" y="6125095"/>
            <a:ext cx="335580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23471" y="4238029"/>
            <a:ext cx="0" cy="1887066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2384" y="61332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Reset Time t1</a:t>
            </a:r>
            <a:endParaRPr lang="ko-KR" altLang="en-US" sz="1000" b="1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2618241" y="3801397"/>
            <a:ext cx="17665" cy="1558216"/>
          </a:xfrm>
          <a:prstGeom prst="line">
            <a:avLst/>
          </a:prstGeom>
          <a:ln w="1524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5256" y="388925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96136" y="3241531"/>
            <a:ext cx="50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편차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(e)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35256" y="599740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t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52740" y="4382045"/>
            <a:ext cx="609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/>
              <a:t>조작량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98796" y="5274213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 = K</a:t>
            </a:r>
            <a:r>
              <a:rPr lang="en-US" altLang="ko-KR" sz="1000" b="1" baseline="-25000" dirty="0" smtClean="0"/>
              <a:t>P</a:t>
            </a:r>
            <a:r>
              <a:rPr lang="en-US" altLang="ko-KR" sz="1000" b="1" dirty="0" smtClean="0"/>
              <a:t> * e</a:t>
            </a:r>
            <a:endParaRPr lang="ko-KR" altLang="en-US" sz="1000" b="1" dirty="0"/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2626944" y="5388631"/>
            <a:ext cx="3038372" cy="721607"/>
          </a:xfrm>
          <a:prstGeom prst="bentConnector3">
            <a:avLst>
              <a:gd name="adj1" fmla="val 2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2626944" y="4953525"/>
            <a:ext cx="2863992" cy="1156712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626944" y="6157753"/>
            <a:ext cx="0" cy="288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79628" y="6157753"/>
            <a:ext cx="0" cy="288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43272" y="6349285"/>
            <a:ext cx="1728192" cy="0"/>
          </a:xfrm>
          <a:prstGeom prst="straightConnector1">
            <a:avLst/>
          </a:prstGeom>
          <a:ln w="1524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626944" y="4377461"/>
            <a:ext cx="2554188" cy="101269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09124" y="4161437"/>
            <a:ext cx="2232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PI = K</a:t>
            </a:r>
            <a:r>
              <a:rPr lang="en-US" altLang="ko-KR" sz="1000" b="1" baseline="-25000" dirty="0" smtClean="0"/>
              <a:t>P</a:t>
            </a:r>
            <a:r>
              <a:rPr lang="en-US" altLang="ko-KR" sz="1000" b="1" dirty="0" smtClean="0"/>
              <a:t> (e + 1 /T</a:t>
            </a:r>
            <a:r>
              <a:rPr lang="en-US" altLang="ko-KR" sz="1000" b="1" baseline="-25000" dirty="0" smtClean="0"/>
              <a:t>I</a:t>
            </a:r>
            <a:r>
              <a:rPr lang="en-US" altLang="ko-KR" sz="1000" b="1" dirty="0" smtClean="0"/>
              <a:t>∫  e </a:t>
            </a:r>
            <a:r>
              <a:rPr lang="en-US" altLang="ko-KR" sz="1000" b="1" dirty="0" err="1" smtClean="0"/>
              <a:t>dt</a:t>
            </a:r>
            <a:r>
              <a:rPr lang="en-US" altLang="ko-KR" sz="1000" b="1" dirty="0" smtClean="0"/>
              <a:t>) 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14183" y="412413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t1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214183" y="426815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0</a:t>
            </a:r>
            <a:endParaRPr lang="ko-KR" altLang="en-US" sz="800" b="1" dirty="0"/>
          </a:p>
        </p:txBody>
      </p:sp>
      <p:cxnSp>
        <p:nvCxnSpPr>
          <p:cNvPr id="49" name="직선 연결선 48"/>
          <p:cNvCxnSpPr>
            <a:endCxn id="50" idx="6"/>
          </p:cNvCxnSpPr>
          <p:nvPr/>
        </p:nvCxnSpPr>
        <p:spPr>
          <a:xfrm flipV="1">
            <a:off x="2610616" y="5389531"/>
            <a:ext cx="2366632" cy="716122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4905240" y="5353527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379628" y="5346221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4939364" y="5457581"/>
            <a:ext cx="0" cy="6480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626944" y="4233445"/>
            <a:ext cx="2287928" cy="187220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450220" y="5361081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09296" y="4744197"/>
            <a:ext cx="1584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I = K</a:t>
            </a:r>
            <a:r>
              <a:rPr lang="en-US" altLang="ko-KR" sz="1000" b="1" baseline="-25000" dirty="0" smtClean="0"/>
              <a:t>P</a:t>
            </a:r>
            <a:r>
              <a:rPr lang="en-US" altLang="ko-KR" sz="1000" b="1" dirty="0" smtClean="0"/>
              <a:t> / T</a:t>
            </a:r>
            <a:r>
              <a:rPr lang="en-US" altLang="ko-KR" sz="1000" b="1" baseline="-25000" dirty="0" smtClean="0"/>
              <a:t>I</a:t>
            </a:r>
            <a:r>
              <a:rPr lang="en-US" altLang="ko-KR" sz="1000" b="1" dirty="0" smtClean="0"/>
              <a:t>∫  e </a:t>
            </a:r>
            <a:r>
              <a:rPr lang="en-US" altLang="ko-KR" sz="1000" b="1" dirty="0" err="1" smtClean="0"/>
              <a:t>dt</a:t>
            </a:r>
            <a:r>
              <a:rPr lang="en-US" altLang="ko-KR" sz="1000" b="1" dirty="0" smtClean="0"/>
              <a:t> 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70760" y="469814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t1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70760" y="484216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0</a:t>
            </a:r>
            <a:endParaRPr lang="ko-KR" altLang="en-US" sz="80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4414336" y="5410406"/>
            <a:ext cx="0" cy="71157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14336" y="4673657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379628" y="4609813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 </a:t>
            </a:r>
            <a:r>
              <a:rPr lang="ko-KR" altLang="en-US" dirty="0"/>
              <a:t>제어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396" y="993085"/>
            <a:ext cx="835342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ko-KR" altLang="en-US" sz="2000" b="1" dirty="0" smtClean="0">
                <a:latin typeface="+mn-ea"/>
              </a:rPr>
              <a:t>비례대별 동작설명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096" y="1641157"/>
            <a:ext cx="7705724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17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774700" y="500063"/>
            <a:ext cx="4797425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PI </a:t>
            </a:r>
            <a:r>
              <a:rPr lang="ko-KR" altLang="en-US" dirty="0"/>
              <a:t>제어 </a:t>
            </a:r>
            <a:r>
              <a:rPr lang="en-US" altLang="ko-KR" dirty="0"/>
              <a:t>- </a:t>
            </a:r>
            <a:r>
              <a:rPr lang="ko-KR" altLang="en-US" dirty="0"/>
              <a:t>계속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396" y="993085"/>
            <a:ext cx="835342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buFont typeface="굴림" pitchFamily="50" charset="-127"/>
              <a:buChar char="⊙"/>
              <a:defRPr/>
            </a:pPr>
            <a:r>
              <a:rPr lang="en-US" altLang="ko-KR" sz="2000" b="1" dirty="0" smtClean="0">
                <a:latin typeface="+mn-ea"/>
              </a:rPr>
              <a:t>KC 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TI Close Loop </a:t>
            </a:r>
            <a:r>
              <a:rPr lang="ko-KR" altLang="en-US" sz="2000" b="1" dirty="0" err="1" smtClean="0">
                <a:latin typeface="+mn-ea"/>
              </a:rPr>
              <a:t>응답성</a:t>
            </a:r>
            <a:r>
              <a:rPr lang="en-US" altLang="ko-KR" sz="2000" b="1" dirty="0" smtClean="0">
                <a:latin typeface="+mn-ea"/>
              </a:rPr>
              <a:t>.</a:t>
            </a:r>
            <a:endParaRPr lang="ko-KR" altLang="en-US" sz="2000" b="1" dirty="0" smtClean="0">
              <a:latin typeface="+mn-ea"/>
            </a:endParaRPr>
          </a:p>
          <a:p>
            <a:pPr marL="895350" indent="-352425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ko-KR" dirty="0" smtClean="0"/>
          </a:p>
        </p:txBody>
      </p:sp>
      <p:pic>
        <p:nvPicPr>
          <p:cNvPr id="7" name="Picture 4" descr="pid_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75960" y="1569050"/>
            <a:ext cx="7765861" cy="4464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21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897</Words>
  <Application>Microsoft Office PowerPoint</Application>
  <PresentationFormat>A4 용지(210x297mm)</PresentationFormat>
  <Paragraphs>157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나눔고딕 Bold</vt:lpstr>
      <vt:lpstr>맑은 고딕</vt:lpstr>
      <vt:lpstr>Arial</vt:lpstr>
      <vt:lpstr>Century Schoolbook</vt:lpstr>
      <vt:lpstr>Wingdings</vt:lpstr>
      <vt:lpstr>디자인 사용자 지정</vt:lpstr>
      <vt:lpstr>PID 제어 기초</vt:lpstr>
      <vt:lpstr>Contents</vt:lpstr>
      <vt:lpstr>PID 제어기 구조</vt:lpstr>
      <vt:lpstr>PID 제어 기초 - 계속</vt:lpstr>
      <vt:lpstr>PI 제어</vt:lpstr>
      <vt:lpstr>제어의 종류</vt:lpstr>
      <vt:lpstr>PI 제어 - 계속</vt:lpstr>
      <vt:lpstr>PI 제어 - 계속</vt:lpstr>
      <vt:lpstr>PI 제어 - 계속</vt:lpstr>
      <vt:lpstr>PD 제어</vt:lpstr>
      <vt:lpstr>PD 제어 - 계속</vt:lpstr>
      <vt:lpstr>PD 제어 - 계속</vt:lpstr>
      <vt:lpstr>PID 제어</vt:lpstr>
      <vt:lpstr>PID 제어 - 계속</vt:lpstr>
    </vt:vector>
  </TitlesOfParts>
  <Company>AIM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EES 추진 계획서</dc:title>
  <dc:creator>dhkim</dc:creator>
  <cp:lastModifiedBy>Admin</cp:lastModifiedBy>
  <cp:revision>336</cp:revision>
  <dcterms:created xsi:type="dcterms:W3CDTF">2010-10-25T01:03:00Z</dcterms:created>
  <dcterms:modified xsi:type="dcterms:W3CDTF">2021-07-24T08:23:37Z</dcterms:modified>
</cp:coreProperties>
</file>