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66"/>
  </p:notesMasterIdLst>
  <p:sldIdLst>
    <p:sldId id="256" r:id="rId3"/>
    <p:sldId id="357"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5" r:id="rId25"/>
    <p:sldId id="403"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258" r:id="rId6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41" autoAdjust="0"/>
  </p:normalViewPr>
  <p:slideViewPr>
    <p:cSldViewPr snapToGrid="0">
      <p:cViewPr varScale="1">
        <p:scale>
          <a:sx n="81" d="100"/>
          <a:sy n="81" d="100"/>
        </p:scale>
        <p:origin x="71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986D16-38E2-4D2F-9781-371805642AC3}" type="doc">
      <dgm:prSet loTypeId="urn:diagrams.loki3.com/VaryingWidthList" loCatId="list" qsTypeId="urn:microsoft.com/office/officeart/2005/8/quickstyle/3d7" qsCatId="3D" csTypeId="urn:microsoft.com/office/officeart/2005/8/colors/accent1_2" csCatId="accent1" phldr="1"/>
      <dgm:spPr/>
    </dgm:pt>
    <dgm:pt modelId="{A4364364-B379-4DC1-B424-190FAD488B91}" type="pres">
      <dgm:prSet presAssocID="{E7986D16-38E2-4D2F-9781-371805642AC3}" presName="Name0" presStyleCnt="0">
        <dgm:presLayoutVars>
          <dgm:resizeHandles/>
        </dgm:presLayoutVars>
      </dgm:prSet>
      <dgm:spPr/>
    </dgm:pt>
  </dgm:ptLst>
  <dgm:cxnLst>
    <dgm:cxn modelId="{A5BE4787-74B3-48DA-A70C-F52EFA9BC4E8}" type="presOf" srcId="{E7986D16-38E2-4D2F-9781-371805642AC3}" destId="{A4364364-B379-4DC1-B424-190FAD488B91}" srcOrd="0"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96BD98-1401-4556-92BB-3D1BA2C48EEF}"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22711B1E-333D-42FB-9593-079AC9489214}">
      <dgm:prSet phldrT="[Text]"/>
      <dgm:spPr/>
      <dgm:t>
        <a:bodyPr/>
        <a:lstStyle/>
        <a:p>
          <a:r>
            <a:rPr lang="en-US" dirty="0"/>
            <a:t>Velocity</a:t>
          </a:r>
        </a:p>
      </dgm:t>
    </dgm:pt>
    <dgm:pt modelId="{760C5EFC-A296-4B8C-A822-4B621C3F00AE}" type="parTrans" cxnId="{1B8B3FCB-A7A9-4508-891C-72EFC491121A}">
      <dgm:prSet/>
      <dgm:spPr/>
      <dgm:t>
        <a:bodyPr/>
        <a:lstStyle/>
        <a:p>
          <a:endParaRPr lang="en-US"/>
        </a:p>
      </dgm:t>
    </dgm:pt>
    <dgm:pt modelId="{AE394B93-94B9-4A20-8C51-45F9D53F1622}" type="sibTrans" cxnId="{1B8B3FCB-A7A9-4508-891C-72EFC491121A}">
      <dgm:prSet/>
      <dgm:spPr/>
      <dgm:t>
        <a:bodyPr/>
        <a:lstStyle/>
        <a:p>
          <a:endParaRPr lang="en-US"/>
        </a:p>
      </dgm:t>
    </dgm:pt>
    <dgm:pt modelId="{1E6172E7-04E7-47A1-99EF-27F8E13452AA}">
      <dgm:prSet phldrT="[Text]"/>
      <dgm:spPr/>
      <dgm:t>
        <a:bodyPr/>
        <a:lstStyle/>
        <a:p>
          <a:r>
            <a:rPr lang="en-US" dirty="0"/>
            <a:t>Volume</a:t>
          </a:r>
        </a:p>
      </dgm:t>
    </dgm:pt>
    <dgm:pt modelId="{4BD40F27-761E-4FCC-A349-4F3840A30313}" type="parTrans" cxnId="{14233100-2360-4D36-BFCF-A94AE8B54C33}">
      <dgm:prSet/>
      <dgm:spPr/>
      <dgm:t>
        <a:bodyPr/>
        <a:lstStyle/>
        <a:p>
          <a:endParaRPr lang="en-US"/>
        </a:p>
      </dgm:t>
    </dgm:pt>
    <dgm:pt modelId="{EAE9C57A-15E3-4C20-9B9B-7141A8B4CBE9}" type="sibTrans" cxnId="{14233100-2360-4D36-BFCF-A94AE8B54C33}">
      <dgm:prSet/>
      <dgm:spPr/>
      <dgm:t>
        <a:bodyPr/>
        <a:lstStyle/>
        <a:p>
          <a:endParaRPr lang="en-US"/>
        </a:p>
      </dgm:t>
    </dgm:pt>
    <dgm:pt modelId="{BC26B9F6-E8D9-47C4-A823-26316485E8A5}">
      <dgm:prSet phldrT="[Text]"/>
      <dgm:spPr/>
      <dgm:t>
        <a:bodyPr/>
        <a:lstStyle/>
        <a:p>
          <a:r>
            <a:rPr lang="en-US" dirty="0"/>
            <a:t>Veracity</a:t>
          </a:r>
        </a:p>
      </dgm:t>
    </dgm:pt>
    <dgm:pt modelId="{DE6179E6-CFD7-4206-9945-AF320C90DF93}" type="parTrans" cxnId="{5C40ECC9-CEDF-4787-BD3C-E7C25C362752}">
      <dgm:prSet/>
      <dgm:spPr/>
      <dgm:t>
        <a:bodyPr/>
        <a:lstStyle/>
        <a:p>
          <a:endParaRPr lang="en-US"/>
        </a:p>
      </dgm:t>
    </dgm:pt>
    <dgm:pt modelId="{DF039A4B-E0F3-4AE6-B5A0-A60B45EF551A}" type="sibTrans" cxnId="{5C40ECC9-CEDF-4787-BD3C-E7C25C362752}">
      <dgm:prSet/>
      <dgm:spPr/>
      <dgm:t>
        <a:bodyPr/>
        <a:lstStyle/>
        <a:p>
          <a:endParaRPr lang="en-US"/>
        </a:p>
      </dgm:t>
    </dgm:pt>
    <dgm:pt modelId="{A197EFA2-738F-492F-80FC-61A1DD1F1B39}">
      <dgm:prSet phldrT="[Text]"/>
      <dgm:spPr/>
      <dgm:t>
        <a:bodyPr/>
        <a:lstStyle/>
        <a:p>
          <a:r>
            <a:rPr lang="en-US" dirty="0"/>
            <a:t>Variety</a:t>
          </a:r>
        </a:p>
      </dgm:t>
    </dgm:pt>
    <dgm:pt modelId="{96D63CD9-ECC2-4F98-9412-37CC217D8211}" type="parTrans" cxnId="{A5E75563-F55A-4C9D-8DAE-3CD6CEDBFD99}">
      <dgm:prSet/>
      <dgm:spPr/>
      <dgm:t>
        <a:bodyPr/>
        <a:lstStyle/>
        <a:p>
          <a:endParaRPr lang="en-US"/>
        </a:p>
      </dgm:t>
    </dgm:pt>
    <dgm:pt modelId="{75788D87-262F-4A78-9E54-CA3122E519CC}" type="sibTrans" cxnId="{A5E75563-F55A-4C9D-8DAE-3CD6CEDBFD99}">
      <dgm:prSet/>
      <dgm:spPr/>
      <dgm:t>
        <a:bodyPr/>
        <a:lstStyle/>
        <a:p>
          <a:endParaRPr lang="en-US"/>
        </a:p>
      </dgm:t>
    </dgm:pt>
    <dgm:pt modelId="{307ABECA-9B2C-427B-B9F7-2F5C75375497}" type="pres">
      <dgm:prSet presAssocID="{DD96BD98-1401-4556-92BB-3D1BA2C48EEF}" presName="diagram" presStyleCnt="0">
        <dgm:presLayoutVars>
          <dgm:dir/>
          <dgm:resizeHandles val="exact"/>
        </dgm:presLayoutVars>
      </dgm:prSet>
      <dgm:spPr/>
    </dgm:pt>
    <dgm:pt modelId="{C66A144D-9FBA-4B03-9A46-C3D25B74A019}" type="pres">
      <dgm:prSet presAssocID="{22711B1E-333D-42FB-9593-079AC9489214}" presName="node" presStyleLbl="node1" presStyleIdx="0" presStyleCnt="4">
        <dgm:presLayoutVars>
          <dgm:bulletEnabled val="1"/>
        </dgm:presLayoutVars>
      </dgm:prSet>
      <dgm:spPr/>
    </dgm:pt>
    <dgm:pt modelId="{B4E190F0-351E-4C52-8A38-11EC11842065}" type="pres">
      <dgm:prSet presAssocID="{AE394B93-94B9-4A20-8C51-45F9D53F1622}" presName="sibTrans" presStyleCnt="0"/>
      <dgm:spPr/>
    </dgm:pt>
    <dgm:pt modelId="{3F480CC3-5A40-4C69-881C-5F9815C870D3}" type="pres">
      <dgm:prSet presAssocID="{1E6172E7-04E7-47A1-99EF-27F8E13452AA}" presName="node" presStyleLbl="node1" presStyleIdx="1" presStyleCnt="4">
        <dgm:presLayoutVars>
          <dgm:bulletEnabled val="1"/>
        </dgm:presLayoutVars>
      </dgm:prSet>
      <dgm:spPr/>
    </dgm:pt>
    <dgm:pt modelId="{9D3447B8-DA4B-4D6A-88EC-CA2A67EE1C22}" type="pres">
      <dgm:prSet presAssocID="{EAE9C57A-15E3-4C20-9B9B-7141A8B4CBE9}" presName="sibTrans" presStyleCnt="0"/>
      <dgm:spPr/>
    </dgm:pt>
    <dgm:pt modelId="{65ED8336-9F11-419C-A103-0BF4C310D491}" type="pres">
      <dgm:prSet presAssocID="{BC26B9F6-E8D9-47C4-A823-26316485E8A5}" presName="node" presStyleLbl="node1" presStyleIdx="2" presStyleCnt="4">
        <dgm:presLayoutVars>
          <dgm:bulletEnabled val="1"/>
        </dgm:presLayoutVars>
      </dgm:prSet>
      <dgm:spPr/>
    </dgm:pt>
    <dgm:pt modelId="{7ABAE6E4-0864-4A2B-B17C-963760038144}" type="pres">
      <dgm:prSet presAssocID="{DF039A4B-E0F3-4AE6-B5A0-A60B45EF551A}" presName="sibTrans" presStyleCnt="0"/>
      <dgm:spPr/>
    </dgm:pt>
    <dgm:pt modelId="{E8EED7D4-8FA1-4100-9B80-BF26EAB57AB7}" type="pres">
      <dgm:prSet presAssocID="{A197EFA2-738F-492F-80FC-61A1DD1F1B39}" presName="node" presStyleLbl="node1" presStyleIdx="3" presStyleCnt="4">
        <dgm:presLayoutVars>
          <dgm:bulletEnabled val="1"/>
        </dgm:presLayoutVars>
      </dgm:prSet>
      <dgm:spPr/>
    </dgm:pt>
  </dgm:ptLst>
  <dgm:cxnLst>
    <dgm:cxn modelId="{14233100-2360-4D36-BFCF-A94AE8B54C33}" srcId="{DD96BD98-1401-4556-92BB-3D1BA2C48EEF}" destId="{1E6172E7-04E7-47A1-99EF-27F8E13452AA}" srcOrd="1" destOrd="0" parTransId="{4BD40F27-761E-4FCC-A349-4F3840A30313}" sibTransId="{EAE9C57A-15E3-4C20-9B9B-7141A8B4CBE9}"/>
    <dgm:cxn modelId="{BB8E7511-138D-4B1E-9387-41CF0206FABA}" type="presOf" srcId="{A197EFA2-738F-492F-80FC-61A1DD1F1B39}" destId="{E8EED7D4-8FA1-4100-9B80-BF26EAB57AB7}" srcOrd="0" destOrd="0" presId="urn:microsoft.com/office/officeart/2005/8/layout/default"/>
    <dgm:cxn modelId="{F98CE319-4190-483D-AA79-6F639F5AC232}" type="presOf" srcId="{1E6172E7-04E7-47A1-99EF-27F8E13452AA}" destId="{3F480CC3-5A40-4C69-881C-5F9815C870D3}" srcOrd="0" destOrd="0" presId="urn:microsoft.com/office/officeart/2005/8/layout/default"/>
    <dgm:cxn modelId="{A5E75563-F55A-4C9D-8DAE-3CD6CEDBFD99}" srcId="{DD96BD98-1401-4556-92BB-3D1BA2C48EEF}" destId="{A197EFA2-738F-492F-80FC-61A1DD1F1B39}" srcOrd="3" destOrd="0" parTransId="{96D63CD9-ECC2-4F98-9412-37CC217D8211}" sibTransId="{75788D87-262F-4A78-9E54-CA3122E519CC}"/>
    <dgm:cxn modelId="{2B7E0192-8329-4996-B3EF-990614ABE7BE}" type="presOf" srcId="{22711B1E-333D-42FB-9593-079AC9489214}" destId="{C66A144D-9FBA-4B03-9A46-C3D25B74A019}" srcOrd="0" destOrd="0" presId="urn:microsoft.com/office/officeart/2005/8/layout/default"/>
    <dgm:cxn modelId="{B90B1099-29F6-4627-B98D-983793CCE07C}" type="presOf" srcId="{DD96BD98-1401-4556-92BB-3D1BA2C48EEF}" destId="{307ABECA-9B2C-427B-B9F7-2F5C75375497}" srcOrd="0" destOrd="0" presId="urn:microsoft.com/office/officeart/2005/8/layout/default"/>
    <dgm:cxn modelId="{5C40ECC9-CEDF-4787-BD3C-E7C25C362752}" srcId="{DD96BD98-1401-4556-92BB-3D1BA2C48EEF}" destId="{BC26B9F6-E8D9-47C4-A823-26316485E8A5}" srcOrd="2" destOrd="0" parTransId="{DE6179E6-CFD7-4206-9945-AF320C90DF93}" sibTransId="{DF039A4B-E0F3-4AE6-B5A0-A60B45EF551A}"/>
    <dgm:cxn modelId="{1B8B3FCB-A7A9-4508-891C-72EFC491121A}" srcId="{DD96BD98-1401-4556-92BB-3D1BA2C48EEF}" destId="{22711B1E-333D-42FB-9593-079AC9489214}" srcOrd="0" destOrd="0" parTransId="{760C5EFC-A296-4B8C-A822-4B621C3F00AE}" sibTransId="{AE394B93-94B9-4A20-8C51-45F9D53F1622}"/>
    <dgm:cxn modelId="{3A4504EC-B0FE-4847-AD81-428A7153496D}" type="presOf" srcId="{BC26B9F6-E8D9-47C4-A823-26316485E8A5}" destId="{65ED8336-9F11-419C-A103-0BF4C310D491}" srcOrd="0" destOrd="0" presId="urn:microsoft.com/office/officeart/2005/8/layout/default"/>
    <dgm:cxn modelId="{56008C8F-F1A9-463F-A416-27AD694204F0}" type="presParOf" srcId="{307ABECA-9B2C-427B-B9F7-2F5C75375497}" destId="{C66A144D-9FBA-4B03-9A46-C3D25B74A019}" srcOrd="0" destOrd="0" presId="urn:microsoft.com/office/officeart/2005/8/layout/default"/>
    <dgm:cxn modelId="{E72480B3-5055-4E85-A0D2-2A2C9FB64CC1}" type="presParOf" srcId="{307ABECA-9B2C-427B-B9F7-2F5C75375497}" destId="{B4E190F0-351E-4C52-8A38-11EC11842065}" srcOrd="1" destOrd="0" presId="urn:microsoft.com/office/officeart/2005/8/layout/default"/>
    <dgm:cxn modelId="{CD319920-3E72-46F2-8727-30E21F4D1CA3}" type="presParOf" srcId="{307ABECA-9B2C-427B-B9F7-2F5C75375497}" destId="{3F480CC3-5A40-4C69-881C-5F9815C870D3}" srcOrd="2" destOrd="0" presId="urn:microsoft.com/office/officeart/2005/8/layout/default"/>
    <dgm:cxn modelId="{AB39E0D1-68EB-4E6A-BA8F-CB0B5543A686}" type="presParOf" srcId="{307ABECA-9B2C-427B-B9F7-2F5C75375497}" destId="{9D3447B8-DA4B-4D6A-88EC-CA2A67EE1C22}" srcOrd="3" destOrd="0" presId="urn:microsoft.com/office/officeart/2005/8/layout/default"/>
    <dgm:cxn modelId="{5CE786B9-A567-476B-A5A3-C69DB8124F0A}" type="presParOf" srcId="{307ABECA-9B2C-427B-B9F7-2F5C75375497}" destId="{65ED8336-9F11-419C-A103-0BF4C310D491}" srcOrd="4" destOrd="0" presId="urn:microsoft.com/office/officeart/2005/8/layout/default"/>
    <dgm:cxn modelId="{304C824F-285F-45E8-AEEC-F1EFFBD2A773}" type="presParOf" srcId="{307ABECA-9B2C-427B-B9F7-2F5C75375497}" destId="{7ABAE6E4-0864-4A2B-B17C-963760038144}" srcOrd="5" destOrd="0" presId="urn:microsoft.com/office/officeart/2005/8/layout/default"/>
    <dgm:cxn modelId="{261551A6-CDF7-49D5-9021-3537B0784306}" type="presParOf" srcId="{307ABECA-9B2C-427B-B9F7-2F5C75375497}" destId="{E8EED7D4-8FA1-4100-9B80-BF26EAB57AB7}" srcOrd="6" destOrd="0" presId="urn:microsoft.com/office/officeart/2005/8/layout/defaul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986D16-38E2-4D2F-9781-371805642AC3}" type="doc">
      <dgm:prSet loTypeId="urn:diagrams.loki3.com/VaryingWidthList" loCatId="list" qsTypeId="urn:microsoft.com/office/officeart/2005/8/quickstyle/3d7" qsCatId="3D" csTypeId="urn:microsoft.com/office/officeart/2005/8/colors/accent1_2" csCatId="accent1" phldr="1"/>
      <dgm:spPr/>
    </dgm:pt>
    <dgm:pt modelId="{A4364364-B379-4DC1-B424-190FAD488B91}" type="pres">
      <dgm:prSet presAssocID="{E7986D16-38E2-4D2F-9781-371805642AC3}" presName="Name0" presStyleCnt="0">
        <dgm:presLayoutVars>
          <dgm:resizeHandles/>
        </dgm:presLayoutVars>
      </dgm:prSet>
      <dgm:spPr/>
    </dgm:pt>
  </dgm:ptLst>
  <dgm:cxnLst>
    <dgm:cxn modelId="{A5BE4787-74B3-48DA-A70C-F52EFA9BC4E8}" type="presOf" srcId="{E7986D16-38E2-4D2F-9781-371805642AC3}" destId="{A4364364-B379-4DC1-B424-190FAD488B91}" srcOrd="0"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A144D-9FBA-4B03-9A46-C3D25B74A019}">
      <dsp:nvSpPr>
        <dsp:cNvPr id="0" name=""/>
        <dsp:cNvSpPr/>
      </dsp:nvSpPr>
      <dsp:spPr>
        <a:xfrm>
          <a:off x="392707" y="868"/>
          <a:ext cx="3496468" cy="209788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Velocity</a:t>
          </a:r>
        </a:p>
      </dsp:txBody>
      <dsp:txXfrm>
        <a:off x="392707" y="868"/>
        <a:ext cx="3496468" cy="2097881"/>
      </dsp:txXfrm>
    </dsp:sp>
    <dsp:sp modelId="{3F480CC3-5A40-4C69-881C-5F9815C870D3}">
      <dsp:nvSpPr>
        <dsp:cNvPr id="0" name=""/>
        <dsp:cNvSpPr/>
      </dsp:nvSpPr>
      <dsp:spPr>
        <a:xfrm>
          <a:off x="4238823" y="868"/>
          <a:ext cx="3496468" cy="2097881"/>
        </a:xfrm>
        <a:prstGeom prst="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Volume</a:t>
          </a:r>
        </a:p>
      </dsp:txBody>
      <dsp:txXfrm>
        <a:off x="4238823" y="868"/>
        <a:ext cx="3496468" cy="2097881"/>
      </dsp:txXfrm>
    </dsp:sp>
    <dsp:sp modelId="{65ED8336-9F11-419C-A103-0BF4C310D491}">
      <dsp:nvSpPr>
        <dsp:cNvPr id="0" name=""/>
        <dsp:cNvSpPr/>
      </dsp:nvSpPr>
      <dsp:spPr>
        <a:xfrm>
          <a:off x="392707" y="2448396"/>
          <a:ext cx="3496468" cy="2097881"/>
        </a:xfrm>
        <a:prstGeom prst="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Veracity</a:t>
          </a:r>
        </a:p>
      </dsp:txBody>
      <dsp:txXfrm>
        <a:off x="392707" y="2448396"/>
        <a:ext cx="3496468" cy="2097881"/>
      </dsp:txXfrm>
    </dsp:sp>
    <dsp:sp modelId="{E8EED7D4-8FA1-4100-9B80-BF26EAB57AB7}">
      <dsp:nvSpPr>
        <dsp:cNvPr id="0" name=""/>
        <dsp:cNvSpPr/>
      </dsp:nvSpPr>
      <dsp:spPr>
        <a:xfrm>
          <a:off x="4238823" y="2448396"/>
          <a:ext cx="3496468" cy="2097881"/>
        </a:xfrm>
        <a:prstGeom prst="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Variety</a:t>
          </a:r>
        </a:p>
      </dsp:txBody>
      <dsp:txXfrm>
        <a:off x="4238823" y="2448396"/>
        <a:ext cx="3496468" cy="20978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62045651-B58F-46B0-A0A1-2C733A017ACA}" type="datetimeFigureOut">
              <a:rPr lang="en-IN" smtClean="0"/>
              <a:t>03-06-2025</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4AA51C4-30D5-474B-B3FB-CD6A22456F36}" type="slidenum">
              <a:rPr lang="en-IN" smtClean="0"/>
              <a:t>‹#›</a:t>
            </a:fld>
            <a:endParaRPr lang="en-IN"/>
          </a:p>
        </p:txBody>
      </p:sp>
    </p:spTree>
    <p:extLst>
      <p:ext uri="{BB962C8B-B14F-4D97-AF65-F5344CB8AC3E}">
        <p14:creationId xmlns:p14="http://schemas.microsoft.com/office/powerpoint/2010/main" val="424040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6E357-BE1F-0139-44B9-DFDBFE6482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7D5C7-32E4-E2D7-D041-B0C1270ED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358B6E-41D2-9486-4F9A-CAFE96EDD80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999996A-7FE3-E4D1-773A-F5E5FC109988}"/>
              </a:ext>
            </a:extLst>
          </p:cNvPr>
          <p:cNvSpPr>
            <a:spLocks noGrp="1"/>
          </p:cNvSpPr>
          <p:nvPr>
            <p:ph type="sldNum" sz="quarter" idx="5"/>
          </p:nvPr>
        </p:nvSpPr>
        <p:spPr/>
        <p:txBody>
          <a:bodyPr/>
          <a:lstStyle/>
          <a:p>
            <a:fld id="{74AA51C4-30D5-474B-B3FB-CD6A22456F36}" type="slidenum">
              <a:rPr lang="en-IN" smtClean="0"/>
              <a:t>2</a:t>
            </a:fld>
            <a:endParaRPr lang="en-IN" dirty="0"/>
          </a:p>
        </p:txBody>
      </p:sp>
    </p:spTree>
    <p:extLst>
      <p:ext uri="{BB962C8B-B14F-4D97-AF65-F5344CB8AC3E}">
        <p14:creationId xmlns:p14="http://schemas.microsoft.com/office/powerpoint/2010/main" val="380415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AF1FA-5448-59B4-947A-19629532C5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8F337D-57B3-05AF-36D2-3C43DDD238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75F639-D911-1660-D10B-3D45DD5C5F4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0A3187B-9A92-B2B5-92E3-80CE3CC553B7}"/>
              </a:ext>
            </a:extLst>
          </p:cNvPr>
          <p:cNvSpPr>
            <a:spLocks noGrp="1"/>
          </p:cNvSpPr>
          <p:nvPr>
            <p:ph type="sldNum" sz="quarter" idx="5"/>
          </p:nvPr>
        </p:nvSpPr>
        <p:spPr/>
        <p:txBody>
          <a:bodyPr/>
          <a:lstStyle/>
          <a:p>
            <a:fld id="{74AA51C4-30D5-474B-B3FB-CD6A22456F36}" type="slidenum">
              <a:rPr lang="en-IN" smtClean="0"/>
              <a:t>11</a:t>
            </a:fld>
            <a:endParaRPr lang="en-IN" dirty="0"/>
          </a:p>
        </p:txBody>
      </p:sp>
    </p:spTree>
    <p:extLst>
      <p:ext uri="{BB962C8B-B14F-4D97-AF65-F5344CB8AC3E}">
        <p14:creationId xmlns:p14="http://schemas.microsoft.com/office/powerpoint/2010/main" val="3507329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7F7EE-C97B-B5D7-8CC6-7E07445B36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560FE-8785-68F9-22CA-3B9A0BCA5A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DBB1F7-64FD-15F9-DB42-EEC004B499E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79989B9-9233-9242-0B21-2A5407FE10B6}"/>
              </a:ext>
            </a:extLst>
          </p:cNvPr>
          <p:cNvSpPr>
            <a:spLocks noGrp="1"/>
          </p:cNvSpPr>
          <p:nvPr>
            <p:ph type="sldNum" sz="quarter" idx="5"/>
          </p:nvPr>
        </p:nvSpPr>
        <p:spPr/>
        <p:txBody>
          <a:bodyPr/>
          <a:lstStyle/>
          <a:p>
            <a:fld id="{74AA51C4-30D5-474B-B3FB-CD6A22456F36}" type="slidenum">
              <a:rPr lang="en-IN" smtClean="0"/>
              <a:t>12</a:t>
            </a:fld>
            <a:endParaRPr lang="en-IN" dirty="0"/>
          </a:p>
        </p:txBody>
      </p:sp>
    </p:spTree>
    <p:extLst>
      <p:ext uri="{BB962C8B-B14F-4D97-AF65-F5344CB8AC3E}">
        <p14:creationId xmlns:p14="http://schemas.microsoft.com/office/powerpoint/2010/main" val="73129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4F051-BF80-28B6-81B9-81C81E1E6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52750A-E2A4-06DB-B729-A081D7947B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7F5632-F5D2-4B0C-17A3-1E80E352D9D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57CBDA6-1A3E-61DE-F8C2-A76CA9951A5E}"/>
              </a:ext>
            </a:extLst>
          </p:cNvPr>
          <p:cNvSpPr>
            <a:spLocks noGrp="1"/>
          </p:cNvSpPr>
          <p:nvPr>
            <p:ph type="sldNum" sz="quarter" idx="5"/>
          </p:nvPr>
        </p:nvSpPr>
        <p:spPr/>
        <p:txBody>
          <a:bodyPr/>
          <a:lstStyle/>
          <a:p>
            <a:fld id="{74AA51C4-30D5-474B-B3FB-CD6A22456F36}" type="slidenum">
              <a:rPr lang="en-IN" smtClean="0"/>
              <a:t>13</a:t>
            </a:fld>
            <a:endParaRPr lang="en-IN" dirty="0"/>
          </a:p>
        </p:txBody>
      </p:sp>
    </p:spTree>
    <p:extLst>
      <p:ext uri="{BB962C8B-B14F-4D97-AF65-F5344CB8AC3E}">
        <p14:creationId xmlns:p14="http://schemas.microsoft.com/office/powerpoint/2010/main" val="3182556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F8CA2-CBC7-3A4E-CBDA-0F436E7B8A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9B2EF5-06D4-A64B-EA34-5ED8DC8BA8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9EBF50-61B4-BFEC-A187-1D4383F5007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CD76446-42EE-51E6-7E14-FAA882A686F7}"/>
              </a:ext>
            </a:extLst>
          </p:cNvPr>
          <p:cNvSpPr>
            <a:spLocks noGrp="1"/>
          </p:cNvSpPr>
          <p:nvPr>
            <p:ph type="sldNum" sz="quarter" idx="5"/>
          </p:nvPr>
        </p:nvSpPr>
        <p:spPr/>
        <p:txBody>
          <a:bodyPr/>
          <a:lstStyle/>
          <a:p>
            <a:fld id="{74AA51C4-30D5-474B-B3FB-CD6A22456F36}" type="slidenum">
              <a:rPr lang="en-IN" smtClean="0"/>
              <a:t>14</a:t>
            </a:fld>
            <a:endParaRPr lang="en-IN" dirty="0"/>
          </a:p>
        </p:txBody>
      </p:sp>
    </p:spTree>
    <p:extLst>
      <p:ext uri="{BB962C8B-B14F-4D97-AF65-F5344CB8AC3E}">
        <p14:creationId xmlns:p14="http://schemas.microsoft.com/office/powerpoint/2010/main" val="2907183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13F86-A4F9-967C-8E39-8E0FF4B07A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4625B4-550E-4880-F084-286EBB4489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4779B-C208-78A7-4D07-C13BB58ABB6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D828338-A013-E1E9-777C-B4BD58C96CD3}"/>
              </a:ext>
            </a:extLst>
          </p:cNvPr>
          <p:cNvSpPr>
            <a:spLocks noGrp="1"/>
          </p:cNvSpPr>
          <p:nvPr>
            <p:ph type="sldNum" sz="quarter" idx="5"/>
          </p:nvPr>
        </p:nvSpPr>
        <p:spPr/>
        <p:txBody>
          <a:bodyPr/>
          <a:lstStyle/>
          <a:p>
            <a:fld id="{74AA51C4-30D5-474B-B3FB-CD6A22456F36}" type="slidenum">
              <a:rPr lang="en-IN" smtClean="0"/>
              <a:t>15</a:t>
            </a:fld>
            <a:endParaRPr lang="en-IN" dirty="0"/>
          </a:p>
        </p:txBody>
      </p:sp>
    </p:spTree>
    <p:extLst>
      <p:ext uri="{BB962C8B-B14F-4D97-AF65-F5344CB8AC3E}">
        <p14:creationId xmlns:p14="http://schemas.microsoft.com/office/powerpoint/2010/main" val="3434311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867F2-4297-9804-4874-46D34491D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453EA-FFD0-6854-323D-99B0F48A2E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57AC49-246C-32CD-B608-1FE2F524C6A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030E59D-8820-D49E-8AF9-34AB7FF1CDA2}"/>
              </a:ext>
            </a:extLst>
          </p:cNvPr>
          <p:cNvSpPr>
            <a:spLocks noGrp="1"/>
          </p:cNvSpPr>
          <p:nvPr>
            <p:ph type="sldNum" sz="quarter" idx="5"/>
          </p:nvPr>
        </p:nvSpPr>
        <p:spPr/>
        <p:txBody>
          <a:bodyPr/>
          <a:lstStyle/>
          <a:p>
            <a:fld id="{74AA51C4-30D5-474B-B3FB-CD6A22456F36}" type="slidenum">
              <a:rPr lang="en-IN" smtClean="0"/>
              <a:t>16</a:t>
            </a:fld>
            <a:endParaRPr lang="en-IN" dirty="0"/>
          </a:p>
        </p:txBody>
      </p:sp>
    </p:spTree>
    <p:extLst>
      <p:ext uri="{BB962C8B-B14F-4D97-AF65-F5344CB8AC3E}">
        <p14:creationId xmlns:p14="http://schemas.microsoft.com/office/powerpoint/2010/main" val="79486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60555-A60F-414B-A96E-E3411F2CE1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A0DF1F-7ABE-55EB-8AAE-3C77615E7B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434D3A-114D-E1DC-395A-F2B3D54BDA8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01FA06C-ED27-D1E8-F41C-5DC112CC6A1E}"/>
              </a:ext>
            </a:extLst>
          </p:cNvPr>
          <p:cNvSpPr>
            <a:spLocks noGrp="1"/>
          </p:cNvSpPr>
          <p:nvPr>
            <p:ph type="sldNum" sz="quarter" idx="5"/>
          </p:nvPr>
        </p:nvSpPr>
        <p:spPr/>
        <p:txBody>
          <a:bodyPr/>
          <a:lstStyle/>
          <a:p>
            <a:fld id="{74AA51C4-30D5-474B-B3FB-CD6A22456F36}" type="slidenum">
              <a:rPr lang="en-IN" smtClean="0"/>
              <a:t>17</a:t>
            </a:fld>
            <a:endParaRPr lang="en-IN" dirty="0"/>
          </a:p>
        </p:txBody>
      </p:sp>
    </p:spTree>
    <p:extLst>
      <p:ext uri="{BB962C8B-B14F-4D97-AF65-F5344CB8AC3E}">
        <p14:creationId xmlns:p14="http://schemas.microsoft.com/office/powerpoint/2010/main" val="3987019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63606-C88D-158B-93E2-BA421C6D3F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C4A14-4080-9B8A-3AFE-BFF34BFC93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63FA82-8FC6-4281-2B70-AB3096A2D6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494683-CBAC-C43D-36D3-D2D856199E10}"/>
              </a:ext>
            </a:extLst>
          </p:cNvPr>
          <p:cNvSpPr>
            <a:spLocks noGrp="1"/>
          </p:cNvSpPr>
          <p:nvPr>
            <p:ph type="sldNum" sz="quarter" idx="5"/>
          </p:nvPr>
        </p:nvSpPr>
        <p:spPr/>
        <p:txBody>
          <a:bodyPr/>
          <a:lstStyle/>
          <a:p>
            <a:fld id="{74AA51C4-30D5-474B-B3FB-CD6A22456F36}" type="slidenum">
              <a:rPr lang="en-IN" smtClean="0"/>
              <a:t>18</a:t>
            </a:fld>
            <a:endParaRPr lang="en-IN" dirty="0"/>
          </a:p>
        </p:txBody>
      </p:sp>
    </p:spTree>
    <p:extLst>
      <p:ext uri="{BB962C8B-B14F-4D97-AF65-F5344CB8AC3E}">
        <p14:creationId xmlns:p14="http://schemas.microsoft.com/office/powerpoint/2010/main" val="2448417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2B381-1C79-C528-1445-06EBEF1815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94D401-B345-70C2-5DCC-CF306882A9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9DA4E3-6F59-D19A-6D8B-58E44B9E3A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744493E-9885-6F80-A8DF-4CA74EEE4B6C}"/>
              </a:ext>
            </a:extLst>
          </p:cNvPr>
          <p:cNvSpPr>
            <a:spLocks noGrp="1"/>
          </p:cNvSpPr>
          <p:nvPr>
            <p:ph type="sldNum" sz="quarter" idx="5"/>
          </p:nvPr>
        </p:nvSpPr>
        <p:spPr/>
        <p:txBody>
          <a:bodyPr/>
          <a:lstStyle/>
          <a:p>
            <a:fld id="{74AA51C4-30D5-474B-B3FB-CD6A22456F36}" type="slidenum">
              <a:rPr lang="en-IN" smtClean="0"/>
              <a:t>19</a:t>
            </a:fld>
            <a:endParaRPr lang="en-IN" dirty="0"/>
          </a:p>
        </p:txBody>
      </p:sp>
    </p:spTree>
    <p:extLst>
      <p:ext uri="{BB962C8B-B14F-4D97-AF65-F5344CB8AC3E}">
        <p14:creationId xmlns:p14="http://schemas.microsoft.com/office/powerpoint/2010/main" val="3114765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461C0-0D41-FE11-9080-0438239BE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82AFF8-E6ED-F711-00DB-82D44590FD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E287B9-8F12-8C9A-FAA5-BC67679BCF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E3EB985-1B41-F059-52CC-68417ED09D46}"/>
              </a:ext>
            </a:extLst>
          </p:cNvPr>
          <p:cNvSpPr>
            <a:spLocks noGrp="1"/>
          </p:cNvSpPr>
          <p:nvPr>
            <p:ph type="sldNum" sz="quarter" idx="5"/>
          </p:nvPr>
        </p:nvSpPr>
        <p:spPr/>
        <p:txBody>
          <a:bodyPr/>
          <a:lstStyle/>
          <a:p>
            <a:fld id="{74AA51C4-30D5-474B-B3FB-CD6A22456F36}" type="slidenum">
              <a:rPr lang="en-IN" smtClean="0"/>
              <a:t>20</a:t>
            </a:fld>
            <a:endParaRPr lang="en-IN" dirty="0"/>
          </a:p>
        </p:txBody>
      </p:sp>
    </p:spTree>
    <p:extLst>
      <p:ext uri="{BB962C8B-B14F-4D97-AF65-F5344CB8AC3E}">
        <p14:creationId xmlns:p14="http://schemas.microsoft.com/office/powerpoint/2010/main" val="4252821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04DC8-F1FC-AE8B-9FF0-5AF34B1F4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56984-AA29-AEBE-22D1-27F5B0018B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56AB45-C7ED-DB82-D0F0-6B45B1D3F4A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DCE83D2-1102-6AEA-3B4C-F3171C960402}"/>
              </a:ext>
            </a:extLst>
          </p:cNvPr>
          <p:cNvSpPr>
            <a:spLocks noGrp="1"/>
          </p:cNvSpPr>
          <p:nvPr>
            <p:ph type="sldNum" sz="quarter" idx="5"/>
          </p:nvPr>
        </p:nvSpPr>
        <p:spPr/>
        <p:txBody>
          <a:bodyPr/>
          <a:lstStyle/>
          <a:p>
            <a:fld id="{74AA51C4-30D5-474B-B3FB-CD6A22456F36}" type="slidenum">
              <a:rPr lang="en-IN" smtClean="0"/>
              <a:t>3</a:t>
            </a:fld>
            <a:endParaRPr lang="en-IN" dirty="0"/>
          </a:p>
        </p:txBody>
      </p:sp>
    </p:spTree>
    <p:extLst>
      <p:ext uri="{BB962C8B-B14F-4D97-AF65-F5344CB8AC3E}">
        <p14:creationId xmlns:p14="http://schemas.microsoft.com/office/powerpoint/2010/main" val="2118402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8F3C-EB42-EAC2-C3A9-8519BF6C1E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FB3FE4-2386-16D5-1A63-8084F0CA7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B6491-1571-41F6-C2B5-D82C3FC3AD7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00AD5E9-10BB-57CD-27C6-419BFC82A0B1}"/>
              </a:ext>
            </a:extLst>
          </p:cNvPr>
          <p:cNvSpPr>
            <a:spLocks noGrp="1"/>
          </p:cNvSpPr>
          <p:nvPr>
            <p:ph type="sldNum" sz="quarter" idx="5"/>
          </p:nvPr>
        </p:nvSpPr>
        <p:spPr/>
        <p:txBody>
          <a:bodyPr/>
          <a:lstStyle/>
          <a:p>
            <a:fld id="{74AA51C4-30D5-474B-B3FB-CD6A22456F36}" type="slidenum">
              <a:rPr lang="en-IN" smtClean="0"/>
              <a:t>21</a:t>
            </a:fld>
            <a:endParaRPr lang="en-IN" dirty="0"/>
          </a:p>
        </p:txBody>
      </p:sp>
    </p:spTree>
    <p:extLst>
      <p:ext uri="{BB962C8B-B14F-4D97-AF65-F5344CB8AC3E}">
        <p14:creationId xmlns:p14="http://schemas.microsoft.com/office/powerpoint/2010/main" val="706953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732C2-006A-069D-40C2-E3E4409D1B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649F46-A8FD-CAC4-0FCD-07E590685A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51A0A-DA75-37E0-046B-A6D3F924C66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B6444B7-5204-492D-6E76-E81D0F96D270}"/>
              </a:ext>
            </a:extLst>
          </p:cNvPr>
          <p:cNvSpPr>
            <a:spLocks noGrp="1"/>
          </p:cNvSpPr>
          <p:nvPr>
            <p:ph type="sldNum" sz="quarter" idx="5"/>
          </p:nvPr>
        </p:nvSpPr>
        <p:spPr/>
        <p:txBody>
          <a:bodyPr/>
          <a:lstStyle/>
          <a:p>
            <a:fld id="{74AA51C4-30D5-474B-B3FB-CD6A22456F36}" type="slidenum">
              <a:rPr lang="en-IN" smtClean="0"/>
              <a:t>22</a:t>
            </a:fld>
            <a:endParaRPr lang="en-IN" dirty="0"/>
          </a:p>
        </p:txBody>
      </p:sp>
    </p:spTree>
    <p:extLst>
      <p:ext uri="{BB962C8B-B14F-4D97-AF65-F5344CB8AC3E}">
        <p14:creationId xmlns:p14="http://schemas.microsoft.com/office/powerpoint/2010/main" val="2275491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FF082-3B7D-E3DF-CF01-0AF2DE635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EA9BE-03CC-D1F0-759F-A72BD6735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5B6F70-8E27-E320-FF6D-0BF8AD120CF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05BA9B4-9B2E-FC9C-DB37-C6B3586F73ED}"/>
              </a:ext>
            </a:extLst>
          </p:cNvPr>
          <p:cNvSpPr>
            <a:spLocks noGrp="1"/>
          </p:cNvSpPr>
          <p:nvPr>
            <p:ph type="sldNum" sz="quarter" idx="5"/>
          </p:nvPr>
        </p:nvSpPr>
        <p:spPr/>
        <p:txBody>
          <a:bodyPr/>
          <a:lstStyle/>
          <a:p>
            <a:fld id="{74AA51C4-30D5-474B-B3FB-CD6A22456F36}" type="slidenum">
              <a:rPr lang="en-IN" smtClean="0"/>
              <a:t>23</a:t>
            </a:fld>
            <a:endParaRPr lang="en-IN" dirty="0"/>
          </a:p>
        </p:txBody>
      </p:sp>
    </p:spTree>
    <p:extLst>
      <p:ext uri="{BB962C8B-B14F-4D97-AF65-F5344CB8AC3E}">
        <p14:creationId xmlns:p14="http://schemas.microsoft.com/office/powerpoint/2010/main" val="3619451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42F9A-A2A9-8914-5E8D-8B73CC5E25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1A658-CE63-EBEC-B8E6-0FEC401862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80D432-278E-BD71-88C9-7A2080CA59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A264A8F-A248-20C8-CA40-F3832EEA9486}"/>
              </a:ext>
            </a:extLst>
          </p:cNvPr>
          <p:cNvSpPr>
            <a:spLocks noGrp="1"/>
          </p:cNvSpPr>
          <p:nvPr>
            <p:ph type="sldNum" sz="quarter" idx="5"/>
          </p:nvPr>
        </p:nvSpPr>
        <p:spPr/>
        <p:txBody>
          <a:bodyPr/>
          <a:lstStyle/>
          <a:p>
            <a:fld id="{74AA51C4-30D5-474B-B3FB-CD6A22456F36}" type="slidenum">
              <a:rPr lang="en-IN" smtClean="0"/>
              <a:t>24</a:t>
            </a:fld>
            <a:endParaRPr lang="en-IN" dirty="0"/>
          </a:p>
        </p:txBody>
      </p:sp>
    </p:spTree>
    <p:extLst>
      <p:ext uri="{BB962C8B-B14F-4D97-AF65-F5344CB8AC3E}">
        <p14:creationId xmlns:p14="http://schemas.microsoft.com/office/powerpoint/2010/main" val="776169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9651D-F9AC-3F2A-1A5F-2F394B1E91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97EE6-F328-ADA6-9F2C-BE41BCB651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56AFDA-0449-CD60-B96B-B8438B377D8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E5AFA66-E19D-A7BA-82A9-24D479A3E0D3}"/>
              </a:ext>
            </a:extLst>
          </p:cNvPr>
          <p:cNvSpPr>
            <a:spLocks noGrp="1"/>
          </p:cNvSpPr>
          <p:nvPr>
            <p:ph type="sldNum" sz="quarter" idx="5"/>
          </p:nvPr>
        </p:nvSpPr>
        <p:spPr/>
        <p:txBody>
          <a:bodyPr/>
          <a:lstStyle/>
          <a:p>
            <a:fld id="{74AA51C4-30D5-474B-B3FB-CD6A22456F36}" type="slidenum">
              <a:rPr lang="en-IN" smtClean="0"/>
              <a:t>25</a:t>
            </a:fld>
            <a:endParaRPr lang="en-IN" dirty="0"/>
          </a:p>
        </p:txBody>
      </p:sp>
    </p:spTree>
    <p:extLst>
      <p:ext uri="{BB962C8B-B14F-4D97-AF65-F5344CB8AC3E}">
        <p14:creationId xmlns:p14="http://schemas.microsoft.com/office/powerpoint/2010/main" val="3498329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22E1F-57E2-51E0-5729-9D58B0382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BD23EE-2A70-AAB9-23C3-E0F837A52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26F8-C755-33D1-F727-D27D34824C1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9A8AE6D-7C7E-3AD2-8650-C28EAE331F88}"/>
              </a:ext>
            </a:extLst>
          </p:cNvPr>
          <p:cNvSpPr>
            <a:spLocks noGrp="1"/>
          </p:cNvSpPr>
          <p:nvPr>
            <p:ph type="sldNum" sz="quarter" idx="5"/>
          </p:nvPr>
        </p:nvSpPr>
        <p:spPr/>
        <p:txBody>
          <a:bodyPr/>
          <a:lstStyle/>
          <a:p>
            <a:fld id="{74AA51C4-30D5-474B-B3FB-CD6A22456F36}" type="slidenum">
              <a:rPr lang="en-IN" smtClean="0"/>
              <a:t>26</a:t>
            </a:fld>
            <a:endParaRPr lang="en-IN" dirty="0"/>
          </a:p>
        </p:txBody>
      </p:sp>
    </p:spTree>
    <p:extLst>
      <p:ext uri="{BB962C8B-B14F-4D97-AF65-F5344CB8AC3E}">
        <p14:creationId xmlns:p14="http://schemas.microsoft.com/office/powerpoint/2010/main" val="3656611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095E9-958D-9085-4993-D99474FBF9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264258-43D6-CA4E-2083-2F3035D50E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270014-34FF-E464-8DBF-E3A06A89B8E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284E2E1-E101-E2E4-1FF8-EB52CAC2889F}"/>
              </a:ext>
            </a:extLst>
          </p:cNvPr>
          <p:cNvSpPr>
            <a:spLocks noGrp="1"/>
          </p:cNvSpPr>
          <p:nvPr>
            <p:ph type="sldNum" sz="quarter" idx="5"/>
          </p:nvPr>
        </p:nvSpPr>
        <p:spPr/>
        <p:txBody>
          <a:bodyPr/>
          <a:lstStyle/>
          <a:p>
            <a:fld id="{74AA51C4-30D5-474B-B3FB-CD6A22456F36}" type="slidenum">
              <a:rPr lang="en-IN" smtClean="0"/>
              <a:t>27</a:t>
            </a:fld>
            <a:endParaRPr lang="en-IN" dirty="0"/>
          </a:p>
        </p:txBody>
      </p:sp>
    </p:spTree>
    <p:extLst>
      <p:ext uri="{BB962C8B-B14F-4D97-AF65-F5344CB8AC3E}">
        <p14:creationId xmlns:p14="http://schemas.microsoft.com/office/powerpoint/2010/main" val="2594587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C2705-468D-1554-0880-F5C4D42247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04ECB-98DE-72D0-2C33-EA23F0A7B6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2AFD7-D2E6-E104-8ABF-54C13DBF01C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8D506D-B8EA-73E4-3B8F-AB501500F7CE}"/>
              </a:ext>
            </a:extLst>
          </p:cNvPr>
          <p:cNvSpPr>
            <a:spLocks noGrp="1"/>
          </p:cNvSpPr>
          <p:nvPr>
            <p:ph type="sldNum" sz="quarter" idx="5"/>
          </p:nvPr>
        </p:nvSpPr>
        <p:spPr/>
        <p:txBody>
          <a:bodyPr/>
          <a:lstStyle/>
          <a:p>
            <a:fld id="{74AA51C4-30D5-474B-B3FB-CD6A22456F36}" type="slidenum">
              <a:rPr lang="en-IN" smtClean="0"/>
              <a:t>28</a:t>
            </a:fld>
            <a:endParaRPr lang="en-IN" dirty="0"/>
          </a:p>
        </p:txBody>
      </p:sp>
    </p:spTree>
    <p:extLst>
      <p:ext uri="{BB962C8B-B14F-4D97-AF65-F5344CB8AC3E}">
        <p14:creationId xmlns:p14="http://schemas.microsoft.com/office/powerpoint/2010/main" val="100076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B6B1C-0C16-58B5-CA4F-5AE2A5669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F7E08A-0B7C-1367-FC3D-9DE43C31D1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10C016-3E2A-355B-3280-E739808B11D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0F797C0-8531-FC9C-D437-DED613759DC1}"/>
              </a:ext>
            </a:extLst>
          </p:cNvPr>
          <p:cNvSpPr>
            <a:spLocks noGrp="1"/>
          </p:cNvSpPr>
          <p:nvPr>
            <p:ph type="sldNum" sz="quarter" idx="5"/>
          </p:nvPr>
        </p:nvSpPr>
        <p:spPr/>
        <p:txBody>
          <a:bodyPr/>
          <a:lstStyle/>
          <a:p>
            <a:fld id="{74AA51C4-30D5-474B-B3FB-CD6A22456F36}" type="slidenum">
              <a:rPr lang="en-IN" smtClean="0"/>
              <a:t>29</a:t>
            </a:fld>
            <a:endParaRPr lang="en-IN" dirty="0"/>
          </a:p>
        </p:txBody>
      </p:sp>
    </p:spTree>
    <p:extLst>
      <p:ext uri="{BB962C8B-B14F-4D97-AF65-F5344CB8AC3E}">
        <p14:creationId xmlns:p14="http://schemas.microsoft.com/office/powerpoint/2010/main" val="2485863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CF0CF-1E2E-3972-545C-A2F3E23DB3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239243-D334-B546-E746-7DD698EA77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1943F-6F5F-2CF4-E43F-88ABDCA728E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445064-56C8-1093-73D4-32C1BECDF67D}"/>
              </a:ext>
            </a:extLst>
          </p:cNvPr>
          <p:cNvSpPr>
            <a:spLocks noGrp="1"/>
          </p:cNvSpPr>
          <p:nvPr>
            <p:ph type="sldNum" sz="quarter" idx="5"/>
          </p:nvPr>
        </p:nvSpPr>
        <p:spPr/>
        <p:txBody>
          <a:bodyPr/>
          <a:lstStyle/>
          <a:p>
            <a:fld id="{74AA51C4-30D5-474B-B3FB-CD6A22456F36}" type="slidenum">
              <a:rPr lang="en-IN" smtClean="0"/>
              <a:t>30</a:t>
            </a:fld>
            <a:endParaRPr lang="en-IN" dirty="0"/>
          </a:p>
        </p:txBody>
      </p:sp>
    </p:spTree>
    <p:extLst>
      <p:ext uri="{BB962C8B-B14F-4D97-AF65-F5344CB8AC3E}">
        <p14:creationId xmlns:p14="http://schemas.microsoft.com/office/powerpoint/2010/main" val="2319088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68995-321D-3A71-85A0-3F40B1F8FF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16BB1-2D38-83EF-11AE-1F93A3B3C6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B4BEDA-81DF-FFDD-89F7-7F9A52654E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7C3225B-FBDD-1281-1D7F-DC414D7EAD47}"/>
              </a:ext>
            </a:extLst>
          </p:cNvPr>
          <p:cNvSpPr>
            <a:spLocks noGrp="1"/>
          </p:cNvSpPr>
          <p:nvPr>
            <p:ph type="sldNum" sz="quarter" idx="5"/>
          </p:nvPr>
        </p:nvSpPr>
        <p:spPr/>
        <p:txBody>
          <a:bodyPr/>
          <a:lstStyle/>
          <a:p>
            <a:fld id="{74AA51C4-30D5-474B-B3FB-CD6A22456F36}" type="slidenum">
              <a:rPr lang="en-IN" smtClean="0"/>
              <a:t>4</a:t>
            </a:fld>
            <a:endParaRPr lang="en-IN" dirty="0"/>
          </a:p>
        </p:txBody>
      </p:sp>
    </p:spTree>
    <p:extLst>
      <p:ext uri="{BB962C8B-B14F-4D97-AF65-F5344CB8AC3E}">
        <p14:creationId xmlns:p14="http://schemas.microsoft.com/office/powerpoint/2010/main" val="4077073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15940-3173-7377-D53B-CD88E195E5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CF609-60AB-651C-165A-8A7CE32897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F8AB70-FDEB-D719-D48B-64B73841255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310A274-328A-5CFA-37DE-AEDB38533245}"/>
              </a:ext>
            </a:extLst>
          </p:cNvPr>
          <p:cNvSpPr>
            <a:spLocks noGrp="1"/>
          </p:cNvSpPr>
          <p:nvPr>
            <p:ph type="sldNum" sz="quarter" idx="5"/>
          </p:nvPr>
        </p:nvSpPr>
        <p:spPr/>
        <p:txBody>
          <a:bodyPr/>
          <a:lstStyle/>
          <a:p>
            <a:fld id="{74AA51C4-30D5-474B-B3FB-CD6A22456F36}" type="slidenum">
              <a:rPr lang="en-IN" smtClean="0"/>
              <a:t>31</a:t>
            </a:fld>
            <a:endParaRPr lang="en-IN" dirty="0"/>
          </a:p>
        </p:txBody>
      </p:sp>
    </p:spTree>
    <p:extLst>
      <p:ext uri="{BB962C8B-B14F-4D97-AF65-F5344CB8AC3E}">
        <p14:creationId xmlns:p14="http://schemas.microsoft.com/office/powerpoint/2010/main" val="463077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B902B-F190-8E75-AC17-45786275F2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D7E6D-EEA3-A2C5-3D25-71F7B1113F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6B363A-E857-0F66-6547-F362B2083A2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F3D0876-E2A2-4F18-D578-C374D0B11B02}"/>
              </a:ext>
            </a:extLst>
          </p:cNvPr>
          <p:cNvSpPr>
            <a:spLocks noGrp="1"/>
          </p:cNvSpPr>
          <p:nvPr>
            <p:ph type="sldNum" sz="quarter" idx="5"/>
          </p:nvPr>
        </p:nvSpPr>
        <p:spPr/>
        <p:txBody>
          <a:bodyPr/>
          <a:lstStyle/>
          <a:p>
            <a:fld id="{74AA51C4-30D5-474B-B3FB-CD6A22456F36}" type="slidenum">
              <a:rPr lang="en-IN" smtClean="0"/>
              <a:t>32</a:t>
            </a:fld>
            <a:endParaRPr lang="en-IN" dirty="0"/>
          </a:p>
        </p:txBody>
      </p:sp>
    </p:spTree>
    <p:extLst>
      <p:ext uri="{BB962C8B-B14F-4D97-AF65-F5344CB8AC3E}">
        <p14:creationId xmlns:p14="http://schemas.microsoft.com/office/powerpoint/2010/main" val="2278501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3F2DF-C788-A085-DF27-587F38612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56C704-A346-87D6-F5A7-5FE168BA5D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1596DE-A187-5AD1-8014-9B759A573C2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4A82B98-AF9B-F8AF-222A-8A7C17A0897D}"/>
              </a:ext>
            </a:extLst>
          </p:cNvPr>
          <p:cNvSpPr>
            <a:spLocks noGrp="1"/>
          </p:cNvSpPr>
          <p:nvPr>
            <p:ph type="sldNum" sz="quarter" idx="5"/>
          </p:nvPr>
        </p:nvSpPr>
        <p:spPr/>
        <p:txBody>
          <a:bodyPr/>
          <a:lstStyle/>
          <a:p>
            <a:fld id="{74AA51C4-30D5-474B-B3FB-CD6A22456F36}" type="slidenum">
              <a:rPr lang="en-IN" smtClean="0"/>
              <a:t>33</a:t>
            </a:fld>
            <a:endParaRPr lang="en-IN" dirty="0"/>
          </a:p>
        </p:txBody>
      </p:sp>
    </p:spTree>
    <p:extLst>
      <p:ext uri="{BB962C8B-B14F-4D97-AF65-F5344CB8AC3E}">
        <p14:creationId xmlns:p14="http://schemas.microsoft.com/office/powerpoint/2010/main" val="1304830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F6B7D-CE1E-4AE4-A529-90587BA5A8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2C183-B263-C78E-5BDD-A5C411D9B6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46E3BD-8D55-898F-F99C-6008D61229F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38802DE-4CB8-3E7B-AC11-1A8126623846}"/>
              </a:ext>
            </a:extLst>
          </p:cNvPr>
          <p:cNvSpPr>
            <a:spLocks noGrp="1"/>
          </p:cNvSpPr>
          <p:nvPr>
            <p:ph type="sldNum" sz="quarter" idx="5"/>
          </p:nvPr>
        </p:nvSpPr>
        <p:spPr/>
        <p:txBody>
          <a:bodyPr/>
          <a:lstStyle/>
          <a:p>
            <a:fld id="{74AA51C4-30D5-474B-B3FB-CD6A22456F36}" type="slidenum">
              <a:rPr lang="en-IN" smtClean="0"/>
              <a:t>34</a:t>
            </a:fld>
            <a:endParaRPr lang="en-IN" dirty="0"/>
          </a:p>
        </p:txBody>
      </p:sp>
    </p:spTree>
    <p:extLst>
      <p:ext uri="{BB962C8B-B14F-4D97-AF65-F5344CB8AC3E}">
        <p14:creationId xmlns:p14="http://schemas.microsoft.com/office/powerpoint/2010/main" val="2329315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B2DB3-2A9C-8873-3815-4786FF59B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E88E20-D2D1-BABE-0F9F-7ADD47B653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4C1573-9960-C657-0AE3-6EADF21848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FE61A76-8DA3-BBA3-9BE2-FD70E0971635}"/>
              </a:ext>
            </a:extLst>
          </p:cNvPr>
          <p:cNvSpPr>
            <a:spLocks noGrp="1"/>
          </p:cNvSpPr>
          <p:nvPr>
            <p:ph type="sldNum" sz="quarter" idx="5"/>
          </p:nvPr>
        </p:nvSpPr>
        <p:spPr/>
        <p:txBody>
          <a:bodyPr/>
          <a:lstStyle/>
          <a:p>
            <a:fld id="{74AA51C4-30D5-474B-B3FB-CD6A22456F36}" type="slidenum">
              <a:rPr lang="en-IN" smtClean="0"/>
              <a:t>35</a:t>
            </a:fld>
            <a:endParaRPr lang="en-IN" dirty="0"/>
          </a:p>
        </p:txBody>
      </p:sp>
    </p:spTree>
    <p:extLst>
      <p:ext uri="{BB962C8B-B14F-4D97-AF65-F5344CB8AC3E}">
        <p14:creationId xmlns:p14="http://schemas.microsoft.com/office/powerpoint/2010/main" val="16579878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70387-3150-4AE3-D4A9-2957950763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5A947D-257E-D631-B57B-50EF89537F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24D0B6-6EAC-BBA8-F20C-1A954A9C2E9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F20DCF3-21BC-4869-AC5D-30034DE5C5C0}"/>
              </a:ext>
            </a:extLst>
          </p:cNvPr>
          <p:cNvSpPr>
            <a:spLocks noGrp="1"/>
          </p:cNvSpPr>
          <p:nvPr>
            <p:ph type="sldNum" sz="quarter" idx="5"/>
          </p:nvPr>
        </p:nvSpPr>
        <p:spPr/>
        <p:txBody>
          <a:bodyPr/>
          <a:lstStyle/>
          <a:p>
            <a:fld id="{74AA51C4-30D5-474B-B3FB-CD6A22456F36}" type="slidenum">
              <a:rPr lang="en-IN" smtClean="0"/>
              <a:t>36</a:t>
            </a:fld>
            <a:endParaRPr lang="en-IN" dirty="0"/>
          </a:p>
        </p:txBody>
      </p:sp>
    </p:spTree>
    <p:extLst>
      <p:ext uri="{BB962C8B-B14F-4D97-AF65-F5344CB8AC3E}">
        <p14:creationId xmlns:p14="http://schemas.microsoft.com/office/powerpoint/2010/main" val="1160433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B0D12-BB71-8856-3A1B-535A9E60F2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66D426-61DA-7F40-CE3B-488DCA5A90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146802-A6D0-43BA-11F4-C1008D7B974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38B796-FACB-B82F-FD3C-2F4A8B2DEBBE}"/>
              </a:ext>
            </a:extLst>
          </p:cNvPr>
          <p:cNvSpPr>
            <a:spLocks noGrp="1"/>
          </p:cNvSpPr>
          <p:nvPr>
            <p:ph type="sldNum" sz="quarter" idx="5"/>
          </p:nvPr>
        </p:nvSpPr>
        <p:spPr/>
        <p:txBody>
          <a:bodyPr/>
          <a:lstStyle/>
          <a:p>
            <a:fld id="{74AA51C4-30D5-474B-B3FB-CD6A22456F36}" type="slidenum">
              <a:rPr lang="en-IN" smtClean="0"/>
              <a:t>37</a:t>
            </a:fld>
            <a:endParaRPr lang="en-IN" dirty="0"/>
          </a:p>
        </p:txBody>
      </p:sp>
    </p:spTree>
    <p:extLst>
      <p:ext uri="{BB962C8B-B14F-4D97-AF65-F5344CB8AC3E}">
        <p14:creationId xmlns:p14="http://schemas.microsoft.com/office/powerpoint/2010/main" val="11828009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2594D-D383-350E-F641-7F69BF7B54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517108-D365-8465-CA9B-5F9F9DADE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EC5174-AA71-730F-7332-23D243903F8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1252C54-AFF8-DD0D-3980-0C08DE0756A1}"/>
              </a:ext>
            </a:extLst>
          </p:cNvPr>
          <p:cNvSpPr>
            <a:spLocks noGrp="1"/>
          </p:cNvSpPr>
          <p:nvPr>
            <p:ph type="sldNum" sz="quarter" idx="5"/>
          </p:nvPr>
        </p:nvSpPr>
        <p:spPr/>
        <p:txBody>
          <a:bodyPr/>
          <a:lstStyle/>
          <a:p>
            <a:fld id="{74AA51C4-30D5-474B-B3FB-CD6A22456F36}" type="slidenum">
              <a:rPr lang="en-IN" smtClean="0"/>
              <a:t>38</a:t>
            </a:fld>
            <a:endParaRPr lang="en-IN" dirty="0"/>
          </a:p>
        </p:txBody>
      </p:sp>
    </p:spTree>
    <p:extLst>
      <p:ext uri="{BB962C8B-B14F-4D97-AF65-F5344CB8AC3E}">
        <p14:creationId xmlns:p14="http://schemas.microsoft.com/office/powerpoint/2010/main" val="2199266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0713C-BFB5-E56D-09F2-2D99827C5F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572C0-49AE-87B4-256A-A0F2B9D6C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F1DAAA-140F-4204-A8E0-0B980872E8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A7C2944-B096-3407-1D34-0E9DFCE643B2}"/>
              </a:ext>
            </a:extLst>
          </p:cNvPr>
          <p:cNvSpPr>
            <a:spLocks noGrp="1"/>
          </p:cNvSpPr>
          <p:nvPr>
            <p:ph type="sldNum" sz="quarter" idx="5"/>
          </p:nvPr>
        </p:nvSpPr>
        <p:spPr/>
        <p:txBody>
          <a:bodyPr/>
          <a:lstStyle/>
          <a:p>
            <a:fld id="{74AA51C4-30D5-474B-B3FB-CD6A22456F36}" type="slidenum">
              <a:rPr lang="en-IN" smtClean="0"/>
              <a:t>39</a:t>
            </a:fld>
            <a:endParaRPr lang="en-IN" dirty="0"/>
          </a:p>
        </p:txBody>
      </p:sp>
    </p:spTree>
    <p:extLst>
      <p:ext uri="{BB962C8B-B14F-4D97-AF65-F5344CB8AC3E}">
        <p14:creationId xmlns:p14="http://schemas.microsoft.com/office/powerpoint/2010/main" val="2379281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F8F17-34B9-67AD-B26B-A63678C35B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6567D6-F45E-6C9B-E831-4CF9ACB384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CA3ACF-DCF3-EDE1-672F-C5A1F694BBA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D7588F-EB4A-3EFE-6D87-7CA0152BB74B}"/>
              </a:ext>
            </a:extLst>
          </p:cNvPr>
          <p:cNvSpPr>
            <a:spLocks noGrp="1"/>
          </p:cNvSpPr>
          <p:nvPr>
            <p:ph type="sldNum" sz="quarter" idx="5"/>
          </p:nvPr>
        </p:nvSpPr>
        <p:spPr/>
        <p:txBody>
          <a:bodyPr/>
          <a:lstStyle/>
          <a:p>
            <a:fld id="{74AA51C4-30D5-474B-B3FB-CD6A22456F36}" type="slidenum">
              <a:rPr lang="en-IN" smtClean="0"/>
              <a:t>40</a:t>
            </a:fld>
            <a:endParaRPr lang="en-IN" dirty="0"/>
          </a:p>
        </p:txBody>
      </p:sp>
    </p:spTree>
    <p:extLst>
      <p:ext uri="{BB962C8B-B14F-4D97-AF65-F5344CB8AC3E}">
        <p14:creationId xmlns:p14="http://schemas.microsoft.com/office/powerpoint/2010/main" val="3845451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5481E-61FE-6599-91F9-DCD158BB41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542E40-AE68-AAAA-E24D-2253741E33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603DCB-83E5-1052-0078-A5E15F309C4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277978-DA88-5147-DBC6-CD2546705A49}"/>
              </a:ext>
            </a:extLst>
          </p:cNvPr>
          <p:cNvSpPr>
            <a:spLocks noGrp="1"/>
          </p:cNvSpPr>
          <p:nvPr>
            <p:ph type="sldNum" sz="quarter" idx="5"/>
          </p:nvPr>
        </p:nvSpPr>
        <p:spPr/>
        <p:txBody>
          <a:bodyPr/>
          <a:lstStyle/>
          <a:p>
            <a:fld id="{74AA51C4-30D5-474B-B3FB-CD6A22456F36}" type="slidenum">
              <a:rPr lang="en-IN" smtClean="0"/>
              <a:t>5</a:t>
            </a:fld>
            <a:endParaRPr lang="en-IN" dirty="0"/>
          </a:p>
        </p:txBody>
      </p:sp>
    </p:spTree>
    <p:extLst>
      <p:ext uri="{BB962C8B-B14F-4D97-AF65-F5344CB8AC3E}">
        <p14:creationId xmlns:p14="http://schemas.microsoft.com/office/powerpoint/2010/main" val="2020571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3E2AB-92E1-D6A1-C11B-CEC9ED0310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56578E-A9DB-C0FD-567E-676CE7D166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B43090-1B99-B905-6A97-CC42F729D4A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3FAD9E-D5AB-20CA-E37D-A58C4D255958}"/>
              </a:ext>
            </a:extLst>
          </p:cNvPr>
          <p:cNvSpPr>
            <a:spLocks noGrp="1"/>
          </p:cNvSpPr>
          <p:nvPr>
            <p:ph type="sldNum" sz="quarter" idx="5"/>
          </p:nvPr>
        </p:nvSpPr>
        <p:spPr/>
        <p:txBody>
          <a:bodyPr/>
          <a:lstStyle/>
          <a:p>
            <a:fld id="{74AA51C4-30D5-474B-B3FB-CD6A22456F36}" type="slidenum">
              <a:rPr lang="en-IN" smtClean="0"/>
              <a:t>41</a:t>
            </a:fld>
            <a:endParaRPr lang="en-IN" dirty="0"/>
          </a:p>
        </p:txBody>
      </p:sp>
    </p:spTree>
    <p:extLst>
      <p:ext uri="{BB962C8B-B14F-4D97-AF65-F5344CB8AC3E}">
        <p14:creationId xmlns:p14="http://schemas.microsoft.com/office/powerpoint/2010/main" val="32215355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8078B-F318-970B-B9E8-66B4AA175F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CFC40C-C770-E106-FED0-350A6FE189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7AABFA-8B20-9298-71BA-D29338574BD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6EBC329-33FF-859A-8E70-4F395A9AB1AD}"/>
              </a:ext>
            </a:extLst>
          </p:cNvPr>
          <p:cNvSpPr>
            <a:spLocks noGrp="1"/>
          </p:cNvSpPr>
          <p:nvPr>
            <p:ph type="sldNum" sz="quarter" idx="5"/>
          </p:nvPr>
        </p:nvSpPr>
        <p:spPr/>
        <p:txBody>
          <a:bodyPr/>
          <a:lstStyle/>
          <a:p>
            <a:fld id="{74AA51C4-30D5-474B-B3FB-CD6A22456F36}" type="slidenum">
              <a:rPr lang="en-IN" smtClean="0"/>
              <a:t>42</a:t>
            </a:fld>
            <a:endParaRPr lang="en-IN" dirty="0"/>
          </a:p>
        </p:txBody>
      </p:sp>
    </p:spTree>
    <p:extLst>
      <p:ext uri="{BB962C8B-B14F-4D97-AF65-F5344CB8AC3E}">
        <p14:creationId xmlns:p14="http://schemas.microsoft.com/office/powerpoint/2010/main" val="943978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01E7D-68A6-B8DD-5428-D8C14EC767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2D871-AA05-1EAB-093D-572508C398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9D6603-CA86-93C1-D979-BB4B60459DD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3F137E6-6CE9-8C8F-70E4-EC01131BD39F}"/>
              </a:ext>
            </a:extLst>
          </p:cNvPr>
          <p:cNvSpPr>
            <a:spLocks noGrp="1"/>
          </p:cNvSpPr>
          <p:nvPr>
            <p:ph type="sldNum" sz="quarter" idx="5"/>
          </p:nvPr>
        </p:nvSpPr>
        <p:spPr/>
        <p:txBody>
          <a:bodyPr/>
          <a:lstStyle/>
          <a:p>
            <a:fld id="{74AA51C4-30D5-474B-B3FB-CD6A22456F36}" type="slidenum">
              <a:rPr lang="en-IN" smtClean="0"/>
              <a:t>43</a:t>
            </a:fld>
            <a:endParaRPr lang="en-IN" dirty="0"/>
          </a:p>
        </p:txBody>
      </p:sp>
    </p:spTree>
    <p:extLst>
      <p:ext uri="{BB962C8B-B14F-4D97-AF65-F5344CB8AC3E}">
        <p14:creationId xmlns:p14="http://schemas.microsoft.com/office/powerpoint/2010/main" val="2520880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2EB8-9771-F430-84F2-502673C298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369E78-1028-EE7D-B2D6-D2FA31762E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9F5BF3-7571-854B-916C-59B03FA335E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FE4A990-9333-49DA-3E0B-BA1EFC05B144}"/>
              </a:ext>
            </a:extLst>
          </p:cNvPr>
          <p:cNvSpPr>
            <a:spLocks noGrp="1"/>
          </p:cNvSpPr>
          <p:nvPr>
            <p:ph type="sldNum" sz="quarter" idx="5"/>
          </p:nvPr>
        </p:nvSpPr>
        <p:spPr/>
        <p:txBody>
          <a:bodyPr/>
          <a:lstStyle/>
          <a:p>
            <a:fld id="{74AA51C4-30D5-474B-B3FB-CD6A22456F36}" type="slidenum">
              <a:rPr lang="en-IN" smtClean="0"/>
              <a:t>44</a:t>
            </a:fld>
            <a:endParaRPr lang="en-IN" dirty="0"/>
          </a:p>
        </p:txBody>
      </p:sp>
    </p:spTree>
    <p:extLst>
      <p:ext uri="{BB962C8B-B14F-4D97-AF65-F5344CB8AC3E}">
        <p14:creationId xmlns:p14="http://schemas.microsoft.com/office/powerpoint/2010/main" val="37487770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6BA98-2650-E0B2-823E-2C330EE3BF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5B45F5-634D-DA84-5294-DCBF02DECC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C43E2F-4EA9-987F-279A-F2545B98FB0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FA4DA70-3E06-E637-FFD1-EE70EE38C419}"/>
              </a:ext>
            </a:extLst>
          </p:cNvPr>
          <p:cNvSpPr>
            <a:spLocks noGrp="1"/>
          </p:cNvSpPr>
          <p:nvPr>
            <p:ph type="sldNum" sz="quarter" idx="5"/>
          </p:nvPr>
        </p:nvSpPr>
        <p:spPr/>
        <p:txBody>
          <a:bodyPr/>
          <a:lstStyle/>
          <a:p>
            <a:fld id="{74AA51C4-30D5-474B-B3FB-CD6A22456F36}" type="slidenum">
              <a:rPr lang="en-IN" smtClean="0"/>
              <a:t>45</a:t>
            </a:fld>
            <a:endParaRPr lang="en-IN" dirty="0"/>
          </a:p>
        </p:txBody>
      </p:sp>
    </p:spTree>
    <p:extLst>
      <p:ext uri="{BB962C8B-B14F-4D97-AF65-F5344CB8AC3E}">
        <p14:creationId xmlns:p14="http://schemas.microsoft.com/office/powerpoint/2010/main" val="3650346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37F92-0449-B697-FC4E-2DD797E6D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690422-41F1-28A2-BD25-1F3C41E4B5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FB139E-4A8A-14B1-F3F2-CE2795CF19C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6C72113-C0E6-2B53-15DB-C9C79FB90953}"/>
              </a:ext>
            </a:extLst>
          </p:cNvPr>
          <p:cNvSpPr>
            <a:spLocks noGrp="1"/>
          </p:cNvSpPr>
          <p:nvPr>
            <p:ph type="sldNum" sz="quarter" idx="5"/>
          </p:nvPr>
        </p:nvSpPr>
        <p:spPr/>
        <p:txBody>
          <a:bodyPr/>
          <a:lstStyle/>
          <a:p>
            <a:fld id="{74AA51C4-30D5-474B-B3FB-CD6A22456F36}" type="slidenum">
              <a:rPr lang="en-IN" smtClean="0"/>
              <a:t>46</a:t>
            </a:fld>
            <a:endParaRPr lang="en-IN" dirty="0"/>
          </a:p>
        </p:txBody>
      </p:sp>
    </p:spTree>
    <p:extLst>
      <p:ext uri="{BB962C8B-B14F-4D97-AF65-F5344CB8AC3E}">
        <p14:creationId xmlns:p14="http://schemas.microsoft.com/office/powerpoint/2010/main" val="4456733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F25D3-AA71-78DA-2B74-E651F64F8D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E84C7-9CF2-2FCE-996D-39E1D997C2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8B27DC-813C-C0AB-7212-F0F4DBABAC1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BFEFC88-4066-3CBB-4876-372C59C2D926}"/>
              </a:ext>
            </a:extLst>
          </p:cNvPr>
          <p:cNvSpPr>
            <a:spLocks noGrp="1"/>
          </p:cNvSpPr>
          <p:nvPr>
            <p:ph type="sldNum" sz="quarter" idx="5"/>
          </p:nvPr>
        </p:nvSpPr>
        <p:spPr/>
        <p:txBody>
          <a:bodyPr/>
          <a:lstStyle/>
          <a:p>
            <a:fld id="{74AA51C4-30D5-474B-B3FB-CD6A22456F36}" type="slidenum">
              <a:rPr lang="en-IN" smtClean="0"/>
              <a:t>47</a:t>
            </a:fld>
            <a:endParaRPr lang="en-IN" dirty="0"/>
          </a:p>
        </p:txBody>
      </p:sp>
    </p:spTree>
    <p:extLst>
      <p:ext uri="{BB962C8B-B14F-4D97-AF65-F5344CB8AC3E}">
        <p14:creationId xmlns:p14="http://schemas.microsoft.com/office/powerpoint/2010/main" val="40210614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77654-164B-1816-984E-4A2383A70F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B7D9B-660D-A156-DF02-113D332547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033B24-D528-6E4C-7EDE-4CBB441BEDA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DCEF887-5FDC-B644-F67B-5DCDDB8639C4}"/>
              </a:ext>
            </a:extLst>
          </p:cNvPr>
          <p:cNvSpPr>
            <a:spLocks noGrp="1"/>
          </p:cNvSpPr>
          <p:nvPr>
            <p:ph type="sldNum" sz="quarter" idx="5"/>
          </p:nvPr>
        </p:nvSpPr>
        <p:spPr/>
        <p:txBody>
          <a:bodyPr/>
          <a:lstStyle/>
          <a:p>
            <a:fld id="{74AA51C4-30D5-474B-B3FB-CD6A22456F36}" type="slidenum">
              <a:rPr lang="en-IN" smtClean="0"/>
              <a:t>48</a:t>
            </a:fld>
            <a:endParaRPr lang="en-IN" dirty="0"/>
          </a:p>
        </p:txBody>
      </p:sp>
    </p:spTree>
    <p:extLst>
      <p:ext uri="{BB962C8B-B14F-4D97-AF65-F5344CB8AC3E}">
        <p14:creationId xmlns:p14="http://schemas.microsoft.com/office/powerpoint/2010/main" val="1505094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79CAE-54D8-4938-13B8-21760574D0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99189A-3ABB-93FF-CCAB-E06C882AC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3BC8CF-FC98-3C91-9A8A-EA5F38F0153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C320850-3262-3C04-B4E1-F3B27CA449F7}"/>
              </a:ext>
            </a:extLst>
          </p:cNvPr>
          <p:cNvSpPr>
            <a:spLocks noGrp="1"/>
          </p:cNvSpPr>
          <p:nvPr>
            <p:ph type="sldNum" sz="quarter" idx="5"/>
          </p:nvPr>
        </p:nvSpPr>
        <p:spPr/>
        <p:txBody>
          <a:bodyPr/>
          <a:lstStyle/>
          <a:p>
            <a:fld id="{74AA51C4-30D5-474B-B3FB-CD6A22456F36}" type="slidenum">
              <a:rPr lang="en-IN" smtClean="0"/>
              <a:t>49</a:t>
            </a:fld>
            <a:endParaRPr lang="en-IN" dirty="0"/>
          </a:p>
        </p:txBody>
      </p:sp>
    </p:spTree>
    <p:extLst>
      <p:ext uri="{BB962C8B-B14F-4D97-AF65-F5344CB8AC3E}">
        <p14:creationId xmlns:p14="http://schemas.microsoft.com/office/powerpoint/2010/main" val="38565864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2226D-787F-176C-3ED1-68DD06365E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3F92EB-CEF0-28D4-E4F8-173B5085CD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A1E55B-CBF4-605E-3D19-E228A658725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779FD7F-D79F-9ABB-E1E7-ADAC898442A7}"/>
              </a:ext>
            </a:extLst>
          </p:cNvPr>
          <p:cNvSpPr>
            <a:spLocks noGrp="1"/>
          </p:cNvSpPr>
          <p:nvPr>
            <p:ph type="sldNum" sz="quarter" idx="5"/>
          </p:nvPr>
        </p:nvSpPr>
        <p:spPr/>
        <p:txBody>
          <a:bodyPr/>
          <a:lstStyle/>
          <a:p>
            <a:fld id="{74AA51C4-30D5-474B-B3FB-CD6A22456F36}" type="slidenum">
              <a:rPr lang="en-IN" smtClean="0"/>
              <a:t>50</a:t>
            </a:fld>
            <a:endParaRPr lang="en-IN" dirty="0"/>
          </a:p>
        </p:txBody>
      </p:sp>
    </p:spTree>
    <p:extLst>
      <p:ext uri="{BB962C8B-B14F-4D97-AF65-F5344CB8AC3E}">
        <p14:creationId xmlns:p14="http://schemas.microsoft.com/office/powerpoint/2010/main" val="111144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4119E-FACE-65EB-8E14-50BB1BE1F3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11BB0-51A5-5878-7D80-F613367FF3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FBE32-2A83-0432-E150-05161A0B22F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995BA89-A7AE-BDB8-F52D-814BB31DEB08}"/>
              </a:ext>
            </a:extLst>
          </p:cNvPr>
          <p:cNvSpPr>
            <a:spLocks noGrp="1"/>
          </p:cNvSpPr>
          <p:nvPr>
            <p:ph type="sldNum" sz="quarter" idx="5"/>
          </p:nvPr>
        </p:nvSpPr>
        <p:spPr/>
        <p:txBody>
          <a:bodyPr/>
          <a:lstStyle/>
          <a:p>
            <a:fld id="{74AA51C4-30D5-474B-B3FB-CD6A22456F36}" type="slidenum">
              <a:rPr lang="en-IN" smtClean="0"/>
              <a:t>6</a:t>
            </a:fld>
            <a:endParaRPr lang="en-IN" dirty="0"/>
          </a:p>
        </p:txBody>
      </p:sp>
    </p:spTree>
    <p:extLst>
      <p:ext uri="{BB962C8B-B14F-4D97-AF65-F5344CB8AC3E}">
        <p14:creationId xmlns:p14="http://schemas.microsoft.com/office/powerpoint/2010/main" val="1214794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414A5-648E-269F-FF87-F16DC0C7E5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E196C5-DD80-F7ED-B26C-58BEF9DA0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56FA27-D8E2-A229-AD0C-6C0837AD65D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68B8DCB-A0E9-189A-9427-7A9681370FDB}"/>
              </a:ext>
            </a:extLst>
          </p:cNvPr>
          <p:cNvSpPr>
            <a:spLocks noGrp="1"/>
          </p:cNvSpPr>
          <p:nvPr>
            <p:ph type="sldNum" sz="quarter" idx="5"/>
          </p:nvPr>
        </p:nvSpPr>
        <p:spPr/>
        <p:txBody>
          <a:bodyPr/>
          <a:lstStyle/>
          <a:p>
            <a:fld id="{74AA51C4-30D5-474B-B3FB-CD6A22456F36}" type="slidenum">
              <a:rPr lang="en-IN" smtClean="0"/>
              <a:t>51</a:t>
            </a:fld>
            <a:endParaRPr lang="en-IN" dirty="0"/>
          </a:p>
        </p:txBody>
      </p:sp>
    </p:spTree>
    <p:extLst>
      <p:ext uri="{BB962C8B-B14F-4D97-AF65-F5344CB8AC3E}">
        <p14:creationId xmlns:p14="http://schemas.microsoft.com/office/powerpoint/2010/main" val="24526527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8DA38-6872-9B36-773A-F9B7CE38F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AD9AC1-AD7D-495D-8915-70201CF098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35671-79D1-0409-B89E-DE36553E53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30646D8-9BF8-7679-1021-B3161888DCB7}"/>
              </a:ext>
            </a:extLst>
          </p:cNvPr>
          <p:cNvSpPr>
            <a:spLocks noGrp="1"/>
          </p:cNvSpPr>
          <p:nvPr>
            <p:ph type="sldNum" sz="quarter" idx="5"/>
          </p:nvPr>
        </p:nvSpPr>
        <p:spPr/>
        <p:txBody>
          <a:bodyPr/>
          <a:lstStyle/>
          <a:p>
            <a:fld id="{74AA51C4-30D5-474B-B3FB-CD6A22456F36}" type="slidenum">
              <a:rPr lang="en-IN" smtClean="0"/>
              <a:t>52</a:t>
            </a:fld>
            <a:endParaRPr lang="en-IN" dirty="0"/>
          </a:p>
        </p:txBody>
      </p:sp>
    </p:spTree>
    <p:extLst>
      <p:ext uri="{BB962C8B-B14F-4D97-AF65-F5344CB8AC3E}">
        <p14:creationId xmlns:p14="http://schemas.microsoft.com/office/powerpoint/2010/main" val="15208569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05BD6-AC53-B53B-9F7C-8836A38B3A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0465E-7215-A0A6-EA68-260470B261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8FB7F-F123-86BC-0C80-3F0147EF57E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F09AED0-7DB5-868C-B722-121B00CD9C9E}"/>
              </a:ext>
            </a:extLst>
          </p:cNvPr>
          <p:cNvSpPr>
            <a:spLocks noGrp="1"/>
          </p:cNvSpPr>
          <p:nvPr>
            <p:ph type="sldNum" sz="quarter" idx="5"/>
          </p:nvPr>
        </p:nvSpPr>
        <p:spPr/>
        <p:txBody>
          <a:bodyPr/>
          <a:lstStyle/>
          <a:p>
            <a:fld id="{74AA51C4-30D5-474B-B3FB-CD6A22456F36}" type="slidenum">
              <a:rPr lang="en-IN" smtClean="0"/>
              <a:t>53</a:t>
            </a:fld>
            <a:endParaRPr lang="en-IN" dirty="0"/>
          </a:p>
        </p:txBody>
      </p:sp>
    </p:spTree>
    <p:extLst>
      <p:ext uri="{BB962C8B-B14F-4D97-AF65-F5344CB8AC3E}">
        <p14:creationId xmlns:p14="http://schemas.microsoft.com/office/powerpoint/2010/main" val="10598139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C153F-CF70-5CBC-4898-3D6A562A0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790A8E-799B-7F41-C0E6-0A66878210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36C9E-1060-86E2-B8FD-4A5325EAC84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BC32E6A-26FD-1E23-A7F2-5DF1337F280D}"/>
              </a:ext>
            </a:extLst>
          </p:cNvPr>
          <p:cNvSpPr>
            <a:spLocks noGrp="1"/>
          </p:cNvSpPr>
          <p:nvPr>
            <p:ph type="sldNum" sz="quarter" idx="5"/>
          </p:nvPr>
        </p:nvSpPr>
        <p:spPr/>
        <p:txBody>
          <a:bodyPr/>
          <a:lstStyle/>
          <a:p>
            <a:fld id="{74AA51C4-30D5-474B-B3FB-CD6A22456F36}" type="slidenum">
              <a:rPr lang="en-IN" smtClean="0"/>
              <a:t>54</a:t>
            </a:fld>
            <a:endParaRPr lang="en-IN" dirty="0"/>
          </a:p>
        </p:txBody>
      </p:sp>
    </p:spTree>
    <p:extLst>
      <p:ext uri="{BB962C8B-B14F-4D97-AF65-F5344CB8AC3E}">
        <p14:creationId xmlns:p14="http://schemas.microsoft.com/office/powerpoint/2010/main" val="26906680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E4A28-6293-73D4-67CB-FF15436C25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235638-267D-2C95-4F42-2B4D6B0A19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D58B8-FD61-5BC3-70C7-10706983E4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0729BA6-0D29-ADC2-8F35-E3E7F9041CB4}"/>
              </a:ext>
            </a:extLst>
          </p:cNvPr>
          <p:cNvSpPr>
            <a:spLocks noGrp="1"/>
          </p:cNvSpPr>
          <p:nvPr>
            <p:ph type="sldNum" sz="quarter" idx="5"/>
          </p:nvPr>
        </p:nvSpPr>
        <p:spPr/>
        <p:txBody>
          <a:bodyPr/>
          <a:lstStyle/>
          <a:p>
            <a:fld id="{74AA51C4-30D5-474B-B3FB-CD6A22456F36}" type="slidenum">
              <a:rPr lang="en-IN" smtClean="0"/>
              <a:t>55</a:t>
            </a:fld>
            <a:endParaRPr lang="en-IN" dirty="0"/>
          </a:p>
        </p:txBody>
      </p:sp>
    </p:spTree>
    <p:extLst>
      <p:ext uri="{BB962C8B-B14F-4D97-AF65-F5344CB8AC3E}">
        <p14:creationId xmlns:p14="http://schemas.microsoft.com/office/powerpoint/2010/main" val="3663880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B3DB4-B467-918E-29C9-0AEEE8C5E5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9F602F-1C85-9267-E7D0-1A8D6BCD27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209AA8-4BA4-4A5D-F421-17960310CAF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067516-5597-1080-1B06-3E40F6206C4B}"/>
              </a:ext>
            </a:extLst>
          </p:cNvPr>
          <p:cNvSpPr>
            <a:spLocks noGrp="1"/>
          </p:cNvSpPr>
          <p:nvPr>
            <p:ph type="sldNum" sz="quarter" idx="5"/>
          </p:nvPr>
        </p:nvSpPr>
        <p:spPr/>
        <p:txBody>
          <a:bodyPr/>
          <a:lstStyle/>
          <a:p>
            <a:fld id="{74AA51C4-30D5-474B-B3FB-CD6A22456F36}" type="slidenum">
              <a:rPr lang="en-IN" smtClean="0"/>
              <a:t>56</a:t>
            </a:fld>
            <a:endParaRPr lang="en-IN" dirty="0"/>
          </a:p>
        </p:txBody>
      </p:sp>
    </p:spTree>
    <p:extLst>
      <p:ext uri="{BB962C8B-B14F-4D97-AF65-F5344CB8AC3E}">
        <p14:creationId xmlns:p14="http://schemas.microsoft.com/office/powerpoint/2010/main" val="6416236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E75C6-E1BA-7923-77DA-78DC1ACD4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7AB62E-1D75-EA04-CF19-CBA76B348A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77240-2FDD-F00C-53FE-BB29BCE012E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8CE700F-A879-E74C-6050-70DF610797FB}"/>
              </a:ext>
            </a:extLst>
          </p:cNvPr>
          <p:cNvSpPr>
            <a:spLocks noGrp="1"/>
          </p:cNvSpPr>
          <p:nvPr>
            <p:ph type="sldNum" sz="quarter" idx="5"/>
          </p:nvPr>
        </p:nvSpPr>
        <p:spPr/>
        <p:txBody>
          <a:bodyPr/>
          <a:lstStyle/>
          <a:p>
            <a:fld id="{74AA51C4-30D5-474B-B3FB-CD6A22456F36}" type="slidenum">
              <a:rPr lang="en-IN" smtClean="0"/>
              <a:t>57</a:t>
            </a:fld>
            <a:endParaRPr lang="en-IN" dirty="0"/>
          </a:p>
        </p:txBody>
      </p:sp>
    </p:spTree>
    <p:extLst>
      <p:ext uri="{BB962C8B-B14F-4D97-AF65-F5344CB8AC3E}">
        <p14:creationId xmlns:p14="http://schemas.microsoft.com/office/powerpoint/2010/main" val="19258504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ED17E-4CEF-252C-2A37-0C8435CC7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7A70D5-78F8-DB3C-0ABF-764BF0D88D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BFE416-3145-E54A-41F7-265E818FB59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D7BE1CF-B651-5B31-1939-F73C97FA7C46}"/>
              </a:ext>
            </a:extLst>
          </p:cNvPr>
          <p:cNvSpPr>
            <a:spLocks noGrp="1"/>
          </p:cNvSpPr>
          <p:nvPr>
            <p:ph type="sldNum" sz="quarter" idx="5"/>
          </p:nvPr>
        </p:nvSpPr>
        <p:spPr/>
        <p:txBody>
          <a:bodyPr/>
          <a:lstStyle/>
          <a:p>
            <a:fld id="{74AA51C4-30D5-474B-B3FB-CD6A22456F36}" type="slidenum">
              <a:rPr lang="en-IN" smtClean="0"/>
              <a:t>58</a:t>
            </a:fld>
            <a:endParaRPr lang="en-IN" dirty="0"/>
          </a:p>
        </p:txBody>
      </p:sp>
    </p:spTree>
    <p:extLst>
      <p:ext uri="{BB962C8B-B14F-4D97-AF65-F5344CB8AC3E}">
        <p14:creationId xmlns:p14="http://schemas.microsoft.com/office/powerpoint/2010/main" val="27326127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661D1-91CF-392E-806A-5AF2EA5D24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13B921-9D8F-42B6-05EE-3DDF609ED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1FE62A-EBC7-2F82-9FDB-6883F02AC53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7AA882B-49DA-BD56-EC08-D148EA1C3D3D}"/>
              </a:ext>
            </a:extLst>
          </p:cNvPr>
          <p:cNvSpPr>
            <a:spLocks noGrp="1"/>
          </p:cNvSpPr>
          <p:nvPr>
            <p:ph type="sldNum" sz="quarter" idx="5"/>
          </p:nvPr>
        </p:nvSpPr>
        <p:spPr/>
        <p:txBody>
          <a:bodyPr/>
          <a:lstStyle/>
          <a:p>
            <a:fld id="{74AA51C4-30D5-474B-B3FB-CD6A22456F36}" type="slidenum">
              <a:rPr lang="en-IN" smtClean="0"/>
              <a:t>59</a:t>
            </a:fld>
            <a:endParaRPr lang="en-IN" dirty="0"/>
          </a:p>
        </p:txBody>
      </p:sp>
    </p:spTree>
    <p:extLst>
      <p:ext uri="{BB962C8B-B14F-4D97-AF65-F5344CB8AC3E}">
        <p14:creationId xmlns:p14="http://schemas.microsoft.com/office/powerpoint/2010/main" val="39673359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D8966-6669-B6E5-E13E-96516D7B1E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44680-ED13-3FE0-A99A-8E8846B2B5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2A509D-7A19-C1A3-FA16-8A1ABBFF88B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3A5A4BA-6D47-11F3-40A3-987D195DAC16}"/>
              </a:ext>
            </a:extLst>
          </p:cNvPr>
          <p:cNvSpPr>
            <a:spLocks noGrp="1"/>
          </p:cNvSpPr>
          <p:nvPr>
            <p:ph type="sldNum" sz="quarter" idx="5"/>
          </p:nvPr>
        </p:nvSpPr>
        <p:spPr/>
        <p:txBody>
          <a:bodyPr/>
          <a:lstStyle/>
          <a:p>
            <a:fld id="{74AA51C4-30D5-474B-B3FB-CD6A22456F36}" type="slidenum">
              <a:rPr lang="en-IN" smtClean="0"/>
              <a:t>60</a:t>
            </a:fld>
            <a:endParaRPr lang="en-IN" dirty="0"/>
          </a:p>
        </p:txBody>
      </p:sp>
    </p:spTree>
    <p:extLst>
      <p:ext uri="{BB962C8B-B14F-4D97-AF65-F5344CB8AC3E}">
        <p14:creationId xmlns:p14="http://schemas.microsoft.com/office/powerpoint/2010/main" val="1002528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88B62-3EC0-1639-545E-0D229FA4C9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5CF305-44AD-DDFA-BBA5-7987C2D0B1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274BD8-8E4B-BDBC-F37C-A204AB87530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1A1ED5-1C64-D44D-BF28-BB92684D3CDC}"/>
              </a:ext>
            </a:extLst>
          </p:cNvPr>
          <p:cNvSpPr>
            <a:spLocks noGrp="1"/>
          </p:cNvSpPr>
          <p:nvPr>
            <p:ph type="sldNum" sz="quarter" idx="5"/>
          </p:nvPr>
        </p:nvSpPr>
        <p:spPr/>
        <p:txBody>
          <a:bodyPr/>
          <a:lstStyle/>
          <a:p>
            <a:fld id="{74AA51C4-30D5-474B-B3FB-CD6A22456F36}" type="slidenum">
              <a:rPr lang="en-IN" smtClean="0"/>
              <a:t>7</a:t>
            </a:fld>
            <a:endParaRPr lang="en-IN" dirty="0"/>
          </a:p>
        </p:txBody>
      </p:sp>
    </p:spTree>
    <p:extLst>
      <p:ext uri="{BB962C8B-B14F-4D97-AF65-F5344CB8AC3E}">
        <p14:creationId xmlns:p14="http://schemas.microsoft.com/office/powerpoint/2010/main" val="3195856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815BB-ED98-F446-58D1-27C4226D5C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842DD-6EC3-C10E-2B7C-1520750FED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CEC6E-FCA8-D129-D8C7-FABADD5C1FA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5F11C57-3269-193A-57CA-3274EBBA0472}"/>
              </a:ext>
            </a:extLst>
          </p:cNvPr>
          <p:cNvSpPr>
            <a:spLocks noGrp="1"/>
          </p:cNvSpPr>
          <p:nvPr>
            <p:ph type="sldNum" sz="quarter" idx="5"/>
          </p:nvPr>
        </p:nvSpPr>
        <p:spPr/>
        <p:txBody>
          <a:bodyPr/>
          <a:lstStyle/>
          <a:p>
            <a:fld id="{74AA51C4-30D5-474B-B3FB-CD6A22456F36}" type="slidenum">
              <a:rPr lang="en-IN" smtClean="0"/>
              <a:t>61</a:t>
            </a:fld>
            <a:endParaRPr lang="en-IN" dirty="0"/>
          </a:p>
        </p:txBody>
      </p:sp>
    </p:spTree>
    <p:extLst>
      <p:ext uri="{BB962C8B-B14F-4D97-AF65-F5344CB8AC3E}">
        <p14:creationId xmlns:p14="http://schemas.microsoft.com/office/powerpoint/2010/main" val="38877679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454FD-1110-9567-CE4A-914A9D51EE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55834-34D1-E66F-B3B9-BE5BC70081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2A3C5F-F3C1-F5D8-5AD2-4394103217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603E37-334D-A4B8-20ED-1C3675095E55}"/>
              </a:ext>
            </a:extLst>
          </p:cNvPr>
          <p:cNvSpPr>
            <a:spLocks noGrp="1"/>
          </p:cNvSpPr>
          <p:nvPr>
            <p:ph type="sldNum" sz="quarter" idx="5"/>
          </p:nvPr>
        </p:nvSpPr>
        <p:spPr/>
        <p:txBody>
          <a:bodyPr/>
          <a:lstStyle/>
          <a:p>
            <a:fld id="{74AA51C4-30D5-474B-B3FB-CD6A22456F36}" type="slidenum">
              <a:rPr lang="en-IN" smtClean="0"/>
              <a:t>62</a:t>
            </a:fld>
            <a:endParaRPr lang="en-IN" dirty="0"/>
          </a:p>
        </p:txBody>
      </p:sp>
    </p:spTree>
    <p:extLst>
      <p:ext uri="{BB962C8B-B14F-4D97-AF65-F5344CB8AC3E}">
        <p14:creationId xmlns:p14="http://schemas.microsoft.com/office/powerpoint/2010/main" val="2216703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4B594-4917-3D1B-9435-455E56D059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CA4016-BCF7-4731-5FD9-1EF7EFBB95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AA700-B666-E7EF-F2E8-179190B6052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AAD720-BB58-F869-D42F-412750637051}"/>
              </a:ext>
            </a:extLst>
          </p:cNvPr>
          <p:cNvSpPr>
            <a:spLocks noGrp="1"/>
          </p:cNvSpPr>
          <p:nvPr>
            <p:ph type="sldNum" sz="quarter" idx="5"/>
          </p:nvPr>
        </p:nvSpPr>
        <p:spPr/>
        <p:txBody>
          <a:bodyPr/>
          <a:lstStyle/>
          <a:p>
            <a:fld id="{74AA51C4-30D5-474B-B3FB-CD6A22456F36}" type="slidenum">
              <a:rPr lang="en-IN" smtClean="0"/>
              <a:t>8</a:t>
            </a:fld>
            <a:endParaRPr lang="en-IN" dirty="0"/>
          </a:p>
        </p:txBody>
      </p:sp>
    </p:spTree>
    <p:extLst>
      <p:ext uri="{BB962C8B-B14F-4D97-AF65-F5344CB8AC3E}">
        <p14:creationId xmlns:p14="http://schemas.microsoft.com/office/powerpoint/2010/main" val="296079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04361-C120-F1EA-6577-F52EA15132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42B8E2-A52E-F15F-5372-A19673E6BF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86D6A0-09B9-F95D-5944-4A6713F7E33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444EC7C-5927-9D2D-8794-EEC0090E2356}"/>
              </a:ext>
            </a:extLst>
          </p:cNvPr>
          <p:cNvSpPr>
            <a:spLocks noGrp="1"/>
          </p:cNvSpPr>
          <p:nvPr>
            <p:ph type="sldNum" sz="quarter" idx="5"/>
          </p:nvPr>
        </p:nvSpPr>
        <p:spPr/>
        <p:txBody>
          <a:bodyPr/>
          <a:lstStyle/>
          <a:p>
            <a:fld id="{74AA51C4-30D5-474B-B3FB-CD6A22456F36}" type="slidenum">
              <a:rPr lang="en-IN" smtClean="0"/>
              <a:t>9</a:t>
            </a:fld>
            <a:endParaRPr lang="en-IN" dirty="0"/>
          </a:p>
        </p:txBody>
      </p:sp>
    </p:spTree>
    <p:extLst>
      <p:ext uri="{BB962C8B-B14F-4D97-AF65-F5344CB8AC3E}">
        <p14:creationId xmlns:p14="http://schemas.microsoft.com/office/powerpoint/2010/main" val="210588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E5BF1-CE8C-4369-38A4-CA24A8236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DFA71A-BDCB-29D4-CC60-8C6F7061F9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B93D0-7B2B-A03F-AB8E-1C7ED07803C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4C7059B-A9BF-7FE0-8B92-C969F4FE1F88}"/>
              </a:ext>
            </a:extLst>
          </p:cNvPr>
          <p:cNvSpPr>
            <a:spLocks noGrp="1"/>
          </p:cNvSpPr>
          <p:nvPr>
            <p:ph type="sldNum" sz="quarter" idx="5"/>
          </p:nvPr>
        </p:nvSpPr>
        <p:spPr/>
        <p:txBody>
          <a:bodyPr/>
          <a:lstStyle/>
          <a:p>
            <a:fld id="{74AA51C4-30D5-474B-B3FB-CD6A22456F36}" type="slidenum">
              <a:rPr lang="en-IN" smtClean="0"/>
              <a:t>10</a:t>
            </a:fld>
            <a:endParaRPr lang="en-IN" dirty="0"/>
          </a:p>
        </p:txBody>
      </p:sp>
    </p:spTree>
    <p:extLst>
      <p:ext uri="{BB962C8B-B14F-4D97-AF65-F5344CB8AC3E}">
        <p14:creationId xmlns:p14="http://schemas.microsoft.com/office/powerpoint/2010/main" val="2918646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9DE5E15-F2B4-4D0C-95D1-5E2E6CF9ABED}" type="datetime1">
              <a:rPr lang="en-IN" smtClean="0"/>
              <a:t>03-06-2025</a:t>
            </a:fld>
            <a:endParaRPr lang="en-IN"/>
          </a:p>
        </p:txBody>
      </p:sp>
      <p:sp>
        <p:nvSpPr>
          <p:cNvPr id="5" name="Footer Placeholder 4"/>
          <p:cNvSpPr>
            <a:spLocks noGrp="1"/>
          </p:cNvSpPr>
          <p:nvPr>
            <p:ph type="ftr" sz="quarter" idx="11"/>
          </p:nvPr>
        </p:nvSpPr>
        <p:spPr/>
        <p:txBody>
          <a:bodyPr/>
          <a:lstStyle/>
          <a:p>
            <a:r>
              <a:rPr lang="en-IN"/>
              <a:t>Urvi Dhamecha</a:t>
            </a:r>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332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0E0887-57A9-41DE-A876-71DD8E681455}" type="datetime1">
              <a:rPr lang="en-IN" smtClean="0"/>
              <a:t>03-06-2025</a:t>
            </a:fld>
            <a:endParaRPr lang="en-IN"/>
          </a:p>
        </p:txBody>
      </p:sp>
      <p:sp>
        <p:nvSpPr>
          <p:cNvPr id="6" name="Footer Placeholder 5"/>
          <p:cNvSpPr>
            <a:spLocks noGrp="1"/>
          </p:cNvSpPr>
          <p:nvPr>
            <p:ph type="ftr" sz="quarter" idx="11"/>
          </p:nvPr>
        </p:nvSpPr>
        <p:spPr/>
        <p:txBody>
          <a:bodyPr/>
          <a:lstStyle/>
          <a:p>
            <a:r>
              <a:rPr lang="en-IN"/>
              <a:t>Urvi Dhamecha</a:t>
            </a:r>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77797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269497-B0B7-438C-845F-8F13F62EF722}" type="datetime1">
              <a:rPr lang="en-IN" smtClean="0"/>
              <a:t>03-06-2025</a:t>
            </a:fld>
            <a:endParaRPr lang="en-IN"/>
          </a:p>
        </p:txBody>
      </p:sp>
      <p:sp>
        <p:nvSpPr>
          <p:cNvPr id="5" name="Footer Placeholder 4"/>
          <p:cNvSpPr>
            <a:spLocks noGrp="1"/>
          </p:cNvSpPr>
          <p:nvPr>
            <p:ph type="ftr" sz="quarter" idx="11"/>
          </p:nvPr>
        </p:nvSpPr>
        <p:spPr/>
        <p:txBody>
          <a:bodyPr/>
          <a:lstStyle/>
          <a:p>
            <a:r>
              <a:rPr lang="en-IN"/>
              <a:t>Urvi Dhamecha</a:t>
            </a:r>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62684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181282F-6130-46DE-AF1F-D1190A67C0BC}" type="datetime1">
              <a:rPr lang="en-IN" smtClean="0"/>
              <a:t>03-06-2025</a:t>
            </a:fld>
            <a:endParaRPr lang="en-IN"/>
          </a:p>
        </p:txBody>
      </p:sp>
      <p:sp>
        <p:nvSpPr>
          <p:cNvPr id="5" name="Footer Placeholder 4"/>
          <p:cNvSpPr>
            <a:spLocks noGrp="1"/>
          </p:cNvSpPr>
          <p:nvPr>
            <p:ph type="ftr" sz="quarter" idx="11"/>
          </p:nvPr>
        </p:nvSpPr>
        <p:spPr/>
        <p:txBody>
          <a:bodyPr/>
          <a:lstStyle/>
          <a:p>
            <a:r>
              <a:rPr lang="en-IN"/>
              <a:t>Urvi Dhamecha</a:t>
            </a:r>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77038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4BEA-B023-3B9D-E860-4605F4C9F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1E1644-A3AF-55E5-E88A-5B5DAE0487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E9B7A2-8A62-12BF-3301-BC3930B760E5}"/>
              </a:ext>
            </a:extLst>
          </p:cNvPr>
          <p:cNvSpPr>
            <a:spLocks noGrp="1"/>
          </p:cNvSpPr>
          <p:nvPr>
            <p:ph type="dt" sz="half" idx="10"/>
          </p:nvPr>
        </p:nvSpPr>
        <p:spPr/>
        <p:txBody>
          <a:bodyPr/>
          <a:lstStyle/>
          <a:p>
            <a:fld id="{D61B7382-EAE2-415B-94B5-64769E44A0B3}" type="datetime1">
              <a:rPr lang="en-IN" smtClean="0"/>
              <a:t>03-06-2025</a:t>
            </a:fld>
            <a:endParaRPr lang="en-US"/>
          </a:p>
        </p:txBody>
      </p:sp>
      <p:sp>
        <p:nvSpPr>
          <p:cNvPr id="5" name="Footer Placeholder 4">
            <a:extLst>
              <a:ext uri="{FF2B5EF4-FFF2-40B4-BE49-F238E27FC236}">
                <a16:creationId xmlns:a16="http://schemas.microsoft.com/office/drawing/2014/main" id="{4F3E9F4B-117A-C2C6-8F79-E7392A688A77}"/>
              </a:ext>
            </a:extLst>
          </p:cNvPr>
          <p:cNvSpPr>
            <a:spLocks noGrp="1"/>
          </p:cNvSpPr>
          <p:nvPr>
            <p:ph type="ftr" sz="quarter" idx="11"/>
          </p:nvPr>
        </p:nvSpPr>
        <p:spPr/>
        <p:txBody>
          <a:bodyPr/>
          <a:lstStyle/>
          <a:p>
            <a:r>
              <a:rPr lang="en-US"/>
              <a:t>Urvi Dhamecha</a:t>
            </a:r>
          </a:p>
        </p:txBody>
      </p:sp>
      <p:sp>
        <p:nvSpPr>
          <p:cNvPr id="6" name="Slide Number Placeholder 5">
            <a:extLst>
              <a:ext uri="{FF2B5EF4-FFF2-40B4-BE49-F238E27FC236}">
                <a16:creationId xmlns:a16="http://schemas.microsoft.com/office/drawing/2014/main" id="{98F2E5D5-E25C-7B7F-40BF-35D8D27CEA27}"/>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2426212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69A73-7094-8906-B2A5-2E2913E84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DD5994-C1EF-0D64-2981-DA409C5885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37946-2461-7565-27F3-B88A721AC77D}"/>
              </a:ext>
            </a:extLst>
          </p:cNvPr>
          <p:cNvSpPr>
            <a:spLocks noGrp="1"/>
          </p:cNvSpPr>
          <p:nvPr>
            <p:ph type="dt" sz="half" idx="10"/>
          </p:nvPr>
        </p:nvSpPr>
        <p:spPr/>
        <p:txBody>
          <a:bodyPr/>
          <a:lstStyle/>
          <a:p>
            <a:fld id="{CE4853CB-C044-4A36-B8C7-A6864B44C03E}" type="datetime1">
              <a:rPr lang="en-IN" smtClean="0"/>
              <a:t>03-06-2025</a:t>
            </a:fld>
            <a:endParaRPr lang="en-US"/>
          </a:p>
        </p:txBody>
      </p:sp>
      <p:sp>
        <p:nvSpPr>
          <p:cNvPr id="5" name="Footer Placeholder 4">
            <a:extLst>
              <a:ext uri="{FF2B5EF4-FFF2-40B4-BE49-F238E27FC236}">
                <a16:creationId xmlns:a16="http://schemas.microsoft.com/office/drawing/2014/main" id="{1855163A-06FA-6AFD-93A0-73E30B56CFFB}"/>
              </a:ext>
            </a:extLst>
          </p:cNvPr>
          <p:cNvSpPr>
            <a:spLocks noGrp="1"/>
          </p:cNvSpPr>
          <p:nvPr>
            <p:ph type="ftr" sz="quarter" idx="11"/>
          </p:nvPr>
        </p:nvSpPr>
        <p:spPr/>
        <p:txBody>
          <a:bodyPr/>
          <a:lstStyle/>
          <a:p>
            <a:r>
              <a:rPr lang="en-US"/>
              <a:t>Urvi Dhamecha</a:t>
            </a:r>
          </a:p>
        </p:txBody>
      </p:sp>
      <p:sp>
        <p:nvSpPr>
          <p:cNvPr id="6" name="Slide Number Placeholder 5">
            <a:extLst>
              <a:ext uri="{FF2B5EF4-FFF2-40B4-BE49-F238E27FC236}">
                <a16:creationId xmlns:a16="http://schemas.microsoft.com/office/drawing/2014/main" id="{CB65134E-444A-C924-BFC7-B4A1484C9630}"/>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2274678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35E2-3192-8308-51AF-9D8497F30A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6BDF73-47E4-D5A0-EF12-3986DF37A8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CC4CA8-BBCD-7638-355F-AA41AE23F71E}"/>
              </a:ext>
            </a:extLst>
          </p:cNvPr>
          <p:cNvSpPr>
            <a:spLocks noGrp="1"/>
          </p:cNvSpPr>
          <p:nvPr>
            <p:ph type="dt" sz="half" idx="10"/>
          </p:nvPr>
        </p:nvSpPr>
        <p:spPr/>
        <p:txBody>
          <a:bodyPr/>
          <a:lstStyle/>
          <a:p>
            <a:fld id="{4E296B14-40E7-4D73-BA87-476CC38E3875}" type="datetime1">
              <a:rPr lang="en-IN" smtClean="0"/>
              <a:t>03-06-2025</a:t>
            </a:fld>
            <a:endParaRPr lang="en-US"/>
          </a:p>
        </p:txBody>
      </p:sp>
      <p:sp>
        <p:nvSpPr>
          <p:cNvPr id="5" name="Footer Placeholder 4">
            <a:extLst>
              <a:ext uri="{FF2B5EF4-FFF2-40B4-BE49-F238E27FC236}">
                <a16:creationId xmlns:a16="http://schemas.microsoft.com/office/drawing/2014/main" id="{F260F023-0E9C-393B-106A-D90D3DE38239}"/>
              </a:ext>
            </a:extLst>
          </p:cNvPr>
          <p:cNvSpPr>
            <a:spLocks noGrp="1"/>
          </p:cNvSpPr>
          <p:nvPr>
            <p:ph type="ftr" sz="quarter" idx="11"/>
          </p:nvPr>
        </p:nvSpPr>
        <p:spPr/>
        <p:txBody>
          <a:bodyPr/>
          <a:lstStyle/>
          <a:p>
            <a:r>
              <a:rPr lang="en-US"/>
              <a:t>Urvi Dhamecha</a:t>
            </a:r>
          </a:p>
        </p:txBody>
      </p:sp>
      <p:sp>
        <p:nvSpPr>
          <p:cNvPr id="6" name="Slide Number Placeholder 5">
            <a:extLst>
              <a:ext uri="{FF2B5EF4-FFF2-40B4-BE49-F238E27FC236}">
                <a16:creationId xmlns:a16="http://schemas.microsoft.com/office/drawing/2014/main" id="{194916C7-28A6-01B6-ED8C-4B43AAEFFD82}"/>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3873597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F0EE-4610-B1D3-D406-70EDFF0ADE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11E8F-4A2E-0BA3-7DE1-5F2907A73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846E74-B656-B74F-326F-13C2F47A5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066D85-57E0-730D-F452-95D6C43929A1}"/>
              </a:ext>
            </a:extLst>
          </p:cNvPr>
          <p:cNvSpPr>
            <a:spLocks noGrp="1"/>
          </p:cNvSpPr>
          <p:nvPr>
            <p:ph type="dt" sz="half" idx="10"/>
          </p:nvPr>
        </p:nvSpPr>
        <p:spPr/>
        <p:txBody>
          <a:bodyPr/>
          <a:lstStyle/>
          <a:p>
            <a:fld id="{9D544C8D-FFCA-479A-926C-97EA2AFBAD6B}" type="datetime1">
              <a:rPr lang="en-IN" smtClean="0"/>
              <a:t>03-06-2025</a:t>
            </a:fld>
            <a:endParaRPr lang="en-US"/>
          </a:p>
        </p:txBody>
      </p:sp>
      <p:sp>
        <p:nvSpPr>
          <p:cNvPr id="6" name="Footer Placeholder 5">
            <a:extLst>
              <a:ext uri="{FF2B5EF4-FFF2-40B4-BE49-F238E27FC236}">
                <a16:creationId xmlns:a16="http://schemas.microsoft.com/office/drawing/2014/main" id="{32D79317-2435-C39C-5FB4-FD1A50F9AA47}"/>
              </a:ext>
            </a:extLst>
          </p:cNvPr>
          <p:cNvSpPr>
            <a:spLocks noGrp="1"/>
          </p:cNvSpPr>
          <p:nvPr>
            <p:ph type="ftr" sz="quarter" idx="11"/>
          </p:nvPr>
        </p:nvSpPr>
        <p:spPr/>
        <p:txBody>
          <a:bodyPr/>
          <a:lstStyle/>
          <a:p>
            <a:r>
              <a:rPr lang="en-US"/>
              <a:t>Urvi Dhamecha</a:t>
            </a:r>
          </a:p>
        </p:txBody>
      </p:sp>
      <p:sp>
        <p:nvSpPr>
          <p:cNvPr id="7" name="Slide Number Placeholder 6">
            <a:extLst>
              <a:ext uri="{FF2B5EF4-FFF2-40B4-BE49-F238E27FC236}">
                <a16:creationId xmlns:a16="http://schemas.microsoft.com/office/drawing/2014/main" id="{8EF0724E-6638-7853-5C54-6EA20717B4C2}"/>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3864336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CE93-1A51-6C73-08B7-0966EFC42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75EF40-7797-0CB8-FFD0-3152CE607F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1BB230-9CF2-C2BD-31A3-40972A637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9393D0-F29F-EA89-2044-B0A0A66DD1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D53529-0A25-75B0-C716-F703A68CDF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75141A-26C1-99D7-A9A7-92EFB376F39F}"/>
              </a:ext>
            </a:extLst>
          </p:cNvPr>
          <p:cNvSpPr>
            <a:spLocks noGrp="1"/>
          </p:cNvSpPr>
          <p:nvPr>
            <p:ph type="dt" sz="half" idx="10"/>
          </p:nvPr>
        </p:nvSpPr>
        <p:spPr/>
        <p:txBody>
          <a:bodyPr/>
          <a:lstStyle/>
          <a:p>
            <a:fld id="{BA433F7E-C97D-4B0A-A82A-81DECC0A760C}" type="datetime1">
              <a:rPr lang="en-IN" smtClean="0"/>
              <a:t>03-06-2025</a:t>
            </a:fld>
            <a:endParaRPr lang="en-US"/>
          </a:p>
        </p:txBody>
      </p:sp>
      <p:sp>
        <p:nvSpPr>
          <p:cNvPr id="8" name="Footer Placeholder 7">
            <a:extLst>
              <a:ext uri="{FF2B5EF4-FFF2-40B4-BE49-F238E27FC236}">
                <a16:creationId xmlns:a16="http://schemas.microsoft.com/office/drawing/2014/main" id="{1AA35883-8C95-3F83-4D46-3F4D049BA6CE}"/>
              </a:ext>
            </a:extLst>
          </p:cNvPr>
          <p:cNvSpPr>
            <a:spLocks noGrp="1"/>
          </p:cNvSpPr>
          <p:nvPr>
            <p:ph type="ftr" sz="quarter" idx="11"/>
          </p:nvPr>
        </p:nvSpPr>
        <p:spPr/>
        <p:txBody>
          <a:bodyPr/>
          <a:lstStyle/>
          <a:p>
            <a:r>
              <a:rPr lang="en-US"/>
              <a:t>Urvi Dhamecha</a:t>
            </a:r>
          </a:p>
        </p:txBody>
      </p:sp>
      <p:sp>
        <p:nvSpPr>
          <p:cNvPr id="9" name="Slide Number Placeholder 8">
            <a:extLst>
              <a:ext uri="{FF2B5EF4-FFF2-40B4-BE49-F238E27FC236}">
                <a16:creationId xmlns:a16="http://schemas.microsoft.com/office/drawing/2014/main" id="{A5361377-6615-5220-F407-BA0898B7E3B1}"/>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1005375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28A1-F970-AA87-780D-3EAF005D8C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9418F6-8D7B-203B-6A68-46E1BF03C13F}"/>
              </a:ext>
            </a:extLst>
          </p:cNvPr>
          <p:cNvSpPr>
            <a:spLocks noGrp="1"/>
          </p:cNvSpPr>
          <p:nvPr>
            <p:ph type="dt" sz="half" idx="10"/>
          </p:nvPr>
        </p:nvSpPr>
        <p:spPr/>
        <p:txBody>
          <a:bodyPr/>
          <a:lstStyle/>
          <a:p>
            <a:fld id="{D35C071D-8C9A-49D5-BC4C-A06E666E0882}" type="datetime1">
              <a:rPr lang="en-IN" smtClean="0"/>
              <a:t>03-06-2025</a:t>
            </a:fld>
            <a:endParaRPr lang="en-US"/>
          </a:p>
        </p:txBody>
      </p:sp>
      <p:sp>
        <p:nvSpPr>
          <p:cNvPr id="4" name="Footer Placeholder 3">
            <a:extLst>
              <a:ext uri="{FF2B5EF4-FFF2-40B4-BE49-F238E27FC236}">
                <a16:creationId xmlns:a16="http://schemas.microsoft.com/office/drawing/2014/main" id="{9305214C-00D5-C0CB-98C2-361FF2EAE01D}"/>
              </a:ext>
            </a:extLst>
          </p:cNvPr>
          <p:cNvSpPr>
            <a:spLocks noGrp="1"/>
          </p:cNvSpPr>
          <p:nvPr>
            <p:ph type="ftr" sz="quarter" idx="11"/>
          </p:nvPr>
        </p:nvSpPr>
        <p:spPr/>
        <p:txBody>
          <a:bodyPr/>
          <a:lstStyle/>
          <a:p>
            <a:r>
              <a:rPr lang="en-US"/>
              <a:t>Urvi Dhamecha</a:t>
            </a:r>
          </a:p>
        </p:txBody>
      </p:sp>
      <p:sp>
        <p:nvSpPr>
          <p:cNvPr id="5" name="Slide Number Placeholder 4">
            <a:extLst>
              <a:ext uri="{FF2B5EF4-FFF2-40B4-BE49-F238E27FC236}">
                <a16:creationId xmlns:a16="http://schemas.microsoft.com/office/drawing/2014/main" id="{1E2D7E13-B29C-2A54-1F34-784BB947B8FE}"/>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2189720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8A12A-BF7C-FB63-8105-2376DC113154}"/>
              </a:ext>
            </a:extLst>
          </p:cNvPr>
          <p:cNvSpPr>
            <a:spLocks noGrp="1"/>
          </p:cNvSpPr>
          <p:nvPr>
            <p:ph type="dt" sz="half" idx="10"/>
          </p:nvPr>
        </p:nvSpPr>
        <p:spPr/>
        <p:txBody>
          <a:bodyPr/>
          <a:lstStyle/>
          <a:p>
            <a:fld id="{468A8CA1-E5BE-47AF-8738-EE2F1F62065E}" type="datetime1">
              <a:rPr lang="en-IN" smtClean="0"/>
              <a:t>03-06-2025</a:t>
            </a:fld>
            <a:endParaRPr lang="en-US"/>
          </a:p>
        </p:txBody>
      </p:sp>
      <p:sp>
        <p:nvSpPr>
          <p:cNvPr id="3" name="Footer Placeholder 2">
            <a:extLst>
              <a:ext uri="{FF2B5EF4-FFF2-40B4-BE49-F238E27FC236}">
                <a16:creationId xmlns:a16="http://schemas.microsoft.com/office/drawing/2014/main" id="{6AC6A156-9DA3-5196-FF20-35D9CE5BD463}"/>
              </a:ext>
            </a:extLst>
          </p:cNvPr>
          <p:cNvSpPr>
            <a:spLocks noGrp="1"/>
          </p:cNvSpPr>
          <p:nvPr>
            <p:ph type="ftr" sz="quarter" idx="11"/>
          </p:nvPr>
        </p:nvSpPr>
        <p:spPr/>
        <p:txBody>
          <a:bodyPr/>
          <a:lstStyle/>
          <a:p>
            <a:r>
              <a:rPr lang="en-US"/>
              <a:t>Urvi Dhamecha</a:t>
            </a:r>
          </a:p>
        </p:txBody>
      </p:sp>
      <p:sp>
        <p:nvSpPr>
          <p:cNvPr id="4" name="Slide Number Placeholder 3">
            <a:extLst>
              <a:ext uri="{FF2B5EF4-FFF2-40B4-BE49-F238E27FC236}">
                <a16:creationId xmlns:a16="http://schemas.microsoft.com/office/drawing/2014/main" id="{DB714D0B-9C83-A6FA-FD25-AB1354F99115}"/>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4146323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862FBB-9FAA-4575-B0D7-43898A3AC8DF}" type="datetime1">
              <a:rPr lang="en-IN" smtClean="0"/>
              <a:t>03-06-2025</a:t>
            </a:fld>
            <a:endParaRPr lang="en-IN"/>
          </a:p>
        </p:txBody>
      </p:sp>
      <p:sp>
        <p:nvSpPr>
          <p:cNvPr id="5" name="Footer Placeholder 4"/>
          <p:cNvSpPr>
            <a:spLocks noGrp="1"/>
          </p:cNvSpPr>
          <p:nvPr>
            <p:ph type="ftr" sz="quarter" idx="11"/>
          </p:nvPr>
        </p:nvSpPr>
        <p:spPr/>
        <p:txBody>
          <a:bodyPr/>
          <a:lstStyle/>
          <a:p>
            <a:r>
              <a:rPr lang="en-IN"/>
              <a:t>Urvi Dhamecha</a:t>
            </a:r>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518759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8520-AF81-4ED2-3865-DF756EB85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8A7B35-BFA7-A4D5-304A-FD4371C5D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2232FA-A9A1-DDB6-41B5-AFD87C464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B9E55-553B-6B96-52AF-69555F3D9DC8}"/>
              </a:ext>
            </a:extLst>
          </p:cNvPr>
          <p:cNvSpPr>
            <a:spLocks noGrp="1"/>
          </p:cNvSpPr>
          <p:nvPr>
            <p:ph type="dt" sz="half" idx="10"/>
          </p:nvPr>
        </p:nvSpPr>
        <p:spPr/>
        <p:txBody>
          <a:bodyPr/>
          <a:lstStyle/>
          <a:p>
            <a:fld id="{93207216-F46B-441F-8711-E4AE4FA95B9F}" type="datetime1">
              <a:rPr lang="en-IN" smtClean="0"/>
              <a:t>03-06-2025</a:t>
            </a:fld>
            <a:endParaRPr lang="en-US"/>
          </a:p>
        </p:txBody>
      </p:sp>
      <p:sp>
        <p:nvSpPr>
          <p:cNvPr id="6" name="Footer Placeholder 5">
            <a:extLst>
              <a:ext uri="{FF2B5EF4-FFF2-40B4-BE49-F238E27FC236}">
                <a16:creationId xmlns:a16="http://schemas.microsoft.com/office/drawing/2014/main" id="{304EBFF0-AB76-088F-AEEB-0F4F736EFD8C}"/>
              </a:ext>
            </a:extLst>
          </p:cNvPr>
          <p:cNvSpPr>
            <a:spLocks noGrp="1"/>
          </p:cNvSpPr>
          <p:nvPr>
            <p:ph type="ftr" sz="quarter" idx="11"/>
          </p:nvPr>
        </p:nvSpPr>
        <p:spPr/>
        <p:txBody>
          <a:bodyPr/>
          <a:lstStyle/>
          <a:p>
            <a:r>
              <a:rPr lang="en-US"/>
              <a:t>Urvi Dhamecha</a:t>
            </a:r>
          </a:p>
        </p:txBody>
      </p:sp>
      <p:sp>
        <p:nvSpPr>
          <p:cNvPr id="7" name="Slide Number Placeholder 6">
            <a:extLst>
              <a:ext uri="{FF2B5EF4-FFF2-40B4-BE49-F238E27FC236}">
                <a16:creationId xmlns:a16="http://schemas.microsoft.com/office/drawing/2014/main" id="{9065DB48-8884-EB09-2416-B6520E0129A9}"/>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11282395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3EC3-0E12-B36B-5014-38FDF0D82A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C1BDF6-2AC2-F5E7-7F4D-8DEC38D090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EB633C-1744-5CCC-E25F-4BFA57285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D774C-9F39-A182-FC5E-480A817FEB7D}"/>
              </a:ext>
            </a:extLst>
          </p:cNvPr>
          <p:cNvSpPr>
            <a:spLocks noGrp="1"/>
          </p:cNvSpPr>
          <p:nvPr>
            <p:ph type="dt" sz="half" idx="10"/>
          </p:nvPr>
        </p:nvSpPr>
        <p:spPr/>
        <p:txBody>
          <a:bodyPr/>
          <a:lstStyle/>
          <a:p>
            <a:fld id="{5F1993B7-FEF4-4F8B-9012-505465F3155B}" type="datetime1">
              <a:rPr lang="en-IN" smtClean="0"/>
              <a:t>03-06-2025</a:t>
            </a:fld>
            <a:endParaRPr lang="en-US"/>
          </a:p>
        </p:txBody>
      </p:sp>
      <p:sp>
        <p:nvSpPr>
          <p:cNvPr id="6" name="Footer Placeholder 5">
            <a:extLst>
              <a:ext uri="{FF2B5EF4-FFF2-40B4-BE49-F238E27FC236}">
                <a16:creationId xmlns:a16="http://schemas.microsoft.com/office/drawing/2014/main" id="{38EBAA40-4382-C2C9-4B2C-27213FB98C77}"/>
              </a:ext>
            </a:extLst>
          </p:cNvPr>
          <p:cNvSpPr>
            <a:spLocks noGrp="1"/>
          </p:cNvSpPr>
          <p:nvPr>
            <p:ph type="ftr" sz="quarter" idx="11"/>
          </p:nvPr>
        </p:nvSpPr>
        <p:spPr/>
        <p:txBody>
          <a:bodyPr/>
          <a:lstStyle/>
          <a:p>
            <a:r>
              <a:rPr lang="en-US"/>
              <a:t>Urvi Dhamecha</a:t>
            </a:r>
          </a:p>
        </p:txBody>
      </p:sp>
      <p:sp>
        <p:nvSpPr>
          <p:cNvPr id="7" name="Slide Number Placeholder 6">
            <a:extLst>
              <a:ext uri="{FF2B5EF4-FFF2-40B4-BE49-F238E27FC236}">
                <a16:creationId xmlns:a16="http://schemas.microsoft.com/office/drawing/2014/main" id="{412081B4-C6AA-71A5-4CE7-42968455A495}"/>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3862445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FA5F-EBCC-A604-BA88-1D0572E49C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7EDCEF-BA80-29B0-DE1C-5AE288028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5D819-9398-D69F-13A4-72B2B7C7ED2E}"/>
              </a:ext>
            </a:extLst>
          </p:cNvPr>
          <p:cNvSpPr>
            <a:spLocks noGrp="1"/>
          </p:cNvSpPr>
          <p:nvPr>
            <p:ph type="dt" sz="half" idx="10"/>
          </p:nvPr>
        </p:nvSpPr>
        <p:spPr/>
        <p:txBody>
          <a:bodyPr/>
          <a:lstStyle/>
          <a:p>
            <a:fld id="{D408062B-48AE-4665-9F1F-9C837D86F410}" type="datetime1">
              <a:rPr lang="en-IN" smtClean="0"/>
              <a:t>03-06-2025</a:t>
            </a:fld>
            <a:endParaRPr lang="en-US"/>
          </a:p>
        </p:txBody>
      </p:sp>
      <p:sp>
        <p:nvSpPr>
          <p:cNvPr id="5" name="Footer Placeholder 4">
            <a:extLst>
              <a:ext uri="{FF2B5EF4-FFF2-40B4-BE49-F238E27FC236}">
                <a16:creationId xmlns:a16="http://schemas.microsoft.com/office/drawing/2014/main" id="{36BADEC6-3A5D-2D26-951A-A091CDD3F2D3}"/>
              </a:ext>
            </a:extLst>
          </p:cNvPr>
          <p:cNvSpPr>
            <a:spLocks noGrp="1"/>
          </p:cNvSpPr>
          <p:nvPr>
            <p:ph type="ftr" sz="quarter" idx="11"/>
          </p:nvPr>
        </p:nvSpPr>
        <p:spPr/>
        <p:txBody>
          <a:bodyPr/>
          <a:lstStyle/>
          <a:p>
            <a:r>
              <a:rPr lang="en-US"/>
              <a:t>Urvi Dhamecha</a:t>
            </a:r>
          </a:p>
        </p:txBody>
      </p:sp>
      <p:sp>
        <p:nvSpPr>
          <p:cNvPr id="6" name="Slide Number Placeholder 5">
            <a:extLst>
              <a:ext uri="{FF2B5EF4-FFF2-40B4-BE49-F238E27FC236}">
                <a16:creationId xmlns:a16="http://schemas.microsoft.com/office/drawing/2014/main" id="{6EEAE4DC-B78B-8B8E-A97C-FDB4307BB718}"/>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1586032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D0B4B-2A3E-D7B5-65F0-39382BB101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41C14A-DDD4-1BE4-CAE4-F1CC02788F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9542A-B734-DFB5-65B8-E34621ECFE13}"/>
              </a:ext>
            </a:extLst>
          </p:cNvPr>
          <p:cNvSpPr>
            <a:spLocks noGrp="1"/>
          </p:cNvSpPr>
          <p:nvPr>
            <p:ph type="dt" sz="half" idx="10"/>
          </p:nvPr>
        </p:nvSpPr>
        <p:spPr/>
        <p:txBody>
          <a:bodyPr/>
          <a:lstStyle/>
          <a:p>
            <a:fld id="{A9052D2B-0EC7-4826-9976-B28E33AE0647}" type="datetime1">
              <a:rPr lang="en-IN" smtClean="0"/>
              <a:t>03-06-2025</a:t>
            </a:fld>
            <a:endParaRPr lang="en-US"/>
          </a:p>
        </p:txBody>
      </p:sp>
      <p:sp>
        <p:nvSpPr>
          <p:cNvPr id="5" name="Footer Placeholder 4">
            <a:extLst>
              <a:ext uri="{FF2B5EF4-FFF2-40B4-BE49-F238E27FC236}">
                <a16:creationId xmlns:a16="http://schemas.microsoft.com/office/drawing/2014/main" id="{3982F177-52E0-592B-A79F-6B21CAC90BF1}"/>
              </a:ext>
            </a:extLst>
          </p:cNvPr>
          <p:cNvSpPr>
            <a:spLocks noGrp="1"/>
          </p:cNvSpPr>
          <p:nvPr>
            <p:ph type="ftr" sz="quarter" idx="11"/>
          </p:nvPr>
        </p:nvSpPr>
        <p:spPr/>
        <p:txBody>
          <a:bodyPr/>
          <a:lstStyle/>
          <a:p>
            <a:r>
              <a:rPr lang="en-US"/>
              <a:t>Urvi Dhamecha</a:t>
            </a:r>
          </a:p>
        </p:txBody>
      </p:sp>
      <p:sp>
        <p:nvSpPr>
          <p:cNvPr id="6" name="Slide Number Placeholder 5">
            <a:extLst>
              <a:ext uri="{FF2B5EF4-FFF2-40B4-BE49-F238E27FC236}">
                <a16:creationId xmlns:a16="http://schemas.microsoft.com/office/drawing/2014/main" id="{1F436532-7ADC-085D-B849-92CFD74BA4F9}"/>
              </a:ext>
            </a:extLst>
          </p:cNvPr>
          <p:cNvSpPr>
            <a:spLocks noGrp="1"/>
          </p:cNvSpPr>
          <p:nvPr>
            <p:ph type="sldNum" sz="quarter" idx="12"/>
          </p:nvPr>
        </p:nvSpPr>
        <p:spPr/>
        <p:txBody>
          <a:bodyPr/>
          <a:lstStyle/>
          <a:p>
            <a:fld id="{03610014-2D30-41FF-BBAC-22D04A2C5722}" type="slidenum">
              <a:rPr lang="en-US" smtClean="0"/>
              <a:t>‹#›</a:t>
            </a:fld>
            <a:endParaRPr lang="en-US"/>
          </a:p>
        </p:txBody>
      </p:sp>
    </p:spTree>
    <p:extLst>
      <p:ext uri="{BB962C8B-B14F-4D97-AF65-F5344CB8AC3E}">
        <p14:creationId xmlns:p14="http://schemas.microsoft.com/office/powerpoint/2010/main" val="1501533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7CB2-DB56-481E-9B36-437800396B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79ED4B-D245-6C82-123A-4ABE3F44EBBA}"/>
              </a:ext>
            </a:extLst>
          </p:cNvPr>
          <p:cNvSpPr>
            <a:spLocks noGrp="1"/>
          </p:cNvSpPr>
          <p:nvPr>
            <p:ph type="dt" sz="half" idx="10"/>
          </p:nvPr>
        </p:nvSpPr>
        <p:spPr/>
        <p:txBody>
          <a:bodyPr/>
          <a:lstStyle/>
          <a:p>
            <a:fld id="{46647587-E583-4C6B-BF7E-56A77F8C419E}" type="datetime1">
              <a:rPr lang="en-IN" smtClean="0"/>
              <a:t>03-06-2025</a:t>
            </a:fld>
            <a:endParaRPr lang="en-IN"/>
          </a:p>
        </p:txBody>
      </p:sp>
      <p:sp>
        <p:nvSpPr>
          <p:cNvPr id="4" name="Footer Placeholder 3">
            <a:extLst>
              <a:ext uri="{FF2B5EF4-FFF2-40B4-BE49-F238E27FC236}">
                <a16:creationId xmlns:a16="http://schemas.microsoft.com/office/drawing/2014/main" id="{88B0D106-92AB-2093-3AC4-C1DC87EE3DDE}"/>
              </a:ext>
            </a:extLst>
          </p:cNvPr>
          <p:cNvSpPr>
            <a:spLocks noGrp="1"/>
          </p:cNvSpPr>
          <p:nvPr>
            <p:ph type="ftr" sz="quarter" idx="11"/>
          </p:nvPr>
        </p:nvSpPr>
        <p:spPr/>
        <p:txBody>
          <a:bodyPr/>
          <a:lstStyle/>
          <a:p>
            <a:r>
              <a:rPr lang="en-IN"/>
              <a:t>Urvi Dhamecha</a:t>
            </a:r>
          </a:p>
        </p:txBody>
      </p:sp>
      <p:sp>
        <p:nvSpPr>
          <p:cNvPr id="5" name="Slide Number Placeholder 4">
            <a:extLst>
              <a:ext uri="{FF2B5EF4-FFF2-40B4-BE49-F238E27FC236}">
                <a16:creationId xmlns:a16="http://schemas.microsoft.com/office/drawing/2014/main" id="{553859DF-45C9-98D7-566B-E006053950A0}"/>
              </a:ext>
            </a:extLst>
          </p:cNvPr>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24205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F3D146-FAA1-41E2-AA61-EACB274084E1}" type="datetime1">
              <a:rPr lang="en-IN" smtClean="0"/>
              <a:t>03-06-2025</a:t>
            </a:fld>
            <a:endParaRPr lang="en-IN"/>
          </a:p>
        </p:txBody>
      </p:sp>
      <p:sp>
        <p:nvSpPr>
          <p:cNvPr id="5" name="Footer Placeholder 4"/>
          <p:cNvSpPr>
            <a:spLocks noGrp="1"/>
          </p:cNvSpPr>
          <p:nvPr>
            <p:ph type="ftr" sz="quarter" idx="11"/>
          </p:nvPr>
        </p:nvSpPr>
        <p:spPr/>
        <p:txBody>
          <a:bodyPr/>
          <a:lstStyle/>
          <a:p>
            <a:r>
              <a:rPr lang="en-IN"/>
              <a:t>Urvi Dhamecha</a:t>
            </a:r>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2703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6184496-23B3-40A7-9874-E3F7AC092B12}" type="datetime1">
              <a:rPr lang="en-IN" smtClean="0"/>
              <a:t>03-06-2025</a:t>
            </a:fld>
            <a:endParaRPr lang="en-IN"/>
          </a:p>
        </p:txBody>
      </p:sp>
      <p:sp>
        <p:nvSpPr>
          <p:cNvPr id="6" name="Footer Placeholder 5"/>
          <p:cNvSpPr>
            <a:spLocks noGrp="1"/>
          </p:cNvSpPr>
          <p:nvPr>
            <p:ph type="ftr" sz="quarter" idx="11"/>
          </p:nvPr>
        </p:nvSpPr>
        <p:spPr/>
        <p:txBody>
          <a:bodyPr/>
          <a:lstStyle/>
          <a:p>
            <a:r>
              <a:rPr lang="en-IN"/>
              <a:t>Urvi Dhamecha</a:t>
            </a:r>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72561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D0BEEE7-F5AD-4851-83A3-2570E02CAA69}" type="datetime1">
              <a:rPr lang="en-IN" smtClean="0"/>
              <a:t>03-06-2025</a:t>
            </a:fld>
            <a:endParaRPr lang="en-IN"/>
          </a:p>
        </p:txBody>
      </p:sp>
      <p:sp>
        <p:nvSpPr>
          <p:cNvPr id="8" name="Footer Placeholder 7"/>
          <p:cNvSpPr>
            <a:spLocks noGrp="1"/>
          </p:cNvSpPr>
          <p:nvPr>
            <p:ph type="ftr" sz="quarter" idx="11"/>
          </p:nvPr>
        </p:nvSpPr>
        <p:spPr/>
        <p:txBody>
          <a:bodyPr/>
          <a:lstStyle/>
          <a:p>
            <a:r>
              <a:rPr lang="en-IN"/>
              <a:t>Urvi Dhamecha</a:t>
            </a:r>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6865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1F736EF-5154-49CC-8C4D-748E27C4B6C8}" type="datetime1">
              <a:rPr lang="en-IN" smtClean="0"/>
              <a:t>03-06-2025</a:t>
            </a:fld>
            <a:endParaRPr lang="en-IN"/>
          </a:p>
        </p:txBody>
      </p:sp>
      <p:sp>
        <p:nvSpPr>
          <p:cNvPr id="4" name="Footer Placeholder 3"/>
          <p:cNvSpPr>
            <a:spLocks noGrp="1"/>
          </p:cNvSpPr>
          <p:nvPr>
            <p:ph type="ftr" sz="quarter" idx="11"/>
          </p:nvPr>
        </p:nvSpPr>
        <p:spPr/>
        <p:txBody>
          <a:bodyPr/>
          <a:lstStyle/>
          <a:p>
            <a:r>
              <a:rPr lang="en-IN"/>
              <a:t>Urvi Dhamecha</a:t>
            </a:r>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64276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75031-464B-4B0F-A248-1220303C400B}" type="datetime1">
              <a:rPr lang="en-IN" smtClean="0"/>
              <a:t>03-06-2025</a:t>
            </a:fld>
            <a:endParaRPr lang="en-IN"/>
          </a:p>
        </p:txBody>
      </p:sp>
      <p:sp>
        <p:nvSpPr>
          <p:cNvPr id="3" name="Footer Placeholder 2"/>
          <p:cNvSpPr>
            <a:spLocks noGrp="1"/>
          </p:cNvSpPr>
          <p:nvPr>
            <p:ph type="ftr" sz="quarter" idx="11"/>
          </p:nvPr>
        </p:nvSpPr>
        <p:spPr/>
        <p:txBody>
          <a:bodyPr/>
          <a:lstStyle/>
          <a:p>
            <a:r>
              <a:rPr lang="en-IN"/>
              <a:t>Urvi Dhamecha</a:t>
            </a:r>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32029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73C01BD-C1E0-4CF7-9929-42A5B528D117}" type="datetime1">
              <a:rPr lang="en-IN" smtClean="0"/>
              <a:t>03-06-2025</a:t>
            </a:fld>
            <a:endParaRPr lang="en-IN"/>
          </a:p>
        </p:txBody>
      </p:sp>
      <p:sp>
        <p:nvSpPr>
          <p:cNvPr id="6" name="Footer Placeholder 5"/>
          <p:cNvSpPr>
            <a:spLocks noGrp="1"/>
          </p:cNvSpPr>
          <p:nvPr>
            <p:ph type="ftr" sz="quarter" idx="11"/>
          </p:nvPr>
        </p:nvSpPr>
        <p:spPr/>
        <p:txBody>
          <a:bodyPr/>
          <a:lstStyle/>
          <a:p>
            <a:r>
              <a:rPr lang="en-IN"/>
              <a:t>Urvi Dhamecha</a:t>
            </a:r>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858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A13A6-25EF-4042-A095-E38BAD217F43}" type="datetime1">
              <a:rPr lang="en-IN" smtClean="0"/>
              <a:t>03-06-2025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Urvi Dhamecha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3B93E6-9E4F-FD9C-9413-8BAEB7D2A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5C355D-C0BE-6B36-85ED-8104AA4161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AA74E-310B-A4F0-7B44-B5BF463A7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E10D44-79AB-4D4F-A4DA-D88619B20233}" type="datetime1">
              <a:rPr lang="en-IN" smtClean="0"/>
              <a:t>03-06-2025</a:t>
            </a:fld>
            <a:endParaRPr lang="en-US"/>
          </a:p>
        </p:txBody>
      </p:sp>
      <p:sp>
        <p:nvSpPr>
          <p:cNvPr id="5" name="Footer Placeholder 4">
            <a:extLst>
              <a:ext uri="{FF2B5EF4-FFF2-40B4-BE49-F238E27FC236}">
                <a16:creationId xmlns:a16="http://schemas.microsoft.com/office/drawing/2014/main" id="{32D1188F-E886-45EA-0F57-B3C6B7204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Urvi Dhamecha</a:t>
            </a:r>
          </a:p>
        </p:txBody>
      </p:sp>
      <p:sp>
        <p:nvSpPr>
          <p:cNvPr id="6" name="Slide Number Placeholder 5">
            <a:extLst>
              <a:ext uri="{FF2B5EF4-FFF2-40B4-BE49-F238E27FC236}">
                <a16:creationId xmlns:a16="http://schemas.microsoft.com/office/drawing/2014/main" id="{67CC355F-537F-1CB3-515A-8599A8BC2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610014-2D30-41FF-BBAC-22D04A2C5722}" type="slidenum">
              <a:rPr lang="en-US" smtClean="0"/>
              <a:t>‹#›</a:t>
            </a:fld>
            <a:endParaRPr lang="en-US"/>
          </a:p>
        </p:txBody>
      </p:sp>
    </p:spTree>
    <p:extLst>
      <p:ext uri="{BB962C8B-B14F-4D97-AF65-F5344CB8AC3E}">
        <p14:creationId xmlns:p14="http://schemas.microsoft.com/office/powerpoint/2010/main" val="39142045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65F33E-DB42-6B37-370C-424C7CCCB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694" y="285610"/>
            <a:ext cx="2734471" cy="913313"/>
          </a:xfrm>
          <a:prstGeom prst="rect">
            <a:avLst/>
          </a:prstGeom>
        </p:spPr>
      </p:pic>
      <p:sp>
        <p:nvSpPr>
          <p:cNvPr id="4" name="TextBox 3">
            <a:extLst>
              <a:ext uri="{FF2B5EF4-FFF2-40B4-BE49-F238E27FC236}">
                <a16:creationId xmlns:a16="http://schemas.microsoft.com/office/drawing/2014/main" id="{954BFA84-3FFA-190E-47A0-D3765195582B}"/>
              </a:ext>
            </a:extLst>
          </p:cNvPr>
          <p:cNvSpPr txBox="1"/>
          <p:nvPr/>
        </p:nvSpPr>
        <p:spPr>
          <a:xfrm>
            <a:off x="845574" y="4982414"/>
            <a:ext cx="11061504" cy="2113399"/>
          </a:xfrm>
          <a:prstGeom prst="rect">
            <a:avLst/>
          </a:prstGeom>
          <a:noFill/>
        </p:spPr>
        <p:txBody>
          <a:bodyPr wrap="square">
            <a:spAutoFit/>
          </a:bodyPr>
          <a:lstStyle/>
          <a:p>
            <a:pPr marL="12700" marR="5080">
              <a:lnSpc>
                <a:spcPct val="100000"/>
              </a:lnSpc>
              <a:spcBef>
                <a:spcPts val="100"/>
              </a:spcBef>
            </a:pPr>
            <a:r>
              <a:rPr lang="en-US" sz="3200" b="1" dirty="0">
                <a:solidFill>
                  <a:schemeClr val="accent5">
                    <a:lumMod val="50000"/>
                  </a:schemeClr>
                </a:solidFill>
                <a:cs typeface="Times New Roman"/>
              </a:rPr>
              <a:t>Chapter 1: Introduction to Big Data</a:t>
            </a:r>
          </a:p>
          <a:p>
            <a:pPr marL="12700" marR="5080">
              <a:lnSpc>
                <a:spcPct val="100000"/>
              </a:lnSpc>
              <a:spcBef>
                <a:spcPts val="100"/>
              </a:spcBef>
            </a:pPr>
            <a:endParaRPr lang="en-US" sz="2400" b="1" dirty="0">
              <a:solidFill>
                <a:schemeClr val="accent5">
                  <a:lumMod val="50000"/>
                </a:schemeClr>
              </a:solidFill>
              <a:cs typeface="Times New Roman"/>
            </a:endParaRPr>
          </a:p>
          <a:p>
            <a:pPr marL="12700" marR="5080">
              <a:lnSpc>
                <a:spcPct val="100000"/>
              </a:lnSpc>
              <a:spcBef>
                <a:spcPts val="100"/>
              </a:spcBef>
            </a:pPr>
            <a:endParaRPr lang="en-US" sz="2400" b="1" dirty="0">
              <a:solidFill>
                <a:schemeClr val="accent5">
                  <a:lumMod val="50000"/>
                </a:schemeClr>
              </a:solidFill>
              <a:cs typeface="Times New Roman"/>
            </a:endParaRPr>
          </a:p>
          <a:p>
            <a:pPr marL="12700" marR="5080" algn="r">
              <a:lnSpc>
                <a:spcPct val="100000"/>
              </a:lnSpc>
              <a:spcBef>
                <a:spcPts val="100"/>
              </a:spcBef>
            </a:pPr>
            <a:r>
              <a:rPr lang="en-US" sz="2400" b="1" dirty="0">
                <a:solidFill>
                  <a:schemeClr val="accent5">
                    <a:lumMod val="50000"/>
                  </a:schemeClr>
                </a:solidFill>
                <a:cs typeface="Times New Roman"/>
              </a:rPr>
              <a:t>By: Urvi Dhamecha</a:t>
            </a:r>
          </a:p>
          <a:p>
            <a:pPr marL="12700" marR="5080">
              <a:lnSpc>
                <a:spcPct val="100000"/>
              </a:lnSpc>
              <a:spcBef>
                <a:spcPts val="100"/>
              </a:spcBef>
            </a:pPr>
            <a:endParaRPr lang="en-US" sz="2400" b="1" dirty="0">
              <a:solidFill>
                <a:schemeClr val="accent5">
                  <a:lumMod val="50000"/>
                </a:schemeClr>
              </a:solidFill>
              <a:cs typeface="Times New Roman"/>
            </a:endParaRPr>
          </a:p>
        </p:txBody>
      </p:sp>
      <p:sp>
        <p:nvSpPr>
          <p:cNvPr id="6" name="TextBox 5">
            <a:extLst>
              <a:ext uri="{FF2B5EF4-FFF2-40B4-BE49-F238E27FC236}">
                <a16:creationId xmlns:a16="http://schemas.microsoft.com/office/drawing/2014/main" id="{8194BF50-DB08-EF01-6410-C635A24D3E73}"/>
              </a:ext>
            </a:extLst>
          </p:cNvPr>
          <p:cNvSpPr txBox="1"/>
          <p:nvPr/>
        </p:nvSpPr>
        <p:spPr>
          <a:xfrm>
            <a:off x="747251" y="1013812"/>
            <a:ext cx="6096000" cy="1415772"/>
          </a:xfrm>
          <a:prstGeom prst="rect">
            <a:avLst/>
          </a:prstGeom>
          <a:noFill/>
        </p:spPr>
        <p:txBody>
          <a:bodyPr wrap="square">
            <a:spAutoFit/>
          </a:bodyPr>
          <a:lstStyle/>
          <a:p>
            <a:pPr algn="ctr"/>
            <a:r>
              <a:rPr lang="en-US" sz="3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Big Data Analytics</a:t>
            </a:r>
            <a:br>
              <a:rPr 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br>
              <a:rPr 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33742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154A07F5-2BCE-0AD5-10E9-E81F1A98193A}"/>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22F29156-3840-CA93-0D90-045EDED8A3D2}"/>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2B29B77B-ACF2-9ABC-E054-0BD61EC0C274}"/>
              </a:ext>
            </a:extLst>
          </p:cNvPr>
          <p:cNvSpPr txBox="1"/>
          <p:nvPr/>
        </p:nvSpPr>
        <p:spPr>
          <a:xfrm>
            <a:off x="403123" y="1471817"/>
            <a:ext cx="11144712" cy="938719"/>
          </a:xfrm>
          <a:prstGeom prst="rect">
            <a:avLst/>
          </a:prstGeom>
          <a:noFill/>
        </p:spPr>
        <p:txBody>
          <a:bodyPr wrap="square">
            <a:spAutoFit/>
          </a:bodyPr>
          <a:lstStyle/>
          <a:p>
            <a:pPr algn="just"/>
            <a:r>
              <a:rPr lang="en-US" altLang="en-US" sz="3200" u="sng" dirty="0">
                <a:solidFill>
                  <a:srgbClr val="000000"/>
                </a:solidFill>
                <a:ea typeface="Microsoft YaHei" panose="020B0503020204020204" pitchFamily="34" charset="-122"/>
              </a:rPr>
              <a:t>Volume</a:t>
            </a:r>
            <a:endParaRPr lang="pl-PL" altLang="en-US" sz="3200" u="sng" dirty="0">
              <a:solidFill>
                <a:srgbClr val="000000"/>
              </a:solidFill>
              <a:ea typeface="Microsoft YaHei" panose="020B0503020204020204" pitchFamily="34" charset="-122"/>
            </a:endParaRP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5662ABE0-FB1F-E0FA-9697-EA6B3D6C98CB}"/>
              </a:ext>
            </a:extLst>
          </p:cNvPr>
          <p:cNvSpPr>
            <a:spLocks noGrp="1"/>
          </p:cNvSpPr>
          <p:nvPr>
            <p:ph type="ftr" sz="quarter" idx="11"/>
          </p:nvPr>
        </p:nvSpPr>
        <p:spPr/>
        <p:txBody>
          <a:bodyPr/>
          <a:lstStyle/>
          <a:p>
            <a:r>
              <a:rPr lang="en-IN"/>
              <a:t>Urvi Dhamecha</a:t>
            </a:r>
          </a:p>
        </p:txBody>
      </p:sp>
      <p:pic>
        <p:nvPicPr>
          <p:cNvPr id="3" name="Picture 2">
            <a:extLst>
              <a:ext uri="{FF2B5EF4-FFF2-40B4-BE49-F238E27FC236}">
                <a16:creationId xmlns:a16="http://schemas.microsoft.com/office/drawing/2014/main" id="{D3FCBC15-6C34-FD43-CBD0-65F186EE7C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60879"/>
            <a:ext cx="10473732" cy="386528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48799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F38A53D5-781B-7B77-2033-80D9C18B90BE}"/>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EA44ED97-D172-797B-008A-0ADD61E9B529}"/>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612DED29-8B94-CD1D-C034-357A94B8FFF8}"/>
              </a:ext>
            </a:extLst>
          </p:cNvPr>
          <p:cNvSpPr txBox="1"/>
          <p:nvPr/>
        </p:nvSpPr>
        <p:spPr>
          <a:xfrm>
            <a:off x="403123" y="1471817"/>
            <a:ext cx="11144712" cy="5893921"/>
          </a:xfrm>
          <a:prstGeom prst="rect">
            <a:avLst/>
          </a:prstGeom>
          <a:noFill/>
        </p:spPr>
        <p:txBody>
          <a:bodyPr wrap="square">
            <a:spAutoFit/>
          </a:bodyPr>
          <a:lstStyle/>
          <a:p>
            <a:pPr algn="just"/>
            <a:r>
              <a:rPr lang="en-US" altLang="en-US" sz="2800" u="sng" dirty="0">
                <a:solidFill>
                  <a:srgbClr val="000000"/>
                </a:solidFill>
                <a:latin typeface="Cambria" panose="02040503050406030204" pitchFamily="18" charset="0"/>
                <a:ea typeface="Cambria" panose="02040503050406030204" pitchFamily="18" charset="0"/>
                <a:cs typeface="Arial" panose="020B0604020202020204" pitchFamily="34" charset="0"/>
              </a:rPr>
              <a:t>Volume</a:t>
            </a:r>
          </a:p>
          <a:p>
            <a:pPr marL="457200" indent="-457200" algn="just">
              <a:lnSpc>
                <a:spcPct val="150000"/>
              </a:lnSpc>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cs typeface="Arial" panose="020B0604020202020204" pitchFamily="34" charset="0"/>
              </a:rPr>
              <a:t>Big data is always large in volume. It actually doesn't have to be a certain number of </a:t>
            </a:r>
            <a:r>
              <a:rPr lang="en-US" altLang="en-US" sz="2800" i="1" dirty="0">
                <a:latin typeface="Cambria" panose="02040503050406030204" pitchFamily="18" charset="0"/>
                <a:ea typeface="Cambria" panose="02040503050406030204" pitchFamily="18" charset="0"/>
                <a:cs typeface="Arial" panose="020B0604020202020204" pitchFamily="34" charset="0"/>
              </a:rPr>
              <a:t>petabytes</a:t>
            </a:r>
            <a:r>
              <a:rPr lang="en-US" altLang="en-US" sz="2800" dirty="0">
                <a:latin typeface="Cambria" panose="02040503050406030204" pitchFamily="18" charset="0"/>
                <a:ea typeface="Cambria" panose="02040503050406030204" pitchFamily="18" charset="0"/>
                <a:cs typeface="Arial" panose="020B0604020202020204" pitchFamily="34" charset="0"/>
              </a:rPr>
              <a:t> to qualify. </a:t>
            </a:r>
          </a:p>
          <a:p>
            <a:pPr marL="457200" indent="-457200" algn="just">
              <a:lnSpc>
                <a:spcPct val="150000"/>
              </a:lnSpc>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cs typeface="Arial" panose="020B0604020202020204" pitchFamily="34" charset="0"/>
              </a:rPr>
              <a:t>If your store of old data and new incoming data has gotten so large that you are having difficulty handling it, that's big data. </a:t>
            </a:r>
          </a:p>
          <a:p>
            <a:pPr marL="457200" indent="-457200" algn="just">
              <a:lnSpc>
                <a:spcPct val="150000"/>
              </a:lnSpc>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cs typeface="Arial" panose="020B0604020202020204" pitchFamily="34" charset="0"/>
              </a:rPr>
              <a:t>Remember that it's going to keep getting bigger. Your consultant needs to recommend a scalable solution that can grow with your data.</a:t>
            </a:r>
          </a:p>
          <a:p>
            <a:pPr algn="just"/>
            <a:endParaRPr lang="pl-PL" altLang="en-US" sz="3200" u="sng" dirty="0">
              <a:solidFill>
                <a:srgbClr val="000000"/>
              </a:solidFill>
              <a:ea typeface="Microsoft YaHei" panose="020B0503020204020204" pitchFamily="34" charset="-122"/>
            </a:endParaRP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BBD8EECF-3855-07C1-F90E-26EC5A5871A3}"/>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394895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2ACD75B-75F2-2FC0-419C-561522420878}"/>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4575E49D-B27F-BA43-81B0-4C477682146B}"/>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3DF98849-874A-BBD9-0399-C9CB38C2EB6C}"/>
              </a:ext>
            </a:extLst>
          </p:cNvPr>
          <p:cNvSpPr txBox="1"/>
          <p:nvPr/>
        </p:nvSpPr>
        <p:spPr>
          <a:xfrm>
            <a:off x="403123" y="1471817"/>
            <a:ext cx="11144712" cy="877163"/>
          </a:xfrm>
          <a:prstGeom prst="rect">
            <a:avLst/>
          </a:prstGeom>
          <a:noFill/>
        </p:spPr>
        <p:txBody>
          <a:bodyPr wrap="square">
            <a:spAutoFit/>
          </a:bodyPr>
          <a:lstStyle/>
          <a:p>
            <a:pPr algn="just"/>
            <a:r>
              <a:rPr lang="en-US" altLang="en-US" sz="2800" u="sng" dirty="0">
                <a:solidFill>
                  <a:srgbClr val="000000"/>
                </a:solidFill>
                <a:latin typeface="Cambria" panose="02040503050406030204" pitchFamily="18" charset="0"/>
                <a:ea typeface="Cambria" panose="02040503050406030204" pitchFamily="18" charset="0"/>
                <a:cs typeface="Arial" panose="020B0604020202020204" pitchFamily="34" charset="0"/>
              </a:rPr>
              <a:t>Variety</a:t>
            </a: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C1296818-A88C-A538-9DB6-4D9DE3BC8D40}"/>
              </a:ext>
            </a:extLst>
          </p:cNvPr>
          <p:cNvSpPr>
            <a:spLocks noGrp="1"/>
          </p:cNvSpPr>
          <p:nvPr>
            <p:ph type="ftr" sz="quarter" idx="11"/>
          </p:nvPr>
        </p:nvSpPr>
        <p:spPr/>
        <p:txBody>
          <a:bodyPr/>
          <a:lstStyle/>
          <a:p>
            <a:r>
              <a:rPr lang="en-IN"/>
              <a:t>Urvi Dhamecha</a:t>
            </a:r>
          </a:p>
        </p:txBody>
      </p:sp>
      <p:pic>
        <p:nvPicPr>
          <p:cNvPr id="3" name="Picture 2">
            <a:extLst>
              <a:ext uri="{FF2B5EF4-FFF2-40B4-BE49-F238E27FC236}">
                <a16:creationId xmlns:a16="http://schemas.microsoft.com/office/drawing/2014/main" id="{EE26F239-BE3F-134D-9F4A-7FC1FB6DAD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737" y="2150347"/>
            <a:ext cx="9395210" cy="409805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034930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2727FD5C-BB12-F878-372A-1325EBD6C30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0C391D3-6280-6F9B-1EEB-18F93B25FEC5}"/>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755FF3C7-DABC-1C70-E709-9C153C87BF98}"/>
              </a:ext>
            </a:extLst>
          </p:cNvPr>
          <p:cNvSpPr txBox="1"/>
          <p:nvPr/>
        </p:nvSpPr>
        <p:spPr>
          <a:xfrm>
            <a:off x="403123" y="1471817"/>
            <a:ext cx="11144712" cy="4755148"/>
          </a:xfrm>
          <a:prstGeom prst="rect">
            <a:avLst/>
          </a:prstGeom>
          <a:noFill/>
        </p:spPr>
        <p:txBody>
          <a:bodyPr wrap="square">
            <a:spAutoFit/>
          </a:bodyPr>
          <a:lstStyle/>
          <a:p>
            <a:pPr algn="just"/>
            <a:r>
              <a:rPr lang="en-US" altLang="en-US" sz="2800" u="sng" dirty="0">
                <a:solidFill>
                  <a:srgbClr val="000000"/>
                </a:solidFill>
                <a:latin typeface="Cambria" panose="02040503050406030204" pitchFamily="18" charset="0"/>
                <a:ea typeface="Cambria" panose="02040503050406030204" pitchFamily="18" charset="0"/>
                <a:cs typeface="Arial" panose="020B0604020202020204" pitchFamily="34" charset="0"/>
              </a:rPr>
              <a:t>Variety</a:t>
            </a:r>
          </a:p>
          <a:p>
            <a:pPr marL="457200" indent="-457200" algn="just">
              <a:lnSpc>
                <a:spcPct val="150000"/>
              </a:lnSpc>
              <a:buFont typeface="Wingdings" panose="05000000000000000000" pitchFamily="2" charset="2"/>
              <a:buChar char="Ø"/>
            </a:pPr>
            <a:r>
              <a:rPr lang="en-US" altLang="en-US" sz="2800" dirty="0"/>
              <a:t>Variety points to the number of sources or incoming vectors leading to your databases. </a:t>
            </a:r>
          </a:p>
          <a:p>
            <a:pPr marL="457200" indent="-457200" algn="just">
              <a:lnSpc>
                <a:spcPct val="150000"/>
              </a:lnSpc>
              <a:buFont typeface="Wingdings" panose="05000000000000000000" pitchFamily="2" charset="2"/>
              <a:buChar char="Ø"/>
            </a:pPr>
            <a:r>
              <a:rPr lang="en-US" altLang="en-US" sz="2800" dirty="0"/>
              <a:t>That might be embedded sensor data, phone conversations, documents, video uploads or feeds, social media, and much more. </a:t>
            </a:r>
          </a:p>
          <a:p>
            <a:pPr marL="457200" indent="-457200" algn="just">
              <a:lnSpc>
                <a:spcPct val="150000"/>
              </a:lnSpc>
              <a:buFont typeface="Wingdings" panose="05000000000000000000" pitchFamily="2" charset="2"/>
              <a:buChar char="Ø"/>
            </a:pPr>
            <a:r>
              <a:rPr lang="en-US" altLang="en-US" sz="2800" dirty="0"/>
              <a:t>Variety in data means variety in databases – you'll almost certainly need to add a non-relational database if you haven't already done so. </a:t>
            </a: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EA473534-EA40-26F1-EE67-3D9C6EBC0622}"/>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3170795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69286985-697D-341D-3D14-11487C1A8816}"/>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89E5B21B-8697-AA82-BF9F-9135B376BE21}"/>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FF2F5FB8-DCF8-F1E0-BD02-CA5C47942B71}"/>
              </a:ext>
            </a:extLst>
          </p:cNvPr>
          <p:cNvSpPr txBox="1"/>
          <p:nvPr/>
        </p:nvSpPr>
        <p:spPr>
          <a:xfrm>
            <a:off x="403123" y="1471817"/>
            <a:ext cx="11144712" cy="877163"/>
          </a:xfrm>
          <a:prstGeom prst="rect">
            <a:avLst/>
          </a:prstGeom>
          <a:noFill/>
        </p:spPr>
        <p:txBody>
          <a:bodyPr wrap="square">
            <a:spAutoFit/>
          </a:bodyPr>
          <a:lstStyle/>
          <a:p>
            <a:pPr algn="just"/>
            <a:r>
              <a:rPr lang="en-US" altLang="en-US" sz="2800" u="sng" dirty="0">
                <a:solidFill>
                  <a:srgbClr val="000000"/>
                </a:solidFill>
                <a:latin typeface="Cambria" panose="02040503050406030204" pitchFamily="18" charset="0"/>
                <a:ea typeface="Cambria" panose="02040503050406030204" pitchFamily="18" charset="0"/>
                <a:cs typeface="Arial" panose="020B0604020202020204" pitchFamily="34" charset="0"/>
              </a:rPr>
              <a:t>Velocity</a:t>
            </a: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DE095604-E998-7935-8FE2-CA2F82314B7D}"/>
              </a:ext>
            </a:extLst>
          </p:cNvPr>
          <p:cNvSpPr>
            <a:spLocks noGrp="1"/>
          </p:cNvSpPr>
          <p:nvPr>
            <p:ph type="ftr" sz="quarter" idx="11"/>
          </p:nvPr>
        </p:nvSpPr>
        <p:spPr/>
        <p:txBody>
          <a:bodyPr/>
          <a:lstStyle/>
          <a:p>
            <a:r>
              <a:rPr lang="en-IN"/>
              <a:t>Urvi Dhamecha</a:t>
            </a:r>
          </a:p>
        </p:txBody>
      </p:sp>
      <p:pic>
        <p:nvPicPr>
          <p:cNvPr id="6" name="Picture 2">
            <a:extLst>
              <a:ext uri="{FF2B5EF4-FFF2-40B4-BE49-F238E27FC236}">
                <a16:creationId xmlns:a16="http://schemas.microsoft.com/office/drawing/2014/main" id="{7BBE2144-D3B5-2050-3DF4-D8F8AD45BC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8" y="2049864"/>
            <a:ext cx="10509686" cy="40762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26158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B825D7B-F299-7954-69E1-222243EDEFB3}"/>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73B4E23D-CB19-4C13-447B-5A8C10651C68}"/>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1F5B391B-8037-FAE8-80B7-23784D496A0C}"/>
              </a:ext>
            </a:extLst>
          </p:cNvPr>
          <p:cNvSpPr txBox="1"/>
          <p:nvPr/>
        </p:nvSpPr>
        <p:spPr>
          <a:xfrm>
            <a:off x="403123" y="1471817"/>
            <a:ext cx="11144712" cy="5186035"/>
          </a:xfrm>
          <a:prstGeom prst="rect">
            <a:avLst/>
          </a:prstGeom>
          <a:noFill/>
        </p:spPr>
        <p:txBody>
          <a:bodyPr wrap="square">
            <a:spAutoFit/>
          </a:bodyPr>
          <a:lstStyle/>
          <a:p>
            <a:pPr algn="just"/>
            <a:r>
              <a:rPr lang="en-US" altLang="en-US" sz="2800" u="sng" dirty="0">
                <a:solidFill>
                  <a:srgbClr val="000000"/>
                </a:solidFill>
                <a:latin typeface="Cambria" panose="02040503050406030204" pitchFamily="18" charset="0"/>
                <a:ea typeface="Cambria" panose="02040503050406030204" pitchFamily="18" charset="0"/>
                <a:cs typeface="Arial" panose="020B0604020202020204" pitchFamily="34" charset="0"/>
              </a:rPr>
              <a:t>Velocity</a:t>
            </a:r>
          </a:p>
          <a:p>
            <a:pPr marL="457200" indent="-457200" algn="just">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rPr>
              <a:t>Velocity or speed refers to how fast the data is coming in, but also to how fast you need to be able to analyze and utilize it.</a:t>
            </a:r>
          </a:p>
          <a:p>
            <a:pPr marL="457200" indent="-457200" algn="just">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rPr>
              <a:t>If you have one or more business processes that require real-time data analysis, you have a velocity challenge. </a:t>
            </a:r>
          </a:p>
          <a:p>
            <a:pPr marL="457200" indent="-457200" algn="just">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rPr>
              <a:t>Solving this issue might mean expanding your private cloud using a hybrid model that allows bursting for additional compute power as-needed for data analysis. </a:t>
            </a:r>
          </a:p>
          <a:p>
            <a:pPr marL="457200" indent="-457200" algn="just">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rPr>
              <a:t>Your consultant may need to offer suggestions for hardware, software, and business process changes to handle today's high-speed data.</a:t>
            </a:r>
          </a:p>
          <a:p>
            <a:pPr marL="342900" indent="-342900">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C80B11CE-69D8-59B7-8DC4-E46D5CC34795}"/>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1944438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30991B31-9786-C871-8F12-5E0E116B624F}"/>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EAED5FF5-F69D-46F7-BAF2-CEDA5D5B57D8}"/>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FAEBC87F-DDD4-EFD6-ACE1-589F4740647E}"/>
              </a:ext>
            </a:extLst>
          </p:cNvPr>
          <p:cNvSpPr txBox="1"/>
          <p:nvPr/>
        </p:nvSpPr>
        <p:spPr>
          <a:xfrm>
            <a:off x="403123" y="1471817"/>
            <a:ext cx="11144712" cy="877163"/>
          </a:xfrm>
          <a:prstGeom prst="rect">
            <a:avLst/>
          </a:prstGeom>
          <a:noFill/>
        </p:spPr>
        <p:txBody>
          <a:bodyPr wrap="square">
            <a:spAutoFit/>
          </a:bodyPr>
          <a:lstStyle/>
          <a:p>
            <a:pPr algn="just"/>
            <a:r>
              <a:rPr lang="en-US" altLang="en-US" sz="2800" u="sng" dirty="0">
                <a:solidFill>
                  <a:srgbClr val="000000"/>
                </a:solidFill>
                <a:latin typeface="Cambria" panose="02040503050406030204" pitchFamily="18" charset="0"/>
                <a:ea typeface="Cambria" panose="02040503050406030204" pitchFamily="18" charset="0"/>
                <a:cs typeface="Arial" panose="020B0604020202020204" pitchFamily="34" charset="0"/>
              </a:rPr>
              <a:t>Veracity</a:t>
            </a: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0CE4DA26-C77B-5409-E02E-34B06D35439E}"/>
              </a:ext>
            </a:extLst>
          </p:cNvPr>
          <p:cNvSpPr>
            <a:spLocks noGrp="1"/>
          </p:cNvSpPr>
          <p:nvPr>
            <p:ph type="ftr" sz="quarter" idx="11"/>
          </p:nvPr>
        </p:nvSpPr>
        <p:spPr/>
        <p:txBody>
          <a:bodyPr/>
          <a:lstStyle/>
          <a:p>
            <a:r>
              <a:rPr lang="en-IN"/>
              <a:t>Urvi Dhamecha</a:t>
            </a:r>
          </a:p>
        </p:txBody>
      </p:sp>
      <p:pic>
        <p:nvPicPr>
          <p:cNvPr id="3" name="Picture 2">
            <a:extLst>
              <a:ext uri="{FF2B5EF4-FFF2-40B4-BE49-F238E27FC236}">
                <a16:creationId xmlns:a16="http://schemas.microsoft.com/office/drawing/2014/main" id="{9320B490-514E-1CE4-3134-E32C79518E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2110154"/>
            <a:ext cx="10044165" cy="40160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27669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89338D4-D017-94F9-20F1-DC9810F7FFCF}"/>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6C352BD-9345-D607-E730-2C73B7E969E1}"/>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9C358666-571D-5F37-865C-0CAB7B03810A}"/>
              </a:ext>
            </a:extLst>
          </p:cNvPr>
          <p:cNvSpPr txBox="1"/>
          <p:nvPr/>
        </p:nvSpPr>
        <p:spPr>
          <a:xfrm>
            <a:off x="366132" y="1481865"/>
            <a:ext cx="11144712" cy="5570756"/>
          </a:xfrm>
          <a:prstGeom prst="rect">
            <a:avLst/>
          </a:prstGeom>
          <a:noFill/>
        </p:spPr>
        <p:txBody>
          <a:bodyPr wrap="square">
            <a:spAutoFit/>
          </a:bodyPr>
          <a:lstStyle/>
          <a:p>
            <a:pPr algn="just"/>
            <a:r>
              <a:rPr lang="en-US" altLang="en-US" sz="2800" u="sng" dirty="0">
                <a:solidFill>
                  <a:srgbClr val="000000"/>
                </a:solidFill>
                <a:latin typeface="Cambria" panose="02040503050406030204" pitchFamily="18" charset="0"/>
                <a:ea typeface="Cambria" panose="02040503050406030204" pitchFamily="18" charset="0"/>
                <a:cs typeface="Arial" panose="020B0604020202020204" pitchFamily="34" charset="0"/>
              </a:rPr>
              <a:t>Veracity</a:t>
            </a:r>
          </a:p>
          <a:p>
            <a:pPr marL="457200" indent="-457200" algn="just">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rPr>
              <a:t>Veracity is probably the toughest nut to crack. </a:t>
            </a:r>
          </a:p>
          <a:p>
            <a:pPr marL="457200" indent="-457200" algn="just">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rPr>
              <a:t>Veracity refers to the quality, accuracy, integrity and credibility of data. </a:t>
            </a:r>
          </a:p>
          <a:p>
            <a:pPr marL="457200" indent="-457200" algn="just">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rPr>
              <a:t>Gathered data could have missing pieces, might be inaccurate or might not be able to provide real, valuable insight. </a:t>
            </a:r>
          </a:p>
          <a:p>
            <a:pPr marL="457200" indent="-457200" algn="just">
              <a:buFont typeface="Wingdings" panose="05000000000000000000" pitchFamily="2" charset="2"/>
              <a:buChar char="Ø"/>
            </a:pPr>
            <a:r>
              <a:rPr lang="en-US" altLang="en-US" sz="2800" dirty="0">
                <a:latin typeface="Cambria" panose="02040503050406030204" pitchFamily="18" charset="0"/>
                <a:ea typeface="Cambria" panose="02040503050406030204" pitchFamily="18" charset="0"/>
              </a:rPr>
              <a:t>Veracity, overall, refers to the level of trust there is in the collected data.</a:t>
            </a:r>
            <a:endParaRPr lang="en-US" altLang="en-US" sz="2700" dirty="0">
              <a:latin typeface="Cambria" panose="02040503050406030204" pitchFamily="18" charset="0"/>
              <a:ea typeface="Cambria" panose="02040503050406030204" pitchFamily="18" charset="0"/>
            </a:endParaRPr>
          </a:p>
          <a:p>
            <a:pPr marL="457200" indent="-457200" algn="just">
              <a:buFont typeface="Wingdings" panose="05000000000000000000" pitchFamily="2" charset="2"/>
              <a:buChar char="Ø"/>
            </a:pPr>
            <a:r>
              <a:rPr lang="en-US" altLang="en-US" sz="2700" dirty="0">
                <a:latin typeface="Cambria" panose="02040503050406030204" pitchFamily="18" charset="0"/>
                <a:ea typeface="Cambria" panose="02040503050406030204" pitchFamily="18" charset="0"/>
              </a:rPr>
              <a:t>If you can't trust the data itself, the source of the data, or the processes you are using to identify which data points are important, you have a veracity problem. </a:t>
            </a:r>
          </a:p>
          <a:p>
            <a:pPr algn="just"/>
            <a:endParaRPr lang="en-US" altLang="en-US" sz="2800" u="sng" dirty="0">
              <a:solidFill>
                <a:srgbClr val="000000"/>
              </a:solidFill>
              <a:latin typeface="Cambria" panose="02040503050406030204" pitchFamily="18" charset="0"/>
              <a:ea typeface="Cambria" panose="02040503050406030204" pitchFamily="18" charset="0"/>
              <a:cs typeface="Arial" panose="020B0604020202020204" pitchFamily="34" charset="0"/>
            </a:endParaRP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5B3F579B-6D35-B6A9-E577-5E94F38184DB}"/>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1053897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AFE563C2-6B29-C22C-BF5B-6CDBFC7C8289}"/>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C60DD1B1-CE30-5F70-E827-E833ED98C416}"/>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1396950E-5759-9547-E53E-80A48A3929AD}"/>
              </a:ext>
            </a:extLst>
          </p:cNvPr>
          <p:cNvSpPr txBox="1"/>
          <p:nvPr/>
        </p:nvSpPr>
        <p:spPr>
          <a:xfrm>
            <a:off x="366132" y="1481865"/>
            <a:ext cx="11144712" cy="3893374"/>
          </a:xfrm>
          <a:prstGeom prst="rect">
            <a:avLst/>
          </a:prstGeom>
          <a:noFill/>
        </p:spPr>
        <p:txBody>
          <a:bodyPr wrap="square">
            <a:spAutoFit/>
          </a:bodyPr>
          <a:lstStyle/>
          <a:p>
            <a:pPr algn="just"/>
            <a:r>
              <a:rPr lang="en-US" altLang="en-US" sz="2800" u="sng" dirty="0">
                <a:solidFill>
                  <a:srgbClr val="000000"/>
                </a:solidFill>
                <a:latin typeface="Cambria" panose="02040503050406030204" pitchFamily="18" charset="0"/>
                <a:ea typeface="Cambria" panose="02040503050406030204" pitchFamily="18" charset="0"/>
                <a:cs typeface="Arial" panose="020B0604020202020204" pitchFamily="34" charset="0"/>
              </a:rPr>
              <a:t>Veracity</a:t>
            </a:r>
          </a:p>
          <a:p>
            <a:pPr marL="457200" indent="-457200" algn="just">
              <a:buFont typeface="Wingdings" panose="05000000000000000000" pitchFamily="2" charset="2"/>
              <a:buChar char="Ø"/>
              <a:defRPr/>
            </a:pPr>
            <a:r>
              <a:rPr lang="en-US" altLang="en-US" sz="2800" dirty="0">
                <a:latin typeface="Cambria" panose="02040503050406030204" pitchFamily="18" charset="0"/>
                <a:ea typeface="Cambria" panose="02040503050406030204" pitchFamily="18" charset="0"/>
              </a:rPr>
              <a:t>One of the biggest problems with big data is the tendency for errors to snowball. </a:t>
            </a:r>
          </a:p>
          <a:p>
            <a:pPr marL="457200" indent="-457200" algn="just">
              <a:buFont typeface="Wingdings" panose="05000000000000000000" pitchFamily="2" charset="2"/>
              <a:buChar char="Ø"/>
              <a:defRPr/>
            </a:pPr>
            <a:r>
              <a:rPr lang="en-US" altLang="en-US" sz="2800" dirty="0">
                <a:latin typeface="Cambria" panose="02040503050406030204" pitchFamily="18" charset="0"/>
                <a:ea typeface="Cambria" panose="02040503050406030204" pitchFamily="18" charset="0"/>
              </a:rPr>
              <a:t>User entry errors, redundancy and corruption all affect the value of data. </a:t>
            </a:r>
          </a:p>
          <a:p>
            <a:pPr marL="457200" indent="-457200" algn="just">
              <a:buFont typeface="Wingdings" panose="05000000000000000000" pitchFamily="2" charset="2"/>
              <a:buChar char="Ø"/>
              <a:defRPr/>
            </a:pPr>
            <a:r>
              <a:rPr lang="en-US" altLang="en-US" sz="2800" dirty="0">
                <a:latin typeface="Cambria" panose="02040503050406030204" pitchFamily="18" charset="0"/>
                <a:ea typeface="Cambria" panose="02040503050406030204" pitchFamily="18" charset="0"/>
              </a:rPr>
              <a:t>Your consulting firm needs to help you </a:t>
            </a:r>
            <a:r>
              <a:rPr lang="en-US" altLang="en-US" sz="2800" i="1" dirty="0">
                <a:latin typeface="Cambria" panose="02040503050406030204" pitchFamily="18" charset="0"/>
                <a:ea typeface="Cambria" panose="02040503050406030204" pitchFamily="18" charset="0"/>
              </a:rPr>
              <a:t>clean</a:t>
            </a:r>
            <a:r>
              <a:rPr lang="en-US" altLang="en-US" sz="2800" dirty="0">
                <a:latin typeface="Cambria" panose="02040503050406030204" pitchFamily="18" charset="0"/>
                <a:ea typeface="Cambria" panose="02040503050406030204" pitchFamily="18" charset="0"/>
              </a:rPr>
              <a:t> your existing data and put processes in place to reduce the accumulation of </a:t>
            </a:r>
            <a:r>
              <a:rPr lang="en-US" altLang="en-US" sz="2800" i="1" dirty="0">
                <a:latin typeface="Cambria" panose="02040503050406030204" pitchFamily="18" charset="0"/>
                <a:ea typeface="Cambria" panose="02040503050406030204" pitchFamily="18" charset="0"/>
              </a:rPr>
              <a:t>dirty</a:t>
            </a:r>
            <a:r>
              <a:rPr lang="en-US" altLang="en-US" sz="2800" dirty="0">
                <a:latin typeface="Cambria" panose="02040503050406030204" pitchFamily="18" charset="0"/>
                <a:ea typeface="Cambria" panose="02040503050406030204" pitchFamily="18" charset="0"/>
              </a:rPr>
              <a:t> data going forward.</a:t>
            </a: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1E900F6C-E2DF-2022-3CF9-4A40B6671EF3}"/>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3034738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BA5F21C-54D6-1C91-B23D-55E5A507D3D1}"/>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D68DBA47-9393-89D1-2657-B15AC78A1F7D}"/>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V.S. Relational Data</a:t>
            </a:r>
          </a:p>
        </p:txBody>
      </p:sp>
      <p:sp>
        <p:nvSpPr>
          <p:cNvPr id="2" name="Footer Placeholder 1">
            <a:extLst>
              <a:ext uri="{FF2B5EF4-FFF2-40B4-BE49-F238E27FC236}">
                <a16:creationId xmlns:a16="http://schemas.microsoft.com/office/drawing/2014/main" id="{EF6C4C24-877D-1170-EAAD-EEBA0A7156B6}"/>
              </a:ext>
            </a:extLst>
          </p:cNvPr>
          <p:cNvSpPr>
            <a:spLocks noGrp="1"/>
          </p:cNvSpPr>
          <p:nvPr>
            <p:ph type="ftr" sz="quarter" idx="11"/>
          </p:nvPr>
        </p:nvSpPr>
        <p:spPr/>
        <p:txBody>
          <a:bodyPr/>
          <a:lstStyle/>
          <a:p>
            <a:r>
              <a:rPr lang="en-IN"/>
              <a:t>Urvi Dhamecha</a:t>
            </a:r>
          </a:p>
        </p:txBody>
      </p:sp>
      <p:graphicFrame>
        <p:nvGraphicFramePr>
          <p:cNvPr id="6" name="Table 5">
            <a:extLst>
              <a:ext uri="{FF2B5EF4-FFF2-40B4-BE49-F238E27FC236}">
                <a16:creationId xmlns:a16="http://schemas.microsoft.com/office/drawing/2014/main" id="{C2216E5F-8E1B-8845-E35B-E23F066A62DE}"/>
              </a:ext>
            </a:extLst>
          </p:cNvPr>
          <p:cNvGraphicFramePr>
            <a:graphicFrameLocks noGrp="1"/>
          </p:cNvGraphicFramePr>
          <p:nvPr>
            <p:extLst>
              <p:ext uri="{D42A27DB-BD31-4B8C-83A1-F6EECF244321}">
                <p14:modId xmlns:p14="http://schemas.microsoft.com/office/powerpoint/2010/main" val="3934231454"/>
              </p:ext>
            </p:extLst>
          </p:nvPr>
        </p:nvGraphicFramePr>
        <p:xfrm>
          <a:off x="813916" y="1326382"/>
          <a:ext cx="10239270" cy="4910073"/>
        </p:xfrm>
        <a:graphic>
          <a:graphicData uri="http://schemas.openxmlformats.org/drawingml/2006/table">
            <a:tbl>
              <a:tblPr firstRow="1" bandRow="1">
                <a:tableStyleId>{5C22544A-7EE6-4342-B048-85BDC9FD1C3A}</a:tableStyleId>
              </a:tblPr>
              <a:tblGrid>
                <a:gridCol w="3413090">
                  <a:extLst>
                    <a:ext uri="{9D8B030D-6E8A-4147-A177-3AD203B41FA5}">
                      <a16:colId xmlns:a16="http://schemas.microsoft.com/office/drawing/2014/main" val="1855712139"/>
                    </a:ext>
                  </a:extLst>
                </a:gridCol>
                <a:gridCol w="3413090">
                  <a:extLst>
                    <a:ext uri="{9D8B030D-6E8A-4147-A177-3AD203B41FA5}">
                      <a16:colId xmlns:a16="http://schemas.microsoft.com/office/drawing/2014/main" val="2264167001"/>
                    </a:ext>
                  </a:extLst>
                </a:gridCol>
                <a:gridCol w="3413090">
                  <a:extLst>
                    <a:ext uri="{9D8B030D-6E8A-4147-A177-3AD203B41FA5}">
                      <a16:colId xmlns:a16="http://schemas.microsoft.com/office/drawing/2014/main" val="481968010"/>
                    </a:ext>
                  </a:extLst>
                </a:gridCol>
              </a:tblGrid>
              <a:tr h="991154">
                <a:tc>
                  <a:txBody>
                    <a:bodyPr/>
                    <a:lstStyle/>
                    <a:p>
                      <a:r>
                        <a:rPr lang="en-US" sz="1800" dirty="0"/>
                        <a:t>Application </a:t>
                      </a:r>
                    </a:p>
                  </a:txBody>
                  <a:tcPr marT="45700" marB="45700"/>
                </a:tc>
                <a:tc>
                  <a:txBody>
                    <a:bodyPr/>
                    <a:lstStyle/>
                    <a:p>
                      <a:r>
                        <a:rPr lang="en-US" sz="1800" dirty="0"/>
                        <a:t>Relation-Based Data</a:t>
                      </a:r>
                    </a:p>
                  </a:txBody>
                  <a:tcPr marT="45700" marB="45700"/>
                </a:tc>
                <a:tc>
                  <a:txBody>
                    <a:bodyPr/>
                    <a:lstStyle/>
                    <a:p>
                      <a:r>
                        <a:rPr lang="en-US" sz="1800" dirty="0"/>
                        <a:t>Big Data</a:t>
                      </a:r>
                    </a:p>
                  </a:txBody>
                  <a:tcPr marT="45700" marB="45700"/>
                </a:tc>
                <a:extLst>
                  <a:ext uri="{0D108BD9-81ED-4DB2-BD59-A6C34878D82A}">
                    <a16:rowId xmlns:a16="http://schemas.microsoft.com/office/drawing/2014/main" val="148595194"/>
                  </a:ext>
                </a:extLst>
              </a:tr>
              <a:tr h="1306306">
                <a:tc>
                  <a:txBody>
                    <a:bodyPr/>
                    <a:lstStyle/>
                    <a:p>
                      <a:r>
                        <a:rPr lang="en-US" sz="1800" dirty="0"/>
                        <a:t>Data processing</a:t>
                      </a:r>
                    </a:p>
                  </a:txBody>
                  <a:tcPr marT="45700" marB="45700"/>
                </a:tc>
                <a:tc>
                  <a:txBody>
                    <a:bodyPr/>
                    <a:lstStyle/>
                    <a:p>
                      <a:r>
                        <a:rPr lang="en-US" sz="1800" dirty="0"/>
                        <a:t>Single-computer platform that scales with better CPUs, centralized processing.</a:t>
                      </a:r>
                    </a:p>
                  </a:txBody>
                  <a:tcPr marT="45700" marB="45700"/>
                </a:tc>
                <a:tc>
                  <a:txBody>
                    <a:bodyPr/>
                    <a:lstStyle/>
                    <a:p>
                      <a:r>
                        <a:rPr lang="en-US" sz="1800" dirty="0"/>
                        <a:t>Cluster platforms that scale to thousands of nodes, distributed process.</a:t>
                      </a:r>
                    </a:p>
                  </a:txBody>
                  <a:tcPr marT="45700" marB="45700"/>
                </a:tc>
                <a:extLst>
                  <a:ext uri="{0D108BD9-81ED-4DB2-BD59-A6C34878D82A}">
                    <a16:rowId xmlns:a16="http://schemas.microsoft.com/office/drawing/2014/main" val="2786809507"/>
                  </a:ext>
                </a:extLst>
              </a:tr>
              <a:tr h="1607772">
                <a:tc>
                  <a:txBody>
                    <a:bodyPr/>
                    <a:lstStyle/>
                    <a:p>
                      <a:r>
                        <a:rPr lang="en-US" sz="1800" dirty="0"/>
                        <a:t>Data management</a:t>
                      </a:r>
                    </a:p>
                  </a:txBody>
                  <a:tcPr marT="45700" marB="45700"/>
                </a:tc>
                <a:tc>
                  <a:txBody>
                    <a:bodyPr/>
                    <a:lstStyle/>
                    <a:p>
                      <a:r>
                        <a:rPr lang="en-US" sz="1800" dirty="0"/>
                        <a:t>Relational database (SQL), centralized storage.</a:t>
                      </a:r>
                    </a:p>
                  </a:txBody>
                  <a:tcPr marT="45700" marB="45700"/>
                </a:tc>
                <a:tc>
                  <a:txBody>
                    <a:bodyPr/>
                    <a:lstStyle/>
                    <a:p>
                      <a:r>
                        <a:rPr lang="en-US" sz="1800" dirty="0"/>
                        <a:t>Non-relational databases that manage varied data types and formats (</a:t>
                      </a:r>
                      <a:r>
                        <a:rPr lang="en-US" sz="1800" dirty="0" err="1"/>
                        <a:t>NoSQL</a:t>
                      </a:r>
                      <a:r>
                        <a:rPr lang="en-US" sz="1800" dirty="0"/>
                        <a:t>), distributed storage.</a:t>
                      </a:r>
                    </a:p>
                  </a:txBody>
                  <a:tcPr marT="45700" marB="45700"/>
                </a:tc>
                <a:extLst>
                  <a:ext uri="{0D108BD9-81ED-4DB2-BD59-A6C34878D82A}">
                    <a16:rowId xmlns:a16="http://schemas.microsoft.com/office/drawing/2014/main" val="4026432503"/>
                  </a:ext>
                </a:extLst>
              </a:tr>
              <a:tr h="1004841">
                <a:tc>
                  <a:txBody>
                    <a:bodyPr/>
                    <a:lstStyle/>
                    <a:p>
                      <a:r>
                        <a:rPr lang="en-US" sz="1800" dirty="0"/>
                        <a:t>Analytics</a:t>
                      </a:r>
                    </a:p>
                  </a:txBody>
                  <a:tcPr marT="45700" marB="45700"/>
                </a:tc>
                <a:tc>
                  <a:txBody>
                    <a:bodyPr/>
                    <a:lstStyle/>
                    <a:p>
                      <a:r>
                        <a:rPr lang="en-US" sz="1800" dirty="0"/>
                        <a:t>Batched, descriptive, centralized.</a:t>
                      </a:r>
                    </a:p>
                  </a:txBody>
                  <a:tcPr marT="45700" marB="45700"/>
                </a:tc>
                <a:tc>
                  <a:txBody>
                    <a:bodyPr/>
                    <a:lstStyle/>
                    <a:p>
                      <a:r>
                        <a:rPr lang="en-US" sz="1800" dirty="0"/>
                        <a:t>Real-time, predictive and prescriptive, distributed analytics.</a:t>
                      </a:r>
                    </a:p>
                  </a:txBody>
                  <a:tcPr marT="45700" marB="45700"/>
                </a:tc>
                <a:extLst>
                  <a:ext uri="{0D108BD9-81ED-4DB2-BD59-A6C34878D82A}">
                    <a16:rowId xmlns:a16="http://schemas.microsoft.com/office/drawing/2014/main" val="2763786832"/>
                  </a:ext>
                </a:extLst>
              </a:tr>
            </a:tbl>
          </a:graphicData>
        </a:graphic>
      </p:graphicFrame>
    </p:spTree>
    <p:extLst>
      <p:ext uri="{BB962C8B-B14F-4D97-AF65-F5344CB8AC3E}">
        <p14:creationId xmlns:p14="http://schemas.microsoft.com/office/powerpoint/2010/main" val="81542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863C91E-E505-86DC-EF44-242AB2A49554}"/>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68917D0-50D6-C55C-F7F0-5C6BEF337F87}"/>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What’s Big Data? </a:t>
            </a:r>
          </a:p>
        </p:txBody>
      </p:sp>
      <p:sp>
        <p:nvSpPr>
          <p:cNvPr id="4" name="TextBox 3">
            <a:extLst>
              <a:ext uri="{FF2B5EF4-FFF2-40B4-BE49-F238E27FC236}">
                <a16:creationId xmlns:a16="http://schemas.microsoft.com/office/drawing/2014/main" id="{4E2100A6-C779-69EC-3ED1-B29B871B646B}"/>
              </a:ext>
            </a:extLst>
          </p:cNvPr>
          <p:cNvSpPr txBox="1"/>
          <p:nvPr/>
        </p:nvSpPr>
        <p:spPr>
          <a:xfrm>
            <a:off x="403123" y="1471817"/>
            <a:ext cx="11144712" cy="5940088"/>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300" dirty="0">
                <a:solidFill>
                  <a:schemeClr val="tx1"/>
                </a:solidFill>
                <a:latin typeface="Cambria" panose="02040503050406030204" pitchFamily="18" charset="0"/>
                <a:ea typeface="Cambria" panose="02040503050406030204" pitchFamily="18" charset="0"/>
              </a:rPr>
              <a:t>Big data is the term for a collection of data sets so large and complex that it becomes difficult to process using on-hand database management tools or traditional data processing applications. </a:t>
            </a:r>
          </a:p>
          <a:p>
            <a:pPr marL="342900" indent="-342900" algn="just">
              <a:lnSpc>
                <a:spcPct val="150000"/>
              </a:lnSpc>
              <a:buFont typeface="Wingdings" panose="05000000000000000000" pitchFamily="2" charset="2"/>
              <a:buChar char="Ø"/>
            </a:pPr>
            <a:r>
              <a:rPr lang="en-US" sz="2300" dirty="0">
                <a:solidFill>
                  <a:schemeClr val="tx1"/>
                </a:solidFill>
                <a:latin typeface="Cambria" panose="02040503050406030204" pitchFamily="18" charset="0"/>
                <a:ea typeface="Cambria" panose="02040503050406030204" pitchFamily="18" charset="0"/>
              </a:rPr>
              <a:t>The challenges include capture, storage, search, sharing, transfer, analysis, and visualization. </a:t>
            </a:r>
          </a:p>
          <a:p>
            <a:pPr marL="342900" indent="-342900" algn="just">
              <a:lnSpc>
                <a:spcPct val="150000"/>
              </a:lnSpc>
              <a:buFont typeface="Wingdings" panose="05000000000000000000" pitchFamily="2" charset="2"/>
              <a:buChar char="Ø"/>
            </a:pPr>
            <a:r>
              <a:rPr lang="en-US" sz="2300" dirty="0">
                <a:solidFill>
                  <a:schemeClr val="tx1"/>
                </a:solidFill>
                <a:latin typeface="Cambria" panose="02040503050406030204" pitchFamily="18" charset="0"/>
                <a:ea typeface="Cambria" panose="02040503050406030204" pitchFamily="18" charset="0"/>
              </a:rPr>
              <a:t>The trend to larger data sets is due to the additional information derivable from analysis of a single large set of related data, as compared to separate smaller sets with the same total amount of data, allowing correlations to be found to "spot business trends, determine quality of research, prevent diseases, link legal citations, combat crime, and determine real-time roadway traffic conditions.”</a:t>
            </a: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97D5A437-7182-5DCD-84CD-5E588FD73CFC}"/>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3355546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202EF17-6676-2B61-A2DE-FE0B9E81B341}"/>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773ABD9-2380-D322-2D9B-0B76841A160F}"/>
              </a:ext>
            </a:extLst>
          </p:cNvPr>
          <p:cNvSpPr txBox="1">
            <a:spLocks noGrp="1"/>
          </p:cNvSpPr>
          <p:nvPr>
            <p:ph type="title"/>
          </p:nvPr>
        </p:nvSpPr>
        <p:spPr>
          <a:xfrm>
            <a:off x="366132" y="364541"/>
            <a:ext cx="550210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Advantage of “Big Data” Analytics</a:t>
            </a:r>
          </a:p>
        </p:txBody>
      </p:sp>
      <p:sp>
        <p:nvSpPr>
          <p:cNvPr id="4" name="TextBox 3">
            <a:extLst>
              <a:ext uri="{FF2B5EF4-FFF2-40B4-BE49-F238E27FC236}">
                <a16:creationId xmlns:a16="http://schemas.microsoft.com/office/drawing/2014/main" id="{82A1563B-C7C0-63BE-F8C4-EFEDF7495CCC}"/>
              </a:ext>
            </a:extLst>
          </p:cNvPr>
          <p:cNvSpPr txBox="1"/>
          <p:nvPr/>
        </p:nvSpPr>
        <p:spPr>
          <a:xfrm>
            <a:off x="366132" y="1481865"/>
            <a:ext cx="11144712" cy="5247590"/>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600" dirty="0">
                <a:latin typeface="Cambria" panose="02040503050406030204" pitchFamily="18" charset="0"/>
                <a:ea typeface="Cambria" panose="02040503050406030204" pitchFamily="18" charset="0"/>
              </a:rPr>
              <a:t>Scalability – nodes can be added to scale the system with little administration.</a:t>
            </a:r>
          </a:p>
          <a:p>
            <a:pPr marL="342900" indent="-342900">
              <a:lnSpc>
                <a:spcPct val="150000"/>
              </a:lnSpc>
              <a:buFont typeface="Wingdings" panose="05000000000000000000" pitchFamily="2" charset="2"/>
              <a:buChar char="Ø"/>
            </a:pPr>
            <a:r>
              <a:rPr lang="en-US" sz="2600" dirty="0">
                <a:latin typeface="Cambria" panose="02040503050406030204" pitchFamily="18" charset="0"/>
                <a:ea typeface="Cambria" panose="02040503050406030204" pitchFamily="18" charset="0"/>
              </a:rPr>
              <a:t>Unlike traditional RDBMS, no pre-processing is required before storing.</a:t>
            </a:r>
          </a:p>
          <a:p>
            <a:pPr marL="342900" indent="-342900">
              <a:lnSpc>
                <a:spcPct val="150000"/>
              </a:lnSpc>
              <a:buFont typeface="Wingdings" panose="05000000000000000000" pitchFamily="2" charset="2"/>
              <a:buChar char="Ø"/>
            </a:pPr>
            <a:r>
              <a:rPr lang="en-US" sz="2600" dirty="0">
                <a:latin typeface="Cambria" panose="02040503050406030204" pitchFamily="18" charset="0"/>
                <a:ea typeface="Cambria" panose="02040503050406030204" pitchFamily="18" charset="0"/>
              </a:rPr>
              <a:t>Any unstructured data such as text, images and videos can be stored.</a:t>
            </a:r>
          </a:p>
          <a:p>
            <a:pPr marL="342900" indent="-342900">
              <a:lnSpc>
                <a:spcPct val="150000"/>
              </a:lnSpc>
              <a:buFont typeface="Wingdings" panose="05000000000000000000" pitchFamily="2" charset="2"/>
              <a:buChar char="Ø"/>
            </a:pPr>
            <a:r>
              <a:rPr lang="en-US" sz="2600" dirty="0">
                <a:latin typeface="Cambria" panose="02040503050406030204" pitchFamily="18" charset="0"/>
                <a:ea typeface="Cambria" panose="02040503050406030204" pitchFamily="18" charset="0"/>
              </a:rPr>
              <a:t>There is no limit to how much data needs to be stored and for how long.</a:t>
            </a:r>
          </a:p>
          <a:p>
            <a:pPr marL="342900" indent="-342900">
              <a:lnSpc>
                <a:spcPct val="150000"/>
              </a:lnSpc>
              <a:buFont typeface="Wingdings" panose="05000000000000000000" pitchFamily="2" charset="2"/>
              <a:buChar char="Ø"/>
            </a:pPr>
            <a:r>
              <a:rPr lang="en-US" sz="2600" dirty="0">
                <a:latin typeface="Cambria" panose="02040503050406030204" pitchFamily="18" charset="0"/>
                <a:ea typeface="Cambria" panose="02040503050406030204" pitchFamily="18" charset="0"/>
              </a:rPr>
              <a:t>Protection against hardware failure – in case of any node failure, it is redirected to other nodes. Multiple copies of the data are automatically stored.</a:t>
            </a:r>
          </a:p>
          <a:p>
            <a:pPr marL="342900" indent="-342900">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6322D900-212E-05BC-5A2C-6A7858019473}"/>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181295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1BCED55B-80DA-0BEB-5B23-5B2243F6C5B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A608EA3A-7143-6941-92FB-B07E51DCFC33}"/>
              </a:ext>
            </a:extLst>
          </p:cNvPr>
          <p:cNvSpPr txBox="1">
            <a:spLocks noGrp="1"/>
          </p:cNvSpPr>
          <p:nvPr>
            <p:ph type="title"/>
          </p:nvPr>
        </p:nvSpPr>
        <p:spPr>
          <a:xfrm>
            <a:off x="366132" y="364541"/>
            <a:ext cx="550210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Applications</a:t>
            </a:r>
          </a:p>
        </p:txBody>
      </p:sp>
      <p:sp>
        <p:nvSpPr>
          <p:cNvPr id="4" name="TextBox 3">
            <a:extLst>
              <a:ext uri="{FF2B5EF4-FFF2-40B4-BE49-F238E27FC236}">
                <a16:creationId xmlns:a16="http://schemas.microsoft.com/office/drawing/2014/main" id="{03F8F4FB-9AD0-8296-7DFB-103BB4E4C44E}"/>
              </a:ext>
            </a:extLst>
          </p:cNvPr>
          <p:cNvSpPr txBox="1"/>
          <p:nvPr/>
        </p:nvSpPr>
        <p:spPr>
          <a:xfrm>
            <a:off x="366132" y="1481865"/>
            <a:ext cx="11144712" cy="575542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Understanding and targeting users</a:t>
            </a:r>
          </a:p>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Understanding and optimizing business processes</a:t>
            </a:r>
          </a:p>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Performance optimization</a:t>
            </a:r>
          </a:p>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Improving healthcare and public health</a:t>
            </a:r>
          </a:p>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Improving sports performance</a:t>
            </a:r>
          </a:p>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Improving science and research</a:t>
            </a:r>
          </a:p>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Optimizing machine and device performance</a:t>
            </a:r>
          </a:p>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Improving security and law enforcement</a:t>
            </a:r>
          </a:p>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Improving and optimizing cities and countries</a:t>
            </a:r>
          </a:p>
          <a:p>
            <a:pPr marL="342900" indent="-342900">
              <a:lnSpc>
                <a:spcPct val="150000"/>
              </a:lnSpc>
              <a:buFont typeface="Wingdings" panose="05000000000000000000" pitchFamily="2" charset="2"/>
              <a:buChar char="Ø"/>
            </a:pPr>
            <a:r>
              <a:rPr lang="en-US" sz="2300" dirty="0">
                <a:latin typeface="Cambria" panose="02040503050406030204" pitchFamily="18" charset="0"/>
                <a:ea typeface="Cambria" panose="02040503050406030204" pitchFamily="18" charset="0"/>
              </a:rPr>
              <a:t>Financial trading</a:t>
            </a:r>
          </a:p>
          <a:p>
            <a:pPr marL="342900" indent="-342900">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74692B44-0CF5-B5CB-314E-E2EB466E4889}"/>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219930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24B27F57-B45A-EE05-5626-4C452CBE8C66}"/>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68BE7D05-01CA-D46C-92C3-9BFD0AF77DB3}"/>
              </a:ext>
            </a:extLst>
          </p:cNvPr>
          <p:cNvSpPr txBox="1">
            <a:spLocks noGrp="1"/>
          </p:cNvSpPr>
          <p:nvPr>
            <p:ph type="title"/>
          </p:nvPr>
        </p:nvSpPr>
        <p:spPr>
          <a:xfrm>
            <a:off x="366132" y="364541"/>
            <a:ext cx="550210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Architecture </a:t>
            </a:r>
          </a:p>
        </p:txBody>
      </p:sp>
      <p:sp>
        <p:nvSpPr>
          <p:cNvPr id="4" name="TextBox 3">
            <a:extLst>
              <a:ext uri="{FF2B5EF4-FFF2-40B4-BE49-F238E27FC236}">
                <a16:creationId xmlns:a16="http://schemas.microsoft.com/office/drawing/2014/main" id="{6698BDAE-866D-4CD0-9CA7-AABD4F43E223}"/>
              </a:ext>
            </a:extLst>
          </p:cNvPr>
          <p:cNvSpPr txBox="1"/>
          <p:nvPr/>
        </p:nvSpPr>
        <p:spPr>
          <a:xfrm>
            <a:off x="366132" y="1481865"/>
            <a:ext cx="11144712" cy="3277820"/>
          </a:xfrm>
          <a:prstGeom prst="rect">
            <a:avLst/>
          </a:prstGeom>
          <a:noFill/>
        </p:spPr>
        <p:txBody>
          <a:bodyPr wrap="square">
            <a:spAutoFit/>
          </a:bodyPr>
          <a:lstStyle/>
          <a:p>
            <a:pPr algn="just"/>
            <a:r>
              <a:rPr lang="en-US" sz="2300" b="1" dirty="0">
                <a:latin typeface="Cambria" panose="02040503050406030204" pitchFamily="18" charset="0"/>
                <a:ea typeface="Cambria" panose="02040503050406030204" pitchFamily="18" charset="0"/>
              </a:rPr>
              <a:t>What is Big Data Architecture?</a:t>
            </a: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a:p>
            <a:pPr algn="just">
              <a:lnSpc>
                <a:spcPct val="150000"/>
              </a:lnSpc>
            </a:pPr>
            <a:r>
              <a:rPr lang="en-US" sz="2300" dirty="0">
                <a:latin typeface="Cambria" panose="02040503050406030204" pitchFamily="18" charset="0"/>
                <a:ea typeface="Cambria" panose="02040503050406030204" pitchFamily="18" charset="0"/>
              </a:rPr>
              <a:t>The term "Big Data architecture" refers to the systems and software used to manage Big Data. A Big Data architecture must be able to handle the scale, complexity, and variety of Big Data. It must also be able to support the needs of different users, who may want to access and analyze the data differently. </a:t>
            </a: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C4524AD3-9E6C-7A49-44E8-430D1E390B8D}"/>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2501291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281C0CB1-F884-E631-B20A-E20108BD2925}"/>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E952AE8D-4727-83BD-6AB5-D61F90074DEC}"/>
              </a:ext>
            </a:extLst>
          </p:cNvPr>
          <p:cNvSpPr txBox="1">
            <a:spLocks noGrp="1"/>
          </p:cNvSpPr>
          <p:nvPr>
            <p:ph type="title"/>
          </p:nvPr>
        </p:nvSpPr>
        <p:spPr>
          <a:xfrm>
            <a:off x="366132" y="364541"/>
            <a:ext cx="550210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Architecture </a:t>
            </a:r>
          </a:p>
        </p:txBody>
      </p:sp>
      <p:sp>
        <p:nvSpPr>
          <p:cNvPr id="2" name="Footer Placeholder 1">
            <a:extLst>
              <a:ext uri="{FF2B5EF4-FFF2-40B4-BE49-F238E27FC236}">
                <a16:creationId xmlns:a16="http://schemas.microsoft.com/office/drawing/2014/main" id="{32338FF4-1480-326C-62E4-00488C9B50DE}"/>
              </a:ext>
            </a:extLst>
          </p:cNvPr>
          <p:cNvSpPr>
            <a:spLocks noGrp="1"/>
          </p:cNvSpPr>
          <p:nvPr>
            <p:ph type="ftr" sz="quarter" idx="11"/>
          </p:nvPr>
        </p:nvSpPr>
        <p:spPr/>
        <p:txBody>
          <a:bodyPr/>
          <a:lstStyle/>
          <a:p>
            <a:r>
              <a:rPr lang="en-IN"/>
              <a:t>Urvi Dhamecha</a:t>
            </a:r>
          </a:p>
        </p:txBody>
      </p:sp>
      <p:pic>
        <p:nvPicPr>
          <p:cNvPr id="3" name="Picture 7">
            <a:extLst>
              <a:ext uri="{FF2B5EF4-FFF2-40B4-BE49-F238E27FC236}">
                <a16:creationId xmlns:a16="http://schemas.microsoft.com/office/drawing/2014/main" id="{2ABA3C41-FFCD-64FB-3533-AEC26E7106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481865"/>
            <a:ext cx="10781044" cy="484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9464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7E84640-4340-10DA-89D8-C81EE4408B1F}"/>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F4634D8-D330-BD53-CB16-4E0CE6121B73}"/>
              </a:ext>
            </a:extLst>
          </p:cNvPr>
          <p:cNvSpPr txBox="1">
            <a:spLocks noGrp="1"/>
          </p:cNvSpPr>
          <p:nvPr>
            <p:ph type="title"/>
          </p:nvPr>
        </p:nvSpPr>
        <p:spPr>
          <a:xfrm>
            <a:off x="366132" y="364541"/>
            <a:ext cx="550210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Architecture </a:t>
            </a:r>
          </a:p>
        </p:txBody>
      </p:sp>
      <p:sp>
        <p:nvSpPr>
          <p:cNvPr id="4" name="TextBox 3">
            <a:extLst>
              <a:ext uri="{FF2B5EF4-FFF2-40B4-BE49-F238E27FC236}">
                <a16:creationId xmlns:a16="http://schemas.microsoft.com/office/drawing/2014/main" id="{0BB72139-F75F-A412-8A9D-D91D56E53622}"/>
              </a:ext>
            </a:extLst>
          </p:cNvPr>
          <p:cNvSpPr txBox="1"/>
          <p:nvPr/>
        </p:nvSpPr>
        <p:spPr>
          <a:xfrm>
            <a:off x="366132" y="1481865"/>
            <a:ext cx="11144712" cy="3631763"/>
          </a:xfrm>
          <a:prstGeom prst="rect">
            <a:avLst/>
          </a:prstGeom>
          <a:noFill/>
        </p:spPr>
        <p:txBody>
          <a:bodyPr wrap="square">
            <a:spAutoFit/>
          </a:bodyPr>
          <a:lstStyle/>
          <a:p>
            <a:pPr algn="just">
              <a:lnSpc>
                <a:spcPct val="150000"/>
              </a:lnSpc>
            </a:pPr>
            <a:r>
              <a:rPr lang="en-US" sz="2300" dirty="0">
                <a:latin typeface="Cambria" panose="02040503050406030204" pitchFamily="18" charset="0"/>
                <a:ea typeface="Cambria" panose="02040503050406030204" pitchFamily="18" charset="0"/>
              </a:rPr>
              <a:t>Architecture Layers:</a:t>
            </a:r>
          </a:p>
          <a:p>
            <a:pPr marL="457200" indent="-457200" algn="just">
              <a:lnSpc>
                <a:spcPct val="150000"/>
              </a:lnSpc>
              <a:buAutoNum type="arabicParenR"/>
            </a:pPr>
            <a:r>
              <a:rPr lang="en-US" sz="2300" dirty="0">
                <a:latin typeface="Cambria" panose="02040503050406030204" pitchFamily="18" charset="0"/>
                <a:ea typeface="Cambria" panose="02040503050406030204" pitchFamily="18" charset="0"/>
              </a:rPr>
              <a:t>Data ingestion                        </a:t>
            </a:r>
          </a:p>
          <a:p>
            <a:pPr marL="457200" indent="-457200" algn="just">
              <a:lnSpc>
                <a:spcPct val="150000"/>
              </a:lnSpc>
              <a:buAutoNum type="arabicParenR"/>
            </a:pPr>
            <a:r>
              <a:rPr lang="en-US" sz="2300" dirty="0">
                <a:latin typeface="Cambria" panose="02040503050406030204" pitchFamily="18" charset="0"/>
                <a:ea typeface="Cambria" panose="02040503050406030204" pitchFamily="18" charset="0"/>
              </a:rPr>
              <a:t>Data Processing</a:t>
            </a:r>
          </a:p>
          <a:p>
            <a:pPr marL="457200" indent="-457200" algn="just">
              <a:lnSpc>
                <a:spcPct val="150000"/>
              </a:lnSpc>
              <a:buAutoNum type="arabicParenR" startAt="3"/>
            </a:pPr>
            <a:r>
              <a:rPr lang="en-US" sz="2300" dirty="0">
                <a:latin typeface="Cambria" panose="02040503050406030204" pitchFamily="18" charset="0"/>
                <a:ea typeface="Cambria" panose="02040503050406030204" pitchFamily="18" charset="0"/>
              </a:rPr>
              <a:t>Data Storage                           </a:t>
            </a:r>
          </a:p>
          <a:p>
            <a:pPr marL="457200" indent="-457200" algn="just">
              <a:lnSpc>
                <a:spcPct val="150000"/>
              </a:lnSpc>
              <a:buAutoNum type="arabicParenR" startAt="3"/>
            </a:pPr>
            <a:r>
              <a:rPr lang="en-US" sz="2300" dirty="0">
                <a:latin typeface="Cambria" panose="02040503050406030204" pitchFamily="18" charset="0"/>
                <a:ea typeface="Cambria" panose="02040503050406030204" pitchFamily="18" charset="0"/>
              </a:rPr>
              <a:t>Data </a:t>
            </a:r>
            <a:r>
              <a:rPr lang="en-US" sz="2300" dirty="0" err="1">
                <a:latin typeface="Cambria" panose="02040503050406030204" pitchFamily="18" charset="0"/>
                <a:ea typeface="Cambria" panose="02040503050406030204" pitchFamily="18" charset="0"/>
              </a:rPr>
              <a:t>visulization</a:t>
            </a:r>
            <a:endParaRPr lang="en-US" sz="2300" dirty="0">
              <a:latin typeface="Cambria" panose="02040503050406030204" pitchFamily="18" charset="0"/>
              <a:ea typeface="Cambria" panose="02040503050406030204" pitchFamily="18" charset="0"/>
            </a:endParaRPr>
          </a:p>
          <a:p>
            <a:pPr algn="just">
              <a:lnSpc>
                <a:spcPct val="150000"/>
              </a:lnSpc>
            </a:pPr>
            <a:r>
              <a:rPr lang="en-US" sz="2300" dirty="0">
                <a:latin typeface="Cambria" panose="02040503050406030204" pitchFamily="18" charset="0"/>
                <a:ea typeface="Cambria" panose="02040503050406030204" pitchFamily="18" charset="0"/>
              </a:rPr>
              <a:t> </a:t>
            </a: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FA004518-A819-44FD-665D-ECA18D76F250}"/>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1498355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A9FDE06-9318-56D7-B72D-8A3EAE7310D3}"/>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AB1C8D5F-0908-D6C3-2B8D-5B21FE0F051A}"/>
              </a:ext>
            </a:extLst>
          </p:cNvPr>
          <p:cNvSpPr txBox="1">
            <a:spLocks noGrp="1"/>
          </p:cNvSpPr>
          <p:nvPr>
            <p:ph type="title"/>
          </p:nvPr>
        </p:nvSpPr>
        <p:spPr>
          <a:xfrm>
            <a:off x="366132" y="364541"/>
            <a:ext cx="550210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Architecture </a:t>
            </a:r>
          </a:p>
        </p:txBody>
      </p:sp>
      <p:sp>
        <p:nvSpPr>
          <p:cNvPr id="4" name="TextBox 3">
            <a:extLst>
              <a:ext uri="{FF2B5EF4-FFF2-40B4-BE49-F238E27FC236}">
                <a16:creationId xmlns:a16="http://schemas.microsoft.com/office/drawing/2014/main" id="{D64E3C89-63B0-737A-EC11-4CF291310484}"/>
              </a:ext>
            </a:extLst>
          </p:cNvPr>
          <p:cNvSpPr txBox="1"/>
          <p:nvPr/>
        </p:nvSpPr>
        <p:spPr>
          <a:xfrm>
            <a:off x="366132" y="1481865"/>
            <a:ext cx="11144712" cy="4970591"/>
          </a:xfrm>
          <a:prstGeom prst="rect">
            <a:avLst/>
          </a:prstGeom>
          <a:noFill/>
        </p:spPr>
        <p:txBody>
          <a:bodyPr wrap="square">
            <a:spAutoFit/>
          </a:bodyPr>
          <a:lstStyle/>
          <a:p>
            <a:pPr algn="just">
              <a:lnSpc>
                <a:spcPct val="150000"/>
              </a:lnSpc>
            </a:pPr>
            <a:r>
              <a:rPr lang="en-US" sz="2800" b="1" dirty="0">
                <a:latin typeface="Cambria" panose="02040503050406030204" pitchFamily="18" charset="0"/>
                <a:ea typeface="Cambria" panose="02040503050406030204" pitchFamily="18" charset="0"/>
              </a:rPr>
              <a:t>Data ingestion:</a:t>
            </a:r>
          </a:p>
          <a:p>
            <a:pPr marL="342900" indent="-3429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This layer is responsible for collecting and storing data from various sources. </a:t>
            </a:r>
          </a:p>
          <a:p>
            <a:pPr marL="342900" indent="-3429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In Big Data, the data ingestion process of extracting data from various sources and loading it into a data repository. </a:t>
            </a:r>
          </a:p>
          <a:p>
            <a:pPr marL="342900" indent="-3429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Data ingestion is a key component of a Big Data architecture because it determines how data will be ingested, transformed, and stored. </a:t>
            </a:r>
            <a:r>
              <a:rPr lang="en-US" sz="2400" dirty="0">
                <a:latin typeface="Cambria" panose="02040503050406030204" pitchFamily="18" charset="0"/>
                <a:ea typeface="Cambria" panose="02040503050406030204" pitchFamily="18" charset="0"/>
              </a:rPr>
              <a:t>         </a:t>
            </a: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67D4468C-FA16-2788-2B91-7A7182D065D1}"/>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2729213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4CDB17C-0A2A-BB62-9C8A-216B49D9BE9A}"/>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6AE72187-5CE2-18F3-3EDB-EB7AAA6A7ADE}"/>
              </a:ext>
            </a:extLst>
          </p:cNvPr>
          <p:cNvSpPr txBox="1">
            <a:spLocks noGrp="1"/>
          </p:cNvSpPr>
          <p:nvPr>
            <p:ph type="title"/>
          </p:nvPr>
        </p:nvSpPr>
        <p:spPr>
          <a:xfrm>
            <a:off x="366132" y="364541"/>
            <a:ext cx="550210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Architecture </a:t>
            </a:r>
          </a:p>
        </p:txBody>
      </p:sp>
      <p:sp>
        <p:nvSpPr>
          <p:cNvPr id="4" name="TextBox 3">
            <a:extLst>
              <a:ext uri="{FF2B5EF4-FFF2-40B4-BE49-F238E27FC236}">
                <a16:creationId xmlns:a16="http://schemas.microsoft.com/office/drawing/2014/main" id="{EBB1603C-0AAA-2285-1825-62855FB67814}"/>
              </a:ext>
            </a:extLst>
          </p:cNvPr>
          <p:cNvSpPr txBox="1"/>
          <p:nvPr/>
        </p:nvSpPr>
        <p:spPr>
          <a:xfrm>
            <a:off x="366132" y="1481865"/>
            <a:ext cx="11144712" cy="4324261"/>
          </a:xfrm>
          <a:prstGeom prst="rect">
            <a:avLst/>
          </a:prstGeom>
          <a:noFill/>
        </p:spPr>
        <p:txBody>
          <a:bodyPr wrap="square">
            <a:spAutoFit/>
          </a:bodyPr>
          <a:lstStyle/>
          <a:p>
            <a:pPr algn="just">
              <a:lnSpc>
                <a:spcPct val="150000"/>
              </a:lnSpc>
            </a:pPr>
            <a:r>
              <a:rPr lang="en-US" sz="2800" b="1" dirty="0">
                <a:latin typeface="Cambria" panose="02040503050406030204" pitchFamily="18" charset="0"/>
                <a:ea typeface="Cambria" panose="02040503050406030204" pitchFamily="18" charset="0"/>
              </a:rPr>
              <a:t>Data Processing</a:t>
            </a:r>
          </a:p>
          <a:p>
            <a:pPr marL="342900" indent="-3429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Data processing is the second layer, responsible for collecting, cleaning, and preparing the data for analysis. </a:t>
            </a:r>
          </a:p>
          <a:p>
            <a:pPr marL="342900" indent="-3429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This layer is critical for ensuring that the data is high quality and ready to be used in the future. </a:t>
            </a:r>
          </a:p>
          <a:p>
            <a:pPr marL="342900" indent="-342900" algn="just">
              <a:lnSpc>
                <a:spcPct val="150000"/>
              </a:lnSpc>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090528D7-F4B4-ED03-EE2D-78249618B809}"/>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1072928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AFE6F11-CA5D-9B85-4994-400AB40F9DC5}"/>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0E5C1C1-64B6-0CDF-01FD-5A411AD86B29}"/>
              </a:ext>
            </a:extLst>
          </p:cNvPr>
          <p:cNvSpPr txBox="1">
            <a:spLocks noGrp="1"/>
          </p:cNvSpPr>
          <p:nvPr>
            <p:ph type="title"/>
          </p:nvPr>
        </p:nvSpPr>
        <p:spPr>
          <a:xfrm>
            <a:off x="366132" y="364541"/>
            <a:ext cx="550210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Architecture </a:t>
            </a:r>
          </a:p>
        </p:txBody>
      </p:sp>
      <p:sp>
        <p:nvSpPr>
          <p:cNvPr id="4" name="TextBox 3">
            <a:extLst>
              <a:ext uri="{FF2B5EF4-FFF2-40B4-BE49-F238E27FC236}">
                <a16:creationId xmlns:a16="http://schemas.microsoft.com/office/drawing/2014/main" id="{0A646800-7FED-5730-9428-58913B650319}"/>
              </a:ext>
            </a:extLst>
          </p:cNvPr>
          <p:cNvSpPr txBox="1"/>
          <p:nvPr/>
        </p:nvSpPr>
        <p:spPr>
          <a:xfrm>
            <a:off x="366132" y="1481865"/>
            <a:ext cx="11144712" cy="4324261"/>
          </a:xfrm>
          <a:prstGeom prst="rect">
            <a:avLst/>
          </a:prstGeom>
          <a:noFill/>
        </p:spPr>
        <p:txBody>
          <a:bodyPr wrap="square">
            <a:spAutoFit/>
          </a:bodyPr>
          <a:lstStyle/>
          <a:p>
            <a:pPr algn="just">
              <a:lnSpc>
                <a:spcPct val="150000"/>
              </a:lnSpc>
            </a:pPr>
            <a:r>
              <a:rPr lang="en-US" sz="2800" b="1" dirty="0">
                <a:latin typeface="Cambria" panose="02040503050406030204" pitchFamily="18" charset="0"/>
                <a:ea typeface="Cambria" panose="02040503050406030204" pitchFamily="18" charset="0"/>
              </a:rPr>
              <a:t>Data Storage</a:t>
            </a:r>
          </a:p>
          <a:p>
            <a:pPr marL="342900" indent="-3429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Data storage is the third layer, responsible for storing the data in a format that can be easily accessed and analyzed. </a:t>
            </a:r>
          </a:p>
          <a:p>
            <a:pPr marL="342900" indent="-3429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This layer is essential for ensuring that the data is accessible and available to the other layers.</a:t>
            </a:r>
          </a:p>
          <a:p>
            <a:pPr marL="342900" indent="-342900" algn="just">
              <a:lnSpc>
                <a:spcPct val="150000"/>
              </a:lnSpc>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BC619E26-D0CF-C24B-BE41-824C3AEB381D}"/>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3358609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9E82C99-884E-F38D-8506-DD724AB72801}"/>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26BCEAAD-3DE0-E987-C0CC-46B2268A5FA4}"/>
              </a:ext>
            </a:extLst>
          </p:cNvPr>
          <p:cNvSpPr txBox="1">
            <a:spLocks noGrp="1"/>
          </p:cNvSpPr>
          <p:nvPr>
            <p:ph type="title"/>
          </p:nvPr>
        </p:nvSpPr>
        <p:spPr>
          <a:xfrm>
            <a:off x="366132" y="364541"/>
            <a:ext cx="5502105"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Architecture </a:t>
            </a:r>
          </a:p>
        </p:txBody>
      </p:sp>
      <p:sp>
        <p:nvSpPr>
          <p:cNvPr id="4" name="TextBox 3">
            <a:extLst>
              <a:ext uri="{FF2B5EF4-FFF2-40B4-BE49-F238E27FC236}">
                <a16:creationId xmlns:a16="http://schemas.microsoft.com/office/drawing/2014/main" id="{E60BF888-8182-8E9C-3275-5F6879E33845}"/>
              </a:ext>
            </a:extLst>
          </p:cNvPr>
          <p:cNvSpPr txBox="1"/>
          <p:nvPr/>
        </p:nvSpPr>
        <p:spPr>
          <a:xfrm>
            <a:off x="366132" y="1481865"/>
            <a:ext cx="11144712" cy="3677930"/>
          </a:xfrm>
          <a:prstGeom prst="rect">
            <a:avLst/>
          </a:prstGeom>
          <a:noFill/>
        </p:spPr>
        <p:txBody>
          <a:bodyPr wrap="square">
            <a:spAutoFit/>
          </a:bodyPr>
          <a:lstStyle/>
          <a:p>
            <a:pPr algn="just">
              <a:lnSpc>
                <a:spcPct val="150000"/>
              </a:lnSpc>
            </a:pPr>
            <a:r>
              <a:rPr lang="en-US" sz="2800" b="1" dirty="0">
                <a:latin typeface="Cambria" panose="02040503050406030204" pitchFamily="18" charset="0"/>
                <a:ea typeface="Cambria" panose="02040503050406030204" pitchFamily="18" charset="0"/>
              </a:rPr>
              <a:t>Data Visualization</a:t>
            </a:r>
          </a:p>
          <a:p>
            <a:pPr marL="457200" indent="-4572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Data visualization is the fourth layer and is responsible for creating visualizations of the data that humans can easily understand. </a:t>
            </a:r>
          </a:p>
          <a:p>
            <a:pPr marL="457200" indent="-4572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This layer is important for making the data accessible.  </a:t>
            </a:r>
          </a:p>
          <a:p>
            <a:pPr marL="457200" indent="-457200" algn="just">
              <a:lnSpc>
                <a:spcPct val="150000"/>
              </a:lnSpc>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7B27E382-5F5A-5D7C-3903-8DC6B3ED0D3C}"/>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273260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CC9C127-F33E-8ECD-B981-C1833A0B52E1}"/>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F95B0713-B11C-6DAB-3129-49B7E1A97977}"/>
              </a:ext>
            </a:extLst>
          </p:cNvPr>
          <p:cNvSpPr txBox="1">
            <a:spLocks noGrp="1"/>
          </p:cNvSpPr>
          <p:nvPr>
            <p:ph type="title"/>
          </p:nvPr>
        </p:nvSpPr>
        <p:spPr>
          <a:xfrm>
            <a:off x="366132" y="179875"/>
            <a:ext cx="705960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Storage File System and </a:t>
            </a:r>
            <a:br>
              <a:rPr lang="en-US" sz="2400" b="1" dirty="0">
                <a:latin typeface="Arial" pitchFamily="34" charset="0"/>
                <a:cs typeface="Arial" pitchFamily="34" charset="0"/>
              </a:rPr>
            </a:br>
            <a:r>
              <a:rPr lang="en-US" sz="2400" b="1" dirty="0">
                <a:latin typeface="Arial" pitchFamily="34" charset="0"/>
                <a:cs typeface="Arial" pitchFamily="34" charset="0"/>
              </a:rPr>
              <a:t>Distributed File System</a:t>
            </a:r>
          </a:p>
        </p:txBody>
      </p:sp>
      <p:sp>
        <p:nvSpPr>
          <p:cNvPr id="4" name="TextBox 3">
            <a:extLst>
              <a:ext uri="{FF2B5EF4-FFF2-40B4-BE49-F238E27FC236}">
                <a16:creationId xmlns:a16="http://schemas.microsoft.com/office/drawing/2014/main" id="{F7D5D0F8-7BD4-5D58-2961-B458A8A488E1}"/>
              </a:ext>
            </a:extLst>
          </p:cNvPr>
          <p:cNvSpPr txBox="1"/>
          <p:nvPr/>
        </p:nvSpPr>
        <p:spPr>
          <a:xfrm>
            <a:off x="366132" y="1481865"/>
            <a:ext cx="11144712" cy="1738938"/>
          </a:xfrm>
          <a:prstGeom prst="rect">
            <a:avLst/>
          </a:prstGeom>
          <a:noFill/>
        </p:spPr>
        <p:txBody>
          <a:bodyPr wrap="square">
            <a:spAutoFit/>
          </a:bodyPr>
          <a:lstStyle/>
          <a:p>
            <a:pPr algn="just">
              <a:lnSpc>
                <a:spcPct val="150000"/>
              </a:lnSpc>
            </a:pPr>
            <a:r>
              <a:rPr lang="en-US" sz="2800" dirty="0">
                <a:latin typeface="Cambria" panose="02040503050406030204" pitchFamily="18" charset="0"/>
                <a:ea typeface="Cambria" panose="02040503050406030204" pitchFamily="18" charset="0"/>
              </a:rPr>
              <a:t>Difference between the File system and Distributed File system.</a:t>
            </a:r>
          </a:p>
          <a:p>
            <a:pPr algn="just">
              <a:lnSpc>
                <a:spcPct val="150000"/>
              </a:lnSpc>
            </a:pPr>
            <a:endParaRPr lang="en-US" sz="28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70CFD536-3BA6-28EA-0930-83A4CDCD49BD}"/>
              </a:ext>
            </a:extLst>
          </p:cNvPr>
          <p:cNvSpPr>
            <a:spLocks noGrp="1"/>
          </p:cNvSpPr>
          <p:nvPr>
            <p:ph type="ftr" sz="quarter" idx="11"/>
          </p:nvPr>
        </p:nvSpPr>
        <p:spPr/>
        <p:txBody>
          <a:bodyPr/>
          <a:lstStyle/>
          <a:p>
            <a:r>
              <a:rPr lang="en-IN"/>
              <a:t>Urvi Dhamecha</a:t>
            </a:r>
          </a:p>
        </p:txBody>
      </p:sp>
      <p:graphicFrame>
        <p:nvGraphicFramePr>
          <p:cNvPr id="3" name="Table 2">
            <a:extLst>
              <a:ext uri="{FF2B5EF4-FFF2-40B4-BE49-F238E27FC236}">
                <a16:creationId xmlns:a16="http://schemas.microsoft.com/office/drawing/2014/main" id="{67ECFF34-ABF5-65FC-60D5-8341AAF7B966}"/>
              </a:ext>
            </a:extLst>
          </p:cNvPr>
          <p:cNvGraphicFramePr>
            <a:graphicFrameLocks noGrp="1"/>
          </p:cNvGraphicFramePr>
          <p:nvPr>
            <p:extLst>
              <p:ext uri="{D42A27DB-BD31-4B8C-83A1-F6EECF244321}">
                <p14:modId xmlns:p14="http://schemas.microsoft.com/office/powerpoint/2010/main" val="2471871851"/>
              </p:ext>
            </p:extLst>
          </p:nvPr>
        </p:nvGraphicFramePr>
        <p:xfrm>
          <a:off x="914399" y="2301073"/>
          <a:ext cx="10389997" cy="3695306"/>
        </p:xfrm>
        <a:graphic>
          <a:graphicData uri="http://schemas.openxmlformats.org/drawingml/2006/table">
            <a:tbl>
              <a:tblPr firstRow="1" bandRow="1"/>
              <a:tblGrid>
                <a:gridCol w="5143563">
                  <a:extLst>
                    <a:ext uri="{9D8B030D-6E8A-4147-A177-3AD203B41FA5}">
                      <a16:colId xmlns:a16="http://schemas.microsoft.com/office/drawing/2014/main" val="20000"/>
                    </a:ext>
                  </a:extLst>
                </a:gridCol>
                <a:gridCol w="5246434">
                  <a:extLst>
                    <a:ext uri="{9D8B030D-6E8A-4147-A177-3AD203B41FA5}">
                      <a16:colId xmlns:a16="http://schemas.microsoft.com/office/drawing/2014/main" val="20001"/>
                    </a:ext>
                  </a:extLst>
                </a:gridCol>
              </a:tblGrid>
              <a:tr h="779952">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800" dirty="0"/>
                        <a:t>Local File System</a:t>
                      </a:r>
                    </a:p>
                  </a:txBody>
                  <a:tcPr marT="45723" marB="45723">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800" dirty="0"/>
                        <a:t>Distributed File System</a:t>
                      </a:r>
                    </a:p>
                  </a:txBody>
                  <a:tcPr marT="45723" marB="45723">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65696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r>
                        <a:rPr lang="en-US" sz="1800" dirty="0"/>
                        <a:t>LFS store the data on a single Block.</a:t>
                      </a:r>
                    </a:p>
                  </a:txBody>
                  <a:tcPr marT="45723" marB="45723">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r>
                        <a:rPr lang="en-US" sz="1800" b="0" i="0" kern="1200" dirty="0">
                          <a:solidFill>
                            <a:schemeClr val="dk1"/>
                          </a:solidFill>
                          <a:effectLst/>
                          <a:latin typeface="+mn-lt"/>
                          <a:ea typeface="+mn-ea"/>
                          <a:cs typeface="+mn-cs"/>
                        </a:rPr>
                        <a:t>DFS divides data as multiple blocks and stores it into different </a:t>
                      </a:r>
                      <a:r>
                        <a:rPr lang="en-US" sz="1800" b="0" i="0" kern="1200" dirty="0" err="1">
                          <a:solidFill>
                            <a:schemeClr val="dk1"/>
                          </a:solidFill>
                          <a:effectLst/>
                          <a:latin typeface="+mn-lt"/>
                          <a:ea typeface="+mn-ea"/>
                          <a:cs typeface="+mn-cs"/>
                        </a:rPr>
                        <a:t>DataNodes</a:t>
                      </a:r>
                      <a:r>
                        <a:rPr lang="en-US" sz="1800" b="0" i="0" kern="1200" dirty="0">
                          <a:solidFill>
                            <a:schemeClr val="dk1"/>
                          </a:solidFill>
                          <a:effectLst/>
                          <a:latin typeface="+mn-lt"/>
                          <a:ea typeface="+mn-ea"/>
                          <a:cs typeface="+mn-cs"/>
                        </a:rPr>
                        <a:t>.</a:t>
                      </a:r>
                      <a:endParaRPr lang="en-US" sz="1800" dirty="0"/>
                    </a:p>
                  </a:txBody>
                  <a:tcPr marT="45723" marB="45723">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82147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fontAlgn="ctr"/>
                      <a:r>
                        <a:rPr lang="en-US" sz="1800" kern="1200" dirty="0">
                          <a:solidFill>
                            <a:schemeClr val="dk1"/>
                          </a:solidFill>
                          <a:latin typeface="+mn-lt"/>
                          <a:ea typeface="+mn-ea"/>
                          <a:cs typeface="+mn-cs"/>
                        </a:rPr>
                        <a:t>LFS uses Tree format to store Data.</a:t>
                      </a:r>
                    </a:p>
                  </a:txBody>
                  <a:tcPr marL="76200" marR="76200" marT="106686" marB="10668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fontAlgn="ctr"/>
                      <a:r>
                        <a:rPr lang="en-US" sz="1800" kern="1200" dirty="0">
                          <a:solidFill>
                            <a:schemeClr val="dk1"/>
                          </a:solidFill>
                          <a:latin typeface="+mn-lt"/>
                          <a:ea typeface="+mn-ea"/>
                          <a:cs typeface="+mn-cs"/>
                        </a:rPr>
                        <a:t>DFS provides Master-Slave architecture for Data storage.</a:t>
                      </a:r>
                    </a:p>
                  </a:txBody>
                  <a:tcPr marL="76200" marR="76200" marT="106686" marB="10668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61543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fontAlgn="ctr"/>
                      <a:r>
                        <a:rPr lang="en-US" sz="1800" kern="1200" dirty="0">
                          <a:solidFill>
                            <a:schemeClr val="dk1"/>
                          </a:solidFill>
                          <a:latin typeface="+mn-lt"/>
                          <a:ea typeface="+mn-ea"/>
                          <a:cs typeface="+mn-cs"/>
                        </a:rPr>
                        <a:t>Data retrieval in LFS is slow.</a:t>
                      </a:r>
                    </a:p>
                  </a:txBody>
                  <a:tcPr marL="76200" marR="76200" marT="106686" marB="10668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fontAlgn="ctr"/>
                      <a:r>
                        <a:rPr lang="en-US" sz="1800" kern="1200" dirty="0">
                          <a:solidFill>
                            <a:schemeClr val="dk1"/>
                          </a:solidFill>
                          <a:latin typeface="+mn-lt"/>
                          <a:ea typeface="+mn-ea"/>
                          <a:cs typeface="+mn-cs"/>
                        </a:rPr>
                        <a:t>Data retrieval in DFS is fast.</a:t>
                      </a:r>
                    </a:p>
                  </a:txBody>
                  <a:tcPr marL="76200" marR="76200" marT="106686" marB="10668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82147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fontAlgn="ctr"/>
                      <a:r>
                        <a:rPr lang="en-US" sz="1800" kern="1200" dirty="0">
                          <a:solidFill>
                            <a:schemeClr val="dk1"/>
                          </a:solidFill>
                          <a:latin typeface="+mn-lt"/>
                          <a:ea typeface="+mn-ea"/>
                          <a:cs typeface="+mn-cs"/>
                        </a:rPr>
                        <a:t>It is not reliable because LFS data does not replicate the Data files.</a:t>
                      </a:r>
                    </a:p>
                  </a:txBody>
                  <a:tcPr marL="76200" marR="76200" marT="106686" marB="10668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fontAlgn="ctr"/>
                      <a:r>
                        <a:rPr lang="en-US" sz="1800" kern="1200" dirty="0">
                          <a:solidFill>
                            <a:schemeClr val="dk1"/>
                          </a:solidFill>
                          <a:latin typeface="+mn-lt"/>
                          <a:ea typeface="+mn-ea"/>
                          <a:cs typeface="+mn-cs"/>
                        </a:rPr>
                        <a:t>It is reliable because in DFS data blocks are replicated into different </a:t>
                      </a:r>
                      <a:r>
                        <a:rPr lang="en-US" sz="1800" kern="1200" dirty="0" err="1">
                          <a:solidFill>
                            <a:schemeClr val="dk1"/>
                          </a:solidFill>
                          <a:latin typeface="+mn-lt"/>
                          <a:ea typeface="+mn-ea"/>
                          <a:cs typeface="+mn-cs"/>
                        </a:rPr>
                        <a:t>DataNodes</a:t>
                      </a:r>
                      <a:r>
                        <a:rPr lang="en-US" sz="1800" kern="1200" dirty="0">
                          <a:solidFill>
                            <a:schemeClr val="dk1"/>
                          </a:solidFill>
                          <a:latin typeface="+mn-lt"/>
                          <a:ea typeface="+mn-ea"/>
                          <a:cs typeface="+mn-cs"/>
                        </a:rPr>
                        <a:t>.</a:t>
                      </a:r>
                    </a:p>
                  </a:txBody>
                  <a:tcPr marL="76200" marR="76200" marT="106686" marB="106686"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4382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7DE30F7-9153-77AE-1A39-66071B5565FA}"/>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67B243F9-9B34-3B9F-4A0C-C519AA6F8027}"/>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Distributed file system</a:t>
            </a:r>
          </a:p>
        </p:txBody>
      </p:sp>
      <p:sp>
        <p:nvSpPr>
          <p:cNvPr id="4" name="TextBox 3">
            <a:extLst>
              <a:ext uri="{FF2B5EF4-FFF2-40B4-BE49-F238E27FC236}">
                <a16:creationId xmlns:a16="http://schemas.microsoft.com/office/drawing/2014/main" id="{B9F84FC6-F9BB-3D6F-9228-6901C658C55F}"/>
              </a:ext>
            </a:extLst>
          </p:cNvPr>
          <p:cNvSpPr txBox="1"/>
          <p:nvPr/>
        </p:nvSpPr>
        <p:spPr>
          <a:xfrm>
            <a:off x="403123" y="1471817"/>
            <a:ext cx="11144712" cy="256993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300" dirty="0">
                <a:solidFill>
                  <a:schemeClr val="tx1"/>
                </a:solidFill>
                <a:latin typeface="Cambria" panose="02040503050406030204" pitchFamily="18" charset="0"/>
                <a:ea typeface="Cambria" panose="02040503050406030204" pitchFamily="18" charset="0"/>
              </a:rPr>
              <a:t>A distributed file system (DFS) is a file system with data stored on a server. </a:t>
            </a:r>
          </a:p>
          <a:p>
            <a:pPr marL="342900" indent="-342900" algn="just">
              <a:lnSpc>
                <a:spcPct val="150000"/>
              </a:lnSpc>
              <a:buFont typeface="Wingdings" panose="05000000000000000000" pitchFamily="2" charset="2"/>
              <a:buChar char="Ø"/>
            </a:pPr>
            <a:endParaRPr lang="en-US" sz="2300" dirty="0">
              <a:solidFill>
                <a:schemeClr val="tx1"/>
              </a:solidFill>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Ø"/>
            </a:pPr>
            <a:r>
              <a:rPr lang="en-US" sz="2300" dirty="0">
                <a:solidFill>
                  <a:schemeClr val="tx1"/>
                </a:solidFill>
                <a:latin typeface="Cambria" panose="02040503050406030204" pitchFamily="18" charset="0"/>
                <a:ea typeface="Cambria" panose="02040503050406030204" pitchFamily="18" charset="0"/>
              </a:rPr>
              <a:t>The DFS makes it convenient to share information and files among users on a network in a controlled and authorized way.</a:t>
            </a: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4F8169C9-7D30-FA79-4AEE-D56B71BEFCC5}"/>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1789032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8D3C08E-35BF-4303-C646-76D4886F060C}"/>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F8DFAB17-5777-60C2-5C5F-59687ECE57D0}"/>
              </a:ext>
            </a:extLst>
          </p:cNvPr>
          <p:cNvSpPr txBox="1">
            <a:spLocks noGrp="1"/>
          </p:cNvSpPr>
          <p:nvPr>
            <p:ph type="title"/>
          </p:nvPr>
        </p:nvSpPr>
        <p:spPr>
          <a:xfrm>
            <a:off x="366132" y="179875"/>
            <a:ext cx="7059600" cy="751488"/>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Big Data Storage File System and </a:t>
            </a:r>
            <a:br>
              <a:rPr lang="en-US" sz="2400" b="1" dirty="0">
                <a:latin typeface="Arial" pitchFamily="34" charset="0"/>
                <a:cs typeface="Arial" pitchFamily="34" charset="0"/>
              </a:rPr>
            </a:br>
            <a:r>
              <a:rPr lang="en-US" sz="2400" b="1" dirty="0">
                <a:latin typeface="Arial" pitchFamily="34" charset="0"/>
                <a:cs typeface="Arial" pitchFamily="34" charset="0"/>
              </a:rPr>
              <a:t>Distributed File System</a:t>
            </a:r>
          </a:p>
        </p:txBody>
      </p:sp>
      <p:sp>
        <p:nvSpPr>
          <p:cNvPr id="4" name="TextBox 3">
            <a:extLst>
              <a:ext uri="{FF2B5EF4-FFF2-40B4-BE49-F238E27FC236}">
                <a16:creationId xmlns:a16="http://schemas.microsoft.com/office/drawing/2014/main" id="{35A55E1B-6308-19DA-CD87-D16E24CAA1E4}"/>
              </a:ext>
            </a:extLst>
          </p:cNvPr>
          <p:cNvSpPr txBox="1"/>
          <p:nvPr/>
        </p:nvSpPr>
        <p:spPr>
          <a:xfrm>
            <a:off x="366132" y="1481865"/>
            <a:ext cx="11144712" cy="1738938"/>
          </a:xfrm>
          <a:prstGeom prst="rect">
            <a:avLst/>
          </a:prstGeom>
          <a:noFill/>
        </p:spPr>
        <p:txBody>
          <a:bodyPr wrap="square">
            <a:spAutoFit/>
          </a:bodyPr>
          <a:lstStyle/>
          <a:p>
            <a:pPr algn="just">
              <a:lnSpc>
                <a:spcPct val="150000"/>
              </a:lnSpc>
            </a:pPr>
            <a:r>
              <a:rPr lang="en-US" sz="2800" dirty="0">
                <a:latin typeface="Cambria" panose="02040503050406030204" pitchFamily="18" charset="0"/>
                <a:ea typeface="Cambria" panose="02040503050406030204" pitchFamily="18" charset="0"/>
              </a:rPr>
              <a:t>Difference between the file system and Distributed File system.</a:t>
            </a:r>
          </a:p>
          <a:p>
            <a:pPr algn="just">
              <a:lnSpc>
                <a:spcPct val="150000"/>
              </a:lnSpc>
            </a:pPr>
            <a:endParaRPr lang="en-US" sz="28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85976F53-3FA6-F8B0-5444-8AB6DC9077DB}"/>
              </a:ext>
            </a:extLst>
          </p:cNvPr>
          <p:cNvSpPr>
            <a:spLocks noGrp="1"/>
          </p:cNvSpPr>
          <p:nvPr>
            <p:ph type="ftr" sz="quarter" idx="11"/>
          </p:nvPr>
        </p:nvSpPr>
        <p:spPr/>
        <p:txBody>
          <a:bodyPr/>
          <a:lstStyle/>
          <a:p>
            <a:r>
              <a:rPr lang="en-IN"/>
              <a:t>Urvi Dhamecha</a:t>
            </a:r>
          </a:p>
        </p:txBody>
      </p:sp>
      <p:graphicFrame>
        <p:nvGraphicFramePr>
          <p:cNvPr id="6" name="Content Placeholder 1">
            <a:extLst>
              <a:ext uri="{FF2B5EF4-FFF2-40B4-BE49-F238E27FC236}">
                <a16:creationId xmlns:a16="http://schemas.microsoft.com/office/drawing/2014/main" id="{42AB088E-09C6-B95E-9C8F-513BDB2DAA53}"/>
              </a:ext>
            </a:extLst>
          </p:cNvPr>
          <p:cNvGraphicFramePr>
            <a:graphicFrameLocks noGrp="1"/>
          </p:cNvGraphicFramePr>
          <p:nvPr>
            <p:ph idx="1"/>
            <p:extLst>
              <p:ext uri="{D42A27DB-BD31-4B8C-83A1-F6EECF244321}">
                <p14:modId xmlns:p14="http://schemas.microsoft.com/office/powerpoint/2010/main" val="3265985323"/>
              </p:ext>
            </p:extLst>
          </p:nvPr>
        </p:nvGraphicFramePr>
        <p:xfrm>
          <a:off x="457200" y="1605131"/>
          <a:ext cx="10736664" cy="4494217"/>
        </p:xfrm>
        <a:graphic>
          <a:graphicData uri="http://schemas.openxmlformats.org/drawingml/2006/table">
            <a:tbl>
              <a:tblPr firstRow="1" bandRow="1">
                <a:tableStyleId>{5C22544A-7EE6-4342-B048-85BDC9FD1C3A}</a:tableStyleId>
              </a:tblPr>
              <a:tblGrid>
                <a:gridCol w="5368332">
                  <a:extLst>
                    <a:ext uri="{9D8B030D-6E8A-4147-A177-3AD203B41FA5}">
                      <a16:colId xmlns:a16="http://schemas.microsoft.com/office/drawing/2014/main" val="20000"/>
                    </a:ext>
                  </a:extLst>
                </a:gridCol>
                <a:gridCol w="5368332">
                  <a:extLst>
                    <a:ext uri="{9D8B030D-6E8A-4147-A177-3AD203B41FA5}">
                      <a16:colId xmlns:a16="http://schemas.microsoft.com/office/drawing/2014/main" val="20001"/>
                    </a:ext>
                  </a:extLst>
                </a:gridCol>
              </a:tblGrid>
              <a:tr h="445709">
                <a:tc>
                  <a:txBody>
                    <a:bodyPr/>
                    <a:lstStyle/>
                    <a:p>
                      <a:pPr algn="ctr"/>
                      <a:r>
                        <a:rPr lang="en-US" sz="1800" dirty="0"/>
                        <a:t>Local File System</a:t>
                      </a:r>
                    </a:p>
                  </a:txBody>
                  <a:tcPr marT="45697" marB="45697"/>
                </a:tc>
                <a:tc>
                  <a:txBody>
                    <a:bodyPr/>
                    <a:lstStyle/>
                    <a:p>
                      <a:pPr algn="ctr"/>
                      <a:r>
                        <a:rPr lang="en-US" sz="1800" dirty="0"/>
                        <a:t>Distributed File System</a:t>
                      </a:r>
                    </a:p>
                  </a:txBody>
                  <a:tcPr marT="45697" marB="45697"/>
                </a:tc>
                <a:extLst>
                  <a:ext uri="{0D108BD9-81ED-4DB2-BD59-A6C34878D82A}">
                    <a16:rowId xmlns:a16="http://schemas.microsoft.com/office/drawing/2014/main" val="10000"/>
                  </a:ext>
                </a:extLst>
              </a:tr>
              <a:tr h="928546">
                <a:tc>
                  <a:txBody>
                    <a:bodyPr/>
                    <a:lstStyle/>
                    <a:p>
                      <a:pPr marL="0" algn="just" defTabSz="914400" rtl="0" eaLnBrk="1" fontAlgn="ctr" latinLnBrk="0" hangingPunct="1"/>
                      <a:r>
                        <a:rPr lang="en-US" sz="1800" kern="1200" dirty="0">
                          <a:solidFill>
                            <a:schemeClr val="dk1"/>
                          </a:solidFill>
                          <a:latin typeface="+mn-lt"/>
                          <a:ea typeface="+mn-ea"/>
                          <a:cs typeface="+mn-cs"/>
                        </a:rPr>
                        <a:t>LFS is cheaper because it does not need extra memory for storing any data file.</a:t>
                      </a:r>
                    </a:p>
                  </a:txBody>
                  <a:tcPr marL="76200" marR="76200" marT="106626" marB="106626" anchor="ctr"/>
                </a:tc>
                <a:tc>
                  <a:txBody>
                    <a:bodyPr/>
                    <a:lstStyle/>
                    <a:p>
                      <a:pPr marL="0" algn="just" defTabSz="914400" rtl="0" eaLnBrk="1" fontAlgn="ctr" latinLnBrk="0" hangingPunct="1"/>
                      <a:r>
                        <a:rPr lang="en-US" sz="1800" kern="1200" dirty="0">
                          <a:solidFill>
                            <a:schemeClr val="dk1"/>
                          </a:solidFill>
                          <a:latin typeface="+mn-lt"/>
                          <a:ea typeface="+mn-ea"/>
                          <a:cs typeface="+mn-cs"/>
                        </a:rPr>
                        <a:t>DFS is expensive because it needs extra memory to replicate the same data blocks.</a:t>
                      </a:r>
                    </a:p>
                  </a:txBody>
                  <a:tcPr marL="76200" marR="76200" marT="106626" marB="106626" anchor="ctr"/>
                </a:tc>
                <a:extLst>
                  <a:ext uri="{0D108BD9-81ED-4DB2-BD59-A6C34878D82A}">
                    <a16:rowId xmlns:a16="http://schemas.microsoft.com/office/drawing/2014/main" val="10001"/>
                  </a:ext>
                </a:extLst>
              </a:tr>
              <a:tr h="1262870">
                <a:tc>
                  <a:txBody>
                    <a:bodyPr/>
                    <a:lstStyle/>
                    <a:p>
                      <a:pPr marL="0" algn="just" defTabSz="914400" rtl="0" eaLnBrk="1" fontAlgn="ctr" latinLnBrk="0" hangingPunct="1"/>
                      <a:r>
                        <a:rPr lang="en-US" sz="1800" kern="1200" dirty="0">
                          <a:solidFill>
                            <a:schemeClr val="dk1"/>
                          </a:solidFill>
                          <a:latin typeface="+mn-lt"/>
                          <a:ea typeface="+mn-ea"/>
                          <a:cs typeface="+mn-cs"/>
                        </a:rPr>
                        <a:t>Files can be accessed directly in LFS.</a:t>
                      </a:r>
                    </a:p>
                  </a:txBody>
                  <a:tcPr marL="76200" marR="76200" marT="106626" marB="106626" anchor="ctr"/>
                </a:tc>
                <a:tc>
                  <a:txBody>
                    <a:bodyPr/>
                    <a:lstStyle/>
                    <a:p>
                      <a:pPr marL="0" algn="just" defTabSz="914400" rtl="0" eaLnBrk="1" fontAlgn="ctr" latinLnBrk="0" hangingPunct="1"/>
                      <a:r>
                        <a:rPr lang="en-US" sz="1800" kern="1200" dirty="0">
                          <a:solidFill>
                            <a:schemeClr val="dk1"/>
                          </a:solidFill>
                          <a:latin typeface="+mn-lt"/>
                          <a:ea typeface="+mn-ea"/>
                          <a:cs typeface="+mn-cs"/>
                        </a:rPr>
                        <a:t>Files can not be accessed directly in DFS because the actual location of data blocks are only known by </a:t>
                      </a:r>
                      <a:r>
                        <a:rPr lang="en-US" sz="1800" kern="1200" dirty="0" err="1">
                          <a:solidFill>
                            <a:schemeClr val="dk1"/>
                          </a:solidFill>
                          <a:latin typeface="+mn-lt"/>
                          <a:ea typeface="+mn-ea"/>
                          <a:cs typeface="+mn-cs"/>
                        </a:rPr>
                        <a:t>NameNode</a:t>
                      </a:r>
                      <a:r>
                        <a:rPr lang="en-US" sz="1800" kern="1200" dirty="0">
                          <a:solidFill>
                            <a:schemeClr val="dk1"/>
                          </a:solidFill>
                          <a:latin typeface="+mn-lt"/>
                          <a:ea typeface="+mn-ea"/>
                          <a:cs typeface="+mn-cs"/>
                        </a:rPr>
                        <a:t>.</a:t>
                      </a:r>
                    </a:p>
                  </a:txBody>
                  <a:tcPr marL="76200" marR="76200" marT="106626" marB="106626" anchor="ctr"/>
                </a:tc>
                <a:extLst>
                  <a:ext uri="{0D108BD9-81ED-4DB2-BD59-A6C34878D82A}">
                    <a16:rowId xmlns:a16="http://schemas.microsoft.com/office/drawing/2014/main" val="10002"/>
                  </a:ext>
                </a:extLst>
              </a:tr>
              <a:tr h="1262870">
                <a:tc>
                  <a:txBody>
                    <a:bodyPr/>
                    <a:lstStyle/>
                    <a:p>
                      <a:pPr marL="0" algn="just" defTabSz="914400" rtl="0" eaLnBrk="1" fontAlgn="ctr" latinLnBrk="0" hangingPunct="1"/>
                      <a:r>
                        <a:rPr lang="en-US" sz="1800" kern="1200" dirty="0">
                          <a:solidFill>
                            <a:schemeClr val="dk1"/>
                          </a:solidFill>
                          <a:latin typeface="+mn-lt"/>
                          <a:ea typeface="+mn-ea"/>
                          <a:cs typeface="+mn-cs"/>
                        </a:rPr>
                        <a:t>LFS is not appropriate for analysis of very big file of data because it needs large time to process.</a:t>
                      </a:r>
                    </a:p>
                  </a:txBody>
                  <a:tcPr marL="76200" marR="76200" marT="106626" marB="106626" anchor="ctr"/>
                </a:tc>
                <a:tc>
                  <a:txBody>
                    <a:bodyPr/>
                    <a:lstStyle/>
                    <a:p>
                      <a:pPr marL="0" algn="just" defTabSz="914400" rtl="0" eaLnBrk="1" fontAlgn="ctr" latinLnBrk="0" hangingPunct="1"/>
                      <a:r>
                        <a:rPr lang="en-US" sz="1800" kern="1200" dirty="0">
                          <a:solidFill>
                            <a:schemeClr val="dk1"/>
                          </a:solidFill>
                          <a:latin typeface="+mn-lt"/>
                          <a:ea typeface="+mn-ea"/>
                          <a:cs typeface="+mn-cs"/>
                        </a:rPr>
                        <a:t>DFS is appropriate for analysis of big file of data because it needs less amount of time to process as compare to Local file system.</a:t>
                      </a:r>
                    </a:p>
                  </a:txBody>
                  <a:tcPr marL="76200" marR="76200" marT="106626" marB="106626" anchor="ctr"/>
                </a:tc>
                <a:extLst>
                  <a:ext uri="{0D108BD9-81ED-4DB2-BD59-A6C34878D82A}">
                    <a16:rowId xmlns:a16="http://schemas.microsoft.com/office/drawing/2014/main" val="10003"/>
                  </a:ext>
                </a:extLst>
              </a:tr>
              <a:tr h="594222">
                <a:tc>
                  <a:txBody>
                    <a:bodyPr/>
                    <a:lstStyle/>
                    <a:p>
                      <a:pPr marL="0" algn="just" defTabSz="914400" rtl="0" eaLnBrk="1" fontAlgn="ctr" latinLnBrk="0" hangingPunct="1"/>
                      <a:r>
                        <a:rPr lang="en-US" sz="1800" kern="1200" dirty="0">
                          <a:solidFill>
                            <a:schemeClr val="dk1"/>
                          </a:solidFill>
                          <a:latin typeface="+mn-lt"/>
                          <a:ea typeface="+mn-ea"/>
                          <a:cs typeface="+mn-cs"/>
                        </a:rPr>
                        <a:t>LFS is less complex than DFS.</a:t>
                      </a:r>
                    </a:p>
                  </a:txBody>
                  <a:tcPr marL="76200" marR="76200" marT="106626" marB="106626" anchor="ctr"/>
                </a:tc>
                <a:tc>
                  <a:txBody>
                    <a:bodyPr/>
                    <a:lstStyle/>
                    <a:p>
                      <a:pPr marL="0" algn="just" defTabSz="914400" rtl="0" eaLnBrk="1" fontAlgn="ctr" latinLnBrk="0" hangingPunct="1"/>
                      <a:r>
                        <a:rPr lang="en-US" sz="1800" kern="1200" dirty="0">
                          <a:solidFill>
                            <a:schemeClr val="dk1"/>
                          </a:solidFill>
                          <a:latin typeface="+mn-lt"/>
                          <a:ea typeface="+mn-ea"/>
                          <a:cs typeface="+mn-cs"/>
                        </a:rPr>
                        <a:t>DFS is more complex than LFS.</a:t>
                      </a:r>
                    </a:p>
                  </a:txBody>
                  <a:tcPr marL="76200" marR="76200" marT="106626" marB="106626"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03402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18DA52C-CF82-597B-42FD-E71017E8DF0A}"/>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F66104D3-32AD-7627-B518-D228779A5DF6}"/>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NoSQL</a:t>
            </a:r>
          </a:p>
        </p:txBody>
      </p:sp>
      <p:sp>
        <p:nvSpPr>
          <p:cNvPr id="4" name="TextBox 3">
            <a:extLst>
              <a:ext uri="{FF2B5EF4-FFF2-40B4-BE49-F238E27FC236}">
                <a16:creationId xmlns:a16="http://schemas.microsoft.com/office/drawing/2014/main" id="{E99CE0AF-2528-FC47-B709-508426C65288}"/>
              </a:ext>
            </a:extLst>
          </p:cNvPr>
          <p:cNvSpPr txBox="1"/>
          <p:nvPr/>
        </p:nvSpPr>
        <p:spPr>
          <a:xfrm>
            <a:off x="375559" y="1481865"/>
            <a:ext cx="11144712" cy="4755148"/>
          </a:xfrm>
          <a:prstGeom prst="rect">
            <a:avLst/>
          </a:prstGeom>
          <a:noFill/>
        </p:spPr>
        <p:txBody>
          <a:bodyPr wrap="square">
            <a:spAutoFit/>
          </a:bodyPr>
          <a:lstStyle/>
          <a:p>
            <a:pPr algn="just">
              <a:defRPr/>
            </a:pPr>
            <a:r>
              <a:rPr lang="en-US" altLang="en-US" sz="2800" u="sng" dirty="0">
                <a:latin typeface="Cambria" panose="02040503050406030204" pitchFamily="18" charset="0"/>
                <a:ea typeface="Cambria" panose="02040503050406030204" pitchFamily="18" charset="0"/>
              </a:rPr>
              <a:t>What is NoSQL..?</a:t>
            </a:r>
          </a:p>
          <a:p>
            <a:pPr marL="457200" indent="-457200" algn="just">
              <a:buFont typeface="Wingdings" panose="05000000000000000000" pitchFamily="2" charset="2"/>
              <a:buChar char="Ø"/>
              <a:defRPr/>
            </a:pPr>
            <a:r>
              <a:rPr lang="en-US" altLang="en-US" sz="2800" dirty="0">
                <a:latin typeface="Cambria" panose="02040503050406030204" pitchFamily="18" charset="0"/>
                <a:ea typeface="Cambria" panose="02040503050406030204" pitchFamily="18" charset="0"/>
              </a:rPr>
              <a:t>NoSQL is database management system that provides mechanism for storage and retrieval of massive amount of unstructured data in a distributed environment on virtual servers with the focus to provide high scalability, performance and availability.</a:t>
            </a:r>
          </a:p>
          <a:p>
            <a:pPr marL="457200" indent="-457200" algn="just">
              <a:buFont typeface="Wingdings" panose="05000000000000000000" pitchFamily="2" charset="2"/>
              <a:buChar char="Ø"/>
              <a:defRPr/>
            </a:pPr>
            <a:r>
              <a:rPr lang="en-US" altLang="en-US" sz="2800" dirty="0">
                <a:latin typeface="Cambria" panose="02040503050406030204" pitchFamily="18" charset="0"/>
                <a:ea typeface="Cambria" panose="02040503050406030204" pitchFamily="18" charset="0"/>
              </a:rPr>
              <a:t>NoSQL was developed in response to a large volume of data stored about users, objects and products that need to be frequently accessed and processed.</a:t>
            </a:r>
          </a:p>
          <a:p>
            <a:pPr marL="457200" indent="-457200" algn="just">
              <a:buFont typeface="Wingdings" panose="05000000000000000000" pitchFamily="2" charset="2"/>
              <a:buChar char="Ø"/>
              <a:defRPr/>
            </a:pPr>
            <a:r>
              <a:rPr lang="en-US" altLang="en-US" sz="2800" dirty="0">
                <a:latin typeface="Cambria" panose="02040503050406030204" pitchFamily="18" charset="0"/>
                <a:ea typeface="Cambria" panose="02040503050406030204" pitchFamily="18" charset="0"/>
              </a:rPr>
              <a:t>Some say the term “NoSQL” stands for “non-SQL” while others say it stands for “not only SQL.</a:t>
            </a: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A51253BF-FA40-D894-6296-36954C9FF498}"/>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1144891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9DAAE08-8F51-D5B5-AD43-82EF62B592B9}"/>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CE793F5F-6A79-3A73-B469-D0D78E4A5CCE}"/>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Features of NoSQL</a:t>
            </a:r>
          </a:p>
        </p:txBody>
      </p:sp>
      <p:sp>
        <p:nvSpPr>
          <p:cNvPr id="4" name="TextBox 3">
            <a:extLst>
              <a:ext uri="{FF2B5EF4-FFF2-40B4-BE49-F238E27FC236}">
                <a16:creationId xmlns:a16="http://schemas.microsoft.com/office/drawing/2014/main" id="{B859324D-224D-F387-E794-B6FEC475EC27}"/>
              </a:ext>
            </a:extLst>
          </p:cNvPr>
          <p:cNvSpPr txBox="1"/>
          <p:nvPr/>
        </p:nvSpPr>
        <p:spPr>
          <a:xfrm>
            <a:off x="366132" y="1481865"/>
            <a:ext cx="11144712" cy="5432256"/>
          </a:xfrm>
          <a:prstGeom prst="rect">
            <a:avLst/>
          </a:prstGeom>
          <a:noFill/>
        </p:spPr>
        <p:txBody>
          <a:bodyPr wrap="square">
            <a:spAutoFit/>
          </a:bodyPr>
          <a:lstStyle/>
          <a:p>
            <a:pPr marL="457200" indent="-4572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is next generation database which is completely different from the traditional database.</a:t>
            </a:r>
          </a:p>
          <a:p>
            <a:pPr marL="457200" indent="-4572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stands for Not only SQL. SQL as well as other query languages can be used with NoSQL </a:t>
            </a:r>
            <a:r>
              <a:rPr lang="en-IN" altLang="en-US" sz="2400" dirty="0">
                <a:latin typeface="Cambria" panose="02040503050406030204" pitchFamily="18" charset="0"/>
                <a:ea typeface="Cambria" panose="02040503050406030204" pitchFamily="18" charset="0"/>
              </a:rPr>
              <a:t>databases.</a:t>
            </a:r>
          </a:p>
          <a:p>
            <a:pPr marL="457200" indent="-4572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is non-relational database, and it is schema-free.</a:t>
            </a:r>
          </a:p>
          <a:p>
            <a:pPr marL="457200" indent="-4572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is free of JOINs.</a:t>
            </a:r>
          </a:p>
          <a:p>
            <a:pPr marL="457200" indent="-4572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uses distributed architecture and works on multiple processors to give high performance.</a:t>
            </a:r>
          </a:p>
          <a:p>
            <a:pPr marL="457200" indent="-4572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databases are horizontally scalable.</a:t>
            </a: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B2FED4D4-706C-5696-B4D7-00E0ACAC0E5F}"/>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3464632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7A00DB6-B217-763B-145C-FA91F2F8FD3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46328D85-E45E-27BE-64DC-9753D730AF4B}"/>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Features of NoSQL</a:t>
            </a:r>
          </a:p>
        </p:txBody>
      </p:sp>
      <p:sp>
        <p:nvSpPr>
          <p:cNvPr id="4" name="TextBox 3">
            <a:extLst>
              <a:ext uri="{FF2B5EF4-FFF2-40B4-BE49-F238E27FC236}">
                <a16:creationId xmlns:a16="http://schemas.microsoft.com/office/drawing/2014/main" id="{1B9044CB-0D4A-9613-F104-AF64CDEED864}"/>
              </a:ext>
            </a:extLst>
          </p:cNvPr>
          <p:cNvSpPr txBox="1"/>
          <p:nvPr/>
        </p:nvSpPr>
        <p:spPr>
          <a:xfrm>
            <a:off x="366132" y="1481865"/>
            <a:ext cx="11144712" cy="3770263"/>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Many open-source NoSQL databases are available.</a:t>
            </a:r>
          </a:p>
          <a:p>
            <a:pPr marL="342900" indent="-3429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Data file can be easily replicated.</a:t>
            </a:r>
          </a:p>
          <a:p>
            <a:pPr marL="342900" indent="-342900" algn="just">
              <a:lnSpc>
                <a:spcPct val="150000"/>
              </a:lnSpc>
              <a:buFont typeface="Wingdings" panose="05000000000000000000" pitchFamily="2" charset="2"/>
              <a:buChar char="Ø"/>
            </a:pPr>
            <a:r>
              <a:rPr lang="fr-FR" altLang="en-US" sz="2400" dirty="0">
                <a:latin typeface="Cambria" panose="02040503050406030204" pitchFamily="18" charset="0"/>
                <a:ea typeface="Cambria" panose="02040503050406030204" pitchFamily="18" charset="0"/>
              </a:rPr>
              <a:t>NoSQL uses simple API (Application </a:t>
            </a:r>
            <a:r>
              <a:rPr lang="fr-FR" altLang="en-US" sz="2400" dirty="0" err="1">
                <a:latin typeface="Cambria" panose="02040503050406030204" pitchFamily="18" charset="0"/>
                <a:ea typeface="Cambria" panose="02040503050406030204" pitchFamily="18" charset="0"/>
              </a:rPr>
              <a:t>Programming</a:t>
            </a:r>
            <a:r>
              <a:rPr lang="fr-FR" altLang="en-US" sz="2400" dirty="0">
                <a:latin typeface="Cambria" panose="02040503050406030204" pitchFamily="18" charset="0"/>
                <a:ea typeface="Cambria" panose="02040503050406030204" pitchFamily="18" charset="0"/>
              </a:rPr>
              <a:t> Interface).</a:t>
            </a:r>
          </a:p>
          <a:p>
            <a:pPr marL="342900" indent="-3429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can manage huge amount of data.</a:t>
            </a:r>
          </a:p>
          <a:p>
            <a:pPr marL="342900" indent="-3429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can be implemented on commodity hardware which has separate RAM and disk (shared nothing </a:t>
            </a:r>
            <a:r>
              <a:rPr lang="en-IN" altLang="en-US" sz="2400" dirty="0">
                <a:latin typeface="Cambria" panose="02040503050406030204" pitchFamily="18" charset="0"/>
                <a:ea typeface="Cambria" panose="02040503050406030204" pitchFamily="18" charset="0"/>
              </a:rPr>
              <a:t>concept).</a:t>
            </a:r>
            <a:endParaRPr lang="en-US" alt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E7BAA3A5-ED40-209A-BCAC-D4526AC8BA81}"/>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1619418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080F7F2-269A-3EEF-032D-936D837DC6B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8ED2F89-F229-0A57-E9E0-FE96C19F7D73}"/>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Why NoSQL..?</a:t>
            </a:r>
          </a:p>
        </p:txBody>
      </p:sp>
      <p:sp>
        <p:nvSpPr>
          <p:cNvPr id="4" name="TextBox 3">
            <a:extLst>
              <a:ext uri="{FF2B5EF4-FFF2-40B4-BE49-F238E27FC236}">
                <a16:creationId xmlns:a16="http://schemas.microsoft.com/office/drawing/2014/main" id="{197D390E-BA0A-C06D-235D-35C1CEEE6460}"/>
              </a:ext>
            </a:extLst>
          </p:cNvPr>
          <p:cNvSpPr txBox="1"/>
          <p:nvPr/>
        </p:nvSpPr>
        <p:spPr>
          <a:xfrm>
            <a:off x="366132" y="1481865"/>
            <a:ext cx="11144712" cy="390177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A relational database product can deal with more predictable, structured data. </a:t>
            </a:r>
          </a:p>
          <a:p>
            <a:pPr marL="342900" indent="-3429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is required because today’s industry needs an agile system that can process unstructured and unpredictable data dynamically. </a:t>
            </a:r>
          </a:p>
          <a:p>
            <a:pPr marL="342900" indent="-3429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NoSQL is known for its high performance with high availability, rich query </a:t>
            </a:r>
            <a:r>
              <a:rPr lang="en-IN" altLang="en-US" sz="2400" dirty="0">
                <a:latin typeface="Cambria" panose="02040503050406030204" pitchFamily="18" charset="0"/>
                <a:ea typeface="Cambria" panose="02040503050406030204" pitchFamily="18" charset="0"/>
              </a:rPr>
              <a:t>language, </a:t>
            </a:r>
            <a:r>
              <a:rPr lang="en-US" altLang="en-US" sz="2400" dirty="0">
                <a:latin typeface="Cambria" panose="02040503050406030204" pitchFamily="18" charset="0"/>
                <a:ea typeface="Cambria" panose="02040503050406030204" pitchFamily="18" charset="0"/>
              </a:rPr>
              <a:t>and easy scalability as per the need. </a:t>
            </a:r>
          </a:p>
          <a:p>
            <a:pPr marL="342900" indent="-342900" algn="just">
              <a:lnSpc>
                <a:spcPct val="150000"/>
              </a:lnSpc>
              <a:buFont typeface="Wingdings" panose="05000000000000000000" pitchFamily="2" charset="2"/>
              <a:buChar char="Ø"/>
            </a:pPr>
            <a:r>
              <a:rPr lang="en-US" altLang="en-US" sz="2400" dirty="0">
                <a:latin typeface="Cambria" panose="02040503050406030204" pitchFamily="18" charset="0"/>
                <a:ea typeface="Cambria" panose="02040503050406030204" pitchFamily="18" charset="0"/>
              </a:rPr>
              <a:t>SQL supports atomicity, consistency, </a:t>
            </a:r>
            <a:r>
              <a:rPr lang="en-IN" altLang="en-US" sz="2400" dirty="0">
                <a:latin typeface="Cambria" panose="02040503050406030204" pitchFamily="18" charset="0"/>
                <a:ea typeface="Cambria" panose="02040503050406030204" pitchFamily="18" charset="0"/>
              </a:rPr>
              <a:t>isolation, durability (ACID) properties.</a:t>
            </a:r>
          </a:p>
          <a:p>
            <a:pPr marL="342900" indent="-342900" algn="just">
              <a:lnSpc>
                <a:spcPct val="150000"/>
              </a:lnSpc>
              <a:buFont typeface="Wingdings" panose="05000000000000000000" pitchFamily="2" charset="2"/>
              <a:buChar char="Ø"/>
            </a:pPr>
            <a:r>
              <a:rPr lang="en-IN" altLang="en-US" sz="2400" dirty="0">
                <a:latin typeface="Cambria" panose="02040503050406030204" pitchFamily="18" charset="0"/>
                <a:ea typeface="Cambria" panose="02040503050406030204" pitchFamily="18" charset="0"/>
              </a:rPr>
              <a:t>NoSQL supports CAP theorem.</a:t>
            </a:r>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E29C0CC1-54EE-BC58-F725-5E3294E7C7E7}"/>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3897432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6755359-3BD4-10F7-DABC-FE86436F158E}"/>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7123AD17-0CE5-B2BD-41B9-79085C76EED7}"/>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CAP Theorem</a:t>
            </a:r>
          </a:p>
        </p:txBody>
      </p:sp>
      <p:sp>
        <p:nvSpPr>
          <p:cNvPr id="4" name="TextBox 3">
            <a:extLst>
              <a:ext uri="{FF2B5EF4-FFF2-40B4-BE49-F238E27FC236}">
                <a16:creationId xmlns:a16="http://schemas.microsoft.com/office/drawing/2014/main" id="{3F545585-B4FE-7E26-A384-6E4FBEC96499}"/>
              </a:ext>
            </a:extLst>
          </p:cNvPr>
          <p:cNvSpPr txBox="1"/>
          <p:nvPr/>
        </p:nvSpPr>
        <p:spPr>
          <a:xfrm>
            <a:off x="366132" y="1481865"/>
            <a:ext cx="11144712" cy="4455772"/>
          </a:xfrm>
          <a:prstGeom prst="rect">
            <a:avLst/>
          </a:prstGeom>
          <a:noFill/>
        </p:spPr>
        <p:txBody>
          <a:bodyPr wrap="square">
            <a:spAutoFit/>
          </a:bodyPr>
          <a:lstStyle/>
          <a:p>
            <a:pPr algn="just">
              <a:lnSpc>
                <a:spcPct val="150000"/>
              </a:lnSpc>
              <a:defRPr/>
            </a:pPr>
            <a:r>
              <a:rPr lang="en-US" sz="2400" dirty="0">
                <a:latin typeface="Cambria" panose="02040503050406030204" pitchFamily="18" charset="0"/>
                <a:ea typeface="Cambria" panose="02040503050406030204" pitchFamily="18" charset="0"/>
              </a:rPr>
              <a:t>Consistency, Availability, Partition tolerance (CAP) theorem, also called as Brewer’s theorem.</a:t>
            </a:r>
          </a:p>
          <a:p>
            <a:pPr marL="514350" indent="-514350" algn="just">
              <a:lnSpc>
                <a:spcPct val="150000"/>
              </a:lnSpc>
              <a:buFont typeface="Wingdings" panose="05000000000000000000" pitchFamily="2" charset="2"/>
              <a:buChar char="Ø"/>
              <a:defRPr/>
            </a:pPr>
            <a:r>
              <a:rPr lang="en-US" sz="2400" b="1" dirty="0">
                <a:latin typeface="Cambria" panose="02040503050406030204" pitchFamily="18" charset="0"/>
                <a:ea typeface="Cambria" panose="02040503050406030204" pitchFamily="18" charset="0"/>
              </a:rPr>
              <a:t>Consistency</a:t>
            </a:r>
            <a:r>
              <a:rPr lang="en-US" sz="2400" dirty="0">
                <a:latin typeface="Cambria" panose="02040503050406030204" pitchFamily="18" charset="0"/>
                <a:ea typeface="Cambria" panose="02040503050406030204" pitchFamily="18" charset="0"/>
              </a:rPr>
              <a:t> guarantees all storage and their replicated nodes have the same data at the same time.</a:t>
            </a:r>
          </a:p>
          <a:p>
            <a:pPr marL="514350" indent="-514350" algn="just">
              <a:lnSpc>
                <a:spcPct val="150000"/>
              </a:lnSpc>
              <a:buFont typeface="Wingdings" panose="05000000000000000000" pitchFamily="2" charset="2"/>
              <a:buChar char="Ø"/>
              <a:defRPr/>
            </a:pPr>
            <a:r>
              <a:rPr lang="en-US" sz="2400" b="1" dirty="0">
                <a:latin typeface="Cambria" panose="02040503050406030204" pitchFamily="18" charset="0"/>
                <a:ea typeface="Cambria" panose="02040503050406030204" pitchFamily="18" charset="0"/>
              </a:rPr>
              <a:t>Availability</a:t>
            </a:r>
            <a:r>
              <a:rPr lang="en-US" sz="2400" dirty="0">
                <a:latin typeface="Cambria" panose="02040503050406030204" pitchFamily="18" charset="0"/>
                <a:ea typeface="Cambria" panose="02040503050406030204" pitchFamily="18" charset="0"/>
              </a:rPr>
              <a:t> means every request is guaranteed to receive a success or failure response.</a:t>
            </a:r>
          </a:p>
          <a:p>
            <a:pPr marL="514350" indent="-514350" algn="just">
              <a:lnSpc>
                <a:spcPct val="150000"/>
              </a:lnSpc>
              <a:buFont typeface="Wingdings" panose="05000000000000000000" pitchFamily="2" charset="2"/>
              <a:buChar char="Ø"/>
              <a:defRPr/>
            </a:pPr>
            <a:r>
              <a:rPr lang="en-US" sz="2400" b="1" dirty="0">
                <a:latin typeface="Cambria" panose="02040503050406030204" pitchFamily="18" charset="0"/>
                <a:ea typeface="Cambria" panose="02040503050406030204" pitchFamily="18" charset="0"/>
              </a:rPr>
              <a:t>Partition tolerance </a:t>
            </a:r>
            <a:r>
              <a:rPr lang="en-US" sz="2400" dirty="0">
                <a:latin typeface="Cambria" panose="02040503050406030204" pitchFamily="18" charset="0"/>
                <a:ea typeface="Cambria" panose="02040503050406030204" pitchFamily="18" charset="0"/>
              </a:rPr>
              <a:t>guarantees that the system continues to operate in spite of arbitrary partitioning </a:t>
            </a:r>
            <a:r>
              <a:rPr lang="en-IN" sz="2400" dirty="0">
                <a:latin typeface="Cambria" panose="02040503050406030204" pitchFamily="18" charset="0"/>
                <a:ea typeface="Cambria" panose="02040503050406030204" pitchFamily="18" charset="0"/>
              </a:rPr>
              <a:t>due to network failures.</a:t>
            </a: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36B22CB0-AF33-8C0B-A8A7-03E0293985C5}"/>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2802030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A8B76093-4243-54D2-FFB9-3B34EC347FB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58B5658-3C3D-D1BA-BBAC-1A0C4F2F1DB0}"/>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C9A6BB6A-AD9C-B449-79C0-538A376FCC69}"/>
              </a:ext>
            </a:extLst>
          </p:cNvPr>
          <p:cNvSpPr txBox="1"/>
          <p:nvPr/>
        </p:nvSpPr>
        <p:spPr>
          <a:xfrm>
            <a:off x="366132" y="1481865"/>
            <a:ext cx="11144712" cy="1685783"/>
          </a:xfrm>
          <a:prstGeom prst="rect">
            <a:avLst/>
          </a:prstGeom>
          <a:noFill/>
        </p:spPr>
        <p:txBody>
          <a:bodyPr wrap="square">
            <a:spAutoFit/>
          </a:bodyPr>
          <a:lstStyle/>
          <a:p>
            <a:pPr algn="just">
              <a:lnSpc>
                <a:spcPct val="150000"/>
              </a:lnSpc>
              <a:defRPr/>
            </a:pPr>
            <a:r>
              <a:rPr lang="en-US" sz="2400" dirty="0">
                <a:latin typeface="Cambria" panose="02040503050406030204" pitchFamily="18" charset="0"/>
                <a:ea typeface="Cambria" panose="02040503050406030204" pitchFamily="18" charset="0"/>
              </a:rPr>
              <a:t>Database sharding is a technique for horizontal scaling of databases, where the data is split across multiple database instances, or shards, to improve performance and reduce the impact of large amounts of data on a single database.</a:t>
            </a:r>
          </a:p>
        </p:txBody>
      </p:sp>
      <p:sp>
        <p:nvSpPr>
          <p:cNvPr id="2" name="Footer Placeholder 1">
            <a:extLst>
              <a:ext uri="{FF2B5EF4-FFF2-40B4-BE49-F238E27FC236}">
                <a16:creationId xmlns:a16="http://schemas.microsoft.com/office/drawing/2014/main" id="{8079A553-9066-2EC4-C703-C91DBFADB8D0}"/>
              </a:ext>
            </a:extLst>
          </p:cNvPr>
          <p:cNvSpPr>
            <a:spLocks noGrp="1"/>
          </p:cNvSpPr>
          <p:nvPr>
            <p:ph type="ftr" sz="quarter" idx="11"/>
          </p:nvPr>
        </p:nvSpPr>
        <p:spPr/>
        <p:txBody>
          <a:bodyPr/>
          <a:lstStyle/>
          <a:p>
            <a:r>
              <a:rPr lang="en-IN" dirty="0"/>
              <a:t>Urvi Dhamecha</a:t>
            </a:r>
          </a:p>
        </p:txBody>
      </p:sp>
      <p:pic>
        <p:nvPicPr>
          <p:cNvPr id="3" name="Picture 2">
            <a:extLst>
              <a:ext uri="{FF2B5EF4-FFF2-40B4-BE49-F238E27FC236}">
                <a16:creationId xmlns:a16="http://schemas.microsoft.com/office/drawing/2014/main" id="{EA3EDEC4-7D60-6CFE-14FC-1216C7CAC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276600"/>
            <a:ext cx="1046787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3034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669B2338-E212-CF8D-D1F3-AF2E4485F614}"/>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8867F09-6FD8-A1A3-572E-B7E5223252F4}"/>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F6851318-0E6E-09AE-E4C1-1DCAF55E6A40}"/>
              </a:ext>
            </a:extLst>
          </p:cNvPr>
          <p:cNvSpPr txBox="1"/>
          <p:nvPr/>
        </p:nvSpPr>
        <p:spPr>
          <a:xfrm>
            <a:off x="366132" y="1481865"/>
            <a:ext cx="11144712" cy="3347776"/>
          </a:xfrm>
          <a:prstGeom prst="rect">
            <a:avLst/>
          </a:prstGeom>
          <a:noFill/>
        </p:spPr>
        <p:txBody>
          <a:bodyPr wrap="square">
            <a:spAutoFit/>
          </a:bodyPr>
          <a:lstStyle/>
          <a:p>
            <a:pPr algn="just">
              <a:lnSpc>
                <a:spcPct val="150000"/>
              </a:lnSpc>
              <a:defRPr/>
            </a:pPr>
            <a:r>
              <a:rPr lang="en-US" sz="2400" dirty="0">
                <a:latin typeface="Cambria" panose="02040503050406030204" pitchFamily="18" charset="0"/>
                <a:ea typeface="Cambria" panose="02040503050406030204" pitchFamily="18" charset="0"/>
              </a:rPr>
              <a:t>Sharding Architectures:</a:t>
            </a:r>
          </a:p>
          <a:p>
            <a:pPr marL="342900" indent="-342900" algn="just">
              <a:lnSpc>
                <a:spcPct val="150000"/>
              </a:lnSpc>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Key Based Sharding</a:t>
            </a:r>
          </a:p>
          <a:p>
            <a:pPr marL="342900" indent="-342900" algn="just">
              <a:lnSpc>
                <a:spcPct val="150000"/>
              </a:lnSpc>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Horizontal or Range Based Sharding </a:t>
            </a:r>
          </a:p>
          <a:p>
            <a:pPr marL="342900" indent="-342900" algn="just">
              <a:lnSpc>
                <a:spcPct val="150000"/>
              </a:lnSpc>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Vertical Sharding</a:t>
            </a:r>
          </a:p>
          <a:p>
            <a:pPr marL="342900" indent="-342900" algn="just">
              <a:lnSpc>
                <a:spcPct val="150000"/>
              </a:lnSpc>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Directory-Based Sharding</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9F9F4997-4AD8-7ECA-5770-9BF11F3669EF}"/>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276698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AD2DC1C7-074A-3C37-AF54-53AC26BFCACA}"/>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DDFCA113-DABF-743C-4DCB-2EF7D326EC18}"/>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C9953C9A-ABCC-4424-7B8A-543CCFD7DE75}"/>
              </a:ext>
            </a:extLst>
          </p:cNvPr>
          <p:cNvSpPr txBox="1"/>
          <p:nvPr/>
        </p:nvSpPr>
        <p:spPr>
          <a:xfrm>
            <a:off x="366132" y="1481865"/>
            <a:ext cx="11144712" cy="1131785"/>
          </a:xfrm>
          <a:prstGeom prst="rect">
            <a:avLst/>
          </a:prstGeom>
          <a:noFill/>
        </p:spPr>
        <p:txBody>
          <a:bodyPr wrap="square">
            <a:spAutoFit/>
          </a:bodyPr>
          <a:lstStyle/>
          <a:p>
            <a:pPr algn="just">
              <a:lnSpc>
                <a:spcPct val="150000"/>
              </a:lnSpc>
              <a:defRPr/>
            </a:pPr>
            <a:r>
              <a:rPr lang="en-US" sz="2400" b="1" dirty="0">
                <a:latin typeface="Cambria" panose="02040503050406030204" pitchFamily="18" charset="0"/>
                <a:ea typeface="Cambria" panose="02040503050406030204" pitchFamily="18" charset="0"/>
              </a:rPr>
              <a:t>Key Based Sharding</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2C1B6AC7-765E-41FC-4C0C-9126E3A65730}"/>
              </a:ext>
            </a:extLst>
          </p:cNvPr>
          <p:cNvSpPr>
            <a:spLocks noGrp="1"/>
          </p:cNvSpPr>
          <p:nvPr>
            <p:ph type="ftr" sz="quarter" idx="11"/>
          </p:nvPr>
        </p:nvSpPr>
        <p:spPr/>
        <p:txBody>
          <a:bodyPr/>
          <a:lstStyle/>
          <a:p>
            <a:r>
              <a:rPr lang="en-IN" dirty="0"/>
              <a:t>Urvi Dhamecha</a:t>
            </a:r>
          </a:p>
        </p:txBody>
      </p:sp>
      <p:pic>
        <p:nvPicPr>
          <p:cNvPr id="3" name="Picture 2">
            <a:extLst>
              <a:ext uri="{FF2B5EF4-FFF2-40B4-BE49-F238E27FC236}">
                <a16:creationId xmlns:a16="http://schemas.microsoft.com/office/drawing/2014/main" id="{D7C06440-6608-7689-7DD2-5CB60812C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32" y="2301073"/>
            <a:ext cx="10444044" cy="342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920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50F85A0-3EDA-C0E0-2787-D1DD4A21197F}"/>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A0E0E94B-5FC2-7DC4-AFDF-9E96DD67175E}"/>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89DFE838-A237-53AE-C12F-0743AC994526}"/>
              </a:ext>
            </a:extLst>
          </p:cNvPr>
          <p:cNvSpPr txBox="1"/>
          <p:nvPr/>
        </p:nvSpPr>
        <p:spPr>
          <a:xfrm>
            <a:off x="366132" y="1481865"/>
            <a:ext cx="11144712" cy="6302431"/>
          </a:xfrm>
          <a:prstGeom prst="rect">
            <a:avLst/>
          </a:prstGeom>
          <a:noFill/>
        </p:spPr>
        <p:txBody>
          <a:bodyPr wrap="square">
            <a:spAutoFit/>
          </a:bodyPr>
          <a:lstStyle/>
          <a:p>
            <a:pPr algn="just">
              <a:lnSpc>
                <a:spcPct val="150000"/>
              </a:lnSpc>
              <a:defRPr/>
            </a:pPr>
            <a:r>
              <a:rPr lang="en-US" sz="2400" b="1" dirty="0">
                <a:latin typeface="Cambria" panose="02040503050406030204" pitchFamily="18" charset="0"/>
                <a:ea typeface="Cambria" panose="02040503050406030204" pitchFamily="18" charset="0"/>
              </a:rPr>
              <a:t>Key Based Sharding</a:t>
            </a:r>
          </a:p>
          <a:p>
            <a:pPr marL="342900" indent="-342900" algn="just">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This technique is also known as hash-based sharding.</a:t>
            </a:r>
          </a:p>
          <a:p>
            <a:pPr marL="342900" indent="-342900" algn="just">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Here, we take the value of an entity such as customer ID, customer email, IP address of a client, zip code, </a:t>
            </a:r>
            <a:r>
              <a:rPr lang="en-US" sz="2400" dirty="0" err="1">
                <a:latin typeface="Cambria" panose="02040503050406030204" pitchFamily="18" charset="0"/>
                <a:ea typeface="Cambria" panose="02040503050406030204" pitchFamily="18" charset="0"/>
              </a:rPr>
              <a:t>etc</a:t>
            </a:r>
            <a:r>
              <a:rPr lang="en-US" sz="2400" dirty="0">
                <a:latin typeface="Cambria" panose="02040503050406030204" pitchFamily="18" charset="0"/>
                <a:ea typeface="Cambria" panose="02040503050406030204" pitchFamily="18" charset="0"/>
              </a:rPr>
              <a:t> and we use this value as an input of the hash function.</a:t>
            </a:r>
          </a:p>
          <a:p>
            <a:pPr marL="342900" indent="-342900" algn="just">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This process generates a hash value which is used to determine which shard we need to use to store the data.</a:t>
            </a:r>
          </a:p>
          <a:p>
            <a:pPr marL="342900" indent="-342900" algn="just">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We need to keep in mind that the values entered into the hash function should all come from the same column (shard key) just to ensure that data is placed in the correct order and in a consistent manner.</a:t>
            </a:r>
          </a:p>
          <a:p>
            <a:pPr marL="342900" indent="-342900" algn="just">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Basically, shard keys act like a primary key or a unique identifier for individual rows.</a:t>
            </a:r>
          </a:p>
          <a:p>
            <a:pPr marL="342900" indent="-342900" algn="just">
              <a:lnSpc>
                <a:spcPct val="150000"/>
              </a:lnSpc>
              <a:buFont typeface="Wingdings" panose="05000000000000000000" pitchFamily="2" charset="2"/>
              <a:buChar char="Ø"/>
              <a:defRPr/>
            </a:pPr>
            <a:endParaRPr lang="en-US" sz="2400" dirty="0">
              <a:latin typeface="Cambria" panose="02040503050406030204" pitchFamily="18" charset="0"/>
              <a:ea typeface="Cambria" panose="02040503050406030204" pitchFamily="18" charset="0"/>
            </a:endParaRPr>
          </a:p>
          <a:p>
            <a:pPr algn="just">
              <a:lnSpc>
                <a:spcPct val="150000"/>
              </a:lnSpc>
              <a:defRPr/>
            </a:pPr>
            <a:endParaRPr lang="en-US" sz="2400" dirty="0">
              <a:latin typeface="Cambria" panose="02040503050406030204" pitchFamily="18" charset="0"/>
              <a:ea typeface="Cambria" panose="02040503050406030204" pitchFamily="18" charset="0"/>
            </a:endParaRP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FF0A5D16-223A-8A59-FAB3-C06B28D7B384}"/>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1980269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5386A86-9249-B029-3A38-BA9FAE9F00B6}"/>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C7607F7A-7AE1-1951-05DB-DC8F951CF733}"/>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Types of Big Data</a:t>
            </a:r>
          </a:p>
        </p:txBody>
      </p:sp>
      <p:sp>
        <p:nvSpPr>
          <p:cNvPr id="4" name="TextBox 3">
            <a:extLst>
              <a:ext uri="{FF2B5EF4-FFF2-40B4-BE49-F238E27FC236}">
                <a16:creationId xmlns:a16="http://schemas.microsoft.com/office/drawing/2014/main" id="{B8570BE9-AB75-C739-7C59-32C4E3C904AD}"/>
              </a:ext>
            </a:extLst>
          </p:cNvPr>
          <p:cNvSpPr txBox="1"/>
          <p:nvPr/>
        </p:nvSpPr>
        <p:spPr>
          <a:xfrm>
            <a:off x="403123" y="1471817"/>
            <a:ext cx="11144712" cy="2108269"/>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dirty="0">
                <a:latin typeface="Cambria" panose="02040503050406030204" pitchFamily="18" charset="0"/>
                <a:ea typeface="Cambria" panose="02040503050406030204" pitchFamily="18" charset="0"/>
              </a:rPr>
              <a:t>Structured Data</a:t>
            </a:r>
          </a:p>
          <a:p>
            <a:pPr marL="342900" indent="-342900">
              <a:lnSpc>
                <a:spcPct val="150000"/>
              </a:lnSpc>
              <a:buFont typeface="Wingdings" panose="05000000000000000000" pitchFamily="2" charset="2"/>
              <a:buChar char="Ø"/>
            </a:pPr>
            <a:r>
              <a:rPr lang="en-US" sz="2400" dirty="0">
                <a:latin typeface="Cambria" panose="02040503050406030204" pitchFamily="18" charset="0"/>
                <a:ea typeface="Cambria" panose="02040503050406030204" pitchFamily="18" charset="0"/>
              </a:rPr>
              <a:t>Semi-Structured Data</a:t>
            </a:r>
          </a:p>
          <a:p>
            <a:pPr marL="342900" indent="-342900">
              <a:lnSpc>
                <a:spcPct val="150000"/>
              </a:lnSpc>
              <a:buFont typeface="Wingdings" panose="05000000000000000000" pitchFamily="2" charset="2"/>
              <a:buChar char="Ø"/>
            </a:pPr>
            <a:r>
              <a:rPr lang="en-US" sz="2400" dirty="0">
                <a:latin typeface="Cambria" panose="02040503050406030204" pitchFamily="18" charset="0"/>
                <a:ea typeface="Cambria" panose="02040503050406030204" pitchFamily="18" charset="0"/>
              </a:rPr>
              <a:t>Unstructured Data</a:t>
            </a: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3184FD82-0DBF-8F8D-E7AF-E000EAB6ABCD}"/>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364129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3624D745-09EF-B563-C6DE-23E2BB0E0B10}"/>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F3F301F5-E33A-F6BF-4100-4C431845B450}"/>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E7427992-75E8-9B1F-180B-D551D087271C}"/>
              </a:ext>
            </a:extLst>
          </p:cNvPr>
          <p:cNvSpPr txBox="1"/>
          <p:nvPr/>
        </p:nvSpPr>
        <p:spPr>
          <a:xfrm>
            <a:off x="366132" y="1481865"/>
            <a:ext cx="11144712" cy="1131785"/>
          </a:xfrm>
          <a:prstGeom prst="rect">
            <a:avLst/>
          </a:prstGeom>
          <a:noFill/>
        </p:spPr>
        <p:txBody>
          <a:bodyPr wrap="square">
            <a:spAutoFit/>
          </a:bodyPr>
          <a:lstStyle/>
          <a:p>
            <a:pPr algn="just">
              <a:lnSpc>
                <a:spcPct val="150000"/>
              </a:lnSpc>
              <a:defRPr/>
            </a:pPr>
            <a:r>
              <a:rPr lang="en-US" sz="2400" b="1" dirty="0">
                <a:latin typeface="Cambria" panose="02040503050406030204" pitchFamily="18" charset="0"/>
                <a:ea typeface="Cambria" panose="02040503050406030204" pitchFamily="18" charset="0"/>
              </a:rPr>
              <a:t>Horizontal or Range Based Sharding</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A1EE7D11-E19A-71CD-09A1-6DB9F0414F4C}"/>
              </a:ext>
            </a:extLst>
          </p:cNvPr>
          <p:cNvSpPr>
            <a:spLocks noGrp="1"/>
          </p:cNvSpPr>
          <p:nvPr>
            <p:ph type="ftr" sz="quarter" idx="11"/>
          </p:nvPr>
        </p:nvSpPr>
        <p:spPr/>
        <p:txBody>
          <a:bodyPr/>
          <a:lstStyle/>
          <a:p>
            <a:r>
              <a:rPr lang="en-IN" dirty="0"/>
              <a:t>Urvi Dhamecha</a:t>
            </a:r>
          </a:p>
        </p:txBody>
      </p:sp>
      <p:pic>
        <p:nvPicPr>
          <p:cNvPr id="6" name="Picture 2">
            <a:extLst>
              <a:ext uri="{FF2B5EF4-FFF2-40B4-BE49-F238E27FC236}">
                <a16:creationId xmlns:a16="http://schemas.microsoft.com/office/drawing/2014/main" id="{58A8BE41-1011-EFCA-D5C5-E35799DB1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76060"/>
            <a:ext cx="10051774" cy="379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399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E88A7A5B-A118-F928-7CF8-3BFEA5ED0924}"/>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78E51108-DF6E-1818-8A72-9A21B62D38D0}"/>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7CAABDAF-62A4-1C5C-F4B8-7417C897E47B}"/>
              </a:ext>
            </a:extLst>
          </p:cNvPr>
          <p:cNvSpPr txBox="1"/>
          <p:nvPr/>
        </p:nvSpPr>
        <p:spPr>
          <a:xfrm>
            <a:off x="366132" y="1481865"/>
            <a:ext cx="11144712" cy="6320898"/>
          </a:xfrm>
          <a:prstGeom prst="rect">
            <a:avLst/>
          </a:prstGeom>
          <a:noFill/>
        </p:spPr>
        <p:txBody>
          <a:bodyPr wrap="square">
            <a:spAutoFit/>
          </a:bodyPr>
          <a:lstStyle/>
          <a:p>
            <a:pPr algn="just">
              <a:lnSpc>
                <a:spcPct val="150000"/>
              </a:lnSpc>
              <a:defRPr/>
            </a:pPr>
            <a:r>
              <a:rPr lang="en-US" sz="2400" b="1" dirty="0">
                <a:latin typeface="Cambria" panose="02040503050406030204" pitchFamily="18" charset="0"/>
                <a:ea typeface="Cambria" panose="02040503050406030204" pitchFamily="18" charset="0"/>
              </a:rPr>
              <a:t>Horizontal or Range Based Sharding</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In this method, we split the data based on the </a:t>
            </a: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ranges </a:t>
            </a: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of a given value inherent in each entity.</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Let’s say you have a database of your online customers’ names and email information.</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You can split this information into two shards. In one shard you can keep the info of customers whose first name starts with A-P and in another shard, keep the information of the rest of the customers. </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endParaRPr kumimoji="0" lang="en-US" sz="2400" b="1" i="0" u="sng" strike="noStrike" kern="1200" cap="none" spc="0" normalizeH="0" baseline="0" noProof="0" dirty="0">
              <a:ln>
                <a:noFill/>
              </a:ln>
              <a:solidFill>
                <a:prstClr val="black"/>
              </a:solidFill>
              <a:effectLst/>
              <a:uLnTx/>
              <a:uFillTx/>
              <a:latin typeface="Calibri"/>
              <a:ea typeface="+mn-ea"/>
              <a:cs typeface="+mn-cs"/>
            </a:endParaRPr>
          </a:p>
          <a:p>
            <a:pPr marL="342900" indent="-342900" algn="just">
              <a:lnSpc>
                <a:spcPct val="150000"/>
              </a:lnSpc>
              <a:buFont typeface="Wingdings" panose="05000000000000000000" pitchFamily="2" charset="2"/>
              <a:buChar char="Ø"/>
              <a:defRPr/>
            </a:pPr>
            <a:endParaRPr lang="en-US" sz="2000" b="1" dirty="0">
              <a:latin typeface="Cambria" panose="02040503050406030204" pitchFamily="18" charset="0"/>
              <a:ea typeface="Cambria" panose="02040503050406030204" pitchFamily="18" charset="0"/>
            </a:endParaRP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FE6052DD-4019-B95A-CB3C-121FD00A182B}"/>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469316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1AE4189A-4D99-0059-68C8-6B380BA6D737}"/>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ACC2979E-500C-E5D8-C71A-F41C8B01721E}"/>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C8391537-A5CF-02F4-D0CB-79CD1E6AE13D}"/>
              </a:ext>
            </a:extLst>
          </p:cNvPr>
          <p:cNvSpPr txBox="1"/>
          <p:nvPr/>
        </p:nvSpPr>
        <p:spPr>
          <a:xfrm>
            <a:off x="366132" y="1481865"/>
            <a:ext cx="11144712" cy="1131785"/>
          </a:xfrm>
          <a:prstGeom prst="rect">
            <a:avLst/>
          </a:prstGeom>
          <a:noFill/>
        </p:spPr>
        <p:txBody>
          <a:bodyPr wrap="square">
            <a:spAutoFit/>
          </a:bodyPr>
          <a:lstStyle/>
          <a:p>
            <a:pPr algn="just">
              <a:lnSpc>
                <a:spcPct val="150000"/>
              </a:lnSpc>
              <a:defRPr/>
            </a:pPr>
            <a:r>
              <a:rPr lang="en-US" sz="2400" b="1" dirty="0">
                <a:latin typeface="Cambria" panose="02040503050406030204" pitchFamily="18" charset="0"/>
                <a:ea typeface="Cambria" panose="02040503050406030204" pitchFamily="18" charset="0"/>
              </a:rPr>
              <a:t>Vertical Based Sharding</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E56E0A97-8DE6-BF4A-FEFA-7E2AAD6AC4A1}"/>
              </a:ext>
            </a:extLst>
          </p:cNvPr>
          <p:cNvSpPr>
            <a:spLocks noGrp="1"/>
          </p:cNvSpPr>
          <p:nvPr>
            <p:ph type="ftr" sz="quarter" idx="11"/>
          </p:nvPr>
        </p:nvSpPr>
        <p:spPr/>
        <p:txBody>
          <a:bodyPr/>
          <a:lstStyle/>
          <a:p>
            <a:r>
              <a:rPr lang="en-IN" dirty="0"/>
              <a:t>Urvi Dhamecha</a:t>
            </a:r>
          </a:p>
        </p:txBody>
      </p:sp>
      <p:pic>
        <p:nvPicPr>
          <p:cNvPr id="3" name="Picture 2">
            <a:extLst>
              <a:ext uri="{FF2B5EF4-FFF2-40B4-BE49-F238E27FC236}">
                <a16:creationId xmlns:a16="http://schemas.microsoft.com/office/drawing/2014/main" id="{9A61892F-C06A-63EA-5B09-B659D29C80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82813"/>
            <a:ext cx="10598426" cy="39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900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D9808B3-4E4A-CF20-FBBD-D8B64A5FF908}"/>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32761C42-3330-D20D-2110-5724A9C17FB2}"/>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2890A829-62DC-FB0C-743C-6D32A269D1F0}"/>
              </a:ext>
            </a:extLst>
          </p:cNvPr>
          <p:cNvSpPr txBox="1"/>
          <p:nvPr/>
        </p:nvSpPr>
        <p:spPr>
          <a:xfrm>
            <a:off x="366132" y="1481865"/>
            <a:ext cx="11144712" cy="5305235"/>
          </a:xfrm>
          <a:prstGeom prst="rect">
            <a:avLst/>
          </a:prstGeom>
          <a:noFill/>
        </p:spPr>
        <p:txBody>
          <a:bodyPr wrap="square">
            <a:spAutoFit/>
          </a:bodyPr>
          <a:lstStyle/>
          <a:p>
            <a:pPr algn="just">
              <a:lnSpc>
                <a:spcPct val="150000"/>
              </a:lnSpc>
              <a:defRPr/>
            </a:pPr>
            <a:r>
              <a:rPr lang="en-US" sz="2400" b="1" dirty="0">
                <a:latin typeface="Cambria" panose="02040503050406030204" pitchFamily="18" charset="0"/>
                <a:ea typeface="Cambria" panose="02040503050406030204" pitchFamily="18" charset="0"/>
              </a:rPr>
              <a:t>Vertical Based Sharding</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In this method, we split the entire column from the table and we put those columns into new distinct tables.</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Data is totally independent of one partition to the other ones.</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Also, each partition holds both distinct rows and columns.</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We can split different features of an entity in different shards on different machines.</a:t>
            </a:r>
          </a:p>
          <a:p>
            <a:pPr algn="just">
              <a:lnSpc>
                <a:spcPct val="150000"/>
              </a:lnSpc>
              <a:defRPr/>
            </a:pPr>
            <a:endParaRPr lang="en-US" sz="2400" b="1" dirty="0">
              <a:latin typeface="Cambria" panose="02040503050406030204" pitchFamily="18" charset="0"/>
              <a:ea typeface="Cambria" panose="02040503050406030204" pitchFamily="18" charset="0"/>
            </a:endParaRP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53D618EB-FB6B-6855-7790-6A85C79F8CF7}"/>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1738258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BBC4DCC9-B2E8-FBE4-EA22-BCF4A2612AB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D79C7C9-D3B8-1E9B-E13B-7261A2CB43A4}"/>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BFE1DE9E-6E99-5134-C53F-C7B78EEE7750}"/>
              </a:ext>
            </a:extLst>
          </p:cNvPr>
          <p:cNvSpPr txBox="1"/>
          <p:nvPr/>
        </p:nvSpPr>
        <p:spPr>
          <a:xfrm>
            <a:off x="366132" y="1481865"/>
            <a:ext cx="11144712" cy="1131785"/>
          </a:xfrm>
          <a:prstGeom prst="rect">
            <a:avLst/>
          </a:prstGeom>
          <a:noFill/>
        </p:spPr>
        <p:txBody>
          <a:bodyPr wrap="square">
            <a:spAutoFit/>
          </a:bodyPr>
          <a:lstStyle/>
          <a:p>
            <a:pPr algn="just">
              <a:lnSpc>
                <a:spcPct val="150000"/>
              </a:lnSpc>
              <a:defRPr/>
            </a:pPr>
            <a:r>
              <a:rPr lang="en-US" sz="2400" b="1" dirty="0">
                <a:latin typeface="Cambria" panose="02040503050406030204" pitchFamily="18" charset="0"/>
                <a:ea typeface="Cambria" panose="02040503050406030204" pitchFamily="18" charset="0"/>
              </a:rPr>
              <a:t>Directory Based Sharding</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555CB672-FA90-A780-7748-3F28AE8246F7}"/>
              </a:ext>
            </a:extLst>
          </p:cNvPr>
          <p:cNvSpPr>
            <a:spLocks noGrp="1"/>
          </p:cNvSpPr>
          <p:nvPr>
            <p:ph type="ftr" sz="quarter" idx="11"/>
          </p:nvPr>
        </p:nvSpPr>
        <p:spPr/>
        <p:txBody>
          <a:bodyPr/>
          <a:lstStyle/>
          <a:p>
            <a:r>
              <a:rPr lang="en-IN" dirty="0"/>
              <a:t>Urvi Dhamecha</a:t>
            </a:r>
          </a:p>
        </p:txBody>
      </p:sp>
      <p:pic>
        <p:nvPicPr>
          <p:cNvPr id="6" name="Picture 2">
            <a:extLst>
              <a:ext uri="{FF2B5EF4-FFF2-40B4-BE49-F238E27FC236}">
                <a16:creationId xmlns:a16="http://schemas.microsoft.com/office/drawing/2014/main" id="{0E0D93E9-F6B4-59E0-2508-6E63BCC66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2315817"/>
            <a:ext cx="10293627" cy="3796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7686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BBC6DFC-2921-E807-737B-F9666449EEF0}"/>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1B196526-D278-ED19-3487-9FB34126EE7A}"/>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Sharding</a:t>
            </a:r>
          </a:p>
        </p:txBody>
      </p:sp>
      <p:sp>
        <p:nvSpPr>
          <p:cNvPr id="4" name="TextBox 3">
            <a:extLst>
              <a:ext uri="{FF2B5EF4-FFF2-40B4-BE49-F238E27FC236}">
                <a16:creationId xmlns:a16="http://schemas.microsoft.com/office/drawing/2014/main" id="{16B850A4-C3ED-C768-7C3B-660DCEA080E4}"/>
              </a:ext>
            </a:extLst>
          </p:cNvPr>
          <p:cNvSpPr txBox="1"/>
          <p:nvPr/>
        </p:nvSpPr>
        <p:spPr>
          <a:xfrm>
            <a:off x="366132" y="1481865"/>
            <a:ext cx="11144712" cy="3901774"/>
          </a:xfrm>
          <a:prstGeom prst="rect">
            <a:avLst/>
          </a:prstGeom>
          <a:noFill/>
        </p:spPr>
        <p:txBody>
          <a:bodyPr wrap="square">
            <a:spAutoFit/>
          </a:bodyPr>
          <a:lstStyle/>
          <a:p>
            <a:pPr algn="just">
              <a:lnSpc>
                <a:spcPct val="150000"/>
              </a:lnSpc>
              <a:defRPr/>
            </a:pPr>
            <a:r>
              <a:rPr lang="en-US" sz="2400" b="1" dirty="0">
                <a:latin typeface="Cambria" panose="02040503050406030204" pitchFamily="18" charset="0"/>
                <a:ea typeface="Cambria" panose="02040503050406030204" pitchFamily="18" charset="0"/>
              </a:rPr>
              <a:t>Directory Based Sharding</a:t>
            </a:r>
          </a:p>
          <a:p>
            <a:pPr marL="342900" indent="-342900" algn="just">
              <a:lnSpc>
                <a:spcPct val="150000"/>
              </a:lnSpc>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In this method, we create and maintain a lookup service or lookup table for the original database.</a:t>
            </a:r>
          </a:p>
          <a:p>
            <a:pPr marL="342900" indent="-342900" algn="just">
              <a:lnSpc>
                <a:spcPct val="150000"/>
              </a:lnSpc>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Basically we use a shard key for lookup table and we do mapping for each entity that exists in the database.</a:t>
            </a:r>
          </a:p>
          <a:p>
            <a:pPr marL="342900" indent="-342900" algn="just">
              <a:lnSpc>
                <a:spcPct val="150000"/>
              </a:lnSpc>
              <a:buFont typeface="Wingdings" panose="05000000000000000000" pitchFamily="2" charset="2"/>
              <a:buChar char="Ø"/>
              <a:defRPr/>
            </a:pPr>
            <a:r>
              <a:rPr lang="en-US" sz="2400" dirty="0">
                <a:latin typeface="Cambria" panose="02040503050406030204" pitchFamily="18" charset="0"/>
                <a:ea typeface="Cambria" panose="02040503050406030204" pitchFamily="18" charset="0"/>
              </a:rPr>
              <a:t>This way we keep track of which database shards hold which data. </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4BF34C95-877E-0AC5-EDF9-489D6876B926}"/>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1834460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6BFAC730-B37E-8D76-C8D2-A3FE24C810FE}"/>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E18E6E21-C512-CA74-CE52-0C5F4F98AA36}"/>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9747B94D-E57C-A678-BB28-3F37B0CFECDE}"/>
              </a:ext>
            </a:extLst>
          </p:cNvPr>
          <p:cNvSpPr txBox="1"/>
          <p:nvPr/>
        </p:nvSpPr>
        <p:spPr>
          <a:xfrm>
            <a:off x="366132" y="1481865"/>
            <a:ext cx="11144712" cy="5329857"/>
          </a:xfrm>
          <a:prstGeom prst="rect">
            <a:avLst/>
          </a:prstGeom>
          <a:noFill/>
        </p:spPr>
        <p:txBody>
          <a:bodyPr wrap="square">
            <a:spAutoFit/>
          </a:bodyPr>
          <a:lstStyle/>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US"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What is Replication?</a:t>
            </a:r>
          </a:p>
          <a:p>
            <a:pPr marL="457200" marR="0" lvl="0" indent="-4572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Data replication is the process of creating and maintaining multiple copies of the same data in different locations or on different storage devices. </a:t>
            </a:r>
          </a:p>
          <a:p>
            <a:pPr marL="457200" marR="0" lvl="0" indent="-4572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The goal of data replication is to improve data availability, reliability, and fault tolerance.</a:t>
            </a:r>
            <a:endParaRPr kumimoji="0" lang="en-US" sz="2600" b="1" i="0" u="sng"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endParaRPr>
          </a:p>
          <a:p>
            <a:pPr marL="457200" marR="0" lvl="0" indent="-4572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By having multiple copies of data, systems can continue to function even if one copy becomes unavailable due to hardware failure, network issues, or other reasons.</a:t>
            </a:r>
          </a:p>
          <a:p>
            <a:pPr marL="457200" marR="0" lvl="0" indent="-4572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Data replication is commonly used in distributed systems, databases, and storage systems to ensure that data is always accessible and to improve system performance and scalability.</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65AB177B-4190-53F0-B684-055926DDF690}"/>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3582562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7EA8919-0442-3B14-7043-FBED7D36FC03}"/>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FB77E123-F954-C89A-CC4B-152FA6196879}"/>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CE5FB158-45C4-4F50-7E34-148F524E4EB4}"/>
              </a:ext>
            </a:extLst>
          </p:cNvPr>
          <p:cNvSpPr txBox="1"/>
          <p:nvPr/>
        </p:nvSpPr>
        <p:spPr>
          <a:xfrm>
            <a:off x="366132" y="1481865"/>
            <a:ext cx="11144712" cy="4566571"/>
          </a:xfrm>
          <a:prstGeom prst="rect">
            <a:avLst/>
          </a:prstGeom>
          <a:noFill/>
        </p:spPr>
        <p:txBody>
          <a:bodyPr wrap="square">
            <a:spAutoFit/>
          </a:bodyPr>
          <a:lstStyle/>
          <a:p>
            <a:pPr marR="0" lvl="0" algn="just" defTabSz="914400" rtl="0" eaLnBrk="0" fontAlgn="base" latinLnBrk="0" hangingPunct="0">
              <a:lnSpc>
                <a:spcPct val="200000"/>
              </a:lnSpc>
              <a:spcBef>
                <a:spcPct val="2000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Benefits of data replication:</a:t>
            </a:r>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Improve the availability of data</a:t>
            </a:r>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Increase the speed of data access</a:t>
            </a:r>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Enhance server performance</a:t>
            </a:r>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Accomplish disaster recovery</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515AD46A-16AB-9216-3638-BB68CEFF652D}"/>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1097289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A81FC5D4-77BA-C530-FCB5-8D99CE1187D3}"/>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23274E69-797C-B3B7-3216-1C4CC662AD84}"/>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4E369E56-FDE0-1BF9-F956-D8882A8C682F}"/>
              </a:ext>
            </a:extLst>
          </p:cNvPr>
          <p:cNvSpPr txBox="1"/>
          <p:nvPr/>
        </p:nvSpPr>
        <p:spPr>
          <a:xfrm>
            <a:off x="366132" y="1481865"/>
            <a:ext cx="11144712" cy="5379101"/>
          </a:xfrm>
          <a:prstGeom prst="rect">
            <a:avLst/>
          </a:prstGeom>
          <a:noFill/>
        </p:spPr>
        <p:txBody>
          <a:bodyPr wrap="square">
            <a:spAutoFit/>
          </a:bodyPr>
          <a:lstStyle/>
          <a:p>
            <a:pPr marR="0" lvl="0" algn="just" defTabSz="914400" rtl="0" eaLnBrk="0" fontAlgn="base" latinLnBrk="0" hangingPunct="0">
              <a:lnSpc>
                <a:spcPct val="100000"/>
              </a:lnSpc>
              <a:spcBef>
                <a:spcPct val="2000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Improve the availability of data</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When a particular system experiences a technical glitch due to malware or a faulty hardware component, the data can still be accessed from a different site or node.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Data replication enhances the resilience and reliability of systems by storing data at multiple nodes across the network.</a:t>
            </a:r>
          </a:p>
          <a:p>
            <a:pPr marR="0" lvl="0" algn="just" defTabSz="914400" rtl="0" eaLnBrk="0" fontAlgn="base" latinLnBrk="0" hangingPunct="0">
              <a:lnSpc>
                <a:spcPct val="100000"/>
              </a:lnSpc>
              <a:spcBef>
                <a:spcPct val="2000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Increase data access speed</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In organizations where there are multiple branch offices spread across the globe, users may experience some latency while accessing data from one country to another.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Placing replicas on local servers provides users with faster data access and query execution times.</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6C7044FB-CC7E-235F-7C4E-EC688E8F0C6A}"/>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216114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633AB3BB-0B5D-1998-4557-853488FE7108}"/>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6065A483-519D-67D4-8812-47847CF60407}"/>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CA835119-611E-9B8C-A0DB-8FADD13499DC}"/>
              </a:ext>
            </a:extLst>
          </p:cNvPr>
          <p:cNvSpPr txBox="1"/>
          <p:nvPr/>
        </p:nvSpPr>
        <p:spPr>
          <a:xfrm>
            <a:off x="366132" y="1481865"/>
            <a:ext cx="11144712" cy="5385257"/>
          </a:xfrm>
          <a:prstGeom prst="rect">
            <a:avLst/>
          </a:prstGeom>
          <a:noFill/>
        </p:spPr>
        <p:txBody>
          <a:bodyPr wrap="square">
            <a:spAutoFit/>
          </a:bodyPr>
          <a:lstStyle/>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US" sz="22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Enhance server performance</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Database replication effectively reduces the load on the primary server by dispersing it among other nodes in the distributed system, thereby improving network performance.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By routing all read-operations to a replica database, IT administrators can save the primary server for write-operations that demand more processing power.</a:t>
            </a:r>
            <a:endParaRPr kumimoji="0" lang="en-US" sz="22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20000"/>
              </a:spcBef>
              <a:spcAft>
                <a:spcPct val="0"/>
              </a:spcAft>
              <a:buClrTx/>
              <a:buSzTx/>
              <a:buFont typeface="Arial" charset="0"/>
              <a:buNone/>
              <a:tabLst/>
              <a:defRPr/>
            </a:pPr>
            <a:r>
              <a:rPr kumimoji="0" lang="en-US" sz="22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Accomplish Disaster recovery</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Businesses are often susceptible to data loss due to a data breach or hardware malfunction.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During such a catastrophe, the employees' valuable data, along with client information can be compromised. </a:t>
            </a: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Data replication facilitates the recovery of data which is lost or corrupted by maintaining accurate backups at well-monitored locations, thereby contributing to enhanced data protection. </a:t>
            </a:r>
          </a:p>
          <a:p>
            <a:pPr algn="just">
              <a:lnSpc>
                <a:spcPct val="150000"/>
              </a:lnSpc>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CD233225-AB42-A94E-B4AB-D3ABC18FA6C1}"/>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314601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869B8193-57BE-CF4D-CA72-E2E9B2EEBDAA}"/>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2A8B0240-D143-957C-3E9F-6096F33BCAF4}"/>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Types of Big Data</a:t>
            </a:r>
          </a:p>
        </p:txBody>
      </p:sp>
      <p:sp>
        <p:nvSpPr>
          <p:cNvPr id="4" name="TextBox 3">
            <a:extLst>
              <a:ext uri="{FF2B5EF4-FFF2-40B4-BE49-F238E27FC236}">
                <a16:creationId xmlns:a16="http://schemas.microsoft.com/office/drawing/2014/main" id="{FA3F1135-3F95-57C1-AB3F-6996D21993F9}"/>
              </a:ext>
            </a:extLst>
          </p:cNvPr>
          <p:cNvSpPr txBox="1"/>
          <p:nvPr/>
        </p:nvSpPr>
        <p:spPr>
          <a:xfrm>
            <a:off x="403123" y="1471817"/>
            <a:ext cx="11144712" cy="3770263"/>
          </a:xfrm>
          <a:prstGeom prst="rect">
            <a:avLst/>
          </a:prstGeom>
          <a:noFill/>
        </p:spPr>
        <p:txBody>
          <a:bodyPr wrap="square">
            <a:spAutoFit/>
          </a:bodyPr>
          <a:lstStyle/>
          <a:p>
            <a:pPr>
              <a:lnSpc>
                <a:spcPct val="150000"/>
              </a:lnSpc>
            </a:pPr>
            <a:r>
              <a:rPr lang="en-US" sz="3200" dirty="0">
                <a:latin typeface="Cambria" panose="02040503050406030204" pitchFamily="18" charset="0"/>
                <a:ea typeface="Cambria" panose="02040503050406030204" pitchFamily="18" charset="0"/>
              </a:rPr>
              <a:t>Structured Data:</a:t>
            </a:r>
          </a:p>
          <a:p>
            <a:pPr marL="457200" indent="-457200">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Information stored in databases is known as structured data because it is represented in a strict format.</a:t>
            </a:r>
          </a:p>
          <a:p>
            <a:pPr marL="457200" indent="-457200">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The DBMS then checks to ensure that all data follows the structures and constraints specified in the schema.</a:t>
            </a: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BD3A0F2B-993D-ADAE-CCF2-C70643E4C3A7}"/>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1579746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53A0E11F-406A-AA3F-E99A-CA36B3141851}"/>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C8A365C-13CC-C544-11AD-FDAEF0711F7F}"/>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71CE2FDA-B3C1-7D8C-8D7E-4DFBDF75B553}"/>
              </a:ext>
            </a:extLst>
          </p:cNvPr>
          <p:cNvSpPr txBox="1"/>
          <p:nvPr/>
        </p:nvSpPr>
        <p:spPr>
          <a:xfrm>
            <a:off x="366132" y="1481865"/>
            <a:ext cx="11144712" cy="4271106"/>
          </a:xfrm>
          <a:prstGeom prst="rect">
            <a:avLst/>
          </a:prstGeom>
          <a:noFill/>
        </p:spPr>
        <p:txBody>
          <a:bodyPr wrap="square">
            <a:spAutoFit/>
          </a:bodyPr>
          <a:lstStyle/>
          <a:p>
            <a:pPr marR="0" lvl="0" algn="l" defTabSz="914400" rtl="0" eaLnBrk="0" fontAlgn="base" latinLnBrk="0" hangingPunct="0">
              <a:lnSpc>
                <a:spcPct val="150000"/>
              </a:lnSpc>
              <a:spcBef>
                <a:spcPct val="20000"/>
              </a:spcBef>
              <a:spcAft>
                <a:spcPct val="0"/>
              </a:spcAft>
              <a:buClrTx/>
              <a:buSzTx/>
              <a:tabLst/>
              <a:defRPr/>
            </a:pPr>
            <a:r>
              <a:rPr kumimoji="0" lang="en-US" sz="2400" b="1" i="0" u="sng"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Types of data replication</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Full table replication</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Transactional replication</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Snapshot replication</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Merge replication</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Key-based incremental replication</a:t>
            </a:r>
          </a:p>
          <a:p>
            <a:pPr marL="342900" indent="-342900" algn="just">
              <a:lnSpc>
                <a:spcPct val="150000"/>
              </a:lnSpc>
              <a:buFont typeface="Wingdings" panose="05000000000000000000" pitchFamily="2" charset="2"/>
              <a:buChar char="Ø"/>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C347E779-C127-BE3F-87C2-FCE461F7B5AD}"/>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2970886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5254AA9-E3EF-33EB-ACCD-4CC3943303B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AF0133A-7152-7BE2-5616-40BD2037B109}"/>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C0A72F16-A3C9-C547-752A-8C241346CEE7}"/>
              </a:ext>
            </a:extLst>
          </p:cNvPr>
          <p:cNvSpPr txBox="1"/>
          <p:nvPr/>
        </p:nvSpPr>
        <p:spPr>
          <a:xfrm>
            <a:off x="366132" y="1481865"/>
            <a:ext cx="11144712" cy="4523482"/>
          </a:xfrm>
          <a:prstGeom prst="rect">
            <a:avLst/>
          </a:prstGeom>
          <a:noFill/>
        </p:spPr>
        <p:txBody>
          <a:bodyPr wrap="square">
            <a:spAutoFit/>
          </a:bodyPr>
          <a:lstStyle/>
          <a:p>
            <a:pPr marR="0" lvl="0" algn="just" defTabSz="914400" rtl="0" eaLnBrk="0" fontAlgn="base" latinLnBrk="0" hangingPunct="0">
              <a:lnSpc>
                <a:spcPct val="100000"/>
              </a:lnSpc>
              <a:spcBef>
                <a:spcPct val="20000"/>
              </a:spcBef>
              <a:spcAft>
                <a:spcPct val="0"/>
              </a:spcAft>
              <a:buClrTx/>
              <a:buSzTx/>
              <a:tabLst/>
              <a:defRPr/>
            </a:pPr>
            <a:r>
              <a:rPr kumimoji="0" lang="en-US" sz="26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Full table replication</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Full table replication means that the entire data is replicated. This includes new, updated as well as existing data that is copied from source to the destination. </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This method of replication is generally associated with higher costs since the processing power and network bandwidth requirements are high.</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However, full table replication can be beneficial when it comes to the recovery of hard-deleted data.</a:t>
            </a:r>
          </a:p>
          <a:p>
            <a:pPr marL="342900" indent="-342900" algn="just">
              <a:lnSpc>
                <a:spcPct val="150000"/>
              </a:lnSpc>
              <a:buFont typeface="Wingdings" panose="05000000000000000000" pitchFamily="2" charset="2"/>
              <a:buChar char="Ø"/>
              <a:defRPr/>
            </a:pPr>
            <a:endParaRPr lang="en-US" sz="24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8A3EC3AA-1E51-24F8-24EC-F424E593EA31}"/>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5889017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7CF453C-8E43-6CEC-81AC-8B63ADA5143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57A628D-C695-7E39-1902-83DF88D4574B}"/>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C1B8FCE5-EAA8-0169-1ED9-E0A429549BF0}"/>
              </a:ext>
            </a:extLst>
          </p:cNvPr>
          <p:cNvSpPr txBox="1"/>
          <p:nvPr/>
        </p:nvSpPr>
        <p:spPr>
          <a:xfrm>
            <a:off x="366132" y="1481865"/>
            <a:ext cx="11144712" cy="4677371"/>
          </a:xfrm>
          <a:prstGeom prst="rect">
            <a:avLst/>
          </a:prstGeom>
          <a:noFill/>
        </p:spPr>
        <p:txBody>
          <a:bodyPr wrap="square">
            <a:spAutoFit/>
          </a:bodyPr>
          <a:lstStyle/>
          <a:p>
            <a:pPr marR="0" lvl="0" algn="just" defTabSz="914400" rtl="0" eaLnBrk="0" fontAlgn="base" latinLnBrk="0" hangingPunct="0">
              <a:lnSpc>
                <a:spcPct val="150000"/>
              </a:lnSpc>
              <a:spcBef>
                <a:spcPct val="2000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Transactional replication</a:t>
            </a: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In this method, the data replication software makes full initial copies of data from origin to destination following which the subscriber database receives updates whenever data is modified. </a:t>
            </a: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This is more efficient mode of replication since fewer rows are copied each time data is changed. </a:t>
            </a: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Transactional replication is usually found in server-to-server environments.</a:t>
            </a:r>
          </a:p>
          <a:p>
            <a:pPr marL="342900" indent="-342900" algn="just">
              <a:lnSpc>
                <a:spcPct val="150000"/>
              </a:lnSpc>
              <a:buFont typeface="Wingdings" panose="05000000000000000000" pitchFamily="2" charset="2"/>
              <a:buChar char="Ø"/>
              <a:defRPr/>
            </a:pPr>
            <a:endParaRPr lang="en-US" sz="20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F1AEC47C-B889-37A4-3169-B35096E903B0}"/>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37575613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B254EA66-EDE8-637D-FFE4-6B34C3A1205D}"/>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CC7165CE-78A9-DE8C-DA06-20D210D7C62E}"/>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D50BA7E8-6806-AF21-DF02-95890460568E}"/>
              </a:ext>
            </a:extLst>
          </p:cNvPr>
          <p:cNvSpPr txBox="1"/>
          <p:nvPr/>
        </p:nvSpPr>
        <p:spPr>
          <a:xfrm>
            <a:off x="366132" y="1481865"/>
            <a:ext cx="11144712" cy="4556055"/>
          </a:xfrm>
          <a:prstGeom prst="rect">
            <a:avLst/>
          </a:prstGeom>
          <a:noFill/>
        </p:spPr>
        <p:txBody>
          <a:bodyPr wrap="square">
            <a:spAutoFit/>
          </a:bodyPr>
          <a:lstStyle/>
          <a:p>
            <a:pPr marR="0" lvl="0" algn="just" defTabSz="914400" rtl="0" eaLnBrk="0" fontAlgn="base" latinLnBrk="0" hangingPunct="0">
              <a:lnSpc>
                <a:spcPct val="150000"/>
              </a:lnSpc>
              <a:spcBef>
                <a:spcPct val="2000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Snapshot replication</a:t>
            </a: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In Snapshot replication, data is replicated exactly as it appears at any given time. </a:t>
            </a: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Unlike other methods, Snapshot replication does not pay attention to the changes made to data. </a:t>
            </a: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This mode of replication is used when changes made to data tends to be infrequent; for example performing initial synchronizations between publishers and subscribers</a:t>
            </a:r>
          </a:p>
          <a:p>
            <a:pPr marL="342900" indent="-342900" algn="just">
              <a:lnSpc>
                <a:spcPct val="150000"/>
              </a:lnSpc>
              <a:buFont typeface="Wingdings" panose="05000000000000000000" pitchFamily="2" charset="2"/>
              <a:buChar char="Ø"/>
              <a:defRPr/>
            </a:pPr>
            <a:endParaRPr lang="en-US"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07755CAB-642D-61F4-4403-1D4CC2BFC678}"/>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1676697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070C5A87-8B65-5ADB-37E3-24BA75D8FD94}"/>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1F5FEE92-5943-33BA-746D-7F553F7A83F4}"/>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6046819D-303F-CF9B-187C-A707A11D044D}"/>
              </a:ext>
            </a:extLst>
          </p:cNvPr>
          <p:cNvSpPr txBox="1"/>
          <p:nvPr/>
        </p:nvSpPr>
        <p:spPr>
          <a:xfrm>
            <a:off x="366132" y="1481865"/>
            <a:ext cx="11144712" cy="3333733"/>
          </a:xfrm>
          <a:prstGeom prst="rect">
            <a:avLst/>
          </a:prstGeom>
          <a:noFill/>
        </p:spPr>
        <p:txBody>
          <a:bodyPr wrap="square">
            <a:spAutoFit/>
          </a:bodyPr>
          <a:lstStyle/>
          <a:p>
            <a:pPr marR="0" lvl="0" algn="just" defTabSz="914400" rtl="0" eaLnBrk="0" fontAlgn="base" latinLnBrk="0" hangingPunct="0">
              <a:lnSpc>
                <a:spcPct val="150000"/>
              </a:lnSpc>
              <a:spcBef>
                <a:spcPct val="20000"/>
              </a:spcBef>
              <a:spcAft>
                <a:spcPct val="0"/>
              </a:spcAft>
              <a:buClrTx/>
              <a:buSzTx/>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Merge replication</a:t>
            </a: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This type of replication is commonly found in server-to-client environments and allows both the publisher and subscriber to make changes to data dynamically. </a:t>
            </a:r>
          </a:p>
          <a:p>
            <a:pPr marL="342900" marR="0" lvl="0" indent="-3429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In merge replication, data from two or more databases are combined to form a single database thereby contributing to the complexity of using this technique.</a:t>
            </a:r>
          </a:p>
          <a:p>
            <a:pPr marL="342900" indent="-342900" algn="just">
              <a:lnSpc>
                <a:spcPct val="150000"/>
              </a:lnSpc>
              <a:buFont typeface="Wingdings" panose="05000000000000000000" pitchFamily="2" charset="2"/>
              <a:buChar char="Ø"/>
              <a:defRPr/>
            </a:pPr>
            <a:endParaRPr lang="en-US" sz="16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718C9EAD-A971-F9B0-776F-A124AD6A8DA0}"/>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23789077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3DADE434-D259-49DA-2A71-5B02D61B8719}"/>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BDF8E76-2965-AB93-2EE3-F8407BE47687}"/>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AD6EF04-8F11-010B-4A66-9315422ACFA6}"/>
              </a:ext>
            </a:extLst>
          </p:cNvPr>
          <p:cNvSpPr txBox="1"/>
          <p:nvPr/>
        </p:nvSpPr>
        <p:spPr>
          <a:xfrm>
            <a:off x="366132" y="1481865"/>
            <a:ext cx="11144712" cy="4870885"/>
          </a:xfrm>
          <a:prstGeom prst="rect">
            <a:avLst/>
          </a:prstGeom>
          <a:noFill/>
        </p:spPr>
        <p:txBody>
          <a:bodyPr wrap="square">
            <a:spAutoFit/>
          </a:bodyPr>
          <a:lstStyle/>
          <a:p>
            <a:pPr marR="0" lvl="0" algn="just" defTabSz="914400" rtl="0" eaLnBrk="0" fontAlgn="base" latinLnBrk="0" hangingPunct="0">
              <a:lnSpc>
                <a:spcPct val="150000"/>
              </a:lnSpc>
              <a:spcBef>
                <a:spcPct val="20000"/>
              </a:spcBef>
              <a:spcAft>
                <a:spcPct val="0"/>
              </a:spcAft>
              <a:buClrTx/>
              <a:buSzTx/>
              <a:tabLst/>
              <a:defRPr/>
            </a:pPr>
            <a:r>
              <a:rPr kumimoji="0" lang="en-US" sz="22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Key-based incremental replication</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Also called key-based incremental data capture, this technique only copies data changed since the last update. </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Keys can be looked at as elements that exist within databases that trigger data replication. </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Since only a few rows are copied during each update, the costs are significantly low.</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However, the drawback lies in the fact that this replication mode cannot be used to recover hard deleted data, since the key value is also deleted along with the record.</a:t>
            </a:r>
          </a:p>
          <a:p>
            <a:pPr marL="342900" indent="-342900" algn="just">
              <a:lnSpc>
                <a:spcPct val="150000"/>
              </a:lnSpc>
              <a:buFont typeface="Wingdings" panose="05000000000000000000" pitchFamily="2" charset="2"/>
              <a:buChar char="Ø"/>
              <a:defRPr/>
            </a:pPr>
            <a:endParaRPr lang="en-US" sz="22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B3767BB0-B93D-B408-80EB-971D438F4AF7}"/>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31861009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610082A-C785-058C-9499-1F87498AB77F}"/>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959B582A-5F22-2186-06BB-C4FA467D244F}"/>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Cambria" panose="02040503050406030204" pitchFamily="18" charset="0"/>
                <a:ea typeface="Cambria" panose="02040503050406030204" pitchFamily="18" charset="0"/>
                <a:cs typeface="Arial" pitchFamily="34" charset="0"/>
              </a:rPr>
              <a:t>ACID and BASE Properties</a:t>
            </a:r>
          </a:p>
        </p:txBody>
      </p:sp>
      <p:sp>
        <p:nvSpPr>
          <p:cNvPr id="4" name="TextBox 3">
            <a:extLst>
              <a:ext uri="{FF2B5EF4-FFF2-40B4-BE49-F238E27FC236}">
                <a16:creationId xmlns:a16="http://schemas.microsoft.com/office/drawing/2014/main" id="{72D5CF81-A8F7-B55A-7D59-FEDF2A0F7E10}"/>
              </a:ext>
            </a:extLst>
          </p:cNvPr>
          <p:cNvSpPr txBox="1"/>
          <p:nvPr/>
        </p:nvSpPr>
        <p:spPr>
          <a:xfrm>
            <a:off x="366132" y="1481865"/>
            <a:ext cx="11144712" cy="5168979"/>
          </a:xfrm>
          <a:prstGeom prst="rect">
            <a:avLst/>
          </a:prstGeom>
          <a:noFill/>
        </p:spPr>
        <p:txBody>
          <a:bodyPr wrap="square">
            <a:spAutoFit/>
          </a:bodyPr>
          <a:lstStyle/>
          <a:p>
            <a:pPr marR="0" lvl="0" algn="just" defTabSz="914400" rtl="0" eaLnBrk="0" fontAlgn="base" latinLnBrk="0" hangingPunct="0">
              <a:lnSpc>
                <a:spcPct val="150000"/>
              </a:lnSpc>
              <a:spcBef>
                <a:spcPct val="20000"/>
              </a:spcBef>
              <a:spcAft>
                <a:spcPct val="0"/>
              </a:spcAft>
              <a:buClrTx/>
              <a:buSzTx/>
              <a:tabLst/>
              <a:defRPr/>
            </a:pPr>
            <a:r>
              <a:rPr kumimoji="0" lang="en-US" sz="2800" b="1" i="0" u="sng"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ACID Model:</a:t>
            </a:r>
          </a:p>
          <a:p>
            <a:pPr marR="0" lvl="0" algn="just" defTabSz="914400" rtl="0" eaLnBrk="0" fontAlgn="base" latinLnBrk="0" hangingPunct="0">
              <a:lnSpc>
                <a:spcPct val="150000"/>
              </a:lnSpc>
              <a:spcBef>
                <a:spcPct val="20000"/>
              </a:spcBef>
              <a:spcAft>
                <a:spcPct val="0"/>
              </a:spcAft>
              <a:buClrTx/>
              <a:buSzTx/>
              <a:tabLst/>
              <a:defRPr/>
            </a:pP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To explain ACID in more detail and easy way is to understand through breaking down the acronym, ACID:</a:t>
            </a:r>
          </a:p>
          <a:p>
            <a:pPr marL="457200" marR="0" lvl="0" indent="-457200" algn="just"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Atomicity:</a:t>
            </a:r>
            <a:r>
              <a:rPr kumimoji="0" lang="en-US" sz="2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 This property states transaction must be treated as an atomic unit, that is, either all of its operations are executed or none, and there must be no state in a database where a transaction is left partially completed also the states should be defined either before the execution of the transaction or after the execution of the transaction.</a:t>
            </a:r>
          </a:p>
          <a:p>
            <a:pPr marL="342900" indent="-342900" algn="just">
              <a:lnSpc>
                <a:spcPct val="150000"/>
              </a:lnSpc>
              <a:buFont typeface="Wingdings" panose="05000000000000000000" pitchFamily="2" charset="2"/>
              <a:buChar char="Ø"/>
              <a:defRPr/>
            </a:pPr>
            <a:endParaRPr lang="en-US" sz="20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CCF65E38-E732-EBD0-3630-6C72FD4E3CF8}"/>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19947595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412ADF1-28DB-20CD-A64D-655C3BC17DD3}"/>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763496BB-BB95-F7C9-2963-EDB6F34CA40A}"/>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Cambria" panose="02040503050406030204" pitchFamily="18" charset="0"/>
                <a:ea typeface="Cambria" panose="02040503050406030204" pitchFamily="18" charset="0"/>
                <a:cs typeface="Arial" pitchFamily="34" charset="0"/>
              </a:rPr>
              <a:t>ACID and BASE Properties</a:t>
            </a:r>
          </a:p>
        </p:txBody>
      </p:sp>
      <p:sp>
        <p:nvSpPr>
          <p:cNvPr id="4" name="TextBox 3">
            <a:extLst>
              <a:ext uri="{FF2B5EF4-FFF2-40B4-BE49-F238E27FC236}">
                <a16:creationId xmlns:a16="http://schemas.microsoft.com/office/drawing/2014/main" id="{EE2E8D4F-7565-BEEB-EC0A-B54A24245AD5}"/>
              </a:ext>
            </a:extLst>
          </p:cNvPr>
          <p:cNvSpPr txBox="1"/>
          <p:nvPr/>
        </p:nvSpPr>
        <p:spPr>
          <a:xfrm>
            <a:off x="366132" y="1481865"/>
            <a:ext cx="11144712" cy="4879862"/>
          </a:xfrm>
          <a:prstGeom prst="rect">
            <a:avLst/>
          </a:prstGeom>
          <a:noFill/>
        </p:spPr>
        <p:txBody>
          <a:bodyPr wrap="square">
            <a:spAutoFit/>
          </a:bodyPr>
          <a:lstStyle/>
          <a:p>
            <a:pPr marR="0" lvl="0" algn="just" defTabSz="914400" rtl="0" eaLnBrk="0" fontAlgn="base" latinLnBrk="0" hangingPunct="0">
              <a:lnSpc>
                <a:spcPct val="150000"/>
              </a:lnSpc>
              <a:spcBef>
                <a:spcPct val="20000"/>
              </a:spcBef>
              <a:spcAft>
                <a:spcPct val="0"/>
              </a:spcAft>
              <a:buClrTx/>
              <a:buSzTx/>
              <a:tabLst/>
              <a:defRPr/>
            </a:pPr>
            <a:r>
              <a:rPr kumimoji="0" lang="en-US" sz="2100" b="1" i="0" u="sng"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ACID Model:</a:t>
            </a:r>
          </a:p>
          <a:p>
            <a:pPr marL="342900" indent="-342900" algn="just">
              <a:lnSpc>
                <a:spcPct val="150000"/>
              </a:lnSpc>
              <a:buFont typeface="Wingdings" panose="05000000000000000000" pitchFamily="2" charset="2"/>
              <a:buChar char="Ø"/>
              <a:defRPr/>
            </a:pPr>
            <a:r>
              <a:rPr lang="en-US" sz="2100" b="1" dirty="0">
                <a:latin typeface="Cambria" panose="02040503050406030204" pitchFamily="18" charset="0"/>
                <a:ea typeface="Cambria" panose="02040503050406030204" pitchFamily="18" charset="0"/>
              </a:rPr>
              <a:t>Consistency:</a:t>
            </a:r>
            <a:r>
              <a:rPr lang="en-US" sz="2100" dirty="0">
                <a:latin typeface="Cambria" panose="02040503050406030204" pitchFamily="18" charset="0"/>
                <a:ea typeface="Cambria" panose="02040503050406030204" pitchFamily="18" charset="0"/>
              </a:rPr>
              <a:t> The database must remain in a consistent state after any transaction also no transaction should have any adverse effect on the data residing in the database and if the database was in a consistent state before the execution of a transaction, then it must remain consistent after the execution of the transaction as well.</a:t>
            </a:r>
          </a:p>
          <a:p>
            <a:pPr marL="342900" indent="-342900" algn="just">
              <a:lnSpc>
                <a:spcPct val="150000"/>
              </a:lnSpc>
              <a:buFont typeface="Wingdings" panose="05000000000000000000" pitchFamily="2" charset="2"/>
              <a:buChar char="Ø"/>
              <a:defRPr/>
            </a:pPr>
            <a:r>
              <a:rPr lang="en-US" sz="2100" b="1" dirty="0">
                <a:latin typeface="Cambria" panose="02040503050406030204" pitchFamily="18" charset="0"/>
                <a:ea typeface="Cambria" panose="02040503050406030204" pitchFamily="18" charset="0"/>
              </a:rPr>
              <a:t>Isolation:</a:t>
            </a:r>
            <a:r>
              <a:rPr lang="en-US" sz="2100" dirty="0">
                <a:latin typeface="Cambria" panose="02040503050406030204" pitchFamily="18" charset="0"/>
                <a:ea typeface="Cambria" panose="02040503050406030204" pitchFamily="18" charset="0"/>
              </a:rPr>
              <a:t> In a database system where more than one transaction is being executed simultaneously and in parallel, the property of isolation states that each one of the transactions is going to be administered and executed as it is the only transaction in the system also no transaction will affect the existence of any other transactions.</a:t>
            </a:r>
            <a:endParaRPr lang="en-US" sz="2100" b="1" u="sng" dirty="0">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Ø"/>
              <a:defRPr/>
            </a:pPr>
            <a:endParaRPr lang="en-US" sz="21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B8B7BCB2-2CA9-4353-1572-ABEBAEEFF7E7}"/>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12224678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6432645B-AAF1-8190-38A1-4860CE075FA9}"/>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1ADAEB3-7D9C-8677-8461-E1A4F67AE790}"/>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Cambria" panose="02040503050406030204" pitchFamily="18" charset="0"/>
                <a:ea typeface="Cambria" panose="02040503050406030204" pitchFamily="18" charset="0"/>
                <a:cs typeface="Arial" pitchFamily="34" charset="0"/>
              </a:rPr>
              <a:t>ACID and BASE Properties</a:t>
            </a:r>
          </a:p>
        </p:txBody>
      </p:sp>
      <p:sp>
        <p:nvSpPr>
          <p:cNvPr id="4" name="TextBox 3">
            <a:extLst>
              <a:ext uri="{FF2B5EF4-FFF2-40B4-BE49-F238E27FC236}">
                <a16:creationId xmlns:a16="http://schemas.microsoft.com/office/drawing/2014/main" id="{5FFC3D2C-6A72-074C-CB0F-B7A63C883CA3}"/>
              </a:ext>
            </a:extLst>
          </p:cNvPr>
          <p:cNvSpPr txBox="1"/>
          <p:nvPr/>
        </p:nvSpPr>
        <p:spPr>
          <a:xfrm>
            <a:off x="366132" y="1481865"/>
            <a:ext cx="11144712" cy="3913251"/>
          </a:xfrm>
          <a:prstGeom prst="rect">
            <a:avLst/>
          </a:prstGeom>
          <a:noFill/>
        </p:spPr>
        <p:txBody>
          <a:bodyPr wrap="square">
            <a:spAutoFit/>
          </a:bodyPr>
          <a:lstStyle/>
          <a:p>
            <a:pPr marR="0" lvl="0" algn="just" defTabSz="914400" rtl="0" eaLnBrk="0" fontAlgn="base" latinLnBrk="0" hangingPunct="0">
              <a:lnSpc>
                <a:spcPct val="150000"/>
              </a:lnSpc>
              <a:spcBef>
                <a:spcPct val="20000"/>
              </a:spcBef>
              <a:spcAft>
                <a:spcPct val="0"/>
              </a:spcAft>
              <a:buClrTx/>
              <a:buSzTx/>
              <a:tabLst/>
              <a:defRPr/>
            </a:pPr>
            <a:r>
              <a:rPr kumimoji="0" lang="en-US" sz="2800" b="1" i="0" u="sng"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ACID Model:</a:t>
            </a:r>
          </a:p>
          <a:p>
            <a:pPr marL="342900" indent="-342900" algn="just">
              <a:lnSpc>
                <a:spcPct val="150000"/>
              </a:lnSpc>
              <a:buFont typeface="Wingdings" panose="05000000000000000000" pitchFamily="2" charset="2"/>
              <a:buChar char="Ø"/>
              <a:defRPr/>
            </a:pPr>
            <a:r>
              <a:rPr lang="en-US" sz="2400" b="1" dirty="0">
                <a:latin typeface="Cambria" panose="02040503050406030204" pitchFamily="18" charset="0"/>
                <a:ea typeface="Cambria" panose="02040503050406030204" pitchFamily="18" charset="0"/>
              </a:rPr>
              <a:t>Durability:</a:t>
            </a:r>
            <a:r>
              <a:rPr lang="en-US" sz="2400" dirty="0">
                <a:latin typeface="Cambria" panose="02040503050406030204" pitchFamily="18" charset="0"/>
                <a:ea typeface="Cambria" panose="02040503050406030204" pitchFamily="18" charset="0"/>
              </a:rPr>
              <a:t> The database should be durable enough to hold all its latest updates even if the system fails or restarts so, In a practical way of saying that if a transaction updates a chunk of data in a database and commit is performed then the database will hold the modified data but if the commit is not performed then no data is modified and it can only be done when the system start.</a:t>
            </a:r>
          </a:p>
          <a:p>
            <a:pPr marL="342900" indent="-342900" algn="just">
              <a:lnSpc>
                <a:spcPct val="150000"/>
              </a:lnSpc>
              <a:buFont typeface="Wingdings" panose="05000000000000000000" pitchFamily="2" charset="2"/>
              <a:buChar char="Ø"/>
              <a:defRPr/>
            </a:pPr>
            <a:endParaRPr lang="en-US" sz="20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5221294B-19AA-8CAA-7281-49092DC599C9}"/>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31462657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F56F9BC-3E1C-12D9-BC00-97C59FF69B7E}"/>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DC8AEB11-4353-5BEA-C2B8-58FA2F0093CB}"/>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Cambria" panose="02040503050406030204" pitchFamily="18" charset="0"/>
                <a:ea typeface="Cambria" panose="02040503050406030204" pitchFamily="18" charset="0"/>
                <a:cs typeface="Arial" pitchFamily="34" charset="0"/>
              </a:rPr>
              <a:t>ACID and BASE Properties</a:t>
            </a:r>
          </a:p>
        </p:txBody>
      </p:sp>
      <p:sp>
        <p:nvSpPr>
          <p:cNvPr id="4" name="TextBox 3">
            <a:extLst>
              <a:ext uri="{FF2B5EF4-FFF2-40B4-BE49-F238E27FC236}">
                <a16:creationId xmlns:a16="http://schemas.microsoft.com/office/drawing/2014/main" id="{A5945C35-A8CF-9209-961E-D9B9AA1D44A3}"/>
              </a:ext>
            </a:extLst>
          </p:cNvPr>
          <p:cNvSpPr txBox="1"/>
          <p:nvPr/>
        </p:nvSpPr>
        <p:spPr>
          <a:xfrm>
            <a:off x="366132" y="1481865"/>
            <a:ext cx="11144712" cy="5021246"/>
          </a:xfrm>
          <a:prstGeom prst="rect">
            <a:avLst/>
          </a:prstGeom>
          <a:noFill/>
        </p:spPr>
        <p:txBody>
          <a:bodyPr wrap="square">
            <a:spAutoFit/>
          </a:bodyPr>
          <a:lstStyle/>
          <a:p>
            <a:pPr>
              <a:lnSpc>
                <a:spcPct val="150000"/>
              </a:lnSpc>
              <a:defRPr/>
            </a:pPr>
            <a:r>
              <a:rPr lang="en-US" sz="2800" b="1" u="sng" dirty="0">
                <a:latin typeface="Cambria" panose="02040503050406030204" pitchFamily="18" charset="0"/>
                <a:ea typeface="Cambria" panose="02040503050406030204" pitchFamily="18" charset="0"/>
              </a:rPr>
              <a:t>BASE Model:</a:t>
            </a:r>
          </a:p>
          <a:p>
            <a:pPr algn="just">
              <a:lnSpc>
                <a:spcPct val="150000"/>
              </a:lnSpc>
              <a:defRPr/>
            </a:pPr>
            <a:r>
              <a:rPr lang="en-US" sz="2400" dirty="0">
                <a:latin typeface="Cambria" panose="02040503050406030204" pitchFamily="18" charset="0"/>
                <a:ea typeface="Cambria" panose="02040503050406030204" pitchFamily="18" charset="0"/>
              </a:rPr>
              <a:t>Acronym BASE stands for:-</a:t>
            </a:r>
          </a:p>
          <a:p>
            <a:pPr marL="457200" indent="-457200" algn="just">
              <a:lnSpc>
                <a:spcPct val="150000"/>
              </a:lnSpc>
              <a:buFont typeface="Wingdings" panose="05000000000000000000" pitchFamily="2" charset="2"/>
              <a:buChar char="Ø"/>
              <a:defRPr/>
            </a:pPr>
            <a:r>
              <a:rPr lang="en-US" sz="2400" b="1" dirty="0">
                <a:latin typeface="Cambria" panose="02040503050406030204" pitchFamily="18" charset="0"/>
                <a:ea typeface="Cambria" panose="02040503050406030204" pitchFamily="18" charset="0"/>
              </a:rPr>
              <a:t>Basically Available:</a:t>
            </a:r>
            <a:r>
              <a:rPr lang="en-US" sz="2400" dirty="0">
                <a:latin typeface="Cambria" panose="02040503050406030204" pitchFamily="18" charset="0"/>
                <a:ea typeface="Cambria" panose="02040503050406030204" pitchFamily="18" charset="0"/>
              </a:rPr>
              <a:t> Instead of making it compulsory for immediate consistency, BASE-modelled NoSQL databases will ensure the availability of data by spreading and replicating it across the nodes of the database cluster.</a:t>
            </a:r>
          </a:p>
          <a:p>
            <a:pPr marL="457200" indent="-457200" algn="just">
              <a:lnSpc>
                <a:spcPct val="150000"/>
              </a:lnSpc>
              <a:buFont typeface="Wingdings" panose="05000000000000000000" pitchFamily="2" charset="2"/>
              <a:buChar char="Ø"/>
              <a:defRPr/>
            </a:pPr>
            <a:r>
              <a:rPr lang="en-US" sz="2400" b="1" dirty="0">
                <a:latin typeface="Cambria" panose="02040503050406030204" pitchFamily="18" charset="0"/>
                <a:ea typeface="Cambria" panose="02040503050406030204" pitchFamily="18" charset="0"/>
              </a:rPr>
              <a:t>Soft State:</a:t>
            </a:r>
            <a:r>
              <a:rPr lang="en-US" sz="2400" dirty="0">
                <a:latin typeface="Cambria" panose="02040503050406030204" pitchFamily="18" charset="0"/>
                <a:ea typeface="Cambria" panose="02040503050406030204" pitchFamily="18" charset="0"/>
              </a:rPr>
              <a:t> Due to the lack of immediate consistency, the data values may change over time. The BASE model breaks off with the concept of a database that obligates its own consistency, delegating that responsibility to developers.</a:t>
            </a:r>
          </a:p>
          <a:p>
            <a:pPr marL="342900" indent="-342900" algn="just">
              <a:lnSpc>
                <a:spcPct val="150000"/>
              </a:lnSpc>
              <a:buFont typeface="Wingdings" panose="05000000000000000000" pitchFamily="2" charset="2"/>
              <a:buChar char="Ø"/>
              <a:defRPr/>
            </a:pPr>
            <a:endParaRPr lang="en-US" sz="20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FCBC8D35-17BF-8601-EFB2-EA4376364270}"/>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3049187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42EF8AD5-ACC0-8753-F246-DC282DD4F57C}"/>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5F62E49-B8CD-80C5-53EC-B70208495035}"/>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Types of Big Data</a:t>
            </a:r>
          </a:p>
        </p:txBody>
      </p:sp>
      <p:sp>
        <p:nvSpPr>
          <p:cNvPr id="4" name="TextBox 3">
            <a:extLst>
              <a:ext uri="{FF2B5EF4-FFF2-40B4-BE49-F238E27FC236}">
                <a16:creationId xmlns:a16="http://schemas.microsoft.com/office/drawing/2014/main" id="{690A5A4E-BC10-F68B-8993-A9BAD5B25493}"/>
              </a:ext>
            </a:extLst>
          </p:cNvPr>
          <p:cNvSpPr txBox="1"/>
          <p:nvPr/>
        </p:nvSpPr>
        <p:spPr>
          <a:xfrm>
            <a:off x="403123" y="1471817"/>
            <a:ext cx="11144712" cy="5801588"/>
          </a:xfrm>
          <a:prstGeom prst="rect">
            <a:avLst/>
          </a:prstGeom>
          <a:noFill/>
        </p:spPr>
        <p:txBody>
          <a:bodyPr wrap="square">
            <a:spAutoFit/>
          </a:bodyPr>
          <a:lstStyle/>
          <a:p>
            <a:pPr>
              <a:lnSpc>
                <a:spcPct val="150000"/>
              </a:lnSpc>
            </a:pPr>
            <a:r>
              <a:rPr lang="en-US" sz="3200" dirty="0">
                <a:latin typeface="Cambria" panose="02040503050406030204" pitchFamily="18" charset="0"/>
                <a:ea typeface="Cambria" panose="02040503050406030204" pitchFamily="18" charset="0"/>
              </a:rPr>
              <a:t>Semi-Structured Data:</a:t>
            </a:r>
          </a:p>
          <a:p>
            <a:pPr marL="342900" indent="-342900">
              <a:lnSpc>
                <a:spcPct val="150000"/>
              </a:lnSpc>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some applications, data is collected in an ad-hoc manner before it is known how it will be stored and managed.</a:t>
            </a:r>
          </a:p>
          <a:p>
            <a:pPr marL="342900" indent="-342900">
              <a:lnSpc>
                <a:spcPct val="150000"/>
              </a:lnSpc>
              <a:buFont typeface="Wingdings" panose="05000000000000000000" pitchFamily="2" charset="2"/>
              <a:buChar char="Ø"/>
            </a:pPr>
            <a:r>
              <a:rPr lang="en-US" sz="2400" dirty="0">
                <a:latin typeface="Cambria" panose="02040503050406030204" pitchFamily="18" charset="0"/>
                <a:ea typeface="Cambria" panose="02040503050406030204" pitchFamily="18" charset="0"/>
              </a:rPr>
              <a:t>This data may have a certain structure, but not all the information collected will have identical structure. This type of data is known as semi-structured data.</a:t>
            </a:r>
          </a:p>
          <a:p>
            <a:pPr marL="342900" indent="-342900">
              <a:lnSpc>
                <a:spcPct val="150000"/>
              </a:lnSpc>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semi-structured data, the schema information is mixed in with the data values, since each data object can have different attributes that are not known in advance. Hence, this type of data is sometimes referred to as self-describing data.</a:t>
            </a:r>
          </a:p>
          <a:p>
            <a:pPr marL="457200" indent="-457200">
              <a:lnSpc>
                <a:spcPct val="150000"/>
              </a:lnSpc>
              <a:buFont typeface="Wingdings" panose="05000000000000000000" pitchFamily="2" charset="2"/>
              <a:buChar char="Ø"/>
            </a:pPr>
            <a:endParaRPr lang="en-US" sz="3200" dirty="0">
              <a:latin typeface="Cambria" panose="02040503050406030204" pitchFamily="18" charset="0"/>
              <a:ea typeface="Cambria" panose="02040503050406030204" pitchFamily="18" charset="0"/>
            </a:endParaRP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59B24373-F27B-8AF8-3257-E6BF586E42E9}"/>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19849096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D4AF657-BCA3-E8B0-6972-3F1E0AA633C3}"/>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9C51853-9387-407A-307B-6C195E9C02CD}"/>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Cambria" panose="02040503050406030204" pitchFamily="18" charset="0"/>
                <a:ea typeface="Cambria" panose="02040503050406030204" pitchFamily="18" charset="0"/>
                <a:cs typeface="Arial" pitchFamily="34" charset="0"/>
              </a:rPr>
              <a:t>ACID and BASE Properties</a:t>
            </a:r>
          </a:p>
        </p:txBody>
      </p:sp>
      <p:sp>
        <p:nvSpPr>
          <p:cNvPr id="4" name="TextBox 3">
            <a:extLst>
              <a:ext uri="{FF2B5EF4-FFF2-40B4-BE49-F238E27FC236}">
                <a16:creationId xmlns:a16="http://schemas.microsoft.com/office/drawing/2014/main" id="{BA0EB188-CB9F-4682-F357-939F1A9E00FD}"/>
              </a:ext>
            </a:extLst>
          </p:cNvPr>
          <p:cNvSpPr txBox="1"/>
          <p:nvPr/>
        </p:nvSpPr>
        <p:spPr>
          <a:xfrm>
            <a:off x="366132" y="1481865"/>
            <a:ext cx="11144712" cy="3728585"/>
          </a:xfrm>
          <a:prstGeom prst="rect">
            <a:avLst/>
          </a:prstGeom>
          <a:noFill/>
        </p:spPr>
        <p:txBody>
          <a:bodyPr wrap="square">
            <a:spAutoFit/>
          </a:bodyPr>
          <a:lstStyle/>
          <a:p>
            <a:pPr>
              <a:lnSpc>
                <a:spcPct val="150000"/>
              </a:lnSpc>
              <a:defRPr/>
            </a:pPr>
            <a:r>
              <a:rPr lang="en-US" sz="2800" b="1" u="sng" dirty="0">
                <a:latin typeface="Cambria" panose="02040503050406030204" pitchFamily="18" charset="0"/>
                <a:ea typeface="Cambria" panose="02040503050406030204" pitchFamily="18" charset="0"/>
              </a:rPr>
              <a:t>BASE Model:</a:t>
            </a:r>
          </a:p>
          <a:p>
            <a:pPr marL="342900" indent="-342900" algn="just">
              <a:lnSpc>
                <a:spcPct val="150000"/>
              </a:lnSpc>
              <a:buFont typeface="Wingdings" panose="05000000000000000000" pitchFamily="2" charset="2"/>
              <a:buChar char="Ø"/>
              <a:defRPr/>
            </a:pPr>
            <a:r>
              <a:rPr lang="en-US" sz="2400" b="1" dirty="0">
                <a:latin typeface="Cambria" panose="02040503050406030204" pitchFamily="18" charset="0"/>
                <a:ea typeface="Cambria" panose="02040503050406030204" pitchFamily="18" charset="0"/>
              </a:rPr>
              <a:t>Eventually Consistent</a:t>
            </a:r>
            <a:r>
              <a:rPr lang="en-US" sz="2400" dirty="0">
                <a:latin typeface="Cambria" panose="02040503050406030204" pitchFamily="18" charset="0"/>
                <a:ea typeface="Cambria" panose="02040503050406030204" pitchFamily="18" charset="0"/>
              </a:rPr>
              <a:t>: The fact that BASE does not obligates immediate consistency but it does not mean that it never achieves it. However, until it does, the data reads are still possible (even though they might not reflect reality).</a:t>
            </a:r>
          </a:p>
          <a:p>
            <a:pPr marL="571500" indent="-571500" algn="just">
              <a:lnSpc>
                <a:spcPct val="150000"/>
              </a:lnSpc>
              <a:buFont typeface="Wingdings" panose="05000000000000000000" pitchFamily="2" charset="2"/>
              <a:buChar char="Ø"/>
              <a:defRPr/>
            </a:pPr>
            <a:endParaRPr lang="en-US" sz="4000" b="1" u="sng" dirty="0">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Ø"/>
              <a:defRPr/>
            </a:pPr>
            <a:endParaRPr lang="en-US" sz="20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76167A41-3A21-29CF-AF10-CDF742716A49}"/>
              </a:ext>
            </a:extLst>
          </p:cNvPr>
          <p:cNvSpPr>
            <a:spLocks noGrp="1"/>
          </p:cNvSpPr>
          <p:nvPr>
            <p:ph type="ftr" sz="quarter" idx="11"/>
          </p:nvPr>
        </p:nvSpPr>
        <p:spPr/>
        <p:txBody>
          <a:bodyPr/>
          <a:lstStyle/>
          <a:p>
            <a:r>
              <a:rPr lang="en-IN" dirty="0"/>
              <a:t>Urvi Dhamecha</a:t>
            </a:r>
          </a:p>
        </p:txBody>
      </p:sp>
    </p:spTree>
    <p:extLst>
      <p:ext uri="{BB962C8B-B14F-4D97-AF65-F5344CB8AC3E}">
        <p14:creationId xmlns:p14="http://schemas.microsoft.com/office/powerpoint/2010/main" val="4493109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3216A62A-E970-F2E2-5971-BEAFEC28E43A}"/>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6CFB85E9-CBBC-6C53-9ACA-C4CAD0B57620}"/>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Cambria" panose="02040503050406030204" pitchFamily="18" charset="0"/>
                <a:ea typeface="Cambria" panose="02040503050406030204" pitchFamily="18" charset="0"/>
                <a:cs typeface="Arial" pitchFamily="34" charset="0"/>
              </a:rPr>
              <a:t>ACID and BASE Properties</a:t>
            </a:r>
          </a:p>
        </p:txBody>
      </p:sp>
      <p:sp>
        <p:nvSpPr>
          <p:cNvPr id="4" name="TextBox 3">
            <a:extLst>
              <a:ext uri="{FF2B5EF4-FFF2-40B4-BE49-F238E27FC236}">
                <a16:creationId xmlns:a16="http://schemas.microsoft.com/office/drawing/2014/main" id="{1016EC0D-3C60-5A15-9792-6544AA13E863}"/>
              </a:ext>
            </a:extLst>
          </p:cNvPr>
          <p:cNvSpPr txBox="1"/>
          <p:nvPr/>
        </p:nvSpPr>
        <p:spPr>
          <a:xfrm>
            <a:off x="366132" y="1481865"/>
            <a:ext cx="11144712" cy="1420261"/>
          </a:xfrm>
          <a:prstGeom prst="rect">
            <a:avLst/>
          </a:prstGeom>
          <a:noFill/>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en-US" sz="2400" b="1" i="0" u="sng"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rPr>
              <a:t>Difference between ACID and BASE:</a:t>
            </a:r>
          </a:p>
          <a:p>
            <a:pPr marL="342900" indent="-342900" algn="just">
              <a:lnSpc>
                <a:spcPct val="150000"/>
              </a:lnSpc>
              <a:buFont typeface="Wingdings" panose="05000000000000000000" pitchFamily="2" charset="2"/>
              <a:buChar char="Ø"/>
              <a:defRPr/>
            </a:pPr>
            <a:endParaRPr lang="en-US" sz="2400" b="1" dirty="0">
              <a:latin typeface="Cambria" panose="02040503050406030204" pitchFamily="18" charset="0"/>
              <a:ea typeface="Cambria" panose="02040503050406030204" pitchFamily="18" charset="0"/>
            </a:endParaRPr>
          </a:p>
          <a:p>
            <a:pPr marL="342900" indent="-342900" algn="just">
              <a:lnSpc>
                <a:spcPct val="150000"/>
              </a:lnSpc>
              <a:buFont typeface="Wingdings" panose="05000000000000000000" pitchFamily="2" charset="2"/>
              <a:buChar char="Ø"/>
              <a:defRPr/>
            </a:pPr>
            <a:endParaRPr lang="en-US" sz="20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5131B852-92EB-B240-D568-080E6400B33B}"/>
              </a:ext>
            </a:extLst>
          </p:cNvPr>
          <p:cNvSpPr>
            <a:spLocks noGrp="1"/>
          </p:cNvSpPr>
          <p:nvPr>
            <p:ph type="ftr" sz="quarter" idx="11"/>
          </p:nvPr>
        </p:nvSpPr>
        <p:spPr/>
        <p:txBody>
          <a:bodyPr/>
          <a:lstStyle/>
          <a:p>
            <a:r>
              <a:rPr lang="en-IN" dirty="0"/>
              <a:t>Urvi Dhamecha</a:t>
            </a:r>
          </a:p>
        </p:txBody>
      </p:sp>
      <p:graphicFrame>
        <p:nvGraphicFramePr>
          <p:cNvPr id="7" name="Table 6">
            <a:extLst>
              <a:ext uri="{FF2B5EF4-FFF2-40B4-BE49-F238E27FC236}">
                <a16:creationId xmlns:a16="http://schemas.microsoft.com/office/drawing/2014/main" id="{BD8304EA-24D6-6026-325B-4A578D254534}"/>
              </a:ext>
            </a:extLst>
          </p:cNvPr>
          <p:cNvGraphicFramePr>
            <a:graphicFrameLocks noGrp="1"/>
          </p:cNvGraphicFramePr>
          <p:nvPr>
            <p:extLst>
              <p:ext uri="{D42A27DB-BD31-4B8C-83A1-F6EECF244321}">
                <p14:modId xmlns:p14="http://schemas.microsoft.com/office/powerpoint/2010/main" val="3656766996"/>
              </p:ext>
            </p:extLst>
          </p:nvPr>
        </p:nvGraphicFramePr>
        <p:xfrm>
          <a:off x="533399" y="2136913"/>
          <a:ext cx="10399643" cy="3846444"/>
        </p:xfrm>
        <a:graphic>
          <a:graphicData uri="http://schemas.openxmlformats.org/drawingml/2006/table">
            <a:tbl>
              <a:tblPr firstRow="1" bandRow="1"/>
              <a:tblGrid>
                <a:gridCol w="1386619">
                  <a:extLst>
                    <a:ext uri="{9D8B030D-6E8A-4147-A177-3AD203B41FA5}">
                      <a16:colId xmlns:a16="http://schemas.microsoft.com/office/drawing/2014/main" val="20000"/>
                    </a:ext>
                  </a:extLst>
                </a:gridCol>
                <a:gridCol w="3169415">
                  <a:extLst>
                    <a:ext uri="{9D8B030D-6E8A-4147-A177-3AD203B41FA5}">
                      <a16:colId xmlns:a16="http://schemas.microsoft.com/office/drawing/2014/main" val="20001"/>
                    </a:ext>
                  </a:extLst>
                </a:gridCol>
                <a:gridCol w="3243698">
                  <a:extLst>
                    <a:ext uri="{9D8B030D-6E8A-4147-A177-3AD203B41FA5}">
                      <a16:colId xmlns:a16="http://schemas.microsoft.com/office/drawing/2014/main" val="20002"/>
                    </a:ext>
                  </a:extLst>
                </a:gridCol>
                <a:gridCol w="2599911">
                  <a:extLst>
                    <a:ext uri="{9D8B030D-6E8A-4147-A177-3AD203B41FA5}">
                      <a16:colId xmlns:a16="http://schemas.microsoft.com/office/drawing/2014/main" val="20003"/>
                    </a:ext>
                  </a:extLst>
                </a:gridCol>
              </a:tblGrid>
              <a:tr h="64107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S. No</a:t>
                      </a:r>
                    </a:p>
                  </a:txBody>
                  <a:tcPr marL="38100" marR="38100" marT="76191" marB="7619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Criteria</a:t>
                      </a:r>
                    </a:p>
                  </a:txBody>
                  <a:tcPr marL="76200" marR="76200" marT="76191" marB="7619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ACID</a:t>
                      </a:r>
                    </a:p>
                  </a:txBody>
                  <a:tcPr marL="76200" marR="76200" marT="76191" marB="7619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BASE</a:t>
                      </a:r>
                    </a:p>
                  </a:txBody>
                  <a:tcPr marL="76200" marR="76200" marT="76191" marB="7619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64107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1.</a:t>
                      </a:r>
                    </a:p>
                  </a:txBody>
                  <a:tcPr marL="38100" marR="38100" marT="63619" marB="63619"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Simplicity</a:t>
                      </a:r>
                    </a:p>
                  </a:txBody>
                  <a:tcPr marL="76200" marR="76200" marT="106667" marB="10666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Simple</a:t>
                      </a:r>
                    </a:p>
                  </a:txBody>
                  <a:tcPr marL="76200" marR="76200" marT="106667" marB="10666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a:solidFill>
                            <a:schemeClr val="dk1"/>
                          </a:solidFill>
                          <a:effectLst/>
                          <a:latin typeface="+mn-lt"/>
                          <a:ea typeface="+mn-ea"/>
                          <a:cs typeface="+mn-cs"/>
                        </a:rPr>
                        <a:t>Complex</a:t>
                      </a:r>
                    </a:p>
                  </a:txBody>
                  <a:tcPr marL="76200" marR="76200" marT="106667" marB="106667"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64107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2.</a:t>
                      </a:r>
                    </a:p>
                  </a:txBody>
                  <a:tcPr marL="38100" marR="38100" marT="63619" marB="63619"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Maintenance</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High</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Low</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64107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3.</a:t>
                      </a:r>
                    </a:p>
                  </a:txBody>
                  <a:tcPr marL="38100" marR="38100" marT="63619" marB="63619"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Consistency Of Data</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Strong</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Weak/Loose</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64107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4.</a:t>
                      </a:r>
                    </a:p>
                  </a:txBody>
                  <a:tcPr marL="38100" marR="38100" marT="63619" marB="63619"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a:solidFill>
                            <a:schemeClr val="dk1"/>
                          </a:solidFill>
                          <a:effectLst/>
                          <a:latin typeface="+mn-lt"/>
                          <a:ea typeface="+mn-ea"/>
                          <a:cs typeface="+mn-cs"/>
                        </a:rPr>
                        <a:t>Concurrency scheme</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Exact</a:t>
                      </a:r>
                      <a:r>
                        <a:rPr lang="en-US" sz="1800" b="0" i="0" kern="1200" baseline="0" dirty="0">
                          <a:solidFill>
                            <a:schemeClr val="dk1"/>
                          </a:solidFill>
                          <a:effectLst/>
                          <a:latin typeface="+mn-lt"/>
                          <a:ea typeface="+mn-ea"/>
                          <a:cs typeface="+mn-cs"/>
                        </a:rPr>
                        <a:t> Answer</a:t>
                      </a:r>
                      <a:endParaRPr lang="en-US" sz="1800" b="0" i="0" kern="1200" dirty="0">
                        <a:solidFill>
                          <a:schemeClr val="dk1"/>
                        </a:solidFill>
                        <a:effectLst/>
                        <a:latin typeface="+mn-lt"/>
                        <a:ea typeface="+mn-ea"/>
                        <a:cs typeface="+mn-cs"/>
                      </a:endParaRP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Close to answer</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64107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5.</a:t>
                      </a:r>
                    </a:p>
                  </a:txBody>
                  <a:tcPr marL="38100" marR="38100" marT="63619" marB="63619"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a:solidFill>
                            <a:schemeClr val="dk1"/>
                          </a:solidFill>
                          <a:effectLst/>
                          <a:latin typeface="+mn-lt"/>
                          <a:ea typeface="+mn-ea"/>
                          <a:cs typeface="+mn-cs"/>
                        </a:rPr>
                        <a:t>Scaling</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a:solidFill>
                            <a:schemeClr val="dk1"/>
                          </a:solidFill>
                          <a:effectLst/>
                          <a:latin typeface="+mn-lt"/>
                          <a:ea typeface="+mn-ea"/>
                          <a:cs typeface="+mn-cs"/>
                        </a:rPr>
                        <a:t>Vertical</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fontAlgn="base" latinLnBrk="0" hangingPunct="1"/>
                      <a:r>
                        <a:rPr lang="en-US" sz="1800" b="0" i="0" kern="1200" dirty="0">
                          <a:solidFill>
                            <a:schemeClr val="dk1"/>
                          </a:solidFill>
                          <a:effectLst/>
                          <a:latin typeface="+mn-lt"/>
                          <a:ea typeface="+mn-ea"/>
                          <a:cs typeface="+mn-cs"/>
                        </a:rPr>
                        <a:t>Horizontal</a:t>
                      </a:r>
                    </a:p>
                  </a:txBody>
                  <a:tcPr marL="76200" marR="76200" marT="106667" marB="106667"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715822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353C91E-10C3-FD4D-7F26-050F72AD2CB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FC6E213-C50E-C621-7FA0-444BB57FA220}"/>
              </a:ext>
            </a:extLst>
          </p:cNvPr>
          <p:cNvSpPr txBox="1">
            <a:spLocks noGrp="1"/>
          </p:cNvSpPr>
          <p:nvPr>
            <p:ph type="title"/>
          </p:nvPr>
        </p:nvSpPr>
        <p:spPr>
          <a:xfrm>
            <a:off x="366132" y="364541"/>
            <a:ext cx="705960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Cambria" panose="02040503050406030204" pitchFamily="18" charset="0"/>
                <a:ea typeface="Cambria" panose="02040503050406030204" pitchFamily="18" charset="0"/>
                <a:cs typeface="Arial" pitchFamily="34" charset="0"/>
              </a:rPr>
              <a:t>ACID and BASE Properties</a:t>
            </a:r>
          </a:p>
        </p:txBody>
      </p:sp>
      <p:sp>
        <p:nvSpPr>
          <p:cNvPr id="2" name="Footer Placeholder 1">
            <a:extLst>
              <a:ext uri="{FF2B5EF4-FFF2-40B4-BE49-F238E27FC236}">
                <a16:creationId xmlns:a16="http://schemas.microsoft.com/office/drawing/2014/main" id="{3D7F4950-268C-9A09-AA12-2C5BBA135AA4}"/>
              </a:ext>
            </a:extLst>
          </p:cNvPr>
          <p:cNvSpPr>
            <a:spLocks noGrp="1"/>
          </p:cNvSpPr>
          <p:nvPr>
            <p:ph type="ftr" sz="quarter" idx="11"/>
          </p:nvPr>
        </p:nvSpPr>
        <p:spPr/>
        <p:txBody>
          <a:bodyPr/>
          <a:lstStyle/>
          <a:p>
            <a:r>
              <a:rPr lang="en-IN" dirty="0"/>
              <a:t>Urvi Dhamecha</a:t>
            </a:r>
          </a:p>
        </p:txBody>
      </p:sp>
      <p:graphicFrame>
        <p:nvGraphicFramePr>
          <p:cNvPr id="3" name="Table 2">
            <a:extLst>
              <a:ext uri="{FF2B5EF4-FFF2-40B4-BE49-F238E27FC236}">
                <a16:creationId xmlns:a16="http://schemas.microsoft.com/office/drawing/2014/main" id="{2783B555-705E-3962-36B3-2C6473C4EEA5}"/>
              </a:ext>
            </a:extLst>
          </p:cNvPr>
          <p:cNvGraphicFramePr>
            <a:graphicFrameLocks noGrp="1"/>
          </p:cNvGraphicFramePr>
          <p:nvPr>
            <p:extLst>
              <p:ext uri="{D42A27DB-BD31-4B8C-83A1-F6EECF244321}">
                <p14:modId xmlns:p14="http://schemas.microsoft.com/office/powerpoint/2010/main" val="1483229786"/>
              </p:ext>
            </p:extLst>
          </p:nvPr>
        </p:nvGraphicFramePr>
        <p:xfrm>
          <a:off x="609600" y="1242390"/>
          <a:ext cx="10800522" cy="4956798"/>
        </p:xfrm>
        <a:graphic>
          <a:graphicData uri="http://schemas.openxmlformats.org/drawingml/2006/table">
            <a:tbl>
              <a:tblPr firstRow="1" bandRow="1">
                <a:tableStyleId>{5C22544A-7EE6-4342-B048-85BDC9FD1C3A}</a:tableStyleId>
              </a:tblPr>
              <a:tblGrid>
                <a:gridCol w="1440070">
                  <a:extLst>
                    <a:ext uri="{9D8B030D-6E8A-4147-A177-3AD203B41FA5}">
                      <a16:colId xmlns:a16="http://schemas.microsoft.com/office/drawing/2014/main" val="20000"/>
                    </a:ext>
                  </a:extLst>
                </a:gridCol>
                <a:gridCol w="3291588">
                  <a:extLst>
                    <a:ext uri="{9D8B030D-6E8A-4147-A177-3AD203B41FA5}">
                      <a16:colId xmlns:a16="http://schemas.microsoft.com/office/drawing/2014/main" val="20001"/>
                    </a:ext>
                  </a:extLst>
                </a:gridCol>
                <a:gridCol w="3085863">
                  <a:extLst>
                    <a:ext uri="{9D8B030D-6E8A-4147-A177-3AD203B41FA5}">
                      <a16:colId xmlns:a16="http://schemas.microsoft.com/office/drawing/2014/main" val="20002"/>
                    </a:ext>
                  </a:extLst>
                </a:gridCol>
                <a:gridCol w="2983001">
                  <a:extLst>
                    <a:ext uri="{9D8B030D-6E8A-4147-A177-3AD203B41FA5}">
                      <a16:colId xmlns:a16="http://schemas.microsoft.com/office/drawing/2014/main" val="20003"/>
                    </a:ext>
                  </a:extLst>
                </a:gridCol>
              </a:tblGrid>
              <a:tr h="590436">
                <a:tc>
                  <a:txBody>
                    <a:bodyPr/>
                    <a:lstStyle/>
                    <a:p>
                      <a:pPr marL="0" algn="ctr" defTabSz="914400" rtl="0" eaLnBrk="1" fontAlgn="base" latinLnBrk="0" hangingPunct="1"/>
                      <a:r>
                        <a:rPr lang="en-US" sz="1800" b="0" i="0" kern="1200" dirty="0">
                          <a:solidFill>
                            <a:schemeClr val="dk1"/>
                          </a:solidFill>
                          <a:effectLst/>
                          <a:latin typeface="+mn-lt"/>
                          <a:ea typeface="+mn-ea"/>
                          <a:cs typeface="+mn-cs"/>
                        </a:rPr>
                        <a:t>S. No</a:t>
                      </a:r>
                    </a:p>
                  </a:txBody>
                  <a:tcPr marL="38100" marR="38100" marT="76193" marB="76193"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Criteria</a:t>
                      </a:r>
                    </a:p>
                  </a:txBody>
                  <a:tcPr marL="76200" marR="76200" marT="76193" marB="76193"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ACID</a:t>
                      </a:r>
                    </a:p>
                  </a:txBody>
                  <a:tcPr marL="76200" marR="76200" marT="76193" marB="76193"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BASE</a:t>
                      </a:r>
                    </a:p>
                  </a:txBody>
                  <a:tcPr marL="76200" marR="76200" marT="76193" marB="76193" anchor="ctr"/>
                </a:tc>
                <a:extLst>
                  <a:ext uri="{0D108BD9-81ED-4DB2-BD59-A6C34878D82A}">
                    <a16:rowId xmlns:a16="http://schemas.microsoft.com/office/drawing/2014/main" val="10000"/>
                  </a:ext>
                </a:extLst>
              </a:tr>
              <a:tr h="590436">
                <a:tc>
                  <a:txBody>
                    <a:bodyPr/>
                    <a:lstStyle/>
                    <a:p>
                      <a:pPr marL="0" algn="ctr" defTabSz="914400" rtl="0" eaLnBrk="1" fontAlgn="base" latinLnBrk="0" hangingPunct="1"/>
                      <a:r>
                        <a:rPr lang="en-US" sz="1800" b="0" i="0" kern="1200" dirty="0">
                          <a:solidFill>
                            <a:schemeClr val="dk1"/>
                          </a:solidFill>
                          <a:effectLst/>
                          <a:latin typeface="+mn-lt"/>
                          <a:ea typeface="+mn-ea"/>
                          <a:cs typeface="+mn-cs"/>
                        </a:rPr>
                        <a:t>6.</a:t>
                      </a:r>
                    </a:p>
                  </a:txBody>
                  <a:tcPr marL="38100" marR="38100" marT="63622" marB="63622"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Implementation</a:t>
                      </a:r>
                    </a:p>
                  </a:txBody>
                  <a:tcPr marL="76200" marR="76200" marT="106670" marB="106670"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Easy to implement</a:t>
                      </a:r>
                    </a:p>
                  </a:txBody>
                  <a:tcPr marL="76200" marR="76200" marT="106670" marB="106670"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Difficult to implement</a:t>
                      </a:r>
                    </a:p>
                  </a:txBody>
                  <a:tcPr marL="76200" marR="76200" marT="106670" marB="106670" anchor="ctr"/>
                </a:tc>
                <a:extLst>
                  <a:ext uri="{0D108BD9-81ED-4DB2-BD59-A6C34878D82A}">
                    <a16:rowId xmlns:a16="http://schemas.microsoft.com/office/drawing/2014/main" val="10001"/>
                  </a:ext>
                </a:extLst>
              </a:tr>
              <a:tr h="590436">
                <a:tc>
                  <a:txBody>
                    <a:bodyPr/>
                    <a:lstStyle/>
                    <a:p>
                      <a:pPr marL="0" algn="ctr" defTabSz="914400" rtl="0" eaLnBrk="1" fontAlgn="base" latinLnBrk="0" hangingPunct="1"/>
                      <a:r>
                        <a:rPr lang="en-US" sz="1800" b="0" i="0" kern="1200" dirty="0">
                          <a:solidFill>
                            <a:schemeClr val="dk1"/>
                          </a:solidFill>
                          <a:effectLst/>
                          <a:latin typeface="+mn-lt"/>
                          <a:ea typeface="+mn-ea"/>
                          <a:cs typeface="+mn-cs"/>
                        </a:rPr>
                        <a:t>7.</a:t>
                      </a:r>
                    </a:p>
                  </a:txBody>
                  <a:tcPr marL="38100" marR="38100" marT="63622" marB="63622"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Upgrade</a:t>
                      </a:r>
                    </a:p>
                  </a:txBody>
                  <a:tcPr marL="76200" marR="76200" marT="106670" marB="106670" anchor="ctr"/>
                </a:tc>
                <a:tc>
                  <a:txBody>
                    <a:bodyPr/>
                    <a:lstStyle/>
                    <a:p>
                      <a:pPr marL="0" algn="ctr" defTabSz="914400" rtl="0" eaLnBrk="1" fontAlgn="base" latinLnBrk="0" hangingPunct="1"/>
                      <a:r>
                        <a:rPr lang="en-US" sz="1800" b="0" i="0" kern="1200">
                          <a:solidFill>
                            <a:schemeClr val="dk1"/>
                          </a:solidFill>
                          <a:effectLst/>
                          <a:latin typeface="+mn-lt"/>
                          <a:ea typeface="+mn-ea"/>
                          <a:cs typeface="+mn-cs"/>
                        </a:rPr>
                        <a:t>Harder to upgrade</a:t>
                      </a:r>
                    </a:p>
                  </a:txBody>
                  <a:tcPr marL="76200" marR="76200" marT="106670" marB="106670"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Easy to upgrade</a:t>
                      </a:r>
                    </a:p>
                  </a:txBody>
                  <a:tcPr marL="76200" marR="76200" marT="106670" marB="106670" anchor="ctr"/>
                </a:tc>
                <a:extLst>
                  <a:ext uri="{0D108BD9-81ED-4DB2-BD59-A6C34878D82A}">
                    <a16:rowId xmlns:a16="http://schemas.microsoft.com/office/drawing/2014/main" val="10002"/>
                  </a:ext>
                </a:extLst>
              </a:tr>
              <a:tr h="590436">
                <a:tc>
                  <a:txBody>
                    <a:bodyPr/>
                    <a:lstStyle/>
                    <a:p>
                      <a:pPr marL="0" algn="ctr" defTabSz="914400" rtl="0" eaLnBrk="1" fontAlgn="base" latinLnBrk="0" hangingPunct="1"/>
                      <a:r>
                        <a:rPr lang="en-US" sz="1800" b="0" i="0" kern="1200" dirty="0">
                          <a:solidFill>
                            <a:schemeClr val="dk1"/>
                          </a:solidFill>
                          <a:effectLst/>
                          <a:latin typeface="+mn-lt"/>
                          <a:ea typeface="+mn-ea"/>
                          <a:cs typeface="+mn-cs"/>
                        </a:rPr>
                        <a:t>8.</a:t>
                      </a:r>
                    </a:p>
                  </a:txBody>
                  <a:tcPr marL="38100" marR="38100" marT="63622" marB="63622" anchor="ctr"/>
                </a:tc>
                <a:tc>
                  <a:txBody>
                    <a:bodyPr/>
                    <a:lstStyle/>
                    <a:p>
                      <a:pPr marL="0" algn="ctr" defTabSz="914400" rtl="0" eaLnBrk="1" fontAlgn="base" latinLnBrk="0" hangingPunct="1"/>
                      <a:r>
                        <a:rPr lang="en-US" sz="1800" b="0" i="0" kern="1200">
                          <a:solidFill>
                            <a:schemeClr val="dk1"/>
                          </a:solidFill>
                          <a:effectLst/>
                          <a:latin typeface="+mn-lt"/>
                          <a:ea typeface="+mn-ea"/>
                          <a:cs typeface="+mn-cs"/>
                        </a:rPr>
                        <a:t>Type of database</a:t>
                      </a:r>
                    </a:p>
                  </a:txBody>
                  <a:tcPr marL="76200" marR="76200" marT="106670" marB="106670"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Robust</a:t>
                      </a:r>
                    </a:p>
                  </a:txBody>
                  <a:tcPr marL="76200" marR="76200" marT="106670" marB="106670"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Simple</a:t>
                      </a:r>
                    </a:p>
                  </a:txBody>
                  <a:tcPr marL="76200" marR="76200" marT="106670" marB="106670" anchor="ctr"/>
                </a:tc>
                <a:extLst>
                  <a:ext uri="{0D108BD9-81ED-4DB2-BD59-A6C34878D82A}">
                    <a16:rowId xmlns:a16="http://schemas.microsoft.com/office/drawing/2014/main" val="10003"/>
                  </a:ext>
                </a:extLst>
              </a:tr>
              <a:tr h="590436">
                <a:tc>
                  <a:txBody>
                    <a:bodyPr/>
                    <a:lstStyle/>
                    <a:p>
                      <a:pPr marL="0" algn="ctr" defTabSz="914400" rtl="0" eaLnBrk="1" fontAlgn="base" latinLnBrk="0" hangingPunct="1"/>
                      <a:r>
                        <a:rPr lang="en-US" sz="1800" b="0" i="0" kern="1200" dirty="0">
                          <a:solidFill>
                            <a:schemeClr val="dk1"/>
                          </a:solidFill>
                          <a:effectLst/>
                          <a:latin typeface="+mn-lt"/>
                          <a:ea typeface="+mn-ea"/>
                          <a:cs typeface="+mn-cs"/>
                        </a:rPr>
                        <a:t>9.</a:t>
                      </a:r>
                    </a:p>
                  </a:txBody>
                  <a:tcPr marL="38100" marR="38100" marT="63622" marB="63622"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Type of code</a:t>
                      </a:r>
                    </a:p>
                  </a:txBody>
                  <a:tcPr marL="76200" marR="76200" marT="106670" marB="106670" anchor="ctr"/>
                </a:tc>
                <a:tc>
                  <a:txBody>
                    <a:bodyPr/>
                    <a:lstStyle/>
                    <a:p>
                      <a:pPr marL="0" algn="ctr" defTabSz="914400" rtl="0" eaLnBrk="1" fontAlgn="base" latinLnBrk="0" hangingPunct="1"/>
                      <a:r>
                        <a:rPr lang="en-US" sz="1800" b="0" i="0" kern="1200">
                          <a:solidFill>
                            <a:schemeClr val="dk1"/>
                          </a:solidFill>
                          <a:effectLst/>
                          <a:latin typeface="+mn-lt"/>
                          <a:ea typeface="+mn-ea"/>
                          <a:cs typeface="+mn-cs"/>
                        </a:rPr>
                        <a:t>Simple</a:t>
                      </a:r>
                    </a:p>
                  </a:txBody>
                  <a:tcPr marL="76200" marR="76200" marT="106670" marB="106670"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Harder</a:t>
                      </a:r>
                    </a:p>
                  </a:txBody>
                  <a:tcPr marL="76200" marR="76200" marT="106670" marB="106670" anchor="ctr"/>
                </a:tc>
                <a:extLst>
                  <a:ext uri="{0D108BD9-81ED-4DB2-BD59-A6C34878D82A}">
                    <a16:rowId xmlns:a16="http://schemas.microsoft.com/office/drawing/2014/main" val="10004"/>
                  </a:ext>
                </a:extLst>
              </a:tr>
              <a:tr h="849411">
                <a:tc>
                  <a:txBody>
                    <a:bodyPr/>
                    <a:lstStyle/>
                    <a:p>
                      <a:pPr marL="0" algn="ctr" defTabSz="914400" rtl="0" eaLnBrk="1" fontAlgn="base" latinLnBrk="0" hangingPunct="1"/>
                      <a:r>
                        <a:rPr lang="en-US" sz="1800" b="0" i="0" kern="1200" dirty="0">
                          <a:solidFill>
                            <a:schemeClr val="dk1"/>
                          </a:solidFill>
                          <a:effectLst/>
                          <a:latin typeface="+mn-lt"/>
                          <a:ea typeface="+mn-ea"/>
                          <a:cs typeface="+mn-cs"/>
                        </a:rPr>
                        <a:t>10.</a:t>
                      </a:r>
                    </a:p>
                  </a:txBody>
                  <a:tcPr marL="38100" marR="38100" marT="63622" marB="63622" anchor="ctr"/>
                </a:tc>
                <a:tc>
                  <a:txBody>
                    <a:bodyPr/>
                    <a:lstStyle/>
                    <a:p>
                      <a:pPr marL="0" algn="ctr" defTabSz="914400" rtl="0" eaLnBrk="1" fontAlgn="base" latinLnBrk="0" hangingPunct="1"/>
                      <a:r>
                        <a:rPr lang="en-US" sz="1800" b="0" i="0" kern="1200">
                          <a:solidFill>
                            <a:schemeClr val="dk1"/>
                          </a:solidFill>
                          <a:effectLst/>
                          <a:latin typeface="+mn-lt"/>
                          <a:ea typeface="+mn-ea"/>
                          <a:cs typeface="+mn-cs"/>
                        </a:rPr>
                        <a:t>Time required for completion</a:t>
                      </a:r>
                    </a:p>
                  </a:txBody>
                  <a:tcPr marL="76200" marR="76200" marT="106670" marB="106670" anchor="ctr"/>
                </a:tc>
                <a:tc>
                  <a:txBody>
                    <a:bodyPr/>
                    <a:lstStyle/>
                    <a:p>
                      <a:pPr marL="0" algn="ctr" defTabSz="914400" rtl="0" eaLnBrk="1" fontAlgn="base" latinLnBrk="0" hangingPunct="1"/>
                      <a:r>
                        <a:rPr lang="en-US" sz="1800" b="0" i="0" kern="1200">
                          <a:solidFill>
                            <a:schemeClr val="dk1"/>
                          </a:solidFill>
                          <a:effectLst/>
                          <a:latin typeface="+mn-lt"/>
                          <a:ea typeface="+mn-ea"/>
                          <a:cs typeface="+mn-cs"/>
                        </a:rPr>
                        <a:t>Less time</a:t>
                      </a:r>
                    </a:p>
                  </a:txBody>
                  <a:tcPr marL="76200" marR="76200" marT="106670" marB="106670" anchor="ctr"/>
                </a:tc>
                <a:tc>
                  <a:txBody>
                    <a:bodyPr/>
                    <a:lstStyle/>
                    <a:p>
                      <a:pPr marL="0" algn="ctr" defTabSz="914400" rtl="0" eaLnBrk="1" fontAlgn="base" latinLnBrk="0" hangingPunct="1"/>
                      <a:r>
                        <a:rPr lang="en-US" sz="1800" b="0" i="0" kern="1200" dirty="0">
                          <a:solidFill>
                            <a:schemeClr val="dk1"/>
                          </a:solidFill>
                          <a:effectLst/>
                          <a:latin typeface="+mn-lt"/>
                          <a:ea typeface="+mn-ea"/>
                          <a:cs typeface="+mn-cs"/>
                        </a:rPr>
                        <a:t>More time.</a:t>
                      </a:r>
                    </a:p>
                  </a:txBody>
                  <a:tcPr marL="76200" marR="76200" marT="106670" marB="106670" anchor="ctr"/>
                </a:tc>
                <a:extLst>
                  <a:ext uri="{0D108BD9-81ED-4DB2-BD59-A6C34878D82A}">
                    <a16:rowId xmlns:a16="http://schemas.microsoft.com/office/drawing/2014/main" val="10005"/>
                  </a:ext>
                </a:extLst>
              </a:tr>
              <a:tr h="1155207">
                <a:tc>
                  <a:txBody>
                    <a:bodyPr/>
                    <a:lstStyle/>
                    <a:p>
                      <a:pPr marL="0" algn="ctr" defTabSz="914400" rtl="0" eaLnBrk="1" fontAlgn="base" latinLnBrk="0" hangingPunct="1"/>
                      <a:r>
                        <a:rPr lang="en-US" sz="1800" b="0" i="0" kern="1200" dirty="0">
                          <a:solidFill>
                            <a:schemeClr val="dk1"/>
                          </a:solidFill>
                          <a:effectLst/>
                          <a:latin typeface="+mn-lt"/>
                          <a:ea typeface="+mn-ea"/>
                          <a:cs typeface="+mn-cs"/>
                        </a:rPr>
                        <a:t>11.</a:t>
                      </a:r>
                    </a:p>
                  </a:txBody>
                  <a:tcPr marL="38100" marR="38100" marT="63622" marB="63622" anchor="ctr"/>
                </a:tc>
                <a:tc>
                  <a:txBody>
                    <a:bodyPr/>
                    <a:lstStyle/>
                    <a:p>
                      <a:pPr marL="0" algn="ctr" defTabSz="914400" rtl="0" eaLnBrk="1" fontAlgn="base" latinLnBrk="0" hangingPunct="1"/>
                      <a:r>
                        <a:rPr lang="en-US" sz="1800" b="0" i="0" kern="1200">
                          <a:solidFill>
                            <a:schemeClr val="dk1"/>
                          </a:solidFill>
                          <a:effectLst/>
                          <a:latin typeface="+mn-lt"/>
                          <a:ea typeface="+mn-ea"/>
                          <a:cs typeface="+mn-cs"/>
                        </a:rPr>
                        <a:t>Examples</a:t>
                      </a:r>
                    </a:p>
                  </a:txBody>
                  <a:tcPr marL="76200" marR="76200" marT="106670" marB="106670" anchor="ctr"/>
                </a:tc>
                <a:tc>
                  <a:txBody>
                    <a:bodyPr/>
                    <a:lstStyle/>
                    <a:p>
                      <a:pPr marL="0" algn="ctr" defTabSz="914400" rtl="0" eaLnBrk="1" fontAlgn="base" latinLnBrk="0" hangingPunct="1"/>
                      <a:r>
                        <a:rPr lang="fr-FR" sz="1800" b="0" i="0" kern="1200">
                          <a:solidFill>
                            <a:schemeClr val="dk1"/>
                          </a:solidFill>
                          <a:effectLst/>
                          <a:latin typeface="+mn-lt"/>
                          <a:ea typeface="+mn-ea"/>
                          <a:cs typeface="+mn-cs"/>
                        </a:rPr>
                        <a:t>Oracle, MySQL, SQL Server, etc.</a:t>
                      </a:r>
                    </a:p>
                  </a:txBody>
                  <a:tcPr marL="76200" marR="76200" marT="106670" marB="106670" anchor="ctr"/>
                </a:tc>
                <a:tc>
                  <a:txBody>
                    <a:bodyPr/>
                    <a:lstStyle/>
                    <a:p>
                      <a:pPr marL="0" algn="ctr" defTabSz="914400" rtl="0" eaLnBrk="1" fontAlgn="base" latinLnBrk="0" hangingPunct="1"/>
                      <a:r>
                        <a:rPr lang="fr-FR" sz="1800" b="0" i="0" kern="1200" dirty="0" err="1">
                          <a:solidFill>
                            <a:schemeClr val="dk1"/>
                          </a:solidFill>
                          <a:effectLst/>
                          <a:latin typeface="+mn-lt"/>
                          <a:ea typeface="+mn-ea"/>
                          <a:cs typeface="+mn-cs"/>
                        </a:rPr>
                        <a:t>DynamoDB</a:t>
                      </a:r>
                      <a:r>
                        <a:rPr lang="fr-FR" sz="1800" b="0" i="0" kern="1200" dirty="0">
                          <a:solidFill>
                            <a:schemeClr val="dk1"/>
                          </a:solidFill>
                          <a:effectLst/>
                          <a:latin typeface="+mn-lt"/>
                          <a:ea typeface="+mn-ea"/>
                          <a:cs typeface="+mn-cs"/>
                        </a:rPr>
                        <a:t>, Cassandra, </a:t>
                      </a:r>
                      <a:r>
                        <a:rPr lang="fr-FR" sz="1800" b="0" i="0" kern="1200" dirty="0" err="1">
                          <a:solidFill>
                            <a:schemeClr val="dk1"/>
                          </a:solidFill>
                          <a:effectLst/>
                          <a:latin typeface="+mn-lt"/>
                          <a:ea typeface="+mn-ea"/>
                          <a:cs typeface="+mn-cs"/>
                        </a:rPr>
                        <a:t>CouchDB</a:t>
                      </a:r>
                      <a:r>
                        <a:rPr lang="fr-FR" sz="1800" b="0"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SimpleDB</a:t>
                      </a:r>
                      <a:r>
                        <a:rPr lang="fr-FR" sz="1800" b="0" i="0" kern="1200" dirty="0">
                          <a:solidFill>
                            <a:schemeClr val="dk1"/>
                          </a:solidFill>
                          <a:effectLst/>
                          <a:latin typeface="+mn-lt"/>
                          <a:ea typeface="+mn-ea"/>
                          <a:cs typeface="+mn-cs"/>
                        </a:rPr>
                        <a:t> etc.</a:t>
                      </a:r>
                    </a:p>
                  </a:txBody>
                  <a:tcPr marL="76200" marR="76200" marT="106670" marB="10667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979415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endParaRPr lang="en-US"/>
          </a:p>
          <a:p>
            <a:pPr marL="0" indent="0">
              <a:buNone/>
            </a:pPr>
            <a:endParaRPr lang="en-US" dirty="0"/>
          </a:p>
        </p:txBody>
      </p:sp>
      <p:sp>
        <p:nvSpPr>
          <p:cNvPr id="2" name="Footer Placeholder 1">
            <a:extLst>
              <a:ext uri="{FF2B5EF4-FFF2-40B4-BE49-F238E27FC236}">
                <a16:creationId xmlns:a16="http://schemas.microsoft.com/office/drawing/2014/main" id="{3BA5BF13-BD54-E138-1D04-2E65BB816971}"/>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1145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F03A70C2-8DB1-9E33-57B4-FE35840EE31A}"/>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1CD36EB1-AD39-1C7C-1F24-72783D0F745F}"/>
              </a:ext>
            </a:extLst>
          </p:cNvPr>
          <p:cNvSpPr txBox="1">
            <a:spLocks noGrp="1"/>
          </p:cNvSpPr>
          <p:nvPr>
            <p:ph type="title"/>
          </p:nvPr>
        </p:nvSpPr>
        <p:spPr>
          <a:xfrm>
            <a:off x="366132" y="364541"/>
            <a:ext cx="4551101"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latin typeface="Arial" pitchFamily="34" charset="0"/>
                <a:cs typeface="Arial" pitchFamily="34" charset="0"/>
              </a:rPr>
              <a:t>Types of Big Data</a:t>
            </a:r>
          </a:p>
        </p:txBody>
      </p:sp>
      <p:sp>
        <p:nvSpPr>
          <p:cNvPr id="4" name="TextBox 3">
            <a:extLst>
              <a:ext uri="{FF2B5EF4-FFF2-40B4-BE49-F238E27FC236}">
                <a16:creationId xmlns:a16="http://schemas.microsoft.com/office/drawing/2014/main" id="{FA23C373-8C4A-118D-AB54-A3DC2361895D}"/>
              </a:ext>
            </a:extLst>
          </p:cNvPr>
          <p:cNvSpPr txBox="1"/>
          <p:nvPr/>
        </p:nvSpPr>
        <p:spPr>
          <a:xfrm>
            <a:off x="403123" y="1471817"/>
            <a:ext cx="11144712" cy="5155257"/>
          </a:xfrm>
          <a:prstGeom prst="rect">
            <a:avLst/>
          </a:prstGeom>
          <a:noFill/>
        </p:spPr>
        <p:txBody>
          <a:bodyPr wrap="square">
            <a:spAutoFit/>
          </a:bodyPr>
          <a:lstStyle/>
          <a:p>
            <a:pPr>
              <a:lnSpc>
                <a:spcPct val="150000"/>
              </a:lnSpc>
            </a:pPr>
            <a:r>
              <a:rPr lang="en-US" sz="3200" dirty="0">
                <a:latin typeface="Cambria" panose="02040503050406030204" pitchFamily="18" charset="0"/>
                <a:ea typeface="Cambria" panose="02040503050406030204" pitchFamily="18" charset="0"/>
              </a:rPr>
              <a:t>Unstructured Data:</a:t>
            </a:r>
          </a:p>
          <a:p>
            <a:pPr marL="457200" indent="-4572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A third category is known as unstructured data, because there is very limited indication of the type of data.</a:t>
            </a:r>
          </a:p>
          <a:p>
            <a:pPr marL="457200" indent="-457200" algn="just">
              <a:lnSpc>
                <a:spcPct val="150000"/>
              </a:lnSpc>
              <a:buFont typeface="Wingdings" panose="05000000000000000000" pitchFamily="2" charset="2"/>
              <a:buChar char="Ø"/>
            </a:pPr>
            <a:r>
              <a:rPr lang="en-US" sz="2800" dirty="0">
                <a:latin typeface="Cambria" panose="02040503050406030204" pitchFamily="18" charset="0"/>
                <a:ea typeface="Cambria" panose="02040503050406030204" pitchFamily="18" charset="0"/>
              </a:rPr>
              <a:t>A typical example would be a text document that contains information embedded within it. Web pages in HTML that contain some data are considered as unstructured data. </a:t>
            </a:r>
          </a:p>
          <a:p>
            <a:pPr marL="457200" indent="-457200" algn="just">
              <a:lnSpc>
                <a:spcPct val="150000"/>
              </a:lnSpc>
              <a:buFont typeface="Arial" panose="020B0604020202020204" pitchFamily="34" charset="0"/>
              <a:buChar char="•"/>
            </a:pPr>
            <a:endParaRPr lang="en-US" sz="3200" dirty="0">
              <a:latin typeface="Cambria" panose="02040503050406030204" pitchFamily="18" charset="0"/>
              <a:ea typeface="Cambria" panose="02040503050406030204" pitchFamily="18" charset="0"/>
            </a:endParaRPr>
          </a:p>
          <a:p>
            <a:endParaRPr lang="en-US" sz="2300" dirty="0">
              <a:latin typeface="Cambria" panose="02040503050406030204" pitchFamily="18" charset="0"/>
              <a:ea typeface="Cambria" panose="02040503050406030204" pitchFamily="18" charset="0"/>
            </a:endParaRPr>
          </a:p>
        </p:txBody>
      </p:sp>
      <p:sp>
        <p:nvSpPr>
          <p:cNvPr id="2" name="Footer Placeholder 1">
            <a:extLst>
              <a:ext uri="{FF2B5EF4-FFF2-40B4-BE49-F238E27FC236}">
                <a16:creationId xmlns:a16="http://schemas.microsoft.com/office/drawing/2014/main" id="{97BDB886-D274-F335-090D-7921359DA2E2}"/>
              </a:ext>
            </a:extLst>
          </p:cNvPr>
          <p:cNvSpPr>
            <a:spLocks noGrp="1"/>
          </p:cNvSpPr>
          <p:nvPr>
            <p:ph type="ftr" sz="quarter" idx="11"/>
          </p:nvPr>
        </p:nvSpPr>
        <p:spPr/>
        <p:txBody>
          <a:bodyPr/>
          <a:lstStyle/>
          <a:p>
            <a:r>
              <a:rPr lang="en-IN"/>
              <a:t>Urvi Dhamecha</a:t>
            </a:r>
          </a:p>
        </p:txBody>
      </p:sp>
    </p:spTree>
    <p:extLst>
      <p:ext uri="{BB962C8B-B14F-4D97-AF65-F5344CB8AC3E}">
        <p14:creationId xmlns:p14="http://schemas.microsoft.com/office/powerpoint/2010/main" val="336499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28C1D46-7037-7596-77D4-84117D681FC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D7632260-0550-4AAB-D8F9-AB5C89821D7D}"/>
              </a:ext>
            </a:extLst>
          </p:cNvPr>
          <p:cNvSpPr txBox="1">
            <a:spLocks noGrp="1"/>
          </p:cNvSpPr>
          <p:nvPr>
            <p:ph type="title"/>
          </p:nvPr>
        </p:nvSpPr>
        <p:spPr>
          <a:xfrm>
            <a:off x="366132" y="333764"/>
            <a:ext cx="4551101"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F2924D35-5B2A-B408-97B6-1CB3F5372A06}"/>
              </a:ext>
            </a:extLst>
          </p:cNvPr>
          <p:cNvSpPr txBox="1"/>
          <p:nvPr/>
        </p:nvSpPr>
        <p:spPr>
          <a:xfrm>
            <a:off x="403123" y="1471817"/>
            <a:ext cx="11144712" cy="446276"/>
          </a:xfrm>
          <a:prstGeom prst="rect">
            <a:avLst/>
          </a:prstGeom>
          <a:noFill/>
        </p:spPr>
        <p:txBody>
          <a:bodyPr wrap="square">
            <a:spAutoFit/>
          </a:bodyPr>
          <a:lstStyle/>
          <a:p>
            <a:endParaRPr lang="en-US" sz="2300" dirty="0">
              <a:latin typeface="Cambria" panose="02040503050406030204" pitchFamily="18" charset="0"/>
              <a:ea typeface="Cambria" panose="02040503050406030204" pitchFamily="18" charset="0"/>
            </a:endParaRPr>
          </a:p>
        </p:txBody>
      </p:sp>
      <p:graphicFrame>
        <p:nvGraphicFramePr>
          <p:cNvPr id="2" name="Diagram 1">
            <a:extLst>
              <a:ext uri="{FF2B5EF4-FFF2-40B4-BE49-F238E27FC236}">
                <a16:creationId xmlns:a16="http://schemas.microsoft.com/office/drawing/2014/main" id="{20DC8724-B91C-AC2B-B88A-9E155EA980AD}"/>
              </a:ext>
            </a:extLst>
          </p:cNvPr>
          <p:cNvGraphicFramePr/>
          <p:nvPr>
            <p:extLst>
              <p:ext uri="{D42A27DB-BD31-4B8C-83A1-F6EECF244321}">
                <p14:modId xmlns:p14="http://schemas.microsoft.com/office/powerpoint/2010/main" val="1818477636"/>
              </p:ext>
            </p:extLst>
          </p:nvPr>
        </p:nvGraphicFramePr>
        <p:xfrm>
          <a:off x="2032000" y="1918093"/>
          <a:ext cx="8128000" cy="4220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728DEB91-EE67-F02C-4DD8-913D15C5F3F2}"/>
              </a:ext>
            </a:extLst>
          </p:cNvPr>
          <p:cNvSpPr>
            <a:spLocks noGrp="1"/>
          </p:cNvSpPr>
          <p:nvPr>
            <p:ph type="ftr" sz="quarter" idx="11"/>
          </p:nvPr>
        </p:nvSpPr>
        <p:spPr/>
        <p:txBody>
          <a:bodyPr/>
          <a:lstStyle/>
          <a:p>
            <a:r>
              <a:rPr lang="en-IN"/>
              <a:t>Urvi Dhamecha</a:t>
            </a:r>
          </a:p>
        </p:txBody>
      </p:sp>
      <p:graphicFrame>
        <p:nvGraphicFramePr>
          <p:cNvPr id="7" name="Diagram 6">
            <a:extLst>
              <a:ext uri="{FF2B5EF4-FFF2-40B4-BE49-F238E27FC236}">
                <a16:creationId xmlns:a16="http://schemas.microsoft.com/office/drawing/2014/main" id="{39C2CB8D-B6E1-3054-A671-BDE5EEE57D36}"/>
              </a:ext>
            </a:extLst>
          </p:cNvPr>
          <p:cNvGraphicFramePr/>
          <p:nvPr>
            <p:extLst>
              <p:ext uri="{D42A27DB-BD31-4B8C-83A1-F6EECF244321}">
                <p14:modId xmlns:p14="http://schemas.microsoft.com/office/powerpoint/2010/main" val="233350588"/>
              </p:ext>
            </p:extLst>
          </p:nvPr>
        </p:nvGraphicFramePr>
        <p:xfrm>
          <a:off x="2032000" y="1471818"/>
          <a:ext cx="8128000" cy="454714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92688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BE6FE7C1-DAF2-98D0-1A6E-5857A1F3D494}"/>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BF82CE8E-1064-211C-6CB9-95232AA94EF1}"/>
              </a:ext>
            </a:extLst>
          </p:cNvPr>
          <p:cNvSpPr txBox="1">
            <a:spLocks noGrp="1"/>
          </p:cNvSpPr>
          <p:nvPr>
            <p:ph type="title"/>
          </p:nvPr>
        </p:nvSpPr>
        <p:spPr>
          <a:xfrm>
            <a:off x="366132" y="333764"/>
            <a:ext cx="4551101"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latin typeface="Arial" pitchFamily="34" charset="0"/>
                <a:cs typeface="Arial" pitchFamily="34" charset="0"/>
              </a:rPr>
              <a:t>Characteristics of big data</a:t>
            </a:r>
          </a:p>
        </p:txBody>
      </p:sp>
      <p:sp>
        <p:nvSpPr>
          <p:cNvPr id="4" name="TextBox 3">
            <a:extLst>
              <a:ext uri="{FF2B5EF4-FFF2-40B4-BE49-F238E27FC236}">
                <a16:creationId xmlns:a16="http://schemas.microsoft.com/office/drawing/2014/main" id="{E1307255-7BF5-70B3-B370-83D6977D5936}"/>
              </a:ext>
            </a:extLst>
          </p:cNvPr>
          <p:cNvSpPr txBox="1"/>
          <p:nvPr/>
        </p:nvSpPr>
        <p:spPr>
          <a:xfrm>
            <a:off x="403123" y="1471817"/>
            <a:ext cx="11144712" cy="446276"/>
          </a:xfrm>
          <a:prstGeom prst="rect">
            <a:avLst/>
          </a:prstGeom>
          <a:noFill/>
        </p:spPr>
        <p:txBody>
          <a:bodyPr wrap="square">
            <a:spAutoFit/>
          </a:bodyPr>
          <a:lstStyle/>
          <a:p>
            <a:endParaRPr lang="en-US" sz="2300" dirty="0">
              <a:latin typeface="Cambria" panose="02040503050406030204" pitchFamily="18" charset="0"/>
              <a:ea typeface="Cambria" panose="02040503050406030204" pitchFamily="18" charset="0"/>
            </a:endParaRPr>
          </a:p>
        </p:txBody>
      </p:sp>
      <p:graphicFrame>
        <p:nvGraphicFramePr>
          <p:cNvPr id="2" name="Diagram 1">
            <a:extLst>
              <a:ext uri="{FF2B5EF4-FFF2-40B4-BE49-F238E27FC236}">
                <a16:creationId xmlns:a16="http://schemas.microsoft.com/office/drawing/2014/main" id="{12A0B4C4-5018-D370-36C7-DEB7964E67D7}"/>
              </a:ext>
            </a:extLst>
          </p:cNvPr>
          <p:cNvGraphicFramePr/>
          <p:nvPr/>
        </p:nvGraphicFramePr>
        <p:xfrm>
          <a:off x="2032000" y="1918093"/>
          <a:ext cx="8128000" cy="42202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Footer Placeholder 2">
            <a:extLst>
              <a:ext uri="{FF2B5EF4-FFF2-40B4-BE49-F238E27FC236}">
                <a16:creationId xmlns:a16="http://schemas.microsoft.com/office/drawing/2014/main" id="{C833CF35-4E35-9A1A-07D2-6B580576ABD5}"/>
              </a:ext>
            </a:extLst>
          </p:cNvPr>
          <p:cNvSpPr>
            <a:spLocks noGrp="1"/>
          </p:cNvSpPr>
          <p:nvPr>
            <p:ph type="ftr" sz="quarter" idx="11"/>
          </p:nvPr>
        </p:nvSpPr>
        <p:spPr/>
        <p:txBody>
          <a:bodyPr/>
          <a:lstStyle/>
          <a:p>
            <a:r>
              <a:rPr lang="en-IN"/>
              <a:t>Urvi Dhamecha</a:t>
            </a:r>
          </a:p>
        </p:txBody>
      </p:sp>
      <p:pic>
        <p:nvPicPr>
          <p:cNvPr id="6" name="Picture 2" descr="http://www.ibmbigdatahub.com/sites/default/files/infographic_file/4-Vs-of-big-data.jpg">
            <a:extLst>
              <a:ext uri="{FF2B5EF4-FFF2-40B4-BE49-F238E27FC236}">
                <a16:creationId xmlns:a16="http://schemas.microsoft.com/office/drawing/2014/main" id="{D95940C9-B437-5258-DC3A-39CD69F485C0}"/>
              </a:ext>
            </a:extLst>
          </p:cNvPr>
          <p:cNvPicPr>
            <a:picLocks noGrp="1" noChangeAspect="1" noChangeArrowheads="1"/>
          </p:cNvPicPr>
          <p:nvPr>
            <p:ph idx="1"/>
          </p:nvPr>
        </p:nvPicPr>
        <p:blipFill>
          <a:blip r:embed="rId9">
            <a:extLst>
              <a:ext uri="{28A0092B-C50C-407E-A947-70E740481C1C}">
                <a14:useLocalDpi xmlns:a14="http://schemas.microsoft.com/office/drawing/2010/main" val="0"/>
              </a:ext>
            </a:extLst>
          </a:blip>
          <a:srcRect/>
          <a:stretch>
            <a:fillRect/>
          </a:stretch>
        </p:blipFill>
        <p:spPr>
          <a:xfrm>
            <a:off x="0" y="1065125"/>
            <a:ext cx="12108264" cy="5291226"/>
          </a:xfrm>
          <a:noFill/>
        </p:spPr>
      </p:pic>
    </p:spTree>
    <p:extLst>
      <p:ext uri="{BB962C8B-B14F-4D97-AF65-F5344CB8AC3E}">
        <p14:creationId xmlns:p14="http://schemas.microsoft.com/office/powerpoint/2010/main" val="1766079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23056</TotalTime>
  <Words>3813</Words>
  <Application>Microsoft Office PowerPoint</Application>
  <PresentationFormat>Widescreen</PresentationFormat>
  <Paragraphs>483</Paragraphs>
  <Slides>63</Slides>
  <Notes>61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63</vt:i4>
      </vt:variant>
    </vt:vector>
  </HeadingPairs>
  <TitlesOfParts>
    <vt:vector size="72" baseType="lpstr">
      <vt:lpstr>Microsoft YaHei</vt:lpstr>
      <vt:lpstr>Arial</vt:lpstr>
      <vt:lpstr>Calibri</vt:lpstr>
      <vt:lpstr>Calibri Light</vt:lpstr>
      <vt:lpstr>Cambria</vt:lpstr>
      <vt:lpstr>Times New Roman</vt:lpstr>
      <vt:lpstr>Wingdings</vt:lpstr>
      <vt:lpstr>Office Theme</vt:lpstr>
      <vt:lpstr>Custom Design</vt:lpstr>
      <vt:lpstr>PowerPoint Presentation</vt:lpstr>
      <vt:lpstr>What’s Big Data? </vt:lpstr>
      <vt:lpstr>Distributed file system</vt:lpstr>
      <vt:lpstr>Types of Big Data</vt:lpstr>
      <vt:lpstr>Types of Big Data</vt:lpstr>
      <vt:lpstr>Types of Big Data</vt:lpstr>
      <vt:lpstr>Types of Big Data</vt:lpstr>
      <vt:lpstr>Characteristics of big data</vt:lpstr>
      <vt:lpstr>Characteristics of big data</vt:lpstr>
      <vt:lpstr>Characteristics of big data</vt:lpstr>
      <vt:lpstr>Characteristics of big data</vt:lpstr>
      <vt:lpstr>Characteristics of big data</vt:lpstr>
      <vt:lpstr>Characteristics of big data</vt:lpstr>
      <vt:lpstr>Characteristics of big data</vt:lpstr>
      <vt:lpstr>Characteristics of big data</vt:lpstr>
      <vt:lpstr>Characteristics of big data</vt:lpstr>
      <vt:lpstr>Characteristics of big data</vt:lpstr>
      <vt:lpstr>Characteristics of big data</vt:lpstr>
      <vt:lpstr>Big Data V.S. Relational Data</vt:lpstr>
      <vt:lpstr>Advantage of “Big Data” Analytics</vt:lpstr>
      <vt:lpstr>Big Data Applications</vt:lpstr>
      <vt:lpstr>Big Data Architecture </vt:lpstr>
      <vt:lpstr>Big Data Architecture </vt:lpstr>
      <vt:lpstr>Big Data Architecture </vt:lpstr>
      <vt:lpstr>Big Data Architecture </vt:lpstr>
      <vt:lpstr>Big Data Architecture </vt:lpstr>
      <vt:lpstr>Big Data Architecture </vt:lpstr>
      <vt:lpstr>Big Data Architecture </vt:lpstr>
      <vt:lpstr>Big Data Storage File System and  Distributed File System</vt:lpstr>
      <vt:lpstr>Big Data Storage File System and  Distributed File System</vt:lpstr>
      <vt:lpstr>NoSQL</vt:lpstr>
      <vt:lpstr>Features of NoSQL</vt:lpstr>
      <vt:lpstr>Features of NoSQL</vt:lpstr>
      <vt:lpstr>Why NoSQL..?</vt:lpstr>
      <vt:lpstr>CAP Theorem</vt:lpstr>
      <vt:lpstr>Sharding</vt:lpstr>
      <vt:lpstr>Sharding</vt:lpstr>
      <vt:lpstr>Sharding</vt:lpstr>
      <vt:lpstr>Sharding</vt:lpstr>
      <vt:lpstr>Sharding</vt:lpstr>
      <vt:lpstr>Sharding</vt:lpstr>
      <vt:lpstr>Sharding</vt:lpstr>
      <vt:lpstr>Sharding</vt:lpstr>
      <vt:lpstr>Sharding</vt:lpstr>
      <vt:lpstr>Sharding</vt:lpstr>
      <vt:lpstr>Replication</vt:lpstr>
      <vt:lpstr>Replication</vt:lpstr>
      <vt:lpstr>Replication</vt:lpstr>
      <vt:lpstr>Replication</vt:lpstr>
      <vt:lpstr>Replication</vt:lpstr>
      <vt:lpstr>Replication</vt:lpstr>
      <vt:lpstr>Replication</vt:lpstr>
      <vt:lpstr>Replication</vt:lpstr>
      <vt:lpstr>Replication</vt:lpstr>
      <vt:lpstr>Replication</vt:lpstr>
      <vt:lpstr>ACID and BASE Properties</vt:lpstr>
      <vt:lpstr>ACID and BASE Properties</vt:lpstr>
      <vt:lpstr>ACID and BASE Properties</vt:lpstr>
      <vt:lpstr>ACID and BASE Properties</vt:lpstr>
      <vt:lpstr>ACID and BASE Properties</vt:lpstr>
      <vt:lpstr>ACID and BASE Properties</vt:lpstr>
      <vt:lpstr>ACID and BASE Properties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Urvi Dhamecha</cp:lastModifiedBy>
  <cp:revision>111</cp:revision>
  <cp:lastPrinted>2025-05-13T18:09:46Z</cp:lastPrinted>
  <dcterms:created xsi:type="dcterms:W3CDTF">2023-12-05T07:58:57Z</dcterms:created>
  <dcterms:modified xsi:type="dcterms:W3CDTF">2025-06-03T17:21:42Z</dcterms:modified>
</cp:coreProperties>
</file>