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65" r:id="rId2"/>
    <p:sldId id="271" r:id="rId3"/>
    <p:sldId id="272" r:id="rId4"/>
    <p:sldId id="351" r:id="rId5"/>
    <p:sldId id="352" r:id="rId6"/>
    <p:sldId id="353" r:id="rId7"/>
    <p:sldId id="354" r:id="rId8"/>
    <p:sldId id="317" r:id="rId9"/>
    <p:sldId id="318" r:id="rId10"/>
    <p:sldId id="319" r:id="rId11"/>
    <p:sldId id="355" r:id="rId12"/>
    <p:sldId id="321" r:id="rId13"/>
    <p:sldId id="322" r:id="rId14"/>
    <p:sldId id="323" r:id="rId15"/>
    <p:sldId id="324" r:id="rId16"/>
    <p:sldId id="325" r:id="rId17"/>
    <p:sldId id="328" r:id="rId18"/>
    <p:sldId id="326" r:id="rId19"/>
    <p:sldId id="329" r:id="rId20"/>
    <p:sldId id="330" r:id="rId21"/>
    <p:sldId id="331" r:id="rId22"/>
    <p:sldId id="356" r:id="rId23"/>
    <p:sldId id="359" r:id="rId24"/>
    <p:sldId id="358" r:id="rId25"/>
    <p:sldId id="360" r:id="rId26"/>
    <p:sldId id="361" r:id="rId27"/>
    <p:sldId id="362" r:id="rId28"/>
    <p:sldId id="363" r:id="rId29"/>
    <p:sldId id="364" r:id="rId30"/>
    <p:sldId id="365" r:id="rId31"/>
    <p:sldId id="267" r:id="rId32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Tahoma" panose="020B0604030504040204" pitchFamily="3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7B6D"/>
    <a:srgbClr val="EB2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370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6c834fc2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6c834fc2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103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427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737F4522-25EF-D4F7-7A60-C6051E2F8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A3C516A3-1696-ACD6-8550-0825C460E3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4585E7FC-C74D-F696-2DEB-0A9C81E3F6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36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272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760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924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321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111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553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199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5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036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722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18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3F5626E4-BF94-E788-DD88-729FF8E20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38CAB3DE-9285-DA0F-B650-5FDC243E86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164F1BCF-EEF2-1385-7B58-A82A5123A6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631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E6B6264D-67A1-966B-A913-0E0B42AD9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74A6E73A-2936-9C6A-C651-4E975A7E7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57F6F699-2DF6-0950-2990-88CB178A5E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641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AD9B0171-5959-C8B6-B84F-41D72104F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280B5198-7403-8E7F-CDC5-9B2F7DF1EA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1C8ED0E8-0FF9-75AD-46DA-4C9D6AF065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486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0E643451-8928-BCB6-5E23-AD0384037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1F6B3686-651D-6FDC-99CB-6CA3A97325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DB5DD25D-CD41-8E78-0816-756A45309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709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6B5C2125-5CAB-3EF6-0774-411641647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D60143FC-DF74-9D2E-7767-E3CB0A47EF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22323DCD-D9CC-ECA9-9834-2B3C64E4B0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905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2F308B22-21A0-50C9-7635-92F6040DE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5E54C466-64DB-0FDB-A95B-17A785D9CD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8AE193B7-B067-F603-58D9-6212E117B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87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DDEF04F1-9D85-B5D6-3FB7-603B396BE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EED2A7E1-42EB-AA87-04A3-437D0A942F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0A2F2FBC-DD43-95A9-61ED-0F4EF8DB5F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477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7902BF2C-5580-5EDB-5092-F3B3F0447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F2E7FCA3-A461-DDD8-6E5A-F915B28A7F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C8590FBD-257D-A323-D3CA-A2EF33993D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696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814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982470FD-D902-3918-9482-77A51F6C2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258F6F38-2ECC-2728-F0C8-1EB7BF7ED2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F2930C05-3C85-7055-6D4B-E4489C7D94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8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6c834fc2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6c834fc2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84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F2548D1B-49CD-422E-2C3B-FDCE91DBC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9FA4C2DC-AE6F-C440-2D55-9D99FFE44C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05E30FD8-3C3D-4B61-6162-23D36EE541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67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08739D18-6FED-B707-5B06-3887173F9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EB1035E7-E6BB-137F-AD8D-AD14787133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D5F57479-C75D-7056-3218-108DEC331B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707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FD820F89-1C18-32E5-EB8F-F967BA02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5752D72E-5A8D-0302-EC5F-28860059A0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E403F5EA-A4E2-1206-96BB-4E317C1611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31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782FECA6-31BF-68B2-0761-8DB7A1D79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7DC70FBE-7928-012C-DEBA-942AA59D19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95368060-A58F-729F-E6B1-D02E5FB635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81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99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9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data_mining/dm_evaluation.htm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galaktika-soft.com/blog/olap-vs-olam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faadooengineers.com/online-study/post/cse/datamining-and-data-ware-housing/107/on-line-analytical-processing-to-on-line-analytical-minin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5"/>
          <p:cNvSpPr txBox="1"/>
          <p:nvPr/>
        </p:nvSpPr>
        <p:spPr>
          <a:xfrm>
            <a:off x="333812" y="1655725"/>
            <a:ext cx="4830903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Unit - 1</a:t>
            </a:r>
            <a:endParaRPr lang="en-IN" sz="36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/>
            <a:r>
              <a:rPr lang="en-IN" sz="40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warehousing</a:t>
            </a:r>
            <a:endParaRPr sz="4000" b="1" dirty="0"/>
          </a:p>
        </p:txBody>
      </p:sp>
      <p:sp>
        <p:nvSpPr>
          <p:cNvPr id="12" name="Google Shape;73;p15"/>
          <p:cNvSpPr txBox="1"/>
          <p:nvPr/>
        </p:nvSpPr>
        <p:spPr>
          <a:xfrm>
            <a:off x="333812" y="4253501"/>
            <a:ext cx="298155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t-IT" dirty="0">
                <a:solidFill>
                  <a:schemeClr val="dk2"/>
                </a:solidFill>
              </a:rPr>
              <a:t>Dr. Ruchi Patel</a:t>
            </a:r>
          </a:p>
          <a:p>
            <a:pPr lvl="0"/>
            <a:r>
              <a:rPr lang="it-IT" dirty="0">
                <a:solidFill>
                  <a:schemeClr val="dk2"/>
                </a:solidFill>
              </a:rPr>
              <a:t>Associate Professor</a:t>
            </a:r>
          </a:p>
          <a:p>
            <a:pPr lvl="0"/>
            <a:r>
              <a:rPr lang="en-US" dirty="0">
                <a:solidFill>
                  <a:schemeClr val="dk2"/>
                </a:solidFill>
              </a:rPr>
              <a:t>Computer Engineering Department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3" name="Google Shape;71;p15"/>
          <p:cNvSpPr txBox="1"/>
          <p:nvPr/>
        </p:nvSpPr>
        <p:spPr>
          <a:xfrm>
            <a:off x="406432" y="724875"/>
            <a:ext cx="5994368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17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01CE0723 - DATA WAREHOUSING &amp; DATA MINING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1.4 From Tables and Spreadsheets to Data Cubes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280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 data warehouse is based on a multidimensional data model which views data in the form of a data cube.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 data cube, such as sales, allows data to be modeled and viewed in multiple dimensions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Dimension tables, such as item (</a:t>
            </a:r>
            <a:r>
              <a:rPr lang="en-US" kern="1200" dirty="0" err="1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item_name</a:t>
            </a: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, brand, type), or time(day, week, month, quarter, year) 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Fact table contains measures (such as </a:t>
            </a:r>
            <a:r>
              <a:rPr lang="en-US" kern="1200" dirty="0" err="1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dollars_sold</a:t>
            </a: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) and keys to each of the related dimension tables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In data warehousing literature, an n-D base cube is called a base cuboid. The top most 0-D 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 cuboid, which holds the highest-level of summarization, is called the apex cuboid.  The lattice</a:t>
            </a:r>
          </a:p>
          <a:p>
            <a:pPr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 </a:t>
            </a: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of cuboids forms a data cube.</a:t>
            </a:r>
          </a:p>
        </p:txBody>
      </p:sp>
    </p:spTree>
    <p:extLst>
      <p:ext uri="{BB962C8B-B14F-4D97-AF65-F5344CB8AC3E}">
        <p14:creationId xmlns:p14="http://schemas.microsoft.com/office/powerpoint/2010/main" val="415420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E733B7CF-8FEB-82E8-E25C-4B47BACFF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0F1A85D3-4B0B-0522-AB7B-061A5F2FEE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2B8CF858-87EA-EB03-418E-BE13B2A10D1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EEE66D83-47FF-F369-6AEC-C3630592E8C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DE0D7D43-A39C-285E-5B61-F42EB3C539FA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Cube: A Lattice of Cuboids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F92A4DA7-A4CD-49A5-689E-1894C1FFB74F}"/>
              </a:ext>
            </a:extLst>
          </p:cNvPr>
          <p:cNvGrpSpPr>
            <a:grpSpLocks/>
          </p:cNvGrpSpPr>
          <p:nvPr/>
        </p:nvGrpSpPr>
        <p:grpSpPr bwMode="auto">
          <a:xfrm>
            <a:off x="184936" y="725787"/>
            <a:ext cx="8199647" cy="3915956"/>
            <a:chOff x="384" y="1209"/>
            <a:chExt cx="5204" cy="2823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39A997FA-2721-987F-C53B-51E150092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44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3C3DC4E7-AF1A-CD60-AD3C-4A94BB8A1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56C94830-083A-BA9A-5DD3-2256215AF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235906B5-5ED7-2370-75F7-49B1F02C1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C6448E68-57D6-86F5-8221-7F71197AB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5CBBAE4B-2F73-C925-6AD7-BEBF40C5F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7D76DC73-6F69-B7BC-B109-6D148726C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B481E0A9-0F54-D6E4-05D3-DC72EA608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6ED564E8-3CE3-9D44-D9BF-85FCD72B7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E021D75B-DE5F-AE5C-A4D6-62FF739DD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6F500122-FD82-0D04-BFED-1D709B0D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4" name="AutoShape 14">
              <a:extLst>
                <a:ext uri="{FF2B5EF4-FFF2-40B4-BE49-F238E27FC236}">
                  <a16:creationId xmlns:a16="http://schemas.microsoft.com/office/drawing/2014/main" id="{202FDFA3-6AD5-1F30-F07B-EE8B148FD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id="{C36014B0-E6FA-E559-1E01-EE37A73BE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88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6" name="AutoShape 16">
              <a:extLst>
                <a:ext uri="{FF2B5EF4-FFF2-40B4-BE49-F238E27FC236}">
                  <a16:creationId xmlns:a16="http://schemas.microsoft.com/office/drawing/2014/main" id="{124A701A-6EC3-B2A3-6474-F57BA55C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7B10F324-45D2-A9C9-670E-8E90C691C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E88DF934-ECA6-DAAF-4943-B7685AB7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D51873A7-EFFC-F171-025E-502DB2EB4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209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all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542DCA70-58D7-8E8D-C0E6-9F6D7624A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1737"/>
              <a:ext cx="3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time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52D6FAE2-C99E-4FA8-A405-EE3D84647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737"/>
              <a:ext cx="3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item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DC92BBD2-E43C-DF97-EDD8-054C4EB2B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737"/>
              <a:ext cx="6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location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342EAFAC-3AE1-4418-9516-F3F1937DD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1737"/>
              <a:ext cx="6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82D993CE-9276-CB80-994D-19A808961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48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DA32925E-6B0C-86E8-3E5A-66F929CB7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48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9B5A1DD0-43BA-D26A-8447-8D1F95AC3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217BFF96-713E-0F29-0D04-D65F3A913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C14676F9-5264-1C5A-8A91-B97244636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016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AAFA1240-65E6-F542-BA24-8B69F5678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1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D6F50BA0-F6A1-FF46-5FDC-212EDB453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1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8CBDC9DA-9C9D-B638-F1E3-886FDB7BD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68230CB4-0451-8A68-4946-D51F60260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7BA618DE-DE44-D43D-A1CD-C8DA3A0DF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6"/>
              <a:ext cx="13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2A7AED5F-3B9D-AAAF-7CA5-DEC91EF0E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14CFF420-F33B-6531-57B7-4F1E57949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F13898C2-7310-0D7A-FA8E-45FFEB2FF7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7CC53BF5-1FE2-4C43-CC67-219D55693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064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FB261801-69B3-C0D1-A493-C101C42AF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64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8B5FE565-D7B9-D2FB-B8A1-0EB0707BA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3CF2E4F1-7727-2CB3-764B-14315D624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40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E2F6EA2E-BC58-A58A-D7CD-C30E22A1E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85415ADF-B473-9EFD-46A5-128EFEA202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64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20D8C9CA-2398-0A5B-12C3-87D1B21D1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D9DD3A21-3578-3040-5E02-2E82BD2B8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640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A593A507-372B-A3C9-4419-99093A249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0E252343-753B-FBFC-B5B6-32315DD66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640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5015C0D8-A8ED-E5C9-3A6D-8B6B26BB8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2BF06558-9E1E-3687-B007-6A9BEEC60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64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FFC3B52D-1B9C-2C20-4483-ECC142BE3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640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CABE5975-DF2E-32C9-56D2-6886F39CD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640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BF096601-BF2D-07C5-ECC6-CF3CE05FE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640"/>
              <a:ext cx="14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CDA08A89-D710-F445-F88B-B3ABC2AE7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36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62312FF2-70BC-A378-E64A-F2CDACB60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31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890B4916-F8A2-725F-7B7E-100435DB4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331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4B2015E0-44C0-FAD4-9E00-D958CBE84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360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Text Box 57">
              <a:extLst>
                <a:ext uri="{FF2B5EF4-FFF2-40B4-BE49-F238E27FC236}">
                  <a16:creationId xmlns:a16="http://schemas.microsoft.com/office/drawing/2014/main" id="{8F4197AC-569F-FCAF-87EB-48048171F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2343"/>
              <a:ext cx="8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time,location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7" name="Text Box 58">
              <a:extLst>
                <a:ext uri="{FF2B5EF4-FFF2-40B4-BE49-F238E27FC236}">
                  <a16:creationId xmlns:a16="http://schemas.microsoft.com/office/drawing/2014/main" id="{226C56A8-4006-428A-3F20-CC96A77A9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2679"/>
              <a:ext cx="8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8" name="Text Box 59">
              <a:extLst>
                <a:ext uri="{FF2B5EF4-FFF2-40B4-BE49-F238E27FC236}">
                  <a16:creationId xmlns:a16="http://schemas.microsoft.com/office/drawing/2014/main" id="{A5C10435-06AF-4917-F11D-F7F938E2E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2" y="2343"/>
              <a:ext cx="8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item,location</a:t>
              </a:r>
              <a:endPara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9" name="Text Box 60">
              <a:extLst>
                <a:ext uri="{FF2B5EF4-FFF2-40B4-BE49-F238E27FC236}">
                  <a16:creationId xmlns:a16="http://schemas.microsoft.com/office/drawing/2014/main" id="{AD65A4DF-E75F-BEFB-8073-6B1F2D4ED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2727"/>
              <a:ext cx="8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item,supplier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0" name="Text Box 61">
              <a:extLst>
                <a:ext uri="{FF2B5EF4-FFF2-40B4-BE49-F238E27FC236}">
                  <a16:creationId xmlns:a16="http://schemas.microsoft.com/office/drawing/2014/main" id="{B7774839-A961-BB06-EAA1-1C40B497F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234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location,supplier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1" name="Text Box 63">
              <a:extLst>
                <a:ext uri="{FF2B5EF4-FFF2-40B4-BE49-F238E27FC236}">
                  <a16:creationId xmlns:a16="http://schemas.microsoft.com/office/drawing/2014/main" id="{5E7517A4-6E78-38AC-D652-A4CC32687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463"/>
              <a:ext cx="9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time,item,supplier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2" name="Text Box 64">
              <a:extLst>
                <a:ext uri="{FF2B5EF4-FFF2-40B4-BE49-F238E27FC236}">
                  <a16:creationId xmlns:a16="http://schemas.microsoft.com/office/drawing/2014/main" id="{55CF5061-43E1-26EF-E1A4-4A2FCA019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024"/>
              <a:ext cx="11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time,location,supplier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3" name="Text Box 66">
              <a:extLst>
                <a:ext uri="{FF2B5EF4-FFF2-40B4-BE49-F238E27FC236}">
                  <a16:creationId xmlns:a16="http://schemas.microsoft.com/office/drawing/2014/main" id="{3B06659D-FE00-7354-FFA1-D6097A2FB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3447"/>
              <a:ext cx="13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item,location,supplier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F5D3DB9A-3BB7-D175-11BE-B7B6C1102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296"/>
              <a:ext cx="1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0-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D(apex) cuboid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3A3F4972-0097-3DEF-63D8-B97B14C3B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1881"/>
              <a:ext cx="9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1-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0" name="Text Box 70">
              <a:extLst>
                <a:ext uri="{FF2B5EF4-FFF2-40B4-BE49-F238E27FC236}">
                  <a16:creationId xmlns:a16="http://schemas.microsoft.com/office/drawing/2014/main" id="{F38FEC0B-BF36-7DB3-FBAC-E27624AFB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2553"/>
              <a:ext cx="9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2-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2" name="Text Box 71">
              <a:extLst>
                <a:ext uri="{FF2B5EF4-FFF2-40B4-BE49-F238E27FC236}">
                  <a16:creationId xmlns:a16="http://schemas.microsoft.com/office/drawing/2014/main" id="{FF08A0DE-456C-2BB8-4F53-3ED4F9EC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3129"/>
              <a:ext cx="9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3-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" name="Text Box 72">
              <a:extLst>
                <a:ext uri="{FF2B5EF4-FFF2-40B4-BE49-F238E27FC236}">
                  <a16:creationId xmlns:a16="http://schemas.microsoft.com/office/drawing/2014/main" id="{76F164D4-7D0C-4606-CC5B-937D30B7D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3705"/>
              <a:ext cx="12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4-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D(base) cuboid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4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1.5 Conceptual Modeling of Data Warehouses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58275" y="1058089"/>
            <a:ext cx="8820000" cy="25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Modeling data warehouses: dimensions &amp; measures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u="sng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Star schema: </a:t>
            </a: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 fact table in the middle connected to a set of dimension tables 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u="sng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Snowflake schema:  </a:t>
            </a: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 refinement of star schema where some dimensional hierarchy is normalized into a set of smaller dimension tables, forming a shape similar to snowflake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u="sng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Fact constellations:  </a:t>
            </a: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Multiple fact tables share dimension tables, viewed as a collection of 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 stars, therefore called galaxy schema or fact constellation 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7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of Star Schema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AFF4222-447F-B2A6-536E-A6D0657D0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139" y="803659"/>
            <a:ext cx="6907384" cy="41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7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of Snowflake Schema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09530-411E-87BB-41E4-4D0039E94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94" y="814749"/>
            <a:ext cx="7089506" cy="414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of Fact Constellation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9B980E-5CD8-9D1E-1FFC-3EA638774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47" y="633992"/>
            <a:ext cx="6975204" cy="4382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0951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1.6 Multidimensional Data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52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z="1600" dirty="0"/>
              <a:t>Sales volume as a function of product, month, and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22DD1-271A-B694-04E5-94DB949A1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557" y="1435627"/>
            <a:ext cx="7496279" cy="36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A Sample Data Cube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D5FE7CDF-BF58-38F0-99CC-7425CB2EC9B3}"/>
              </a:ext>
            </a:extLst>
          </p:cNvPr>
          <p:cNvGrpSpPr>
            <a:grpSpLocks/>
          </p:cNvGrpSpPr>
          <p:nvPr/>
        </p:nvGrpSpPr>
        <p:grpSpPr bwMode="auto">
          <a:xfrm>
            <a:off x="1193369" y="520062"/>
            <a:ext cx="6950989" cy="4400649"/>
            <a:chOff x="444" y="1008"/>
            <a:chExt cx="4490" cy="2999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19C05252-11E3-CFE0-9002-7DA898E60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1008"/>
              <a:ext cx="49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Date</a:t>
              </a:r>
            </a:p>
          </p:txBody>
        </p:sp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BB977872-51DD-5C6B-CD28-BBACDC778C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84941">
              <a:off x="276" y="1342"/>
              <a:ext cx="77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Product</a:t>
              </a:r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DCA6ADF1-C554-7F87-25FD-ED9C85895D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378" y="2088"/>
              <a:ext cx="80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anose="02020603050405020304" pitchFamily="18" charset="0"/>
                </a:rPr>
                <a:t>Country</a:t>
              </a:r>
            </a:p>
          </p:txBody>
        </p:sp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7BE19E84-C0CA-85AF-6844-C329BA39A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4" y="3717"/>
              <a:ext cx="1330" cy="290"/>
              <a:chOff x="3508" y="3022"/>
              <a:chExt cx="1330" cy="290"/>
            </a:xfrm>
          </p:grpSpPr>
          <p:sp>
            <p:nvSpPr>
              <p:cNvPr id="70" name="WordArt 10">
                <a:extLst>
                  <a:ext uri="{FF2B5EF4-FFF2-40B4-BE49-F238E27FC236}">
                    <a16:creationId xmlns:a16="http://schemas.microsoft.com/office/drawing/2014/main" id="{BD622626-8EF3-CB7F-4B7D-FC85C3674DE6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3854" y="3022"/>
                <a:ext cx="984" cy="290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IN" sz="3600" kern="10"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9933"/>
                        </a:gs>
                      </a:gsLst>
                      <a:path path="rect">
                        <a:fillToRect l="50000" t="50000" r="50000" b="50000"/>
                      </a:path>
                    </a:gra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Impact" panose="020B0806030902050204" pitchFamily="34" charset="0"/>
                  </a:rPr>
                  <a:t>All, All, All</a:t>
                </a:r>
              </a:p>
            </p:txBody>
          </p:sp>
          <p:sp>
            <p:nvSpPr>
              <p:cNvPr id="72" name="AutoShape 11">
                <a:extLst>
                  <a:ext uri="{FF2B5EF4-FFF2-40B4-BE49-F238E27FC236}">
                    <a16:creationId xmlns:a16="http://schemas.microsoft.com/office/drawing/2014/main" id="{D452C28B-84F1-16B7-022E-D814D6457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08" y="3060"/>
                <a:ext cx="209" cy="187"/>
              </a:xfrm>
              <a:prstGeom prst="rightArrow">
                <a:avLst>
                  <a:gd name="adj1" fmla="val 50000"/>
                  <a:gd name="adj2" fmla="val 55888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</p:grpSp>
        <p:sp>
          <p:nvSpPr>
            <p:cNvPr id="7" name="AutoShape 12">
              <a:extLst>
                <a:ext uri="{FF2B5EF4-FFF2-40B4-BE49-F238E27FC236}">
                  <a16:creationId xmlns:a16="http://schemas.microsoft.com/office/drawing/2014/main" id="{4616814F-CCFC-2209-878F-D7EF93B63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2787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8" name="AutoShape 13">
              <a:extLst>
                <a:ext uri="{FF2B5EF4-FFF2-40B4-BE49-F238E27FC236}">
                  <a16:creationId xmlns:a16="http://schemas.microsoft.com/office/drawing/2014/main" id="{5F167304-ECE6-98C8-5F68-3B91C808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232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9" name="AutoShape 14">
              <a:extLst>
                <a:ext uri="{FF2B5EF4-FFF2-40B4-BE49-F238E27FC236}">
                  <a16:creationId xmlns:a16="http://schemas.microsoft.com/office/drawing/2014/main" id="{30111B8B-43BB-0D6D-4E99-B0D604B7E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187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0" name="AutoShape 15">
              <a:extLst>
                <a:ext uri="{FF2B5EF4-FFF2-40B4-BE49-F238E27FC236}">
                  <a16:creationId xmlns:a16="http://schemas.microsoft.com/office/drawing/2014/main" id="{2F8BD81B-0D92-6246-3750-30D2A69CA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295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AED7518F-FC36-CDC3-5B7C-66FB435B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250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2" name="AutoShape 17">
              <a:extLst>
                <a:ext uri="{FF2B5EF4-FFF2-40B4-BE49-F238E27FC236}">
                  <a16:creationId xmlns:a16="http://schemas.microsoft.com/office/drawing/2014/main" id="{06B43A6D-AFEC-DC04-FA70-9F99DA620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2043"/>
              <a:ext cx="640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3" name="AutoShape 18">
              <a:extLst>
                <a:ext uri="{FF2B5EF4-FFF2-40B4-BE49-F238E27FC236}">
                  <a16:creationId xmlns:a16="http://schemas.microsoft.com/office/drawing/2014/main" id="{958072A1-D92B-2B09-C25B-C466CB990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130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4" name="AutoShape 19">
              <a:extLst>
                <a:ext uri="{FF2B5EF4-FFF2-40B4-BE49-F238E27FC236}">
                  <a16:creationId xmlns:a16="http://schemas.microsoft.com/office/drawing/2014/main" id="{792E5DED-50FD-45C2-6E12-9CC87E05E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673"/>
              <a:ext cx="641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5" name="AutoShape 20">
              <a:extLst>
                <a:ext uri="{FF2B5EF4-FFF2-40B4-BE49-F238E27FC236}">
                  <a16:creationId xmlns:a16="http://schemas.microsoft.com/office/drawing/2014/main" id="{8A9BB422-6F5A-5228-614D-65BDCD5B1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214"/>
              <a:ext cx="641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5B2122D9-CDE1-1B9A-1B93-BCB5E20E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866"/>
              <a:ext cx="41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sum</a:t>
              </a:r>
              <a:endParaRPr lang="en-US" altLang="en-US" sz="1600" i="1">
                <a:latin typeface="Arial" panose="020B0604020202020204" pitchFamily="34" charset="0"/>
              </a:endParaRPr>
            </a:p>
          </p:txBody>
        </p:sp>
        <p:sp>
          <p:nvSpPr>
            <p:cNvPr id="17" name="Rectangle 22">
              <a:extLst>
                <a:ext uri="{FF2B5EF4-FFF2-40B4-BE49-F238E27FC236}">
                  <a16:creationId xmlns:a16="http://schemas.microsoft.com/office/drawing/2014/main" id="{9698DF7B-5EB8-FB17-C593-41A8D0D63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206"/>
              <a:ext cx="41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sum</a:t>
              </a:r>
              <a:endParaRPr lang="en-US" altLang="en-US" sz="1600" i="1">
                <a:latin typeface="Arial" panose="020B0604020202020204" pitchFamily="34" charset="0"/>
              </a:endParaRPr>
            </a:p>
          </p:txBody>
        </p:sp>
        <p:sp>
          <p:nvSpPr>
            <p:cNvPr id="18" name="AutoShape 23">
              <a:extLst>
                <a:ext uri="{FF2B5EF4-FFF2-40B4-BE49-F238E27FC236}">
                  <a16:creationId xmlns:a16="http://schemas.microsoft.com/office/drawing/2014/main" id="{7B23F6BD-3322-4CF1-7A8C-20805C777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9D5F3F7E-307C-2E57-FF8A-017403D54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0" name="AutoShape 25">
              <a:extLst>
                <a:ext uri="{FF2B5EF4-FFF2-40B4-BE49-F238E27FC236}">
                  <a16:creationId xmlns:a16="http://schemas.microsoft.com/office/drawing/2014/main" id="{95F65E30-5170-52CC-ACAF-6659D06CF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1771"/>
              <a:ext cx="640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1" name="AutoShape 26">
              <a:extLst>
                <a:ext uri="{FF2B5EF4-FFF2-40B4-BE49-F238E27FC236}">
                  <a16:creationId xmlns:a16="http://schemas.microsoft.com/office/drawing/2014/main" id="{8E91D444-306E-1E5F-7F89-8A14D30C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2" name="AutoShape 27">
              <a:extLst>
                <a:ext uri="{FF2B5EF4-FFF2-40B4-BE49-F238E27FC236}">
                  <a16:creationId xmlns:a16="http://schemas.microsoft.com/office/drawing/2014/main" id="{908BD8CC-A2C5-6EBF-B386-249E63F99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3" name="AutoShape 28">
              <a:extLst>
                <a:ext uri="{FF2B5EF4-FFF2-40B4-BE49-F238E27FC236}">
                  <a16:creationId xmlns:a16="http://schemas.microsoft.com/office/drawing/2014/main" id="{5D5DC154-B3E8-AD00-4371-1AF1C76AF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4" name="AutoShape 29">
              <a:extLst>
                <a:ext uri="{FF2B5EF4-FFF2-40B4-BE49-F238E27FC236}">
                  <a16:creationId xmlns:a16="http://schemas.microsoft.com/office/drawing/2014/main" id="{435A36E7-44C7-49D1-15C7-D64996C01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5" name="AutoShape 30">
              <a:extLst>
                <a:ext uri="{FF2B5EF4-FFF2-40B4-BE49-F238E27FC236}">
                  <a16:creationId xmlns:a16="http://schemas.microsoft.com/office/drawing/2014/main" id="{4447FCBB-EE96-0C0E-991E-805F956A8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6" name="AutoShape 31">
              <a:extLst>
                <a:ext uri="{FF2B5EF4-FFF2-40B4-BE49-F238E27FC236}">
                  <a16:creationId xmlns:a16="http://schemas.microsoft.com/office/drawing/2014/main" id="{8D4C2A0E-CC82-E8AC-4E5F-19AA9830A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7" name="AutoShape 32">
              <a:extLst>
                <a:ext uri="{FF2B5EF4-FFF2-40B4-BE49-F238E27FC236}">
                  <a16:creationId xmlns:a16="http://schemas.microsoft.com/office/drawing/2014/main" id="{ADA364F0-66F9-FF95-E61B-67A391ACB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8" name="AutoShape 33">
              <a:extLst>
                <a:ext uri="{FF2B5EF4-FFF2-40B4-BE49-F238E27FC236}">
                  <a16:creationId xmlns:a16="http://schemas.microsoft.com/office/drawing/2014/main" id="{E06DFF5C-745E-43E5-0A45-08F57730D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9" name="AutoShape 34">
              <a:extLst>
                <a:ext uri="{FF2B5EF4-FFF2-40B4-BE49-F238E27FC236}">
                  <a16:creationId xmlns:a16="http://schemas.microsoft.com/office/drawing/2014/main" id="{C1E0E9A7-103B-87DA-860B-D2781F8C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1771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30" name="AutoShape 35">
              <a:extLst>
                <a:ext uri="{FF2B5EF4-FFF2-40B4-BE49-F238E27FC236}">
                  <a16:creationId xmlns:a16="http://schemas.microsoft.com/office/drawing/2014/main" id="{FABC7F26-EAD5-AA6C-C0BB-1C428800E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31" name="AutoShape 36">
              <a:extLst>
                <a:ext uri="{FF2B5EF4-FFF2-40B4-BE49-F238E27FC236}">
                  <a16:creationId xmlns:a16="http://schemas.microsoft.com/office/drawing/2014/main" id="{70BFDE4E-FA3E-FEA4-CC0A-CC9957BB9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32" name="AutoShape 37">
              <a:extLst>
                <a:ext uri="{FF2B5EF4-FFF2-40B4-BE49-F238E27FC236}">
                  <a16:creationId xmlns:a16="http://schemas.microsoft.com/office/drawing/2014/main" id="{53C09227-05E9-8B1A-45F0-6C896C28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grpSp>
          <p:nvGrpSpPr>
            <p:cNvPr id="33" name="Group 38">
              <a:extLst>
                <a:ext uri="{FF2B5EF4-FFF2-40B4-BE49-F238E27FC236}">
                  <a16:creationId xmlns:a16="http://schemas.microsoft.com/office/drawing/2014/main" id="{F6091CE2-C43B-81E6-B3B5-76CCEE695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3" y="1926"/>
              <a:ext cx="2768" cy="1937"/>
              <a:chOff x="1388" y="1937"/>
              <a:chExt cx="2026" cy="1310"/>
            </a:xfrm>
          </p:grpSpPr>
          <p:sp>
            <p:nvSpPr>
              <p:cNvPr id="46" name="AutoShape 39">
                <a:extLst>
                  <a:ext uri="{FF2B5EF4-FFF2-40B4-BE49-F238E27FC236}">
                    <a16:creationId xmlns:a16="http://schemas.microsoft.com/office/drawing/2014/main" id="{903CBFCB-96CD-9E22-4397-0DC196A85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47" name="AutoShape 40">
                <a:extLst>
                  <a:ext uri="{FF2B5EF4-FFF2-40B4-BE49-F238E27FC236}">
                    <a16:creationId xmlns:a16="http://schemas.microsoft.com/office/drawing/2014/main" id="{81197614-4558-7C2C-D751-F93B5441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48" name="AutoShape 41">
                <a:extLst>
                  <a:ext uri="{FF2B5EF4-FFF2-40B4-BE49-F238E27FC236}">
                    <a16:creationId xmlns:a16="http://schemas.microsoft.com/office/drawing/2014/main" id="{6996FC5D-9F89-9F6B-948A-88899C85E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49" name="AutoShape 42">
                <a:extLst>
                  <a:ext uri="{FF2B5EF4-FFF2-40B4-BE49-F238E27FC236}">
                    <a16:creationId xmlns:a16="http://schemas.microsoft.com/office/drawing/2014/main" id="{4AD63091-7EB4-7ADD-E753-A1EC837AB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2258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0" name="AutoShape 43">
                <a:extLst>
                  <a:ext uri="{FF2B5EF4-FFF2-40B4-BE49-F238E27FC236}">
                    <a16:creationId xmlns:a16="http://schemas.microsoft.com/office/drawing/2014/main" id="{5A59F4BE-0A78-D937-7A77-5E8743347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1" name="AutoShape 44">
                <a:extLst>
                  <a:ext uri="{FF2B5EF4-FFF2-40B4-BE49-F238E27FC236}">
                    <a16:creationId xmlns:a16="http://schemas.microsoft.com/office/drawing/2014/main" id="{50B202FB-5E44-1E1E-EB7A-6362490CC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2" name="AutoShape 45">
                <a:extLst>
                  <a:ext uri="{FF2B5EF4-FFF2-40B4-BE49-F238E27FC236}">
                    <a16:creationId xmlns:a16="http://schemas.microsoft.com/office/drawing/2014/main" id="{6A717321-77F3-EEAF-29E9-F53EC2A94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3" name="AutoShape 46">
                <a:extLst>
                  <a:ext uri="{FF2B5EF4-FFF2-40B4-BE49-F238E27FC236}">
                    <a16:creationId xmlns:a16="http://schemas.microsoft.com/office/drawing/2014/main" id="{D625683E-064E-E33F-415E-3800D2CE6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4" name="AutoShape 47">
                <a:extLst>
                  <a:ext uri="{FF2B5EF4-FFF2-40B4-BE49-F238E27FC236}">
                    <a16:creationId xmlns:a16="http://schemas.microsoft.com/office/drawing/2014/main" id="{826C6AF8-2464-42FC-4FE6-92932E82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5" name="AutoShape 48">
                <a:extLst>
                  <a:ext uri="{FF2B5EF4-FFF2-40B4-BE49-F238E27FC236}">
                    <a16:creationId xmlns:a16="http://schemas.microsoft.com/office/drawing/2014/main" id="{1E10B139-3611-5E96-0CB9-07F22CF8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6" name="AutoShape 49">
                <a:extLst>
                  <a:ext uri="{FF2B5EF4-FFF2-40B4-BE49-F238E27FC236}">
                    <a16:creationId xmlns:a16="http://schemas.microsoft.com/office/drawing/2014/main" id="{759D7833-3DDF-F8A4-AAE5-AA67058DC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7" name="AutoShape 50">
                <a:extLst>
                  <a:ext uri="{FF2B5EF4-FFF2-40B4-BE49-F238E27FC236}">
                    <a16:creationId xmlns:a16="http://schemas.microsoft.com/office/drawing/2014/main" id="{831E6B3E-CDDB-10D4-D18E-081E95D8E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8" name="AutoShape 51">
                <a:extLst>
                  <a:ext uri="{FF2B5EF4-FFF2-40B4-BE49-F238E27FC236}">
                    <a16:creationId xmlns:a16="http://schemas.microsoft.com/office/drawing/2014/main" id="{7DA1B321-60E7-7E15-8D8D-D872E8519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0033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9" name="AutoShape 52">
                <a:extLst>
                  <a:ext uri="{FF2B5EF4-FFF2-40B4-BE49-F238E27FC236}">
                    <a16:creationId xmlns:a16="http://schemas.microsoft.com/office/drawing/2014/main" id="{5E73CB37-F34A-E9A2-9394-CCA5253F9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60" name="AutoShape 53">
                <a:extLst>
                  <a:ext uri="{FF2B5EF4-FFF2-40B4-BE49-F238E27FC236}">
                    <a16:creationId xmlns:a16="http://schemas.microsoft.com/office/drawing/2014/main" id="{20E0F373-BCB9-855C-EEEE-4D8CB3902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61" name="AutoShape 54">
                <a:extLst>
                  <a:ext uri="{FF2B5EF4-FFF2-40B4-BE49-F238E27FC236}">
                    <a16:creationId xmlns:a16="http://schemas.microsoft.com/office/drawing/2014/main" id="{20D27BD8-154D-7E94-77A9-D543ACAB4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62" name="AutoShape 55">
                <a:extLst>
                  <a:ext uri="{FF2B5EF4-FFF2-40B4-BE49-F238E27FC236}">
                    <a16:creationId xmlns:a16="http://schemas.microsoft.com/office/drawing/2014/main" id="{26CAACC2-7BC4-09A4-44E4-69AA5A44F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1948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63" name="AutoShape 56">
                <a:extLst>
                  <a:ext uri="{FF2B5EF4-FFF2-40B4-BE49-F238E27FC236}">
                    <a16:creationId xmlns:a16="http://schemas.microsoft.com/office/drawing/2014/main" id="{9B6E0320-737C-1DA9-C0EE-57F9AEA91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64" name="AutoShape 57">
                <a:extLst>
                  <a:ext uri="{FF2B5EF4-FFF2-40B4-BE49-F238E27FC236}">
                    <a16:creationId xmlns:a16="http://schemas.microsoft.com/office/drawing/2014/main" id="{0E14B0E6-5148-A2ED-AAE0-2F5BD6917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7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65" name="AutoShape 58">
                <a:extLst>
                  <a:ext uri="{FF2B5EF4-FFF2-40B4-BE49-F238E27FC236}">
                    <a16:creationId xmlns:a16="http://schemas.microsoft.com/office/drawing/2014/main" id="{CD062A3C-7C46-10CB-2248-C99B432E0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193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2FF672C7-258B-CACC-6606-5DE3AE87A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1182"/>
              <a:ext cx="76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35" name="Text Box 60">
              <a:extLst>
                <a:ext uri="{FF2B5EF4-FFF2-40B4-BE49-F238E27FC236}">
                  <a16:creationId xmlns:a16="http://schemas.microsoft.com/office/drawing/2014/main" id="{5B7EA5EC-154C-C2EA-7DFE-E8C60DA9B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0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TV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61">
              <a:extLst>
                <a:ext uri="{FF2B5EF4-FFF2-40B4-BE49-F238E27FC236}">
                  <a16:creationId xmlns:a16="http://schemas.microsoft.com/office/drawing/2014/main" id="{E9FBA006-4D4F-7412-CBDD-E24AFC36F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" y="1669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VCR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62">
              <a:extLst>
                <a:ext uri="{FF2B5EF4-FFF2-40B4-BE49-F238E27FC236}">
                  <a16:creationId xmlns:a16="http://schemas.microsoft.com/office/drawing/2014/main" id="{F3BC300E-8669-3CDA-3701-EB23743C0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1492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PC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63">
              <a:extLst>
                <a:ext uri="{FF2B5EF4-FFF2-40B4-BE49-F238E27FC236}">
                  <a16:creationId xmlns:a16="http://schemas.microsoft.com/office/drawing/2014/main" id="{E80BC30F-222C-0281-ACBD-B76B39432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" y="1197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1Qtr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64">
              <a:extLst>
                <a:ext uri="{FF2B5EF4-FFF2-40B4-BE49-F238E27FC236}">
                  <a16:creationId xmlns:a16="http://schemas.microsoft.com/office/drawing/2014/main" id="{C1403923-A5B3-1966-6286-BC6027EEE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185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2Qtr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65">
              <a:extLst>
                <a:ext uri="{FF2B5EF4-FFF2-40B4-BE49-F238E27FC236}">
                  <a16:creationId xmlns:a16="http://schemas.microsoft.com/office/drawing/2014/main" id="{E2B94F1D-C6E5-3099-B127-CEBC5DF8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" y="1209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3Qtr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66">
              <a:extLst>
                <a:ext uri="{FF2B5EF4-FFF2-40B4-BE49-F238E27FC236}">
                  <a16:creationId xmlns:a16="http://schemas.microsoft.com/office/drawing/2014/main" id="{FDD88169-45CB-25B4-5CBD-5F3F053B0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1221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4Qtr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67">
              <a:extLst>
                <a:ext uri="{FF2B5EF4-FFF2-40B4-BE49-F238E27FC236}">
                  <a16:creationId xmlns:a16="http://schemas.microsoft.com/office/drawing/2014/main" id="{352DF0C9-F88F-0858-DB70-48768705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5" y="1482"/>
              <a:ext cx="5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U.S.A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68">
              <a:extLst>
                <a:ext uri="{FF2B5EF4-FFF2-40B4-BE49-F238E27FC236}">
                  <a16:creationId xmlns:a16="http://schemas.microsoft.com/office/drawing/2014/main" id="{DE5093F5-2FAF-C727-467A-4CA92F343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4" y="1974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Canada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69">
              <a:extLst>
                <a:ext uri="{FF2B5EF4-FFF2-40B4-BE49-F238E27FC236}">
                  <a16:creationId xmlns:a16="http://schemas.microsoft.com/office/drawing/2014/main" id="{44B7B1EC-A984-9228-9323-40F9EF361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2394"/>
              <a:ext cx="6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Mexico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70">
              <a:extLst>
                <a:ext uri="{FF2B5EF4-FFF2-40B4-BE49-F238E27FC236}">
                  <a16:creationId xmlns:a16="http://schemas.microsoft.com/office/drawing/2014/main" id="{97CC4152-216D-9381-E9AB-95A378DBC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2874"/>
              <a:ext cx="3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sum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316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Cuboids Corresponding to the Cube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B1B6D-11A7-9D6E-D6E9-935734D9C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33" y="724655"/>
            <a:ext cx="7785884" cy="41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3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1.7 Typical OLAP Operations</a:t>
            </a: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65546" cy="397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Roll up (drill-up): summarize data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i="1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by climbing up hierarchy or by dimension reduction</a:t>
            </a:r>
            <a:endParaRPr lang="en-US" altLang="en-US" sz="1600" kern="1200" dirty="0">
              <a:solidFill>
                <a:schemeClr val="tx1"/>
              </a:solidFill>
              <a:latin typeface="Proxima Nova" panose="020B0604020202020204" charset="0"/>
              <a:ea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Drill down (roll down): reverse of roll-up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i="1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from higher level summary to lower level summary or detailed data, or introducing new dimensions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Slice and dice: </a:t>
            </a:r>
            <a:r>
              <a:rPr lang="en-US" altLang="en-US" sz="1600" i="1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project and select</a:t>
            </a: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Pivot (rotate):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i="1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reorient the cube, visualization, 3D to series of 2D planes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Other operations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i="1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drill across: involving (across) more than one fact table</a:t>
            </a:r>
            <a:endParaRPr lang="en-US" altLang="en-US" sz="1600" kern="1200" dirty="0">
              <a:solidFill>
                <a:schemeClr val="tx1"/>
              </a:solidFill>
              <a:latin typeface="Proxima Nova" panose="020B0604020202020204" charset="0"/>
              <a:ea typeface="+mn-ea"/>
              <a:cs typeface="+mn-cs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i="1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drill through: through the bottom level of the cube to its back-end relational tables (using SQL)</a:t>
            </a:r>
            <a:endParaRPr lang="en-US" altLang="en-US" sz="1600" kern="1200" dirty="0">
              <a:solidFill>
                <a:schemeClr val="tx1"/>
              </a:solidFill>
              <a:latin typeface="Proxima Nova" panose="020B0604020202020204" charset="0"/>
              <a:ea typeface="+mn-ea"/>
              <a:cs typeface="+mn-cs"/>
            </a:endParaRP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10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392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Introduction to Data Warehouse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Data warehouse vs Operational DBMS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Comparison of OLAP with OLTP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Multidimensional data model: Data cubes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Conceptual Modelling of Data warehouse: schemas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Multidimensional Data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OLAP operations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Data Warehouse architecture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OLAP Server Architecture: ROLAP, MOLAP </a:t>
            </a:r>
            <a:endParaRPr lang="en-IN" sz="1700" dirty="0">
              <a:solidFill>
                <a:schemeClr val="tx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9204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059" descr="ha02f10">
            <a:extLst>
              <a:ext uri="{FF2B5EF4-FFF2-40B4-BE49-F238E27FC236}">
                <a16:creationId xmlns:a16="http://schemas.microsoft.com/office/drawing/2014/main" id="{D2CE9DAF-56D6-67CC-9FE8-8637D77A7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17" y="80977"/>
            <a:ext cx="6509289" cy="498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705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1.8 </a:t>
            </a:r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Warehouse: A Multi-Tiered Architecture</a:t>
            </a:r>
          </a:p>
          <a:p>
            <a:pPr lvl="0"/>
            <a:endParaRPr lang="en-IN"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DAACE-B6DE-F2FF-9375-040174B13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209" y="840773"/>
            <a:ext cx="6969165" cy="41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18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F2634DAB-50CB-5725-A9EA-CE6420C4F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10AB212E-49CC-B3B4-538A-F059326332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B057D594-E0CA-31EB-1E9A-C805518CD35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9C61FFF0-8AAF-BB0F-0B98-DC398431F2F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B8D00199-F06C-ECD9-391D-8B80A876D71B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Three Data Warehouse Models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C118BE06-83C1-4CF7-BFA2-1727569CC56E}"/>
              </a:ext>
            </a:extLst>
          </p:cNvPr>
          <p:cNvSpPr txBox="1"/>
          <p:nvPr/>
        </p:nvSpPr>
        <p:spPr>
          <a:xfrm>
            <a:off x="184936" y="724875"/>
            <a:ext cx="8865546" cy="2868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Enterprise warehouse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collects all of the information about subjects spanning the entire organization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Data Mart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a subset of corporate-wide data that is of value to a specific groups of users.  Its scope is confined to specific, selected groups, such as marketing data mart</a:t>
            </a:r>
          </a:p>
          <a:p>
            <a:pPr marL="1143000" lvl="2" indent="-22860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Independent vs. dependent (directly from warehouse) data mart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Virtual warehouse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A set of views over operational databases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77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EB92B6F4-04D2-19F3-D065-061F24C86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7FFE2409-6C0B-7B37-C172-4496949320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5CB261CA-7069-C34E-9CF3-7068662EF4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0149E199-52CD-3F77-8EE1-CB0FF149BBF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3D05E999-E192-D898-53CD-C7E3ED7E3FE2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Warehouse Back-End Tools and Utilities</a:t>
            </a:r>
            <a:endParaRPr lang="en-IN"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AD82182E-0D56-592A-C1C2-804198A0E073}"/>
              </a:ext>
            </a:extLst>
          </p:cNvPr>
          <p:cNvSpPr txBox="1"/>
          <p:nvPr/>
        </p:nvSpPr>
        <p:spPr>
          <a:xfrm>
            <a:off x="184936" y="724875"/>
            <a:ext cx="8865546" cy="3459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Data extraction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get data from multiple, heterogeneous, and external sources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Data cleaning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detect errors in the data and rectify them when possible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Data transformation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convert data from legacy or host format to warehouse format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Load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sort, summarize, consolidate, compute views, check integrity, and build </a:t>
            </a:r>
            <a:r>
              <a:rPr lang="en-US" altLang="en-US" sz="1600" kern="1200" dirty="0" err="1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indicies</a:t>
            </a: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 and partitions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Refresh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propagate the updates from the data sources to the warehouse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96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F1C36BFB-722E-4CD0-F76A-D57A05EEF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10197D17-6395-FF2F-47B9-72B0F29137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C061AA00-657C-6E55-7F2F-50B0F76C081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BB0F1A3A-010E-8A92-D393-F806C7FC737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5F2E414D-DA69-8E46-8237-9E2DB12A691E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The ETL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4437E-3FDB-8184-4D23-1AA2C2D58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743" y="840520"/>
            <a:ext cx="7621064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56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3C73B025-9201-4FB3-01E4-0115B78FA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842B479E-1FB4-813E-ED55-630BECD2A2F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1AC0BBF7-C799-517A-43F4-443C9D0604A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C7092A74-8B33-D4F3-01C7-A992DC4BEA7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26C7F495-C6CF-2B46-60AC-A3F575EA8314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1.9 OLAP Server Architectures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46CEFE4F-81A7-1A50-8684-F57536FD448C}"/>
              </a:ext>
            </a:extLst>
          </p:cNvPr>
          <p:cNvSpPr txBox="1"/>
          <p:nvPr/>
        </p:nvSpPr>
        <p:spPr>
          <a:xfrm>
            <a:off x="184936" y="724875"/>
            <a:ext cx="8865546" cy="459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u="sng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Relational OLAP (ROLAP)</a:t>
            </a: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 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Use relational or extended-relational DBMS to store and manage warehouse data and OLAP middle ware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Include optimization of DBMS backend, implementation of aggregation navigation logic, and additional tools and services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Greater scalability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u="sng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Multidimensional OLAP (MOLAP)</a:t>
            </a: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 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Sparse array-based multidimensional storage engine 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Fast indexing to pre-computed summarized data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u="sng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Hybrid OLAP (HOLAP)</a:t>
            </a: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 (e.g., Microsoft </a:t>
            </a:r>
            <a:r>
              <a:rPr lang="en-US" altLang="en-US" sz="1600" kern="1200" dirty="0" err="1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SQLServer</a:t>
            </a: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)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Flexibility, e.g., low level: relational, high-level: array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Specialized SQL servers (e.g., </a:t>
            </a:r>
            <a:r>
              <a:rPr lang="en-US" altLang="en-US" sz="1600" kern="1200" dirty="0" err="1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Redbricks</a:t>
            </a: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) 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Specialized support for SQL queries over star/snowflake schemas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79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779F2647-E52F-B470-5C80-D52A31159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B95A8CF7-6427-1B14-8268-809C603107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4335F894-38E1-320A-ED77-76290AAF41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EDF1820E-641A-C714-243D-BC0D56B307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BFFF663E-5F44-6FF8-466A-98CECB0ED3F2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ROLAP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A179DD1F-52CC-A12F-2607-F625683F28E6}"/>
              </a:ext>
            </a:extLst>
          </p:cNvPr>
          <p:cNvSpPr txBox="1"/>
          <p:nvPr/>
        </p:nvSpPr>
        <p:spPr>
          <a:xfrm>
            <a:off x="184936" y="724875"/>
            <a:ext cx="3937613" cy="190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IN" altLang="en-US" sz="1800" b="1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ROLAP</a:t>
            </a:r>
            <a: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 is </a:t>
            </a:r>
            <a:r>
              <a:rPr lang="en-IN" altLang="en-US" sz="1800" b="1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Relational Online</a:t>
            </a:r>
            <a:br>
              <a:rPr lang="en-IN" altLang="en-US" sz="1800" b="1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</a:br>
            <a:r>
              <a:rPr lang="en-IN" altLang="en-US" sz="1800" b="1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Analytical Processing</a:t>
            </a:r>
            <a: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 model,</a:t>
            </a:r>
            <a:b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</a:br>
            <a: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where the data is stored as </a:t>
            </a:r>
            <a:b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</a:br>
            <a: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in relational database</a:t>
            </a:r>
            <a:b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</a:br>
            <a: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i.e. </a:t>
            </a:r>
            <a:r>
              <a:rPr lang="en-IN" altLang="en-US" sz="1800" b="1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rows and columns</a:t>
            </a:r>
            <a: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 in </a:t>
            </a:r>
            <a:b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</a:br>
            <a: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the data warehouse.</a:t>
            </a:r>
            <a:endParaRPr lang="en-IN" altLang="en-US" sz="1800" b="1" kern="1200" dirty="0">
              <a:solidFill>
                <a:schemeClr val="tx1"/>
              </a:solidFill>
              <a:latin typeface="Tahoma"/>
              <a:ea typeface="+mn-ea"/>
              <a:cs typeface="+mn-cs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C354EB8-70E6-782A-F5CF-E8FCDDDBE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06" y="910619"/>
            <a:ext cx="4522156" cy="399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2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568829A3-8374-37DC-EA0E-375429F8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D5E8CA6A-0770-16C8-7A75-1854888D52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0A4AD138-361D-783A-2612-31C0746613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32C13DE7-49AF-FAF5-0EA1-0A4E0ED9B3D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D1798FA2-2180-8AA6-344A-80708BD529FA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MOLAP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0D8EA3A7-A90B-4ACB-9A39-ED7B5DDF8C70}"/>
              </a:ext>
            </a:extLst>
          </p:cNvPr>
          <p:cNvSpPr txBox="1"/>
          <p:nvPr/>
        </p:nvSpPr>
        <p:spPr>
          <a:xfrm>
            <a:off x="184936" y="724875"/>
            <a:ext cx="3937613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 b="1" dirty="0"/>
              <a:t>MOLAP</a:t>
            </a:r>
            <a:r>
              <a:rPr lang="en-IN" altLang="en-US" sz="1800" dirty="0"/>
              <a:t> is a </a:t>
            </a:r>
            <a:r>
              <a:rPr lang="en-IN" altLang="en-US" sz="1800" b="1" dirty="0"/>
              <a:t>Multidimensional </a:t>
            </a:r>
            <a:br>
              <a:rPr lang="en-IN" altLang="en-US" sz="1800" b="1" dirty="0"/>
            </a:br>
            <a:r>
              <a:rPr lang="en-IN" altLang="en-US" sz="1800" b="1" dirty="0"/>
              <a:t>Online Analytical Processing</a:t>
            </a:r>
            <a:r>
              <a:rPr lang="en-IN" altLang="en-US" sz="1800" dirty="0"/>
              <a:t> </a:t>
            </a:r>
            <a:br>
              <a:rPr lang="en-IN" altLang="en-US" sz="1800" dirty="0"/>
            </a:br>
            <a:r>
              <a:rPr lang="en-IN" altLang="en-US" sz="1800" dirty="0"/>
              <a:t>model. The data used for </a:t>
            </a:r>
            <a:br>
              <a:rPr lang="en-IN" altLang="en-US" sz="1800" dirty="0"/>
            </a:br>
            <a:r>
              <a:rPr lang="en-IN" altLang="en-US" sz="1800" dirty="0"/>
              <a:t>analysis is stored in </a:t>
            </a:r>
            <a:br>
              <a:rPr lang="en-IN" altLang="en-US" sz="1800" dirty="0"/>
            </a:br>
            <a:r>
              <a:rPr lang="en-IN" altLang="en-US" sz="1800" dirty="0"/>
              <a:t>specialized </a:t>
            </a:r>
            <a:br>
              <a:rPr lang="en-IN" altLang="en-US" sz="1800" dirty="0"/>
            </a:br>
            <a:r>
              <a:rPr lang="en-IN" altLang="en-US" sz="1800" b="1" dirty="0"/>
              <a:t>multidimensional databases </a:t>
            </a:r>
            <a:br>
              <a:rPr lang="en-IN" altLang="en-US" sz="1800" b="1" dirty="0"/>
            </a:br>
            <a:r>
              <a:rPr lang="en-IN" altLang="en-US" sz="1800" b="1" dirty="0"/>
              <a:t>(MDDBs)</a:t>
            </a:r>
            <a:r>
              <a:rPr lang="en-IN" altLang="en-US" sz="1800" dirty="0"/>
              <a:t>.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5499BBF-497C-7EB0-5A57-FFA4E7CE7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47" y="720580"/>
            <a:ext cx="4395228" cy="411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94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08DFF01B-652E-B287-F9B9-1EC9A1CC8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B308F025-B100-0FA5-2274-DF263A8752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22060A18-9EC8-C52E-0D7A-EA55035126D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9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8DEE5832-7101-33A7-A376-041C03D3C3C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1C93865C-3781-BACA-AB45-18B620706515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ROLAP </a:t>
            </a:r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vs. </a:t>
            </a:r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MOLAP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FA0039F8-5C7D-40D4-8BFC-84CDB37C259A}"/>
              </a:ext>
            </a:extLst>
          </p:cNvPr>
          <p:cNvSpPr txBox="1"/>
          <p:nvPr/>
        </p:nvSpPr>
        <p:spPr>
          <a:xfrm>
            <a:off x="184936" y="724875"/>
            <a:ext cx="8865546" cy="52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0E4F0-EA02-C398-9A83-7B84AE383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227" y="767142"/>
            <a:ext cx="7235107" cy="42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0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ABA97E1F-5736-54CF-E555-320221638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9F0F1992-CF6D-DA29-40C0-65678FAB0B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B47E2770-7E4C-1D24-BCF9-583A24F58A1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1A425D85-A881-983C-823F-64FAEAE6242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8A710833-E2C3-4F17-7063-83A2BFC8AD28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OLAM Architecture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1FFFB178-C0A9-65E2-0119-0CD22EB6E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4590" y="852408"/>
            <a:ext cx="5920345" cy="4138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83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1.1 Introduction to Data Warehouse</a:t>
            </a: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2951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Defined in many different ways, but not rigorously.</a:t>
            </a:r>
          </a:p>
          <a:p>
            <a:pPr marL="285750" lvl="1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 decision support database that is maintained separately from the organization’s operational database.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Support information processing by providing a solid platform of consolidated, historical data </a:t>
            </a:r>
          </a:p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for analysis.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“A data warehouse is a subject-oriented, integrated, time-variant, and nonvolatile collection of data in support of management’s decision-making process.”—W. H. Inmon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 warehousing:</a:t>
            </a:r>
          </a:p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The process of constructing and using data warehouses</a:t>
            </a:r>
          </a:p>
        </p:txBody>
      </p:sp>
    </p:spTree>
    <p:extLst>
      <p:ext uri="{BB962C8B-B14F-4D97-AF65-F5344CB8AC3E}">
        <p14:creationId xmlns:p14="http://schemas.microsoft.com/office/powerpoint/2010/main" val="24069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0917EB2A-AB5B-2ABC-BF76-F25665E32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E27D6EA9-DE14-7E4F-6BF8-4C49DC5487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2EAD1300-BA1D-2D92-F3D1-31E4B4FBDE3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1229072B-CB67-9B8B-1517-6FA90CAF6F0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2EE2A70B-65CA-FACF-728C-FBC4E6D6F303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References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8ED332EA-DCAF-FEE4-9799-B46DA3CEDDED}"/>
              </a:ext>
            </a:extLst>
          </p:cNvPr>
          <p:cNvSpPr txBox="1"/>
          <p:nvPr/>
        </p:nvSpPr>
        <p:spPr>
          <a:xfrm>
            <a:off x="184936" y="926353"/>
            <a:ext cx="8618101" cy="11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IN" altLang="en-US" kern="1200" dirty="0">
                <a:latin typeface="Tahoma"/>
                <a:ea typeface="+mn-ea"/>
                <a:cs typeface="+mn-cs"/>
                <a:hlinkClick r:id="rId6"/>
              </a:rPr>
              <a:t>http://www.faadooengineers.com/online-study/post/cse/datamining-and-data-ware-housing/107/on-line-analytical-processing-to-on-line-analytical-mining</a:t>
            </a:r>
            <a:endParaRPr lang="en-IN" altLang="en-US" kern="1200" dirty="0">
              <a:latin typeface="Tahoma"/>
              <a:ea typeface="+mn-ea"/>
              <a:cs typeface="+mn-cs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IN" altLang="en-US" kern="1200" dirty="0">
                <a:latin typeface="Tahoma"/>
                <a:ea typeface="+mn-ea"/>
                <a:cs typeface="+mn-cs"/>
                <a:hlinkClick r:id="rId7"/>
              </a:rPr>
              <a:t>https://galaktika-soft.com/blog/olap-vs-olam.html</a:t>
            </a:r>
            <a:endParaRPr lang="en-IN" altLang="en-US" kern="1200" dirty="0">
              <a:latin typeface="Tahoma"/>
              <a:ea typeface="+mn-ea"/>
              <a:cs typeface="+mn-cs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IN" altLang="en-US" kern="1200" dirty="0">
                <a:latin typeface="Tahoma"/>
                <a:ea typeface="+mn-ea"/>
                <a:cs typeface="+mn-cs"/>
                <a:hlinkClick r:id="rId8"/>
              </a:rPr>
              <a:t>https://www.tutorialspoint.com/data_mining/dm_evaluation.htm</a:t>
            </a:r>
            <a:endParaRPr lang="en-IN" altLang="en-US" kern="1200" dirty="0"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1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" y="1"/>
            <a:ext cx="9134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>
            <a:spLocks noGrp="1"/>
          </p:cNvSpPr>
          <p:nvPr>
            <p:ph type="ctrTitle"/>
          </p:nvPr>
        </p:nvSpPr>
        <p:spPr>
          <a:xfrm>
            <a:off x="467571" y="153453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IN" dirty="0"/>
              <a:t>Thank</a:t>
            </a:r>
            <a:br>
              <a:rPr lang="en-IN" dirty="0"/>
            </a:br>
            <a:r>
              <a:rPr lang="en-IN" dirty="0"/>
              <a:t>You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D97341BB-D2F2-CE65-9CD9-ABA6BB07D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F4468A90-A861-F792-B789-63AAA389F2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E445FD4D-C09D-B3D9-364C-2A15E581070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63FFFC7A-6B45-E15B-7091-DB78C04C75C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1E17B48D-98B4-0D5A-B2E1-9D3FDF54F310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Warehouse—Subject-Oriented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23CD282D-9B8F-5323-402C-6CE864F47C41}"/>
              </a:ext>
            </a:extLst>
          </p:cNvPr>
          <p:cNvSpPr txBox="1"/>
          <p:nvPr/>
        </p:nvSpPr>
        <p:spPr>
          <a:xfrm>
            <a:off x="184936" y="724875"/>
            <a:ext cx="8820000" cy="193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Organized around major subjects, such as customer, product, sales.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Focusing on the modeling and analysis of data for decision makers, not on daily operations or transaction processing.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Provide a simple and concise view around particular subject issues by excluding data that are not useful in the decision support process.</a:t>
            </a:r>
          </a:p>
        </p:txBody>
      </p:sp>
    </p:spTree>
    <p:extLst>
      <p:ext uri="{BB962C8B-B14F-4D97-AF65-F5344CB8AC3E}">
        <p14:creationId xmlns:p14="http://schemas.microsoft.com/office/powerpoint/2010/main" val="212866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46DE1D19-F6FB-780C-136A-F51966FE8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A8E64352-09B0-C08F-4454-3D8E14B511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AECD7375-597C-DA46-E8C2-AE228E6C9B9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B812B9C9-1CC0-D458-701E-958CAD23A09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DFDBE544-7A22-E033-7016-5F2BDBEC0CD9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Warehouse—Integrated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A42D9EFA-384F-EDC6-94D7-4BBDFAF57C1E}"/>
              </a:ext>
            </a:extLst>
          </p:cNvPr>
          <p:cNvSpPr txBox="1"/>
          <p:nvPr/>
        </p:nvSpPr>
        <p:spPr>
          <a:xfrm>
            <a:off x="184936" y="724875"/>
            <a:ext cx="8820000" cy="258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Constructed by integrating multiple, heterogeneous data sources</a:t>
            </a:r>
          </a:p>
          <a:p>
            <a:pPr marL="285750" lvl="2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relational databases, flat files, on-line transaction records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 cleaning and data integration techniques are applied.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Ensure consistency in naming conventions, encoding structures, attribute measures, etc. among different data sources</a:t>
            </a:r>
          </a:p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E.g., Hotel price: currency, tax, breakfast covered, etc</a:t>
            </a: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When data is moved to the warehouse, it is converted.</a:t>
            </a:r>
          </a:p>
        </p:txBody>
      </p:sp>
    </p:spTree>
    <p:extLst>
      <p:ext uri="{BB962C8B-B14F-4D97-AF65-F5344CB8AC3E}">
        <p14:creationId xmlns:p14="http://schemas.microsoft.com/office/powerpoint/2010/main" val="345715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D7A77DF7-9F09-B821-8C1D-B2757DF71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68E2B9FA-61A6-6177-EC5D-7E54868966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E556E5B6-96C1-CFD1-E76B-A5F4E68C15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67842F56-F0EA-3A45-B1AD-7FD2729D5F5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29E3EE11-3A4A-55F2-F2A5-0A2690A03C01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Warehouse—Time Variant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60F8D98E-3358-A4CE-9EBB-34644AD95197}"/>
              </a:ext>
            </a:extLst>
          </p:cNvPr>
          <p:cNvSpPr txBox="1"/>
          <p:nvPr/>
        </p:nvSpPr>
        <p:spPr>
          <a:xfrm>
            <a:off x="184936" y="724875"/>
            <a:ext cx="88200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The time horizon for the data warehouse is significantly longer than that of operational </a:t>
            </a:r>
          </a:p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 systems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Operational database: current value data.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 warehouse data: provide information from a historical perspective (e.g., past 5-10 years).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Every key structure in the data warehouse: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Contains an element of time, explicitly or implicitly.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But the key of operational data may or may not contain “time element”.</a:t>
            </a:r>
          </a:p>
        </p:txBody>
      </p:sp>
    </p:spTree>
    <p:extLst>
      <p:ext uri="{BB962C8B-B14F-4D97-AF65-F5344CB8AC3E}">
        <p14:creationId xmlns:p14="http://schemas.microsoft.com/office/powerpoint/2010/main" val="381753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ED17A0BB-D4E6-66D5-4501-7A9EEE6ED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6A9F6B1E-1381-8C06-CA00-9E9FBEECD4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0B783E3B-CB98-01A0-44B2-A34A0D7B7D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DA001B83-AC0A-A73E-7201-7371EAB9DD6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ED4DB080-5810-FB03-00A4-39C8E63D389C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Warehouse—Nonvolatile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0FF4EEC5-1C4B-7D64-33C9-B495254746B3}"/>
              </a:ext>
            </a:extLst>
          </p:cNvPr>
          <p:cNvSpPr txBox="1"/>
          <p:nvPr/>
        </p:nvSpPr>
        <p:spPr>
          <a:xfrm>
            <a:off x="184936" y="724875"/>
            <a:ext cx="8820000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 physically separate store of data transformed from the operational environment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Operational update of data does not occur in the data warehouse environment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5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Does not require transaction processing, recovery, and concurrency control mechanisms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5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Requires only two operations in data accessing: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initial loading of data and access of data.</a:t>
            </a:r>
          </a:p>
        </p:txBody>
      </p:sp>
    </p:spTree>
    <p:extLst>
      <p:ext uri="{BB962C8B-B14F-4D97-AF65-F5344CB8AC3E}">
        <p14:creationId xmlns:p14="http://schemas.microsoft.com/office/powerpoint/2010/main" val="426196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1.2 Data Warehouse vs. Operational DBMS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399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OLTP (on-line transaction processing)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Major task of traditional relational DBMS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Day-to-day operations: purchasing, inventory, banking, manufacturing, payroll, registration, accounting, etc.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OLAP (on-line analytical processing)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Major task of data warehouse system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Data analysis and decision making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Distinct features (OLTP vs. OLAP):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User and system orientation: customer vs. market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Data contents: current, detailed vs. historical, consolidated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Database design: ER + application vs. star + subject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View: current, local vs. evolutionary, integrated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Access patterns: update vs. read-only but complex queries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endParaRPr lang="en-US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1.3 OLTP vs. OLAP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7BE625AB-42CD-E4D7-0408-C1AC951F3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237132"/>
              </p:ext>
            </p:extLst>
          </p:nvPr>
        </p:nvGraphicFramePr>
        <p:xfrm>
          <a:off x="301403" y="717493"/>
          <a:ext cx="7827458" cy="433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1147012" imgH="6771742" progId="Word.Document.8">
                  <p:embed/>
                </p:oleObj>
              </mc:Choice>
              <mc:Fallback>
                <p:oleObj name="Document" r:id="rId6" imgW="11147012" imgH="6771742" progId="Word.Document.8">
                  <p:embed/>
                  <p:pic>
                    <p:nvPicPr>
                      <p:cNvPr id="14342" name="Object 3">
                        <a:extLst>
                          <a:ext uri="{FF2B5EF4-FFF2-40B4-BE49-F238E27FC236}">
                            <a16:creationId xmlns:a16="http://schemas.microsoft.com/office/drawing/2014/main" id="{7CA7D740-4A57-094B-FD08-D023A330C0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03" y="717493"/>
                        <a:ext cx="7827458" cy="433059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2203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1372</Words>
  <Application>Microsoft Office PowerPoint</Application>
  <PresentationFormat>On-screen Show (16:9)</PresentationFormat>
  <Paragraphs>176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Wingdings</vt:lpstr>
      <vt:lpstr>Proxima Nova</vt:lpstr>
      <vt:lpstr>Tahoma</vt:lpstr>
      <vt:lpstr>Times New Roman</vt:lpstr>
      <vt:lpstr>Arial</vt:lpstr>
      <vt:lpstr>Impact</vt:lpstr>
      <vt:lpstr>Simple Light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Ruchi Patel</cp:lastModifiedBy>
  <cp:revision>332</cp:revision>
  <dcterms:modified xsi:type="dcterms:W3CDTF">2025-06-04T03:54:02Z</dcterms:modified>
</cp:coreProperties>
</file>