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76" r:id="rId2"/>
  </p:sldMasterIdLst>
  <p:notesMasterIdLst>
    <p:notesMasterId r:id="rId19"/>
  </p:notesMasterIdLst>
  <p:sldIdLst>
    <p:sldId id="265" r:id="rId3"/>
    <p:sldId id="271" r:id="rId4"/>
    <p:sldId id="1194" r:id="rId5"/>
    <p:sldId id="273" r:id="rId6"/>
    <p:sldId id="1196" r:id="rId7"/>
    <p:sldId id="274" r:id="rId8"/>
    <p:sldId id="275" r:id="rId9"/>
    <p:sldId id="276" r:id="rId10"/>
    <p:sldId id="277" r:id="rId11"/>
    <p:sldId id="278" r:id="rId12"/>
    <p:sldId id="1174" r:id="rId13"/>
    <p:sldId id="486" r:id="rId14"/>
    <p:sldId id="487" r:id="rId15"/>
    <p:sldId id="488" r:id="rId16"/>
    <p:sldId id="489" r:id="rId17"/>
    <p:sldId id="267" r:id="rId18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20"/>
    </p:embeddedFont>
    <p:embeddedFont>
      <p:font typeface="Proxima Nova" panose="020B0604020202020204" charset="0"/>
      <p:regular r:id="rId21"/>
      <p:bold r:id="rId22"/>
      <p:italic r:id="rId23"/>
      <p:boldItalic r:id="rId24"/>
    </p:embeddedFont>
    <p:embeddedFont>
      <p:font typeface="Tahoma" panose="020B0604030504040204" pitchFamily="34" charset="0"/>
      <p:regular r:id="rId25"/>
      <p:bold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5FF992BC-17BB-4EE7-983F-DB049CC70EA0}">
          <p14:sldIdLst>
            <p14:sldId id="265"/>
            <p14:sldId id="271"/>
            <p14:sldId id="1194"/>
            <p14:sldId id="273"/>
            <p14:sldId id="1196"/>
            <p14:sldId id="274"/>
            <p14:sldId id="275"/>
            <p14:sldId id="276"/>
            <p14:sldId id="277"/>
            <p14:sldId id="278"/>
            <p14:sldId id="1174"/>
            <p14:sldId id="486"/>
            <p14:sldId id="487"/>
            <p14:sldId id="488"/>
            <p14:sldId id="489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7B6D"/>
    <a:srgbClr val="EB25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0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7.fntdata"/><Relationship Id="rId3" Type="http://schemas.openxmlformats.org/officeDocument/2006/relationships/slide" Target="slides/slide1.xml"/><Relationship Id="rId21" Type="http://schemas.openxmlformats.org/officeDocument/2006/relationships/font" Target="fonts/font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6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font" Target="fonts/font1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4.fntdata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3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8737034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b6c834fc22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b6c834fc22_0_1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591034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49836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6c834fc22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6c834fc22_0_1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58435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40367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61DFD297-C56A-39BA-8EA5-0F4A52D18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0588DF2C-BA4B-7C91-D61B-C4F10D26CB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258D5FE7-4FE0-651C-BAF4-05AFBAA9A4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7408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947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>
          <a:extLst>
            <a:ext uri="{FF2B5EF4-FFF2-40B4-BE49-F238E27FC236}">
              <a16:creationId xmlns:a16="http://schemas.microsoft.com/office/drawing/2014/main" id="{DABCE010-EA08-0F11-B6E2-7376A0527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>
            <a:extLst>
              <a:ext uri="{FF2B5EF4-FFF2-40B4-BE49-F238E27FC236}">
                <a16:creationId xmlns:a16="http://schemas.microsoft.com/office/drawing/2014/main" id="{9D39C882-7EE6-65A3-6AF4-63D1105338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>
            <a:extLst>
              <a:ext uri="{FF2B5EF4-FFF2-40B4-BE49-F238E27FC236}">
                <a16:creationId xmlns:a16="http://schemas.microsoft.com/office/drawing/2014/main" id="{65C8BB38-EC25-9765-1051-0AA75375D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855896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2199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63554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7017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b6c834fc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b6c834fc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58122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059">
            <a:extLst>
              <a:ext uri="{FF2B5EF4-FFF2-40B4-BE49-F238E27FC236}">
                <a16:creationId xmlns:a16="http://schemas.microsoft.com/office/drawing/2014/main" id="{0F266CDF-D2B1-AE40-CCC7-9D874C73357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060">
            <a:extLst>
              <a:ext uri="{FF2B5EF4-FFF2-40B4-BE49-F238E27FC236}">
                <a16:creationId xmlns:a16="http://schemas.microsoft.com/office/drawing/2014/main" id="{98155B68-7958-4DC9-2242-6BFD607BDC6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1">
            <a:extLst>
              <a:ext uri="{FF2B5EF4-FFF2-40B4-BE49-F238E27FC236}">
                <a16:creationId xmlns:a16="http://schemas.microsoft.com/office/drawing/2014/main" id="{A6C84B4A-2A4D-117C-8124-137460817A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8602DB4-C694-4C7E-9627-C46392209E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999209"/>
      </p:ext>
    </p:extLst>
  </p:cSld>
  <p:clrMapOvr>
    <a:masterClrMapping/>
  </p:clrMapOvr>
  <p:transition>
    <p:zo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1863082"/>
      </p:ext>
    </p:extLst>
  </p:cSld>
  <p:clrMapOvr>
    <a:masterClrMapping/>
  </p:clrMapOvr>
  <p:transition>
    <p:zoom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1F5E41BE-CFFE-9C9D-4927-D8BCF4EE2F5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601E0863-980E-0D1A-A9B8-51771442461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8FD4A346-BB0F-3048-2B7A-239A143B28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AC63D6-13F8-46BC-B376-E710277E184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1900462"/>
      </p:ext>
    </p:extLst>
  </p:cSld>
  <p:clrMapOvr>
    <a:masterClrMapping/>
  </p:clrMapOvr>
  <p:transition>
    <p:zoom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4FB3A5F0-3BE3-D365-698F-DC320301637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9433FE9C-8631-C0E5-509E-E07C1F37D2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25A8FA0D-F35D-DD5C-18F8-3325DDB7CA8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6E01D9-FA58-44F5-AECA-27A9AE594F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2735316"/>
      </p:ext>
    </p:extLst>
  </p:cSld>
  <p:clrMapOvr>
    <a:masterClrMapping/>
  </p:clrMapOvr>
  <p:transition>
    <p:zoom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3798A131-AA7D-2445-D6CA-DF66FC18ED4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32A712B5-23CB-5790-90A6-11FB4B733E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CF38C1B2-E03D-F8C3-7D74-4C5BD6861B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FD2EF2-73D8-4D66-A758-F42CA2BD2C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36357"/>
      </p:ext>
    </p:extLst>
  </p:cSld>
  <p:clrMapOvr>
    <a:masterClrMapping/>
  </p:clrMapOvr>
  <p:transition>
    <p:zoom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24650" y="228600"/>
            <a:ext cx="2190750" cy="46291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228600"/>
            <a:ext cx="6419850" cy="46291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02A2FAA2-0185-34C1-3383-D25E38B8796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73FB895E-20F0-2B7C-61EC-19B83575F1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20F6C456-2588-312C-C3D8-FE22875153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1C5D02-419D-4C09-B22C-87E8E26664E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0067331"/>
      </p:ext>
    </p:extLst>
  </p:cSld>
  <p:clrMapOvr>
    <a:masterClrMapping/>
  </p:clrMapOvr>
  <p:transition>
    <p:zoom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71550"/>
            <a:ext cx="411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0" y="971550"/>
            <a:ext cx="4114800" cy="18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0" y="2971800"/>
            <a:ext cx="4114800" cy="18859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2059">
            <a:extLst>
              <a:ext uri="{FF2B5EF4-FFF2-40B4-BE49-F238E27FC236}">
                <a16:creationId xmlns:a16="http://schemas.microsoft.com/office/drawing/2014/main" id="{E58E2A43-C037-3975-6348-4A7DF2D12DC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0">
            <a:extLst>
              <a:ext uri="{FF2B5EF4-FFF2-40B4-BE49-F238E27FC236}">
                <a16:creationId xmlns:a16="http://schemas.microsoft.com/office/drawing/2014/main" id="{5292B9E9-488F-77BF-D9DE-27794CB6C16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61">
            <a:extLst>
              <a:ext uri="{FF2B5EF4-FFF2-40B4-BE49-F238E27FC236}">
                <a16:creationId xmlns:a16="http://schemas.microsoft.com/office/drawing/2014/main" id="{C508467F-92BE-9FB2-B513-ADB22C1190E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B23460-9367-4CA0-BD28-2778EBF410A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736250"/>
      </p:ext>
    </p:extLst>
  </p:cSld>
  <p:clrMapOvr>
    <a:masterClrMapping/>
  </p:clrMapOvr>
  <p:transition>
    <p:zoom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763000" cy="4572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971550"/>
            <a:ext cx="411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71550"/>
            <a:ext cx="4114800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F2231764-9826-E086-48B2-99800CA281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272A08B9-8765-F4F2-F0F8-2AEA2F8BE7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CB2149B8-5297-D44F-FF18-897A5CA913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CE35F40-1E61-44F5-A862-D2B7D9B60C6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20112645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79C97-2AA9-1476-519E-39A308412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88BE43-62FC-4DC5-8D34-05BA7F41053C}" type="datetime1">
              <a:rPr lang="en-US"/>
              <a:pPr>
                <a:defRPr/>
              </a:pPr>
              <a:t>7/24/2025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E847E-1F45-7684-B17C-3325259AE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Maulik V. Dhamecha (M.Tech.)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E9571-986B-3F9B-B3A0-5534F38E2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8F0C55-C499-4E3E-9EED-DCEB044249B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0030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2F8F20F-CE87-5622-A469-56A1C209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37C79F-8CD9-4BEE-B7B5-FC6EDC296207}" type="datetime1">
              <a:rPr lang="en-US"/>
              <a:pPr>
                <a:defRPr/>
              </a:pPr>
              <a:t>7/24/2025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20C1EF51-AB24-B13D-0A4A-FEF71DFD2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Maulik V. Dhamecha (M.Tech.)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C74DFC8-8E9C-751E-7082-80E20AA64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85DAB6-2EFE-4B07-95E8-089A45BC05B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8508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2A3D0C9-EADE-8DD1-D94E-32BB62F99799}"/>
              </a:ext>
            </a:extLst>
          </p:cNvPr>
          <p:cNvGrpSpPr>
            <a:grpSpLocks/>
          </p:cNvGrpSpPr>
          <p:nvPr/>
        </p:nvGrpSpPr>
        <p:grpSpPr bwMode="auto">
          <a:xfrm>
            <a:off x="1" y="1828800"/>
            <a:ext cx="9009063" cy="789385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FC834B11-6925-E049-E384-64D3049463D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" y="1604"/>
              <a:ext cx="449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7FB6092F-15F5-0752-FCCA-D48CDF0A57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A7765119-5F62-0AD0-408B-E6A7CE3FED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AEED484F-D632-8F3E-2672-0926559BDEE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3" y="1870"/>
              <a:ext cx="466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1A5493-4FB6-9854-D58D-6EFF52DBA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18CCAB6-DF83-411C-1597-5828CF50C9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US" altLang="en-US" sz="1800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45E1F085-0DBF-A019-768F-5B47E1C037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78161E24-6A6B-23D2-1807-A35E0C93CA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B7ACFAFE-22A1-0C66-71E5-1C1F141177E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defRPr/>
              </a:pPr>
              <a:endParaRPr lang="en-US" altLang="en-US" sz="1800"/>
            </a:p>
          </p:txBody>
        </p:sp>
      </p:grpSp>
      <p:sp>
        <p:nvSpPr>
          <p:cNvPr id="9298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371600"/>
            <a:ext cx="7772400" cy="857250"/>
          </a:xfrm>
        </p:spPr>
        <p:txBody>
          <a:bodyPr/>
          <a:lstStyle>
            <a:lvl1pPr>
              <a:defRPr sz="33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298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5BB32BBD-434A-7F8C-41D5-71D34B707A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4686300"/>
            <a:ext cx="1905000" cy="342900"/>
          </a:xfrm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74889A9E-F01F-3F77-32D3-A6D6237E3D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4686300"/>
            <a:ext cx="2895600" cy="342900"/>
          </a:xfrm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70D18F6F-40E5-7CF2-8811-598CD720E37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4686300"/>
            <a:ext cx="1905000" cy="342900"/>
          </a:xfrm>
        </p:spPr>
        <p:txBody>
          <a:bodyPr/>
          <a:lstStyle>
            <a:lvl1pPr>
              <a:defRPr sz="1050">
                <a:solidFill>
                  <a:schemeClr val="bg2"/>
                </a:solidFill>
              </a:defRPr>
            </a:lvl1pPr>
          </a:lstStyle>
          <a:p>
            <a:fld id="{21E0A86E-2613-4DCA-9045-9FFDAD4032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1512192"/>
      </p:ext>
    </p:extLst>
  </p:cSld>
  <p:clrMapOvr>
    <a:masterClrMapping/>
  </p:clrMapOvr>
  <p:transition>
    <p:zo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2061">
            <a:extLst>
              <a:ext uri="{FF2B5EF4-FFF2-40B4-BE49-F238E27FC236}">
                <a16:creationId xmlns:a16="http://schemas.microsoft.com/office/drawing/2014/main" id="{035996AB-A566-8E86-A6AA-8B64344EF9B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0AF47A04-CE55-44DD-BE33-FD1E37DBAC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2186788"/>
      </p:ext>
    </p:extLst>
  </p:cSld>
  <p:clrMapOvr>
    <a:masterClrMapping/>
  </p:clrMapOvr>
  <p:transition>
    <p:zo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059">
            <a:extLst>
              <a:ext uri="{FF2B5EF4-FFF2-40B4-BE49-F238E27FC236}">
                <a16:creationId xmlns:a16="http://schemas.microsoft.com/office/drawing/2014/main" id="{CDCC1D28-F5DC-BAB5-ED98-706111B3CE5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060">
            <a:extLst>
              <a:ext uri="{FF2B5EF4-FFF2-40B4-BE49-F238E27FC236}">
                <a16:creationId xmlns:a16="http://schemas.microsoft.com/office/drawing/2014/main" id="{622406EA-21B8-F25E-54C8-906594F876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1">
            <a:extLst>
              <a:ext uri="{FF2B5EF4-FFF2-40B4-BE49-F238E27FC236}">
                <a16:creationId xmlns:a16="http://schemas.microsoft.com/office/drawing/2014/main" id="{C9F8F6A8-C78B-B461-650D-EE2F3392802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2F30D77-A8F4-4F90-9A6D-15ED485DC4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4018373"/>
      </p:ext>
    </p:extLst>
  </p:cSld>
  <p:clrMapOvr>
    <a:masterClrMapping/>
  </p:clrMapOvr>
  <p:transition>
    <p:zo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971550"/>
            <a:ext cx="41148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71550"/>
            <a:ext cx="4114800" cy="3886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2059">
            <a:extLst>
              <a:ext uri="{FF2B5EF4-FFF2-40B4-BE49-F238E27FC236}">
                <a16:creationId xmlns:a16="http://schemas.microsoft.com/office/drawing/2014/main" id="{4C61310E-8846-7F52-E97C-B1B6D930B01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060">
            <a:extLst>
              <a:ext uri="{FF2B5EF4-FFF2-40B4-BE49-F238E27FC236}">
                <a16:creationId xmlns:a16="http://schemas.microsoft.com/office/drawing/2014/main" id="{6FF8E3DE-F0BC-A13C-0E4A-A242902B01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061">
            <a:extLst>
              <a:ext uri="{FF2B5EF4-FFF2-40B4-BE49-F238E27FC236}">
                <a16:creationId xmlns:a16="http://schemas.microsoft.com/office/drawing/2014/main" id="{6BCA1694-ACEF-E6A7-06E7-533C2642E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65BF42-D434-40F4-ABD1-F5DC2624744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33503292"/>
      </p:ext>
    </p:extLst>
  </p:cSld>
  <p:clrMapOvr>
    <a:masterClrMapping/>
  </p:clrMapOvr>
  <p:transition>
    <p:zo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2059">
            <a:extLst>
              <a:ext uri="{FF2B5EF4-FFF2-40B4-BE49-F238E27FC236}">
                <a16:creationId xmlns:a16="http://schemas.microsoft.com/office/drawing/2014/main" id="{973BDB2D-3DF8-3242-9BFE-C0B0E3EE734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2060">
            <a:extLst>
              <a:ext uri="{FF2B5EF4-FFF2-40B4-BE49-F238E27FC236}">
                <a16:creationId xmlns:a16="http://schemas.microsoft.com/office/drawing/2014/main" id="{8978D3AF-E123-5A6A-AB4B-5ABC646F1A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061">
            <a:extLst>
              <a:ext uri="{FF2B5EF4-FFF2-40B4-BE49-F238E27FC236}">
                <a16:creationId xmlns:a16="http://schemas.microsoft.com/office/drawing/2014/main" id="{9B6B4EF7-79E0-F4E2-8C58-FD17DDEC03D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4A800D-BF4E-43D7-864E-7B53BBD897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4093103"/>
      </p:ext>
    </p:extLst>
  </p:cSld>
  <p:clrMapOvr>
    <a:masterClrMapping/>
  </p:clrMapOvr>
  <p:transition>
    <p:zoom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7.xml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4.xml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7" r:id="rId2"/>
    <p:sldLayoutId id="2147483674" r:id="rId3"/>
    <p:sldLayoutId id="2147483675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056">
            <a:extLst>
              <a:ext uri="{FF2B5EF4-FFF2-40B4-BE49-F238E27FC236}">
                <a16:creationId xmlns:a16="http://schemas.microsoft.com/office/drawing/2014/main" id="{EBCCE387-264A-909A-2DE3-BC21AF3A4329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4801" y="857250"/>
            <a:ext cx="8226425" cy="34529"/>
          </a:xfrm>
          <a:prstGeom prst="rect">
            <a:avLst/>
          </a:prstGeom>
          <a:gradFill rotWithShape="0">
            <a:gsLst>
              <a:gs pos="0">
                <a:srgbClr val="008080">
                  <a:alpha val="95000"/>
                </a:srgbClr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defRPr/>
            </a:pPr>
            <a:endParaRPr kumimoji="1" lang="en-US" altLang="en-US" sz="1800"/>
          </a:p>
        </p:txBody>
      </p:sp>
      <p:sp>
        <p:nvSpPr>
          <p:cNvPr id="1027" name="Rectangle 2057">
            <a:extLst>
              <a:ext uri="{FF2B5EF4-FFF2-40B4-BE49-F238E27FC236}">
                <a16:creationId xmlns:a16="http://schemas.microsoft.com/office/drawing/2014/main" id="{3462DCBD-9764-B1FD-C50C-F9CB89A179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228600"/>
            <a:ext cx="876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2058">
            <a:extLst>
              <a:ext uri="{FF2B5EF4-FFF2-40B4-BE49-F238E27FC236}">
                <a16:creationId xmlns:a16="http://schemas.microsoft.com/office/drawing/2014/main" id="{5C7594F7-A52F-C7B0-926D-C810B1A4B3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971550"/>
            <a:ext cx="83820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928779" name="Rectangle 2059">
            <a:extLst>
              <a:ext uri="{FF2B5EF4-FFF2-40B4-BE49-F238E27FC236}">
                <a16:creationId xmlns:a16="http://schemas.microsoft.com/office/drawing/2014/main" id="{B7ED913D-D033-4CAB-553C-AABA75F4469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4857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8780" name="Rectangle 2060">
            <a:extLst>
              <a:ext uri="{FF2B5EF4-FFF2-40B4-BE49-F238E27FC236}">
                <a16:creationId xmlns:a16="http://schemas.microsoft.com/office/drawing/2014/main" id="{B8B6F5D3-C378-287B-E635-5C5ECDAB823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4857750"/>
            <a:ext cx="28956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9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8781" name="Rectangle 2061">
            <a:extLst>
              <a:ext uri="{FF2B5EF4-FFF2-40B4-BE49-F238E27FC236}">
                <a16:creationId xmlns:a16="http://schemas.microsoft.com/office/drawing/2014/main" id="{785939E4-073A-C93A-31C2-AF2529134AC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4857750"/>
            <a:ext cx="19050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900"/>
            </a:lvl1pPr>
          </a:lstStyle>
          <a:p>
            <a:fld id="{3A81A457-2B66-4B54-88CC-773D2C14C7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0661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ransition>
    <p:zoom/>
  </p:transition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5pPr>
      <a:lvl6pPr marL="3429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6pPr>
      <a:lvl7pPr marL="6858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7pPr>
      <a:lvl8pPr marL="10287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8pPr>
      <a:lvl9pPr marL="1371600" algn="ctr" rtl="0" fontAlgn="base">
        <a:spcBef>
          <a:spcPct val="0"/>
        </a:spcBef>
        <a:spcAft>
          <a:spcPct val="0"/>
        </a:spcAft>
        <a:defRPr sz="2700" b="1">
          <a:solidFill>
            <a:schemeClr val="tx2"/>
          </a:solidFill>
          <a:latin typeface="Berlin Sans FB Demi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n"/>
        <a:defRPr sz="2100">
          <a:solidFill>
            <a:schemeClr val="tx1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1800">
          <a:solidFill>
            <a:schemeClr val="tx1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1500">
          <a:solidFill>
            <a:schemeClr val="tx1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15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Google Shape;16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0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3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71;p15"/>
          <p:cNvSpPr txBox="1"/>
          <p:nvPr/>
        </p:nvSpPr>
        <p:spPr>
          <a:xfrm>
            <a:off x="333812" y="1655725"/>
            <a:ext cx="5561466" cy="1354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36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Unit - 3</a:t>
            </a:r>
            <a:endParaRPr lang="en-IN" sz="3600" b="1" dirty="0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0"/>
            <a:r>
              <a:rPr lang="en-IN" sz="4000" b="1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Pre-Processing</a:t>
            </a:r>
            <a:endParaRPr sz="4000" b="1" dirty="0"/>
          </a:p>
        </p:txBody>
      </p:sp>
      <p:sp>
        <p:nvSpPr>
          <p:cNvPr id="12" name="Google Shape;73;p15"/>
          <p:cNvSpPr txBox="1"/>
          <p:nvPr/>
        </p:nvSpPr>
        <p:spPr>
          <a:xfrm>
            <a:off x="333812" y="4253501"/>
            <a:ext cx="2981554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dirty="0">
                <a:solidFill>
                  <a:schemeClr val="dk2"/>
                </a:solidFill>
              </a:rPr>
              <a:t>Dr. Ruchi Patel</a:t>
            </a:r>
          </a:p>
          <a:p>
            <a:pPr lvl="0"/>
            <a:r>
              <a:rPr lang="en-US" dirty="0">
                <a:solidFill>
                  <a:schemeClr val="dk2"/>
                </a:solidFill>
              </a:rPr>
              <a:t>Associate Professor</a:t>
            </a:r>
          </a:p>
          <a:p>
            <a:pPr lvl="0"/>
            <a:r>
              <a:rPr lang="en-US" dirty="0">
                <a:solidFill>
                  <a:schemeClr val="dk2"/>
                </a:solidFill>
              </a:rPr>
              <a:t>Computer Engineering Department</a:t>
            </a:r>
          </a:p>
        </p:txBody>
      </p:sp>
      <p:sp>
        <p:nvSpPr>
          <p:cNvPr id="13" name="Google Shape;71;p15"/>
          <p:cNvSpPr txBox="1"/>
          <p:nvPr/>
        </p:nvSpPr>
        <p:spPr>
          <a:xfrm>
            <a:off x="406432" y="724875"/>
            <a:ext cx="6160623" cy="4462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1700" dirty="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01CE0723 - DATA WAREHOUSING &amp; DATA MINING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3.1 Data Cleaning (cont.) : </a:t>
            </a:r>
            <a:r>
              <a:rPr lang="en-US" sz="20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handle noisy data?</a:t>
            </a:r>
            <a:endParaRPr sz="20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12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3333CC"/>
                </a:solidFill>
                <a:latin typeface="Tahoma"/>
                <a:ea typeface="+mn-ea"/>
                <a:cs typeface="+mn-cs"/>
              </a:rPr>
              <a:t>Binning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first sort data and partition into (equal-frequency) bins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then one can </a:t>
            </a:r>
            <a:r>
              <a:rPr lang="en-US" altLang="en-US" sz="2000" dirty="0">
                <a:solidFill>
                  <a:srgbClr val="FF0000"/>
                </a:solidFill>
                <a:latin typeface="Tahoma"/>
              </a:rPr>
              <a:t>smooth by bin means,  smooth by bin median, smooth by bin boundaries</a:t>
            </a:r>
            <a:r>
              <a:rPr lang="en-US" altLang="en-US" sz="2000" dirty="0">
                <a:latin typeface="Tahoma"/>
              </a:rPr>
              <a:t>, etc.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3333CC"/>
                </a:solidFill>
                <a:latin typeface="Tahoma"/>
                <a:ea typeface="+mn-ea"/>
                <a:cs typeface="+mn-cs"/>
              </a:rPr>
              <a:t>Regression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smooth by fitting the data into regression functions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3333CC"/>
                </a:solidFill>
                <a:latin typeface="Tahoma"/>
                <a:ea typeface="+mn-ea"/>
                <a:cs typeface="+mn-cs"/>
              </a:rPr>
              <a:t>Clustering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detect and remove outliers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2000" dirty="0">
                <a:solidFill>
                  <a:srgbClr val="3333CC"/>
                </a:solidFill>
                <a:latin typeface="Tahoma"/>
                <a:ea typeface="+mn-ea"/>
                <a:cs typeface="+mn-cs"/>
              </a:rPr>
              <a:t>Combined computer and human inspection</a:t>
            </a:r>
          </a:p>
          <a:p>
            <a:pPr marL="742950" lvl="1" indent="-285750" fontAlgn="base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2000" dirty="0">
                <a:latin typeface="Tahoma"/>
              </a:rPr>
              <a:t>detect suspicious values and check by human (e.g., deal with possible outliers)</a:t>
            </a:r>
          </a:p>
        </p:txBody>
      </p:sp>
    </p:spTree>
    <p:extLst>
      <p:ext uri="{BB962C8B-B14F-4D97-AF65-F5344CB8AC3E}">
        <p14:creationId xmlns:p14="http://schemas.microsoft.com/office/powerpoint/2010/main" val="202139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Title 1">
            <a:extLst>
              <a:ext uri="{FF2B5EF4-FFF2-40B4-BE49-F238E27FC236}">
                <a16:creationId xmlns:a16="http://schemas.microsoft.com/office/drawing/2014/main" id="{235F3493-BDB9-95C5-BB32-D943B8B2FE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Binning Methods</a:t>
            </a:r>
            <a:endParaRPr lang="en-IN" altLang="en-US"/>
          </a:p>
        </p:txBody>
      </p:sp>
      <p:sp>
        <p:nvSpPr>
          <p:cNvPr id="155651" name="Content Placeholder 2">
            <a:extLst>
              <a:ext uri="{FF2B5EF4-FFF2-40B4-BE49-F238E27FC236}">
                <a16:creationId xmlns:a16="http://schemas.microsoft.com/office/drawing/2014/main" id="{EBA36C15-FBBB-2005-730D-CCC60F30C5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1800" dirty="0">
                <a:solidFill>
                  <a:srgbClr val="0000FF"/>
                </a:solidFill>
              </a:rPr>
              <a:t>Equal-width</a:t>
            </a:r>
            <a:r>
              <a:rPr lang="en-US" sz="1800" dirty="0"/>
              <a:t> (distance) partitioning: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It divides the range into </a:t>
            </a:r>
            <a:r>
              <a:rPr lang="en-US" sz="1500" i="1" dirty="0"/>
              <a:t>N</a:t>
            </a:r>
            <a:r>
              <a:rPr lang="en-US" sz="1500" dirty="0"/>
              <a:t> intervals of equal size: </a:t>
            </a:r>
            <a:r>
              <a:rPr lang="en-US" sz="1500" dirty="0">
                <a:solidFill>
                  <a:srgbClr val="39513E"/>
                </a:solidFill>
              </a:rPr>
              <a:t>uniform grid</a:t>
            </a:r>
            <a:endParaRPr lang="en-US" sz="1500" dirty="0">
              <a:solidFill>
                <a:schemeClr val="hlink"/>
              </a:solidFill>
            </a:endParaRP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if </a:t>
            </a:r>
            <a:r>
              <a:rPr lang="en-US" sz="1500" i="1" dirty="0"/>
              <a:t>A</a:t>
            </a:r>
            <a:r>
              <a:rPr lang="en-US" sz="1500" dirty="0"/>
              <a:t> and </a:t>
            </a:r>
            <a:r>
              <a:rPr lang="en-US" sz="1500" i="1" dirty="0"/>
              <a:t>B</a:t>
            </a:r>
            <a:r>
              <a:rPr lang="en-US" sz="1500" dirty="0"/>
              <a:t> are the lowest and highest values of the attribute, the width of intervals will be: </a:t>
            </a:r>
            <a:r>
              <a:rPr lang="en-US" sz="1500" i="1" dirty="0"/>
              <a:t>W </a:t>
            </a:r>
            <a:r>
              <a:rPr lang="en-US" sz="1500" dirty="0"/>
              <a:t>= (</a:t>
            </a:r>
            <a:r>
              <a:rPr lang="en-US" sz="1500" i="1" dirty="0"/>
              <a:t>B</a:t>
            </a:r>
            <a:r>
              <a:rPr lang="en-US" sz="1500" dirty="0"/>
              <a:t>-</a:t>
            </a:r>
            <a:r>
              <a:rPr lang="en-US" sz="1500" i="1" dirty="0"/>
              <a:t>A</a:t>
            </a:r>
            <a:r>
              <a:rPr lang="en-US" sz="1500" dirty="0"/>
              <a:t>)/</a:t>
            </a:r>
            <a:r>
              <a:rPr lang="en-US" sz="1500" i="1" dirty="0"/>
              <a:t>N.</a:t>
            </a:r>
            <a:endParaRPr lang="en-US" sz="1500" dirty="0"/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The most straightforward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But outliers may dominate presentation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Skewed data is not handled well.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The algorithm divides the data into </a:t>
            </a:r>
            <a:r>
              <a:rPr lang="en-US" sz="1500" i="1" dirty="0"/>
              <a:t>k</a:t>
            </a:r>
            <a:r>
              <a:rPr lang="en-US" sz="1500" dirty="0"/>
              <a:t> intervals of equal size. The width of intervals is:</a:t>
            </a:r>
            <a:br>
              <a:rPr lang="en-US" sz="1500" dirty="0"/>
            </a:br>
            <a:r>
              <a:rPr lang="en-US" sz="1500" i="1" dirty="0">
                <a:solidFill>
                  <a:srgbClr val="FF0000"/>
                </a:solidFill>
              </a:rPr>
              <a:t>w = (max-min)/k</a:t>
            </a:r>
            <a:br>
              <a:rPr lang="en-US" sz="1500" i="1" dirty="0">
                <a:solidFill>
                  <a:srgbClr val="FF0000"/>
                </a:solidFill>
              </a:rPr>
            </a:br>
            <a:r>
              <a:rPr lang="en-US" sz="1500" dirty="0"/>
              <a:t>And the interval boundaries are: </a:t>
            </a:r>
            <a:br>
              <a:rPr lang="en-US" sz="1500" dirty="0"/>
            </a:br>
            <a:r>
              <a:rPr lang="en-US" sz="1500" i="1" dirty="0" err="1">
                <a:solidFill>
                  <a:srgbClr val="FF0000"/>
                </a:solidFill>
              </a:rPr>
              <a:t>min+w</a:t>
            </a:r>
            <a:r>
              <a:rPr lang="en-US" sz="1500" i="1" dirty="0">
                <a:solidFill>
                  <a:srgbClr val="FF0000"/>
                </a:solidFill>
              </a:rPr>
              <a:t>, min+2w, ... , min+(k-1)w</a:t>
            </a:r>
            <a:endParaRPr lang="en-US" sz="1500" i="1" dirty="0"/>
          </a:p>
          <a:p>
            <a:pPr eaLnBrk="1" hangingPunct="1">
              <a:defRPr/>
            </a:pPr>
            <a:r>
              <a:rPr lang="en-US" sz="1800" dirty="0">
                <a:solidFill>
                  <a:srgbClr val="0000FF"/>
                </a:solidFill>
              </a:rPr>
              <a:t>Equal-depth </a:t>
            </a:r>
            <a:r>
              <a:rPr lang="en-US" sz="1800" dirty="0"/>
              <a:t>(frequency) partitioning: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It divides the range into </a:t>
            </a:r>
            <a:r>
              <a:rPr lang="en-US" sz="1500" i="1" dirty="0"/>
              <a:t>N</a:t>
            </a:r>
            <a:r>
              <a:rPr lang="en-US" sz="1500" dirty="0"/>
              <a:t> intervals, each containing approximately same number of samples</a:t>
            </a:r>
          </a:p>
          <a:p>
            <a:pPr lvl="1" eaLnBrk="1" hangingPunct="1">
              <a:spcBef>
                <a:spcPct val="0"/>
              </a:spcBef>
              <a:defRPr/>
            </a:pPr>
            <a:r>
              <a:rPr lang="en-US" sz="1500" dirty="0"/>
              <a:t>Good data scaling – good handing of skewed data</a:t>
            </a:r>
          </a:p>
          <a:p>
            <a:pPr lvl="1" eaLnBrk="1" hangingPunct="1">
              <a:spcBef>
                <a:spcPct val="0"/>
              </a:spcBef>
              <a:defRPr/>
            </a:pPr>
            <a:endParaRPr lang="en-US" sz="1500" dirty="0"/>
          </a:p>
          <a:p>
            <a:pPr marL="342900" lvl="1" indent="0" eaLnBrk="1" hangingPunct="1">
              <a:spcBef>
                <a:spcPct val="0"/>
              </a:spcBef>
              <a:buNone/>
              <a:defRPr/>
            </a:pPr>
            <a:endParaRPr lang="en-US" sz="1500" dirty="0"/>
          </a:p>
          <a:p>
            <a:pPr marL="0" indent="0">
              <a:buNone/>
              <a:defRPr/>
            </a:pPr>
            <a:endParaRPr lang="en-IN" altLang="en-US" dirty="0"/>
          </a:p>
        </p:txBody>
      </p:sp>
    </p:spTree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5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5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5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5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55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5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56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5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56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556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565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D6FC65F5-E427-75F2-4D77-86AA4FD75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0"/>
            <a:ext cx="6457950" cy="5715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Binning Methods for Data Smoothing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C4DB5B8C-299A-A02B-4823-7D1BC15252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7350" y="571500"/>
            <a:ext cx="6057900" cy="411480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/>
              <a:t>*  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Sorted data for price (in dollars): 4, 8, 9, 15, 21, 21, 24,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Partition into (</a:t>
            </a:r>
            <a:r>
              <a:rPr lang="en-US" alt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-width) bins: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 (4-14): 4, 8,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2(15-24): 15, 21, 21,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3(25-34):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Smoothing by bin means: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7, 7, 7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20, 20, 20, 20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28, 28, 28, 28, 28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Smoothing by bin boundaries: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4, 4, 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15, 24, 24, 24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25, 25, 25, 25, 34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D96BDF2-3239-997D-22FE-F69296B18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0"/>
            <a:ext cx="6172200" cy="5143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(continued)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CBA34B07-A59E-9668-2D3C-31AEE3A1A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57350" y="628650"/>
            <a:ext cx="6057900" cy="4057650"/>
          </a:xfrm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Sorted data for price (in dollars): 4, 8, 9, 15, 21, 21, 24, 25,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Partition into (</a:t>
            </a:r>
            <a:r>
              <a:rPr lang="en-US" altLang="en-US" dirty="0" err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equi</a:t>
            </a: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-depth) bins: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4, 8, 9,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21, 21, 24,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26, 28, 29, 34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Smoothing by bin means: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9, 9, 9, 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23, 23, 23, 23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29, 29, 29, 29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*  Smoothing by bin boundaries: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1: 4, 4, 4, 15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2: 21, 21, 25, 25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dirty="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     - Bin 3: 26, 26, 26, 34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BE346B69-72D3-71E3-D884-3AA3238CC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950" y="132160"/>
            <a:ext cx="5543550" cy="55245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Cluster Analysis</a:t>
            </a:r>
          </a:p>
        </p:txBody>
      </p:sp>
      <p:sp>
        <p:nvSpPr>
          <p:cNvPr id="17411" name="AutoShape 3">
            <a:extLst>
              <a:ext uri="{FF2B5EF4-FFF2-40B4-BE49-F238E27FC236}">
                <a16:creationId xmlns:a16="http://schemas.microsoft.com/office/drawing/2014/main" id="{17CA170D-3C12-2ABE-0067-526D77826C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6248" y="3805237"/>
            <a:ext cx="107156" cy="1095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7412" name="AutoShape 4">
            <a:extLst>
              <a:ext uri="{FF2B5EF4-FFF2-40B4-BE49-F238E27FC236}">
                <a16:creationId xmlns:a16="http://schemas.microsoft.com/office/drawing/2014/main" id="{4E29A66A-1E5E-2466-9FD1-43A99C922D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75498" y="3939778"/>
            <a:ext cx="107156" cy="1095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7413" name="AutoShape 5">
            <a:extLst>
              <a:ext uri="{FF2B5EF4-FFF2-40B4-BE49-F238E27FC236}">
                <a16:creationId xmlns:a16="http://schemas.microsoft.com/office/drawing/2014/main" id="{12F694C9-B5CF-7DBD-15EE-C32975B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9617" y="1370410"/>
            <a:ext cx="107156" cy="109538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grpSp>
        <p:nvGrpSpPr>
          <p:cNvPr id="17414" name="Group 6">
            <a:extLst>
              <a:ext uri="{FF2B5EF4-FFF2-40B4-BE49-F238E27FC236}">
                <a16:creationId xmlns:a16="http://schemas.microsoft.com/office/drawing/2014/main" id="{A36BB907-1924-B103-C72B-95C11509526D}"/>
              </a:ext>
            </a:extLst>
          </p:cNvPr>
          <p:cNvGrpSpPr>
            <a:grpSpLocks/>
          </p:cNvGrpSpPr>
          <p:nvPr/>
        </p:nvGrpSpPr>
        <p:grpSpPr bwMode="auto">
          <a:xfrm>
            <a:off x="4249341" y="3118248"/>
            <a:ext cx="129778" cy="129778"/>
            <a:chOff x="1900" y="3589"/>
            <a:chExt cx="109" cy="109"/>
          </a:xfrm>
        </p:grpSpPr>
        <p:sp>
          <p:nvSpPr>
            <p:cNvPr id="17455" name="Line 7">
              <a:extLst>
                <a:ext uri="{FF2B5EF4-FFF2-40B4-BE49-F238E27FC236}">
                  <a16:creationId xmlns:a16="http://schemas.microsoft.com/office/drawing/2014/main" id="{0A6C3813-E8EF-2EBF-1B78-A5601981BF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56" name="Line 8">
              <a:extLst>
                <a:ext uri="{FF2B5EF4-FFF2-40B4-BE49-F238E27FC236}">
                  <a16:creationId xmlns:a16="http://schemas.microsoft.com/office/drawing/2014/main" id="{F669ADBB-FC7F-53B8-C9FF-D49AC13EF72E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</p:grpSp>
      <p:grpSp>
        <p:nvGrpSpPr>
          <p:cNvPr id="17415" name="Group 9">
            <a:extLst>
              <a:ext uri="{FF2B5EF4-FFF2-40B4-BE49-F238E27FC236}">
                <a16:creationId xmlns:a16="http://schemas.microsoft.com/office/drawing/2014/main" id="{05D8DB16-5740-E6B0-6F37-773B790201D8}"/>
              </a:ext>
            </a:extLst>
          </p:cNvPr>
          <p:cNvGrpSpPr>
            <a:grpSpLocks/>
          </p:cNvGrpSpPr>
          <p:nvPr/>
        </p:nvGrpSpPr>
        <p:grpSpPr bwMode="auto">
          <a:xfrm>
            <a:off x="5013723" y="2203848"/>
            <a:ext cx="129778" cy="129778"/>
            <a:chOff x="1900" y="3589"/>
            <a:chExt cx="109" cy="109"/>
          </a:xfrm>
        </p:grpSpPr>
        <p:sp>
          <p:nvSpPr>
            <p:cNvPr id="17453" name="Line 10">
              <a:extLst>
                <a:ext uri="{FF2B5EF4-FFF2-40B4-BE49-F238E27FC236}">
                  <a16:creationId xmlns:a16="http://schemas.microsoft.com/office/drawing/2014/main" id="{7B12999B-BEF4-58B5-CDD1-C2D430C1F3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54" name="Line 11">
              <a:extLst>
                <a:ext uri="{FF2B5EF4-FFF2-40B4-BE49-F238E27FC236}">
                  <a16:creationId xmlns:a16="http://schemas.microsoft.com/office/drawing/2014/main" id="{26C839DC-0B35-447E-257F-7E2E908A6AE3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</p:grpSp>
      <p:grpSp>
        <p:nvGrpSpPr>
          <p:cNvPr id="17416" name="Group 12">
            <a:extLst>
              <a:ext uri="{FF2B5EF4-FFF2-40B4-BE49-F238E27FC236}">
                <a16:creationId xmlns:a16="http://schemas.microsoft.com/office/drawing/2014/main" id="{99D8A025-C5D9-481D-5E35-1E463C4EDE86}"/>
              </a:ext>
            </a:extLst>
          </p:cNvPr>
          <p:cNvGrpSpPr>
            <a:grpSpLocks/>
          </p:cNvGrpSpPr>
          <p:nvPr/>
        </p:nvGrpSpPr>
        <p:grpSpPr bwMode="auto">
          <a:xfrm>
            <a:off x="3336131" y="2453879"/>
            <a:ext cx="129779" cy="129778"/>
            <a:chOff x="1900" y="3589"/>
            <a:chExt cx="109" cy="109"/>
          </a:xfrm>
        </p:grpSpPr>
        <p:sp>
          <p:nvSpPr>
            <p:cNvPr id="17451" name="Line 13">
              <a:extLst>
                <a:ext uri="{FF2B5EF4-FFF2-40B4-BE49-F238E27FC236}">
                  <a16:creationId xmlns:a16="http://schemas.microsoft.com/office/drawing/2014/main" id="{1162BE34-8515-8AAE-C5E0-4B438E9C76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00" y="3637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52" name="Line 14">
              <a:extLst>
                <a:ext uri="{FF2B5EF4-FFF2-40B4-BE49-F238E27FC236}">
                  <a16:creationId xmlns:a16="http://schemas.microsoft.com/office/drawing/2014/main" id="{F18ACABA-7891-E440-3B27-6D936A869861}"/>
                </a:ext>
              </a:extLst>
            </p:cNvPr>
            <p:cNvSpPr>
              <a:spLocks noChangeShapeType="1"/>
            </p:cNvSpPr>
            <p:nvPr/>
          </p:nvSpPr>
          <p:spPr bwMode="auto">
            <a:xfrm rot="-5400000">
              <a:off x="1896" y="3644"/>
              <a:ext cx="1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</p:grpSp>
      <p:grpSp>
        <p:nvGrpSpPr>
          <p:cNvPr id="17417" name="Group 15">
            <a:extLst>
              <a:ext uri="{FF2B5EF4-FFF2-40B4-BE49-F238E27FC236}">
                <a16:creationId xmlns:a16="http://schemas.microsoft.com/office/drawing/2014/main" id="{2DD43D42-A720-A2DD-BC0D-48AFC384E891}"/>
              </a:ext>
            </a:extLst>
          </p:cNvPr>
          <p:cNvGrpSpPr>
            <a:grpSpLocks/>
          </p:cNvGrpSpPr>
          <p:nvPr/>
        </p:nvGrpSpPr>
        <p:grpSpPr bwMode="auto">
          <a:xfrm>
            <a:off x="1885950" y="857250"/>
            <a:ext cx="5372100" cy="3427810"/>
            <a:chOff x="1028" y="1418"/>
            <a:chExt cx="3790" cy="2591"/>
          </a:xfrm>
        </p:grpSpPr>
        <p:sp>
          <p:nvSpPr>
            <p:cNvPr id="17420" name="AutoShape 16">
              <a:extLst>
                <a:ext uri="{FF2B5EF4-FFF2-40B4-BE49-F238E27FC236}">
                  <a16:creationId xmlns:a16="http://schemas.microsoft.com/office/drawing/2014/main" id="{75F68DFB-7BA3-8E5C-6648-36C9C22B19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5" y="273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1" name="AutoShape 17">
              <a:extLst>
                <a:ext uri="{FF2B5EF4-FFF2-40B4-BE49-F238E27FC236}">
                  <a16:creationId xmlns:a16="http://schemas.microsoft.com/office/drawing/2014/main" id="{14A208CD-842A-C195-D0FC-8554B42609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2615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2" name="AutoShape 18">
              <a:extLst>
                <a:ext uri="{FF2B5EF4-FFF2-40B4-BE49-F238E27FC236}">
                  <a16:creationId xmlns:a16="http://schemas.microsoft.com/office/drawing/2014/main" id="{4BD62C22-662F-59EF-FDA8-9B47E8FC5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8" y="263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3" name="AutoShape 19">
              <a:extLst>
                <a:ext uri="{FF2B5EF4-FFF2-40B4-BE49-F238E27FC236}">
                  <a16:creationId xmlns:a16="http://schemas.microsoft.com/office/drawing/2014/main" id="{44548BD7-AC2F-0F9F-7870-420B3B00CB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7" y="24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4" name="AutoShape 20">
              <a:extLst>
                <a:ext uri="{FF2B5EF4-FFF2-40B4-BE49-F238E27FC236}">
                  <a16:creationId xmlns:a16="http://schemas.microsoft.com/office/drawing/2014/main" id="{FAF71B5B-D218-6547-9BFC-D61154633C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5" y="27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5" name="AutoShape 21">
              <a:extLst>
                <a:ext uri="{FF2B5EF4-FFF2-40B4-BE49-F238E27FC236}">
                  <a16:creationId xmlns:a16="http://schemas.microsoft.com/office/drawing/2014/main" id="{1BF91881-8F5F-10F9-8E53-8C3BF37EC4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2" y="246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6" name="AutoShape 22">
              <a:extLst>
                <a:ext uri="{FF2B5EF4-FFF2-40B4-BE49-F238E27FC236}">
                  <a16:creationId xmlns:a16="http://schemas.microsoft.com/office/drawing/2014/main" id="{5CFFA663-5E0C-4385-518C-B0F3E231C8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9" y="212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7" name="AutoShape 23">
              <a:extLst>
                <a:ext uri="{FF2B5EF4-FFF2-40B4-BE49-F238E27FC236}">
                  <a16:creationId xmlns:a16="http://schemas.microsoft.com/office/drawing/2014/main" id="{7EBD0CE3-32C6-7CA9-2C17-EE20E4B9CB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0" y="252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8" name="AutoShape 24">
              <a:extLst>
                <a:ext uri="{FF2B5EF4-FFF2-40B4-BE49-F238E27FC236}">
                  <a16:creationId xmlns:a16="http://schemas.microsoft.com/office/drawing/2014/main" id="{94D2D87E-9460-B36E-8C12-E8D034E26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33" y="229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29" name="AutoShape 25">
              <a:extLst>
                <a:ext uri="{FF2B5EF4-FFF2-40B4-BE49-F238E27FC236}">
                  <a16:creationId xmlns:a16="http://schemas.microsoft.com/office/drawing/2014/main" id="{D43886B0-0536-7CB9-19A8-566FDA33A1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0" y="2339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0" name="AutoShape 26">
              <a:extLst>
                <a:ext uri="{FF2B5EF4-FFF2-40B4-BE49-F238E27FC236}">
                  <a16:creationId xmlns:a16="http://schemas.microsoft.com/office/drawing/2014/main" id="{8FB375E7-B623-22DC-78E7-5482ABFE62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237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1" name="AutoShape 27">
              <a:extLst>
                <a:ext uri="{FF2B5EF4-FFF2-40B4-BE49-F238E27FC236}">
                  <a16:creationId xmlns:a16="http://schemas.microsoft.com/office/drawing/2014/main" id="{AA9BD55B-92D4-015E-247F-81AD72D9B9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4" y="256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2" name="Rectangle 28">
              <a:extLst>
                <a:ext uri="{FF2B5EF4-FFF2-40B4-BE49-F238E27FC236}">
                  <a16:creationId xmlns:a16="http://schemas.microsoft.com/office/drawing/2014/main" id="{E6EBCD8C-7890-32C9-7AAA-ACDF5FB8DA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8" y="1418"/>
              <a:ext cx="3790" cy="25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3" name="AutoShape 29">
              <a:extLst>
                <a:ext uri="{FF2B5EF4-FFF2-40B4-BE49-F238E27FC236}">
                  <a16:creationId xmlns:a16="http://schemas.microsoft.com/office/drawing/2014/main" id="{1179ADE8-2652-AAC2-786C-6E039DEEE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3" y="28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4" name="AutoShape 30">
              <a:extLst>
                <a:ext uri="{FF2B5EF4-FFF2-40B4-BE49-F238E27FC236}">
                  <a16:creationId xmlns:a16="http://schemas.microsoft.com/office/drawing/2014/main" id="{C0F3F480-0585-871A-1F53-93609DAE4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59" y="2851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5" name="AutoShape 31">
              <a:extLst>
                <a:ext uri="{FF2B5EF4-FFF2-40B4-BE49-F238E27FC236}">
                  <a16:creationId xmlns:a16="http://schemas.microsoft.com/office/drawing/2014/main" id="{DD451173-B1BE-5B12-EE47-E0F100AEB6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80" y="261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6" name="AutoShape 32">
              <a:extLst>
                <a:ext uri="{FF2B5EF4-FFF2-40B4-BE49-F238E27FC236}">
                  <a16:creationId xmlns:a16="http://schemas.microsoft.com/office/drawing/2014/main" id="{231DAACA-238D-71C5-3A99-AB0FBA4C91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" y="292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7" name="AutoShape 33">
              <a:extLst>
                <a:ext uri="{FF2B5EF4-FFF2-40B4-BE49-F238E27FC236}">
                  <a16:creationId xmlns:a16="http://schemas.microsoft.com/office/drawing/2014/main" id="{5B5A1944-7F82-60D8-E290-F8D3C53152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1" y="32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8" name="AutoShape 34">
              <a:extLst>
                <a:ext uri="{FF2B5EF4-FFF2-40B4-BE49-F238E27FC236}">
                  <a16:creationId xmlns:a16="http://schemas.microsoft.com/office/drawing/2014/main" id="{95F9C31C-4FB3-D172-6CBE-F60A62FD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6" y="3110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39" name="AutoShape 35">
              <a:extLst>
                <a:ext uri="{FF2B5EF4-FFF2-40B4-BE49-F238E27FC236}">
                  <a16:creationId xmlns:a16="http://schemas.microsoft.com/office/drawing/2014/main" id="{43C8200F-9365-649E-D6D1-0E7359C8D4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70" y="24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0" name="AutoShape 36">
              <a:extLst>
                <a:ext uri="{FF2B5EF4-FFF2-40B4-BE49-F238E27FC236}">
                  <a16:creationId xmlns:a16="http://schemas.microsoft.com/office/drawing/2014/main" id="{1B1432BA-6B10-06AA-FD3B-B2A92AE033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305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1" name="AutoShape 37">
              <a:extLst>
                <a:ext uri="{FF2B5EF4-FFF2-40B4-BE49-F238E27FC236}">
                  <a16:creationId xmlns:a16="http://schemas.microsoft.com/office/drawing/2014/main" id="{C4CBB35F-D1CF-FD64-BCF5-BF3ACC1107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2" y="3208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2" name="AutoShape 38">
              <a:extLst>
                <a:ext uri="{FF2B5EF4-FFF2-40B4-BE49-F238E27FC236}">
                  <a16:creationId xmlns:a16="http://schemas.microsoft.com/office/drawing/2014/main" id="{7B0C8441-494F-D125-3E79-65D478FC53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2" y="224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3" name="AutoShape 39">
              <a:extLst>
                <a:ext uri="{FF2B5EF4-FFF2-40B4-BE49-F238E27FC236}">
                  <a16:creationId xmlns:a16="http://schemas.microsoft.com/office/drawing/2014/main" id="{67F74D1F-A4FB-B151-08AB-D027F9CD60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7" y="194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4" name="AutoShape 40">
              <a:extLst>
                <a:ext uri="{FF2B5EF4-FFF2-40B4-BE49-F238E27FC236}">
                  <a16:creationId xmlns:a16="http://schemas.microsoft.com/office/drawing/2014/main" id="{31270862-5899-8D46-3996-F12EDEC62D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01" y="2066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5" name="AutoShape 41">
              <a:extLst>
                <a:ext uri="{FF2B5EF4-FFF2-40B4-BE49-F238E27FC236}">
                  <a16:creationId xmlns:a16="http://schemas.microsoft.com/office/drawing/2014/main" id="{21423EA8-857D-87FF-C3D7-46732B51E9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52" y="2752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6" name="AutoShape 42">
              <a:extLst>
                <a:ext uri="{FF2B5EF4-FFF2-40B4-BE49-F238E27FC236}">
                  <a16:creationId xmlns:a16="http://schemas.microsoft.com/office/drawing/2014/main" id="{22210ABE-2B8C-C390-7988-743941D1E8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6" y="2904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7" name="AutoShape 43">
              <a:extLst>
                <a:ext uri="{FF2B5EF4-FFF2-40B4-BE49-F238E27FC236}">
                  <a16:creationId xmlns:a16="http://schemas.microsoft.com/office/drawing/2014/main" id="{6360424E-8BB3-F732-51F6-6A6F6CE313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217"/>
              <a:ext cx="90" cy="92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</a:defRPr>
              </a:lvl9pPr>
            </a:lstStyle>
            <a:p>
              <a:endParaRPr lang="en-US" altLang="en-US" sz="1050"/>
            </a:p>
          </p:txBody>
        </p:sp>
        <p:sp>
          <p:nvSpPr>
            <p:cNvPr id="17448" name="Freeform 44">
              <a:extLst>
                <a:ext uri="{FF2B5EF4-FFF2-40B4-BE49-F238E27FC236}">
                  <a16:creationId xmlns:a16="http://schemas.microsoft.com/office/drawing/2014/main" id="{8F9DE512-1EB3-20BB-4B78-219397385F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795" y="1842"/>
              <a:ext cx="1101" cy="1077"/>
            </a:xfrm>
            <a:custGeom>
              <a:avLst/>
              <a:gdLst>
                <a:gd name="T0" fmla="*/ 1041 w 1101"/>
                <a:gd name="T1" fmla="*/ 294 h 1077"/>
                <a:gd name="T2" fmla="*/ 1077 w 1101"/>
                <a:gd name="T3" fmla="*/ 485 h 1077"/>
                <a:gd name="T4" fmla="*/ 1013 w 1101"/>
                <a:gd name="T5" fmla="*/ 930 h 1077"/>
                <a:gd name="T6" fmla="*/ 950 w 1101"/>
                <a:gd name="T7" fmla="*/ 1040 h 1077"/>
                <a:gd name="T8" fmla="*/ 850 w 1101"/>
                <a:gd name="T9" fmla="*/ 1076 h 1077"/>
                <a:gd name="T10" fmla="*/ 595 w 1101"/>
                <a:gd name="T11" fmla="*/ 1040 h 1077"/>
                <a:gd name="T12" fmla="*/ 486 w 1101"/>
                <a:gd name="T13" fmla="*/ 994 h 1077"/>
                <a:gd name="T14" fmla="*/ 459 w 1101"/>
                <a:gd name="T15" fmla="*/ 985 h 1077"/>
                <a:gd name="T16" fmla="*/ 322 w 1101"/>
                <a:gd name="T17" fmla="*/ 876 h 1077"/>
                <a:gd name="T18" fmla="*/ 232 w 1101"/>
                <a:gd name="T19" fmla="*/ 803 h 1077"/>
                <a:gd name="T20" fmla="*/ 104 w 1101"/>
                <a:gd name="T21" fmla="*/ 685 h 1077"/>
                <a:gd name="T22" fmla="*/ 4 w 1101"/>
                <a:gd name="T23" fmla="*/ 449 h 1077"/>
                <a:gd name="T24" fmla="*/ 13 w 1101"/>
                <a:gd name="T25" fmla="*/ 130 h 1077"/>
                <a:gd name="T26" fmla="*/ 186 w 1101"/>
                <a:gd name="T27" fmla="*/ 21 h 1077"/>
                <a:gd name="T28" fmla="*/ 222 w 1101"/>
                <a:gd name="T29" fmla="*/ 12 h 1077"/>
                <a:gd name="T30" fmla="*/ 422 w 1101"/>
                <a:gd name="T31" fmla="*/ 30 h 1077"/>
                <a:gd name="T32" fmla="*/ 577 w 1101"/>
                <a:gd name="T33" fmla="*/ 103 h 1077"/>
                <a:gd name="T34" fmla="*/ 695 w 1101"/>
                <a:gd name="T35" fmla="*/ 176 h 1077"/>
                <a:gd name="T36" fmla="*/ 768 w 1101"/>
                <a:gd name="T37" fmla="*/ 203 h 1077"/>
                <a:gd name="T38" fmla="*/ 1041 w 1101"/>
                <a:gd name="T39" fmla="*/ 294 h 1077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101" h="1077">
                  <a:moveTo>
                    <a:pt x="1041" y="294"/>
                  </a:moveTo>
                  <a:cubicBezTo>
                    <a:pt x="1062" y="357"/>
                    <a:pt x="1070" y="419"/>
                    <a:pt x="1077" y="485"/>
                  </a:cubicBezTo>
                  <a:cubicBezTo>
                    <a:pt x="1072" y="641"/>
                    <a:pt x="1101" y="797"/>
                    <a:pt x="1013" y="930"/>
                  </a:cubicBezTo>
                  <a:cubicBezTo>
                    <a:pt x="1001" y="966"/>
                    <a:pt x="984" y="1017"/>
                    <a:pt x="950" y="1040"/>
                  </a:cubicBezTo>
                  <a:cubicBezTo>
                    <a:pt x="920" y="1060"/>
                    <a:pt x="884" y="1065"/>
                    <a:pt x="850" y="1076"/>
                  </a:cubicBezTo>
                  <a:cubicBezTo>
                    <a:pt x="677" y="1068"/>
                    <a:pt x="701" y="1077"/>
                    <a:pt x="595" y="1040"/>
                  </a:cubicBezTo>
                  <a:cubicBezTo>
                    <a:pt x="556" y="1026"/>
                    <a:pt x="527" y="1007"/>
                    <a:pt x="486" y="994"/>
                  </a:cubicBezTo>
                  <a:cubicBezTo>
                    <a:pt x="477" y="991"/>
                    <a:pt x="459" y="985"/>
                    <a:pt x="459" y="985"/>
                  </a:cubicBezTo>
                  <a:cubicBezTo>
                    <a:pt x="417" y="943"/>
                    <a:pt x="369" y="911"/>
                    <a:pt x="322" y="876"/>
                  </a:cubicBezTo>
                  <a:cubicBezTo>
                    <a:pt x="287" y="850"/>
                    <a:pt x="271" y="816"/>
                    <a:pt x="232" y="803"/>
                  </a:cubicBezTo>
                  <a:cubicBezTo>
                    <a:pt x="196" y="768"/>
                    <a:pt x="131" y="726"/>
                    <a:pt x="104" y="685"/>
                  </a:cubicBezTo>
                  <a:cubicBezTo>
                    <a:pt x="56" y="611"/>
                    <a:pt x="21" y="536"/>
                    <a:pt x="4" y="449"/>
                  </a:cubicBezTo>
                  <a:cubicBezTo>
                    <a:pt x="7" y="343"/>
                    <a:pt x="0" y="236"/>
                    <a:pt x="13" y="130"/>
                  </a:cubicBezTo>
                  <a:cubicBezTo>
                    <a:pt x="22" y="60"/>
                    <a:pt x="139" y="33"/>
                    <a:pt x="186" y="21"/>
                  </a:cubicBezTo>
                  <a:cubicBezTo>
                    <a:pt x="198" y="18"/>
                    <a:pt x="222" y="12"/>
                    <a:pt x="222" y="12"/>
                  </a:cubicBezTo>
                  <a:cubicBezTo>
                    <a:pt x="289" y="15"/>
                    <a:pt x="362" y="0"/>
                    <a:pt x="422" y="30"/>
                  </a:cubicBezTo>
                  <a:cubicBezTo>
                    <a:pt x="473" y="56"/>
                    <a:pt x="525" y="77"/>
                    <a:pt x="577" y="103"/>
                  </a:cubicBezTo>
                  <a:cubicBezTo>
                    <a:pt x="619" y="124"/>
                    <a:pt x="655" y="153"/>
                    <a:pt x="695" y="176"/>
                  </a:cubicBezTo>
                  <a:cubicBezTo>
                    <a:pt x="718" y="189"/>
                    <a:pt x="745" y="192"/>
                    <a:pt x="768" y="203"/>
                  </a:cubicBezTo>
                  <a:cubicBezTo>
                    <a:pt x="844" y="240"/>
                    <a:pt x="955" y="294"/>
                    <a:pt x="1041" y="294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49" name="Freeform 45">
              <a:extLst>
                <a:ext uri="{FF2B5EF4-FFF2-40B4-BE49-F238E27FC236}">
                  <a16:creationId xmlns:a16="http://schemas.microsoft.com/office/drawing/2014/main" id="{54344971-510D-E5E8-A889-8B0234638A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1" y="2591"/>
              <a:ext cx="918" cy="965"/>
            </a:xfrm>
            <a:custGeom>
              <a:avLst/>
              <a:gdLst>
                <a:gd name="T0" fmla="*/ 227 w 918"/>
                <a:gd name="T1" fmla="*/ 818 h 965"/>
                <a:gd name="T2" fmla="*/ 191 w 918"/>
                <a:gd name="T3" fmla="*/ 782 h 965"/>
                <a:gd name="T4" fmla="*/ 118 w 918"/>
                <a:gd name="T5" fmla="*/ 737 h 965"/>
                <a:gd name="T6" fmla="*/ 81 w 918"/>
                <a:gd name="T7" fmla="*/ 700 h 965"/>
                <a:gd name="T8" fmla="*/ 45 w 918"/>
                <a:gd name="T9" fmla="*/ 646 h 965"/>
                <a:gd name="T10" fmla="*/ 0 w 918"/>
                <a:gd name="T11" fmla="*/ 464 h 965"/>
                <a:gd name="T12" fmla="*/ 9 w 918"/>
                <a:gd name="T13" fmla="*/ 200 h 965"/>
                <a:gd name="T14" fmla="*/ 81 w 918"/>
                <a:gd name="T15" fmla="*/ 136 h 965"/>
                <a:gd name="T16" fmla="*/ 291 w 918"/>
                <a:gd name="T17" fmla="*/ 0 h 965"/>
                <a:gd name="T18" fmla="*/ 391 w 918"/>
                <a:gd name="T19" fmla="*/ 18 h 965"/>
                <a:gd name="T20" fmla="*/ 491 w 918"/>
                <a:gd name="T21" fmla="*/ 55 h 965"/>
                <a:gd name="T22" fmla="*/ 691 w 918"/>
                <a:gd name="T23" fmla="*/ 164 h 965"/>
                <a:gd name="T24" fmla="*/ 718 w 918"/>
                <a:gd name="T25" fmla="*/ 218 h 965"/>
                <a:gd name="T26" fmla="*/ 745 w 918"/>
                <a:gd name="T27" fmla="*/ 246 h 965"/>
                <a:gd name="T28" fmla="*/ 809 w 918"/>
                <a:gd name="T29" fmla="*/ 346 h 965"/>
                <a:gd name="T30" fmla="*/ 845 w 918"/>
                <a:gd name="T31" fmla="*/ 427 h 965"/>
                <a:gd name="T32" fmla="*/ 863 w 918"/>
                <a:gd name="T33" fmla="*/ 518 h 965"/>
                <a:gd name="T34" fmla="*/ 890 w 918"/>
                <a:gd name="T35" fmla="*/ 609 h 965"/>
                <a:gd name="T36" fmla="*/ 918 w 918"/>
                <a:gd name="T37" fmla="*/ 773 h 965"/>
                <a:gd name="T38" fmla="*/ 827 w 918"/>
                <a:gd name="T39" fmla="*/ 927 h 965"/>
                <a:gd name="T40" fmla="*/ 754 w 918"/>
                <a:gd name="T41" fmla="*/ 946 h 965"/>
                <a:gd name="T42" fmla="*/ 718 w 918"/>
                <a:gd name="T43" fmla="*/ 955 h 965"/>
                <a:gd name="T44" fmla="*/ 354 w 918"/>
                <a:gd name="T45" fmla="*/ 937 h 965"/>
                <a:gd name="T46" fmla="*/ 245 w 918"/>
                <a:gd name="T47" fmla="*/ 864 h 965"/>
                <a:gd name="T48" fmla="*/ 227 w 918"/>
                <a:gd name="T49" fmla="*/ 818 h 965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918" h="965">
                  <a:moveTo>
                    <a:pt x="227" y="818"/>
                  </a:moveTo>
                  <a:cubicBezTo>
                    <a:pt x="178" y="802"/>
                    <a:pt x="216" y="822"/>
                    <a:pt x="191" y="782"/>
                  </a:cubicBezTo>
                  <a:cubicBezTo>
                    <a:pt x="176" y="757"/>
                    <a:pt x="144" y="746"/>
                    <a:pt x="118" y="737"/>
                  </a:cubicBezTo>
                  <a:cubicBezTo>
                    <a:pt x="106" y="724"/>
                    <a:pt x="92" y="714"/>
                    <a:pt x="81" y="700"/>
                  </a:cubicBezTo>
                  <a:cubicBezTo>
                    <a:pt x="68" y="683"/>
                    <a:pt x="45" y="646"/>
                    <a:pt x="45" y="646"/>
                  </a:cubicBezTo>
                  <a:cubicBezTo>
                    <a:pt x="30" y="585"/>
                    <a:pt x="10" y="526"/>
                    <a:pt x="0" y="464"/>
                  </a:cubicBezTo>
                  <a:cubicBezTo>
                    <a:pt x="3" y="376"/>
                    <a:pt x="1" y="288"/>
                    <a:pt x="9" y="200"/>
                  </a:cubicBezTo>
                  <a:cubicBezTo>
                    <a:pt x="11" y="175"/>
                    <a:pt x="74" y="139"/>
                    <a:pt x="81" y="136"/>
                  </a:cubicBezTo>
                  <a:cubicBezTo>
                    <a:pt x="153" y="101"/>
                    <a:pt x="222" y="22"/>
                    <a:pt x="291" y="0"/>
                  </a:cubicBezTo>
                  <a:cubicBezTo>
                    <a:pt x="314" y="3"/>
                    <a:pt x="364" y="5"/>
                    <a:pt x="391" y="18"/>
                  </a:cubicBezTo>
                  <a:cubicBezTo>
                    <a:pt x="430" y="37"/>
                    <a:pt x="446" y="46"/>
                    <a:pt x="491" y="55"/>
                  </a:cubicBezTo>
                  <a:cubicBezTo>
                    <a:pt x="555" y="98"/>
                    <a:pt x="638" y="100"/>
                    <a:pt x="691" y="164"/>
                  </a:cubicBezTo>
                  <a:cubicBezTo>
                    <a:pt x="760" y="248"/>
                    <a:pt x="665" y="138"/>
                    <a:pt x="718" y="218"/>
                  </a:cubicBezTo>
                  <a:cubicBezTo>
                    <a:pt x="725" y="229"/>
                    <a:pt x="737" y="236"/>
                    <a:pt x="745" y="246"/>
                  </a:cubicBezTo>
                  <a:cubicBezTo>
                    <a:pt x="770" y="278"/>
                    <a:pt x="782" y="319"/>
                    <a:pt x="809" y="346"/>
                  </a:cubicBezTo>
                  <a:cubicBezTo>
                    <a:pt x="830" y="410"/>
                    <a:pt x="816" y="384"/>
                    <a:pt x="845" y="427"/>
                  </a:cubicBezTo>
                  <a:cubicBezTo>
                    <a:pt x="851" y="457"/>
                    <a:pt x="856" y="488"/>
                    <a:pt x="863" y="518"/>
                  </a:cubicBezTo>
                  <a:cubicBezTo>
                    <a:pt x="871" y="549"/>
                    <a:pt x="884" y="578"/>
                    <a:pt x="890" y="609"/>
                  </a:cubicBezTo>
                  <a:cubicBezTo>
                    <a:pt x="902" y="666"/>
                    <a:pt x="900" y="718"/>
                    <a:pt x="918" y="773"/>
                  </a:cubicBezTo>
                  <a:cubicBezTo>
                    <a:pt x="910" y="845"/>
                    <a:pt x="904" y="901"/>
                    <a:pt x="827" y="927"/>
                  </a:cubicBezTo>
                  <a:cubicBezTo>
                    <a:pt x="803" y="935"/>
                    <a:pt x="778" y="940"/>
                    <a:pt x="754" y="946"/>
                  </a:cubicBezTo>
                  <a:cubicBezTo>
                    <a:pt x="742" y="949"/>
                    <a:pt x="718" y="955"/>
                    <a:pt x="718" y="955"/>
                  </a:cubicBezTo>
                  <a:cubicBezTo>
                    <a:pt x="668" y="954"/>
                    <a:pt x="462" y="965"/>
                    <a:pt x="354" y="937"/>
                  </a:cubicBezTo>
                  <a:cubicBezTo>
                    <a:pt x="316" y="927"/>
                    <a:pt x="272" y="891"/>
                    <a:pt x="245" y="864"/>
                  </a:cubicBezTo>
                  <a:cubicBezTo>
                    <a:pt x="231" y="850"/>
                    <a:pt x="192" y="818"/>
                    <a:pt x="227" y="818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  <p:sp>
          <p:nvSpPr>
            <p:cNvPr id="17450" name="Freeform 46">
              <a:extLst>
                <a:ext uri="{FF2B5EF4-FFF2-40B4-BE49-F238E27FC236}">
                  <a16:creationId xmlns:a16="http://schemas.microsoft.com/office/drawing/2014/main" id="{DC131330-04D4-E66F-01F0-CBEE7E075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73" y="1882"/>
              <a:ext cx="869" cy="1173"/>
            </a:xfrm>
            <a:custGeom>
              <a:avLst/>
              <a:gdLst>
                <a:gd name="T0" fmla="*/ 754 w 869"/>
                <a:gd name="T1" fmla="*/ 791 h 1173"/>
                <a:gd name="T2" fmla="*/ 699 w 869"/>
                <a:gd name="T3" fmla="*/ 945 h 1173"/>
                <a:gd name="T4" fmla="*/ 654 w 869"/>
                <a:gd name="T5" fmla="*/ 1082 h 1173"/>
                <a:gd name="T6" fmla="*/ 636 w 869"/>
                <a:gd name="T7" fmla="*/ 1136 h 1173"/>
                <a:gd name="T8" fmla="*/ 618 w 869"/>
                <a:gd name="T9" fmla="*/ 1155 h 1173"/>
                <a:gd name="T10" fmla="*/ 563 w 869"/>
                <a:gd name="T11" fmla="*/ 1173 h 1173"/>
                <a:gd name="T12" fmla="*/ 290 w 869"/>
                <a:gd name="T13" fmla="*/ 1145 h 1173"/>
                <a:gd name="T14" fmla="*/ 127 w 869"/>
                <a:gd name="T15" fmla="*/ 1073 h 1173"/>
                <a:gd name="T16" fmla="*/ 36 w 869"/>
                <a:gd name="T17" fmla="*/ 1009 h 1173"/>
                <a:gd name="T18" fmla="*/ 0 w 869"/>
                <a:gd name="T19" fmla="*/ 955 h 1173"/>
                <a:gd name="T20" fmla="*/ 81 w 869"/>
                <a:gd name="T21" fmla="*/ 500 h 1173"/>
                <a:gd name="T22" fmla="*/ 109 w 869"/>
                <a:gd name="T23" fmla="*/ 236 h 1173"/>
                <a:gd name="T24" fmla="*/ 154 w 869"/>
                <a:gd name="T25" fmla="*/ 164 h 1173"/>
                <a:gd name="T26" fmla="*/ 200 w 869"/>
                <a:gd name="T27" fmla="*/ 136 h 1173"/>
                <a:gd name="T28" fmla="*/ 309 w 869"/>
                <a:gd name="T29" fmla="*/ 73 h 1173"/>
                <a:gd name="T30" fmla="*/ 354 w 869"/>
                <a:gd name="T31" fmla="*/ 45 h 1173"/>
                <a:gd name="T32" fmla="*/ 427 w 869"/>
                <a:gd name="T33" fmla="*/ 0 h 1173"/>
                <a:gd name="T34" fmla="*/ 709 w 869"/>
                <a:gd name="T35" fmla="*/ 82 h 1173"/>
                <a:gd name="T36" fmla="*/ 809 w 869"/>
                <a:gd name="T37" fmla="*/ 200 h 1173"/>
                <a:gd name="T38" fmla="*/ 845 w 869"/>
                <a:gd name="T39" fmla="*/ 255 h 1173"/>
                <a:gd name="T40" fmla="*/ 863 w 869"/>
                <a:gd name="T41" fmla="*/ 309 h 1173"/>
                <a:gd name="T42" fmla="*/ 790 w 869"/>
                <a:gd name="T43" fmla="*/ 709 h 1173"/>
                <a:gd name="T44" fmla="*/ 754 w 869"/>
                <a:gd name="T45" fmla="*/ 791 h 1173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69" h="1173">
                  <a:moveTo>
                    <a:pt x="754" y="791"/>
                  </a:moveTo>
                  <a:cubicBezTo>
                    <a:pt x="743" y="846"/>
                    <a:pt x="731" y="899"/>
                    <a:pt x="699" y="945"/>
                  </a:cubicBezTo>
                  <a:cubicBezTo>
                    <a:pt x="684" y="991"/>
                    <a:pt x="669" y="1036"/>
                    <a:pt x="654" y="1082"/>
                  </a:cubicBezTo>
                  <a:cubicBezTo>
                    <a:pt x="648" y="1100"/>
                    <a:pt x="649" y="1122"/>
                    <a:pt x="636" y="1136"/>
                  </a:cubicBezTo>
                  <a:cubicBezTo>
                    <a:pt x="630" y="1142"/>
                    <a:pt x="626" y="1151"/>
                    <a:pt x="618" y="1155"/>
                  </a:cubicBezTo>
                  <a:cubicBezTo>
                    <a:pt x="601" y="1164"/>
                    <a:pt x="563" y="1173"/>
                    <a:pt x="563" y="1173"/>
                  </a:cubicBezTo>
                  <a:cubicBezTo>
                    <a:pt x="471" y="1168"/>
                    <a:pt x="379" y="1170"/>
                    <a:pt x="290" y="1145"/>
                  </a:cubicBezTo>
                  <a:cubicBezTo>
                    <a:pt x="231" y="1129"/>
                    <a:pt x="182" y="1097"/>
                    <a:pt x="127" y="1073"/>
                  </a:cubicBezTo>
                  <a:cubicBezTo>
                    <a:pt x="93" y="1058"/>
                    <a:pt x="60" y="1039"/>
                    <a:pt x="36" y="1009"/>
                  </a:cubicBezTo>
                  <a:cubicBezTo>
                    <a:pt x="23" y="992"/>
                    <a:pt x="0" y="955"/>
                    <a:pt x="0" y="955"/>
                  </a:cubicBezTo>
                  <a:cubicBezTo>
                    <a:pt x="11" y="805"/>
                    <a:pt x="33" y="644"/>
                    <a:pt x="81" y="500"/>
                  </a:cubicBezTo>
                  <a:cubicBezTo>
                    <a:pt x="92" y="412"/>
                    <a:pt x="99" y="324"/>
                    <a:pt x="109" y="236"/>
                  </a:cubicBezTo>
                  <a:cubicBezTo>
                    <a:pt x="113" y="197"/>
                    <a:pt x="118" y="176"/>
                    <a:pt x="154" y="164"/>
                  </a:cubicBezTo>
                  <a:cubicBezTo>
                    <a:pt x="193" y="123"/>
                    <a:pt x="147" y="165"/>
                    <a:pt x="200" y="136"/>
                  </a:cubicBezTo>
                  <a:cubicBezTo>
                    <a:pt x="241" y="114"/>
                    <a:pt x="266" y="87"/>
                    <a:pt x="309" y="73"/>
                  </a:cubicBezTo>
                  <a:cubicBezTo>
                    <a:pt x="343" y="37"/>
                    <a:pt x="308" y="68"/>
                    <a:pt x="354" y="45"/>
                  </a:cubicBezTo>
                  <a:cubicBezTo>
                    <a:pt x="383" y="30"/>
                    <a:pt x="395" y="11"/>
                    <a:pt x="427" y="0"/>
                  </a:cubicBezTo>
                  <a:cubicBezTo>
                    <a:pt x="520" y="23"/>
                    <a:pt x="626" y="29"/>
                    <a:pt x="709" y="82"/>
                  </a:cubicBezTo>
                  <a:cubicBezTo>
                    <a:pt x="738" y="125"/>
                    <a:pt x="765" y="172"/>
                    <a:pt x="809" y="200"/>
                  </a:cubicBezTo>
                  <a:cubicBezTo>
                    <a:pt x="821" y="218"/>
                    <a:pt x="838" y="234"/>
                    <a:pt x="845" y="255"/>
                  </a:cubicBezTo>
                  <a:cubicBezTo>
                    <a:pt x="851" y="273"/>
                    <a:pt x="863" y="309"/>
                    <a:pt x="863" y="309"/>
                  </a:cubicBezTo>
                  <a:cubicBezTo>
                    <a:pt x="858" y="436"/>
                    <a:pt x="869" y="596"/>
                    <a:pt x="790" y="709"/>
                  </a:cubicBezTo>
                  <a:cubicBezTo>
                    <a:pt x="787" y="717"/>
                    <a:pt x="776" y="791"/>
                    <a:pt x="754" y="791"/>
                  </a:cubicBez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 sz="1050"/>
            </a:p>
          </p:txBody>
        </p:sp>
      </p:grpSp>
      <p:sp>
        <p:nvSpPr>
          <p:cNvPr id="17418" name="Text Box 47">
            <a:extLst>
              <a:ext uri="{FF2B5EF4-FFF2-40B4-BE49-F238E27FC236}">
                <a16:creationId xmlns:a16="http://schemas.microsoft.com/office/drawing/2014/main" id="{55FDC7DC-DCDE-2DE7-D2F8-3ACD621F9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1738" y="4514850"/>
            <a:ext cx="2398413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/>
              <a:t>Allows detection and removal of outliers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7A8FB316-ADDD-78D7-4C04-C1EDE44F2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294" y="0"/>
            <a:ext cx="3590925" cy="828675"/>
          </a:xfrm>
        </p:spPr>
        <p:txBody>
          <a:bodyPr/>
          <a:lstStyle/>
          <a:p>
            <a:r>
              <a:rPr lang="en-US" altLang="en-US"/>
              <a:t>Regression</a:t>
            </a:r>
          </a:p>
        </p:txBody>
      </p:sp>
      <p:sp>
        <p:nvSpPr>
          <p:cNvPr id="18435" name="Line 3">
            <a:extLst>
              <a:ext uri="{FF2B5EF4-FFF2-40B4-BE49-F238E27FC236}">
                <a16:creationId xmlns:a16="http://schemas.microsoft.com/office/drawing/2014/main" id="{A16518E4-4D85-FD6F-3DD0-94261E38B8DF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2885" y="2831306"/>
            <a:ext cx="519231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36" name="Line 4">
            <a:extLst>
              <a:ext uri="{FF2B5EF4-FFF2-40B4-BE49-F238E27FC236}">
                <a16:creationId xmlns:a16="http://schemas.microsoft.com/office/drawing/2014/main" id="{75FF52FC-E1A3-1886-C05C-FC04F89EAF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60094" y="762001"/>
            <a:ext cx="0" cy="352663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37" name="Oval 5">
            <a:extLst>
              <a:ext uri="{FF2B5EF4-FFF2-40B4-BE49-F238E27FC236}">
                <a16:creationId xmlns:a16="http://schemas.microsoft.com/office/drawing/2014/main" id="{AED23ADF-60F1-1136-28E1-06FA196DFBE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599510" y="2014538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38" name="Oval 6">
            <a:extLst>
              <a:ext uri="{FF2B5EF4-FFF2-40B4-BE49-F238E27FC236}">
                <a16:creationId xmlns:a16="http://schemas.microsoft.com/office/drawing/2014/main" id="{DB25BAA3-C27D-A777-D518-4D30F2127E0D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286376" y="2093119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39" name="Oval 7">
            <a:extLst>
              <a:ext uri="{FF2B5EF4-FFF2-40B4-BE49-F238E27FC236}">
                <a16:creationId xmlns:a16="http://schemas.microsoft.com/office/drawing/2014/main" id="{6F86C452-05D2-5D19-DE7A-47575565D044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155407" y="1400176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0" name="Oval 8">
            <a:extLst>
              <a:ext uri="{FF2B5EF4-FFF2-40B4-BE49-F238E27FC236}">
                <a16:creationId xmlns:a16="http://schemas.microsoft.com/office/drawing/2014/main" id="{41F543A5-3D36-B3AA-D121-5D339CA612C0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024438" y="2444353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1" name="Oval 9">
            <a:extLst>
              <a:ext uri="{FF2B5EF4-FFF2-40B4-BE49-F238E27FC236}">
                <a16:creationId xmlns:a16="http://schemas.microsoft.com/office/drawing/2014/main" id="{FD3B58DC-82C4-CE0F-6649-B058D2244A4C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678091" y="1750219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2" name="Oval 10">
            <a:extLst>
              <a:ext uri="{FF2B5EF4-FFF2-40B4-BE49-F238E27FC236}">
                <a16:creationId xmlns:a16="http://schemas.microsoft.com/office/drawing/2014/main" id="{B6AA45AE-A440-C0E3-DF3B-A8FBEDF9F958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29301" y="1545432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3" name="Oval 11">
            <a:extLst>
              <a:ext uri="{FF2B5EF4-FFF2-40B4-BE49-F238E27FC236}">
                <a16:creationId xmlns:a16="http://schemas.microsoft.com/office/drawing/2014/main" id="{CDE092E1-A1FB-C899-E01A-6A1A862A1DD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55357" y="2516982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4" name="Oval 12">
            <a:extLst>
              <a:ext uri="{FF2B5EF4-FFF2-40B4-BE49-F238E27FC236}">
                <a16:creationId xmlns:a16="http://schemas.microsoft.com/office/drawing/2014/main" id="{E82E6849-0CC6-9ECE-4DE8-838B10C2F65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69807" y="1541860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5" name="Oval 13">
            <a:extLst>
              <a:ext uri="{FF2B5EF4-FFF2-40B4-BE49-F238E27FC236}">
                <a16:creationId xmlns:a16="http://schemas.microsoft.com/office/drawing/2014/main" id="{4FF00D82-C92F-5CA5-34AC-2C4ADF644CC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085285" y="1362076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6" name="Oval 14">
            <a:extLst>
              <a:ext uri="{FF2B5EF4-FFF2-40B4-BE49-F238E27FC236}">
                <a16:creationId xmlns:a16="http://schemas.microsoft.com/office/drawing/2014/main" id="{6335F15D-645F-9F37-963F-4F8962DCCFB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96038" y="1341835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7" name="Oval 15">
            <a:extLst>
              <a:ext uri="{FF2B5EF4-FFF2-40B4-BE49-F238E27FC236}">
                <a16:creationId xmlns:a16="http://schemas.microsoft.com/office/drawing/2014/main" id="{952E11D5-36F2-E6A0-6381-D109A551C945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4722019" y="2717007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8" name="Oval 16">
            <a:extLst>
              <a:ext uri="{FF2B5EF4-FFF2-40B4-BE49-F238E27FC236}">
                <a16:creationId xmlns:a16="http://schemas.microsoft.com/office/drawing/2014/main" id="{971CA35C-53AD-F059-879E-0085E11AD076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380560" y="1153716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49" name="Oval 17">
            <a:extLst>
              <a:ext uri="{FF2B5EF4-FFF2-40B4-BE49-F238E27FC236}">
                <a16:creationId xmlns:a16="http://schemas.microsoft.com/office/drawing/2014/main" id="{14DFFC79-D8CA-4443-2115-7F7751A3A439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6628210" y="1059657"/>
            <a:ext cx="32147" cy="3214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endParaRPr lang="en-US" altLang="en-US" sz="1050"/>
          </a:p>
        </p:txBody>
      </p:sp>
      <p:sp>
        <p:nvSpPr>
          <p:cNvPr id="18450" name="Line 18">
            <a:extLst>
              <a:ext uri="{FF2B5EF4-FFF2-40B4-BE49-F238E27FC236}">
                <a16:creationId xmlns:a16="http://schemas.microsoft.com/office/drawing/2014/main" id="{B9049AD2-DA8D-5ED9-84AF-ED0112A2F41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6997" y="994173"/>
            <a:ext cx="2180034" cy="1702594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51" name="Text Box 19">
            <a:extLst>
              <a:ext uri="{FF2B5EF4-FFF2-40B4-BE49-F238E27FC236}">
                <a16:creationId xmlns:a16="http://schemas.microsoft.com/office/drawing/2014/main" id="{37EAB877-31B8-83B9-CE57-BE4505D8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1141" y="2821781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>
                <a:latin typeface="Times New Roman" panose="02020603050405020304" pitchFamily="18" charset="0"/>
              </a:rPr>
              <a:t>x</a:t>
            </a:r>
          </a:p>
        </p:txBody>
      </p:sp>
      <p:sp>
        <p:nvSpPr>
          <p:cNvPr id="18452" name="Text Box 20">
            <a:extLst>
              <a:ext uri="{FF2B5EF4-FFF2-40B4-BE49-F238E27FC236}">
                <a16:creationId xmlns:a16="http://schemas.microsoft.com/office/drawing/2014/main" id="{4C4C0799-F7DD-0439-D59D-071EDB1C1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1304" y="628650"/>
            <a:ext cx="251992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18453" name="Text Box 21">
            <a:extLst>
              <a:ext uri="{FF2B5EF4-FFF2-40B4-BE49-F238E27FC236}">
                <a16:creationId xmlns:a16="http://schemas.microsoft.com/office/drawing/2014/main" id="{72E43F81-019D-2630-FC2A-F68E5202B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6451" y="1951435"/>
            <a:ext cx="671979" cy="2539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>
                <a:latin typeface="Times New Roman" panose="02020603050405020304" pitchFamily="18" charset="0"/>
              </a:rPr>
              <a:t>y = x + 1</a:t>
            </a:r>
          </a:p>
        </p:txBody>
      </p:sp>
      <p:sp>
        <p:nvSpPr>
          <p:cNvPr id="18454" name="Line 22">
            <a:extLst>
              <a:ext uri="{FF2B5EF4-FFF2-40B4-BE49-F238E27FC236}">
                <a16:creationId xmlns:a16="http://schemas.microsoft.com/office/drawing/2014/main" id="{677D4F8A-013F-243D-4045-E0C13D0AA7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2075" y="1410891"/>
            <a:ext cx="0" cy="1432322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55" name="Line 23">
            <a:extLst>
              <a:ext uri="{FF2B5EF4-FFF2-40B4-BE49-F238E27FC236}">
                <a16:creationId xmlns:a16="http://schemas.microsoft.com/office/drawing/2014/main" id="{B42E9FA8-8008-DDDB-DDF8-D1F1946018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0094" y="1422797"/>
            <a:ext cx="600075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56" name="Line 24">
            <a:extLst>
              <a:ext uri="{FF2B5EF4-FFF2-40B4-BE49-F238E27FC236}">
                <a16:creationId xmlns:a16="http://schemas.microsoft.com/office/drawing/2014/main" id="{E421E83E-2EC6-DF0A-4E68-7AECF32E3C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48188" y="2181225"/>
            <a:ext cx="611981" cy="0"/>
          </a:xfrm>
          <a:prstGeom prst="line">
            <a:avLst/>
          </a:prstGeom>
          <a:noFill/>
          <a:ln w="9525">
            <a:solidFill>
              <a:srgbClr val="006666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 sz="1050"/>
          </a:p>
        </p:txBody>
      </p:sp>
      <p:sp>
        <p:nvSpPr>
          <p:cNvPr id="18457" name="Text Box 25">
            <a:extLst>
              <a:ext uri="{FF2B5EF4-FFF2-40B4-BE49-F238E27FC236}">
                <a16:creationId xmlns:a16="http://schemas.microsoft.com/office/drawing/2014/main" id="{3F1BE5AB-F378-F84E-BCF5-42EF0769D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4925" y="2845594"/>
            <a:ext cx="42030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500">
                <a:latin typeface="Times New Roman" panose="02020603050405020304" pitchFamily="18" charset="0"/>
              </a:rPr>
              <a:t>X1</a:t>
            </a:r>
          </a:p>
        </p:txBody>
      </p:sp>
      <p:sp>
        <p:nvSpPr>
          <p:cNvPr id="18458" name="Text Box 26">
            <a:extLst>
              <a:ext uri="{FF2B5EF4-FFF2-40B4-BE49-F238E27FC236}">
                <a16:creationId xmlns:a16="http://schemas.microsoft.com/office/drawing/2014/main" id="{24F8A7DE-B2DC-7F19-1235-5E2B5ED89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954" y="1278732"/>
            <a:ext cx="42030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500">
                <a:latin typeface="Times New Roman" panose="02020603050405020304" pitchFamily="18" charset="0"/>
              </a:rPr>
              <a:t>Y1</a:t>
            </a: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id="{59F37A44-91E0-FD62-9998-5E644C6E2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6954" y="1988344"/>
            <a:ext cx="484428" cy="323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500">
                <a:latin typeface="Times New Roman" panose="02020603050405020304" pitchFamily="18" charset="0"/>
              </a:rPr>
              <a:t>Y1’</a:t>
            </a: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id="{E5EAE222-C4A6-39A9-6CFF-929CFD202B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2594" y="4286250"/>
            <a:ext cx="3457998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r>
              <a:rPr lang="en-US" altLang="en-US" sz="1050"/>
              <a:t>Linear regression – find the best line to fit two variables and</a:t>
            </a:r>
          </a:p>
          <a:p>
            <a:r>
              <a:rPr lang="en-US" altLang="en-US" sz="1050"/>
              <a:t>use regression function to smooth data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393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525" y="1"/>
            <a:ext cx="9134475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4"/>
          <p:cNvSpPr txBox="1">
            <a:spLocks noGrp="1"/>
          </p:cNvSpPr>
          <p:nvPr>
            <p:ph type="ctrTitle"/>
          </p:nvPr>
        </p:nvSpPr>
        <p:spPr>
          <a:xfrm>
            <a:off x="467571" y="1534537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lvl="0"/>
            <a:r>
              <a:rPr lang="en-IN" dirty="0"/>
              <a:t>Thank</a:t>
            </a:r>
            <a:br>
              <a:rPr lang="en-IN" dirty="0"/>
            </a:br>
            <a:r>
              <a:rPr lang="en-IN" dirty="0"/>
              <a:t>You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Outline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3396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pre-processing 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Major tasks in data pre-processing,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Data cleaning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cleaning process for incomplete and noisy data,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Data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Correlation Analysis for nominal and numeric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Covariance analysis for numeric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reduction strategies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data transformation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normalization techniques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Introduction to data discretization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Data discretization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Box and whisker plot using five number summary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Quartile for outlier detection</a:t>
            </a:r>
          </a:p>
        </p:txBody>
      </p:sp>
    </p:spTree>
    <p:extLst>
      <p:ext uri="{BB962C8B-B14F-4D97-AF65-F5344CB8AC3E}">
        <p14:creationId xmlns:p14="http://schemas.microsoft.com/office/powerpoint/2010/main" val="3492040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81750388-E7AB-5407-C477-86A1D0A51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C29C5506-8F72-168A-8CB4-7C71A718E0F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DA589973-AA7E-19E1-1252-25BCEABEA24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79FF8C3A-4668-3E04-D60F-2975209803D7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B8B4311F-EC9F-C13E-71BE-FD7B636FCA56}"/>
              </a:ext>
            </a:extLst>
          </p:cNvPr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>
            <a:extLst>
              <a:ext uri="{FF2B5EF4-FFF2-40B4-BE49-F238E27FC236}">
                <a16:creationId xmlns:a16="http://schemas.microsoft.com/office/drawing/2014/main" id="{0E407105-6455-FEA5-02A0-9F817616A724}"/>
              </a:ext>
            </a:extLst>
          </p:cNvPr>
          <p:cNvSpPr txBox="1"/>
          <p:nvPr/>
        </p:nvSpPr>
        <p:spPr>
          <a:xfrm>
            <a:off x="184936" y="724875"/>
            <a:ext cx="88200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2" algn="just"/>
            <a:r>
              <a:rPr lang="en-US" sz="2400" dirty="0">
                <a:latin typeface="Proxima Nova" panose="020B0604020202020204" charset="0"/>
              </a:rPr>
              <a:t>Data preprocessing is the process of preparing raw data for analysis by cleaning and transforming it into a usable format. In data mining it refers to preparing raw data for mining by performing tasks like cleaning, transforming, and organizing it into a format suitable for mining algorithms.</a:t>
            </a:r>
          </a:p>
        </p:txBody>
      </p:sp>
    </p:spTree>
    <p:extLst>
      <p:ext uri="{BB962C8B-B14F-4D97-AF65-F5344CB8AC3E}">
        <p14:creationId xmlns:p14="http://schemas.microsoft.com/office/powerpoint/2010/main" val="22583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50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Why to preprocess the data? : </a:t>
            </a: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Data Quality</a:t>
            </a:r>
          </a:p>
          <a:p>
            <a:pPr lvl="2"/>
            <a:endParaRPr lang="en-US" sz="2400" dirty="0">
              <a:solidFill>
                <a:schemeClr val="tx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lvl="2"/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Measures for data quality: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Accuracy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correct or wrong, accurate or not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Completeness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not recorded, unavailable, …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Consistency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some modified but some not, dangling, …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Timeliness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timely update? 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Believability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how trustable the data are correct?</a:t>
            </a:r>
          </a:p>
          <a:p>
            <a:pPr marL="285750" lvl="2" indent="-285750"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Interpretability</a:t>
            </a:r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: how easily the data can be understood?</a:t>
            </a:r>
          </a:p>
        </p:txBody>
      </p:sp>
    </p:spTree>
    <p:extLst>
      <p:ext uri="{BB962C8B-B14F-4D97-AF65-F5344CB8AC3E}">
        <p14:creationId xmlns:p14="http://schemas.microsoft.com/office/powerpoint/2010/main" val="1391267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>
          <a:extLst>
            <a:ext uri="{FF2B5EF4-FFF2-40B4-BE49-F238E27FC236}">
              <a16:creationId xmlns:a16="http://schemas.microsoft.com/office/drawing/2014/main" id="{6B102ABB-5E83-B947-65BD-F84F82395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>
            <a:extLst>
              <a:ext uri="{FF2B5EF4-FFF2-40B4-BE49-F238E27FC236}">
                <a16:creationId xmlns:a16="http://schemas.microsoft.com/office/drawing/2014/main" id="{375153AA-E2B3-8B30-B032-76CC0CE938B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>
            <a:extLst>
              <a:ext uri="{FF2B5EF4-FFF2-40B4-BE49-F238E27FC236}">
                <a16:creationId xmlns:a16="http://schemas.microsoft.com/office/drawing/2014/main" id="{4CE0B256-5EF1-0039-B606-CCE787B57696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>
            <a:extLst>
              <a:ext uri="{FF2B5EF4-FFF2-40B4-BE49-F238E27FC236}">
                <a16:creationId xmlns:a16="http://schemas.microsoft.com/office/drawing/2014/main" id="{C1C675F9-9F8C-856C-9EC2-C189FDCD206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>
            <a:extLst>
              <a:ext uri="{FF2B5EF4-FFF2-40B4-BE49-F238E27FC236}">
                <a16:creationId xmlns:a16="http://schemas.microsoft.com/office/drawing/2014/main" id="{AED8C740-2769-FBFF-4C50-DC1B4D2CA2B5}"/>
              </a:ext>
            </a:extLst>
          </p:cNvPr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B4205B-C1BC-958F-D260-29CBFBB800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2088" y="794179"/>
            <a:ext cx="5951350" cy="41652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4759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IN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Overview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099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2"/>
            <a:r>
              <a:rPr lang="en-US" sz="2400" dirty="0">
                <a:solidFill>
                  <a:schemeClr val="tx1"/>
                </a:solidFill>
                <a:latin typeface="Proxima Nova"/>
                <a:ea typeface="Proxima Nova"/>
                <a:cs typeface="Proxima Nova"/>
                <a:sym typeface="Proxima Nova"/>
              </a:rPr>
              <a:t>Major Task in Data Preprocessing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600" b="1" dirty="0"/>
              <a:t>1. Data cleaning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Fill in missing values, smooth noisy data, identify or remove outliers, and resolve inconsistencies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600" b="1" dirty="0"/>
              <a:t>2. Data integration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Integration of multiple databases, data cubes, or files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600" b="1" dirty="0"/>
              <a:t>3. Data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Dimensionality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Numerosity reduction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Data compression</a:t>
            </a:r>
          </a:p>
          <a:p>
            <a:pPr eaLnBrk="1" hangingPunct="1">
              <a:lnSpc>
                <a:spcPct val="120000"/>
              </a:lnSpc>
            </a:pPr>
            <a:r>
              <a:rPr lang="en-US" altLang="en-US" sz="1600" b="1" dirty="0"/>
              <a:t>4. Data transformation and data discretization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Normalization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altLang="en-US" sz="1600" dirty="0"/>
              <a:t>- Concept hierarchy generation</a:t>
            </a:r>
          </a:p>
        </p:txBody>
      </p:sp>
    </p:spTree>
    <p:extLst>
      <p:ext uri="{BB962C8B-B14F-4D97-AF65-F5344CB8AC3E}">
        <p14:creationId xmlns:p14="http://schemas.microsoft.com/office/powerpoint/2010/main" val="72592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3.1 Data Cleaning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4345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  <a:ea typeface="+mn-ea"/>
                <a:cs typeface="+mn-cs"/>
              </a:rPr>
              <a:t>Data in the Real World Is Dirty: Lots of potentially incorrect data, e.g., instrument faulty, human or computer error, transmission error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u="sng" dirty="0">
                <a:latin typeface="+mn-lt"/>
              </a:rPr>
              <a:t>incomplete</a:t>
            </a:r>
            <a:r>
              <a:rPr lang="en-US" altLang="en-US" sz="1600" dirty="0">
                <a:latin typeface="+mn-lt"/>
              </a:rPr>
              <a:t>: lacking attribute values, lacking certain attributes of interest, or containing only aggregate data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e.g., </a:t>
            </a:r>
            <a:r>
              <a:rPr lang="en-US" altLang="en-US" sz="1600" i="1" dirty="0">
                <a:latin typeface="+mn-lt"/>
              </a:rPr>
              <a:t>Occupation</a:t>
            </a:r>
            <a:r>
              <a:rPr lang="en-US" altLang="en-US" sz="1600" dirty="0">
                <a:latin typeface="+mn-lt"/>
              </a:rPr>
              <a:t>=“ ” (missing data)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u="sng" dirty="0">
                <a:latin typeface="+mn-lt"/>
              </a:rPr>
              <a:t>noisy</a:t>
            </a:r>
            <a:r>
              <a:rPr lang="en-US" altLang="en-US" sz="1600" dirty="0">
                <a:latin typeface="+mn-lt"/>
              </a:rPr>
              <a:t>: containing noise, errors, or outliers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e.g., </a:t>
            </a:r>
            <a:r>
              <a:rPr lang="en-US" altLang="en-US" sz="1600" i="1" dirty="0">
                <a:latin typeface="+mn-lt"/>
              </a:rPr>
              <a:t>Salary</a:t>
            </a:r>
            <a:r>
              <a:rPr lang="en-US" altLang="en-US" sz="1600" dirty="0">
                <a:latin typeface="+mn-lt"/>
              </a:rPr>
              <a:t>=“</a:t>
            </a:r>
            <a:r>
              <a:rPr lang="en-US" altLang="en-US" sz="1600" dirty="0">
                <a:latin typeface="+mn-lt"/>
                <a:cs typeface="Tahoma" panose="020B0604030504040204" pitchFamily="34" charset="0"/>
              </a:rPr>
              <a:t>−</a:t>
            </a:r>
            <a:r>
              <a:rPr lang="en-US" altLang="en-US" sz="1600" dirty="0">
                <a:latin typeface="+mn-lt"/>
              </a:rPr>
              <a:t>10” (an error)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u="sng" dirty="0">
                <a:latin typeface="+mn-lt"/>
              </a:rPr>
              <a:t>inconsistent</a:t>
            </a:r>
            <a:r>
              <a:rPr lang="en-US" altLang="en-US" sz="1600" dirty="0">
                <a:latin typeface="+mn-lt"/>
              </a:rPr>
              <a:t>: containing discrepancies in codes or names, e.g.,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i="1" dirty="0">
                <a:latin typeface="+mn-lt"/>
              </a:rPr>
              <a:t>Age</a:t>
            </a:r>
            <a:r>
              <a:rPr lang="en-US" altLang="en-US" sz="1600" dirty="0">
                <a:latin typeface="+mn-lt"/>
              </a:rPr>
              <a:t>=“42”, </a:t>
            </a:r>
            <a:r>
              <a:rPr lang="en-US" altLang="en-US" sz="1600" i="1" dirty="0">
                <a:latin typeface="+mn-lt"/>
              </a:rPr>
              <a:t>Birthday</a:t>
            </a:r>
            <a:r>
              <a:rPr lang="en-US" altLang="en-US" sz="1600" dirty="0">
                <a:latin typeface="+mn-lt"/>
              </a:rPr>
              <a:t>=“03/07/2010”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Was rating “1, 2, 3”, now rating “A, B, C”</a:t>
            </a:r>
          </a:p>
          <a:p>
            <a:pPr marL="1143000" lvl="2" indent="-2286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discrepancy between duplicate records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600" u="sng" dirty="0">
                <a:latin typeface="+mn-lt"/>
              </a:rPr>
              <a:t>Intentional</a:t>
            </a:r>
            <a:r>
              <a:rPr lang="en-US" altLang="en-US" sz="1600" b="1" u="sng" dirty="0">
                <a:latin typeface="+mn-lt"/>
              </a:rPr>
              <a:t> </a:t>
            </a:r>
            <a:r>
              <a:rPr lang="en-US" altLang="en-US" sz="1600" dirty="0">
                <a:latin typeface="+mn-lt"/>
              </a:rPr>
              <a:t>(e.g., </a:t>
            </a:r>
            <a:r>
              <a:rPr lang="en-US" altLang="en-US" sz="1600" i="1" dirty="0">
                <a:latin typeface="+mn-lt"/>
              </a:rPr>
              <a:t>disguised missing</a:t>
            </a:r>
            <a:r>
              <a:rPr lang="en-US" altLang="en-US" sz="1600" dirty="0">
                <a:latin typeface="+mn-lt"/>
              </a:rPr>
              <a:t> data)</a:t>
            </a:r>
          </a:p>
          <a:p>
            <a:pPr marL="1143000" lvl="2" indent="-2286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50000"/>
              <a:buFont typeface="Wingdings" panose="05000000000000000000" pitchFamily="2" charset="2"/>
              <a:buChar char="n"/>
            </a:pPr>
            <a:r>
              <a:rPr lang="en-US" altLang="en-US" sz="1600" dirty="0">
                <a:latin typeface="+mn-lt"/>
              </a:rPr>
              <a:t>Jan. 1 as everyone’s birthday?</a:t>
            </a:r>
          </a:p>
        </p:txBody>
      </p:sp>
    </p:spTree>
    <p:extLst>
      <p:ext uri="{BB962C8B-B14F-4D97-AF65-F5344CB8AC3E}">
        <p14:creationId xmlns:p14="http://schemas.microsoft.com/office/powerpoint/2010/main" val="406767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3.1 Data Cleaning (cont.) : Incomplete (Missing Data)</a:t>
            </a:r>
            <a:endParaRPr sz="23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7302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  <a:ea typeface="+mn-ea"/>
                <a:cs typeface="+mn-cs"/>
              </a:rPr>
              <a:t>Data is not always available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E.g., many tuples have no recorded value for several attributes, such as customer income in sales data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  <a:ea typeface="+mn-ea"/>
                <a:cs typeface="+mn-cs"/>
              </a:rPr>
              <a:t>Missing data may be due to 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equipment malfunction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inconsistent with other recorded data and thus deleted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data not entered due to misunderstanding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certain data may not be considered important at the time of entry</a:t>
            </a:r>
          </a:p>
          <a:p>
            <a:pPr marL="742950" lvl="1" indent="-28575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</a:rPr>
              <a:t>not register history or changes of the data</a:t>
            </a:r>
          </a:p>
          <a:p>
            <a:pPr marL="342900" lvl="0" indent="-342900" fontAlgn="base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+mn-lt"/>
                <a:ea typeface="+mn-ea"/>
                <a:cs typeface="+mn-cs"/>
              </a:rPr>
              <a:t>Missing data may need to be inferred</a:t>
            </a:r>
          </a:p>
        </p:txBody>
      </p:sp>
    </p:spTree>
    <p:extLst>
      <p:ext uri="{BB962C8B-B14F-4D97-AF65-F5344CB8AC3E}">
        <p14:creationId xmlns:p14="http://schemas.microsoft.com/office/powerpoint/2010/main" val="261527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8" y="4750"/>
            <a:ext cx="9134475" cy="513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418" y="0"/>
            <a:ext cx="9151418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363438" y="148588"/>
            <a:ext cx="1495425" cy="37147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184936" y="95413"/>
            <a:ext cx="7200000" cy="5385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-US" sz="23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3.1 Data Cleaning (cont.) : </a:t>
            </a:r>
            <a:r>
              <a:rPr lang="en-US" sz="2000" dirty="0">
                <a:solidFill>
                  <a:srgbClr val="00A4B6"/>
                </a:solidFill>
                <a:latin typeface="Proxima Nova"/>
                <a:ea typeface="Proxima Nova"/>
                <a:cs typeface="Proxima Nova"/>
                <a:sym typeface="Proxima Nova"/>
              </a:rPr>
              <a:t>How to handle missing data?</a:t>
            </a:r>
            <a:endParaRPr sz="2000" dirty="0">
              <a:solidFill>
                <a:srgbClr val="00A4B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" name="Google Shape;71;p15"/>
          <p:cNvSpPr txBox="1"/>
          <p:nvPr/>
        </p:nvSpPr>
        <p:spPr>
          <a:xfrm>
            <a:off x="184936" y="724875"/>
            <a:ext cx="8820000" cy="3896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  <a:ea typeface="+mn-ea"/>
                <a:cs typeface="+mn-cs"/>
              </a:rPr>
              <a:t>Ignore the tuple: usually done when class label is missing (when doing classification)—not effective when the % of missing values per attribute varies considerably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  <a:ea typeface="+mn-ea"/>
                <a:cs typeface="+mn-cs"/>
              </a:rPr>
              <a:t>Fill in the missing value manually: tedious + infeasible?</a:t>
            </a:r>
          </a:p>
          <a:p>
            <a:pPr marL="342900" lvl="0" indent="-34290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3333CC"/>
              </a:buClr>
              <a:buSzPct val="60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  <a:ea typeface="+mn-ea"/>
                <a:cs typeface="+mn-cs"/>
              </a:rPr>
              <a:t>Fill in it automatically with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</a:rPr>
              <a:t>a global constant : e.g., “unknown”, a new class?! 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</a:rPr>
              <a:t>the attribute mean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latin typeface="Tahoma"/>
              </a:rPr>
              <a:t>the attribute mean for all samples belonging to the same class: smarter</a:t>
            </a:r>
          </a:p>
          <a:p>
            <a:pPr marL="742950" lvl="1" indent="-285750" fontAlgn="base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SzPct val="55000"/>
              <a:buFont typeface="Wingdings" panose="05000000000000000000" pitchFamily="2" charset="2"/>
              <a:buChar char="n"/>
            </a:pPr>
            <a:r>
              <a:rPr lang="en-US" altLang="en-US" sz="1800" dirty="0">
                <a:solidFill>
                  <a:srgbClr val="FF0000"/>
                </a:solidFill>
                <a:latin typeface="Tahoma"/>
              </a:rPr>
              <a:t>the most probable value: inference-based such as Bayesian formula or decision tree</a:t>
            </a:r>
          </a:p>
        </p:txBody>
      </p:sp>
    </p:spTree>
    <p:extLst>
      <p:ext uri="{BB962C8B-B14F-4D97-AF65-F5344CB8AC3E}">
        <p14:creationId xmlns:p14="http://schemas.microsoft.com/office/powerpoint/2010/main" val="2588423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Berlin Sans FB Demi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3350</TotalTime>
  <Words>1203</Words>
  <Application>Microsoft Office PowerPoint</Application>
  <PresentationFormat>On-screen Show (16:9)</PresentationFormat>
  <Paragraphs>140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Proxima Nova</vt:lpstr>
      <vt:lpstr>Berlin Sans FB Demi</vt:lpstr>
      <vt:lpstr>Arial</vt:lpstr>
      <vt:lpstr>Tahoma</vt:lpstr>
      <vt:lpstr>Wingdings</vt:lpstr>
      <vt:lpstr>Times New Roman</vt:lpstr>
      <vt:lpstr>Simple Light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Binning Methods</vt:lpstr>
      <vt:lpstr>Binning Methods for Data Smoothing</vt:lpstr>
      <vt:lpstr>(continued)</vt:lpstr>
      <vt:lpstr>Cluster Analysis</vt:lpstr>
      <vt:lpstr>Regression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FAMILY</dc:creator>
  <cp:lastModifiedBy>Ruchi Patel</cp:lastModifiedBy>
  <cp:revision>398</cp:revision>
  <dcterms:modified xsi:type="dcterms:W3CDTF">2025-07-24T03:10:52Z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2022-09-05T02:09:36Z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bdeac77a-6f2d-4eed-8d0b-c87a56de673f</vt:lpwstr>
  </property>
  <property fmtid="{D5CDD505-2E9C-101B-9397-08002B2CF9AE}" pid="7" name="MSIP_Label_defa4170-0d19-0005-0004-bc88714345d2_ActionId">
    <vt:lpwstr>c96d00ef-9845-43db-9d67-ebe97fe26e8b</vt:lpwstr>
  </property>
  <property fmtid="{D5CDD505-2E9C-101B-9397-08002B2CF9AE}" pid="8" name="MSIP_Label_defa4170-0d19-0005-0004-bc88714345d2_ContentBits">
    <vt:lpwstr>0</vt:lpwstr>
  </property>
</Properties>
</file>