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65" r:id="rId2"/>
    <p:sldId id="271" r:id="rId3"/>
    <p:sldId id="272" r:id="rId4"/>
    <p:sldId id="273" r:id="rId5"/>
    <p:sldId id="274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280" r:id="rId14"/>
    <p:sldId id="328" r:id="rId15"/>
    <p:sldId id="329" r:id="rId16"/>
    <p:sldId id="330" r:id="rId17"/>
    <p:sldId id="331" r:id="rId18"/>
    <p:sldId id="332" r:id="rId19"/>
    <p:sldId id="333" r:id="rId20"/>
    <p:sldId id="336" r:id="rId21"/>
    <p:sldId id="334" r:id="rId22"/>
    <p:sldId id="337" r:id="rId23"/>
    <p:sldId id="338" r:id="rId24"/>
    <p:sldId id="339" r:id="rId25"/>
    <p:sldId id="340" r:id="rId26"/>
    <p:sldId id="341" r:id="rId27"/>
    <p:sldId id="267" r:id="rId28"/>
  </p:sldIdLst>
  <p:sldSz cx="9144000" cy="5143500" type="screen16x9"/>
  <p:notesSz cx="6858000" cy="9144000"/>
  <p:embeddedFontLst>
    <p:embeddedFont>
      <p:font typeface="맑은 고딕" panose="020B0503020000020004" pitchFamily="34" charset="-127"/>
      <p:regular r:id="rId30"/>
      <p:bold r:id="rId31"/>
    </p:embeddedFont>
    <p:embeddedFont>
      <p:font typeface="Proxima Nova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7B6D"/>
    <a:srgbClr val="EB25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737034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6c834fc22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6c834fc22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91034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5924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5321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91115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>
          <a:extLst>
            <a:ext uri="{FF2B5EF4-FFF2-40B4-BE49-F238E27FC236}">
              <a16:creationId xmlns:a16="http://schemas.microsoft.com/office/drawing/2014/main" id="{B5D0C167-AA3C-FCC4-FF61-63791817C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>
            <a:extLst>
              <a:ext uri="{FF2B5EF4-FFF2-40B4-BE49-F238E27FC236}">
                <a16:creationId xmlns:a16="http://schemas.microsoft.com/office/drawing/2014/main" id="{00041406-E224-ADC2-9FE8-B7606C54E4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>
            <a:extLst>
              <a:ext uri="{FF2B5EF4-FFF2-40B4-BE49-F238E27FC236}">
                <a16:creationId xmlns:a16="http://schemas.microsoft.com/office/drawing/2014/main" id="{3503DD80-274B-FE4B-C5C7-2D216D0B61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19945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85538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7597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87225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2186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>
          <a:extLst>
            <a:ext uri="{FF2B5EF4-FFF2-40B4-BE49-F238E27FC236}">
              <a16:creationId xmlns:a16="http://schemas.microsoft.com/office/drawing/2014/main" id="{9361B5BF-29F0-A323-56FB-AAF45901B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>
            <a:extLst>
              <a:ext uri="{FF2B5EF4-FFF2-40B4-BE49-F238E27FC236}">
                <a16:creationId xmlns:a16="http://schemas.microsoft.com/office/drawing/2014/main" id="{B5B28698-CE8C-8A74-7501-5A06E2CCB4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>
            <a:extLst>
              <a:ext uri="{FF2B5EF4-FFF2-40B4-BE49-F238E27FC236}">
                <a16:creationId xmlns:a16="http://schemas.microsoft.com/office/drawing/2014/main" id="{27344154-2417-635D-928D-A7A2A9823F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76389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>
          <a:extLst>
            <a:ext uri="{FF2B5EF4-FFF2-40B4-BE49-F238E27FC236}">
              <a16:creationId xmlns:a16="http://schemas.microsoft.com/office/drawing/2014/main" id="{EF1B1D70-3237-ADEA-6A42-56DCE27EC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>
            <a:extLst>
              <a:ext uri="{FF2B5EF4-FFF2-40B4-BE49-F238E27FC236}">
                <a16:creationId xmlns:a16="http://schemas.microsoft.com/office/drawing/2014/main" id="{A067B16E-CCC2-1EA9-B74A-CFD6B038DE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>
            <a:extLst>
              <a:ext uri="{FF2B5EF4-FFF2-40B4-BE49-F238E27FC236}">
                <a16:creationId xmlns:a16="http://schemas.microsoft.com/office/drawing/2014/main" id="{A7B76A6E-D87A-CE63-63E8-ADB78191C6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543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40367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>
          <a:extLst>
            <a:ext uri="{FF2B5EF4-FFF2-40B4-BE49-F238E27FC236}">
              <a16:creationId xmlns:a16="http://schemas.microsoft.com/office/drawing/2014/main" id="{753423DD-A1B3-18AE-DE19-0D736BF07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>
            <a:extLst>
              <a:ext uri="{FF2B5EF4-FFF2-40B4-BE49-F238E27FC236}">
                <a16:creationId xmlns:a16="http://schemas.microsoft.com/office/drawing/2014/main" id="{B2FBF7DB-63F2-FC2F-40C9-6222A31970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>
            <a:extLst>
              <a:ext uri="{FF2B5EF4-FFF2-40B4-BE49-F238E27FC236}">
                <a16:creationId xmlns:a16="http://schemas.microsoft.com/office/drawing/2014/main" id="{4A45864D-1618-2ACB-1C6B-3F8E7B89B0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62614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>
          <a:extLst>
            <a:ext uri="{FF2B5EF4-FFF2-40B4-BE49-F238E27FC236}">
              <a16:creationId xmlns:a16="http://schemas.microsoft.com/office/drawing/2014/main" id="{B92E75D2-6D27-576E-C676-C8109E8FC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>
            <a:extLst>
              <a:ext uri="{FF2B5EF4-FFF2-40B4-BE49-F238E27FC236}">
                <a16:creationId xmlns:a16="http://schemas.microsoft.com/office/drawing/2014/main" id="{155AF18F-5164-F91B-1E12-628B40A459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>
            <a:extLst>
              <a:ext uri="{FF2B5EF4-FFF2-40B4-BE49-F238E27FC236}">
                <a16:creationId xmlns:a16="http://schemas.microsoft.com/office/drawing/2014/main" id="{F38DA3AB-C07E-C2FA-0F59-F0D9818312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19710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>
          <a:extLst>
            <a:ext uri="{FF2B5EF4-FFF2-40B4-BE49-F238E27FC236}">
              <a16:creationId xmlns:a16="http://schemas.microsoft.com/office/drawing/2014/main" id="{8A52A1DC-6539-1627-FCAB-F1E409B9D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>
            <a:extLst>
              <a:ext uri="{FF2B5EF4-FFF2-40B4-BE49-F238E27FC236}">
                <a16:creationId xmlns:a16="http://schemas.microsoft.com/office/drawing/2014/main" id="{EE3F0256-1AFC-0019-D683-DA27726BD7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>
            <a:extLst>
              <a:ext uri="{FF2B5EF4-FFF2-40B4-BE49-F238E27FC236}">
                <a16:creationId xmlns:a16="http://schemas.microsoft.com/office/drawing/2014/main" id="{A36177C5-B752-F1B7-90EC-4CD20BE09A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52738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>
          <a:extLst>
            <a:ext uri="{FF2B5EF4-FFF2-40B4-BE49-F238E27FC236}">
              <a16:creationId xmlns:a16="http://schemas.microsoft.com/office/drawing/2014/main" id="{4F03CDD5-4092-7140-0BED-99D6407D2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>
            <a:extLst>
              <a:ext uri="{FF2B5EF4-FFF2-40B4-BE49-F238E27FC236}">
                <a16:creationId xmlns:a16="http://schemas.microsoft.com/office/drawing/2014/main" id="{D03D072F-98F4-1759-F4CD-66D5529C0A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>
            <a:extLst>
              <a:ext uri="{FF2B5EF4-FFF2-40B4-BE49-F238E27FC236}">
                <a16:creationId xmlns:a16="http://schemas.microsoft.com/office/drawing/2014/main" id="{38832FE5-ABAC-2815-E329-EF5DC33230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7798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>
          <a:extLst>
            <a:ext uri="{FF2B5EF4-FFF2-40B4-BE49-F238E27FC236}">
              <a16:creationId xmlns:a16="http://schemas.microsoft.com/office/drawing/2014/main" id="{47E24404-68D0-12CB-A32C-5C5861EBF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>
            <a:extLst>
              <a:ext uri="{FF2B5EF4-FFF2-40B4-BE49-F238E27FC236}">
                <a16:creationId xmlns:a16="http://schemas.microsoft.com/office/drawing/2014/main" id="{4A7505A1-75A3-9FFD-6BC4-0EE7183BC0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>
            <a:extLst>
              <a:ext uri="{FF2B5EF4-FFF2-40B4-BE49-F238E27FC236}">
                <a16:creationId xmlns:a16="http://schemas.microsoft.com/office/drawing/2014/main" id="{8EBD7939-4FE3-C2E2-58E6-5A0BFDFBF3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80073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>
          <a:extLst>
            <a:ext uri="{FF2B5EF4-FFF2-40B4-BE49-F238E27FC236}">
              <a16:creationId xmlns:a16="http://schemas.microsoft.com/office/drawing/2014/main" id="{7A3197D4-23C2-4886-9960-45242D5D1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>
            <a:extLst>
              <a:ext uri="{FF2B5EF4-FFF2-40B4-BE49-F238E27FC236}">
                <a16:creationId xmlns:a16="http://schemas.microsoft.com/office/drawing/2014/main" id="{1CD39DA5-F228-E0D7-3A0C-009E7E9DC0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>
            <a:extLst>
              <a:ext uri="{FF2B5EF4-FFF2-40B4-BE49-F238E27FC236}">
                <a16:creationId xmlns:a16="http://schemas.microsoft.com/office/drawing/2014/main" id="{10925BD0-92F3-A13F-AD74-841F682C7A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30891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>
          <a:extLst>
            <a:ext uri="{FF2B5EF4-FFF2-40B4-BE49-F238E27FC236}">
              <a16:creationId xmlns:a16="http://schemas.microsoft.com/office/drawing/2014/main" id="{FCCB2A3A-AFCA-06B1-169C-95243A2C76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>
            <a:extLst>
              <a:ext uri="{FF2B5EF4-FFF2-40B4-BE49-F238E27FC236}">
                <a16:creationId xmlns:a16="http://schemas.microsoft.com/office/drawing/2014/main" id="{B91A4A79-B975-2A1A-AE7A-0EB078A47F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>
            <a:extLst>
              <a:ext uri="{FF2B5EF4-FFF2-40B4-BE49-F238E27FC236}">
                <a16:creationId xmlns:a16="http://schemas.microsoft.com/office/drawing/2014/main" id="{E8EE624B-7209-D734-BC41-6A19AA6E24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54116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b6c834fc22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b6c834fc22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5843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2814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>
          <a:extLst>
            <a:ext uri="{FF2B5EF4-FFF2-40B4-BE49-F238E27FC236}">
              <a16:creationId xmlns:a16="http://schemas.microsoft.com/office/drawing/2014/main" id="{CDF52DB8-9219-B453-F417-BB0860D65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>
            <a:extLst>
              <a:ext uri="{FF2B5EF4-FFF2-40B4-BE49-F238E27FC236}">
                <a16:creationId xmlns:a16="http://schemas.microsoft.com/office/drawing/2014/main" id="{2CF3E173-9391-DA74-36A7-33994B9DB0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>
            <a:extLst>
              <a:ext uri="{FF2B5EF4-FFF2-40B4-BE49-F238E27FC236}">
                <a16:creationId xmlns:a16="http://schemas.microsoft.com/office/drawing/2014/main" id="{217467E9-9304-3512-6711-A793799183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0703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>
          <a:extLst>
            <a:ext uri="{FF2B5EF4-FFF2-40B4-BE49-F238E27FC236}">
              <a16:creationId xmlns:a16="http://schemas.microsoft.com/office/drawing/2014/main" id="{0C1987C6-7A90-5B64-54C2-1E092E0EA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>
            <a:extLst>
              <a:ext uri="{FF2B5EF4-FFF2-40B4-BE49-F238E27FC236}">
                <a16:creationId xmlns:a16="http://schemas.microsoft.com/office/drawing/2014/main" id="{2246F840-6712-9EB8-B9E4-30F7BEDB90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>
            <a:extLst>
              <a:ext uri="{FF2B5EF4-FFF2-40B4-BE49-F238E27FC236}">
                <a16:creationId xmlns:a16="http://schemas.microsoft.com/office/drawing/2014/main" id="{74FBC2E5-505F-C8F7-6E9D-B7FF395515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8244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9427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5338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0272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6760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0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3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71;p15"/>
          <p:cNvSpPr txBox="1"/>
          <p:nvPr/>
        </p:nvSpPr>
        <p:spPr>
          <a:xfrm>
            <a:off x="333812" y="1655725"/>
            <a:ext cx="4830903" cy="13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3600" b="1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Unit - 2</a:t>
            </a:r>
            <a:endParaRPr lang="en-IN" sz="3600" b="1"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/>
            <a:r>
              <a:rPr lang="en-IN" sz="4000" b="1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Data Mining</a:t>
            </a:r>
            <a:endParaRPr sz="4000" b="1" dirty="0"/>
          </a:p>
        </p:txBody>
      </p:sp>
      <p:sp>
        <p:nvSpPr>
          <p:cNvPr id="12" name="Google Shape;73;p15"/>
          <p:cNvSpPr txBox="1"/>
          <p:nvPr/>
        </p:nvSpPr>
        <p:spPr>
          <a:xfrm>
            <a:off x="333812" y="4253501"/>
            <a:ext cx="2981554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it-IT" dirty="0">
                <a:solidFill>
                  <a:schemeClr val="dk2"/>
                </a:solidFill>
              </a:rPr>
              <a:t>Dr. Ruchi Patel</a:t>
            </a:r>
          </a:p>
          <a:p>
            <a:pPr lvl="0"/>
            <a:r>
              <a:rPr lang="it-IT" dirty="0">
                <a:solidFill>
                  <a:schemeClr val="dk2"/>
                </a:solidFill>
              </a:rPr>
              <a:t>Associate Professor</a:t>
            </a:r>
          </a:p>
          <a:p>
            <a:pPr lvl="0"/>
            <a:r>
              <a:rPr lang="en-US" dirty="0">
                <a:solidFill>
                  <a:schemeClr val="dk2"/>
                </a:solidFill>
              </a:rPr>
              <a:t>Computer Engineering Department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3" name="Google Shape;71;p15"/>
          <p:cNvSpPr txBox="1"/>
          <p:nvPr/>
        </p:nvSpPr>
        <p:spPr>
          <a:xfrm>
            <a:off x="406432" y="724875"/>
            <a:ext cx="5994368" cy="446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17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01CE0723 - DATA WAREHOUSING &amp; DATA MINING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Data Mining Functionalities </a:t>
            </a:r>
            <a:endParaRPr sz="2300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01212" y="838804"/>
            <a:ext cx="6334125" cy="38846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3068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Data Mining Functionalities </a:t>
            </a:r>
            <a:endParaRPr sz="2300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184936" y="724875"/>
            <a:ext cx="8820000" cy="220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Arial" pitchFamily="34" charset="0"/>
              <a:buChar char="•"/>
            </a:pPr>
            <a:r>
              <a:rPr lang="en-IN" sz="1600" b="1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Cluster Analysis</a:t>
            </a:r>
          </a:p>
          <a:p>
            <a:pPr lvl="1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</a:pPr>
            <a:r>
              <a:rPr lang="en-IN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	-&gt; Class label is unknown: group data to form new classes</a:t>
            </a:r>
          </a:p>
          <a:p>
            <a:pPr lvl="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</a:pPr>
            <a:r>
              <a:rPr lang="en-IN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	-&gt; Clusters of objects  are formed based on the principle of maximizing intra-class </a:t>
            </a:r>
            <a:br>
              <a:rPr lang="en-IN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</a:br>
            <a:r>
              <a:rPr lang="en-IN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	     similarity &amp; minimizing interclass similarity</a:t>
            </a:r>
          </a:p>
          <a:p>
            <a:pPr lvl="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</a:pPr>
            <a:r>
              <a:rPr lang="en-IN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	     E.g. Patients – Diseases</a:t>
            </a:r>
          </a:p>
          <a:p>
            <a:pPr lvl="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</a:pPr>
            <a:endParaRPr lang="en-IN" sz="1600" kern="1200" dirty="0">
              <a:solidFill>
                <a:prstClr val="black"/>
              </a:solidFill>
              <a:latin typeface="Proxima Nova" panose="020B0604020202020204" charset="0"/>
              <a:ea typeface="맑은 고딕"/>
              <a:cs typeface="+mn-cs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350" y="2452315"/>
            <a:ext cx="4349849" cy="2392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0951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Data Mining Functionalities (cont.)</a:t>
            </a:r>
            <a:endParaRPr sz="2300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184936" y="724875"/>
            <a:ext cx="8820000" cy="363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Arial" pitchFamily="34" charset="0"/>
              <a:buChar char="•"/>
            </a:pPr>
            <a:r>
              <a:rPr lang="en-IN" sz="1600" b="1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Outlier Analysis</a:t>
            </a:r>
          </a:p>
          <a:p>
            <a:pPr lvl="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</a:pPr>
            <a:r>
              <a:rPr lang="en-IN" sz="1600" b="1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	</a:t>
            </a:r>
            <a:r>
              <a:rPr lang="en-IN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-&gt; Data that do no comply with the general behaviour or model. </a:t>
            </a:r>
          </a:p>
          <a:p>
            <a:pPr lvl="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</a:pPr>
            <a:r>
              <a:rPr lang="en-IN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	-&gt; Outliers are usually discarded as noise or exceptions. </a:t>
            </a:r>
          </a:p>
          <a:p>
            <a:pPr lvl="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</a:pPr>
            <a:r>
              <a:rPr lang="en-IN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	-&gt; Useful for fraud detection. </a:t>
            </a:r>
          </a:p>
          <a:p>
            <a:pPr lvl="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</a:pPr>
            <a:r>
              <a:rPr lang="en-IN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	    </a:t>
            </a:r>
            <a:r>
              <a:rPr lang="en-IN" sz="1600" kern="1200" dirty="0" err="1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E.g</a:t>
            </a:r>
            <a:r>
              <a:rPr lang="en-IN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 Spam mails, more calls to irregular-unknown numbers(telemarketing)</a:t>
            </a:r>
          </a:p>
          <a:p>
            <a:pPr marL="342900" lvl="0" indent="-34290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Arial" pitchFamily="34" charset="0"/>
              <a:buChar char="•"/>
            </a:pPr>
            <a:r>
              <a:rPr lang="en-IN" sz="1600" b="1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Evolution Analysis</a:t>
            </a:r>
          </a:p>
          <a:p>
            <a:pPr lvl="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</a:pPr>
            <a:r>
              <a:rPr lang="en-IN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	-&gt; Describes and models regularities or trends for objects whose behaviour changes </a:t>
            </a:r>
            <a:br>
              <a:rPr lang="en-IN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</a:br>
            <a:r>
              <a:rPr lang="en-IN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	     over time.</a:t>
            </a:r>
          </a:p>
          <a:p>
            <a:pPr lvl="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</a:pPr>
            <a:r>
              <a:rPr lang="en-IN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	     E.g. Identify stock evolution regularities for overall stocks and for the stocks of </a:t>
            </a:r>
            <a:br>
              <a:rPr lang="en-IN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</a:br>
            <a:r>
              <a:rPr lang="en-IN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	     particular companies. </a:t>
            </a:r>
          </a:p>
        </p:txBody>
      </p:sp>
    </p:spTree>
    <p:extLst>
      <p:ext uri="{BB962C8B-B14F-4D97-AF65-F5344CB8AC3E}">
        <p14:creationId xmlns:p14="http://schemas.microsoft.com/office/powerpoint/2010/main" val="309918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>
          <a:extLst>
            <a:ext uri="{FF2B5EF4-FFF2-40B4-BE49-F238E27FC236}">
              <a16:creationId xmlns:a16="http://schemas.microsoft.com/office/drawing/2014/main" id="{555A6159-7532-9A82-5F99-2BC488040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>
            <a:extLst>
              <a:ext uri="{FF2B5EF4-FFF2-40B4-BE49-F238E27FC236}">
                <a16:creationId xmlns:a16="http://schemas.microsoft.com/office/drawing/2014/main" id="{8544E3B2-5309-6B59-B64F-564F0D424A9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>
            <a:extLst>
              <a:ext uri="{FF2B5EF4-FFF2-40B4-BE49-F238E27FC236}">
                <a16:creationId xmlns:a16="http://schemas.microsoft.com/office/drawing/2014/main" id="{BA9420AF-6AC1-E294-A765-DCF715561B3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87" y="350043"/>
            <a:ext cx="9151418" cy="4788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>
            <a:extLst>
              <a:ext uri="{FF2B5EF4-FFF2-40B4-BE49-F238E27FC236}">
                <a16:creationId xmlns:a16="http://schemas.microsoft.com/office/drawing/2014/main" id="{43F8E322-C69B-E966-D14C-CC10D00FD41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>
            <a:extLst>
              <a:ext uri="{FF2B5EF4-FFF2-40B4-BE49-F238E27FC236}">
                <a16:creationId xmlns:a16="http://schemas.microsoft.com/office/drawing/2014/main" id="{0900591A-C692-B2DC-1006-81D00E20AD91}"/>
              </a:ext>
            </a:extLst>
          </p:cNvPr>
          <p:cNvSpPr txBox="1"/>
          <p:nvPr/>
        </p:nvSpPr>
        <p:spPr>
          <a:xfrm>
            <a:off x="184936" y="95413"/>
            <a:ext cx="72000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Classification of data mining systems</a:t>
            </a:r>
          </a:p>
        </p:txBody>
      </p:sp>
      <p:grpSp>
        <p:nvGrpSpPr>
          <p:cNvPr id="18" name="Group 29">
            <a:extLst>
              <a:ext uri="{FF2B5EF4-FFF2-40B4-BE49-F238E27FC236}">
                <a16:creationId xmlns:a16="http://schemas.microsoft.com/office/drawing/2014/main" id="{99720BBC-EB1D-D45F-0C79-304F2949F946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663902"/>
            <a:ext cx="8686800" cy="3950961"/>
            <a:chOff x="192" y="1152"/>
            <a:chExt cx="5376" cy="2736"/>
          </a:xfrm>
        </p:grpSpPr>
        <p:sp>
          <p:nvSpPr>
            <p:cNvPr id="19" name="Oval 19">
              <a:extLst>
                <a:ext uri="{FF2B5EF4-FFF2-40B4-BE49-F238E27FC236}">
                  <a16:creationId xmlns:a16="http://schemas.microsoft.com/office/drawing/2014/main" id="{ACAEEDFF-A856-6B19-0643-DBD0AAFEF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160"/>
              <a:ext cx="1439" cy="672"/>
            </a:xfrm>
            <a:prstGeom prst="ellipse">
              <a:avLst/>
            </a:prstGeom>
            <a:solidFill>
              <a:srgbClr val="C0504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Data Mining</a:t>
              </a:r>
            </a:p>
          </p:txBody>
        </p:sp>
        <p:sp>
          <p:nvSpPr>
            <p:cNvPr id="20" name="Line 13">
              <a:extLst>
                <a:ext uri="{FF2B5EF4-FFF2-40B4-BE49-F238E27FC236}">
                  <a16:creationId xmlns:a16="http://schemas.microsoft.com/office/drawing/2014/main" id="{3F2564F4-AF9E-1EA6-736E-D776F5FE3F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448"/>
              <a:ext cx="672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21" name="Line 14">
              <a:extLst>
                <a:ext uri="{FF2B5EF4-FFF2-40B4-BE49-F238E27FC236}">
                  <a16:creationId xmlns:a16="http://schemas.microsoft.com/office/drawing/2014/main" id="{0C293FFE-D568-0B14-AFBB-DF6CCEB3F2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680"/>
              <a:ext cx="816" cy="48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22" name="Line 15">
              <a:extLst>
                <a:ext uri="{FF2B5EF4-FFF2-40B4-BE49-F238E27FC236}">
                  <a16:creationId xmlns:a16="http://schemas.microsoft.com/office/drawing/2014/main" id="{CFB51EBF-DDE7-60C1-DA19-F75ED127AD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1680"/>
              <a:ext cx="720" cy="48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178F53E4-6BE9-45C1-9F9E-6279746E60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2448"/>
              <a:ext cx="672" cy="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24" name="Line 17">
              <a:extLst>
                <a:ext uri="{FF2B5EF4-FFF2-40B4-BE49-F238E27FC236}">
                  <a16:creationId xmlns:a16="http://schemas.microsoft.com/office/drawing/2014/main" id="{887850B2-BDB2-5C63-FB57-1DE00B2577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68" y="2784"/>
              <a:ext cx="1248" cy="48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25" name="Line 18">
              <a:extLst>
                <a:ext uri="{FF2B5EF4-FFF2-40B4-BE49-F238E27FC236}">
                  <a16:creationId xmlns:a16="http://schemas.microsoft.com/office/drawing/2014/main" id="{CC688201-C4C6-D486-370A-05281A808D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2784"/>
              <a:ext cx="1008" cy="48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26" name="Oval 21">
              <a:extLst>
                <a:ext uri="{FF2B5EF4-FFF2-40B4-BE49-F238E27FC236}">
                  <a16:creationId xmlns:a16="http://schemas.microsoft.com/office/drawing/2014/main" id="{E1F0480C-4F09-7E4B-BAC4-1840F6082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152"/>
              <a:ext cx="1295" cy="52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Database 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Technology</a:t>
              </a:r>
            </a:p>
          </p:txBody>
        </p:sp>
        <p:sp>
          <p:nvSpPr>
            <p:cNvPr id="27" name="Oval 22">
              <a:extLst>
                <a:ext uri="{FF2B5EF4-FFF2-40B4-BE49-F238E27FC236}">
                  <a16:creationId xmlns:a16="http://schemas.microsoft.com/office/drawing/2014/main" id="{A636E3BC-E3AE-E61D-177C-58AB96DD3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200"/>
              <a:ext cx="1296" cy="480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Statistics</a:t>
              </a:r>
            </a:p>
          </p:txBody>
        </p:sp>
        <p:sp>
          <p:nvSpPr>
            <p:cNvPr id="28" name="Oval 23">
              <a:extLst>
                <a:ext uri="{FF2B5EF4-FFF2-40B4-BE49-F238E27FC236}">
                  <a16:creationId xmlns:a16="http://schemas.microsoft.com/office/drawing/2014/main" id="{2449C192-B506-3DEE-672F-198F8A0E9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208"/>
              <a:ext cx="1296" cy="52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Machine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Learning</a:t>
              </a:r>
            </a:p>
          </p:txBody>
        </p:sp>
        <p:sp>
          <p:nvSpPr>
            <p:cNvPr id="29" name="Oval 24">
              <a:extLst>
                <a:ext uri="{FF2B5EF4-FFF2-40B4-BE49-F238E27FC236}">
                  <a16:creationId xmlns:a16="http://schemas.microsoft.com/office/drawing/2014/main" id="{6F1033B2-0362-622C-7F48-A2F50DF3D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072"/>
              <a:ext cx="1296" cy="52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Pattern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Recognition</a:t>
              </a:r>
            </a:p>
          </p:txBody>
        </p:sp>
        <p:sp>
          <p:nvSpPr>
            <p:cNvPr id="30" name="Oval 25">
              <a:extLst>
                <a:ext uri="{FF2B5EF4-FFF2-40B4-BE49-F238E27FC236}">
                  <a16:creationId xmlns:a16="http://schemas.microsoft.com/office/drawing/2014/main" id="{02B5A87D-8F08-AB92-0A90-E696716E1D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360"/>
              <a:ext cx="1296" cy="52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Algorithm</a:t>
              </a:r>
            </a:p>
          </p:txBody>
        </p:sp>
        <p:sp>
          <p:nvSpPr>
            <p:cNvPr id="31" name="Oval 26">
              <a:extLst>
                <a:ext uri="{FF2B5EF4-FFF2-40B4-BE49-F238E27FC236}">
                  <a16:creationId xmlns:a16="http://schemas.microsoft.com/office/drawing/2014/main" id="{603C0479-C4C6-5E97-645B-EBAB78C43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216"/>
              <a:ext cx="1296" cy="52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Other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Disciplines</a:t>
              </a:r>
            </a:p>
          </p:txBody>
        </p:sp>
        <p:sp>
          <p:nvSpPr>
            <p:cNvPr id="32" name="Oval 27">
              <a:extLst>
                <a:ext uri="{FF2B5EF4-FFF2-40B4-BE49-F238E27FC236}">
                  <a16:creationId xmlns:a16="http://schemas.microsoft.com/office/drawing/2014/main" id="{CFA550E0-CA26-C17F-9676-907F6CDDF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160"/>
              <a:ext cx="1296" cy="52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800080"/>
                </a:buClr>
                <a:buSzPct val="6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Visualization</a:t>
              </a: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33" name="Line 28">
              <a:extLst>
                <a:ext uri="{FF2B5EF4-FFF2-40B4-BE49-F238E27FC236}">
                  <a16:creationId xmlns:a16="http://schemas.microsoft.com/office/drawing/2014/main" id="{D7D018CF-0140-DE74-3D27-255364A757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32" y="2832"/>
              <a:ext cx="0" cy="527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4945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Classification of data mining systems</a:t>
            </a:r>
          </a:p>
        </p:txBody>
      </p:sp>
      <p:sp>
        <p:nvSpPr>
          <p:cNvPr id="71" name="Google Shape;71;p15"/>
          <p:cNvSpPr txBox="1"/>
          <p:nvPr/>
        </p:nvSpPr>
        <p:spPr>
          <a:xfrm>
            <a:off x="184936" y="724875"/>
            <a:ext cx="8820000" cy="4173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IN" sz="1600" b="1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Database</a:t>
            </a:r>
          </a:p>
          <a:p>
            <a:pPr marL="285750" lvl="0" indent="-28575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IN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Relational, data warehouse, transactional, stream, object-oriented/relational, spatial, </a:t>
            </a:r>
            <a:br>
              <a:rPr lang="en-IN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</a:br>
            <a:r>
              <a:rPr lang="en-IN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time-series, text, multi-media, heterogeneous, WWW, etc.</a:t>
            </a:r>
          </a:p>
          <a:p>
            <a:pPr marL="342900" lvl="0" indent="-34290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IN" sz="1600" b="1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Knowledge</a:t>
            </a:r>
          </a:p>
          <a:p>
            <a:pPr marL="285750" lvl="0" indent="-28575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IN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Characterization, discrimination, association, classification, clustering, trend/deviation, outlier </a:t>
            </a:r>
            <a:br>
              <a:rPr lang="en-IN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</a:br>
            <a:r>
              <a:rPr lang="en-IN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analysis, etc.</a:t>
            </a:r>
          </a:p>
          <a:p>
            <a:pPr marL="285750" lvl="0" indent="-28575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IN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Multiple/integrated functions and mining at multiple levels</a:t>
            </a:r>
          </a:p>
          <a:p>
            <a:pPr marL="342900" lvl="0" indent="-34290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IN" sz="1600" b="1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Techniques utilized</a:t>
            </a:r>
          </a:p>
          <a:p>
            <a:pPr marL="285750" lvl="0" indent="-28575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IN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Database-oriented, data warehouse (OLAP), machine learning, statistics, visualization, etc.</a:t>
            </a:r>
          </a:p>
          <a:p>
            <a:pPr marL="342900" lvl="0" indent="-34290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IN" sz="1600" b="1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Applications adapted</a:t>
            </a:r>
          </a:p>
          <a:p>
            <a:pPr marL="285750" lvl="0" indent="-28575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IN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Retail, telecommunication, banking, fraud analysis, bio-data mining, stock market analysis, </a:t>
            </a:r>
            <a:br>
              <a:rPr lang="en-IN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</a:br>
            <a:r>
              <a:rPr lang="en-IN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text mining, Web mining, etc.</a:t>
            </a:r>
          </a:p>
        </p:txBody>
      </p:sp>
    </p:spTree>
    <p:extLst>
      <p:ext uri="{BB962C8B-B14F-4D97-AF65-F5344CB8AC3E}">
        <p14:creationId xmlns:p14="http://schemas.microsoft.com/office/powerpoint/2010/main" val="3777316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Data Mining Task Primitives</a:t>
            </a:r>
          </a:p>
        </p:txBody>
      </p:sp>
      <p:sp>
        <p:nvSpPr>
          <p:cNvPr id="71" name="Google Shape;71;p15"/>
          <p:cNvSpPr txBox="1"/>
          <p:nvPr/>
        </p:nvSpPr>
        <p:spPr>
          <a:xfrm>
            <a:off x="184936" y="724875"/>
            <a:ext cx="8865546" cy="3976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</a:pPr>
            <a:r>
              <a:rPr lang="en-IN" sz="1600" b="1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How to construct a data mining query?</a:t>
            </a:r>
          </a:p>
          <a:p>
            <a:pPr lvl="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</a:pPr>
            <a:r>
              <a:rPr lang="en-IN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The primitives (structure/parts) allow the user to interactively communicate with the data mining </a:t>
            </a:r>
          </a:p>
          <a:p>
            <a:pPr lvl="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</a:pPr>
            <a:r>
              <a:rPr lang="en-IN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system during discovery </a:t>
            </a:r>
            <a:r>
              <a:rPr lang="en-IN" sz="1600" b="1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to direct</a:t>
            </a:r>
            <a:r>
              <a:rPr lang="en-IN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 the mining process, or examine the findings.</a:t>
            </a:r>
          </a:p>
          <a:p>
            <a:pPr lvl="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</a:pPr>
            <a:endParaRPr lang="en-IN" sz="1600" kern="1200" dirty="0">
              <a:solidFill>
                <a:prstClr val="black"/>
              </a:solidFill>
              <a:latin typeface="Proxima Nova" panose="020B0604020202020204" charset="0"/>
              <a:ea typeface="맑은 고딕"/>
              <a:cs typeface="+mn-cs"/>
            </a:endParaRPr>
          </a:p>
          <a:p>
            <a:pPr lvl="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</a:pPr>
            <a:r>
              <a:rPr lang="en-IN" sz="1600" b="1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The primitives:</a:t>
            </a:r>
          </a:p>
          <a:p>
            <a:pPr lvl="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</a:pPr>
            <a:r>
              <a:rPr lang="en-IN" sz="1600" b="1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(1)  The set of task-relevant data</a:t>
            </a:r>
            <a:r>
              <a:rPr lang="en-IN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 – which portion of the database to be used</a:t>
            </a:r>
          </a:p>
          <a:p>
            <a:pPr marL="285750" lvl="0" indent="-28575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IN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Database or data warehouse name</a:t>
            </a:r>
          </a:p>
          <a:p>
            <a:pPr marL="285750" lvl="0" indent="-28575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IN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Database tables or data warehouse cubes</a:t>
            </a:r>
          </a:p>
          <a:p>
            <a:pPr marL="285750" lvl="0" indent="-28575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IN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Condition for data selection</a:t>
            </a:r>
          </a:p>
          <a:p>
            <a:pPr marL="285750" lvl="0" indent="-28575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IN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Relevant attributes or dimensions</a:t>
            </a:r>
          </a:p>
          <a:p>
            <a:pPr marL="285750" lvl="0" indent="-28575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IN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Data grouping criteria</a:t>
            </a:r>
          </a:p>
        </p:txBody>
      </p:sp>
    </p:spTree>
    <p:extLst>
      <p:ext uri="{BB962C8B-B14F-4D97-AF65-F5344CB8AC3E}">
        <p14:creationId xmlns:p14="http://schemas.microsoft.com/office/powerpoint/2010/main" val="1929108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Data Mining Task Primitives (cont.)</a:t>
            </a:r>
          </a:p>
        </p:txBody>
      </p:sp>
      <p:sp>
        <p:nvSpPr>
          <p:cNvPr id="71" name="Google Shape;71;p15"/>
          <p:cNvSpPr txBox="1"/>
          <p:nvPr/>
        </p:nvSpPr>
        <p:spPr>
          <a:xfrm>
            <a:off x="184936" y="724875"/>
            <a:ext cx="8865546" cy="328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</a:pPr>
            <a:r>
              <a:rPr lang="en-IN" sz="1600" b="1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The primitives:</a:t>
            </a:r>
          </a:p>
          <a:p>
            <a:pPr lvl="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</a:pPr>
            <a:r>
              <a:rPr lang="en-IN" sz="1600" b="1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(2) The kind of knowledge to be mined – </a:t>
            </a:r>
            <a:r>
              <a:rPr lang="en-IN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what DB functions to be performed</a:t>
            </a:r>
          </a:p>
          <a:p>
            <a:pPr marL="285750" lvl="0" indent="-28575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IN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Characterization</a:t>
            </a:r>
          </a:p>
          <a:p>
            <a:pPr marL="285750" lvl="0" indent="-28575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IN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Discrimination</a:t>
            </a:r>
          </a:p>
          <a:p>
            <a:pPr marL="285750" lvl="0" indent="-28575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IN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Association</a:t>
            </a:r>
          </a:p>
          <a:p>
            <a:pPr marL="285750" lvl="0" indent="-28575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IN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Classification/prediction</a:t>
            </a:r>
          </a:p>
          <a:p>
            <a:pPr marL="285750" lvl="0" indent="-28575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IN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Clustering</a:t>
            </a:r>
          </a:p>
          <a:p>
            <a:pPr marL="285750" lvl="0" indent="-28575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IN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Outlier analysis</a:t>
            </a:r>
          </a:p>
          <a:p>
            <a:pPr marL="285750" lvl="0" indent="-28575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IN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Other data mining tasks</a:t>
            </a:r>
          </a:p>
        </p:txBody>
      </p:sp>
    </p:spTree>
    <p:extLst>
      <p:ext uri="{BB962C8B-B14F-4D97-AF65-F5344CB8AC3E}">
        <p14:creationId xmlns:p14="http://schemas.microsoft.com/office/powerpoint/2010/main" val="730705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Data Mining Task Primitives (cont.)</a:t>
            </a:r>
          </a:p>
        </p:txBody>
      </p:sp>
      <p:sp>
        <p:nvSpPr>
          <p:cNvPr id="71" name="Google Shape;71;p15"/>
          <p:cNvSpPr txBox="1"/>
          <p:nvPr/>
        </p:nvSpPr>
        <p:spPr>
          <a:xfrm>
            <a:off x="184936" y="724875"/>
            <a:ext cx="8865546" cy="3976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</a:pPr>
            <a:r>
              <a:rPr lang="en-IN" sz="1600" b="1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</a:rPr>
              <a:t>The primitives:</a:t>
            </a:r>
            <a:endParaRPr lang="en-IN" sz="1600" b="1" kern="1200" dirty="0">
              <a:solidFill>
                <a:prstClr val="black"/>
              </a:solidFill>
              <a:latin typeface="Proxima Nova" panose="020B0604020202020204" charset="0"/>
              <a:ea typeface="맑은 고딕"/>
              <a:cs typeface="+mn-cs"/>
            </a:endParaRPr>
          </a:p>
          <a:p>
            <a:pPr lvl="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</a:pPr>
            <a:r>
              <a:rPr lang="en-IN" sz="1600" b="1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(3) The background knowledge to be used – </a:t>
            </a:r>
            <a:r>
              <a:rPr lang="en-IN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what domain knowledge, concept hierarchies, etc. </a:t>
            </a:r>
          </a:p>
          <a:p>
            <a:pPr lvl="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</a:pPr>
            <a:endParaRPr lang="en-IN" sz="1600" kern="1200" dirty="0">
              <a:solidFill>
                <a:prstClr val="black"/>
              </a:solidFill>
              <a:latin typeface="Proxima Nova" panose="020B0604020202020204" charset="0"/>
              <a:ea typeface="맑은 고딕"/>
              <a:cs typeface="+mn-cs"/>
            </a:endParaRPr>
          </a:p>
          <a:p>
            <a:pPr lvl="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</a:pPr>
            <a:endParaRPr lang="en-IN" sz="1600" kern="1200" dirty="0">
              <a:solidFill>
                <a:prstClr val="black"/>
              </a:solidFill>
              <a:latin typeface="Proxima Nova" panose="020B0604020202020204" charset="0"/>
              <a:ea typeface="맑은 고딕"/>
              <a:cs typeface="+mn-cs"/>
            </a:endParaRPr>
          </a:p>
          <a:p>
            <a:pPr lvl="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</a:pPr>
            <a:endParaRPr lang="en-IN" sz="1600" kern="1200" dirty="0">
              <a:solidFill>
                <a:prstClr val="black"/>
              </a:solidFill>
              <a:latin typeface="Proxima Nova" panose="020B0604020202020204" charset="0"/>
              <a:ea typeface="맑은 고딕"/>
              <a:cs typeface="+mn-cs"/>
            </a:endParaRPr>
          </a:p>
          <a:p>
            <a:pPr lvl="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</a:pPr>
            <a:endParaRPr lang="en-US" sz="1600" kern="1200" dirty="0">
              <a:solidFill>
                <a:prstClr val="black"/>
              </a:solidFill>
              <a:latin typeface="Proxima Nova" panose="020B0604020202020204" charset="0"/>
              <a:ea typeface="맑은 고딕"/>
              <a:cs typeface="+mn-cs"/>
            </a:endParaRPr>
          </a:p>
          <a:p>
            <a:pPr lvl="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</a:pPr>
            <a:endParaRPr lang="en-US" sz="1600" b="1" kern="1200" dirty="0">
              <a:solidFill>
                <a:prstClr val="black"/>
              </a:solidFill>
              <a:latin typeface="Proxima Nova" panose="020B0604020202020204" charset="0"/>
              <a:ea typeface="맑은 고딕"/>
              <a:cs typeface="+mn-cs"/>
            </a:endParaRPr>
          </a:p>
          <a:p>
            <a:pPr lvl="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</a:pPr>
            <a:endParaRPr lang="en-IN" sz="1600" b="1" kern="1200" dirty="0">
              <a:solidFill>
                <a:prstClr val="black"/>
              </a:solidFill>
              <a:latin typeface="Proxima Nova" panose="020B0604020202020204" charset="0"/>
              <a:ea typeface="맑은 고딕"/>
              <a:cs typeface="+mn-cs"/>
            </a:endParaRPr>
          </a:p>
          <a:p>
            <a:pPr lvl="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</a:pPr>
            <a:r>
              <a:rPr lang="en-IN" sz="1600" b="1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(4) Interestingness measures and thresholds –</a:t>
            </a:r>
            <a:r>
              <a:rPr lang="en-IN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 support, confidence, etc. </a:t>
            </a:r>
          </a:p>
          <a:p>
            <a:pPr lvl="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</a:pPr>
            <a:r>
              <a:rPr lang="en-IN" sz="1600" b="1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(5) Visualization methods </a:t>
            </a:r>
            <a:r>
              <a:rPr lang="en-IN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– what form to display the result, e.g. rules, tables, charts, graphs, …</a:t>
            </a:r>
          </a:p>
          <a:p>
            <a:pPr lvl="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</a:pPr>
            <a:endParaRPr lang="en-IN" sz="1600" b="1" kern="1200" dirty="0">
              <a:solidFill>
                <a:prstClr val="black"/>
              </a:solidFill>
              <a:latin typeface="Proxima Nova" panose="020B0604020202020204" charset="0"/>
              <a:ea typeface="맑은 고딕"/>
              <a:cs typeface="+mn-cs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594" y="1687644"/>
            <a:ext cx="3215362" cy="1768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9018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>
          <a:extLst>
            <a:ext uri="{FF2B5EF4-FFF2-40B4-BE49-F238E27FC236}">
              <a16:creationId xmlns:a16="http://schemas.microsoft.com/office/drawing/2014/main" id="{DAC33B9D-2A15-13FC-19D5-7B033F8C3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>
            <a:extLst>
              <a:ext uri="{FF2B5EF4-FFF2-40B4-BE49-F238E27FC236}">
                <a16:creationId xmlns:a16="http://schemas.microsoft.com/office/drawing/2014/main" id="{63B9DEF8-F0BF-9FE8-3A7A-9AEA1056597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>
            <a:extLst>
              <a:ext uri="{FF2B5EF4-FFF2-40B4-BE49-F238E27FC236}">
                <a16:creationId xmlns:a16="http://schemas.microsoft.com/office/drawing/2014/main" id="{6270F91C-F50A-5462-9F92-BDBE2AA2433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27" y="-4775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>
            <a:extLst>
              <a:ext uri="{FF2B5EF4-FFF2-40B4-BE49-F238E27FC236}">
                <a16:creationId xmlns:a16="http://schemas.microsoft.com/office/drawing/2014/main" id="{AF4040F5-E784-77C6-58A4-19405E1EDA8F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>
            <a:extLst>
              <a:ext uri="{FF2B5EF4-FFF2-40B4-BE49-F238E27FC236}">
                <a16:creationId xmlns:a16="http://schemas.microsoft.com/office/drawing/2014/main" id="{114216CA-2E69-D5EF-A99B-84D19E447E0A}"/>
              </a:ext>
            </a:extLst>
          </p:cNvPr>
          <p:cNvSpPr txBox="1"/>
          <p:nvPr/>
        </p:nvSpPr>
        <p:spPr>
          <a:xfrm>
            <a:off x="184936" y="95413"/>
            <a:ext cx="72000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en-US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Integration of a data mining system with a Database </a:t>
            </a:r>
          </a:p>
          <a:p>
            <a:pPr lvl="0" algn="ctr"/>
            <a:r>
              <a:rPr lang="en-US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or a Data Warehouse</a:t>
            </a:r>
          </a:p>
        </p:txBody>
      </p:sp>
      <p:sp>
        <p:nvSpPr>
          <p:cNvPr id="71" name="Google Shape;71;p15">
            <a:extLst>
              <a:ext uri="{FF2B5EF4-FFF2-40B4-BE49-F238E27FC236}">
                <a16:creationId xmlns:a16="http://schemas.microsoft.com/office/drawing/2014/main" id="{9C6B74B6-EC17-7E59-B157-511B249C28F8}"/>
              </a:ext>
            </a:extLst>
          </p:cNvPr>
          <p:cNvSpPr txBox="1"/>
          <p:nvPr/>
        </p:nvSpPr>
        <p:spPr>
          <a:xfrm>
            <a:off x="162000" y="953534"/>
            <a:ext cx="8867700" cy="3813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latinLnBrk="1">
              <a:lnSpc>
                <a:spcPct val="130000"/>
              </a:lnSpc>
              <a:spcBef>
                <a:spcPct val="20000"/>
              </a:spcBef>
              <a:buClrTx/>
              <a:defRPr/>
            </a:pPr>
            <a:r>
              <a:rPr lang="en-US" sz="1800" b="1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What is data integration :</a:t>
            </a:r>
          </a:p>
          <a:p>
            <a:pPr marL="285750" lvl="0" indent="-285750" latinLnBrk="1">
              <a:lnSpc>
                <a:spcPct val="13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en-US" sz="18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Data integration is the process of combining data from multiple sources into a </a:t>
            </a:r>
          </a:p>
          <a:p>
            <a:pPr lvl="0" latinLnBrk="1">
              <a:lnSpc>
                <a:spcPct val="130000"/>
              </a:lnSpc>
              <a:spcBef>
                <a:spcPct val="20000"/>
              </a:spcBef>
              <a:buClrTx/>
              <a:defRPr/>
            </a:pPr>
            <a:r>
              <a:rPr lang="en-US" sz="18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     cohesive and consistent view. </a:t>
            </a:r>
          </a:p>
          <a:p>
            <a:pPr marL="285750" lvl="0" indent="-285750" latinLnBrk="1">
              <a:lnSpc>
                <a:spcPct val="13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en-US" sz="18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This process involves identifying and accessing the different data sources, mapping the data to a common format, and reconciling any inconsistencies or discrepancies between the sources. </a:t>
            </a:r>
          </a:p>
          <a:p>
            <a:pPr marL="285750" lvl="0" indent="-285750" latinLnBrk="1">
              <a:lnSpc>
                <a:spcPct val="13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en-US" sz="18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The goal of data integration is to make it easier to access and analyze data that is </a:t>
            </a:r>
          </a:p>
          <a:p>
            <a:pPr lvl="0" latinLnBrk="1">
              <a:lnSpc>
                <a:spcPct val="130000"/>
              </a:lnSpc>
              <a:spcBef>
                <a:spcPct val="20000"/>
              </a:spcBef>
              <a:buClrTx/>
              <a:defRPr/>
            </a:pPr>
            <a:r>
              <a:rPr lang="en-US" sz="18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     spread across multiple systems or platforms, in order to gain a more complete and </a:t>
            </a:r>
          </a:p>
          <a:p>
            <a:pPr lvl="0" latinLnBrk="1">
              <a:lnSpc>
                <a:spcPct val="130000"/>
              </a:lnSpc>
              <a:spcBef>
                <a:spcPct val="20000"/>
              </a:spcBef>
              <a:buClrTx/>
              <a:defRPr/>
            </a:pPr>
            <a:r>
              <a:rPr lang="en-US" sz="18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     accurate understanding of the data.</a:t>
            </a:r>
          </a:p>
        </p:txBody>
      </p:sp>
    </p:spTree>
    <p:extLst>
      <p:ext uri="{BB962C8B-B14F-4D97-AF65-F5344CB8AC3E}">
        <p14:creationId xmlns:p14="http://schemas.microsoft.com/office/powerpoint/2010/main" val="2811624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>
          <a:extLst>
            <a:ext uri="{FF2B5EF4-FFF2-40B4-BE49-F238E27FC236}">
              <a16:creationId xmlns:a16="http://schemas.microsoft.com/office/drawing/2014/main" id="{49294EEC-8B64-282A-6201-FB50A9BC8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>
            <a:extLst>
              <a:ext uri="{FF2B5EF4-FFF2-40B4-BE49-F238E27FC236}">
                <a16:creationId xmlns:a16="http://schemas.microsoft.com/office/drawing/2014/main" id="{E74B7144-8FD4-96E7-7160-4EE83326E92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>
            <a:extLst>
              <a:ext uri="{FF2B5EF4-FFF2-40B4-BE49-F238E27FC236}">
                <a16:creationId xmlns:a16="http://schemas.microsoft.com/office/drawing/2014/main" id="{8121584B-2337-D12A-5F3E-56CE0BAB9A4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76" y="-4775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>
            <a:extLst>
              <a:ext uri="{FF2B5EF4-FFF2-40B4-BE49-F238E27FC236}">
                <a16:creationId xmlns:a16="http://schemas.microsoft.com/office/drawing/2014/main" id="{3677A8EE-E6CE-038B-BFFC-745C75ED280B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>
            <a:extLst>
              <a:ext uri="{FF2B5EF4-FFF2-40B4-BE49-F238E27FC236}">
                <a16:creationId xmlns:a16="http://schemas.microsoft.com/office/drawing/2014/main" id="{C90BB3A3-F9AE-F06B-3982-2BB64204A158}"/>
              </a:ext>
            </a:extLst>
          </p:cNvPr>
          <p:cNvSpPr txBox="1"/>
          <p:nvPr/>
        </p:nvSpPr>
        <p:spPr>
          <a:xfrm>
            <a:off x="184936" y="95413"/>
            <a:ext cx="72000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en-US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Integration of a data mining system with a Database </a:t>
            </a:r>
          </a:p>
          <a:p>
            <a:pPr lvl="0" algn="ctr"/>
            <a:r>
              <a:rPr lang="en-US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or a Data Warehouse</a:t>
            </a:r>
          </a:p>
        </p:txBody>
      </p:sp>
      <p:sp>
        <p:nvSpPr>
          <p:cNvPr id="71" name="Google Shape;71;p15">
            <a:extLst>
              <a:ext uri="{FF2B5EF4-FFF2-40B4-BE49-F238E27FC236}">
                <a16:creationId xmlns:a16="http://schemas.microsoft.com/office/drawing/2014/main" id="{33C91C3D-583C-C3A3-BAC3-04672780B222}"/>
              </a:ext>
            </a:extLst>
          </p:cNvPr>
          <p:cNvSpPr txBox="1"/>
          <p:nvPr/>
        </p:nvSpPr>
        <p:spPr>
          <a:xfrm>
            <a:off x="161999" y="953534"/>
            <a:ext cx="8962773" cy="3813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latinLnBrk="1">
              <a:lnSpc>
                <a:spcPct val="13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en-US" sz="18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Data integration can be challenging due to the variety of data formats, structures, and semantics used by different data sources. </a:t>
            </a:r>
          </a:p>
          <a:p>
            <a:pPr marL="285750" lvl="0" indent="-285750" latinLnBrk="1">
              <a:lnSpc>
                <a:spcPct val="13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en-US" sz="18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Different data sources may use different data types, naming conventions, and schemas, making it difficult to combine the data into a single view.</a:t>
            </a:r>
          </a:p>
          <a:p>
            <a:pPr marL="285750" lvl="0" indent="-285750" latinLnBrk="1">
              <a:lnSpc>
                <a:spcPct val="13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en-US" sz="18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There are mainly 2 major approaches for data integration</a:t>
            </a:r>
          </a:p>
          <a:p>
            <a:pPr marL="342900" lvl="0" indent="-342900" latinLnBrk="1">
              <a:lnSpc>
                <a:spcPct val="130000"/>
              </a:lnSpc>
              <a:spcBef>
                <a:spcPct val="20000"/>
              </a:spcBef>
              <a:buClrTx/>
              <a:buFont typeface="+mj-lt"/>
              <a:buAutoNum type="arabicParenR"/>
              <a:defRPr/>
            </a:pPr>
            <a:r>
              <a:rPr lang="en-US" sz="18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No Coupling</a:t>
            </a:r>
          </a:p>
          <a:p>
            <a:pPr marL="342900" lvl="0" indent="-342900" latinLnBrk="1">
              <a:lnSpc>
                <a:spcPct val="130000"/>
              </a:lnSpc>
              <a:spcBef>
                <a:spcPct val="20000"/>
              </a:spcBef>
              <a:buClrTx/>
              <a:buFont typeface="+mj-lt"/>
              <a:buAutoNum type="arabicParenR"/>
              <a:defRPr/>
            </a:pPr>
            <a:r>
              <a:rPr lang="en-US" sz="18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</a:rPr>
              <a:t>Loose Coupling</a:t>
            </a:r>
          </a:p>
          <a:p>
            <a:pPr marL="342900" lvl="0" indent="-342900" latinLnBrk="1">
              <a:lnSpc>
                <a:spcPct val="130000"/>
              </a:lnSpc>
              <a:spcBef>
                <a:spcPct val="20000"/>
              </a:spcBef>
              <a:buClrTx/>
              <a:buFont typeface="+mj-lt"/>
              <a:buAutoNum type="arabicParenR"/>
              <a:defRPr/>
            </a:pPr>
            <a:r>
              <a:rPr lang="en-US" sz="18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</a:rPr>
              <a:t>Semi-tight Coupling</a:t>
            </a:r>
          </a:p>
          <a:p>
            <a:pPr marL="342900" lvl="0" indent="-342900" latinLnBrk="1">
              <a:lnSpc>
                <a:spcPct val="130000"/>
              </a:lnSpc>
              <a:spcBef>
                <a:spcPct val="20000"/>
              </a:spcBef>
              <a:buClrTx/>
              <a:buFont typeface="+mj-lt"/>
              <a:buAutoNum type="arabicParenR"/>
              <a:defRPr/>
            </a:pPr>
            <a:r>
              <a:rPr lang="en-US" sz="18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</a:rPr>
              <a:t>Tight Coupling</a:t>
            </a:r>
          </a:p>
        </p:txBody>
      </p:sp>
    </p:spTree>
    <p:extLst>
      <p:ext uri="{BB962C8B-B14F-4D97-AF65-F5344CB8AC3E}">
        <p14:creationId xmlns:p14="http://schemas.microsoft.com/office/powerpoint/2010/main" val="3976246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Outline</a:t>
            </a:r>
            <a:endParaRPr sz="2300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184936" y="724875"/>
            <a:ext cx="8820000" cy="350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Proxima Nova" panose="020B0604020202020204" charset="0"/>
              </a:rPr>
              <a:t>Motivation and importance of data mining</a:t>
            </a:r>
            <a:endParaRPr lang="en-IN" sz="1800" dirty="0">
              <a:latin typeface="Proxima Nova" panose="020B0604020202020204" charset="0"/>
            </a:endParaRPr>
          </a:p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latin typeface="Proxima Nova" panose="020B0604020202020204" charset="0"/>
              </a:rPr>
              <a:t>Different kinds of data</a:t>
            </a:r>
          </a:p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latin typeface="Proxima Nova" panose="020B0604020202020204" charset="0"/>
              </a:rPr>
              <a:t>Data mining functionalities</a:t>
            </a:r>
          </a:p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Proxima Nova" panose="020B0604020202020204" charset="0"/>
              </a:rPr>
              <a:t>Classification of data mining systems</a:t>
            </a:r>
          </a:p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latin typeface="Proxima Nova" panose="020B0604020202020204" charset="0"/>
              </a:rPr>
              <a:t>Data mining task primitives</a:t>
            </a:r>
          </a:p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Proxima Nova" panose="020B0604020202020204" charset="0"/>
              </a:rPr>
              <a:t>Integration of a data mining system with a Database or a Data Warehouse</a:t>
            </a:r>
          </a:p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latin typeface="Proxima Nova" panose="020B0604020202020204" charset="0"/>
              </a:rPr>
              <a:t>KDD Process</a:t>
            </a:r>
          </a:p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latin typeface="Proxima Nova" panose="020B0604020202020204" charset="0"/>
              </a:rPr>
              <a:t>Major issues in Data Mining</a:t>
            </a:r>
          </a:p>
        </p:txBody>
      </p:sp>
    </p:spTree>
    <p:extLst>
      <p:ext uri="{BB962C8B-B14F-4D97-AF65-F5344CB8AC3E}">
        <p14:creationId xmlns:p14="http://schemas.microsoft.com/office/powerpoint/2010/main" val="3492040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>
          <a:extLst>
            <a:ext uri="{FF2B5EF4-FFF2-40B4-BE49-F238E27FC236}">
              <a16:creationId xmlns:a16="http://schemas.microsoft.com/office/drawing/2014/main" id="{46B5E3D0-7C7A-BA72-3092-F6D070135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>
            <a:extLst>
              <a:ext uri="{FF2B5EF4-FFF2-40B4-BE49-F238E27FC236}">
                <a16:creationId xmlns:a16="http://schemas.microsoft.com/office/drawing/2014/main" id="{CCFD24BF-FCFD-B044-E46E-3E30A5FBE8F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>
            <a:extLst>
              <a:ext uri="{FF2B5EF4-FFF2-40B4-BE49-F238E27FC236}">
                <a16:creationId xmlns:a16="http://schemas.microsoft.com/office/drawing/2014/main" id="{6269ACE6-2D86-7520-5068-5E55FC0CE10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76" y="-4775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>
            <a:extLst>
              <a:ext uri="{FF2B5EF4-FFF2-40B4-BE49-F238E27FC236}">
                <a16:creationId xmlns:a16="http://schemas.microsoft.com/office/drawing/2014/main" id="{7F0EEEA3-BBBF-A3BD-D84C-A5B3C2D5BAF3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>
            <a:extLst>
              <a:ext uri="{FF2B5EF4-FFF2-40B4-BE49-F238E27FC236}">
                <a16:creationId xmlns:a16="http://schemas.microsoft.com/office/drawing/2014/main" id="{5EBCEFB9-C84F-E277-CF26-EC2D70680FF5}"/>
              </a:ext>
            </a:extLst>
          </p:cNvPr>
          <p:cNvSpPr txBox="1"/>
          <p:nvPr/>
        </p:nvSpPr>
        <p:spPr>
          <a:xfrm>
            <a:off x="184936" y="95413"/>
            <a:ext cx="72000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en-US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Integration of a data mining system with a Database </a:t>
            </a:r>
          </a:p>
          <a:p>
            <a:pPr lvl="0" algn="ctr"/>
            <a:r>
              <a:rPr lang="en-US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or a Data Warehouse</a:t>
            </a:r>
          </a:p>
        </p:txBody>
      </p:sp>
      <p:sp>
        <p:nvSpPr>
          <p:cNvPr id="71" name="Google Shape;71;p15">
            <a:extLst>
              <a:ext uri="{FF2B5EF4-FFF2-40B4-BE49-F238E27FC236}">
                <a16:creationId xmlns:a16="http://schemas.microsoft.com/office/drawing/2014/main" id="{FF574D55-1FFD-F5F0-65EE-A84CC5C4E824}"/>
              </a:ext>
            </a:extLst>
          </p:cNvPr>
          <p:cNvSpPr txBox="1"/>
          <p:nvPr/>
        </p:nvSpPr>
        <p:spPr>
          <a:xfrm>
            <a:off x="161999" y="953534"/>
            <a:ext cx="9057095" cy="328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  <a:defRPr/>
            </a:pPr>
            <a:r>
              <a:rPr lang="en-US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맑은 고딕"/>
              </a:rPr>
              <a:t>No coupling</a:t>
            </a:r>
          </a:p>
          <a:p>
            <a:pPr marL="742950" lvl="1" indent="-285750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  <a:defRPr/>
            </a:pPr>
            <a:r>
              <a:rPr lang="en-US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맑은 고딕"/>
              </a:rPr>
              <a:t>Flat file processing, no utilization of any functions of a DB/DW system </a:t>
            </a:r>
          </a:p>
          <a:p>
            <a:pPr marL="742950" lvl="1" indent="-285750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  <a:defRPr/>
            </a:pPr>
            <a:r>
              <a:rPr lang="en-US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맑은 고딕"/>
              </a:rPr>
              <a:t>Not recommended</a:t>
            </a:r>
          </a:p>
          <a:p>
            <a:pPr marL="342900" lvl="0" indent="-342900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  <a:defRPr/>
            </a:pPr>
            <a:r>
              <a:rPr lang="en-US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맑은 고딕"/>
              </a:rPr>
              <a:t>Loose coupling</a:t>
            </a:r>
          </a:p>
          <a:p>
            <a:pPr marL="742950" lvl="1" indent="-285750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맑은 고딕"/>
              </a:rPr>
              <a:t>Fetching data from DB/DW</a:t>
            </a:r>
          </a:p>
          <a:p>
            <a:pPr marL="742950" lvl="1" indent="-285750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맑은 고딕"/>
              </a:rPr>
              <a:t>Does not explore data structures and query optimization methods provided by DB/DW </a:t>
            </a:r>
          </a:p>
          <a:p>
            <a:pPr marL="457200" lvl="1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defRPr/>
            </a:pPr>
            <a:r>
              <a:rPr lang="en-US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맑은 고딕"/>
              </a:rPr>
              <a:t>     system</a:t>
            </a:r>
          </a:p>
          <a:p>
            <a:pPr marL="742950" lvl="1" indent="-285750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  <a:defRPr/>
            </a:pPr>
            <a:r>
              <a:rPr lang="en-US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맑은 고딕"/>
              </a:rPr>
              <a:t>Difficult to achieve high scalability and good </a:t>
            </a:r>
            <a:r>
              <a:rPr lang="en-US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</a:rPr>
              <a:t>performance with large data sets</a:t>
            </a:r>
          </a:p>
          <a:p>
            <a:pPr marL="342900" indent="-3429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endParaRPr lang="en-US" sz="1600" dirty="0"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64340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>
          <a:extLst>
            <a:ext uri="{FF2B5EF4-FFF2-40B4-BE49-F238E27FC236}">
              <a16:creationId xmlns:a16="http://schemas.microsoft.com/office/drawing/2014/main" id="{4C38E8A8-F629-E7AC-2B7D-2D61635AD0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>
            <a:extLst>
              <a:ext uri="{FF2B5EF4-FFF2-40B4-BE49-F238E27FC236}">
                <a16:creationId xmlns:a16="http://schemas.microsoft.com/office/drawing/2014/main" id="{4A5BF81D-C6D2-21AD-2EC2-AE13C38F8C8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>
            <a:extLst>
              <a:ext uri="{FF2B5EF4-FFF2-40B4-BE49-F238E27FC236}">
                <a16:creationId xmlns:a16="http://schemas.microsoft.com/office/drawing/2014/main" id="{E9E5487E-73B8-22A5-CC4E-F3EAA033C1F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76" y="-4775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>
            <a:extLst>
              <a:ext uri="{FF2B5EF4-FFF2-40B4-BE49-F238E27FC236}">
                <a16:creationId xmlns:a16="http://schemas.microsoft.com/office/drawing/2014/main" id="{8D24F6A0-CE35-5A5A-EADC-0BDEB058B2D3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>
            <a:extLst>
              <a:ext uri="{FF2B5EF4-FFF2-40B4-BE49-F238E27FC236}">
                <a16:creationId xmlns:a16="http://schemas.microsoft.com/office/drawing/2014/main" id="{C160466E-7013-BA68-1DC4-864A4E240C56}"/>
              </a:ext>
            </a:extLst>
          </p:cNvPr>
          <p:cNvSpPr txBox="1"/>
          <p:nvPr/>
        </p:nvSpPr>
        <p:spPr>
          <a:xfrm>
            <a:off x="184936" y="95413"/>
            <a:ext cx="72000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en-US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Integration of a data mining system with a Database </a:t>
            </a:r>
          </a:p>
          <a:p>
            <a:pPr lvl="0" algn="ctr"/>
            <a:r>
              <a:rPr lang="en-US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or a Data Warehouse</a:t>
            </a:r>
          </a:p>
        </p:txBody>
      </p:sp>
      <p:sp>
        <p:nvSpPr>
          <p:cNvPr id="71" name="Google Shape;71;p15">
            <a:extLst>
              <a:ext uri="{FF2B5EF4-FFF2-40B4-BE49-F238E27FC236}">
                <a16:creationId xmlns:a16="http://schemas.microsoft.com/office/drawing/2014/main" id="{EAD607AC-9192-F6C0-9906-6C1EE090A037}"/>
              </a:ext>
            </a:extLst>
          </p:cNvPr>
          <p:cNvSpPr txBox="1"/>
          <p:nvPr/>
        </p:nvSpPr>
        <p:spPr>
          <a:xfrm>
            <a:off x="161999" y="953534"/>
            <a:ext cx="9057095" cy="3533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sz="1600" dirty="0">
                <a:latin typeface="Proxima Nova" panose="020B0604020202020204" charset="0"/>
                <a:cs typeface="맑은 고딕"/>
              </a:rPr>
              <a:t>Semi-tight</a:t>
            </a:r>
          </a:p>
          <a:p>
            <a:pPr marL="742950" lvl="1" indent="-285750" latinLnBrk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Proxima Nova" panose="020B0604020202020204" charset="0"/>
                <a:cs typeface="맑은 고딕"/>
              </a:rPr>
              <a:t>Efficient implementations of a few essential data mining primitives in a DB/DW system are provided, e.g., sorting, indexing, aggregation, histogram analysis, multiway join, </a:t>
            </a:r>
            <a:br>
              <a:rPr lang="en-US" sz="1600" dirty="0">
                <a:latin typeface="Proxima Nova" panose="020B0604020202020204" charset="0"/>
                <a:cs typeface="맑은 고딕"/>
              </a:rPr>
            </a:br>
            <a:r>
              <a:rPr lang="en-US" sz="1600" dirty="0">
                <a:latin typeface="Proxima Nova" panose="020B0604020202020204" charset="0"/>
                <a:cs typeface="맑은 고딕"/>
              </a:rPr>
              <a:t>precomputation of some functions</a:t>
            </a:r>
          </a:p>
          <a:p>
            <a:pPr marL="742950" lvl="1" indent="-285750" latinLnBrk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Proxima Nova" panose="020B0604020202020204" charset="0"/>
                <a:cs typeface="맑은 고딕"/>
              </a:rPr>
              <a:t>Enhanced DM performance</a:t>
            </a:r>
          </a:p>
          <a:p>
            <a:pPr marL="342900" indent="-3429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sz="1600" dirty="0">
                <a:latin typeface="Proxima Nova" panose="020B0604020202020204" charset="0"/>
                <a:cs typeface="맑은 고딕"/>
              </a:rPr>
              <a:t>Tight</a:t>
            </a:r>
          </a:p>
          <a:p>
            <a:pPr marL="742950" lvl="1" indent="-285750" latinLnBrk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Proxima Nova" panose="020B0604020202020204" charset="0"/>
                <a:cs typeface="맑은 고딕"/>
              </a:rPr>
              <a:t>DM is smoothly integrated into a DB/DW system, mining query is optimized based on </a:t>
            </a:r>
          </a:p>
          <a:p>
            <a:pPr marL="457200" lvl="1" latinLnBrk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sz="1600" dirty="0">
                <a:latin typeface="Proxima Nova" panose="020B0604020202020204" charset="0"/>
                <a:cs typeface="맑은 고딕"/>
              </a:rPr>
              <a:t>     mining query analysis, data structures, indexing, query processing methods of a DB/DW </a:t>
            </a:r>
          </a:p>
          <a:p>
            <a:pPr marL="457200" lvl="1" latinLnBrk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sz="1600" dirty="0">
                <a:latin typeface="Proxima Nova" panose="020B0604020202020204" charset="0"/>
                <a:cs typeface="맑은 고딕"/>
              </a:rPr>
              <a:t>     system.</a:t>
            </a:r>
          </a:p>
          <a:p>
            <a:pPr marL="742950" lvl="1" indent="-285750" latinLnBrk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Proxima Nova" panose="020B0604020202020204" charset="0"/>
                <a:ea typeface="맑은 고딕"/>
                <a:cs typeface="맑은 고딕"/>
              </a:rPr>
              <a:t>A uniform information processing environment, highly desirable</a:t>
            </a:r>
            <a:endParaRPr lang="en-US" sz="1600" dirty="0">
              <a:latin typeface="Proxima Nova" panose="020B0604020202020204" charset="0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51372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>
          <a:extLst>
            <a:ext uri="{FF2B5EF4-FFF2-40B4-BE49-F238E27FC236}">
              <a16:creationId xmlns:a16="http://schemas.microsoft.com/office/drawing/2014/main" id="{EEFA6968-0F07-4CA2-2DE2-D52087DEF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>
            <a:extLst>
              <a:ext uri="{FF2B5EF4-FFF2-40B4-BE49-F238E27FC236}">
                <a16:creationId xmlns:a16="http://schemas.microsoft.com/office/drawing/2014/main" id="{E355DFB5-57E9-F4F3-A681-2069380BC88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>
            <a:extLst>
              <a:ext uri="{FF2B5EF4-FFF2-40B4-BE49-F238E27FC236}">
                <a16:creationId xmlns:a16="http://schemas.microsoft.com/office/drawing/2014/main" id="{CAE4C46E-4818-9023-B1AF-D661A70A50C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76" y="-4775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>
            <a:extLst>
              <a:ext uri="{FF2B5EF4-FFF2-40B4-BE49-F238E27FC236}">
                <a16:creationId xmlns:a16="http://schemas.microsoft.com/office/drawing/2014/main" id="{EFEB0619-0633-0575-77A6-077EEBACA0D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>
            <a:extLst>
              <a:ext uri="{FF2B5EF4-FFF2-40B4-BE49-F238E27FC236}">
                <a16:creationId xmlns:a16="http://schemas.microsoft.com/office/drawing/2014/main" id="{66020D0D-62F0-8F23-F512-A521B4B04E1B}"/>
              </a:ext>
            </a:extLst>
          </p:cNvPr>
          <p:cNvSpPr txBox="1"/>
          <p:nvPr/>
        </p:nvSpPr>
        <p:spPr>
          <a:xfrm>
            <a:off x="184936" y="95413"/>
            <a:ext cx="72000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KDD Process</a:t>
            </a:r>
          </a:p>
        </p:txBody>
      </p:sp>
      <p:pic>
        <p:nvPicPr>
          <p:cNvPr id="2" name="Content Placeholder 4" descr="kdd">
            <a:extLst>
              <a:ext uri="{FF2B5EF4-FFF2-40B4-BE49-F238E27FC236}">
                <a16:creationId xmlns:a16="http://schemas.microsoft.com/office/drawing/2014/main" id="{11EDD2D9-9584-E8A3-0BA9-6F899AF731AA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0178" y="724655"/>
            <a:ext cx="8876194" cy="42188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0214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>
          <a:extLst>
            <a:ext uri="{FF2B5EF4-FFF2-40B4-BE49-F238E27FC236}">
              <a16:creationId xmlns:a16="http://schemas.microsoft.com/office/drawing/2014/main" id="{0CF9CA8C-6D9F-5DB2-620A-5F83D1559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>
            <a:extLst>
              <a:ext uri="{FF2B5EF4-FFF2-40B4-BE49-F238E27FC236}">
                <a16:creationId xmlns:a16="http://schemas.microsoft.com/office/drawing/2014/main" id="{85C67FAA-CB7F-2E95-8243-69BC021131B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>
            <a:extLst>
              <a:ext uri="{FF2B5EF4-FFF2-40B4-BE49-F238E27FC236}">
                <a16:creationId xmlns:a16="http://schemas.microsoft.com/office/drawing/2014/main" id="{5D17E4FF-4BF0-3C71-3C42-72D77BA5227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76" y="-4775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>
            <a:extLst>
              <a:ext uri="{FF2B5EF4-FFF2-40B4-BE49-F238E27FC236}">
                <a16:creationId xmlns:a16="http://schemas.microsoft.com/office/drawing/2014/main" id="{99DAC3F0-8AF2-D3FF-2BD5-53A010F1B50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>
            <a:extLst>
              <a:ext uri="{FF2B5EF4-FFF2-40B4-BE49-F238E27FC236}">
                <a16:creationId xmlns:a16="http://schemas.microsoft.com/office/drawing/2014/main" id="{DF775759-1663-5964-2D5F-E48739A4E555}"/>
              </a:ext>
            </a:extLst>
          </p:cNvPr>
          <p:cNvSpPr txBox="1"/>
          <p:nvPr/>
        </p:nvSpPr>
        <p:spPr>
          <a:xfrm>
            <a:off x="184936" y="95413"/>
            <a:ext cx="72000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KDD Process</a:t>
            </a:r>
          </a:p>
        </p:txBody>
      </p:sp>
      <p:sp>
        <p:nvSpPr>
          <p:cNvPr id="71" name="Google Shape;71;p15">
            <a:extLst>
              <a:ext uri="{FF2B5EF4-FFF2-40B4-BE49-F238E27FC236}">
                <a16:creationId xmlns:a16="http://schemas.microsoft.com/office/drawing/2014/main" id="{CE31403E-97C3-5E3D-F9D9-5D0D19EDA0BE}"/>
              </a:ext>
            </a:extLst>
          </p:cNvPr>
          <p:cNvSpPr txBox="1"/>
          <p:nvPr/>
        </p:nvSpPr>
        <p:spPr>
          <a:xfrm>
            <a:off x="184936" y="724655"/>
            <a:ext cx="9034158" cy="4222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atinLnBrk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sz="1600" b="1" dirty="0">
                <a:latin typeface="Proxima Nova" panose="020B0604020202020204" charset="0"/>
                <a:cs typeface="맑은 고딕"/>
              </a:rPr>
              <a:t>1. Data cleaning: </a:t>
            </a:r>
            <a:r>
              <a:rPr lang="en-US" sz="1600" dirty="0">
                <a:latin typeface="Proxima Nova" panose="020B0604020202020204" charset="0"/>
                <a:cs typeface="맑은 고딕"/>
              </a:rPr>
              <a:t>To remove noise and inconsistent data</a:t>
            </a:r>
          </a:p>
          <a:p>
            <a:pPr latinLnBrk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sz="1600" b="1" dirty="0">
                <a:latin typeface="Proxima Nova" panose="020B0604020202020204" charset="0"/>
                <a:cs typeface="맑은 고딕"/>
              </a:rPr>
              <a:t>2. Data integration: </a:t>
            </a:r>
            <a:r>
              <a:rPr lang="en-US" sz="1600" dirty="0">
                <a:latin typeface="Proxima Nova" panose="020B0604020202020204" charset="0"/>
                <a:cs typeface="맑은 고딕"/>
              </a:rPr>
              <a:t>Where multiple data sources may be combined</a:t>
            </a:r>
          </a:p>
          <a:p>
            <a:pPr latinLnBrk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sz="1600" b="1" dirty="0">
                <a:latin typeface="Proxima Nova" panose="020B0604020202020204" charset="0"/>
                <a:cs typeface="맑은 고딕"/>
              </a:rPr>
              <a:t>3. Data selection: </a:t>
            </a:r>
            <a:r>
              <a:rPr lang="en-US" sz="1600" dirty="0">
                <a:latin typeface="Proxima Nova" panose="020B0604020202020204" charset="0"/>
                <a:cs typeface="맑은 고딕"/>
              </a:rPr>
              <a:t>Where data relevant to the analysis task are retrieved from the database</a:t>
            </a:r>
          </a:p>
          <a:p>
            <a:pPr latinLnBrk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sz="1600" b="1" dirty="0">
                <a:latin typeface="Proxima Nova" panose="020B0604020202020204" charset="0"/>
                <a:cs typeface="맑은 고딕"/>
              </a:rPr>
              <a:t>4. Data transformation: </a:t>
            </a:r>
            <a:r>
              <a:rPr lang="en-US" sz="1600" dirty="0">
                <a:latin typeface="Proxima Nova" panose="020B0604020202020204" charset="0"/>
                <a:cs typeface="맑은 고딕"/>
              </a:rPr>
              <a:t>Where data are transformed or consolidated into forms appropriate for </a:t>
            </a:r>
          </a:p>
          <a:p>
            <a:pPr latinLnBrk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sz="1600" dirty="0">
                <a:latin typeface="Proxima Nova" panose="020B0604020202020204" charset="0"/>
                <a:cs typeface="맑은 고딕"/>
              </a:rPr>
              <a:t>mining by performing summary or aggregation operations, for instance</a:t>
            </a:r>
          </a:p>
          <a:p>
            <a:pPr latinLnBrk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sz="1600" b="1" dirty="0">
                <a:latin typeface="Proxima Nova" panose="020B0604020202020204" charset="0"/>
                <a:cs typeface="맑은 고딕"/>
              </a:rPr>
              <a:t>5. Data mining: </a:t>
            </a:r>
            <a:r>
              <a:rPr lang="en-US" sz="1600" dirty="0">
                <a:latin typeface="Proxima Nova" panose="020B0604020202020204" charset="0"/>
                <a:cs typeface="맑은 고딕"/>
              </a:rPr>
              <a:t>An essential process where intelligent methods are applied in order to extract data                 patterns</a:t>
            </a:r>
          </a:p>
          <a:p>
            <a:pPr latinLnBrk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sz="1600" b="1" dirty="0">
                <a:latin typeface="Proxima Nova" panose="020B0604020202020204" charset="0"/>
                <a:cs typeface="맑은 고딕"/>
              </a:rPr>
              <a:t>6. Pattern evaluation: </a:t>
            </a:r>
            <a:r>
              <a:rPr lang="en-US" sz="1600" dirty="0">
                <a:latin typeface="Proxima Nova" panose="020B0604020202020204" charset="0"/>
                <a:cs typeface="맑은 고딕"/>
              </a:rPr>
              <a:t>To identify the truly interesting patterns representing knowledge based on some interestingness measures</a:t>
            </a:r>
          </a:p>
          <a:p>
            <a:pPr latinLnBrk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sz="1600" b="1" dirty="0">
                <a:latin typeface="Proxima Nova" panose="020B0604020202020204" charset="0"/>
                <a:cs typeface="맑은 고딕"/>
              </a:rPr>
              <a:t>7. Knowledge presentation: </a:t>
            </a:r>
            <a:r>
              <a:rPr lang="en-US" sz="1600" dirty="0">
                <a:latin typeface="Proxima Nova" panose="020B0604020202020204" charset="0"/>
                <a:cs typeface="맑은 고딕"/>
              </a:rPr>
              <a:t>Where visualization and knowledge representation techniques are </a:t>
            </a:r>
          </a:p>
          <a:p>
            <a:pPr latinLnBrk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sz="1600" dirty="0">
                <a:latin typeface="Proxima Nova" panose="020B0604020202020204" charset="0"/>
                <a:cs typeface="맑은 고딕"/>
              </a:rPr>
              <a:t>used to present the mined knowledge to the user</a:t>
            </a:r>
          </a:p>
          <a:p>
            <a:pPr marL="342900" indent="-342900" latinLnBrk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endParaRPr lang="en-US" sz="1600" dirty="0">
              <a:latin typeface="Proxima Nova" panose="020B0604020202020204" charset="0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57700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>
          <a:extLst>
            <a:ext uri="{FF2B5EF4-FFF2-40B4-BE49-F238E27FC236}">
              <a16:creationId xmlns:a16="http://schemas.microsoft.com/office/drawing/2014/main" id="{1158AA48-0FFC-843F-3714-10F8D8735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>
            <a:extLst>
              <a:ext uri="{FF2B5EF4-FFF2-40B4-BE49-F238E27FC236}">
                <a16:creationId xmlns:a16="http://schemas.microsoft.com/office/drawing/2014/main" id="{9FDC6BB7-96F6-1922-FDDA-4DDEF7ED178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>
            <a:extLst>
              <a:ext uri="{FF2B5EF4-FFF2-40B4-BE49-F238E27FC236}">
                <a16:creationId xmlns:a16="http://schemas.microsoft.com/office/drawing/2014/main" id="{B39F47B6-C62E-592A-0DD6-8F1433C4897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76" y="-4775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>
            <a:extLst>
              <a:ext uri="{FF2B5EF4-FFF2-40B4-BE49-F238E27FC236}">
                <a16:creationId xmlns:a16="http://schemas.microsoft.com/office/drawing/2014/main" id="{43DBEF6E-F3E7-F536-86FD-1F7A5C5BFBB6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>
            <a:extLst>
              <a:ext uri="{FF2B5EF4-FFF2-40B4-BE49-F238E27FC236}">
                <a16:creationId xmlns:a16="http://schemas.microsoft.com/office/drawing/2014/main" id="{EC1B2961-2892-043D-A969-C667B30EC5FB}"/>
              </a:ext>
            </a:extLst>
          </p:cNvPr>
          <p:cNvSpPr txBox="1"/>
          <p:nvPr/>
        </p:nvSpPr>
        <p:spPr>
          <a:xfrm>
            <a:off x="184936" y="95413"/>
            <a:ext cx="72000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Major Issue in Data Mining</a:t>
            </a:r>
          </a:p>
        </p:txBody>
      </p:sp>
      <p:sp>
        <p:nvSpPr>
          <p:cNvPr id="71" name="Google Shape;71;p15">
            <a:extLst>
              <a:ext uri="{FF2B5EF4-FFF2-40B4-BE49-F238E27FC236}">
                <a16:creationId xmlns:a16="http://schemas.microsoft.com/office/drawing/2014/main" id="{233B71D8-2DBD-1190-6B99-39591B3C1F91}"/>
              </a:ext>
            </a:extLst>
          </p:cNvPr>
          <p:cNvSpPr txBox="1"/>
          <p:nvPr/>
        </p:nvSpPr>
        <p:spPr>
          <a:xfrm>
            <a:off x="261663" y="520063"/>
            <a:ext cx="8940488" cy="4395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marR="0" lvl="0" indent="-171450" algn="l" defTabSz="685800" rtl="0" eaLnBrk="1" fontAlgn="base" latinLnBrk="0" hangingPunct="1">
              <a:lnSpc>
                <a:spcPct val="11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oxima Nova" panose="020B0604020202020204" charset="0"/>
                <a:ea typeface="맑은 고딕" panose="020B0503020000020004" pitchFamily="34" charset="-127"/>
                <a:cs typeface="+mn-cs"/>
              </a:rPr>
              <a:t>Mining methodology and User interaction</a:t>
            </a:r>
          </a:p>
          <a:p>
            <a:pPr marL="514350" marR="0" lvl="1" indent="-171450" algn="l" defTabSz="685800" rtl="0" eaLnBrk="1" fontAlgn="base" latinLnBrk="0" hangingPunct="1">
              <a:lnSpc>
                <a:spcPct val="11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oxima Nova" panose="020B0604020202020204" charset="0"/>
                <a:ea typeface="맑은 고딕" panose="020B0503020000020004" pitchFamily="34" charset="-127"/>
                <a:cs typeface="+mn-cs"/>
              </a:rPr>
              <a:t>Mining different kinds of knowledge</a:t>
            </a:r>
          </a:p>
          <a:p>
            <a:pPr marL="857250" marR="0" lvl="2" indent="-171450" algn="l" defTabSz="685800" rtl="0" eaLnBrk="1" fontAlgn="base" latinLnBrk="0" hangingPunct="1">
              <a:lnSpc>
                <a:spcPct val="11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oxima Nova" panose="020B0604020202020204" charset="0"/>
                <a:ea typeface="맑은 고딕" panose="020B0503020000020004" pitchFamily="34" charset="-127"/>
                <a:cs typeface="+mn-cs"/>
              </a:rPr>
              <a:t>DM should cover a wide spectrum of data analysis and knowledge discovery tasks</a:t>
            </a:r>
          </a:p>
          <a:p>
            <a:pPr marL="857250" marR="0" lvl="2" indent="-171450" algn="l" defTabSz="685800" rtl="0" eaLnBrk="1" fontAlgn="base" latinLnBrk="0" hangingPunct="1">
              <a:lnSpc>
                <a:spcPct val="11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oxima Nova" panose="020B0604020202020204" charset="0"/>
                <a:ea typeface="맑은 고딕" panose="020B0503020000020004" pitchFamily="34" charset="-127"/>
                <a:cs typeface="+mn-cs"/>
              </a:rPr>
              <a:t>Enable to use the database in different ways</a:t>
            </a:r>
          </a:p>
          <a:p>
            <a:pPr marL="857250" marR="0" lvl="2" indent="-171450" algn="l" defTabSz="685800" rtl="0" eaLnBrk="1" fontAlgn="base" latinLnBrk="0" hangingPunct="1">
              <a:lnSpc>
                <a:spcPct val="11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oxima Nova" panose="020B0604020202020204" charset="0"/>
                <a:ea typeface="맑은 고딕" panose="020B0503020000020004" pitchFamily="34" charset="-127"/>
                <a:cs typeface="+mn-cs"/>
              </a:rPr>
              <a:t>Require the development of numerous data mining techniques</a:t>
            </a:r>
          </a:p>
          <a:p>
            <a:pPr marL="514350" marR="0" lvl="1" indent="-171450" algn="l" defTabSz="685800" rtl="0" eaLnBrk="1" fontAlgn="base" latinLnBrk="0" hangingPunct="1">
              <a:lnSpc>
                <a:spcPct val="11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oxima Nova" panose="020B0604020202020204" charset="0"/>
                <a:ea typeface="맑은 고딕" panose="020B0503020000020004" pitchFamily="34" charset="-127"/>
                <a:cs typeface="+mn-cs"/>
              </a:rPr>
              <a:t>Interactive mining of knowledge at multiple levels of abstraction</a:t>
            </a:r>
          </a:p>
          <a:p>
            <a:pPr marL="857250" marR="0" lvl="2" indent="-171450" algn="l" defTabSz="685800" rtl="0" eaLnBrk="1" fontAlgn="base" latinLnBrk="0" hangingPunct="1">
              <a:lnSpc>
                <a:spcPct val="11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oxima Nova" panose="020B0604020202020204" charset="0"/>
                <a:ea typeface="맑은 고딕" panose="020B0503020000020004" pitchFamily="34" charset="-127"/>
                <a:cs typeface="+mn-cs"/>
              </a:rPr>
              <a:t>Difficult to know exactly what will be discovered</a:t>
            </a:r>
          </a:p>
          <a:p>
            <a:pPr marL="857250" marR="0" lvl="2" indent="-171450" algn="l" defTabSz="685800" rtl="0" eaLnBrk="1" fontAlgn="base" latinLnBrk="0" hangingPunct="1">
              <a:lnSpc>
                <a:spcPct val="11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oxima Nova" panose="020B0604020202020204" charset="0"/>
                <a:ea typeface="맑은 고딕" panose="020B0503020000020004" pitchFamily="34" charset="-127"/>
                <a:cs typeface="+mn-cs"/>
              </a:rPr>
              <a:t>Allow users to focus the search, refine data mining requests</a:t>
            </a:r>
          </a:p>
          <a:p>
            <a:pPr marL="514350" marR="0" lvl="1" indent="-171450" algn="l" defTabSz="685800" rtl="0" eaLnBrk="1" fontAlgn="base" latinLnBrk="0" hangingPunct="1">
              <a:lnSpc>
                <a:spcPct val="11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oxima Nova" panose="020B0604020202020204" charset="0"/>
                <a:ea typeface="맑은 고딕" panose="020B0503020000020004" pitchFamily="34" charset="-127"/>
                <a:cs typeface="+mn-cs"/>
              </a:rPr>
              <a:t>Incorporation of background knowledge</a:t>
            </a:r>
          </a:p>
          <a:p>
            <a:pPr marL="857250" marR="0" lvl="2" indent="-171450" algn="l" defTabSz="685800" rtl="0" eaLnBrk="1" fontAlgn="base" latinLnBrk="0" hangingPunct="1">
              <a:lnSpc>
                <a:spcPct val="11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oxima Nova" panose="020B0604020202020204" charset="0"/>
                <a:ea typeface="맑은 고딕" panose="020B0503020000020004" pitchFamily="34" charset="-127"/>
                <a:cs typeface="+mn-cs"/>
              </a:rPr>
              <a:t>Guide the discovery process</a:t>
            </a:r>
          </a:p>
          <a:p>
            <a:pPr marL="857250" marR="0" lvl="2" indent="-171450" algn="l" defTabSz="685800" rtl="0" eaLnBrk="1" fontAlgn="base" latinLnBrk="0" hangingPunct="1">
              <a:lnSpc>
                <a:spcPct val="11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oxima Nova" panose="020B0604020202020204" charset="0"/>
                <a:ea typeface="맑은 고딕" panose="020B0503020000020004" pitchFamily="34" charset="-127"/>
                <a:cs typeface="+mn-cs"/>
              </a:rPr>
              <a:t>Allow discovered patterns to be expressed in concise terms and different levels of abstraction</a:t>
            </a:r>
          </a:p>
          <a:p>
            <a:pPr latinLnBrk="1">
              <a:lnSpc>
                <a:spcPct val="120000"/>
              </a:lnSpc>
              <a:spcBef>
                <a:spcPct val="20000"/>
              </a:spcBef>
              <a:defRPr/>
            </a:pPr>
            <a:endParaRPr lang="en-US" sz="1600" b="1" dirty="0">
              <a:latin typeface="Proxima Nova" panose="020B0604020202020204" charset="0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2742160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>
          <a:extLst>
            <a:ext uri="{FF2B5EF4-FFF2-40B4-BE49-F238E27FC236}">
              <a16:creationId xmlns:a16="http://schemas.microsoft.com/office/drawing/2014/main" id="{98CCF7B8-D6F8-56A5-F732-4DDD09838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>
            <a:extLst>
              <a:ext uri="{FF2B5EF4-FFF2-40B4-BE49-F238E27FC236}">
                <a16:creationId xmlns:a16="http://schemas.microsoft.com/office/drawing/2014/main" id="{2A958020-BE94-09E2-FBAF-3DCCAB6202A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>
            <a:extLst>
              <a:ext uri="{FF2B5EF4-FFF2-40B4-BE49-F238E27FC236}">
                <a16:creationId xmlns:a16="http://schemas.microsoft.com/office/drawing/2014/main" id="{A24C04A8-CCC7-1752-0CDE-25B28F33DD3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76" y="-4775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>
            <a:extLst>
              <a:ext uri="{FF2B5EF4-FFF2-40B4-BE49-F238E27FC236}">
                <a16:creationId xmlns:a16="http://schemas.microsoft.com/office/drawing/2014/main" id="{CC5ECCB8-15EA-785E-E361-07074A70E20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>
            <a:extLst>
              <a:ext uri="{FF2B5EF4-FFF2-40B4-BE49-F238E27FC236}">
                <a16:creationId xmlns:a16="http://schemas.microsoft.com/office/drawing/2014/main" id="{C1AE4A6F-6035-C2B9-DB03-1807BF5EAB05}"/>
              </a:ext>
            </a:extLst>
          </p:cNvPr>
          <p:cNvSpPr txBox="1"/>
          <p:nvPr/>
        </p:nvSpPr>
        <p:spPr>
          <a:xfrm>
            <a:off x="184936" y="95413"/>
            <a:ext cx="72000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Major Issue in Data Mining</a:t>
            </a:r>
          </a:p>
        </p:txBody>
      </p:sp>
      <p:sp>
        <p:nvSpPr>
          <p:cNvPr id="71" name="Google Shape;71;p15">
            <a:extLst>
              <a:ext uri="{FF2B5EF4-FFF2-40B4-BE49-F238E27FC236}">
                <a16:creationId xmlns:a16="http://schemas.microsoft.com/office/drawing/2014/main" id="{60CB1BB3-0F2E-4833-FAAE-9A231955B10B}"/>
              </a:ext>
            </a:extLst>
          </p:cNvPr>
          <p:cNvSpPr txBox="1"/>
          <p:nvPr/>
        </p:nvSpPr>
        <p:spPr>
          <a:xfrm>
            <a:off x="312285" y="573238"/>
            <a:ext cx="8940488" cy="4343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14350" lvl="1" indent="-171450" defTabSz="685800" fontAlgn="base">
              <a:lnSpc>
                <a:spcPct val="110000"/>
              </a:lnSpc>
              <a:spcBef>
                <a:spcPts val="375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altLang="en-US" sz="1600" kern="1200" dirty="0">
                <a:solidFill>
                  <a:prstClr val="black"/>
                </a:solidFill>
                <a:latin typeface="Proxima Nova" panose="020B0604020202020204" charset="0"/>
                <a:ea typeface="맑은 고딕" panose="020B0503020000020004" pitchFamily="34" charset="-127"/>
              </a:rPr>
              <a:t>Data mining query languages and ad hoc data mining</a:t>
            </a:r>
          </a:p>
          <a:p>
            <a:pPr marL="857250" lvl="2" indent="-171450" defTabSz="685800" fontAlgn="base">
              <a:lnSpc>
                <a:spcPct val="110000"/>
              </a:lnSpc>
              <a:spcBef>
                <a:spcPts val="375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altLang="en-US" sz="1600" kern="1200" dirty="0">
                <a:solidFill>
                  <a:prstClr val="black"/>
                </a:solidFill>
                <a:latin typeface="Proxima Nova" panose="020B0604020202020204" charset="0"/>
                <a:ea typeface="맑은 고딕" panose="020B0503020000020004" pitchFamily="34" charset="-127"/>
              </a:rPr>
              <a:t>High-level query languages need to be developed</a:t>
            </a:r>
          </a:p>
          <a:p>
            <a:pPr marL="857250" lvl="2" indent="-171450" defTabSz="685800" fontAlgn="base">
              <a:lnSpc>
                <a:spcPct val="110000"/>
              </a:lnSpc>
              <a:spcBef>
                <a:spcPts val="375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altLang="en-US" sz="1600" kern="1200" dirty="0">
                <a:solidFill>
                  <a:prstClr val="black"/>
                </a:solidFill>
                <a:latin typeface="Proxima Nova" panose="020B0604020202020204" charset="0"/>
                <a:ea typeface="맑은 고딕" panose="020B0503020000020004" pitchFamily="34" charset="-127"/>
              </a:rPr>
              <a:t>Should be integrated with a DB/DW query language</a:t>
            </a:r>
          </a:p>
          <a:p>
            <a:pPr marL="514350" marR="0" lvl="1" indent="-171450" algn="l" defTabSz="685800" rtl="0" eaLnBrk="1" fontAlgn="base" latinLnBrk="0" hangingPunct="1">
              <a:lnSpc>
                <a:spcPct val="11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oxima Nova" panose="020B0604020202020204" charset="0"/>
                <a:ea typeface="맑은 고딕" panose="020B0503020000020004" pitchFamily="34" charset="-127"/>
                <a:cs typeface="+mn-cs"/>
              </a:rPr>
              <a:t>Presentation and visualization of results</a:t>
            </a:r>
          </a:p>
          <a:p>
            <a:pPr marL="857250" marR="0" lvl="2" indent="-171450" algn="l" defTabSz="685800" rtl="0" eaLnBrk="1" fontAlgn="base" latinLnBrk="0" hangingPunct="1">
              <a:lnSpc>
                <a:spcPct val="11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oxima Nova" panose="020B0604020202020204" charset="0"/>
                <a:ea typeface="맑은 고딕" panose="020B0503020000020004" pitchFamily="34" charset="-127"/>
                <a:cs typeface="+mn-cs"/>
              </a:rPr>
              <a:t>Knowledge should be easily understood and directly usable</a:t>
            </a:r>
          </a:p>
          <a:p>
            <a:pPr marL="857250" marR="0" lvl="2" indent="-171450" algn="l" defTabSz="685800" rtl="0" eaLnBrk="1" fontAlgn="base" latinLnBrk="0" hangingPunct="1">
              <a:lnSpc>
                <a:spcPct val="11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oxima Nova" panose="020B0604020202020204" charset="0"/>
                <a:ea typeface="맑은 고딕" panose="020B0503020000020004" pitchFamily="34" charset="-127"/>
                <a:cs typeface="+mn-cs"/>
              </a:rPr>
              <a:t>High level languages, visual representations or other expressive forms</a:t>
            </a:r>
          </a:p>
          <a:p>
            <a:pPr marL="857250" marR="0" lvl="2" indent="-171450" algn="l" defTabSz="685800" rtl="0" eaLnBrk="1" fontAlgn="base" latinLnBrk="0" hangingPunct="1">
              <a:lnSpc>
                <a:spcPct val="11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oxima Nova" panose="020B0604020202020204" charset="0"/>
                <a:ea typeface="맑은 고딕" panose="020B0503020000020004" pitchFamily="34" charset="-127"/>
                <a:cs typeface="+mn-cs"/>
              </a:rPr>
              <a:t>Require the DM system to adopt the above techniques</a:t>
            </a:r>
          </a:p>
          <a:p>
            <a:pPr marL="514350" marR="0" lvl="1" indent="-171450" algn="l" defTabSz="685800" rtl="0" eaLnBrk="1" fontAlgn="base" latinLnBrk="0" hangingPunct="1">
              <a:lnSpc>
                <a:spcPct val="11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oxima Nova" panose="020B0604020202020204" charset="0"/>
                <a:ea typeface="맑은 고딕" panose="020B0503020000020004" pitchFamily="34" charset="-127"/>
                <a:cs typeface="+mn-cs"/>
              </a:rPr>
              <a:t>Handling noisy or incomplete data</a:t>
            </a:r>
          </a:p>
          <a:p>
            <a:pPr marL="857250" marR="0" lvl="2" indent="-171450" algn="l" defTabSz="685800" rtl="0" eaLnBrk="1" fontAlgn="base" latinLnBrk="0" hangingPunct="1">
              <a:lnSpc>
                <a:spcPct val="11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oxima Nova" panose="020B0604020202020204" charset="0"/>
                <a:ea typeface="맑은 고딕" panose="020B0503020000020004" pitchFamily="34" charset="-127"/>
                <a:cs typeface="+mn-cs"/>
              </a:rPr>
              <a:t>Require data cleaning methods and data analysis methods that can handle noise</a:t>
            </a:r>
          </a:p>
          <a:p>
            <a:pPr marL="514350" marR="0" lvl="1" indent="-171450" algn="l" defTabSz="685800" rtl="0" eaLnBrk="1" fontAlgn="base" latinLnBrk="0" hangingPunct="1">
              <a:lnSpc>
                <a:spcPct val="11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oxima Nova" panose="020B0604020202020204" charset="0"/>
                <a:ea typeface="맑은 고딕" panose="020B0503020000020004" pitchFamily="34" charset="-127"/>
                <a:cs typeface="+mn-cs"/>
              </a:rPr>
              <a:t>Pattern evaluation – the interestingness problem</a:t>
            </a:r>
          </a:p>
          <a:p>
            <a:pPr marL="857250" marR="0" lvl="2" indent="-171450" algn="l" defTabSz="685800" rtl="0" eaLnBrk="1" fontAlgn="base" latinLnBrk="0" hangingPunct="1">
              <a:lnSpc>
                <a:spcPct val="11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oxima Nova" panose="020B0604020202020204" charset="0"/>
                <a:ea typeface="맑은 고딕" panose="020B0503020000020004" pitchFamily="34" charset="-127"/>
                <a:cs typeface="+mn-cs"/>
              </a:rPr>
              <a:t>How to develop techniques to access the interestingness of discovered patterns, especially with subjective measures bases on user beliefs or expectations</a:t>
            </a:r>
          </a:p>
          <a:p>
            <a:pPr latinLnBrk="1">
              <a:lnSpc>
                <a:spcPct val="120000"/>
              </a:lnSpc>
              <a:spcBef>
                <a:spcPct val="20000"/>
              </a:spcBef>
              <a:defRPr/>
            </a:pPr>
            <a:endParaRPr lang="en-US" sz="1600" b="1" dirty="0">
              <a:latin typeface="Proxima Nova" panose="020B0604020202020204" charset="0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9834486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>
          <a:extLst>
            <a:ext uri="{FF2B5EF4-FFF2-40B4-BE49-F238E27FC236}">
              <a16:creationId xmlns:a16="http://schemas.microsoft.com/office/drawing/2014/main" id="{ACA8B3E3-18DE-E194-E950-E6A9E1AC5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>
            <a:extLst>
              <a:ext uri="{FF2B5EF4-FFF2-40B4-BE49-F238E27FC236}">
                <a16:creationId xmlns:a16="http://schemas.microsoft.com/office/drawing/2014/main" id="{5CDE5D3B-AD30-66C9-02A2-6A1DBD9CA34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>
            <a:extLst>
              <a:ext uri="{FF2B5EF4-FFF2-40B4-BE49-F238E27FC236}">
                <a16:creationId xmlns:a16="http://schemas.microsoft.com/office/drawing/2014/main" id="{1D0D97A1-925A-AAA7-10F8-57333594F25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76" y="-4775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>
            <a:extLst>
              <a:ext uri="{FF2B5EF4-FFF2-40B4-BE49-F238E27FC236}">
                <a16:creationId xmlns:a16="http://schemas.microsoft.com/office/drawing/2014/main" id="{9EB28ABA-0C6B-D4C1-761B-72850550B93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>
            <a:extLst>
              <a:ext uri="{FF2B5EF4-FFF2-40B4-BE49-F238E27FC236}">
                <a16:creationId xmlns:a16="http://schemas.microsoft.com/office/drawing/2014/main" id="{FAADBAC8-20CA-784E-1949-C3011A5DD48A}"/>
              </a:ext>
            </a:extLst>
          </p:cNvPr>
          <p:cNvSpPr txBox="1"/>
          <p:nvPr/>
        </p:nvSpPr>
        <p:spPr>
          <a:xfrm>
            <a:off x="184936" y="95413"/>
            <a:ext cx="72000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Major Issue in Data Mining</a:t>
            </a:r>
          </a:p>
        </p:txBody>
      </p:sp>
      <p:sp>
        <p:nvSpPr>
          <p:cNvPr id="71" name="Google Shape;71;p15">
            <a:extLst>
              <a:ext uri="{FF2B5EF4-FFF2-40B4-BE49-F238E27FC236}">
                <a16:creationId xmlns:a16="http://schemas.microsoft.com/office/drawing/2014/main" id="{484555CB-FC30-B068-C5F6-CE29BB5E26E4}"/>
              </a:ext>
            </a:extLst>
          </p:cNvPr>
          <p:cNvSpPr txBox="1"/>
          <p:nvPr/>
        </p:nvSpPr>
        <p:spPr>
          <a:xfrm>
            <a:off x="236816" y="432208"/>
            <a:ext cx="8940488" cy="4452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marR="0" lvl="0" indent="-171450" algn="just" defTabSz="685800" rtl="0" eaLnBrk="1" fontAlgn="base" latinLnBrk="0" hangingPunct="1"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oxima Nova" panose="020B0604020202020204" charset="0"/>
                <a:ea typeface="맑은 고딕" panose="020B0503020000020004" pitchFamily="34" charset="-127"/>
                <a:cs typeface="+mn-cs"/>
              </a:rPr>
              <a:t>Performance Issues</a:t>
            </a:r>
          </a:p>
          <a:p>
            <a:pPr marL="514350" marR="0" lvl="1" indent="-171450" algn="just" defTabSz="685800" rtl="0" eaLnBrk="1" fontAlgn="base" latinLnBrk="0" hangingPunct="1"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oxima Nova" panose="020B0604020202020204" charset="0"/>
                <a:ea typeface="맑은 고딕" panose="020B0503020000020004" pitchFamily="34" charset="-127"/>
                <a:cs typeface="+mn-cs"/>
              </a:rPr>
              <a:t>Efficiency and scalability</a:t>
            </a:r>
          </a:p>
          <a:p>
            <a:pPr marL="857250" marR="0" lvl="2" indent="-171450" algn="just" defTabSz="685800" rtl="0" eaLnBrk="1" fontAlgn="base" latinLnBrk="0" hangingPunct="1"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oxima Nova" panose="020B0604020202020204" charset="0"/>
                <a:ea typeface="맑은 고딕" panose="020B0503020000020004" pitchFamily="34" charset="-127"/>
                <a:cs typeface="+mn-cs"/>
              </a:rPr>
              <a:t>Running time must be predictable and acceptable</a:t>
            </a:r>
          </a:p>
          <a:p>
            <a:pPr marL="857250" marR="0" lvl="2" indent="-171450" algn="just" defTabSz="685800" rtl="0" eaLnBrk="1" fontAlgn="base" latinLnBrk="0" hangingPunct="1"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oxima Nova" panose="020B0604020202020204" charset="0"/>
                <a:ea typeface="맑은 고딕" panose="020B0503020000020004" pitchFamily="34" charset="-127"/>
                <a:cs typeface="+mn-cs"/>
              </a:rPr>
              <a:t>Huge amount of data</a:t>
            </a:r>
          </a:p>
          <a:p>
            <a:pPr marL="514350" marR="0" lvl="1" indent="-171450" algn="just" defTabSz="685800" rtl="0" eaLnBrk="1" fontAlgn="base" latinLnBrk="0" hangingPunct="1"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oxima Nova" panose="020B0604020202020204" charset="0"/>
                <a:ea typeface="맑은 고딕" panose="020B0503020000020004" pitchFamily="34" charset="-127"/>
                <a:cs typeface="+mn-cs"/>
              </a:rPr>
              <a:t>Parallel, distributed and incremental mining algorithms</a:t>
            </a:r>
          </a:p>
          <a:p>
            <a:pPr marL="857250" marR="0" lvl="2" indent="-171450" algn="just" defTabSz="685800" rtl="0" eaLnBrk="1" fontAlgn="base" latinLnBrk="0" hangingPunct="1"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oxima Nova" panose="020B0604020202020204" charset="0"/>
                <a:ea typeface="맑은 고딕" panose="020B0503020000020004" pitchFamily="34" charset="-127"/>
                <a:cs typeface="+mn-cs"/>
              </a:rPr>
              <a:t>Divide the data into partitions and processed in parallel</a:t>
            </a:r>
          </a:p>
          <a:p>
            <a:pPr marL="857250" marR="0" lvl="2" indent="-171450" algn="just" defTabSz="685800" rtl="0" eaLnBrk="1" fontAlgn="base" latinLnBrk="0" hangingPunct="1"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oxima Nova" panose="020B0604020202020204" charset="0"/>
                <a:ea typeface="맑은 고딕" panose="020B0503020000020004" pitchFamily="34" charset="-127"/>
                <a:cs typeface="+mn-cs"/>
              </a:rPr>
              <a:t>Incorporate database updates without having to mine the entire data again from </a:t>
            </a:r>
          </a:p>
          <a:p>
            <a:pPr marL="857250" marR="0" lvl="2" indent="-171450" algn="just" defTabSz="685800" rtl="0" eaLnBrk="1" fontAlgn="base" latinLnBrk="0" hangingPunct="1"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oxima Nova" panose="020B0604020202020204" charset="0"/>
                <a:ea typeface="맑은 고딕" panose="020B0503020000020004" pitchFamily="34" charset="-127"/>
                <a:cs typeface="+mn-cs"/>
              </a:rPr>
              <a:t>	scratch</a:t>
            </a:r>
          </a:p>
          <a:p>
            <a:pPr marL="171450" marR="0" lvl="0" indent="-171450" algn="just" defTabSz="685800" rtl="0" eaLnBrk="1" fontAlgn="base" latinLnBrk="0" hangingPunct="1"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oxima Nova" panose="020B0604020202020204" charset="0"/>
                <a:ea typeface="맑은 고딕" panose="020B0503020000020004" pitchFamily="34" charset="-127"/>
                <a:cs typeface="+mn-cs"/>
              </a:rPr>
              <a:t>Diversity of Database Types</a:t>
            </a:r>
          </a:p>
          <a:p>
            <a:pPr marL="514350" marR="0" lvl="1" indent="-171450" algn="just" defTabSz="685800" rtl="0" eaLnBrk="1" fontAlgn="base" latinLnBrk="0" hangingPunct="1"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oxima Nova" panose="020B0604020202020204" charset="0"/>
                <a:ea typeface="맑은 고딕" panose="020B0503020000020004" pitchFamily="34" charset="-127"/>
                <a:cs typeface="+mn-cs"/>
              </a:rPr>
              <a:t>Other database that contain complex data objects, multimedia data, </a:t>
            </a:r>
          </a:p>
          <a:p>
            <a:pPr marL="514350" marR="0" lvl="1" indent="-171450" algn="just" defTabSz="685800" rtl="0" eaLnBrk="1" fontAlgn="base" latinLnBrk="0" hangingPunct="1"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oxima Nova" panose="020B0604020202020204" charset="0"/>
                <a:ea typeface="맑은 고딕" panose="020B0503020000020004" pitchFamily="34" charset="-127"/>
                <a:cs typeface="+mn-cs"/>
              </a:rPr>
              <a:t>	spatial data, etc.</a:t>
            </a:r>
          </a:p>
          <a:p>
            <a:pPr marL="514350" marR="0" lvl="1" indent="-171450" algn="just" defTabSz="685800" rtl="0" eaLnBrk="1" fontAlgn="base" latinLnBrk="0" hangingPunct="1"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oxima Nova" panose="020B0604020202020204" charset="0"/>
                <a:ea typeface="맑은 고딕" panose="020B0503020000020004" pitchFamily="34" charset="-127"/>
                <a:cs typeface="+mn-cs"/>
              </a:rPr>
              <a:t>Expect to have different DM systems for different kinds of data</a:t>
            </a:r>
          </a:p>
          <a:p>
            <a:pPr marL="514350" marR="0" lvl="1" indent="-171450" algn="just" defTabSz="685800" rtl="0" eaLnBrk="1" fontAlgn="base" latinLnBrk="0" hangingPunct="1"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oxima Nova" panose="020B0604020202020204" charset="0"/>
                <a:ea typeface="맑은 고딕" panose="020B0503020000020004" pitchFamily="34" charset="-127"/>
                <a:cs typeface="+mn-cs"/>
              </a:rPr>
              <a:t>Heterogeneous databases and global information systems</a:t>
            </a:r>
          </a:p>
          <a:p>
            <a:pPr marL="857250" marR="0" lvl="2" indent="-171450" algn="just" defTabSz="685800" rtl="0" eaLnBrk="1" fontAlgn="base" latinLnBrk="0" hangingPunct="1"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oxima Nova" panose="020B0604020202020204" charset="0"/>
                <a:ea typeface="맑은 고딕" panose="020B0503020000020004" pitchFamily="34" charset="-127"/>
                <a:cs typeface="+mn-cs"/>
              </a:rPr>
              <a:t>Web mining becomes a very challenging and fast-evolving field in data mining</a:t>
            </a:r>
            <a:endParaRPr lang="en-US" sz="1600" b="1" dirty="0">
              <a:latin typeface="Proxima Nova" panose="020B0604020202020204" charset="0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331629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3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" y="1"/>
            <a:ext cx="91344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4"/>
          <p:cNvSpPr txBox="1">
            <a:spLocks noGrp="1"/>
          </p:cNvSpPr>
          <p:nvPr>
            <p:ph type="ctrTitle"/>
          </p:nvPr>
        </p:nvSpPr>
        <p:spPr>
          <a:xfrm>
            <a:off x="467571" y="1534537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en-IN" dirty="0"/>
              <a:t>Thank</a:t>
            </a:r>
            <a:br>
              <a:rPr lang="en-IN" dirty="0"/>
            </a:br>
            <a:r>
              <a:rPr lang="en-IN" dirty="0"/>
              <a:t>You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27" y="-4775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Motivation and importance of data mining</a:t>
            </a:r>
          </a:p>
        </p:txBody>
      </p:sp>
      <p:sp>
        <p:nvSpPr>
          <p:cNvPr id="71" name="Google Shape;71;p15"/>
          <p:cNvSpPr txBox="1"/>
          <p:nvPr/>
        </p:nvSpPr>
        <p:spPr>
          <a:xfrm>
            <a:off x="184936" y="724875"/>
            <a:ext cx="8820000" cy="4699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latinLnBrk="1">
              <a:lnSpc>
                <a:spcPct val="13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en-US" sz="18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The Explosive Growth of Data: from terabytes to petabytes</a:t>
            </a:r>
          </a:p>
          <a:p>
            <a:pPr marL="285750" lvl="0" indent="-285750" latinLnBrk="1">
              <a:lnSpc>
                <a:spcPct val="130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en-US" sz="18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Data collection and data availability</a:t>
            </a:r>
          </a:p>
          <a:p>
            <a:pPr marL="285750" lvl="0" indent="-285750" latinLnBrk="1">
              <a:lnSpc>
                <a:spcPct val="130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en-US" sz="18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Automated data collection tools, database systems, Web, computerized society</a:t>
            </a:r>
          </a:p>
          <a:p>
            <a:pPr marL="285750" lvl="0" indent="-285750" latinLnBrk="1">
              <a:lnSpc>
                <a:spcPct val="13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en-US" sz="18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Major sources of abundant data</a:t>
            </a:r>
          </a:p>
          <a:p>
            <a:pPr marL="285750" lvl="0" indent="-285750" latinLnBrk="1">
              <a:lnSpc>
                <a:spcPct val="130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en-US" sz="18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Business: Web, e-commerce, transactions, stocks, … </a:t>
            </a:r>
          </a:p>
          <a:p>
            <a:pPr marL="285750" lvl="0" indent="-285750" latinLnBrk="1">
              <a:lnSpc>
                <a:spcPct val="130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en-US" sz="18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Science: Remote sensing, bioinformatics, scientific simulation, … </a:t>
            </a:r>
          </a:p>
          <a:p>
            <a:pPr marL="285750" lvl="0" indent="-285750" latinLnBrk="1">
              <a:lnSpc>
                <a:spcPct val="130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en-US" sz="18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Society and everyone: news, digital cameras, YouTube   </a:t>
            </a:r>
          </a:p>
          <a:p>
            <a:pPr marL="285750" lvl="0" indent="-285750" latinLnBrk="1">
              <a:lnSpc>
                <a:spcPct val="13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en-US" sz="18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We are drowning in data, but starving for knowledge! </a:t>
            </a:r>
          </a:p>
          <a:p>
            <a:pPr marL="285750" lvl="0" indent="-285750" latinLnBrk="1">
              <a:lnSpc>
                <a:spcPct val="13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en-US" sz="18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“Necessity is the mother of invention”—Data mining—Automated analysis of massive data sets</a:t>
            </a:r>
          </a:p>
          <a:p>
            <a:pPr marL="285750" lvl="0" indent="-285750" latinLnBrk="1">
              <a:lnSpc>
                <a:spcPct val="130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/>
            </a:pPr>
            <a:endParaRPr lang="en-US" sz="1800" kern="1200" dirty="0">
              <a:solidFill>
                <a:prstClr val="black"/>
              </a:solidFill>
              <a:latin typeface="Proxima Nova" panose="020B0604020202020204" charset="0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698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>
          <a:extLst>
            <a:ext uri="{FF2B5EF4-FFF2-40B4-BE49-F238E27FC236}">
              <a16:creationId xmlns:a16="http://schemas.microsoft.com/office/drawing/2014/main" id="{3E732CA9-2818-3A12-2A4B-9647246B7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>
            <a:extLst>
              <a:ext uri="{FF2B5EF4-FFF2-40B4-BE49-F238E27FC236}">
                <a16:creationId xmlns:a16="http://schemas.microsoft.com/office/drawing/2014/main" id="{9D1B1FDA-8B71-6203-AACA-50CDDF26659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>
            <a:extLst>
              <a:ext uri="{FF2B5EF4-FFF2-40B4-BE49-F238E27FC236}">
                <a16:creationId xmlns:a16="http://schemas.microsoft.com/office/drawing/2014/main" id="{334A2188-8E04-336D-EF09-0B4A056869D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27" y="-4775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>
            <a:extLst>
              <a:ext uri="{FF2B5EF4-FFF2-40B4-BE49-F238E27FC236}">
                <a16:creationId xmlns:a16="http://schemas.microsoft.com/office/drawing/2014/main" id="{AA335611-7C29-E549-010D-88D9A6135C2B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>
            <a:extLst>
              <a:ext uri="{FF2B5EF4-FFF2-40B4-BE49-F238E27FC236}">
                <a16:creationId xmlns:a16="http://schemas.microsoft.com/office/drawing/2014/main" id="{8B764B93-1859-64DF-AF33-076B704B1C5D}"/>
              </a:ext>
            </a:extLst>
          </p:cNvPr>
          <p:cNvSpPr txBox="1"/>
          <p:nvPr/>
        </p:nvSpPr>
        <p:spPr>
          <a:xfrm>
            <a:off x="184936" y="95413"/>
            <a:ext cx="72000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What Is Data Mining?</a:t>
            </a:r>
          </a:p>
        </p:txBody>
      </p:sp>
      <p:sp>
        <p:nvSpPr>
          <p:cNvPr id="71" name="Google Shape;71;p15">
            <a:extLst>
              <a:ext uri="{FF2B5EF4-FFF2-40B4-BE49-F238E27FC236}">
                <a16:creationId xmlns:a16="http://schemas.microsoft.com/office/drawing/2014/main" id="{359178A7-4CC5-146B-BCC2-620F3B038570}"/>
              </a:ext>
            </a:extLst>
          </p:cNvPr>
          <p:cNvSpPr txBox="1"/>
          <p:nvPr/>
        </p:nvSpPr>
        <p:spPr>
          <a:xfrm>
            <a:off x="184936" y="724875"/>
            <a:ext cx="8820000" cy="3037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latinLnBrk="1">
              <a:lnSpc>
                <a:spcPct val="13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en-US" sz="18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Data mining (knowledge discovery from data) </a:t>
            </a:r>
          </a:p>
          <a:p>
            <a:pPr lvl="0" latinLnBrk="1">
              <a:lnSpc>
                <a:spcPct val="130000"/>
              </a:lnSpc>
              <a:spcBef>
                <a:spcPct val="20000"/>
              </a:spcBef>
              <a:buClrTx/>
              <a:defRPr/>
            </a:pPr>
            <a:r>
              <a:rPr lang="en-US" sz="18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Extraction of interesting patterns or knowledge from huge amount of data.</a:t>
            </a:r>
          </a:p>
          <a:p>
            <a:pPr marL="285750" lvl="0" indent="-285750" latinLnBrk="1">
              <a:lnSpc>
                <a:spcPct val="13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  <a:defRPr/>
            </a:pPr>
            <a:endParaRPr lang="en-US" sz="1800" kern="1200" dirty="0">
              <a:solidFill>
                <a:prstClr val="black"/>
              </a:solidFill>
              <a:latin typeface="Proxima Nova" panose="020B0604020202020204" charset="0"/>
              <a:ea typeface="맑은 고딕"/>
              <a:cs typeface="+mn-cs"/>
            </a:endParaRPr>
          </a:p>
          <a:p>
            <a:pPr marL="285750" lvl="0" indent="-285750" latinLnBrk="1">
              <a:lnSpc>
                <a:spcPct val="13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en-US" sz="18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Alternative names</a:t>
            </a:r>
          </a:p>
          <a:p>
            <a:pPr lvl="0" latinLnBrk="1">
              <a:lnSpc>
                <a:spcPct val="130000"/>
              </a:lnSpc>
              <a:spcBef>
                <a:spcPct val="20000"/>
              </a:spcBef>
              <a:buClrTx/>
              <a:defRPr/>
            </a:pPr>
            <a:r>
              <a:rPr lang="en-US" sz="18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Knowledge discovery (mining) in databases (KDD), knowledge extraction, data/pattern analysis, data archeology, information harvesting, business intelligence, etc.</a:t>
            </a:r>
          </a:p>
          <a:p>
            <a:pPr marL="285750" lvl="0" indent="-285750" latinLnBrk="1">
              <a:lnSpc>
                <a:spcPct val="130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/>
            </a:pPr>
            <a:endParaRPr lang="en-US" sz="1800" kern="1200" dirty="0">
              <a:solidFill>
                <a:prstClr val="black"/>
              </a:solidFill>
              <a:latin typeface="Proxima Nova" panose="020B0604020202020204" charset="0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2621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>
          <a:extLst>
            <a:ext uri="{FF2B5EF4-FFF2-40B4-BE49-F238E27FC236}">
              <a16:creationId xmlns:a16="http://schemas.microsoft.com/office/drawing/2014/main" id="{10F6FCA5-F55D-F62C-21E5-E580ABE27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>
            <a:extLst>
              <a:ext uri="{FF2B5EF4-FFF2-40B4-BE49-F238E27FC236}">
                <a16:creationId xmlns:a16="http://schemas.microsoft.com/office/drawing/2014/main" id="{A0B8388C-E13D-1964-7955-EF14AFA9EB2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>
            <a:extLst>
              <a:ext uri="{FF2B5EF4-FFF2-40B4-BE49-F238E27FC236}">
                <a16:creationId xmlns:a16="http://schemas.microsoft.com/office/drawing/2014/main" id="{E760FAD0-397C-834C-49C0-09D5ADDDCFF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27" y="-4775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>
            <a:extLst>
              <a:ext uri="{FF2B5EF4-FFF2-40B4-BE49-F238E27FC236}">
                <a16:creationId xmlns:a16="http://schemas.microsoft.com/office/drawing/2014/main" id="{FAE63C7C-73B1-F8EF-380A-B6A8FA8164AF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>
            <a:extLst>
              <a:ext uri="{FF2B5EF4-FFF2-40B4-BE49-F238E27FC236}">
                <a16:creationId xmlns:a16="http://schemas.microsoft.com/office/drawing/2014/main" id="{A67F42D5-5C3A-19BF-6672-47E8FDEC564A}"/>
              </a:ext>
            </a:extLst>
          </p:cNvPr>
          <p:cNvSpPr txBox="1"/>
          <p:nvPr/>
        </p:nvSpPr>
        <p:spPr>
          <a:xfrm>
            <a:off x="184936" y="95413"/>
            <a:ext cx="72000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What kind of data can be Mined..?</a:t>
            </a:r>
          </a:p>
        </p:txBody>
      </p:sp>
      <p:sp>
        <p:nvSpPr>
          <p:cNvPr id="71" name="Google Shape;71;p15">
            <a:extLst>
              <a:ext uri="{FF2B5EF4-FFF2-40B4-BE49-F238E27FC236}">
                <a16:creationId xmlns:a16="http://schemas.microsoft.com/office/drawing/2014/main" id="{7B736D0D-1FC1-6CE1-5C47-7046701AADAE}"/>
              </a:ext>
            </a:extLst>
          </p:cNvPr>
          <p:cNvSpPr txBox="1"/>
          <p:nvPr/>
        </p:nvSpPr>
        <p:spPr>
          <a:xfrm>
            <a:off x="184936" y="724875"/>
            <a:ext cx="8820000" cy="3924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latinLnBrk="1">
              <a:lnSpc>
                <a:spcPct val="13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en-US" sz="18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Flat files</a:t>
            </a:r>
          </a:p>
          <a:p>
            <a:pPr marL="285750" lvl="0" indent="-285750" latinLnBrk="1">
              <a:lnSpc>
                <a:spcPct val="13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en-US" sz="18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Relational database </a:t>
            </a:r>
          </a:p>
          <a:p>
            <a:pPr marL="285750" lvl="0" indent="-285750" latinLnBrk="1">
              <a:lnSpc>
                <a:spcPct val="13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en-US" sz="18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Data warehouse </a:t>
            </a:r>
          </a:p>
          <a:p>
            <a:pPr marL="285750" lvl="0" indent="-285750" latinLnBrk="1">
              <a:lnSpc>
                <a:spcPct val="13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en-US" sz="18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Transactional database</a:t>
            </a:r>
          </a:p>
          <a:p>
            <a:pPr marL="285750" lvl="0" indent="-285750" latinLnBrk="1">
              <a:lnSpc>
                <a:spcPct val="13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en-US" sz="18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Multimedia database</a:t>
            </a:r>
          </a:p>
          <a:p>
            <a:pPr marL="285750" lvl="0" indent="-285750" latinLnBrk="1">
              <a:lnSpc>
                <a:spcPct val="13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en-US" sz="18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Spatial database</a:t>
            </a:r>
          </a:p>
          <a:p>
            <a:pPr marL="285750" lvl="0" indent="-285750" latinLnBrk="1">
              <a:lnSpc>
                <a:spcPct val="13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en-US" sz="18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Time-series database</a:t>
            </a:r>
          </a:p>
          <a:p>
            <a:pPr marL="285750" lvl="0" indent="-285750" latinLnBrk="1">
              <a:lnSpc>
                <a:spcPct val="13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en-US" sz="18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World wide web</a:t>
            </a:r>
          </a:p>
          <a:p>
            <a:pPr marL="285750" lvl="0" indent="-285750" latinLnBrk="1">
              <a:lnSpc>
                <a:spcPct val="130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/>
            </a:pPr>
            <a:endParaRPr lang="en-US" sz="1800" kern="1200" dirty="0">
              <a:solidFill>
                <a:prstClr val="black"/>
              </a:solidFill>
              <a:latin typeface="Proxima Nova" panose="020B0604020202020204" charset="0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4517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Data Mining Functionalities</a:t>
            </a:r>
            <a:endParaRPr sz="2300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184936" y="724875"/>
            <a:ext cx="8820000" cy="451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Arial" pitchFamily="34" charset="0"/>
              <a:buChar char="•"/>
            </a:pPr>
            <a:r>
              <a:rPr lang="en-IN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What kinds of patterns can be mined?</a:t>
            </a:r>
          </a:p>
          <a:p>
            <a:pPr marL="342900" lvl="0" indent="-34290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Arial" pitchFamily="34" charset="0"/>
              <a:buChar char="•"/>
            </a:pPr>
            <a:r>
              <a:rPr lang="en-IN" sz="1600" b="1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Concept/Class Description: Characterization and Discrimination</a:t>
            </a:r>
          </a:p>
          <a:p>
            <a:pPr lvl="2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</a:pPr>
            <a:r>
              <a:rPr lang="en-IN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	-&gt; Data can be associated with classes or concepts. </a:t>
            </a:r>
          </a:p>
          <a:p>
            <a:pPr lvl="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</a:pPr>
            <a:r>
              <a:rPr lang="en-IN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	    E.g. classes of items – computers, printers, …</a:t>
            </a:r>
          </a:p>
          <a:p>
            <a:pPr lvl="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</a:pPr>
            <a:r>
              <a:rPr lang="en-IN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	    concepts of customers – </a:t>
            </a:r>
            <a:r>
              <a:rPr lang="en-IN" sz="1600" kern="1200" dirty="0" err="1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bigSpenders</a:t>
            </a:r>
            <a:r>
              <a:rPr lang="en-IN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, </a:t>
            </a:r>
            <a:r>
              <a:rPr lang="en-IN" sz="1600" kern="1200" dirty="0" err="1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budgetSpenders</a:t>
            </a:r>
            <a:r>
              <a:rPr lang="en-IN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, …</a:t>
            </a:r>
          </a:p>
          <a:p>
            <a:pPr lvl="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</a:pPr>
            <a:r>
              <a:rPr lang="en-IN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	-&gt; How to describe these items or concepts?</a:t>
            </a:r>
          </a:p>
          <a:p>
            <a:pPr marL="342900" lvl="0" indent="-34290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Arial" pitchFamily="34" charset="0"/>
              <a:buChar char="•"/>
            </a:pPr>
            <a:r>
              <a:rPr lang="en-IN" sz="1600" b="1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Descriptions can be derived via</a:t>
            </a:r>
          </a:p>
          <a:p>
            <a:pPr lvl="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</a:pPr>
            <a:r>
              <a:rPr lang="en-IN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	</a:t>
            </a:r>
            <a:r>
              <a:rPr lang="en-IN" sz="1600" b="1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1.</a:t>
            </a:r>
            <a:r>
              <a:rPr lang="en-IN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 </a:t>
            </a:r>
            <a:r>
              <a:rPr lang="en-IN" sz="1600" b="1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Data characterization</a:t>
            </a:r>
            <a:r>
              <a:rPr lang="en-IN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 – summarizing the general characteristics of a target class of </a:t>
            </a:r>
            <a:br>
              <a:rPr lang="en-IN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</a:br>
            <a:r>
              <a:rPr lang="en-IN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	data. </a:t>
            </a:r>
          </a:p>
          <a:p>
            <a:pPr lvl="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</a:pPr>
            <a:r>
              <a:rPr lang="en-IN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	    E.g. summarizing the characteristics of customers who spend more than $1,000 a </a:t>
            </a:r>
            <a:br>
              <a:rPr lang="en-IN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</a:br>
            <a:r>
              <a:rPr lang="en-IN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                      year at </a:t>
            </a:r>
            <a:r>
              <a:rPr lang="en-IN" sz="1600" kern="1200" dirty="0" err="1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AllElectronics</a:t>
            </a:r>
            <a:r>
              <a:rPr lang="en-IN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. Result can be a general profile of the customers, such as </a:t>
            </a:r>
            <a:br>
              <a:rPr lang="en-IN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</a:br>
            <a:r>
              <a:rPr lang="en-IN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	    40 – 50 years old, employed, have excellent credit ratings. </a:t>
            </a:r>
          </a:p>
          <a:p>
            <a:pPr marL="342900" lvl="0" indent="-34290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Arial" pitchFamily="34" charset="0"/>
              <a:buChar char="•"/>
            </a:pPr>
            <a:endParaRPr lang="en-US" sz="1600" kern="1200" dirty="0">
              <a:solidFill>
                <a:prstClr val="black"/>
              </a:solidFill>
              <a:latin typeface="Proxima Nova" panose="020B0604020202020204" charset="0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4204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Data Mining Functionalities </a:t>
            </a:r>
            <a:endParaRPr sz="2300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184936" y="724875"/>
            <a:ext cx="8820000" cy="4173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Arial" pitchFamily="34" charset="0"/>
              <a:buChar char="•"/>
            </a:pPr>
            <a:r>
              <a:rPr lang="en-IN" sz="1600" b="1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Descriptions can be derived via</a:t>
            </a:r>
          </a:p>
          <a:p>
            <a:pPr lvl="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</a:pPr>
            <a:r>
              <a:rPr lang="en-IN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	</a:t>
            </a:r>
            <a:r>
              <a:rPr lang="en-IN" sz="1600" b="1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2.</a:t>
            </a:r>
            <a:r>
              <a:rPr lang="en-IN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 </a:t>
            </a:r>
            <a:r>
              <a:rPr lang="en-IN" sz="1600" b="1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Data discrimination</a:t>
            </a:r>
            <a:r>
              <a:rPr lang="en-IN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 – comparing the target class with one or a set of comparative </a:t>
            </a:r>
            <a:br>
              <a:rPr lang="en-IN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</a:br>
            <a:r>
              <a:rPr lang="en-IN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	    classes</a:t>
            </a:r>
          </a:p>
          <a:p>
            <a:pPr lvl="6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</a:pPr>
            <a:r>
              <a:rPr lang="en-IN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	    E.g. Compare the general features of software products whole sales increase by 10%            	    in the last year with those whose sales decrease by 30% during the same period</a:t>
            </a:r>
          </a:p>
          <a:p>
            <a:pPr lvl="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</a:pPr>
            <a:r>
              <a:rPr lang="en-IN" sz="1600" b="1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	3. Or both of the above</a:t>
            </a:r>
          </a:p>
          <a:p>
            <a:pPr marL="285750" lvl="0" indent="-28575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IN" sz="1600" b="1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Mining Frequent Patterns, Associations and Correlations</a:t>
            </a:r>
          </a:p>
          <a:p>
            <a:pPr lvl="2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</a:pPr>
            <a:r>
              <a:rPr lang="en-IN" sz="1600" b="1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	-&gt; Frequent </a:t>
            </a:r>
            <a:r>
              <a:rPr lang="en-IN" sz="1600" b="1" kern="1200" dirty="0" err="1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itemset</a:t>
            </a:r>
            <a:r>
              <a:rPr lang="en-IN" sz="1600" b="1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: </a:t>
            </a:r>
            <a:r>
              <a:rPr lang="en-IN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a set of items that frequently appear together in a transactional 	    data set (e.g. milk and bread)</a:t>
            </a:r>
          </a:p>
          <a:p>
            <a:pPr lvl="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</a:pPr>
            <a:r>
              <a:rPr lang="en-IN" sz="1600" b="1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	-&gt; Frequent subsequence: </a:t>
            </a:r>
            <a:r>
              <a:rPr lang="en-IN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a pattern that customers tend to purchase product A, </a:t>
            </a:r>
            <a:br>
              <a:rPr lang="en-IN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</a:br>
            <a:r>
              <a:rPr lang="en-IN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	     followed by a purchase of product B</a:t>
            </a:r>
          </a:p>
          <a:p>
            <a:pPr marL="285750" lvl="0" indent="-28575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sz="1600" b="1" kern="1200" dirty="0">
              <a:solidFill>
                <a:prstClr val="black"/>
              </a:solidFill>
              <a:latin typeface="Proxima Nova" panose="020B0604020202020204" charset="0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6554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Data Mining Functionalities </a:t>
            </a:r>
            <a:endParaRPr sz="2300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184936" y="724875"/>
            <a:ext cx="8820000" cy="34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Arial" pitchFamily="34" charset="0"/>
              <a:buChar char="•"/>
            </a:pPr>
            <a:r>
              <a:rPr lang="en-IN" sz="1600" b="1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Association Analysis: find frequent patterns</a:t>
            </a:r>
          </a:p>
          <a:p>
            <a:pPr lvl="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</a:pPr>
            <a:r>
              <a:rPr lang="en-IN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	-&gt; E.g. a sample analysis result – an association rule:</a:t>
            </a:r>
          </a:p>
          <a:p>
            <a:pPr lvl="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</a:pPr>
            <a:r>
              <a:rPr lang="en-IN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	buys(X, “computer”) =&gt; buys(X, “software”) [support = 1%, confidence = 50%]</a:t>
            </a:r>
          </a:p>
          <a:p>
            <a:pPr lvl="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</a:pPr>
            <a:r>
              <a:rPr lang="en-IN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	(if a customer X buys a computer, there is a 50% chance that X will buy software. 1% of 	all of the transactions under analysis showed that computer and software are </a:t>
            </a:r>
            <a:br>
              <a:rPr lang="en-IN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</a:br>
            <a:r>
              <a:rPr lang="en-IN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	purchased together.)</a:t>
            </a:r>
          </a:p>
          <a:p>
            <a:pPr lvl="2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</a:pPr>
            <a:r>
              <a:rPr lang="en-IN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	-&gt; Associations rules are discarded as uninteresting if they do not satisfy both a </a:t>
            </a:r>
            <a:br>
              <a:rPr lang="en-IN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</a:br>
            <a:r>
              <a:rPr lang="en-IN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	minimum support threshold and a minimum confidence threshold. </a:t>
            </a:r>
          </a:p>
          <a:p>
            <a:pPr marL="342900" lvl="0" indent="-34290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Arial" pitchFamily="34" charset="0"/>
              <a:buChar char="•"/>
            </a:pPr>
            <a:r>
              <a:rPr lang="en-IN" sz="1600" b="1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Correlation Analysis: </a:t>
            </a:r>
            <a:r>
              <a:rPr lang="en-IN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additional analysis to find statistical correlations between associated </a:t>
            </a:r>
            <a:br>
              <a:rPr lang="en-IN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</a:br>
            <a:r>
              <a:rPr lang="en-IN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pairs</a:t>
            </a:r>
          </a:p>
        </p:txBody>
      </p:sp>
    </p:spTree>
    <p:extLst>
      <p:ext uri="{BB962C8B-B14F-4D97-AF65-F5344CB8AC3E}">
        <p14:creationId xmlns:p14="http://schemas.microsoft.com/office/powerpoint/2010/main" val="913734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Data Mining Functionalities </a:t>
            </a:r>
            <a:endParaRPr sz="2300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184936" y="724875"/>
            <a:ext cx="8820000" cy="3828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Arial" pitchFamily="34" charset="0"/>
              <a:buChar char="•"/>
            </a:pPr>
            <a:r>
              <a:rPr lang="en-IN" sz="1600" b="1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Classification and Prediction</a:t>
            </a:r>
          </a:p>
          <a:p>
            <a:pPr lvl="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</a:pPr>
            <a:r>
              <a:rPr lang="en-IN" sz="1600" b="1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	-&gt; Classification </a:t>
            </a:r>
          </a:p>
          <a:p>
            <a:pPr lvl="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</a:pPr>
            <a:r>
              <a:rPr lang="en-IN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	* The process of finding a model that describes and distinguishes the data classes or </a:t>
            </a:r>
            <a:br>
              <a:rPr lang="en-IN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</a:br>
            <a:r>
              <a:rPr lang="en-IN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	   concepts, for the purpose of being able to use the model to predict the class of </a:t>
            </a:r>
            <a:br>
              <a:rPr lang="en-IN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</a:br>
            <a:r>
              <a:rPr lang="en-IN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	   objects whose class label is unknown.</a:t>
            </a:r>
          </a:p>
          <a:p>
            <a:pPr lvl="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</a:pPr>
            <a:r>
              <a:rPr lang="en-IN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	* The derived model is based on the analysis of a set of training data (data objects </a:t>
            </a:r>
            <a:br>
              <a:rPr lang="en-IN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</a:br>
            <a:r>
              <a:rPr lang="en-IN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	   whose class label is known). </a:t>
            </a:r>
          </a:p>
          <a:p>
            <a:pPr lvl="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</a:pPr>
            <a:r>
              <a:rPr lang="en-IN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	* The model can be represented in classification </a:t>
            </a:r>
            <a:r>
              <a:rPr lang="en-IN" sz="1600" b="1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(IF-THEN) rules, decision trees, </a:t>
            </a:r>
            <a:br>
              <a:rPr lang="en-IN" sz="1600" b="1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</a:br>
            <a:r>
              <a:rPr lang="en-IN" sz="1600" b="1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	   neural networks, etc.</a:t>
            </a:r>
            <a:r>
              <a:rPr lang="en-IN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  </a:t>
            </a:r>
          </a:p>
          <a:p>
            <a:pPr lvl="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</a:pPr>
            <a:r>
              <a:rPr lang="en-IN" sz="1600" b="1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	-&gt; Prediction</a:t>
            </a:r>
          </a:p>
          <a:p>
            <a:pPr lvl="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</a:pPr>
            <a:r>
              <a:rPr lang="en-IN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	* Predict missing or unavailable numerical data values</a:t>
            </a:r>
          </a:p>
        </p:txBody>
      </p:sp>
    </p:spTree>
    <p:extLst>
      <p:ext uri="{BB962C8B-B14F-4D97-AF65-F5344CB8AC3E}">
        <p14:creationId xmlns:p14="http://schemas.microsoft.com/office/powerpoint/2010/main" val="275927984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2195</TotalTime>
  <Words>2035</Words>
  <Application>Microsoft Office PowerPoint</Application>
  <PresentationFormat>On-screen Show (16:9)</PresentationFormat>
  <Paragraphs>233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Proxima Nova</vt:lpstr>
      <vt:lpstr>맑은 고딕</vt:lpstr>
      <vt:lpstr>Arial</vt:lpstr>
      <vt:lpstr>Calibri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FAMILY</dc:creator>
  <cp:lastModifiedBy>Ruchi Patel</cp:lastModifiedBy>
  <cp:revision>363</cp:revision>
  <dcterms:modified xsi:type="dcterms:W3CDTF">2025-06-09T05:55:12Z</dcterms:modified>
</cp:coreProperties>
</file>