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51" r:id="rId11"/>
    <p:sldId id="345" r:id="rId12"/>
    <p:sldId id="346" r:id="rId13"/>
    <p:sldId id="348" r:id="rId14"/>
    <p:sldId id="353" r:id="rId15"/>
    <p:sldId id="352" r:id="rId16"/>
    <p:sldId id="357" r:id="rId17"/>
    <p:sldId id="354" r:id="rId18"/>
    <p:sldId id="349" r:id="rId19"/>
    <p:sldId id="358" r:id="rId20"/>
    <p:sldId id="350" r:id="rId21"/>
    <p:sldId id="359" r:id="rId22"/>
    <p:sldId id="377" r:id="rId23"/>
    <p:sldId id="355" r:id="rId24"/>
    <p:sldId id="356" r:id="rId25"/>
    <p:sldId id="360" r:id="rId26"/>
    <p:sldId id="361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3" r:id="rId37"/>
    <p:sldId id="374" r:id="rId38"/>
    <p:sldId id="375" r:id="rId39"/>
    <p:sldId id="376" r:id="rId40"/>
    <p:sldId id="378" r:id="rId41"/>
    <p:sldId id="379" r:id="rId42"/>
    <p:sldId id="380" r:id="rId43"/>
    <p:sldId id="381" r:id="rId44"/>
    <p:sldId id="384" r:id="rId45"/>
    <p:sldId id="382" r:id="rId46"/>
    <p:sldId id="394" r:id="rId47"/>
    <p:sldId id="383" r:id="rId48"/>
    <p:sldId id="386" r:id="rId49"/>
    <p:sldId id="387" r:id="rId50"/>
    <p:sldId id="388" r:id="rId51"/>
    <p:sldId id="389" r:id="rId52"/>
    <p:sldId id="390" r:id="rId53"/>
    <p:sldId id="393" r:id="rId54"/>
    <p:sldId id="385" r:id="rId55"/>
    <p:sldId id="395" r:id="rId56"/>
    <p:sldId id="396" r:id="rId57"/>
    <p:sldId id="392" r:id="rId58"/>
    <p:sldId id="391" r:id="rId59"/>
    <p:sldId id="33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1FE5D-CE36-4156-AC36-DCA47D7EDBB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E23C-C757-47CE-BA9B-24DF12A42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7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Dnd</a:t>
            </a:r>
            <a:r>
              <a:rPr lang="en-IN" dirty="0"/>
              <a:t> is drag and 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0E23C-C757-47CE-BA9B-24DF12A42564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3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51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67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67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1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51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5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81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6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9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446-124A-48DF-987A-995A9BB80646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5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F84446-124A-48DF-987A-995A9BB80646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11E6ABA-5966-4607-9D82-140A62CC5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3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.com/al9dwwaath76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7147-4421-465D-CDD3-E9FFB9170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6000" spc="35" dirty="0">
                <a:solidFill>
                  <a:srgbClr val="FFFFFF"/>
                </a:solidFill>
                <a:latin typeface="Trebuchet MS"/>
                <a:cs typeface="Trebuchet MS"/>
              </a:rPr>
            </a:br>
            <a:br>
              <a:rPr lang="en-US" sz="6000" spc="35" dirty="0">
                <a:solidFill>
                  <a:srgbClr val="FFFFFF"/>
                </a:solidFill>
                <a:latin typeface="Trebuchet MS"/>
                <a:cs typeface="Trebuchet MS"/>
              </a:rPr>
            </a:br>
            <a:r>
              <a:rPr lang="en-US" sz="6000" spc="35" dirty="0">
                <a:solidFill>
                  <a:srgbClr val="FFFFFF"/>
                </a:solidFill>
                <a:latin typeface="Trebuchet MS"/>
                <a:cs typeface="Trebuchet MS"/>
              </a:rPr>
              <a:t>Unit #2</a:t>
            </a:r>
            <a:br>
              <a:rPr lang="en-US" sz="6000" spc="35" dirty="0">
                <a:solidFill>
                  <a:srgbClr val="FFFFFF"/>
                </a:solidFill>
                <a:latin typeface="Trebuchet MS"/>
                <a:cs typeface="Trebuchet MS"/>
              </a:rPr>
            </a:br>
            <a:r>
              <a:rPr lang="en-US" sz="6000" spc="35" dirty="0">
                <a:latin typeface="Trebuchet MS"/>
                <a:cs typeface="Trebuchet MS"/>
              </a:rPr>
              <a:t>GUI – Swing &amp; Event Handling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678C1-6102-7C47-8C78-B4E38537B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Prof. </a:t>
            </a:r>
            <a:r>
              <a:rPr lang="en-US" sz="2000" b="1" dirty="0" err="1">
                <a:solidFill>
                  <a:srgbClr val="FFFF00"/>
                </a:solidFill>
              </a:rPr>
              <a:t>Santushti</a:t>
            </a:r>
            <a:r>
              <a:rPr lang="en-US" sz="2000" b="1" dirty="0">
                <a:solidFill>
                  <a:srgbClr val="FFFF00"/>
                </a:solidFill>
              </a:rPr>
              <a:t> Betgeri</a:t>
            </a:r>
          </a:p>
          <a:p>
            <a:pPr algn="r"/>
            <a:r>
              <a:rPr lang="en-US" sz="2000" b="1" dirty="0">
                <a:solidFill>
                  <a:srgbClr val="FFFF00"/>
                </a:solidFill>
              </a:rPr>
              <a:t>Dept. of CE</a:t>
            </a:r>
          </a:p>
          <a:p>
            <a:pPr algn="r"/>
            <a:r>
              <a:rPr lang="en-US" sz="2000" b="1" dirty="0" err="1">
                <a:solidFill>
                  <a:srgbClr val="FFFF00"/>
                </a:solidFill>
              </a:rPr>
              <a:t>Marwadi</a:t>
            </a:r>
            <a:r>
              <a:rPr lang="en-US" sz="2000" b="1" dirty="0">
                <a:solidFill>
                  <a:srgbClr val="FFFF00"/>
                </a:solidFill>
              </a:rPr>
              <a:t> University</a:t>
            </a:r>
            <a:endParaRPr lang="en-IN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6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Ready to Create Java Swing Application?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811" y="798490"/>
            <a:ext cx="4242114" cy="529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JFrame</a:t>
            </a:r>
            <a:r>
              <a:rPr lang="en-US" sz="4000" b="1" dirty="0"/>
              <a:t> Object Inside the main() Method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21" y="1123837"/>
            <a:ext cx="8120964" cy="4449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javax.swing</a:t>
            </a:r>
            <a:r>
              <a:rPr lang="en-US" b="1" dirty="0">
                <a:solidFill>
                  <a:schemeClr val="tx1"/>
                </a:solidFill>
              </a:rPr>
              <a:t>.*;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class </a:t>
            </a:r>
            <a:r>
              <a:rPr lang="en-US" dirty="0" err="1">
                <a:solidFill>
                  <a:schemeClr val="tx1"/>
                </a:solidFill>
              </a:rPr>
              <a:t>FirstSwingExample</a:t>
            </a:r>
            <a:r>
              <a:rPr lang="en-US" dirty="0">
                <a:solidFill>
                  <a:schemeClr val="tx1"/>
                </a:solidFill>
              </a:rPr>
              <a:t> 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 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JFrame</a:t>
            </a:r>
            <a:r>
              <a:rPr lang="en-US" dirty="0">
                <a:solidFill>
                  <a:srgbClr val="FF0000"/>
                </a:solidFill>
              </a:rPr>
              <a:t> f=new </a:t>
            </a:r>
            <a:r>
              <a:rPr lang="en-US" dirty="0" err="1">
                <a:solidFill>
                  <a:srgbClr val="FF0000"/>
                </a:solidFill>
              </a:rPr>
              <a:t>JFrame</a:t>
            </a:r>
            <a:r>
              <a:rPr lang="en-US" dirty="0">
                <a:solidFill>
                  <a:srgbClr val="FF0000"/>
                </a:solidFill>
              </a:rPr>
              <a:t>(); </a:t>
            </a:r>
            <a:r>
              <a:rPr lang="en-US" dirty="0">
                <a:solidFill>
                  <a:schemeClr val="tx1"/>
                </a:solidFill>
              </a:rPr>
              <a:t>//creating instance of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JButton</a:t>
            </a:r>
            <a:r>
              <a:rPr lang="en-US" b="1" dirty="0">
                <a:solidFill>
                  <a:srgbClr val="00B050"/>
                </a:solidFill>
              </a:rPr>
              <a:t> b=new </a:t>
            </a:r>
            <a:r>
              <a:rPr lang="en-US" b="1" dirty="0" err="1">
                <a:solidFill>
                  <a:srgbClr val="00B050"/>
                </a:solidFill>
              </a:rPr>
              <a:t>JButton</a:t>
            </a:r>
            <a:r>
              <a:rPr lang="en-US" b="1" dirty="0">
                <a:solidFill>
                  <a:srgbClr val="00B050"/>
                </a:solidFill>
              </a:rPr>
              <a:t>("click"); </a:t>
            </a:r>
            <a:r>
              <a:rPr lang="en-US" dirty="0">
                <a:solidFill>
                  <a:schemeClr val="tx1"/>
                </a:solidFill>
              </a:rPr>
              <a:t>//creating instance of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b.setBounds</a:t>
            </a:r>
            <a:r>
              <a:rPr lang="en-US" b="1" dirty="0">
                <a:solidFill>
                  <a:srgbClr val="7030A0"/>
                </a:solidFill>
              </a:rPr>
              <a:t>(130,100,100, 40); </a:t>
            </a:r>
            <a:r>
              <a:rPr lang="en-US" dirty="0">
                <a:solidFill>
                  <a:schemeClr val="tx1"/>
                </a:solidFill>
              </a:rPr>
              <a:t>//x axis, y axis, width, height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f.add</a:t>
            </a:r>
            <a:r>
              <a:rPr lang="en-US" b="1" dirty="0">
                <a:solidFill>
                  <a:schemeClr val="accent4"/>
                </a:solidFill>
              </a:rPr>
              <a:t>(b); </a:t>
            </a:r>
            <a:r>
              <a:rPr lang="en-US" dirty="0">
                <a:solidFill>
                  <a:schemeClr val="tx1"/>
                </a:solidFill>
              </a:rPr>
              <a:t>//adding button in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</a:t>
            </a:r>
            <a:r>
              <a:rPr lang="en-US" b="1" dirty="0" err="1">
                <a:solidFill>
                  <a:srgbClr val="0070C0"/>
                </a:solidFill>
              </a:rPr>
              <a:t>setSize</a:t>
            </a:r>
            <a:r>
              <a:rPr lang="en-US" dirty="0">
                <a:solidFill>
                  <a:schemeClr val="tx1"/>
                </a:solidFill>
              </a:rPr>
              <a:t>(400,500); //400 width and 500 height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</a:t>
            </a:r>
            <a:r>
              <a:rPr lang="en-US" b="1" dirty="0" err="1">
                <a:solidFill>
                  <a:srgbClr val="FF0000"/>
                </a:solidFill>
              </a:rPr>
              <a:t>setLayout</a:t>
            </a:r>
            <a:r>
              <a:rPr lang="en-US" dirty="0">
                <a:solidFill>
                  <a:schemeClr val="tx1"/>
                </a:solidFill>
              </a:rPr>
              <a:t>(null); //using no layout managers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</a:t>
            </a:r>
            <a:r>
              <a:rPr lang="en-US" b="1" dirty="0" err="1">
                <a:solidFill>
                  <a:srgbClr val="00B0F0"/>
                </a:solidFill>
              </a:rPr>
              <a:t>setVisible</a:t>
            </a:r>
            <a:r>
              <a:rPr lang="en-US" dirty="0">
                <a:solidFill>
                  <a:schemeClr val="tx1"/>
                </a:solidFill>
              </a:rPr>
              <a:t>(true); //making the frame visible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  }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60" y="3133725"/>
            <a:ext cx="30194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1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JFrame</a:t>
            </a:r>
            <a:r>
              <a:rPr lang="en-US" sz="4000" b="1" dirty="0"/>
              <a:t> Object Inside the Constructor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21" y="1123837"/>
            <a:ext cx="8120964" cy="4449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javax.swing</a:t>
            </a:r>
            <a:r>
              <a:rPr lang="en-US" dirty="0">
                <a:solidFill>
                  <a:schemeClr val="tx1"/>
                </a:solidFill>
              </a:rPr>
              <a:t>.*;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class </a:t>
            </a:r>
            <a:r>
              <a:rPr lang="en-US" b="1" dirty="0" err="1">
                <a:solidFill>
                  <a:srgbClr val="00B0F0"/>
                </a:solidFill>
              </a:rPr>
              <a:t>InsideConstructor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f;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InsideConstructor</a:t>
            </a:r>
            <a:r>
              <a:rPr lang="en-US" dirty="0">
                <a:solidFill>
                  <a:schemeClr val="tx1"/>
                </a:solidFill>
              </a:rPr>
              <a:t>(){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f=new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();//creating instance of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b=new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("click");//creating instance of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b.setBounds</a:t>
            </a:r>
            <a:r>
              <a:rPr lang="en-US" dirty="0">
                <a:solidFill>
                  <a:schemeClr val="tx1"/>
                </a:solidFill>
              </a:rPr>
              <a:t>(130,100,100, 40);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f.add</a:t>
            </a:r>
            <a:r>
              <a:rPr lang="en-US" dirty="0">
                <a:solidFill>
                  <a:schemeClr val="tx1"/>
                </a:solidFill>
              </a:rPr>
              <a:t>(b);//adding button in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f.setSize</a:t>
            </a:r>
            <a:r>
              <a:rPr lang="en-US" dirty="0">
                <a:solidFill>
                  <a:schemeClr val="tx1"/>
                </a:solidFill>
              </a:rPr>
              <a:t>(400,500);//400 width and 500 height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f.setLayout</a:t>
            </a:r>
            <a:r>
              <a:rPr lang="en-US" dirty="0">
                <a:solidFill>
                  <a:schemeClr val="tx1"/>
                </a:solidFill>
              </a:rPr>
              <a:t>(null);//using no layout managers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f.setVisible</a:t>
            </a:r>
            <a:r>
              <a:rPr lang="en-US" dirty="0">
                <a:solidFill>
                  <a:schemeClr val="tx1"/>
                </a:solidFill>
              </a:rPr>
              <a:t>(true);//making the frame visible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b="1" dirty="0" err="1">
                <a:solidFill>
                  <a:schemeClr val="tx1"/>
                </a:solidFill>
              </a:rPr>
              <a:t>InsideConstructor</a:t>
            </a:r>
            <a:r>
              <a:rPr lang="en-US" dirty="0">
                <a:solidFill>
                  <a:schemeClr val="tx1"/>
                </a:solidFill>
              </a:rPr>
              <a:t>();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  }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60" y="3133725"/>
            <a:ext cx="30194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4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JFrame</a:t>
            </a:r>
            <a:r>
              <a:rPr lang="en-US" sz="4000" b="1" dirty="0"/>
              <a:t> using Inheritance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21" y="1123837"/>
            <a:ext cx="8120964" cy="4449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import </a:t>
            </a:r>
            <a:r>
              <a:rPr lang="en-US" b="1" dirty="0" err="1">
                <a:solidFill>
                  <a:schemeClr val="tx1"/>
                </a:solidFill>
              </a:rPr>
              <a:t>javax.swing</a:t>
            </a:r>
            <a:r>
              <a:rPr lang="en-US" b="1" dirty="0">
                <a:solidFill>
                  <a:schemeClr val="tx1"/>
                </a:solidFill>
              </a:rPr>
              <a:t>.*;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class </a:t>
            </a:r>
            <a:r>
              <a:rPr lang="en-US" dirty="0" err="1">
                <a:solidFill>
                  <a:schemeClr val="tx1"/>
                </a:solidFill>
              </a:rPr>
              <a:t>UsingInheritance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extends </a:t>
            </a:r>
            <a:r>
              <a:rPr lang="en-US" b="1" dirty="0" err="1">
                <a:solidFill>
                  <a:srgbClr val="FF0000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{//inheriting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f;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UsingInheritance</a:t>
            </a:r>
            <a:r>
              <a:rPr lang="en-US" dirty="0">
                <a:solidFill>
                  <a:schemeClr val="tx1"/>
                </a:solidFill>
              </a:rPr>
              <a:t>(){ 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JButton</a:t>
            </a:r>
            <a:r>
              <a:rPr lang="en-US" b="1" dirty="0">
                <a:solidFill>
                  <a:schemeClr val="tx1"/>
                </a:solidFill>
              </a:rPr>
              <a:t> b=new </a:t>
            </a:r>
            <a:r>
              <a:rPr lang="en-US" b="1" dirty="0" err="1">
                <a:solidFill>
                  <a:schemeClr val="tx1"/>
                </a:solidFill>
              </a:rPr>
              <a:t>JButton</a:t>
            </a:r>
            <a:r>
              <a:rPr lang="en-US" b="1" dirty="0">
                <a:solidFill>
                  <a:schemeClr val="tx1"/>
                </a:solidFill>
              </a:rPr>
              <a:t>("click");</a:t>
            </a:r>
            <a:r>
              <a:rPr lang="en-US" dirty="0">
                <a:solidFill>
                  <a:schemeClr val="tx1"/>
                </a:solidFill>
              </a:rPr>
              <a:t>//create button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b.setBounds</a:t>
            </a:r>
            <a:r>
              <a:rPr lang="en-US" dirty="0">
                <a:solidFill>
                  <a:schemeClr val="tx1"/>
                </a:solidFill>
              </a:rPr>
              <a:t>(130,100,100, 40);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add(b</a:t>
            </a:r>
            <a:r>
              <a:rPr lang="en-US" dirty="0">
                <a:solidFill>
                  <a:schemeClr val="tx1"/>
                </a:solidFill>
              </a:rPr>
              <a:t>);//adding button on frame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setSize</a:t>
            </a:r>
            <a:r>
              <a:rPr lang="en-US" dirty="0">
                <a:solidFill>
                  <a:schemeClr val="tx1"/>
                </a:solidFill>
              </a:rPr>
              <a:t>(400,500);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setLayout</a:t>
            </a:r>
            <a:r>
              <a:rPr lang="en-US" dirty="0">
                <a:solidFill>
                  <a:schemeClr val="tx1"/>
                </a:solidFill>
              </a:rPr>
              <a:t>(null);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setVisible</a:t>
            </a:r>
            <a:r>
              <a:rPr lang="en-US" dirty="0">
                <a:solidFill>
                  <a:schemeClr val="tx1"/>
                </a:solidFill>
              </a:rPr>
              <a:t>(true);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UsingInheritance</a:t>
            </a:r>
            <a:r>
              <a:rPr lang="en-US" dirty="0">
                <a:solidFill>
                  <a:schemeClr val="tx1"/>
                </a:solidFill>
              </a:rPr>
              <a:t> ();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}}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60" y="3133725"/>
            <a:ext cx="30194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93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Swing Containers: </a:t>
            </a:r>
            <a:r>
              <a:rPr lang="en-US" b="1" dirty="0" err="1"/>
              <a:t>JFrame</a:t>
            </a:r>
            <a:r>
              <a:rPr lang="en-US" b="1" dirty="0"/>
              <a:t>, </a:t>
            </a:r>
            <a:r>
              <a:rPr lang="en-US" b="1" dirty="0" err="1"/>
              <a:t>JPanel</a:t>
            </a:r>
            <a:r>
              <a:rPr lang="en-US" b="1" dirty="0"/>
              <a:t>, </a:t>
            </a:r>
            <a:r>
              <a:rPr lang="en-US" b="1" dirty="0" err="1"/>
              <a:t>JWindow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JPanel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the simplest container. It provides space in which any other component can be placed, including other panels.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err="1">
                <a:solidFill>
                  <a:srgbClr val="FF0000"/>
                </a:solidFill>
              </a:rPr>
              <a:t>JFrame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a top-level window with a title and a border.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err="1">
                <a:solidFill>
                  <a:srgbClr val="FF0000"/>
                </a:solidFill>
              </a:rPr>
              <a:t>JWindow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object is a top-level window with no borders and no </a:t>
            </a:r>
            <a:r>
              <a:rPr lang="en-US" sz="2400" dirty="0" err="1">
                <a:solidFill>
                  <a:schemeClr val="tx1"/>
                </a:solidFill>
              </a:rPr>
              <a:t>menubar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3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Swing Containers: </a:t>
            </a:r>
            <a:r>
              <a:rPr lang="en-US" b="1" dirty="0" err="1"/>
              <a:t>JFrame</a:t>
            </a:r>
            <a:r>
              <a:rPr lang="en-US" b="1" dirty="0"/>
              <a:t>, </a:t>
            </a:r>
            <a:r>
              <a:rPr lang="en-US" b="1" dirty="0" err="1"/>
              <a:t>JPanel</a:t>
            </a:r>
            <a:r>
              <a:rPr lang="en-US" b="1" dirty="0"/>
              <a:t>, </a:t>
            </a:r>
            <a:r>
              <a:rPr lang="en-US" b="1" dirty="0" err="1"/>
              <a:t>JWindow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GUI Programming - Java Programming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43" y="455849"/>
            <a:ext cx="7961841" cy="227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977" y="3031813"/>
            <a:ext cx="3533775" cy="36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Swing Containers: </a:t>
            </a:r>
            <a:r>
              <a:rPr lang="en-US" b="1" dirty="0" err="1"/>
              <a:t>JFrame</a:t>
            </a:r>
            <a:r>
              <a:rPr lang="en-US" b="1" dirty="0"/>
              <a:t>, </a:t>
            </a:r>
            <a:r>
              <a:rPr lang="en-US" b="1" dirty="0" err="1"/>
              <a:t>JPanel</a:t>
            </a:r>
            <a:r>
              <a:rPr lang="en-US" b="1" dirty="0"/>
              <a:t>, </a:t>
            </a:r>
            <a:r>
              <a:rPr lang="en-US" b="1" dirty="0" err="1"/>
              <a:t>JWindow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676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Swing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70" y="0"/>
            <a:ext cx="4559122" cy="655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29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Swing Components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366409"/>
              </p:ext>
            </p:extLst>
          </p:nvPr>
        </p:nvGraphicFramePr>
        <p:xfrm>
          <a:off x="3580324" y="106406"/>
          <a:ext cx="8190965" cy="6591330"/>
        </p:xfrm>
        <a:graphic>
          <a:graphicData uri="http://schemas.openxmlformats.org/drawingml/2006/table">
            <a:tbl>
              <a:tblPr/>
              <a:tblGrid>
                <a:gridCol w="1965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JLabel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 JLabel is an object component for placing text in a container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6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JButton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This class creates a labeled button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4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effectLst/>
                        </a:rPr>
                        <a:t>JColorChooser</a:t>
                      </a:r>
                      <a:endParaRPr lang="en-IN" sz="2000" b="1" dirty="0"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 JColorChooser provides a pane of controls designed to allow the user to manipulate and select a color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JCheckBox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 JCheckBox is a graphical(GUI) component that can be in either an on-(true) or off-(false) state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4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JRadioButton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The JRadioButton class is a graphical(GUI) component that can be in either an on-(true) or off-(false) state. in the group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JList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 JList component represents the user with the scrolling list of text items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JComboBox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 JComboBox component is Presents the User with a show up Menu of choices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JTextField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 JTextField object is a text component that will allow for the editing of a single line of text 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effectLst/>
                        </a:rPr>
                        <a:t>JPasswordField</a:t>
                      </a:r>
                      <a:r>
                        <a:rPr lang="en-IN" sz="2000" b="1" dirty="0">
                          <a:effectLst/>
                        </a:rPr>
                        <a:t>                  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 </a:t>
                      </a:r>
                      <a:r>
                        <a:rPr lang="en-US" sz="2000" b="0" dirty="0" err="1">
                          <a:effectLst/>
                        </a:rPr>
                        <a:t>JPasswordField</a:t>
                      </a:r>
                      <a:r>
                        <a:rPr lang="en-US" sz="2000" b="0" dirty="0">
                          <a:effectLst/>
                        </a:rPr>
                        <a:t> object it is a text component specialized for password entry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44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Swing Components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678376"/>
              </p:ext>
            </p:extLst>
          </p:nvPr>
        </p:nvGraphicFramePr>
        <p:xfrm>
          <a:off x="3635630" y="536476"/>
          <a:ext cx="7997782" cy="5709778"/>
        </p:xfrm>
        <a:graphic>
          <a:graphicData uri="http://schemas.openxmlformats.org/drawingml/2006/table">
            <a:tbl>
              <a:tblPr/>
              <a:tblGrid>
                <a:gridCol w="198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9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856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JToggeleButton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 </a:t>
                      </a:r>
                      <a:r>
                        <a:rPr lang="en-US" sz="2000" b="0" dirty="0" err="1">
                          <a:effectLst/>
                        </a:rPr>
                        <a:t>JToggleButton</a:t>
                      </a:r>
                      <a:r>
                        <a:rPr lang="en-US" sz="2000" b="0" dirty="0">
                          <a:effectLst/>
                        </a:rPr>
                        <a:t> is an extension of </a:t>
                      </a:r>
                      <a:r>
                        <a:rPr lang="en-US" sz="2000" b="0" dirty="0" err="1">
                          <a:effectLst/>
                        </a:rPr>
                        <a:t>AbstractButton</a:t>
                      </a:r>
                      <a:r>
                        <a:rPr lang="en-US" sz="2000" b="0" dirty="0">
                          <a:effectLst/>
                        </a:rPr>
                        <a:t> and it can be used to represent buttons that can be toggled ON and OFF.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56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JTabbedPane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The </a:t>
                      </a:r>
                      <a:r>
                        <a:rPr lang="en-US" sz="2000" b="0" dirty="0" err="1">
                          <a:effectLst/>
                        </a:rPr>
                        <a:t>JTabbedPane</a:t>
                      </a:r>
                      <a:r>
                        <a:rPr lang="en-US" sz="2000" b="0" dirty="0">
                          <a:effectLst/>
                        </a:rPr>
                        <a:t> class is used to switch between a group of components by clicking on a tab with a given title or icon.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552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JScrollPane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 </a:t>
                      </a:r>
                      <a:r>
                        <a:rPr lang="en-US" sz="2000" b="0" dirty="0" err="1">
                          <a:effectLst/>
                        </a:rPr>
                        <a:t>JscrollPane</a:t>
                      </a:r>
                      <a:r>
                        <a:rPr lang="en-US" sz="2000" b="0" dirty="0">
                          <a:effectLst/>
                        </a:rPr>
                        <a:t> is used to make scrollable view of a component. When screen size is limited, we use a scroll pane to display a large component or a component whose size can change dynamically.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552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JTree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  <a:effectLst/>
                        </a:rPr>
                        <a:t>   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The </a:t>
                      </a:r>
                      <a:r>
                        <a:rPr lang="en-US" sz="2000" b="0" dirty="0" err="1">
                          <a:effectLst/>
                        </a:rPr>
                        <a:t>JTree</a:t>
                      </a:r>
                      <a:r>
                        <a:rPr lang="en-US" sz="2000" b="0" dirty="0">
                          <a:effectLst/>
                        </a:rPr>
                        <a:t> class is used to display the tree structured data or hierarchical data. </a:t>
                      </a:r>
                      <a:r>
                        <a:rPr lang="en-US" sz="2000" b="0" dirty="0" err="1">
                          <a:effectLst/>
                        </a:rPr>
                        <a:t>JTree</a:t>
                      </a:r>
                      <a:r>
                        <a:rPr lang="en-US" sz="2000" b="0" dirty="0">
                          <a:effectLst/>
                        </a:rPr>
                        <a:t> is a complex component. It has a 'root node' at the top most which is a parent for all nodes in the tree. It inherits </a:t>
                      </a:r>
                      <a:r>
                        <a:rPr lang="en-US" sz="2000" b="0" dirty="0" err="1">
                          <a:effectLst/>
                        </a:rPr>
                        <a:t>JComponent</a:t>
                      </a:r>
                      <a:r>
                        <a:rPr lang="en-US" sz="2000" b="0" dirty="0">
                          <a:effectLst/>
                        </a:rPr>
                        <a:t> class.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59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JTable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The </a:t>
                      </a:r>
                      <a:r>
                        <a:rPr lang="en-US" sz="2000" b="0" dirty="0" err="1">
                          <a:effectLst/>
                        </a:rPr>
                        <a:t>JTable</a:t>
                      </a:r>
                      <a:r>
                        <a:rPr lang="en-US" sz="2000" b="0" dirty="0">
                          <a:effectLst/>
                        </a:rPr>
                        <a:t> class is used to display data in tabular form. It is composed of rows and columns.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36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Contents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238539"/>
            <a:ext cx="7773233" cy="637429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Swing features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Swing Containers 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Jframe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Jpanel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JWindow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Swing components : </a:t>
            </a:r>
            <a:r>
              <a:rPr lang="en-US" sz="2400" b="1" dirty="0" err="1">
                <a:solidFill>
                  <a:schemeClr val="tx1"/>
                </a:solidFill>
              </a:rPr>
              <a:t>JLabel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ImageIcon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JTextField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JButton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JToggeleButton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JCheckBox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JRadioButton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JTabbedPane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JScrollPane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JList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JComboBox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JTree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JTable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Layout managers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Event model in Java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Event classes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Event listeners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Adapter classes 	</a:t>
            </a:r>
          </a:p>
        </p:txBody>
      </p:sp>
    </p:spTree>
    <p:extLst>
      <p:ext uri="{BB962C8B-B14F-4D97-AF65-F5344CB8AC3E}">
        <p14:creationId xmlns:p14="http://schemas.microsoft.com/office/powerpoint/2010/main" val="265007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Swing Components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75647"/>
              </p:ext>
            </p:extLst>
          </p:nvPr>
        </p:nvGraphicFramePr>
        <p:xfrm>
          <a:off x="3727070" y="773447"/>
          <a:ext cx="7997782" cy="5126590"/>
        </p:xfrm>
        <a:graphic>
          <a:graphicData uri="http://schemas.openxmlformats.org/drawingml/2006/table">
            <a:tbl>
              <a:tblPr/>
              <a:tblGrid>
                <a:gridCol w="1632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4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effectLst/>
                        </a:rPr>
                        <a:t>JTextArea</a:t>
                      </a:r>
                      <a:endParaRPr lang="en-IN" sz="2000" b="1" dirty="0"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 </a:t>
                      </a:r>
                      <a:r>
                        <a:rPr lang="en-US" sz="2000" b="0" dirty="0" err="1">
                          <a:effectLst/>
                        </a:rPr>
                        <a:t>JTextArea</a:t>
                      </a:r>
                      <a:r>
                        <a:rPr lang="en-US" sz="2000" b="0" dirty="0">
                          <a:effectLst/>
                        </a:rPr>
                        <a:t> object s a text component that allows for the editing of multiple lines of text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rgbClr val="FF0000"/>
                          </a:solidFill>
                          <a:effectLst/>
                        </a:rPr>
                        <a:t>Imagelcon</a:t>
                      </a:r>
                      <a:endParaRPr lang="en-IN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 </a:t>
                      </a:r>
                      <a:r>
                        <a:rPr lang="en-US" sz="2000" b="0" dirty="0" err="1">
                          <a:effectLst/>
                        </a:rPr>
                        <a:t>ImageIcon</a:t>
                      </a:r>
                      <a:r>
                        <a:rPr lang="en-US" sz="2000" b="0" dirty="0">
                          <a:effectLst/>
                        </a:rPr>
                        <a:t> control is an implementation of the Icon interface that paints Icons from Images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4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effectLst/>
                        </a:rPr>
                        <a:t>JScrollbar</a:t>
                      </a:r>
                      <a:endParaRPr lang="en-IN" sz="2000" b="1" dirty="0">
                        <a:effectLst/>
                      </a:endParaRP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 </a:t>
                      </a:r>
                      <a:r>
                        <a:rPr lang="en-US" sz="2000" b="0" dirty="0" err="1">
                          <a:effectLst/>
                        </a:rPr>
                        <a:t>JScrollbar</a:t>
                      </a:r>
                      <a:r>
                        <a:rPr lang="en-US" sz="2000" b="0" dirty="0">
                          <a:effectLst/>
                        </a:rPr>
                        <a:t> control represents a scroll bar component in order to enable users to Select from range values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effectLst/>
                        </a:rPr>
                        <a:t>JOptionPane</a:t>
                      </a:r>
                      <a:r>
                        <a:rPr lang="en-IN" sz="2000" b="1" dirty="0">
                          <a:effectLst/>
                        </a:rPr>
                        <a:t>    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 err="1">
                          <a:effectLst/>
                        </a:rPr>
                        <a:t>JOptionPane</a:t>
                      </a:r>
                      <a:r>
                        <a:rPr lang="en-US" sz="2000" b="0" dirty="0">
                          <a:effectLst/>
                        </a:rPr>
                        <a:t> provides set of standard dialog boxes that prompt users for a value or Something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effectLst/>
                        </a:rPr>
                        <a:t>JFileChooser</a:t>
                      </a:r>
                      <a:r>
                        <a:rPr lang="en-IN" sz="2000" b="1" dirty="0">
                          <a:effectLst/>
                        </a:rPr>
                        <a:t>  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 </a:t>
                      </a:r>
                      <a:r>
                        <a:rPr lang="en-US" sz="2000" b="0" dirty="0" err="1">
                          <a:effectLst/>
                        </a:rPr>
                        <a:t>JFileChooser</a:t>
                      </a:r>
                      <a:r>
                        <a:rPr lang="en-US" sz="2000" b="0" dirty="0">
                          <a:effectLst/>
                        </a:rPr>
                        <a:t> it Controls represents a dialog window from which the user can select a file.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84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effectLst/>
                        </a:rPr>
                        <a:t>JProgressBar</a:t>
                      </a:r>
                      <a:r>
                        <a:rPr lang="en-IN" sz="2000" b="1" dirty="0">
                          <a:effectLst/>
                        </a:rPr>
                        <a:t>               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As the task progresses towards completion, the progress bar displays the tasks percentage on its completion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849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effectLst/>
                        </a:rPr>
                        <a:t>JSlider</a:t>
                      </a:r>
                      <a:r>
                        <a:rPr lang="en-IN" sz="2000" b="1" dirty="0">
                          <a:effectLst/>
                        </a:rPr>
                        <a:t> 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A </a:t>
                      </a:r>
                      <a:r>
                        <a:rPr lang="en-US" sz="2000" b="0" dirty="0" err="1">
                          <a:effectLst/>
                        </a:rPr>
                        <a:t>JSlider</a:t>
                      </a:r>
                      <a:r>
                        <a:rPr lang="en-US" sz="2000" b="0" dirty="0">
                          <a:effectLst/>
                        </a:rPr>
                        <a:t> this class is lets the user graphically(GUI) select by using a value by sliding a knob within a bounded interval.</a:t>
                      </a:r>
                    </a:p>
                  </a:txBody>
                  <a:tcPr marL="43847" marR="43847" marT="61385" marB="613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7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Swing Components</a:t>
            </a:r>
            <a:endParaRPr lang="en-IN" b="1" dirty="0"/>
          </a:p>
        </p:txBody>
      </p:sp>
      <p:pic>
        <p:nvPicPr>
          <p:cNvPr id="1026" name="Picture 2" descr="Java JScrollpan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868" y="240011"/>
            <a:ext cx="3629025" cy="308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607113" y="240012"/>
            <a:ext cx="3305175" cy="3181350"/>
            <a:chOff x="3774539" y="788187"/>
            <a:chExt cx="3305175" cy="3181350"/>
          </a:xfrm>
        </p:grpSpPr>
        <p:pic>
          <p:nvPicPr>
            <p:cNvPr id="1028" name="Picture 4" descr="JAVA Jtabbedpan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539" y="788187"/>
              <a:ext cx="3305175" cy="3181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004294" y="788187"/>
              <a:ext cx="1248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TabbedPane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13" y="3636103"/>
            <a:ext cx="3305175" cy="318474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5269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ImageIcon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293" y="426222"/>
            <a:ext cx="7927780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import </a:t>
            </a:r>
            <a:r>
              <a:rPr lang="en-IN" sz="2400" dirty="0" err="1">
                <a:solidFill>
                  <a:schemeClr val="tx1"/>
                </a:solidFill>
              </a:rPr>
              <a:t>javax.swing</a:t>
            </a:r>
            <a:r>
              <a:rPr lang="en-IN" sz="2400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public class </a:t>
            </a:r>
            <a:r>
              <a:rPr lang="en-IN" sz="2400" dirty="0" err="1">
                <a:solidFill>
                  <a:schemeClr val="tx1"/>
                </a:solidFill>
              </a:rPr>
              <a:t>DispImage</a:t>
            </a:r>
            <a:r>
              <a:rPr lang="en-IN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</a:t>
            </a:r>
            <a:r>
              <a:rPr lang="en-IN" sz="2400" dirty="0" err="1">
                <a:solidFill>
                  <a:schemeClr val="tx1"/>
                </a:solidFill>
              </a:rPr>
              <a:t>DispImage</a:t>
            </a:r>
            <a:r>
              <a:rPr lang="en-IN" sz="2400" dirty="0">
                <a:solidFill>
                  <a:schemeClr val="tx1"/>
                </a:solidFill>
              </a:rPr>
              <a:t>()  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</a:t>
            </a:r>
            <a:r>
              <a:rPr lang="en-IN" sz="2400" dirty="0" err="1">
                <a:solidFill>
                  <a:schemeClr val="tx1"/>
                </a:solidFill>
              </a:rPr>
              <a:t>JFrame</a:t>
            </a:r>
            <a:r>
              <a:rPr lang="en-IN" sz="2400" dirty="0">
                <a:solidFill>
                  <a:schemeClr val="tx1"/>
                </a:solidFill>
              </a:rPr>
              <a:t> f = new </a:t>
            </a:r>
            <a:r>
              <a:rPr lang="en-IN" sz="2400" dirty="0" err="1">
                <a:solidFill>
                  <a:schemeClr val="tx1"/>
                </a:solidFill>
              </a:rPr>
              <a:t>JFrame</a:t>
            </a:r>
            <a:r>
              <a:rPr lang="en-IN" sz="2400" dirty="0">
                <a:solidFill>
                  <a:schemeClr val="tx1"/>
                </a:solidFill>
              </a:rPr>
              <a:t>("Add an image to </a:t>
            </a:r>
            <a:r>
              <a:rPr lang="en-IN" sz="2400" dirty="0" err="1">
                <a:solidFill>
                  <a:schemeClr val="tx1"/>
                </a:solidFill>
              </a:rPr>
              <a:t>JFrame</a:t>
            </a:r>
            <a:r>
              <a:rPr lang="en-IN" sz="2400" dirty="0">
                <a:solidFill>
                  <a:schemeClr val="tx1"/>
                </a:solidFill>
              </a:rPr>
              <a:t>");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</a:t>
            </a:r>
            <a:r>
              <a:rPr lang="en-IN" sz="2400" dirty="0" err="1">
                <a:solidFill>
                  <a:srgbClr val="FF0000"/>
                </a:solidFill>
              </a:rPr>
              <a:t>ImageIcon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icon = new </a:t>
            </a:r>
            <a:r>
              <a:rPr lang="en-IN" sz="2400" dirty="0" err="1">
                <a:solidFill>
                  <a:schemeClr val="tx1"/>
                </a:solidFill>
              </a:rPr>
              <a:t>ImageIcon</a:t>
            </a:r>
            <a:r>
              <a:rPr lang="en-IN" sz="2400" dirty="0">
                <a:solidFill>
                  <a:schemeClr val="tx1"/>
                </a:solidFill>
              </a:rPr>
              <a:t>("C:\\Users\\DELL\\Pictures\\thumb_cries-in-bad-at-java-72496323.png");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</a:t>
            </a:r>
            <a:r>
              <a:rPr lang="en-IN" sz="2400" dirty="0" err="1">
                <a:solidFill>
                  <a:schemeClr val="tx1"/>
                </a:solidFill>
              </a:rPr>
              <a:t>f.add</a:t>
            </a:r>
            <a:r>
              <a:rPr lang="en-IN" sz="2400" dirty="0">
                <a:solidFill>
                  <a:schemeClr val="tx1"/>
                </a:solidFill>
              </a:rPr>
              <a:t>(new </a:t>
            </a:r>
            <a:r>
              <a:rPr lang="en-IN" sz="2400" dirty="0" err="1">
                <a:solidFill>
                  <a:schemeClr val="tx1"/>
                </a:solidFill>
              </a:rPr>
              <a:t>JLabel</a:t>
            </a:r>
            <a:r>
              <a:rPr lang="en-IN" sz="2400" dirty="0">
                <a:solidFill>
                  <a:schemeClr val="tx1"/>
                </a:solidFill>
              </a:rPr>
              <a:t>(icon));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</a:t>
            </a:r>
            <a:r>
              <a:rPr lang="en-IN" sz="2400" dirty="0" err="1">
                <a:solidFill>
                  <a:srgbClr val="FF0000"/>
                </a:solidFill>
              </a:rPr>
              <a:t>f.pack</a:t>
            </a:r>
            <a:r>
              <a:rPr lang="en-IN" sz="2400" dirty="0">
                <a:solidFill>
                  <a:srgbClr val="FF0000"/>
                </a:solidFill>
              </a:rPr>
              <a:t>();   //</a:t>
            </a:r>
            <a:r>
              <a:rPr lang="en-IN" sz="2400" dirty="0" err="1">
                <a:solidFill>
                  <a:srgbClr val="FF0000"/>
                </a:solidFill>
              </a:rPr>
              <a:t>f.setSize</a:t>
            </a:r>
            <a:r>
              <a:rPr lang="en-IN" sz="2400" dirty="0">
                <a:solidFill>
                  <a:srgbClr val="FF0000"/>
                </a:solidFill>
              </a:rPr>
              <a:t>(400,400);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</a:t>
            </a:r>
            <a:r>
              <a:rPr lang="en-IN" sz="2400" dirty="0" err="1">
                <a:solidFill>
                  <a:schemeClr val="tx1"/>
                </a:solidFill>
              </a:rPr>
              <a:t>f.setVisible</a:t>
            </a:r>
            <a:r>
              <a:rPr lang="en-IN" sz="2400" dirty="0">
                <a:solidFill>
                  <a:schemeClr val="tx1"/>
                </a:solidFill>
              </a:rPr>
              <a:t>(true);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public static void main(String </a:t>
            </a:r>
            <a:r>
              <a:rPr lang="en-IN" sz="2400" dirty="0" err="1">
                <a:solidFill>
                  <a:schemeClr val="tx1"/>
                </a:solidFill>
              </a:rPr>
              <a:t>args</a:t>
            </a:r>
            <a:r>
              <a:rPr lang="en-IN" sz="2400" dirty="0">
                <a:solidFill>
                  <a:schemeClr val="tx1"/>
                </a:solidFill>
              </a:rPr>
              <a:t>[])  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new </a:t>
            </a:r>
            <a:r>
              <a:rPr lang="en-IN" sz="2400" dirty="0" err="1">
                <a:solidFill>
                  <a:schemeClr val="tx1"/>
                </a:solidFill>
              </a:rPr>
              <a:t>DispImage</a:t>
            </a:r>
            <a:r>
              <a:rPr lang="en-IN" sz="2400" dirty="0">
                <a:solidFill>
                  <a:schemeClr val="tx1"/>
                </a:solidFill>
              </a:rPr>
              <a:t>();    }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3547292" y="5977824"/>
            <a:ext cx="8481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</a:rPr>
              <a:t>Pack() sizes the frame so that all its contents are at or above their preferred sizes. It is a alternate to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</a:rPr>
              <a:t>setSize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</a:rPr>
              <a:t>,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</a:rPr>
              <a:t>setBounds</a:t>
            </a:r>
            <a:r>
              <a:rPr lang="en-US" b="1">
                <a:solidFill>
                  <a:schemeClr val="accent6"/>
                </a:solidFill>
                <a:latin typeface="arial" panose="020B0604020202020204" pitchFamily="34" charset="0"/>
              </a:rPr>
              <a:t>.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85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Swing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1441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Layout Managers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2022" cy="549805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Java swing, Layout manager is used to </a:t>
            </a:r>
            <a:r>
              <a:rPr lang="en-US" sz="2400" dirty="0">
                <a:solidFill>
                  <a:srgbClr val="FF0000"/>
                </a:solidFill>
              </a:rPr>
              <a:t>position</a:t>
            </a:r>
            <a:r>
              <a:rPr lang="en-US" sz="2400" dirty="0">
                <a:solidFill>
                  <a:schemeClr val="tx1"/>
                </a:solidFill>
              </a:rPr>
              <a:t> all its </a:t>
            </a:r>
            <a:r>
              <a:rPr lang="en-US" sz="2400" dirty="0">
                <a:solidFill>
                  <a:srgbClr val="FF0000"/>
                </a:solidFill>
              </a:rPr>
              <a:t>components</a:t>
            </a:r>
            <a:r>
              <a:rPr lang="en-US" sz="2400" dirty="0">
                <a:solidFill>
                  <a:schemeClr val="tx1"/>
                </a:solidFill>
              </a:rPr>
              <a:t>, with </a:t>
            </a:r>
            <a:r>
              <a:rPr lang="en-US" sz="2400" dirty="0">
                <a:solidFill>
                  <a:srgbClr val="FF0000"/>
                </a:solidFill>
              </a:rPr>
              <a:t>setting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properties</a:t>
            </a:r>
            <a:r>
              <a:rPr lang="en-US" sz="2400" dirty="0">
                <a:solidFill>
                  <a:schemeClr val="tx1"/>
                </a:solidFill>
              </a:rPr>
              <a:t>, such as the </a:t>
            </a:r>
            <a:r>
              <a:rPr lang="en-US" sz="2400" dirty="0">
                <a:solidFill>
                  <a:srgbClr val="FF0000"/>
                </a:solidFill>
              </a:rPr>
              <a:t>size</a:t>
            </a:r>
            <a:r>
              <a:rPr lang="en-US" sz="2400" dirty="0">
                <a:solidFill>
                  <a:schemeClr val="tx1"/>
                </a:solidFill>
              </a:rPr>
              <a:t>, the </a:t>
            </a:r>
            <a:r>
              <a:rPr lang="en-US" sz="2400" dirty="0">
                <a:solidFill>
                  <a:srgbClr val="FF0000"/>
                </a:solidFill>
              </a:rPr>
              <a:t>shape</a:t>
            </a:r>
            <a:r>
              <a:rPr lang="en-US" sz="2400" dirty="0">
                <a:solidFill>
                  <a:schemeClr val="tx1"/>
                </a:solidFill>
              </a:rPr>
              <a:t>, and the arrangement. Different layout managers could have varies in different settings on their components.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following layout managers are: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FlowLayout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BorderLayout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CardLayout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BoxLayout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GridLayout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GridBagLayout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GroupLayout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SpringLayout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ScrollPaneLayout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15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Flow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12125"/>
            <a:ext cx="7902022" cy="595003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The Java </a:t>
            </a:r>
            <a:r>
              <a:rPr lang="en-US" sz="2400" b="1" dirty="0" err="1">
                <a:solidFill>
                  <a:schemeClr val="tx1"/>
                </a:solidFill>
              </a:rPr>
              <a:t>FlowLayout</a:t>
            </a:r>
            <a:r>
              <a:rPr lang="en-US" sz="2400" b="1" dirty="0">
                <a:solidFill>
                  <a:schemeClr val="tx1"/>
                </a:solidFill>
              </a:rPr>
              <a:t> class is used to </a:t>
            </a:r>
            <a:r>
              <a:rPr lang="en-US" sz="2400" b="1" dirty="0">
                <a:solidFill>
                  <a:srgbClr val="FF0000"/>
                </a:solidFill>
              </a:rPr>
              <a:t>arrange the components in a line, one after another </a:t>
            </a:r>
            <a:r>
              <a:rPr lang="en-US" sz="2400" b="1" dirty="0">
                <a:solidFill>
                  <a:schemeClr val="tx1"/>
                </a:solidFill>
              </a:rPr>
              <a:t>(in a flow). </a:t>
            </a:r>
            <a:r>
              <a:rPr lang="en-US" sz="2400" b="1" u="sng" dirty="0">
                <a:solidFill>
                  <a:srgbClr val="0070C0"/>
                </a:solidFill>
              </a:rPr>
              <a:t>It is the default layout of the applet or panel.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Fields of </a:t>
            </a:r>
            <a:r>
              <a:rPr lang="en-US" b="1" dirty="0" err="1">
                <a:solidFill>
                  <a:schemeClr val="tx1"/>
                </a:solidFill>
              </a:rPr>
              <a:t>FlowLayout</a:t>
            </a:r>
            <a:r>
              <a:rPr lang="en-US" b="1" dirty="0">
                <a:solidFill>
                  <a:schemeClr val="tx1"/>
                </a:solidFill>
              </a:rPr>
              <a:t> class:</a:t>
            </a:r>
          </a:p>
          <a:p>
            <a:r>
              <a:rPr lang="en-US" dirty="0">
                <a:solidFill>
                  <a:schemeClr val="tx1"/>
                </a:solidFill>
              </a:rPr>
              <a:t>public static final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LEFT</a:t>
            </a:r>
          </a:p>
          <a:p>
            <a:r>
              <a:rPr lang="en-US" dirty="0">
                <a:solidFill>
                  <a:schemeClr val="tx1"/>
                </a:solidFill>
              </a:rPr>
              <a:t>public static final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RIGHT</a:t>
            </a:r>
          </a:p>
          <a:p>
            <a:r>
              <a:rPr lang="en-US" dirty="0">
                <a:solidFill>
                  <a:schemeClr val="tx1"/>
                </a:solidFill>
              </a:rPr>
              <a:t>public static final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CENTER</a:t>
            </a:r>
          </a:p>
          <a:p>
            <a:r>
              <a:rPr lang="en-US" dirty="0">
                <a:solidFill>
                  <a:schemeClr val="tx1"/>
                </a:solidFill>
              </a:rPr>
              <a:t>public static final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LEADING</a:t>
            </a:r>
          </a:p>
          <a:p>
            <a:r>
              <a:rPr lang="en-US" dirty="0">
                <a:solidFill>
                  <a:schemeClr val="tx1"/>
                </a:solidFill>
              </a:rPr>
              <a:t>public static final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TRAILING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Constructors:</a:t>
            </a:r>
          </a:p>
          <a:p>
            <a:r>
              <a:rPr lang="en-US" dirty="0" err="1">
                <a:solidFill>
                  <a:schemeClr val="tx1"/>
                </a:solidFill>
              </a:rPr>
              <a:t>FlowLayout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FlowLayout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align)</a:t>
            </a:r>
          </a:p>
          <a:p>
            <a:r>
              <a:rPr lang="en-US" dirty="0" err="1">
                <a:solidFill>
                  <a:schemeClr val="tx1"/>
                </a:solidFill>
              </a:rPr>
              <a:t>FlowLayout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align,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hgap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vgap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65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Flow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370" y="675400"/>
            <a:ext cx="7902022" cy="5498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import </a:t>
            </a:r>
            <a:r>
              <a:rPr lang="en-US" sz="1800" b="1" dirty="0" err="1">
                <a:solidFill>
                  <a:schemeClr val="tx1"/>
                </a:solidFill>
              </a:rPr>
              <a:t>java.awt</a:t>
            </a:r>
            <a:r>
              <a:rPr lang="en-US" sz="1800" b="1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import </a:t>
            </a:r>
            <a:r>
              <a:rPr lang="en-US" sz="1800" b="1" dirty="0" err="1">
                <a:solidFill>
                  <a:schemeClr val="tx1"/>
                </a:solidFill>
              </a:rPr>
              <a:t>javax.swing</a:t>
            </a:r>
            <a:r>
              <a:rPr lang="en-US" sz="1800" b="1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public class </a:t>
            </a:r>
            <a:r>
              <a:rPr lang="en-US" sz="1800" dirty="0" err="1">
                <a:solidFill>
                  <a:schemeClr val="tx1"/>
                </a:solidFill>
              </a:rPr>
              <a:t>FlowLayoutExample</a:t>
            </a:r>
            <a:r>
              <a:rPr lang="en-US" sz="1800" dirty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JFrame</a:t>
            </a:r>
            <a:r>
              <a:rPr lang="en-US" sz="1800" dirty="0">
                <a:solidFill>
                  <a:schemeClr val="tx1"/>
                </a:solidFill>
              </a:rPr>
              <a:t> f;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FlowLayoutExample</a:t>
            </a:r>
            <a:r>
              <a:rPr lang="en-US" sz="1800" dirty="0">
                <a:solidFill>
                  <a:schemeClr val="tx1"/>
                </a:solidFill>
              </a:rPr>
              <a:t>()    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f= new </a:t>
            </a:r>
            <a:r>
              <a:rPr lang="en-US" sz="1800" dirty="0" err="1">
                <a:solidFill>
                  <a:schemeClr val="tx1"/>
                </a:solidFill>
              </a:rPr>
              <a:t>JFrame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 b1 = new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("1");        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 b2 = new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("2");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 b3 = new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("3");        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 b4 = new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("4");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 b5 = new </a:t>
            </a:r>
            <a:r>
              <a:rPr lang="en-US" sz="1800" dirty="0" err="1">
                <a:solidFill>
                  <a:schemeClr val="tx1"/>
                </a:solidFill>
              </a:rPr>
              <a:t>JButton</a:t>
            </a:r>
            <a:r>
              <a:rPr lang="en-US" sz="1800" dirty="0">
                <a:solidFill>
                  <a:schemeClr val="tx1"/>
                </a:solidFill>
              </a:rPr>
              <a:t>("5");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f.add</a:t>
            </a:r>
            <a:r>
              <a:rPr lang="en-US" sz="1800" dirty="0">
                <a:solidFill>
                  <a:schemeClr val="tx1"/>
                </a:solidFill>
              </a:rPr>
              <a:t>(b1); </a:t>
            </a:r>
            <a:r>
              <a:rPr lang="en-US" sz="1800" dirty="0" err="1">
                <a:solidFill>
                  <a:schemeClr val="tx1"/>
                </a:solidFill>
              </a:rPr>
              <a:t>f.add</a:t>
            </a:r>
            <a:r>
              <a:rPr lang="en-US" sz="1800" dirty="0">
                <a:solidFill>
                  <a:schemeClr val="tx1"/>
                </a:solidFill>
              </a:rPr>
              <a:t>(b2); </a:t>
            </a:r>
            <a:r>
              <a:rPr lang="en-US" sz="1800" dirty="0" err="1">
                <a:solidFill>
                  <a:schemeClr val="tx1"/>
                </a:solidFill>
              </a:rPr>
              <a:t>f.add</a:t>
            </a:r>
            <a:r>
              <a:rPr lang="en-US" sz="1800" dirty="0">
                <a:solidFill>
                  <a:schemeClr val="tx1"/>
                </a:solidFill>
              </a:rPr>
              <a:t>(b3); </a:t>
            </a:r>
            <a:r>
              <a:rPr lang="en-US" sz="1800" dirty="0" err="1">
                <a:solidFill>
                  <a:schemeClr val="tx1"/>
                </a:solidFill>
              </a:rPr>
              <a:t>f.add</a:t>
            </a:r>
            <a:r>
              <a:rPr lang="en-US" sz="1800" dirty="0">
                <a:solidFill>
                  <a:schemeClr val="tx1"/>
                </a:solidFill>
              </a:rPr>
              <a:t>(b4);  </a:t>
            </a:r>
            <a:r>
              <a:rPr lang="en-US" sz="1800" dirty="0" err="1">
                <a:solidFill>
                  <a:schemeClr val="tx1"/>
                </a:solidFill>
              </a:rPr>
              <a:t>f.add</a:t>
            </a:r>
            <a:r>
              <a:rPr lang="en-US" sz="1800" dirty="0">
                <a:solidFill>
                  <a:schemeClr val="tx1"/>
                </a:solidFill>
              </a:rPr>
              <a:t>(b5);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f.setLayout</a:t>
            </a:r>
            <a:r>
              <a:rPr lang="en-US" sz="1800" dirty="0">
                <a:solidFill>
                  <a:srgbClr val="FF0000"/>
                </a:solidFill>
              </a:rPr>
              <a:t>(new </a:t>
            </a:r>
            <a:r>
              <a:rPr lang="en-US" sz="1800" dirty="0" err="1">
                <a:solidFill>
                  <a:srgbClr val="FF0000"/>
                </a:solidFill>
              </a:rPr>
              <a:t>FlowLayout</a:t>
            </a:r>
            <a:r>
              <a:rPr lang="en-US" sz="1800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f.setSize</a:t>
            </a:r>
            <a:r>
              <a:rPr lang="en-US" sz="1800" dirty="0">
                <a:solidFill>
                  <a:schemeClr val="tx1"/>
                </a:solidFill>
              </a:rPr>
              <a:t>(300, 300);         </a:t>
            </a:r>
            <a:r>
              <a:rPr lang="en-US" sz="1800" dirty="0" err="1">
                <a:solidFill>
                  <a:schemeClr val="tx1"/>
                </a:solidFill>
              </a:rPr>
              <a:t>f.setVisible</a:t>
            </a:r>
            <a:r>
              <a:rPr lang="en-US" sz="1800" dirty="0">
                <a:solidFill>
                  <a:schemeClr val="tx1"/>
                </a:solidFill>
              </a:rPr>
              <a:t>(true);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public static void main(String </a:t>
            </a:r>
            <a:r>
              <a:rPr lang="en-US" sz="1800" dirty="0" err="1">
                <a:solidFill>
                  <a:schemeClr val="tx1"/>
                </a:solidFill>
              </a:rPr>
              <a:t>argvs</a:t>
            </a:r>
            <a:r>
              <a:rPr lang="en-US" sz="1800" dirty="0">
                <a:solidFill>
                  <a:schemeClr val="tx1"/>
                </a:solidFill>
              </a:rPr>
              <a:t>[])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{         new </a:t>
            </a:r>
            <a:r>
              <a:rPr lang="en-US" sz="1800" dirty="0" err="1">
                <a:solidFill>
                  <a:schemeClr val="tx1"/>
                </a:solidFill>
              </a:rPr>
              <a:t>FlowLayoutExample</a:t>
            </a:r>
            <a:r>
              <a:rPr lang="en-US" sz="1800" dirty="0">
                <a:solidFill>
                  <a:schemeClr val="tx1"/>
                </a:solidFill>
              </a:rPr>
              <a:t>();      }}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125" y="864107"/>
            <a:ext cx="4247267" cy="133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Border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2022" cy="549805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</a:t>
            </a:r>
            <a:r>
              <a:rPr lang="en-US" sz="2400" b="1" dirty="0" err="1">
                <a:solidFill>
                  <a:srgbClr val="FF0000"/>
                </a:solidFill>
              </a:rPr>
              <a:t>BorderLayout</a:t>
            </a:r>
            <a:r>
              <a:rPr lang="en-US" sz="2400" b="1" dirty="0">
                <a:solidFill>
                  <a:srgbClr val="FF0000"/>
                </a:solidFill>
              </a:rPr>
              <a:t> is used to arrange the components in five regions: north, south, east, west, and center. </a:t>
            </a:r>
            <a:r>
              <a:rPr lang="en-US" sz="2400" b="1" dirty="0">
                <a:solidFill>
                  <a:schemeClr val="tx1"/>
                </a:solidFill>
              </a:rPr>
              <a:t>Each region (area) may contain one component only.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public static final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NORTH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static final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SOUTH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static final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EAST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static final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WEST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static final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CENTER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Constructor: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BorderLayout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r>
              <a:rPr lang="en-IN" sz="2400" dirty="0" err="1">
                <a:solidFill>
                  <a:schemeClr val="tx1"/>
                </a:solidFill>
              </a:rPr>
              <a:t>BorderLayout</a:t>
            </a:r>
            <a:r>
              <a:rPr lang="en-IN" sz="2400" dirty="0">
                <a:solidFill>
                  <a:schemeClr val="tx1"/>
                </a:solidFill>
              </a:rPr>
              <a:t>(</a:t>
            </a:r>
            <a:r>
              <a:rPr lang="en-IN" sz="2400" dirty="0" err="1">
                <a:solidFill>
                  <a:schemeClr val="tx1"/>
                </a:solidFill>
              </a:rPr>
              <a:t>int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err="1">
                <a:solidFill>
                  <a:schemeClr val="tx1"/>
                </a:solidFill>
              </a:rPr>
              <a:t>hgap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dirty="0" err="1">
                <a:solidFill>
                  <a:schemeClr val="tx1"/>
                </a:solidFill>
              </a:rPr>
              <a:t>int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err="1">
                <a:solidFill>
                  <a:schemeClr val="tx1"/>
                </a:solidFill>
              </a:rPr>
              <a:t>vgap</a:t>
            </a:r>
            <a:r>
              <a:rPr lang="en-IN" sz="2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1950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Border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0023" y="864107"/>
            <a:ext cx="8791977" cy="5498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javax.swing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class </a:t>
            </a:r>
            <a:r>
              <a:rPr lang="en-US" dirty="0" err="1">
                <a:solidFill>
                  <a:schemeClr val="tx1"/>
                </a:solidFill>
              </a:rPr>
              <a:t>BorderDemo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f;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Border() 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f = new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b1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("NORTH");       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b2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("SOUTH");        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b3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("EAST");                  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b4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("WEST");        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b5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("CENTER");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f.add</a:t>
            </a:r>
            <a:r>
              <a:rPr lang="en-US" dirty="0">
                <a:solidFill>
                  <a:srgbClr val="FF0000"/>
                </a:solidFill>
              </a:rPr>
              <a:t>(b1, </a:t>
            </a:r>
            <a:r>
              <a:rPr lang="en-US" dirty="0" err="1">
                <a:solidFill>
                  <a:srgbClr val="FF0000"/>
                </a:solidFill>
              </a:rPr>
              <a:t>BorderLayout.NORTH</a:t>
            </a:r>
            <a:r>
              <a:rPr lang="en-US" dirty="0">
                <a:solidFill>
                  <a:srgbClr val="FF0000"/>
                </a:solidFill>
              </a:rPr>
              <a:t>);          </a:t>
            </a:r>
            <a:r>
              <a:rPr lang="en-US" dirty="0" err="1">
                <a:solidFill>
                  <a:srgbClr val="FF0000"/>
                </a:solidFill>
              </a:rPr>
              <a:t>f.add</a:t>
            </a:r>
            <a:r>
              <a:rPr lang="en-US" dirty="0">
                <a:solidFill>
                  <a:srgbClr val="FF0000"/>
                </a:solidFill>
              </a:rPr>
              <a:t>(b2, </a:t>
            </a:r>
            <a:r>
              <a:rPr lang="en-US" dirty="0" err="1">
                <a:solidFill>
                  <a:srgbClr val="FF0000"/>
                </a:solidFill>
              </a:rPr>
              <a:t>BorderLayout.SOUTH</a:t>
            </a:r>
            <a:r>
              <a:rPr lang="en-US" dirty="0">
                <a:solidFill>
                  <a:srgbClr val="FF0000"/>
                </a:solidFill>
              </a:rPr>
              <a:t>);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f.add</a:t>
            </a:r>
            <a:r>
              <a:rPr lang="en-US" dirty="0">
                <a:solidFill>
                  <a:srgbClr val="FF0000"/>
                </a:solidFill>
              </a:rPr>
              <a:t>(b3, </a:t>
            </a:r>
            <a:r>
              <a:rPr lang="en-US" dirty="0" err="1">
                <a:solidFill>
                  <a:srgbClr val="FF0000"/>
                </a:solidFill>
              </a:rPr>
              <a:t>BorderLayout.EAST</a:t>
            </a:r>
            <a:r>
              <a:rPr lang="en-US" dirty="0">
                <a:solidFill>
                  <a:srgbClr val="FF0000"/>
                </a:solidFill>
              </a:rPr>
              <a:t>);          </a:t>
            </a:r>
            <a:r>
              <a:rPr lang="en-US" dirty="0" err="1">
                <a:solidFill>
                  <a:srgbClr val="FF0000"/>
                </a:solidFill>
              </a:rPr>
              <a:t>f.add</a:t>
            </a:r>
            <a:r>
              <a:rPr lang="en-US" dirty="0">
                <a:solidFill>
                  <a:srgbClr val="FF0000"/>
                </a:solidFill>
              </a:rPr>
              <a:t>(b4, </a:t>
            </a:r>
            <a:r>
              <a:rPr lang="en-US" dirty="0" err="1">
                <a:solidFill>
                  <a:srgbClr val="FF0000"/>
                </a:solidFill>
              </a:rPr>
              <a:t>BorderLayout.WEST</a:t>
            </a:r>
            <a:r>
              <a:rPr lang="en-US" dirty="0">
                <a:solidFill>
                  <a:srgbClr val="FF0000"/>
                </a:solidFill>
              </a:rPr>
              <a:t>);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f.add</a:t>
            </a:r>
            <a:r>
              <a:rPr lang="en-US" dirty="0">
                <a:solidFill>
                  <a:srgbClr val="FF0000"/>
                </a:solidFill>
              </a:rPr>
              <a:t>(b5, </a:t>
            </a:r>
            <a:r>
              <a:rPr lang="en-US" dirty="0" err="1">
                <a:solidFill>
                  <a:srgbClr val="FF0000"/>
                </a:solidFill>
              </a:rPr>
              <a:t>BorderLayout.CENTER</a:t>
            </a:r>
            <a:r>
              <a:rPr lang="en-US" dirty="0">
                <a:solidFill>
                  <a:srgbClr val="FF0000"/>
                </a:solidFill>
              </a:rPr>
              <a:t>);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f.setSize</a:t>
            </a:r>
            <a:r>
              <a:rPr lang="en-US" dirty="0">
                <a:solidFill>
                  <a:schemeClr val="tx1"/>
                </a:solidFill>
              </a:rPr>
              <a:t>(300, 300);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f.setVisible</a:t>
            </a:r>
            <a:r>
              <a:rPr lang="en-US" dirty="0">
                <a:solidFill>
                  <a:schemeClr val="tx1"/>
                </a:solidFill>
              </a:rPr>
              <a:t>(true);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new </a:t>
            </a:r>
            <a:r>
              <a:rPr lang="en-US" dirty="0" err="1">
                <a:solidFill>
                  <a:schemeClr val="tx1"/>
                </a:solidFill>
              </a:rPr>
              <a:t>BorderDemo</a:t>
            </a:r>
            <a:r>
              <a:rPr lang="en-US" dirty="0">
                <a:solidFill>
                  <a:schemeClr val="tx1"/>
                </a:solidFill>
              </a:rPr>
              <a:t>();     } }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534" y="1"/>
            <a:ext cx="2992185" cy="30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41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Card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2022" cy="549805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The Java </a:t>
            </a:r>
            <a:r>
              <a:rPr lang="en-US" sz="2400" b="1" dirty="0" err="1">
                <a:solidFill>
                  <a:schemeClr val="tx1"/>
                </a:solidFill>
              </a:rPr>
              <a:t>CardLayout</a:t>
            </a:r>
            <a:r>
              <a:rPr lang="en-US" sz="2400" b="1" dirty="0">
                <a:solidFill>
                  <a:schemeClr val="tx1"/>
                </a:solidFill>
              </a:rPr>
              <a:t> class manages the components in such a manner that </a:t>
            </a:r>
            <a:r>
              <a:rPr lang="en-US" sz="2400" b="1" dirty="0">
                <a:solidFill>
                  <a:srgbClr val="FF0000"/>
                </a:solidFill>
              </a:rPr>
              <a:t>only one component is visible at a time.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treats each component as a card that is why it is known as </a:t>
            </a:r>
            <a:r>
              <a:rPr lang="en-US" sz="2400" dirty="0" err="1">
                <a:solidFill>
                  <a:schemeClr val="tx1"/>
                </a:solidFill>
              </a:rPr>
              <a:t>CardLayout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Methods: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next, previous, first, last, show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Constructors: 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CardLayout</a:t>
            </a:r>
            <a:r>
              <a:rPr lang="en-US" sz="2400" dirty="0">
                <a:solidFill>
                  <a:schemeClr val="tx1"/>
                </a:solidFill>
              </a:rPr>
              <a:t>(), 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CardLayout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hgap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vgap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Java Swing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21" y="1123837"/>
            <a:ext cx="7773233" cy="444937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Java Swing tutorial is a part of </a:t>
            </a:r>
            <a:r>
              <a:rPr lang="en-US" sz="2400" dirty="0">
                <a:solidFill>
                  <a:srgbClr val="FF0000"/>
                </a:solidFill>
              </a:rPr>
              <a:t>Java Foundation Classes (JFC) </a:t>
            </a:r>
            <a:r>
              <a:rPr lang="en-US" sz="2400" dirty="0">
                <a:solidFill>
                  <a:schemeClr val="tx1"/>
                </a:solidFill>
              </a:rPr>
              <a:t>that is used to create window-based applications. It is built on the top of </a:t>
            </a:r>
            <a:r>
              <a:rPr lang="en-US" sz="2400" dirty="0">
                <a:solidFill>
                  <a:srgbClr val="FF0000"/>
                </a:solidFill>
              </a:rPr>
              <a:t>AWT (Abstract Windowing Toolkit) </a:t>
            </a:r>
            <a:r>
              <a:rPr lang="en-US" sz="2400" dirty="0">
                <a:solidFill>
                  <a:schemeClr val="tx1"/>
                </a:solidFill>
              </a:rPr>
              <a:t>API and entirely written in java.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Unlike AWT, Java Swing provides </a:t>
            </a:r>
            <a:r>
              <a:rPr lang="en-US" sz="2400" dirty="0">
                <a:solidFill>
                  <a:srgbClr val="FF0000"/>
                </a:solidFill>
              </a:rPr>
              <a:t>platform-independent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>
                <a:solidFill>
                  <a:srgbClr val="FF0000"/>
                </a:solidFill>
              </a:rPr>
              <a:t>lightweight</a:t>
            </a:r>
            <a:r>
              <a:rPr lang="en-US" sz="2400" dirty="0">
                <a:solidFill>
                  <a:schemeClr val="tx1"/>
                </a:solidFill>
              </a:rPr>
              <a:t> components.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 err="1">
                <a:solidFill>
                  <a:srgbClr val="00B0F0"/>
                </a:solidFill>
              </a:rPr>
              <a:t>javax.swing</a:t>
            </a:r>
            <a:r>
              <a:rPr lang="en-US" sz="2400" dirty="0">
                <a:solidFill>
                  <a:schemeClr val="tx1"/>
                </a:solidFill>
              </a:rPr>
              <a:t> package provides classes for java swing API such as </a:t>
            </a:r>
            <a:r>
              <a:rPr lang="en-US" sz="2400" dirty="0" err="1">
                <a:solidFill>
                  <a:schemeClr val="tx1"/>
                </a:solidFill>
              </a:rPr>
              <a:t>JButton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JTextField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JTextArea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JRadioButton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JCheckbox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JMenu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JColorChooser</a:t>
            </a:r>
            <a:r>
              <a:rPr lang="en-US" sz="2400" dirty="0">
                <a:solidFill>
                  <a:schemeClr val="tx1"/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701685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778389"/>
          </a:xfrm>
        </p:spPr>
        <p:txBody>
          <a:bodyPr/>
          <a:lstStyle/>
          <a:p>
            <a:pPr algn="ctr"/>
            <a:r>
              <a:rPr lang="en-US" b="1" dirty="0"/>
              <a:t>Card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2022" cy="549805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import </a:t>
            </a:r>
            <a:r>
              <a:rPr lang="en-IN" sz="1600" dirty="0" err="1">
                <a:solidFill>
                  <a:schemeClr val="tx1"/>
                </a:solidFill>
              </a:rPr>
              <a:t>java.awt</a:t>
            </a:r>
            <a:r>
              <a:rPr lang="en-IN" sz="1600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import </a:t>
            </a:r>
            <a:r>
              <a:rPr lang="en-IN" sz="1600" dirty="0" err="1">
                <a:solidFill>
                  <a:schemeClr val="tx1"/>
                </a:solidFill>
              </a:rPr>
              <a:t>javax.swing</a:t>
            </a:r>
            <a:r>
              <a:rPr lang="en-IN" sz="1600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import </a:t>
            </a:r>
            <a:r>
              <a:rPr lang="en-IN" sz="1600" dirty="0" err="1">
                <a:solidFill>
                  <a:schemeClr val="tx1"/>
                </a:solidFill>
              </a:rPr>
              <a:t>java.awt.event</a:t>
            </a:r>
            <a:r>
              <a:rPr lang="en-IN" sz="1600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class </a:t>
            </a:r>
            <a:r>
              <a:rPr lang="en-IN" sz="1600" dirty="0" err="1">
                <a:solidFill>
                  <a:srgbClr val="FF0000"/>
                </a:solidFill>
              </a:rPr>
              <a:t>CardLayoutDemo</a:t>
            </a:r>
            <a:r>
              <a:rPr lang="en-IN" sz="1600" dirty="0">
                <a:solidFill>
                  <a:srgbClr val="FF0000"/>
                </a:solidFill>
              </a:rPr>
              <a:t> extends </a:t>
            </a:r>
            <a:r>
              <a:rPr lang="en-IN" sz="1600" dirty="0" err="1">
                <a:solidFill>
                  <a:srgbClr val="FF0000"/>
                </a:solidFill>
              </a:rPr>
              <a:t>JFrame</a:t>
            </a:r>
            <a:r>
              <a:rPr lang="en-IN" sz="1600" dirty="0">
                <a:solidFill>
                  <a:srgbClr val="FF0000"/>
                </a:solidFill>
              </a:rPr>
              <a:t> implements </a:t>
            </a:r>
            <a:r>
              <a:rPr lang="en-IN" sz="1600" b="1" dirty="0" err="1">
                <a:solidFill>
                  <a:srgbClr val="00B0F0"/>
                </a:solidFill>
              </a:rPr>
              <a:t>ActionListener</a:t>
            </a:r>
            <a:endParaRPr lang="en-IN" sz="1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</a:t>
            </a:r>
            <a:r>
              <a:rPr lang="en-IN" sz="1600" dirty="0" err="1">
                <a:solidFill>
                  <a:schemeClr val="tx1"/>
                </a:solidFill>
              </a:rPr>
              <a:t>CardLayout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crd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</a:t>
            </a:r>
            <a:r>
              <a:rPr lang="en-IN" sz="1600" dirty="0" err="1">
                <a:solidFill>
                  <a:schemeClr val="tx1"/>
                </a:solidFill>
              </a:rPr>
              <a:t>JButton</a:t>
            </a:r>
            <a:r>
              <a:rPr lang="en-IN" sz="1600" dirty="0">
                <a:solidFill>
                  <a:schemeClr val="tx1"/>
                </a:solidFill>
              </a:rPr>
              <a:t> btn1, btn2, btn3;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Container </a:t>
            </a:r>
            <a:r>
              <a:rPr lang="en-IN" sz="1600" dirty="0" err="1">
                <a:solidFill>
                  <a:schemeClr val="tx1"/>
                </a:solidFill>
              </a:rPr>
              <a:t>cPane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</a:t>
            </a:r>
            <a:r>
              <a:rPr lang="en-IN" sz="1600" dirty="0" err="1">
                <a:solidFill>
                  <a:schemeClr val="tx1"/>
                </a:solidFill>
              </a:rPr>
              <a:t>CardLayoutDemo</a:t>
            </a:r>
            <a:r>
              <a:rPr lang="en-IN" sz="1600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</a:t>
            </a:r>
            <a:r>
              <a:rPr lang="en-IN" sz="1600" dirty="0" err="1">
                <a:solidFill>
                  <a:schemeClr val="tx1"/>
                </a:solidFill>
              </a:rPr>
              <a:t>cPane</a:t>
            </a:r>
            <a:r>
              <a:rPr lang="en-IN" sz="1600" dirty="0">
                <a:solidFill>
                  <a:schemeClr val="tx1"/>
                </a:solidFill>
              </a:rPr>
              <a:t> = </a:t>
            </a:r>
            <a:r>
              <a:rPr lang="en-IN" sz="1600" dirty="0" err="1">
                <a:solidFill>
                  <a:schemeClr val="tx1"/>
                </a:solidFill>
              </a:rPr>
              <a:t>getContentPane</a:t>
            </a:r>
            <a:r>
              <a:rPr lang="en-IN" sz="16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</a:t>
            </a:r>
            <a:r>
              <a:rPr lang="en-IN" sz="1600" dirty="0" err="1">
                <a:solidFill>
                  <a:schemeClr val="tx1"/>
                </a:solidFill>
              </a:rPr>
              <a:t>crd</a:t>
            </a:r>
            <a:r>
              <a:rPr lang="en-IN" sz="1600" dirty="0">
                <a:solidFill>
                  <a:schemeClr val="tx1"/>
                </a:solidFill>
              </a:rPr>
              <a:t> = new </a:t>
            </a:r>
            <a:r>
              <a:rPr lang="en-IN" sz="1600" dirty="0" err="1">
                <a:solidFill>
                  <a:schemeClr val="tx1"/>
                </a:solidFill>
              </a:rPr>
              <a:t>CardLayout</a:t>
            </a:r>
            <a:r>
              <a:rPr lang="en-IN" sz="16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</a:t>
            </a:r>
            <a:r>
              <a:rPr lang="en-IN" sz="1600" b="1" dirty="0" err="1">
                <a:solidFill>
                  <a:srgbClr val="FF0000"/>
                </a:solidFill>
              </a:rPr>
              <a:t>cPane.setLayout</a:t>
            </a:r>
            <a:r>
              <a:rPr lang="en-IN" sz="1600" b="1" dirty="0">
                <a:solidFill>
                  <a:srgbClr val="FF0000"/>
                </a:solidFill>
              </a:rPr>
              <a:t>(</a:t>
            </a:r>
            <a:r>
              <a:rPr lang="en-IN" sz="1600" b="1" dirty="0" err="1">
                <a:solidFill>
                  <a:srgbClr val="FF0000"/>
                </a:solidFill>
              </a:rPr>
              <a:t>crd</a:t>
            </a:r>
            <a:r>
              <a:rPr lang="en-IN" sz="1600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btn1 = new </a:t>
            </a:r>
            <a:r>
              <a:rPr lang="en-IN" sz="1600" dirty="0" err="1">
                <a:solidFill>
                  <a:schemeClr val="tx1"/>
                </a:solidFill>
              </a:rPr>
              <a:t>JButton</a:t>
            </a:r>
            <a:r>
              <a:rPr lang="en-IN" sz="1600" dirty="0">
                <a:solidFill>
                  <a:schemeClr val="tx1"/>
                </a:solidFill>
              </a:rPr>
              <a:t>("Apple");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btn2 = new </a:t>
            </a:r>
            <a:r>
              <a:rPr lang="en-IN" sz="1600" dirty="0" err="1">
                <a:solidFill>
                  <a:schemeClr val="tx1"/>
                </a:solidFill>
              </a:rPr>
              <a:t>JButton</a:t>
            </a:r>
            <a:r>
              <a:rPr lang="en-IN" sz="1600" dirty="0">
                <a:solidFill>
                  <a:schemeClr val="tx1"/>
                </a:solidFill>
              </a:rPr>
              <a:t>("Boy");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btn3 = new </a:t>
            </a:r>
            <a:r>
              <a:rPr lang="en-IN" sz="1600" dirty="0" err="1">
                <a:solidFill>
                  <a:schemeClr val="tx1"/>
                </a:solidFill>
              </a:rPr>
              <a:t>JButton</a:t>
            </a:r>
            <a:r>
              <a:rPr lang="en-IN" sz="1600" dirty="0">
                <a:solidFill>
                  <a:schemeClr val="tx1"/>
                </a:solidFill>
              </a:rPr>
              <a:t>("Cat");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btn1.addActionListener(this);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btn2.addActionListener(this);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btn3.addActionListener(this);</a:t>
            </a:r>
          </a:p>
          <a:p>
            <a:pPr marL="0" indent="0"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</a:t>
            </a:r>
            <a:r>
              <a:rPr lang="en-IN" sz="1600" dirty="0" err="1">
                <a:solidFill>
                  <a:schemeClr val="tx1"/>
                </a:solidFill>
              </a:rPr>
              <a:t>cPane.add</a:t>
            </a:r>
            <a:r>
              <a:rPr lang="en-IN" sz="1600" dirty="0">
                <a:solidFill>
                  <a:schemeClr val="tx1"/>
                </a:solidFill>
              </a:rPr>
              <a:t>("a", btn1);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</a:t>
            </a:r>
            <a:r>
              <a:rPr lang="en-IN" sz="1600" dirty="0" err="1">
                <a:solidFill>
                  <a:schemeClr val="tx1"/>
                </a:solidFill>
              </a:rPr>
              <a:t>cPane.add</a:t>
            </a:r>
            <a:r>
              <a:rPr lang="en-IN" sz="1600" dirty="0">
                <a:solidFill>
                  <a:schemeClr val="tx1"/>
                </a:solidFill>
              </a:rPr>
              <a:t>("b", btn2); 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</a:t>
            </a:r>
            <a:r>
              <a:rPr lang="en-IN" sz="1600" dirty="0" err="1">
                <a:solidFill>
                  <a:schemeClr val="tx1"/>
                </a:solidFill>
              </a:rPr>
              <a:t>cPane.add</a:t>
            </a:r>
            <a:r>
              <a:rPr lang="en-IN" sz="1600" dirty="0">
                <a:solidFill>
                  <a:schemeClr val="tx1"/>
                </a:solidFill>
              </a:rPr>
              <a:t>("c", btn3); 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public void </a:t>
            </a:r>
            <a:r>
              <a:rPr lang="en-IN" sz="1600" dirty="0" err="1">
                <a:solidFill>
                  <a:schemeClr val="tx1"/>
                </a:solidFill>
              </a:rPr>
              <a:t>actionPerformed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  <a:r>
              <a:rPr lang="en-IN" sz="1600" dirty="0" err="1">
                <a:solidFill>
                  <a:schemeClr val="tx1"/>
                </a:solidFill>
              </a:rPr>
              <a:t>ActionEvent</a:t>
            </a:r>
            <a:r>
              <a:rPr lang="en-IN" sz="1600" dirty="0">
                <a:solidFill>
                  <a:schemeClr val="tx1"/>
                </a:solidFill>
              </a:rPr>
              <a:t> e)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{         </a:t>
            </a:r>
            <a:r>
              <a:rPr lang="en-IN" sz="1600" dirty="0" err="1">
                <a:solidFill>
                  <a:schemeClr val="tx1"/>
                </a:solidFill>
              </a:rPr>
              <a:t>crd.</a:t>
            </a:r>
            <a:r>
              <a:rPr lang="en-IN" sz="1600" b="1" dirty="0" err="1">
                <a:solidFill>
                  <a:srgbClr val="FF0000"/>
                </a:solidFill>
              </a:rPr>
              <a:t>next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  <a:r>
              <a:rPr lang="en-IN" sz="1600" dirty="0" err="1">
                <a:solidFill>
                  <a:schemeClr val="tx1"/>
                </a:solidFill>
              </a:rPr>
              <a:t>cPane</a:t>
            </a:r>
            <a:r>
              <a:rPr lang="en-IN" sz="1600" dirty="0">
                <a:solidFill>
                  <a:schemeClr val="tx1"/>
                </a:solidFill>
              </a:rPr>
              <a:t>);      }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public static void main(String </a:t>
            </a:r>
            <a:r>
              <a:rPr lang="en-IN" sz="1600" dirty="0" err="1">
                <a:solidFill>
                  <a:schemeClr val="tx1"/>
                </a:solidFill>
              </a:rPr>
              <a:t>argvs</a:t>
            </a:r>
            <a:r>
              <a:rPr lang="en-IN" sz="1600" dirty="0">
                <a:solidFill>
                  <a:schemeClr val="tx1"/>
                </a:solidFill>
              </a:rPr>
              <a:t>[])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{   </a:t>
            </a:r>
            <a:r>
              <a:rPr lang="en-IN" sz="1600" dirty="0" err="1">
                <a:solidFill>
                  <a:schemeClr val="tx1"/>
                </a:solidFill>
              </a:rPr>
              <a:t>CardLayoutDemo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crdl</a:t>
            </a:r>
            <a:r>
              <a:rPr lang="en-IN" sz="1600" dirty="0">
                <a:solidFill>
                  <a:schemeClr val="tx1"/>
                </a:solidFill>
              </a:rPr>
              <a:t> = new              </a:t>
            </a:r>
            <a:r>
              <a:rPr lang="en-IN" sz="1600" dirty="0" err="1">
                <a:solidFill>
                  <a:schemeClr val="tx1"/>
                </a:solidFill>
              </a:rPr>
              <a:t>CardLayoutDemo</a:t>
            </a:r>
            <a:r>
              <a:rPr lang="en-IN" sz="16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</a:t>
            </a:r>
            <a:r>
              <a:rPr lang="en-IN" sz="1600" dirty="0" err="1">
                <a:solidFill>
                  <a:schemeClr val="tx1"/>
                </a:solidFill>
              </a:rPr>
              <a:t>crdl.setSize</a:t>
            </a:r>
            <a:r>
              <a:rPr lang="en-IN" sz="1600" dirty="0">
                <a:solidFill>
                  <a:schemeClr val="tx1"/>
                </a:solidFill>
              </a:rPr>
              <a:t>(300, 300);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    </a:t>
            </a:r>
            <a:r>
              <a:rPr lang="en-IN" sz="1600" dirty="0" err="1">
                <a:solidFill>
                  <a:schemeClr val="tx1"/>
                </a:solidFill>
              </a:rPr>
              <a:t>crdl.setVisible</a:t>
            </a:r>
            <a:r>
              <a:rPr lang="en-IN" sz="1600" dirty="0">
                <a:solidFill>
                  <a:schemeClr val="tx1"/>
                </a:solidFill>
              </a:rPr>
              <a:t>(true);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14" y="2538435"/>
            <a:ext cx="3131492" cy="31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3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Box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2022" cy="549805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Java </a:t>
            </a:r>
            <a:r>
              <a:rPr lang="en-US" sz="2400" b="1" dirty="0" err="1">
                <a:solidFill>
                  <a:srgbClr val="FF0000"/>
                </a:solidFill>
              </a:rPr>
              <a:t>BoxLayout</a:t>
            </a:r>
            <a:r>
              <a:rPr lang="en-US" sz="2400" b="1" dirty="0">
                <a:solidFill>
                  <a:srgbClr val="FF0000"/>
                </a:solidFill>
              </a:rPr>
              <a:t> class is used to arrange the components either vertically or horizontally.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For this purpose, the </a:t>
            </a:r>
            <a:r>
              <a:rPr lang="en-US" sz="2400" b="1" dirty="0" err="1">
                <a:solidFill>
                  <a:schemeClr val="tx1"/>
                </a:solidFill>
              </a:rPr>
              <a:t>BoxLayout</a:t>
            </a:r>
            <a:r>
              <a:rPr lang="en-US" sz="2400" b="1" dirty="0">
                <a:solidFill>
                  <a:schemeClr val="tx1"/>
                </a:solidFill>
              </a:rPr>
              <a:t> class provides </a:t>
            </a:r>
            <a:r>
              <a:rPr lang="en-US" sz="2400" b="1" dirty="0">
                <a:solidFill>
                  <a:srgbClr val="00B0F0"/>
                </a:solidFill>
              </a:rPr>
              <a:t>four constants</a:t>
            </a:r>
            <a:r>
              <a:rPr lang="en-US" sz="2400" b="1" dirty="0">
                <a:solidFill>
                  <a:schemeClr val="tx1"/>
                </a:solidFill>
              </a:rPr>
              <a:t>. They are as follows: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static final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X_AXIS, Y_AXIS, LINE_AXIS, PAGE_AXIS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Constructors:</a:t>
            </a:r>
          </a:p>
          <a:p>
            <a:r>
              <a:rPr lang="en-IN" sz="2400" dirty="0" err="1">
                <a:solidFill>
                  <a:schemeClr val="tx1"/>
                </a:solidFill>
              </a:rPr>
              <a:t>BoxLayout</a:t>
            </a:r>
            <a:r>
              <a:rPr lang="en-IN" sz="2400" dirty="0">
                <a:solidFill>
                  <a:schemeClr val="tx1"/>
                </a:solidFill>
              </a:rPr>
              <a:t>(Container c, </a:t>
            </a:r>
            <a:r>
              <a:rPr lang="en-IN" sz="2400" dirty="0" err="1">
                <a:solidFill>
                  <a:schemeClr val="tx1"/>
                </a:solidFill>
              </a:rPr>
              <a:t>int</a:t>
            </a:r>
            <a:r>
              <a:rPr lang="en-IN" sz="2400" dirty="0">
                <a:solidFill>
                  <a:schemeClr val="tx1"/>
                </a:solidFill>
              </a:rPr>
              <a:t> axis)</a:t>
            </a:r>
          </a:p>
        </p:txBody>
      </p:sp>
    </p:spTree>
    <p:extLst>
      <p:ext uri="{BB962C8B-B14F-4D97-AF65-F5344CB8AC3E}">
        <p14:creationId xmlns:p14="http://schemas.microsoft.com/office/powerpoint/2010/main" val="3004085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Box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2022" cy="5498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javax.swing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BoxLayoutDemo</a:t>
            </a:r>
            <a:r>
              <a:rPr lang="en-US" dirty="0">
                <a:solidFill>
                  <a:schemeClr val="tx1"/>
                </a:solidFill>
              </a:rPr>
              <a:t> extends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buttons[];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 err="1">
                <a:solidFill>
                  <a:schemeClr val="tx1"/>
                </a:solidFill>
              </a:rPr>
              <a:t>BoxLayoutDemo</a:t>
            </a:r>
            <a:r>
              <a:rPr lang="en-US" dirty="0">
                <a:solidFill>
                  <a:schemeClr val="tx1"/>
                </a:solidFill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buttons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[5];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0;i&lt;5;i++)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buttons[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new </a:t>
            </a:r>
            <a:r>
              <a:rPr lang="en-US" dirty="0" err="1">
                <a:solidFill>
                  <a:srgbClr val="FF0000"/>
                </a:solidFill>
              </a:rPr>
              <a:t>JButton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("Button " +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+ 1));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add (buttons[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]);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setLayout</a:t>
            </a:r>
            <a:r>
              <a:rPr lang="en-US" dirty="0">
                <a:solidFill>
                  <a:srgbClr val="FF0000"/>
                </a:solidFill>
              </a:rPr>
              <a:t> (new </a:t>
            </a:r>
            <a:r>
              <a:rPr lang="en-US" dirty="0" err="1">
                <a:solidFill>
                  <a:srgbClr val="FF0000"/>
                </a:solidFill>
              </a:rPr>
              <a:t>BoxLayout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getContentPane</a:t>
            </a:r>
            <a:r>
              <a:rPr lang="en-US" dirty="0">
                <a:solidFill>
                  <a:srgbClr val="FF0000"/>
                </a:solidFill>
              </a:rPr>
              <a:t>(), </a:t>
            </a:r>
            <a:r>
              <a:rPr lang="en-US" dirty="0" err="1">
                <a:solidFill>
                  <a:srgbClr val="FF0000"/>
                </a:solidFill>
              </a:rPr>
              <a:t>BoxLayout.</a:t>
            </a:r>
            <a:r>
              <a:rPr lang="en-US" b="1" dirty="0" err="1">
                <a:solidFill>
                  <a:srgbClr val="00B0F0"/>
                </a:solidFill>
              </a:rPr>
              <a:t>X_AXIS</a:t>
            </a:r>
            <a:r>
              <a:rPr lang="en-US" dirty="0">
                <a:solidFill>
                  <a:srgbClr val="FF0000"/>
                </a:solidFill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setSize</a:t>
            </a:r>
            <a:r>
              <a:rPr lang="en-US" dirty="0">
                <a:solidFill>
                  <a:schemeClr val="tx1"/>
                </a:solidFill>
              </a:rPr>
              <a:t>(400,400);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setVisible</a:t>
            </a:r>
            <a:r>
              <a:rPr lang="en-US" dirty="0">
                <a:solidFill>
                  <a:schemeClr val="tx1"/>
                </a:solidFill>
              </a:rPr>
              <a:t>(true);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public static void main(String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[]){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BoxLayoutDemo</a:t>
            </a:r>
            <a:r>
              <a:rPr lang="en-US" dirty="0">
                <a:solidFill>
                  <a:schemeClr val="tx1"/>
                </a:solidFill>
              </a:rPr>
              <a:t> b=new </a:t>
            </a:r>
            <a:r>
              <a:rPr lang="en-US" dirty="0" err="1">
                <a:solidFill>
                  <a:schemeClr val="tx1"/>
                </a:solidFill>
              </a:rPr>
              <a:t>BoxLayoutDemo</a:t>
            </a:r>
            <a:r>
              <a:rPr lang="en-US" dirty="0">
                <a:solidFill>
                  <a:schemeClr val="tx1"/>
                </a:solidFill>
              </a:rPr>
              <a:t>();     } }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618" y="-1"/>
            <a:ext cx="3634824" cy="35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Grid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2022" cy="549805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Java </a:t>
            </a:r>
            <a:r>
              <a:rPr lang="en-US" sz="2400" b="1" dirty="0" err="1">
                <a:solidFill>
                  <a:srgbClr val="FF0000"/>
                </a:solidFill>
              </a:rPr>
              <a:t>GridLayout</a:t>
            </a:r>
            <a:r>
              <a:rPr lang="en-US" sz="2400" b="1" dirty="0">
                <a:solidFill>
                  <a:srgbClr val="FF0000"/>
                </a:solidFill>
              </a:rPr>
              <a:t> class is used to arrange the components in a rectangular grid. One component is displayed in each rectangle.</a:t>
            </a:r>
          </a:p>
          <a:p>
            <a:r>
              <a:rPr lang="en-US" sz="2400" b="1" u="sng" dirty="0">
                <a:solidFill>
                  <a:schemeClr val="tx1"/>
                </a:solidFill>
              </a:rPr>
              <a:t>All components will be in same size.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Constructors of </a:t>
            </a:r>
            <a:r>
              <a:rPr lang="en-US" sz="2400" b="1" dirty="0" err="1">
                <a:solidFill>
                  <a:schemeClr val="tx1"/>
                </a:solidFill>
              </a:rPr>
              <a:t>GridLayout</a:t>
            </a:r>
            <a:r>
              <a:rPr lang="en-US" sz="2400" b="1" dirty="0">
                <a:solidFill>
                  <a:schemeClr val="tx1"/>
                </a:solidFill>
              </a:rPr>
              <a:t> class: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GridLayout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GridLayout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rows,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columns)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GridLayout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rows,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columns,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hgap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vgap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39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Grid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2022" cy="5498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</a:t>
            </a:r>
            <a:r>
              <a:rPr lang="en-US" dirty="0">
                <a:solidFill>
                  <a:schemeClr val="tx1"/>
                </a:solidFill>
              </a:rPr>
              <a:t>.*;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javax.swing</a:t>
            </a:r>
            <a:r>
              <a:rPr lang="en-US" dirty="0">
                <a:solidFill>
                  <a:schemeClr val="tx1"/>
                </a:solidFill>
              </a:rPr>
              <a:t>.*;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class </a:t>
            </a:r>
            <a:r>
              <a:rPr lang="en-US" dirty="0" err="1">
                <a:solidFill>
                  <a:schemeClr val="tx1"/>
                </a:solidFill>
              </a:rPr>
              <a:t>GridLayoutDemo</a:t>
            </a:r>
            <a:r>
              <a:rPr lang="en-US" dirty="0">
                <a:solidFill>
                  <a:schemeClr val="tx1"/>
                </a:solidFill>
              </a:rPr>
              <a:t> {  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f;  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GridLayoutDemo</a:t>
            </a:r>
            <a:r>
              <a:rPr lang="en-US" dirty="0">
                <a:solidFill>
                  <a:schemeClr val="tx1"/>
                </a:solidFill>
              </a:rPr>
              <a:t>()  {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 = new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();  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btn1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("1");   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btn2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("2");  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btn3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("3");   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btn4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("4");  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btn5 = new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("5");  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f.add</a:t>
            </a:r>
            <a:r>
              <a:rPr lang="en-US" dirty="0">
                <a:solidFill>
                  <a:schemeClr val="tx1"/>
                </a:solidFill>
              </a:rPr>
              <a:t>(btn1); </a:t>
            </a:r>
            <a:r>
              <a:rPr lang="en-US" dirty="0" err="1">
                <a:solidFill>
                  <a:schemeClr val="tx1"/>
                </a:solidFill>
              </a:rPr>
              <a:t>f.add</a:t>
            </a:r>
            <a:r>
              <a:rPr lang="en-US" dirty="0">
                <a:solidFill>
                  <a:schemeClr val="tx1"/>
                </a:solidFill>
              </a:rPr>
              <a:t>(btn2); </a:t>
            </a:r>
            <a:r>
              <a:rPr lang="en-US" dirty="0" err="1">
                <a:solidFill>
                  <a:schemeClr val="tx1"/>
                </a:solidFill>
              </a:rPr>
              <a:t>f.add</a:t>
            </a:r>
            <a:r>
              <a:rPr lang="en-US" dirty="0">
                <a:solidFill>
                  <a:schemeClr val="tx1"/>
                </a:solidFill>
              </a:rPr>
              <a:t>(btn3); </a:t>
            </a:r>
            <a:r>
              <a:rPr lang="en-US" dirty="0" err="1">
                <a:solidFill>
                  <a:schemeClr val="tx1"/>
                </a:solidFill>
              </a:rPr>
              <a:t>f.add</a:t>
            </a:r>
            <a:r>
              <a:rPr lang="en-US" dirty="0">
                <a:solidFill>
                  <a:schemeClr val="tx1"/>
                </a:solidFill>
              </a:rPr>
              <a:t>(btn4); </a:t>
            </a:r>
            <a:r>
              <a:rPr lang="en-US" dirty="0" err="1">
                <a:solidFill>
                  <a:schemeClr val="tx1"/>
                </a:solidFill>
              </a:rPr>
              <a:t>f.add</a:t>
            </a:r>
            <a:r>
              <a:rPr lang="en-US" dirty="0">
                <a:solidFill>
                  <a:schemeClr val="tx1"/>
                </a:solidFill>
              </a:rPr>
              <a:t>(btn5);  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f.setLayout</a:t>
            </a:r>
            <a:r>
              <a:rPr lang="en-US" b="1" dirty="0">
                <a:solidFill>
                  <a:srgbClr val="FF0000"/>
                </a:solidFill>
              </a:rPr>
              <a:t>(new </a:t>
            </a:r>
            <a:r>
              <a:rPr lang="en-US" b="1" dirty="0" err="1">
                <a:solidFill>
                  <a:srgbClr val="FF0000"/>
                </a:solidFill>
              </a:rPr>
              <a:t>GridLayout</a:t>
            </a:r>
            <a:r>
              <a:rPr lang="en-US" b="1" dirty="0">
                <a:solidFill>
                  <a:srgbClr val="FF0000"/>
                </a:solidFill>
              </a:rPr>
              <a:t>());  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f.setSize</a:t>
            </a:r>
            <a:r>
              <a:rPr lang="en-US" dirty="0">
                <a:solidFill>
                  <a:schemeClr val="tx1"/>
                </a:solidFill>
              </a:rPr>
              <a:t>(300, 300);  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f.setVisible</a:t>
            </a:r>
            <a:r>
              <a:rPr lang="en-US" dirty="0">
                <a:solidFill>
                  <a:schemeClr val="tx1"/>
                </a:solidFill>
              </a:rPr>
              <a:t>(true);    }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public static void main(String </a:t>
            </a:r>
            <a:r>
              <a:rPr lang="en-US" dirty="0" err="1">
                <a:solidFill>
                  <a:schemeClr val="tx1"/>
                </a:solidFill>
              </a:rPr>
              <a:t>argvs</a:t>
            </a:r>
            <a:r>
              <a:rPr lang="en-US" dirty="0">
                <a:solidFill>
                  <a:schemeClr val="tx1"/>
                </a:solidFill>
              </a:rPr>
              <a:t>[])   {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GridLayoutDemo</a:t>
            </a:r>
            <a:r>
              <a:rPr lang="en-US" dirty="0">
                <a:solidFill>
                  <a:schemeClr val="tx1"/>
                </a:solidFill>
              </a:rPr>
              <a:t>();    }     }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022" y="0"/>
            <a:ext cx="2999570" cy="30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Grid Bag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226965"/>
            <a:ext cx="7902022" cy="549805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Java </a:t>
            </a:r>
            <a:r>
              <a:rPr lang="en-US" sz="2400" b="1" dirty="0" err="1">
                <a:solidFill>
                  <a:srgbClr val="FF0000"/>
                </a:solidFill>
              </a:rPr>
              <a:t>GridBagLayout</a:t>
            </a:r>
            <a:r>
              <a:rPr lang="en-US" sz="2400" b="1" dirty="0">
                <a:solidFill>
                  <a:srgbClr val="FF0000"/>
                </a:solidFill>
              </a:rPr>
              <a:t> class is used to align components vertically, horizontally or along their baseline.</a:t>
            </a:r>
          </a:p>
          <a:p>
            <a:r>
              <a:rPr lang="en-US" sz="2400" b="1" u="sng" dirty="0">
                <a:solidFill>
                  <a:schemeClr val="tx1"/>
                </a:solidFill>
              </a:rPr>
              <a:t>The components may not be of the same size.</a:t>
            </a:r>
            <a:r>
              <a:rPr lang="en-US" sz="2400" dirty="0">
                <a:solidFill>
                  <a:schemeClr val="tx1"/>
                </a:solidFill>
              </a:rPr>
              <a:t> Each </a:t>
            </a:r>
            <a:r>
              <a:rPr lang="en-US" sz="2400" dirty="0" err="1">
                <a:solidFill>
                  <a:schemeClr val="tx1"/>
                </a:solidFill>
              </a:rPr>
              <a:t>GridBagLayout</a:t>
            </a:r>
            <a:r>
              <a:rPr lang="en-US" sz="2400" dirty="0">
                <a:solidFill>
                  <a:schemeClr val="tx1"/>
                </a:solidFill>
              </a:rPr>
              <a:t> object maintains a dynamic, rectangular grid of cells.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Constructor: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GridBagLayout</a:t>
            </a:r>
            <a:r>
              <a:rPr lang="en-US" sz="2400" dirty="0">
                <a:solidFill>
                  <a:schemeClr val="tx1"/>
                </a:solidFill>
              </a:rPr>
              <a:t>(): The </a:t>
            </a:r>
            <a:r>
              <a:rPr lang="en-US" sz="2400" dirty="0" err="1">
                <a:solidFill>
                  <a:schemeClr val="tx1"/>
                </a:solidFill>
              </a:rPr>
              <a:t>parameterless</a:t>
            </a:r>
            <a:r>
              <a:rPr lang="en-US" sz="2400" dirty="0">
                <a:solidFill>
                  <a:schemeClr val="tx1"/>
                </a:solidFill>
              </a:rPr>
              <a:t> constructor is used to create a grid bag layout manager.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61" y="4786807"/>
            <a:ext cx="28384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29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Group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4417" y="226965"/>
            <a:ext cx="7902022" cy="5498055"/>
          </a:xfrm>
        </p:spPr>
        <p:txBody>
          <a:bodyPr>
            <a:noAutofit/>
          </a:bodyPr>
          <a:lstStyle/>
          <a:p>
            <a:r>
              <a:rPr lang="en-US" sz="2400" b="1" u="sng" dirty="0" err="1">
                <a:solidFill>
                  <a:srgbClr val="FF0000"/>
                </a:solidFill>
              </a:rPr>
              <a:t>GroupLayout</a:t>
            </a:r>
            <a:r>
              <a:rPr lang="en-US" sz="2400" b="1" u="sng" dirty="0">
                <a:solidFill>
                  <a:srgbClr val="FF0000"/>
                </a:solidFill>
              </a:rPr>
              <a:t> groups its components and places them in a Container hierarchically. </a:t>
            </a:r>
            <a:r>
              <a:rPr lang="en-US" sz="2400" b="1" dirty="0">
                <a:solidFill>
                  <a:srgbClr val="FF0000"/>
                </a:solidFill>
              </a:rPr>
              <a:t>The grouping is done by instances of the </a:t>
            </a:r>
            <a:r>
              <a:rPr lang="en-US" sz="2400" b="1" dirty="0">
                <a:solidFill>
                  <a:srgbClr val="00B0F0"/>
                </a:solidFill>
              </a:rPr>
              <a:t>Group class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Group is an abstract class, and two concrete classes which implement this Group class are </a:t>
            </a:r>
            <a:r>
              <a:rPr lang="en-US" sz="2400" b="1" dirty="0" err="1">
                <a:solidFill>
                  <a:srgbClr val="00B0F0"/>
                </a:solidFill>
              </a:rPr>
              <a:t>SequentialGroup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and </a:t>
            </a:r>
            <a:r>
              <a:rPr lang="en-US" sz="2400" b="1" dirty="0" err="1">
                <a:solidFill>
                  <a:srgbClr val="00B0F0"/>
                </a:solidFill>
              </a:rPr>
              <a:t>ParallelGroup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i="1" u="sng" dirty="0" err="1">
                <a:solidFill>
                  <a:srgbClr val="FF0000"/>
                </a:solidFill>
              </a:rPr>
              <a:t>SequentialGroup</a:t>
            </a:r>
            <a:r>
              <a:rPr lang="en-US" sz="2400" b="1" dirty="0">
                <a:solidFill>
                  <a:srgbClr val="FF0000"/>
                </a:solidFill>
              </a:rPr>
              <a:t> positions its child sequentially one after another whereas </a:t>
            </a:r>
            <a:r>
              <a:rPr lang="en-US" sz="2400" b="1" i="1" u="sng" dirty="0" err="1">
                <a:solidFill>
                  <a:srgbClr val="FF0000"/>
                </a:solidFill>
              </a:rPr>
              <a:t>ParallelGroup</a:t>
            </a:r>
            <a:r>
              <a:rPr lang="en-US" sz="2400" b="1" dirty="0">
                <a:solidFill>
                  <a:srgbClr val="FF0000"/>
                </a:solidFill>
              </a:rPr>
              <a:t> aligns its child on top of each other.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The </a:t>
            </a:r>
            <a:r>
              <a:rPr lang="en-US" sz="2400" b="1" dirty="0" err="1">
                <a:solidFill>
                  <a:schemeClr val="tx1"/>
                </a:solidFill>
              </a:rPr>
              <a:t>GroupLayout</a:t>
            </a:r>
            <a:r>
              <a:rPr lang="en-US" sz="2400" b="1" dirty="0">
                <a:solidFill>
                  <a:schemeClr val="tx1"/>
                </a:solidFill>
              </a:rPr>
              <a:t> class provides methods such as </a:t>
            </a:r>
            <a:r>
              <a:rPr lang="en-US" sz="2400" b="1" dirty="0" err="1">
                <a:solidFill>
                  <a:schemeClr val="tx1"/>
                </a:solidFill>
              </a:rPr>
              <a:t>createParallelGroup</a:t>
            </a:r>
            <a:r>
              <a:rPr lang="en-US" sz="2400" b="1" dirty="0">
                <a:solidFill>
                  <a:schemeClr val="tx1"/>
                </a:solidFill>
              </a:rPr>
              <a:t>() and </a:t>
            </a:r>
            <a:r>
              <a:rPr lang="en-US" sz="2400" b="1" dirty="0" err="1">
                <a:solidFill>
                  <a:schemeClr val="tx1"/>
                </a:solidFill>
              </a:rPr>
              <a:t>createSequentialGroup</a:t>
            </a:r>
            <a:r>
              <a:rPr lang="en-US" sz="2400" b="1" dirty="0">
                <a:solidFill>
                  <a:schemeClr val="tx1"/>
                </a:solidFill>
              </a:rPr>
              <a:t>() to create groups.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557" y="5337630"/>
            <a:ext cx="4919059" cy="13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52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Spring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142" y="226965"/>
            <a:ext cx="8314147" cy="549805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 err="1">
                <a:solidFill>
                  <a:srgbClr val="FF0000"/>
                </a:solidFill>
              </a:rPr>
              <a:t>SpringLayout</a:t>
            </a:r>
            <a:r>
              <a:rPr lang="en-US" sz="2400" dirty="0">
                <a:solidFill>
                  <a:srgbClr val="FF0000"/>
                </a:solidFill>
              </a:rPr>
              <a:t> arranges the children of its associated container according to a set of constraints. </a:t>
            </a:r>
            <a:r>
              <a:rPr lang="en-US" sz="2400" u="sng" dirty="0">
                <a:solidFill>
                  <a:schemeClr val="tx1"/>
                </a:solidFill>
              </a:rPr>
              <a:t>Constraints are nothing but horizontal and vertical distance between two-component edges.</a:t>
            </a:r>
            <a:r>
              <a:rPr lang="en-US" sz="2400" dirty="0">
                <a:solidFill>
                  <a:schemeClr val="tx1"/>
                </a:solidFill>
              </a:rPr>
              <a:t> Every constraint is represented by a </a:t>
            </a:r>
            <a:r>
              <a:rPr lang="en-US" sz="2400" dirty="0" err="1">
                <a:solidFill>
                  <a:schemeClr val="tx1"/>
                </a:solidFill>
              </a:rPr>
              <a:t>SpringLayout.Constraint</a:t>
            </a:r>
            <a:r>
              <a:rPr lang="en-US" sz="2400" dirty="0">
                <a:solidFill>
                  <a:schemeClr val="tx1"/>
                </a:solidFill>
              </a:rPr>
              <a:t> object.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Each child of a </a:t>
            </a:r>
            <a:r>
              <a:rPr lang="en-US" sz="2400" dirty="0" err="1">
                <a:solidFill>
                  <a:schemeClr val="tx1"/>
                </a:solidFill>
              </a:rPr>
              <a:t>SpringLayout</a:t>
            </a:r>
            <a:r>
              <a:rPr lang="en-US" sz="2400" dirty="0">
                <a:solidFill>
                  <a:schemeClr val="tx1"/>
                </a:solidFill>
              </a:rPr>
              <a:t> container, as well as the container itself, has exactly one set of constraints associated with them.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Each edge position is dependent on the position of the other edge. If a constraint is added to create a new edge, than the previous binding is discarded. </a:t>
            </a:r>
            <a:r>
              <a:rPr lang="en-US" sz="2400" dirty="0" err="1">
                <a:solidFill>
                  <a:schemeClr val="tx1"/>
                </a:solidFill>
              </a:rPr>
              <a:t>SpringLayout</a:t>
            </a:r>
            <a:r>
              <a:rPr lang="en-US" sz="2400" dirty="0">
                <a:solidFill>
                  <a:schemeClr val="tx1"/>
                </a:solidFill>
              </a:rPr>
              <a:t> doesn't automatically set the location of the components it manages.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SpringLayout</a:t>
            </a:r>
            <a:r>
              <a:rPr lang="en-US" sz="2400" b="1" dirty="0">
                <a:solidFill>
                  <a:schemeClr val="tx1"/>
                </a:solidFill>
              </a:rPr>
              <a:t>(): </a:t>
            </a:r>
            <a:r>
              <a:rPr lang="en-US" sz="2400" dirty="0">
                <a:solidFill>
                  <a:schemeClr val="tx1"/>
                </a:solidFill>
              </a:rPr>
              <a:t>The default constructor of the class is used to instantiate the </a:t>
            </a:r>
            <a:r>
              <a:rPr lang="en-US" sz="2400" dirty="0" err="1">
                <a:solidFill>
                  <a:schemeClr val="tx1"/>
                </a:solidFill>
              </a:rPr>
              <a:t>SpringLayout</a:t>
            </a:r>
            <a:r>
              <a:rPr lang="en-US" sz="2400" dirty="0">
                <a:solidFill>
                  <a:schemeClr val="tx1"/>
                </a:solidFill>
              </a:rPr>
              <a:t> class.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Java Springlayout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160" y="5725020"/>
            <a:ext cx="4095840" cy="107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386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Scroll Pane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689" y="561815"/>
            <a:ext cx="8314147" cy="549805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layout manager is used by </a:t>
            </a:r>
            <a:r>
              <a:rPr lang="en-US" sz="2400" dirty="0" err="1">
                <a:solidFill>
                  <a:srgbClr val="FF0000"/>
                </a:solidFill>
              </a:rPr>
              <a:t>JScrollPane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JScrollPaneLayout</a:t>
            </a:r>
            <a:r>
              <a:rPr lang="en-US" sz="2400" dirty="0">
                <a:solidFill>
                  <a:srgbClr val="FF0000"/>
                </a:solidFill>
              </a:rPr>
              <a:t> is responsible for nine components: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 viewport,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two scrollbars,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 row header,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 column header,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and four "corner" components.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Constructor: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ScrollPaneLayout</a:t>
            </a:r>
            <a:r>
              <a:rPr lang="en-US" sz="2400" dirty="0">
                <a:solidFill>
                  <a:schemeClr val="tx1"/>
                </a:solidFill>
              </a:rPr>
              <a:t>(): The </a:t>
            </a:r>
            <a:r>
              <a:rPr lang="en-US" sz="2400" dirty="0" err="1">
                <a:solidFill>
                  <a:schemeClr val="tx1"/>
                </a:solidFill>
              </a:rPr>
              <a:t>parameterless</a:t>
            </a:r>
            <a:r>
              <a:rPr lang="en-US" sz="2400" dirty="0">
                <a:solidFill>
                  <a:schemeClr val="tx1"/>
                </a:solidFill>
              </a:rPr>
              <a:t> constructor is used to create a new </a:t>
            </a:r>
            <a:r>
              <a:rPr lang="en-US" sz="2400" dirty="0" err="1">
                <a:solidFill>
                  <a:schemeClr val="tx1"/>
                </a:solidFill>
              </a:rPr>
              <a:t>ScrollPanelLayout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97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Scroll Pane Layout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689" y="561815"/>
            <a:ext cx="8314147" cy="5498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javax.swing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class </a:t>
            </a:r>
            <a:r>
              <a:rPr lang="en-US" dirty="0" err="1">
                <a:solidFill>
                  <a:schemeClr val="tx1"/>
                </a:solidFill>
              </a:rPr>
              <a:t>ScrollPaneLayoutDemo</a:t>
            </a:r>
            <a:r>
              <a:rPr lang="en-US" dirty="0">
                <a:solidFill>
                  <a:schemeClr val="tx1"/>
                </a:solidFill>
              </a:rPr>
              <a:t> extends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 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 err="1">
                <a:solidFill>
                  <a:schemeClr val="tx1"/>
                </a:solidFill>
              </a:rPr>
              <a:t>ScrollPaneLayoutDemo</a:t>
            </a:r>
            <a:r>
              <a:rPr lang="en-US" dirty="0">
                <a:solidFill>
                  <a:schemeClr val="tx1"/>
                </a:solidFill>
              </a:rPr>
              <a:t>() 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super("</a:t>
            </a:r>
            <a:r>
              <a:rPr lang="en-US" dirty="0" err="1">
                <a:solidFill>
                  <a:schemeClr val="tx1"/>
                </a:solidFill>
              </a:rPr>
              <a:t>ScrollPane</a:t>
            </a:r>
            <a:r>
              <a:rPr lang="en-US" dirty="0">
                <a:solidFill>
                  <a:schemeClr val="tx1"/>
                </a:solidFill>
              </a:rPr>
              <a:t> Demo");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ImageIcon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ImageIcon</a:t>
            </a:r>
            <a:r>
              <a:rPr lang="en-US" dirty="0">
                <a:solidFill>
                  <a:schemeClr val="tx1"/>
                </a:solidFill>
              </a:rPr>
              <a:t>("C:\\Users\\DELL\\Desktop\\IEEE_Conference_Paper_Publication.png");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JScrollPane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png</a:t>
            </a:r>
            <a:r>
              <a:rPr lang="en-US" b="1" dirty="0">
                <a:solidFill>
                  <a:srgbClr val="FF0000"/>
                </a:solidFill>
              </a:rPr>
              <a:t> = new </a:t>
            </a:r>
            <a:r>
              <a:rPr lang="en-US" b="1" dirty="0" err="1">
                <a:solidFill>
                  <a:srgbClr val="FF0000"/>
                </a:solidFill>
              </a:rPr>
              <a:t>JScrollPane</a:t>
            </a:r>
            <a:r>
              <a:rPr lang="en-US" b="1" dirty="0">
                <a:solidFill>
                  <a:srgbClr val="FF0000"/>
                </a:solidFill>
              </a:rPr>
              <a:t>(new </a:t>
            </a:r>
            <a:r>
              <a:rPr lang="en-US" b="1" dirty="0" err="1">
                <a:solidFill>
                  <a:srgbClr val="FF0000"/>
                </a:solidFill>
              </a:rPr>
              <a:t>JLabel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img</a:t>
            </a:r>
            <a:r>
              <a:rPr lang="en-US" b="1" dirty="0">
                <a:solidFill>
                  <a:srgbClr val="FF0000"/>
                </a:solidFill>
              </a:rPr>
              <a:t>));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getContentPane</a:t>
            </a:r>
            <a:r>
              <a:rPr lang="en-US" dirty="0">
                <a:solidFill>
                  <a:schemeClr val="tx1"/>
                </a:solidFill>
              </a:rPr>
              <a:t>().add(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);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setSize</a:t>
            </a:r>
            <a:r>
              <a:rPr lang="en-US" dirty="0">
                <a:solidFill>
                  <a:schemeClr val="tx1"/>
                </a:solidFill>
              </a:rPr>
              <a:t>(300,250);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setVisible</a:t>
            </a:r>
            <a:r>
              <a:rPr lang="en-US" dirty="0">
                <a:solidFill>
                  <a:schemeClr val="tx1"/>
                </a:solidFill>
              </a:rPr>
              <a:t>(true);   }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ScrollPaneLayoutDemo</a:t>
            </a:r>
            <a:r>
              <a:rPr lang="en-US" dirty="0">
                <a:solidFill>
                  <a:schemeClr val="tx1"/>
                </a:solidFill>
              </a:rPr>
              <a:t>();   }   }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129" y="3747752"/>
            <a:ext cx="3552159" cy="312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4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Java Swing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105789"/>
              </p:ext>
            </p:extLst>
          </p:nvPr>
        </p:nvGraphicFramePr>
        <p:xfrm>
          <a:off x="3618963" y="498415"/>
          <a:ext cx="8139447" cy="5845352"/>
        </p:xfrm>
        <a:graphic>
          <a:graphicData uri="http://schemas.openxmlformats.org/drawingml/2006/table">
            <a:tbl>
              <a:tblPr/>
              <a:tblGrid>
                <a:gridCol w="384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1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 AWT</a:t>
                      </a:r>
                    </a:p>
                  </a:txBody>
                  <a:tcPr marL="69709" marR="69709" marT="69709" marB="69709">
                    <a:lnL w="9525" cap="flat" cmpd="sng" algn="ctr">
                      <a:solidFill>
                        <a:srgbClr val="D04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4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4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 Swing</a:t>
                      </a:r>
                    </a:p>
                  </a:txBody>
                  <a:tcPr marL="69709" marR="69709" marT="69709" marB="69709">
                    <a:lnL w="9525" cap="flat" cmpd="sng" algn="ctr">
                      <a:solidFill>
                        <a:srgbClr val="D04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4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44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15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AWT components are </a:t>
                      </a:r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platform-dependent</a:t>
                      </a:r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Java swing components are 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platform-independent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4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AWT components are </a:t>
                      </a:r>
                      <a:r>
                        <a:rPr lang="en-IN" sz="2000" b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heavyweight</a:t>
                      </a:r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Swing components are </a:t>
                      </a:r>
                      <a:r>
                        <a:rPr lang="en-IN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lightweight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84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AWT </a:t>
                      </a:r>
                      <a:r>
                        <a:rPr lang="en-US" sz="20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doesn't support pluggable look and feel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Swing 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supports pluggable look and feel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40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AWT provides </a:t>
                      </a:r>
                      <a:r>
                        <a:rPr lang="en-US" sz="2000" b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less components</a:t>
                      </a: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 than Swing.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Swing provides 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more powerful components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such as tables, lists,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scrollpanes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colorchooser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tabbedpane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etc.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95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AWT </a:t>
                      </a:r>
                      <a:r>
                        <a:rPr lang="en-US" sz="20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doesn't follows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MVC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(Model View Controller) 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where model represents data, view represents presentation and controller acts as an interface between model and view.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Swing </a:t>
                      </a:r>
                      <a:r>
                        <a:rPr lang="en-IN" sz="2000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follows MVC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6473" marR="46473" marT="46473" marB="4647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539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Event Model in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116" y="675400"/>
            <a:ext cx="7902022" cy="549805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 event can be defined as changing the state of an object or behavior by performing actions. </a:t>
            </a:r>
          </a:p>
          <a:p>
            <a:r>
              <a:rPr lang="en-US" sz="2400" b="1" u="sng" dirty="0">
                <a:solidFill>
                  <a:schemeClr val="tx1"/>
                </a:solidFill>
              </a:rPr>
              <a:t>Actions</a:t>
            </a:r>
            <a:r>
              <a:rPr lang="en-US" sz="2400" b="1" dirty="0">
                <a:solidFill>
                  <a:schemeClr val="tx1"/>
                </a:solidFill>
              </a:rPr>
              <a:t> can be a button click, cursor movement, </a:t>
            </a:r>
            <a:r>
              <a:rPr lang="en-US" sz="2400" b="1" dirty="0" err="1">
                <a:solidFill>
                  <a:schemeClr val="tx1"/>
                </a:solidFill>
              </a:rPr>
              <a:t>keypress</a:t>
            </a:r>
            <a:r>
              <a:rPr lang="en-US" sz="2400" b="1" dirty="0">
                <a:solidFill>
                  <a:schemeClr val="tx1"/>
                </a:solidFill>
              </a:rPr>
              <a:t> through keyboard or page scrolling, etc. 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The </a:t>
            </a:r>
            <a:r>
              <a:rPr lang="en-US" sz="2400" b="1" dirty="0" err="1">
                <a:solidFill>
                  <a:srgbClr val="FF0000"/>
                </a:solidFill>
              </a:rPr>
              <a:t>java.awt.event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package can be used to provide various event classes. </a:t>
            </a:r>
          </a:p>
          <a:p>
            <a:r>
              <a:rPr lang="en-IN" sz="2400" dirty="0">
                <a:solidFill>
                  <a:schemeClr val="tx1"/>
                </a:solidFill>
              </a:rPr>
              <a:t>Two types of events:</a:t>
            </a:r>
          </a:p>
          <a:p>
            <a:r>
              <a:rPr lang="en-IN" sz="2400" dirty="0">
                <a:solidFill>
                  <a:schemeClr val="tx1"/>
                </a:solidFill>
              </a:rPr>
              <a:t>1. Foreground Events - </a:t>
            </a:r>
            <a:r>
              <a:rPr lang="en-US" sz="2400" dirty="0">
                <a:solidFill>
                  <a:schemeClr val="tx1"/>
                </a:solidFill>
              </a:rPr>
              <a:t>require user interaction. (GUI) required.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2. Background Events – No interaction required. Ex: OS failure</a:t>
            </a:r>
          </a:p>
        </p:txBody>
      </p:sp>
    </p:spTree>
    <p:extLst>
      <p:ext uri="{BB962C8B-B14F-4D97-AF65-F5344CB8AC3E}">
        <p14:creationId xmlns:p14="http://schemas.microsoft.com/office/powerpoint/2010/main" val="2091401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Event Processing in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4570" y="2323895"/>
            <a:ext cx="7902022" cy="464357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Java support event processing since Java 1.0. It provides support for AWT ( Abstract Window Toolkit), which is an API used to develop the Desktop application.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Basically, an Event Model is based on the following three components: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Events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Events Sources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Events Listeners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89" y="153597"/>
            <a:ext cx="5715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8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Event Processing in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54" y="180304"/>
            <a:ext cx="8249751" cy="614322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Events</a:t>
            </a:r>
            <a:r>
              <a:rPr lang="en-US" sz="2400" dirty="0">
                <a:solidFill>
                  <a:schemeClr val="tx1"/>
                </a:solidFill>
              </a:rPr>
              <a:t> are the objects that define state change in a source. An event can be generated as a reaction of a user while interacting with GUI elements.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dirty="0">
                <a:solidFill>
                  <a:srgbClr val="FF0000"/>
                </a:solidFill>
              </a:rPr>
              <a:t>event source </a:t>
            </a:r>
            <a:r>
              <a:rPr lang="en-US" sz="2400" dirty="0">
                <a:solidFill>
                  <a:schemeClr val="tx1"/>
                </a:solidFill>
              </a:rPr>
              <a:t>is an object that causes and generates an event. It generates an event when the internal state of the object is changed. (for a keyboard event listener, the method will be called as </a:t>
            </a:r>
            <a:r>
              <a:rPr lang="en-US" sz="2400" b="1" dirty="0" err="1">
                <a:solidFill>
                  <a:schemeClr val="tx1"/>
                </a:solidFill>
              </a:rPr>
              <a:t>addKeyListener</a:t>
            </a:r>
            <a:r>
              <a:rPr lang="en-US" sz="2400" dirty="0">
                <a:solidFill>
                  <a:schemeClr val="tx1"/>
                </a:solidFill>
              </a:rPr>
              <a:t>(), for mouse </a:t>
            </a:r>
            <a:r>
              <a:rPr lang="en-US" sz="2400" b="1" dirty="0" err="1">
                <a:solidFill>
                  <a:schemeClr val="tx1"/>
                </a:solidFill>
              </a:rPr>
              <a:t>addMouseMotionListener</a:t>
            </a:r>
            <a:r>
              <a:rPr lang="en-US" sz="2400" dirty="0">
                <a:solidFill>
                  <a:schemeClr val="tx1"/>
                </a:solidFill>
              </a:rPr>
              <a:t>()).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dirty="0">
                <a:solidFill>
                  <a:srgbClr val="FF0000"/>
                </a:solidFill>
              </a:rPr>
              <a:t>event listener </a:t>
            </a:r>
            <a:r>
              <a:rPr lang="en-US" sz="2400" dirty="0">
                <a:solidFill>
                  <a:schemeClr val="tx1"/>
                </a:solidFill>
              </a:rPr>
              <a:t>is an object that is invoked when an event triggers. The listeners require </a:t>
            </a:r>
            <a:r>
              <a:rPr lang="en-US" sz="2400" b="1" dirty="0">
                <a:solidFill>
                  <a:schemeClr val="tx1"/>
                </a:solidFill>
              </a:rPr>
              <a:t>two things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b="1" dirty="0">
                <a:solidFill>
                  <a:schemeClr val="tx1"/>
                </a:solidFill>
              </a:rPr>
              <a:t>first</a:t>
            </a:r>
            <a:r>
              <a:rPr lang="en-US" sz="2400" dirty="0">
                <a:solidFill>
                  <a:schemeClr val="tx1"/>
                </a:solidFill>
              </a:rPr>
              <a:t>, it must be </a:t>
            </a:r>
            <a:r>
              <a:rPr lang="en-US" sz="2400" b="1" dirty="0">
                <a:solidFill>
                  <a:schemeClr val="tx1"/>
                </a:solidFill>
              </a:rPr>
              <a:t>registered</a:t>
            </a:r>
            <a:r>
              <a:rPr lang="en-US" sz="2400" dirty="0">
                <a:solidFill>
                  <a:schemeClr val="tx1"/>
                </a:solidFill>
              </a:rPr>
              <a:t> with a source; however, it can be registered with several resources to receive notification about the events. </a:t>
            </a:r>
            <a:r>
              <a:rPr lang="en-US" sz="2400" b="1" dirty="0">
                <a:solidFill>
                  <a:schemeClr val="tx1"/>
                </a:solidFill>
              </a:rPr>
              <a:t>Second</a:t>
            </a:r>
            <a:r>
              <a:rPr lang="en-US" sz="2400" dirty="0">
                <a:solidFill>
                  <a:schemeClr val="tx1"/>
                </a:solidFill>
              </a:rPr>
              <a:t>, it must </a:t>
            </a:r>
            <a:r>
              <a:rPr lang="en-US" sz="2400" b="1" dirty="0">
                <a:solidFill>
                  <a:schemeClr val="tx1"/>
                </a:solidFill>
              </a:rPr>
              <a:t>implement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chemeClr val="tx1"/>
                </a:solidFill>
              </a:rPr>
              <a:t>methods</a:t>
            </a:r>
            <a:r>
              <a:rPr lang="en-US" sz="2400" dirty="0">
                <a:solidFill>
                  <a:schemeClr val="tx1"/>
                </a:solidFill>
              </a:rPr>
              <a:t> to receive and process the received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2037570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Delegation Event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54" y="752672"/>
            <a:ext cx="8249751" cy="557085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delegation event model, which </a:t>
            </a:r>
            <a:r>
              <a:rPr lang="en-US" sz="2400" dirty="0">
                <a:solidFill>
                  <a:srgbClr val="FF0000"/>
                </a:solidFill>
              </a:rPr>
              <a:t>defines standard and consistent mechanisms to generate and process events</a:t>
            </a:r>
            <a:r>
              <a:rPr lang="en-US" sz="2400" dirty="0">
                <a:solidFill>
                  <a:schemeClr val="tx1"/>
                </a:solidFill>
              </a:rPr>
              <a:t>. Its concept is quite simple: a source generates an event and sends it to one or more listeners.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this scheme, the listener simply waits until it receives an event.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Once received, the listener processes the event and then returns.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advantage of this design is that the application logic that processes events is cleanly separated from the user interface logic that generates those events.</a:t>
            </a:r>
          </a:p>
        </p:txBody>
      </p:sp>
    </p:spTree>
    <p:extLst>
      <p:ext uri="{BB962C8B-B14F-4D97-AF65-F5344CB8AC3E}">
        <p14:creationId xmlns:p14="http://schemas.microsoft.com/office/powerpoint/2010/main" val="2575015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Summary of Event Handling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473003" y="988095"/>
            <a:ext cx="84141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User Interaction with a component is required to generate an event.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The object of the respective event class is created automatically after event generation, and it holds all information of the event source.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The newly created object is passed to the methods of the registered listener.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method executes and returns the result.</a:t>
            </a:r>
            <a:endParaRPr lang="en-US" sz="24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8316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8079"/>
            <a:ext cx="2189408" cy="4601183"/>
          </a:xfrm>
        </p:spPr>
        <p:txBody>
          <a:bodyPr/>
          <a:lstStyle/>
          <a:p>
            <a:pPr algn="ctr"/>
            <a:r>
              <a:rPr lang="en-IN" b="1" dirty="0"/>
              <a:t>Event Classes in Java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95992"/>
              </p:ext>
            </p:extLst>
          </p:nvPr>
        </p:nvGraphicFramePr>
        <p:xfrm>
          <a:off x="2189409" y="203425"/>
          <a:ext cx="10002592" cy="6368783"/>
        </p:xfrm>
        <a:graphic>
          <a:graphicData uri="http://schemas.openxmlformats.org/drawingml/2006/table">
            <a:tbl>
              <a:tblPr/>
              <a:tblGrid>
                <a:gridCol w="2073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2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12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Event Class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</a:rPr>
                        <a:t>Listener Interface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3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ActionEvent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ActionListener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 dirty="0">
                          <a:effectLst/>
                        </a:rPr>
                        <a:t>An event that indicates that a component-defined action occurred like a button click or selecting an item from the menu-item list.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4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AdjustmentEvent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AdjustmentListener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>
                          <a:effectLst/>
                        </a:rPr>
                        <a:t>The adjustment event is emitted by an Adjustable object like Scrollbar.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4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ComponentEvent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ComponentListener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>
                          <a:effectLst/>
                        </a:rPr>
                        <a:t>An event that indicates that a component moved, the size changed or changed its visibility.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69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ContainerEvent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ContainerListener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>
                          <a:effectLst/>
                        </a:rPr>
                        <a:t>When a component is added to a container (or) removed from it, then this event is generated by a container object.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4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FocusEvent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FocusListener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 dirty="0">
                          <a:effectLst/>
                        </a:rPr>
                        <a:t>These are focus-related events, which include focus, </a:t>
                      </a:r>
                      <a:r>
                        <a:rPr lang="en-US" sz="1400" b="0" dirty="0" err="1">
                          <a:effectLst/>
                        </a:rPr>
                        <a:t>focusin</a:t>
                      </a:r>
                      <a:r>
                        <a:rPr lang="en-US" sz="1400" b="0" dirty="0">
                          <a:effectLst/>
                        </a:rPr>
                        <a:t>, </a:t>
                      </a:r>
                      <a:r>
                        <a:rPr lang="en-US" sz="1400" b="0" dirty="0" err="1">
                          <a:effectLst/>
                        </a:rPr>
                        <a:t>focusout</a:t>
                      </a:r>
                      <a:r>
                        <a:rPr lang="en-US" sz="1400" b="0" dirty="0">
                          <a:effectLst/>
                        </a:rPr>
                        <a:t>, and blur.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9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ItemEvent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ItemListener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>
                          <a:effectLst/>
                        </a:rPr>
                        <a:t>An event that indicates whether an item was selected or not.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04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KeyEvent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KeyListener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>
                          <a:effectLst/>
                        </a:rPr>
                        <a:t>An event that occurs due to a sequence of keypresses on the keyboard.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04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MouseEvent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MouseListener</a:t>
                      </a:r>
                      <a:r>
                        <a:rPr lang="en-IN" sz="1600" b="1" dirty="0">
                          <a:solidFill>
                            <a:srgbClr val="0070C0"/>
                          </a:solidFill>
                          <a:effectLst/>
                        </a:rPr>
                        <a:t> &amp; MouseMotionListener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>
                          <a:effectLst/>
                        </a:rPr>
                        <a:t>The events that occur due to the user interaction with the mouse (Pointing Device).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04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MouseWheelEvent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MouseWheelListener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>
                          <a:effectLst/>
                        </a:rPr>
                        <a:t>An event that specifies that the mouse wheel was rotated in a component. 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39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TextEvent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TextListener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>
                          <a:effectLst/>
                        </a:rPr>
                        <a:t>An event that occurs when an object’s text changes.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004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WindowEvent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0070C0"/>
                          </a:solidFill>
                          <a:effectLst/>
                        </a:rPr>
                        <a:t>WindowListener</a:t>
                      </a:r>
                      <a:endParaRPr lang="en-IN" sz="1600" b="1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b="0" dirty="0">
                          <a:effectLst/>
                        </a:rPr>
                        <a:t>An event which indicates whether a window has changed its status or not.</a:t>
                      </a:r>
                    </a:p>
                  </a:txBody>
                  <a:tcPr marL="51835" marR="51835" marT="72569" marB="7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981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6565"/>
            <a:ext cx="2466305" cy="4601183"/>
          </a:xfrm>
        </p:spPr>
        <p:txBody>
          <a:bodyPr/>
          <a:lstStyle/>
          <a:p>
            <a:pPr algn="ctr"/>
            <a:r>
              <a:rPr lang="en-US" b="1" dirty="0"/>
              <a:t>Different Interfaces Consists of Different Methods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79166"/>
              </p:ext>
            </p:extLst>
          </p:nvPr>
        </p:nvGraphicFramePr>
        <p:xfrm>
          <a:off x="2466304" y="94548"/>
          <a:ext cx="5364051" cy="6763582"/>
        </p:xfrm>
        <a:graphic>
          <a:graphicData uri="http://schemas.openxmlformats.org/drawingml/2006/table">
            <a:tbl>
              <a:tblPr/>
              <a:tblGrid>
                <a:gridCol w="243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0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43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</a:rPr>
                        <a:t>Listener Interface</a:t>
                      </a:r>
                    </a:p>
                  </a:txBody>
                  <a:tcPr marL="52343" marR="52343" marT="52343" marB="52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</a:rPr>
                        <a:t>Methods</a:t>
                      </a:r>
                    </a:p>
                  </a:txBody>
                  <a:tcPr marL="52343" marR="52343" marT="52343" marB="523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1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ActionListener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 err="1">
                          <a:effectLst/>
                        </a:rPr>
                        <a:t>actionPerformed</a:t>
                      </a:r>
                      <a:r>
                        <a:rPr lang="en-IN" sz="1800" b="0" dirty="0">
                          <a:effectLst/>
                        </a:rPr>
                        <a:t>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1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AdjustmentListener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>
                          <a:effectLst/>
                        </a:rPr>
                        <a:t>adjustmentValueChanged()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46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ComponentListener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 err="1">
                          <a:effectLst/>
                        </a:rPr>
                        <a:t>componentResized</a:t>
                      </a:r>
                      <a:r>
                        <a:rPr lang="en-IN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 err="1">
                          <a:effectLst/>
                        </a:rPr>
                        <a:t>componentShown</a:t>
                      </a:r>
                      <a:r>
                        <a:rPr lang="en-IN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 err="1">
                          <a:effectLst/>
                        </a:rPr>
                        <a:t>componentMoved</a:t>
                      </a:r>
                      <a:r>
                        <a:rPr lang="en-IN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 err="1">
                          <a:effectLst/>
                        </a:rPr>
                        <a:t>componentHidden</a:t>
                      </a:r>
                      <a:r>
                        <a:rPr lang="en-IN" sz="1800" b="0" dirty="0">
                          <a:effectLst/>
                        </a:rPr>
                        <a:t>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49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ContainerListener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 err="1">
                          <a:effectLst/>
                        </a:rPr>
                        <a:t>componentAdded</a:t>
                      </a:r>
                      <a:r>
                        <a:rPr lang="en-IN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 err="1">
                          <a:effectLst/>
                        </a:rPr>
                        <a:t>componentRemoved</a:t>
                      </a:r>
                      <a:r>
                        <a:rPr lang="en-IN" sz="1800" b="0" dirty="0">
                          <a:effectLst/>
                        </a:rPr>
                        <a:t>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49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FocusListener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>
                          <a:effectLst/>
                        </a:rPr>
                        <a:t>focusGained()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>
                          <a:effectLst/>
                        </a:rPr>
                        <a:t>focusLost()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1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ItemListener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>
                          <a:effectLst/>
                        </a:rPr>
                        <a:t>itemStateChanged()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997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KeyListener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>
                          <a:effectLst/>
                        </a:rPr>
                        <a:t>keyTyped()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>
                          <a:effectLst/>
                        </a:rPr>
                        <a:t>keyPressed()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>
                          <a:effectLst/>
                        </a:rPr>
                        <a:t>keyReleased()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909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MouseListener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err="1">
                          <a:effectLst/>
                        </a:rPr>
                        <a:t>mousePressed</a:t>
                      </a:r>
                      <a:r>
                        <a:rPr lang="en-US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 err="1">
                          <a:effectLst/>
                        </a:rPr>
                        <a:t>mouseClicked</a:t>
                      </a:r>
                      <a:r>
                        <a:rPr lang="en-US" sz="1800" b="1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err="1">
                          <a:effectLst/>
                        </a:rPr>
                        <a:t>mouseEntered</a:t>
                      </a:r>
                      <a:r>
                        <a:rPr lang="en-US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err="1">
                          <a:effectLst/>
                        </a:rPr>
                        <a:t>mouseExited</a:t>
                      </a:r>
                      <a:r>
                        <a:rPr lang="en-US" sz="18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err="1">
                          <a:effectLst/>
                        </a:rPr>
                        <a:t>mouseReleased</a:t>
                      </a:r>
                      <a:r>
                        <a:rPr lang="en-US" sz="1800" b="0" dirty="0">
                          <a:effectLst/>
                        </a:rPr>
                        <a:t>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42682"/>
              </p:ext>
            </p:extLst>
          </p:nvPr>
        </p:nvGraphicFramePr>
        <p:xfrm>
          <a:off x="7495504" y="2022701"/>
          <a:ext cx="4696496" cy="3283397"/>
        </p:xfrm>
        <a:graphic>
          <a:graphicData uri="http://schemas.openxmlformats.org/drawingml/2006/table">
            <a:tbl>
              <a:tblPr/>
              <a:tblGrid>
                <a:gridCol w="234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13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FF0000"/>
                          </a:solidFill>
                          <a:effectLst/>
                        </a:rPr>
                        <a:t>MouseMotionListener</a:t>
                      </a:r>
                      <a:endParaRPr lang="en-IN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>
                          <a:effectLst/>
                        </a:rPr>
                        <a:t>mouseMoved()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>
                          <a:effectLst/>
                        </a:rPr>
                        <a:t>mouseDragged()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>
                          <a:solidFill>
                            <a:srgbClr val="FF0000"/>
                          </a:solidFill>
                          <a:effectLst/>
                        </a:rPr>
                        <a:t>MouseWheelListener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>
                          <a:effectLst/>
                        </a:rPr>
                        <a:t>mouseWheelMoved()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>
                          <a:solidFill>
                            <a:srgbClr val="FF0000"/>
                          </a:solidFill>
                          <a:effectLst/>
                        </a:rPr>
                        <a:t>TextListener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dirty="0" err="1">
                          <a:effectLst/>
                        </a:rPr>
                        <a:t>textChanged</a:t>
                      </a:r>
                      <a:r>
                        <a:rPr lang="en-IN" sz="1600" b="0" dirty="0">
                          <a:effectLst/>
                        </a:rPr>
                        <a:t>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189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>
                          <a:solidFill>
                            <a:srgbClr val="FF0000"/>
                          </a:solidFill>
                          <a:effectLst/>
                        </a:rPr>
                        <a:t>WindowListener</a:t>
                      </a:r>
                      <a:endParaRPr lang="en-IN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windowActivated</a:t>
                      </a:r>
                      <a:r>
                        <a:rPr lang="en-US" sz="16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windowDeactivated</a:t>
                      </a:r>
                      <a:r>
                        <a:rPr lang="en-US" sz="16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windowOpened</a:t>
                      </a:r>
                      <a:r>
                        <a:rPr lang="en-US" sz="16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windowClosed</a:t>
                      </a:r>
                      <a:r>
                        <a:rPr lang="en-US" sz="16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windowClosing</a:t>
                      </a:r>
                      <a:r>
                        <a:rPr lang="en-US" sz="16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windowIconified</a:t>
                      </a:r>
                      <a:r>
                        <a:rPr lang="en-US" sz="1600" b="0" dirty="0">
                          <a:effectLst/>
                        </a:rPr>
                        <a:t>()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>
                          <a:effectLst/>
                        </a:rPr>
                        <a:t>windowDeiconified</a:t>
                      </a:r>
                      <a:r>
                        <a:rPr lang="en-US" sz="1600" b="0" dirty="0">
                          <a:effectLst/>
                        </a:rPr>
                        <a:t>()</a:t>
                      </a:r>
                    </a:p>
                  </a:txBody>
                  <a:tcPr marL="52343" marR="52343" marT="73281" marB="73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416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Event Classes in Java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73054" y="752672"/>
            <a:ext cx="8249751" cy="557085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Demo on </a:t>
            </a:r>
            <a:r>
              <a:rPr lang="en-US" sz="2400" dirty="0" err="1">
                <a:solidFill>
                  <a:schemeClr val="tx1"/>
                </a:solidFill>
              </a:rPr>
              <a:t>ActionListener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dirty="0" err="1">
                <a:solidFill>
                  <a:schemeClr val="tx1"/>
                </a:solidFill>
              </a:rPr>
              <a:t>JFrame</a:t>
            </a:r>
            <a:r>
              <a:rPr lang="en-US" sz="2400" dirty="0">
                <a:solidFill>
                  <a:schemeClr val="tx1"/>
                </a:solidFill>
              </a:rPr>
              <a:t> Form Design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Demo on </a:t>
            </a:r>
            <a:r>
              <a:rPr lang="en-US" sz="2400" dirty="0" err="1">
                <a:solidFill>
                  <a:schemeClr val="tx1"/>
                </a:solidFill>
              </a:rPr>
              <a:t>ActionListener</a:t>
            </a:r>
            <a:r>
              <a:rPr lang="en-US" sz="2400" dirty="0">
                <a:solidFill>
                  <a:schemeClr val="tx1"/>
                </a:solidFill>
              </a:rPr>
              <a:t> with Code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53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Adapter 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54" y="752672"/>
            <a:ext cx="8249751" cy="557085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Adapter class in Java allows us to </a:t>
            </a:r>
            <a:r>
              <a:rPr lang="en-US" sz="2400" dirty="0">
                <a:solidFill>
                  <a:srgbClr val="00B0F0"/>
                </a:solidFill>
              </a:rPr>
              <a:t>edit</a:t>
            </a:r>
            <a:r>
              <a:rPr lang="en-US" sz="2400" dirty="0">
                <a:solidFill>
                  <a:schemeClr val="tx1"/>
                </a:solidFill>
              </a:rPr>
              <a:t> all of an </a:t>
            </a:r>
            <a:r>
              <a:rPr lang="en-US" sz="2400" dirty="0">
                <a:solidFill>
                  <a:srgbClr val="00B0F0"/>
                </a:solidFill>
              </a:rPr>
              <a:t>interface’s</a:t>
            </a:r>
            <a:r>
              <a:rPr lang="en-US" sz="2400" dirty="0">
                <a:solidFill>
                  <a:schemeClr val="tx1"/>
                </a:solidFill>
              </a:rPr>
              <a:t> methods by default; </a:t>
            </a:r>
            <a:r>
              <a:rPr lang="en-US" sz="2400" u="sng" dirty="0">
                <a:solidFill>
                  <a:schemeClr val="tx1"/>
                </a:solidFill>
              </a:rPr>
              <a:t>we don’t have to modify all of the interface’s</a:t>
            </a:r>
            <a:r>
              <a:rPr lang="en-US" sz="2400" dirty="0">
                <a:solidFill>
                  <a:schemeClr val="tx1"/>
                </a:solidFill>
              </a:rPr>
              <a:t> methods, therefore we may claim it </a:t>
            </a:r>
            <a:r>
              <a:rPr lang="en-US" sz="2400" dirty="0">
                <a:solidFill>
                  <a:srgbClr val="00B0F0"/>
                </a:solidFill>
              </a:rPr>
              <a:t>minimizes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dirty="0">
                <a:solidFill>
                  <a:srgbClr val="00B0F0"/>
                </a:solidFill>
              </a:rPr>
              <a:t>coding</a:t>
            </a:r>
            <a:r>
              <a:rPr lang="en-US" sz="2400" dirty="0">
                <a:solidFill>
                  <a:schemeClr val="tx1"/>
                </a:solidFill>
              </a:rPr>
              <a:t> burden.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Adapter Class is a simple java class that implements an </a:t>
            </a:r>
            <a:r>
              <a:rPr lang="en-US" sz="2400" dirty="0">
                <a:solidFill>
                  <a:srgbClr val="FF0000"/>
                </a:solidFill>
              </a:rPr>
              <a:t>interface with only an empty implementation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adapter classes are found in </a:t>
            </a:r>
            <a:r>
              <a:rPr lang="en-US" sz="2400" dirty="0" err="1">
                <a:solidFill>
                  <a:srgbClr val="7030A0"/>
                </a:solidFill>
              </a:rPr>
              <a:t>java.awt.event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java.awt.dnd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accent4"/>
                </a:solidFill>
              </a:rPr>
              <a:t>javax.swing.event</a:t>
            </a:r>
            <a:r>
              <a:rPr lang="en-US" sz="2400" dirty="0">
                <a:solidFill>
                  <a:schemeClr val="tx1"/>
                </a:solidFill>
              </a:rPr>
              <a:t> packages.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increases the reusability of the class.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34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Adapter 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54" y="752672"/>
            <a:ext cx="8249751" cy="5570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class </a:t>
            </a:r>
            <a:r>
              <a:rPr lang="en-US" sz="2400" b="1" dirty="0" err="1">
                <a:solidFill>
                  <a:srgbClr val="FF0000"/>
                </a:solidFill>
              </a:rPr>
              <a:t>WindowEventFrame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extends</a:t>
            </a:r>
            <a:r>
              <a:rPr lang="en-US" sz="2400" b="1" dirty="0">
                <a:solidFill>
                  <a:srgbClr val="FF0000"/>
                </a:solidFill>
              </a:rPr>
              <a:t> Frame </a:t>
            </a:r>
            <a:r>
              <a:rPr lang="en-US" sz="2400" b="1" dirty="0">
                <a:solidFill>
                  <a:srgbClr val="00B050"/>
                </a:solidFill>
              </a:rPr>
              <a:t>implements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WindowListener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public void </a:t>
            </a:r>
            <a:r>
              <a:rPr lang="en-US" sz="2400" b="1" dirty="0" err="1">
                <a:solidFill>
                  <a:srgbClr val="0070C0"/>
                </a:solidFill>
              </a:rPr>
              <a:t>windowClosing</a:t>
            </a:r>
            <a:r>
              <a:rPr lang="en-US" sz="2400" b="1" dirty="0">
                <a:solidFill>
                  <a:srgbClr val="0070C0"/>
                </a:solidFill>
              </a:rPr>
              <a:t>(</a:t>
            </a:r>
            <a:r>
              <a:rPr lang="en-US" sz="2400" b="1" dirty="0" err="1">
                <a:solidFill>
                  <a:srgbClr val="0070C0"/>
                </a:solidFill>
              </a:rPr>
              <a:t>WindowEvent</a:t>
            </a:r>
            <a:r>
              <a:rPr lang="en-US" sz="2400" b="1" dirty="0">
                <a:solidFill>
                  <a:srgbClr val="0070C0"/>
                </a:solidFill>
              </a:rPr>
              <a:t> e){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        </a:t>
            </a:r>
            <a:r>
              <a:rPr lang="en-US" sz="2400" b="1" dirty="0" err="1">
                <a:solidFill>
                  <a:srgbClr val="0070C0"/>
                </a:solidFill>
              </a:rPr>
              <a:t>System.exit</a:t>
            </a:r>
            <a:r>
              <a:rPr lang="en-US" sz="2400" b="1" dirty="0">
                <a:solidFill>
                  <a:srgbClr val="0070C0"/>
                </a:solidFill>
              </a:rPr>
              <a:t>(0);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4"/>
                </a:solidFill>
              </a:rPr>
              <a:t>publicvoid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windowOpened</a:t>
            </a:r>
            <a:r>
              <a:rPr lang="en-US" sz="2400" b="1" dirty="0">
                <a:solidFill>
                  <a:schemeClr val="accent4"/>
                </a:solidFill>
              </a:rPr>
              <a:t>(</a:t>
            </a:r>
            <a:r>
              <a:rPr lang="en-US" sz="2400" b="1" dirty="0" err="1">
                <a:solidFill>
                  <a:schemeClr val="accent4"/>
                </a:solidFill>
              </a:rPr>
              <a:t>WindowEvent</a:t>
            </a:r>
            <a:r>
              <a:rPr lang="en-US" sz="2400" b="1" dirty="0">
                <a:solidFill>
                  <a:schemeClr val="accent4"/>
                </a:solidFill>
              </a:rPr>
              <a:t> e){}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4"/>
                </a:solidFill>
              </a:rPr>
              <a:t>publicvoid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windowClosed</a:t>
            </a:r>
            <a:r>
              <a:rPr lang="en-US" sz="2400" b="1" dirty="0">
                <a:solidFill>
                  <a:schemeClr val="accent4"/>
                </a:solidFill>
              </a:rPr>
              <a:t>(</a:t>
            </a:r>
            <a:r>
              <a:rPr lang="en-US" sz="2400" b="1" dirty="0" err="1">
                <a:solidFill>
                  <a:schemeClr val="accent4"/>
                </a:solidFill>
              </a:rPr>
              <a:t>WindowEvent</a:t>
            </a:r>
            <a:r>
              <a:rPr lang="en-US" sz="2400" b="1" dirty="0">
                <a:solidFill>
                  <a:schemeClr val="accent4"/>
                </a:solidFill>
              </a:rPr>
              <a:t> e){}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4"/>
                </a:solidFill>
              </a:rPr>
              <a:t>publicvoid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windowActivated</a:t>
            </a:r>
            <a:r>
              <a:rPr lang="en-US" sz="2400" b="1" dirty="0">
                <a:solidFill>
                  <a:schemeClr val="accent4"/>
                </a:solidFill>
              </a:rPr>
              <a:t>(</a:t>
            </a:r>
            <a:r>
              <a:rPr lang="en-US" sz="2400" b="1" dirty="0" err="1">
                <a:solidFill>
                  <a:schemeClr val="accent4"/>
                </a:solidFill>
              </a:rPr>
              <a:t>WindowEvent</a:t>
            </a:r>
            <a:r>
              <a:rPr lang="en-US" sz="2400" b="1" dirty="0">
                <a:solidFill>
                  <a:schemeClr val="accent4"/>
                </a:solidFill>
              </a:rPr>
              <a:t> e){}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4"/>
                </a:solidFill>
              </a:rPr>
              <a:t>publicvoid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windowDeactivated</a:t>
            </a:r>
            <a:r>
              <a:rPr lang="en-US" sz="2400" b="1" dirty="0">
                <a:solidFill>
                  <a:schemeClr val="accent4"/>
                </a:solidFill>
              </a:rPr>
              <a:t>(</a:t>
            </a:r>
            <a:r>
              <a:rPr lang="en-US" sz="2400" b="1" dirty="0" err="1">
                <a:solidFill>
                  <a:schemeClr val="accent4"/>
                </a:solidFill>
              </a:rPr>
              <a:t>WindowEvent</a:t>
            </a:r>
            <a:r>
              <a:rPr lang="en-US" sz="2400" b="1" dirty="0">
                <a:solidFill>
                  <a:schemeClr val="accent4"/>
                </a:solidFill>
              </a:rPr>
              <a:t> e){}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4"/>
                </a:solidFill>
              </a:rPr>
              <a:t>publicvoid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windowlconified</a:t>
            </a:r>
            <a:r>
              <a:rPr lang="en-US" sz="2400" b="1" dirty="0">
                <a:solidFill>
                  <a:schemeClr val="accent4"/>
                </a:solidFill>
              </a:rPr>
              <a:t>(</a:t>
            </a:r>
            <a:r>
              <a:rPr lang="en-US" sz="2400" b="1" dirty="0" err="1">
                <a:solidFill>
                  <a:schemeClr val="accent4"/>
                </a:solidFill>
              </a:rPr>
              <a:t>WindowEvent</a:t>
            </a:r>
            <a:r>
              <a:rPr lang="en-US" sz="2400" b="1" dirty="0">
                <a:solidFill>
                  <a:schemeClr val="accent4"/>
                </a:solidFill>
              </a:rPr>
              <a:t> e){}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4"/>
                </a:solidFill>
              </a:rPr>
              <a:t>publicvoid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windowDeiconified</a:t>
            </a:r>
            <a:r>
              <a:rPr lang="en-US" sz="2400" b="1" dirty="0">
                <a:solidFill>
                  <a:schemeClr val="accent4"/>
                </a:solidFill>
              </a:rPr>
              <a:t>(</a:t>
            </a:r>
            <a:r>
              <a:rPr lang="en-US" sz="2400" b="1" dirty="0" err="1">
                <a:solidFill>
                  <a:schemeClr val="accent4"/>
                </a:solidFill>
              </a:rPr>
              <a:t>WindowEvent</a:t>
            </a:r>
            <a:r>
              <a:rPr lang="en-US" sz="2400" b="1" dirty="0">
                <a:solidFill>
                  <a:schemeClr val="accent4"/>
                </a:solidFill>
              </a:rPr>
              <a:t> e){}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..................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5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Features of Swing Class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21" y="1123837"/>
            <a:ext cx="8120964" cy="444937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Pluggable look and feel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Uses MVC architecture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Lightweight Components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Platform Independent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Advanced features such as </a:t>
            </a:r>
            <a:r>
              <a:rPr lang="en-US" sz="2400" dirty="0" err="1">
                <a:solidFill>
                  <a:schemeClr val="tx1"/>
                </a:solidFill>
              </a:rPr>
              <a:t>JTable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JTabbedPane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JScollPane</a:t>
            </a:r>
            <a:r>
              <a:rPr lang="en-US" sz="2400" dirty="0">
                <a:solidFill>
                  <a:schemeClr val="tx1"/>
                </a:solidFill>
              </a:rPr>
              <a:t>, etc.</a:t>
            </a:r>
          </a:p>
          <a:p>
            <a:r>
              <a:rPr lang="en-IN" sz="2400" dirty="0">
                <a:solidFill>
                  <a:schemeClr val="tx1"/>
                </a:solidFill>
              </a:rPr>
              <a:t>Lightweight Components</a:t>
            </a:r>
          </a:p>
          <a:p>
            <a:r>
              <a:rPr lang="en-IN" sz="2400" dirty="0">
                <a:solidFill>
                  <a:schemeClr val="tx1"/>
                </a:solidFill>
              </a:rPr>
              <a:t>Pluggable Look and Feel</a:t>
            </a:r>
          </a:p>
          <a:p>
            <a:r>
              <a:rPr lang="en-IN" sz="2400" dirty="0">
                <a:solidFill>
                  <a:schemeClr val="tx1"/>
                </a:solidFill>
              </a:rPr>
              <a:t>Highly customizable</a:t>
            </a:r>
          </a:p>
          <a:p>
            <a:r>
              <a:rPr lang="en-IN" sz="2400" dirty="0">
                <a:solidFill>
                  <a:schemeClr val="tx1"/>
                </a:solidFill>
              </a:rPr>
              <a:t>Rich controls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8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Adapter Classes</a:t>
            </a:r>
            <a:endParaRPr lang="en-I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41706"/>
              </p:ext>
            </p:extLst>
          </p:nvPr>
        </p:nvGraphicFramePr>
        <p:xfrm>
          <a:off x="4002383" y="1465897"/>
          <a:ext cx="7584566" cy="5104236"/>
        </p:xfrm>
        <a:graphic>
          <a:graphicData uri="http://schemas.openxmlformats.org/drawingml/2006/table">
            <a:tbl>
              <a:tblPr/>
              <a:tblGrid>
                <a:gridCol w="379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2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577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Adapter class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2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2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2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Listener interface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082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2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2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4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WindowAdapter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 err="1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WindowListener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KeyAdapter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 err="1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KeyListener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4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MouseAdapter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 err="1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MouseListener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4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MouseMotionAdapter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MouseMotionListener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4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FocusAdapter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FocusListener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4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ComponentAdapter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ComponentListener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4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ContainerAdapter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ContainerListener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275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HierarchyBoundsAdapter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HierarchyBoundsListener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635429" y="754505"/>
            <a:ext cx="4095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>
                <a:solidFill>
                  <a:srgbClr val="FF0000"/>
                </a:solidFill>
              </a:rPr>
              <a:t>java.awt.event</a:t>
            </a:r>
            <a:r>
              <a:rPr lang="en-IN" sz="2400" dirty="0">
                <a:solidFill>
                  <a:srgbClr val="FF0000"/>
                </a:solidFill>
              </a:rPr>
              <a:t> Adapter classes</a:t>
            </a:r>
          </a:p>
        </p:txBody>
      </p:sp>
    </p:spTree>
    <p:extLst>
      <p:ext uri="{BB962C8B-B14F-4D97-AF65-F5344CB8AC3E}">
        <p14:creationId xmlns:p14="http://schemas.microsoft.com/office/powerpoint/2010/main" val="4094027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Adapter Classes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3635429" y="754505"/>
            <a:ext cx="3930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/>
              <a:t>java.awt.dnd</a:t>
            </a:r>
            <a:r>
              <a:rPr lang="en-IN" sz="2400" dirty="0"/>
              <a:t> Adapter classes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51075"/>
              </p:ext>
            </p:extLst>
          </p:nvPr>
        </p:nvGraphicFramePr>
        <p:xfrm>
          <a:off x="3860715" y="1793021"/>
          <a:ext cx="7047910" cy="1356360"/>
        </p:xfrm>
        <a:graphic>
          <a:graphicData uri="http://schemas.openxmlformats.org/drawingml/2006/table">
            <a:tbl>
              <a:tblPr/>
              <a:tblGrid>
                <a:gridCol w="3523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Adapter class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82B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2B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2B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Listener interface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82B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2B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2B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DragSourceAdapter</a:t>
                      </a:r>
                      <a:endParaRPr lang="en-IN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DragSourceListener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DragTargetAdapter</a:t>
                      </a:r>
                      <a:endParaRPr lang="en-IN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DragTargetListener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64177"/>
              </p:ext>
            </p:extLst>
          </p:nvPr>
        </p:nvGraphicFramePr>
        <p:xfrm>
          <a:off x="3899352" y="4059702"/>
          <a:ext cx="7047910" cy="1356360"/>
        </p:xfrm>
        <a:graphic>
          <a:graphicData uri="http://schemas.openxmlformats.org/drawingml/2006/table">
            <a:tbl>
              <a:tblPr/>
              <a:tblGrid>
                <a:gridCol w="3523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Adapter class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88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8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88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Listener interface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88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8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886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MouseInputAdapter</a:t>
                      </a:r>
                      <a:endParaRPr lang="en-IN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MouseInputListener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InternalFrameAdapter</a:t>
                      </a:r>
                      <a:endParaRPr lang="en-IN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chemeClr val="tx1"/>
                          </a:solidFill>
                          <a:effectLst/>
                          <a:latin typeface="inter-regular"/>
                        </a:rPr>
                        <a:t>InternalFrameListener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635429" y="3461712"/>
            <a:ext cx="449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400" dirty="0" err="1"/>
              <a:t>javax.swing.event</a:t>
            </a:r>
            <a:r>
              <a:rPr lang="en-IN" sz="2400" dirty="0"/>
              <a:t> Adapter classes</a:t>
            </a:r>
            <a:endParaRPr lang="en-IN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75364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Adapter Classes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833612" y="367734"/>
            <a:ext cx="722934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java.awt</a:t>
            </a:r>
            <a:r>
              <a:rPr lang="en-IN" sz="2000" dirty="0"/>
              <a:t>.*;    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java.awt.event</a:t>
            </a:r>
            <a:r>
              <a:rPr lang="en-IN" sz="2000" dirty="0"/>
              <a:t>.*;    </a:t>
            </a:r>
          </a:p>
          <a:p>
            <a:r>
              <a:rPr lang="en-IN" sz="2000" dirty="0"/>
              <a:t>  </a:t>
            </a:r>
          </a:p>
          <a:p>
            <a:r>
              <a:rPr lang="en-IN" sz="2000" dirty="0"/>
              <a:t>public class </a:t>
            </a:r>
            <a:r>
              <a:rPr lang="en-IN" sz="2000" dirty="0" err="1"/>
              <a:t>AdapterClassDemo</a:t>
            </a:r>
            <a:r>
              <a:rPr lang="en-IN" sz="2000" dirty="0"/>
              <a:t> {  </a:t>
            </a:r>
          </a:p>
          <a:p>
            <a:r>
              <a:rPr lang="en-IN" sz="2000" dirty="0" err="1"/>
              <a:t>AdapterClassDemo</a:t>
            </a:r>
            <a:r>
              <a:rPr lang="en-IN" sz="2000" dirty="0"/>
              <a:t>() {    </a:t>
            </a:r>
          </a:p>
          <a:p>
            <a:r>
              <a:rPr lang="en-IN" sz="2000" dirty="0"/>
              <a:t>f = new Frame ("Window Adapter");    </a:t>
            </a:r>
          </a:p>
          <a:p>
            <a:endParaRPr lang="en-IN" sz="2000" dirty="0"/>
          </a:p>
          <a:p>
            <a:r>
              <a:rPr lang="en-IN" sz="2000" b="1" dirty="0" err="1">
                <a:solidFill>
                  <a:srgbClr val="FF0000"/>
                </a:solidFill>
              </a:rPr>
              <a:t>f.addWindowListener</a:t>
            </a:r>
            <a:r>
              <a:rPr lang="en-IN" sz="2000" b="1" dirty="0">
                <a:solidFill>
                  <a:srgbClr val="FF0000"/>
                </a:solidFill>
              </a:rPr>
              <a:t> (new </a:t>
            </a:r>
            <a:r>
              <a:rPr lang="en-IN" sz="2000" b="1" dirty="0" err="1">
                <a:solidFill>
                  <a:srgbClr val="FF0000"/>
                </a:solidFill>
              </a:rPr>
              <a:t>WindowAdapter</a:t>
            </a:r>
            <a:r>
              <a:rPr lang="en-IN" sz="2000" b="1" dirty="0">
                <a:solidFill>
                  <a:srgbClr val="FF0000"/>
                </a:solidFill>
              </a:rPr>
              <a:t>() {    </a:t>
            </a:r>
          </a:p>
          <a:p>
            <a:r>
              <a:rPr lang="en-IN" sz="2000" b="1" dirty="0">
                <a:solidFill>
                  <a:srgbClr val="7030A0"/>
                </a:solidFill>
              </a:rPr>
              <a:t>            public void </a:t>
            </a:r>
            <a:r>
              <a:rPr lang="en-IN" sz="2000" b="1" dirty="0" err="1">
                <a:solidFill>
                  <a:srgbClr val="7030A0"/>
                </a:solidFill>
              </a:rPr>
              <a:t>windowClosing</a:t>
            </a:r>
            <a:r>
              <a:rPr lang="en-IN" sz="2000" b="1" dirty="0">
                <a:solidFill>
                  <a:srgbClr val="7030A0"/>
                </a:solidFill>
              </a:rPr>
              <a:t> (</a:t>
            </a:r>
            <a:r>
              <a:rPr lang="en-IN" sz="2000" b="1" dirty="0" err="1">
                <a:solidFill>
                  <a:srgbClr val="7030A0"/>
                </a:solidFill>
              </a:rPr>
              <a:t>WindowEvent</a:t>
            </a:r>
            <a:r>
              <a:rPr lang="en-IN" sz="2000" b="1" dirty="0">
                <a:solidFill>
                  <a:srgbClr val="7030A0"/>
                </a:solidFill>
              </a:rPr>
              <a:t> e) {    </a:t>
            </a:r>
          </a:p>
          <a:p>
            <a:r>
              <a:rPr lang="en-IN" sz="2000" b="1" dirty="0">
                <a:solidFill>
                  <a:srgbClr val="7030A0"/>
                </a:solidFill>
              </a:rPr>
              <a:t>                </a:t>
            </a:r>
            <a:r>
              <a:rPr lang="en-IN" sz="2000" b="1" dirty="0" err="1">
                <a:solidFill>
                  <a:srgbClr val="7030A0"/>
                </a:solidFill>
              </a:rPr>
              <a:t>f.dispose</a:t>
            </a:r>
            <a:r>
              <a:rPr lang="en-IN" sz="2000" b="1" dirty="0">
                <a:solidFill>
                  <a:srgbClr val="7030A0"/>
                </a:solidFill>
              </a:rPr>
              <a:t>();    </a:t>
            </a:r>
          </a:p>
          <a:p>
            <a:r>
              <a:rPr lang="en-IN" sz="2000" b="1" dirty="0">
                <a:solidFill>
                  <a:srgbClr val="7030A0"/>
                </a:solidFill>
              </a:rPr>
              <a:t>            }    </a:t>
            </a:r>
          </a:p>
          <a:p>
            <a:r>
              <a:rPr lang="en-IN" sz="2000" b="1" dirty="0">
                <a:solidFill>
                  <a:srgbClr val="7030A0"/>
                </a:solidFill>
              </a:rPr>
              <a:t>        });    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f.setSize</a:t>
            </a:r>
            <a:r>
              <a:rPr lang="en-IN" sz="2000" dirty="0"/>
              <a:t> (400, 400);    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f.setLayout</a:t>
            </a:r>
            <a:r>
              <a:rPr lang="en-IN" sz="2000" dirty="0"/>
              <a:t> (null);    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f.setVisible</a:t>
            </a:r>
            <a:r>
              <a:rPr lang="en-IN" sz="2000" dirty="0"/>
              <a:t> (true);    </a:t>
            </a:r>
          </a:p>
          <a:p>
            <a:r>
              <a:rPr lang="en-IN" sz="2000" dirty="0"/>
              <a:t>    }    </a:t>
            </a:r>
          </a:p>
          <a:p>
            <a:r>
              <a:rPr lang="en-IN" sz="2000" dirty="0"/>
              <a:t>  </a:t>
            </a:r>
          </a:p>
          <a:p>
            <a:r>
              <a:rPr lang="en-IN" sz="2000" dirty="0"/>
              <a:t>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    </a:t>
            </a:r>
          </a:p>
          <a:p>
            <a:r>
              <a:rPr lang="en-IN" sz="2000" dirty="0"/>
              <a:t>    new </a:t>
            </a:r>
            <a:r>
              <a:rPr lang="en-IN" sz="2000" dirty="0" err="1"/>
              <a:t>AdapterClassDemo</a:t>
            </a:r>
            <a:r>
              <a:rPr lang="en-IN" sz="2000" dirty="0"/>
              <a:t>();    </a:t>
            </a:r>
          </a:p>
          <a:p>
            <a:r>
              <a:rPr lang="en-IN" sz="2000" dirty="0"/>
              <a:t>}  }    </a:t>
            </a:r>
          </a:p>
        </p:txBody>
      </p:sp>
    </p:spTree>
    <p:extLst>
      <p:ext uri="{BB962C8B-B14F-4D97-AF65-F5344CB8AC3E}">
        <p14:creationId xmlns:p14="http://schemas.microsoft.com/office/powerpoint/2010/main" val="277850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Adapter Classes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833612" y="367734"/>
            <a:ext cx="72293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java.awt</a:t>
            </a:r>
            <a:r>
              <a:rPr lang="en-IN" sz="2000" dirty="0"/>
              <a:t>.*;    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java.awt.event</a:t>
            </a:r>
            <a:r>
              <a:rPr lang="en-IN" sz="2000" dirty="0"/>
              <a:t>.*;    </a:t>
            </a:r>
          </a:p>
          <a:p>
            <a:r>
              <a:rPr lang="en-IN" sz="2000" dirty="0"/>
              <a:t>  </a:t>
            </a:r>
          </a:p>
          <a:p>
            <a:r>
              <a:rPr lang="en-IN" sz="2000" dirty="0"/>
              <a:t>public class AdapterClassDemo2 </a:t>
            </a:r>
            <a:r>
              <a:rPr lang="en-IN" sz="2000" dirty="0">
                <a:solidFill>
                  <a:srgbClr val="FF0000"/>
                </a:solidFill>
              </a:rPr>
              <a:t>extends</a:t>
            </a:r>
            <a:r>
              <a:rPr lang="en-IN" sz="2000" dirty="0"/>
              <a:t> </a:t>
            </a:r>
            <a:r>
              <a:rPr lang="en-IN" sz="2000" dirty="0" err="1">
                <a:solidFill>
                  <a:srgbClr val="FF0000"/>
                </a:solidFill>
              </a:rPr>
              <a:t>MouseAdapter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{    </a:t>
            </a:r>
          </a:p>
          <a:p>
            <a:r>
              <a:rPr lang="en-IN" sz="2000" dirty="0"/>
              <a:t>    Frame f;    </a:t>
            </a:r>
          </a:p>
          <a:p>
            <a:r>
              <a:rPr lang="en-IN" sz="2000" dirty="0"/>
              <a:t>    AdapterClassDemo2() {    </a:t>
            </a:r>
          </a:p>
          <a:p>
            <a:r>
              <a:rPr lang="en-IN" sz="2000" dirty="0"/>
              <a:t>        f = new Frame ("Mouse Adapter");    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f.addMouseListener</a:t>
            </a:r>
            <a:r>
              <a:rPr lang="en-IN" sz="2000" dirty="0"/>
              <a:t>(this);    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f.setSize</a:t>
            </a:r>
            <a:r>
              <a:rPr lang="en-IN" sz="2000" dirty="0"/>
              <a:t> (300, 300);            </a:t>
            </a:r>
            <a:r>
              <a:rPr lang="en-IN" sz="2000" dirty="0" err="1"/>
              <a:t>f.setLayout</a:t>
            </a:r>
            <a:r>
              <a:rPr lang="en-IN" sz="2000" dirty="0"/>
              <a:t> (null);    </a:t>
            </a:r>
            <a:r>
              <a:rPr lang="en-IN" sz="2000" dirty="0" err="1"/>
              <a:t>f.setVisible</a:t>
            </a:r>
            <a:r>
              <a:rPr lang="en-IN" sz="2000" dirty="0"/>
              <a:t> (true);    </a:t>
            </a:r>
          </a:p>
          <a:p>
            <a:r>
              <a:rPr lang="en-IN" sz="2000" dirty="0"/>
              <a:t>    }    </a:t>
            </a:r>
          </a:p>
          <a:p>
            <a:endParaRPr lang="en-IN" sz="2000" dirty="0"/>
          </a:p>
          <a:p>
            <a:r>
              <a:rPr lang="en-IN" sz="2000" dirty="0"/>
              <a:t>    public void </a:t>
            </a:r>
            <a:r>
              <a:rPr lang="en-IN" sz="2000" dirty="0" err="1">
                <a:solidFill>
                  <a:srgbClr val="FF0000"/>
                </a:solidFill>
              </a:rPr>
              <a:t>mouseClicked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(</a:t>
            </a:r>
            <a:r>
              <a:rPr lang="en-IN" sz="2000" dirty="0" err="1">
                <a:solidFill>
                  <a:srgbClr val="FF0000"/>
                </a:solidFill>
              </a:rPr>
              <a:t>MouseEvent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e) {    </a:t>
            </a:r>
          </a:p>
          <a:p>
            <a:r>
              <a:rPr lang="en-IN" sz="2000" dirty="0"/>
              <a:t>        Graphics g = </a:t>
            </a:r>
            <a:r>
              <a:rPr lang="en-IN" sz="2000" dirty="0" err="1"/>
              <a:t>f.getGraphics</a:t>
            </a:r>
            <a:r>
              <a:rPr lang="en-IN" sz="2000" dirty="0"/>
              <a:t>();    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g.setColor</a:t>
            </a:r>
            <a:r>
              <a:rPr lang="en-IN" sz="2000" dirty="0"/>
              <a:t> (</a:t>
            </a:r>
            <a:r>
              <a:rPr lang="en-IN" sz="2000" dirty="0" err="1"/>
              <a:t>Color.BLUE</a:t>
            </a:r>
            <a:r>
              <a:rPr lang="en-IN" sz="2000" dirty="0"/>
              <a:t>);    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g.fillOval</a:t>
            </a:r>
            <a:r>
              <a:rPr lang="en-IN" sz="2000" dirty="0"/>
              <a:t> (</a:t>
            </a:r>
            <a:r>
              <a:rPr lang="en-IN" sz="2000" dirty="0" err="1"/>
              <a:t>e.getX</a:t>
            </a:r>
            <a:r>
              <a:rPr lang="en-IN" sz="2000" dirty="0"/>
              <a:t>(), </a:t>
            </a:r>
            <a:r>
              <a:rPr lang="en-IN" sz="2000" dirty="0" err="1"/>
              <a:t>e.getY</a:t>
            </a:r>
            <a:r>
              <a:rPr lang="en-IN" sz="2000" dirty="0"/>
              <a:t>(), 30, 30);    </a:t>
            </a:r>
          </a:p>
          <a:p>
            <a:r>
              <a:rPr lang="en-IN" sz="2000" dirty="0"/>
              <a:t>   }    </a:t>
            </a:r>
          </a:p>
          <a:p>
            <a:r>
              <a:rPr lang="en-IN" sz="2000" dirty="0"/>
              <a:t>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    </a:t>
            </a:r>
          </a:p>
          <a:p>
            <a:r>
              <a:rPr lang="en-IN" sz="2000" dirty="0"/>
              <a:t>    new AdapterClassDemo2();    } }</a:t>
            </a:r>
          </a:p>
        </p:txBody>
      </p:sp>
    </p:spTree>
    <p:extLst>
      <p:ext uri="{BB962C8B-B14F-4D97-AF65-F5344CB8AC3E}">
        <p14:creationId xmlns:p14="http://schemas.microsoft.com/office/powerpoint/2010/main" val="2570324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Activity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73054" y="752672"/>
            <a:ext cx="8249751" cy="557085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hlinkClick r:id="rId2"/>
              </a:rPr>
              <a:t>https://www.menti.com/al9dwwaath76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094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Login Form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73054" y="752672"/>
            <a:ext cx="8249751" cy="557085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Login Form Demo with JDBC Connection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Undecorated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20210411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Mini Project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5758" y="984684"/>
            <a:ext cx="8249751" cy="557085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Add the Login Form, once the login is successful the Registration Form page should be displayed.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Design Registration Form with Swing Components include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Enrollment number,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Name,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DOB,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Department,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Semester (</a:t>
            </a:r>
            <a:r>
              <a:rPr lang="en-US" sz="2200" dirty="0" err="1">
                <a:solidFill>
                  <a:schemeClr val="tx1"/>
                </a:solidFill>
              </a:rPr>
              <a:t>ComboBox</a:t>
            </a:r>
            <a:r>
              <a:rPr lang="en-US" sz="2200" dirty="0">
                <a:solidFill>
                  <a:schemeClr val="tx1"/>
                </a:solidFill>
              </a:rPr>
              <a:t>),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Gender (</a:t>
            </a:r>
            <a:r>
              <a:rPr lang="en-US" sz="2200" dirty="0" err="1">
                <a:solidFill>
                  <a:schemeClr val="tx1"/>
                </a:solidFill>
              </a:rPr>
              <a:t>RadioButton</a:t>
            </a:r>
            <a:r>
              <a:rPr lang="en-US" sz="2200" dirty="0">
                <a:solidFill>
                  <a:schemeClr val="tx1"/>
                </a:solidFill>
              </a:rPr>
              <a:t>),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Interested Subjects (</a:t>
            </a:r>
            <a:r>
              <a:rPr lang="en-US" sz="2200" dirty="0" err="1">
                <a:solidFill>
                  <a:schemeClr val="tx1"/>
                </a:solidFill>
              </a:rPr>
              <a:t>Atleast</a:t>
            </a:r>
            <a:r>
              <a:rPr lang="en-US" sz="2200" dirty="0">
                <a:solidFill>
                  <a:schemeClr val="tx1"/>
                </a:solidFill>
              </a:rPr>
              <a:t> 4 check boxes)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Email ID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Address (</a:t>
            </a:r>
            <a:r>
              <a:rPr lang="en-US" sz="2200" dirty="0" err="1">
                <a:solidFill>
                  <a:schemeClr val="tx1"/>
                </a:solidFill>
              </a:rPr>
              <a:t>TextArea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Add two buttons (Save and Reset). Save button should insert filled form values into the table. Reset should clear all the fields in the form.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0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Contents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238539"/>
            <a:ext cx="7773233" cy="637429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Swing features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Swing Containers 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Jframe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Jpanel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JWindow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Swing components : </a:t>
            </a:r>
            <a:r>
              <a:rPr lang="en-US" sz="2400" dirty="0" err="1">
                <a:solidFill>
                  <a:schemeClr val="tx1"/>
                </a:solidFill>
              </a:rPr>
              <a:t>JLabel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ImageIcon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JTextField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JButton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JToggeleButton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JCheckBox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JRadioButton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JTabbedPane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JScrollPane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JList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JComboBox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JTree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JTable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Layout managers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Event model in Java</a:t>
            </a:r>
          </a:p>
          <a:p>
            <a:r>
              <a:rPr lang="en-US" sz="2400" dirty="0">
                <a:solidFill>
                  <a:schemeClr val="tx1"/>
                </a:solidFill>
              </a:rPr>
              <a:t>Event classes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Event listeners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Adapter classes 	</a:t>
            </a:r>
          </a:p>
        </p:txBody>
      </p:sp>
    </p:spTree>
    <p:extLst>
      <p:ext uri="{BB962C8B-B14F-4D97-AF65-F5344CB8AC3E}">
        <p14:creationId xmlns:p14="http://schemas.microsoft.com/office/powerpoint/2010/main" val="2754260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 Next?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98236" cy="5120640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Servlet Introduction, </a:t>
            </a:r>
          </a:p>
          <a:p>
            <a:r>
              <a:rPr lang="en-IN" sz="2400" dirty="0">
                <a:solidFill>
                  <a:schemeClr val="tx1"/>
                </a:solidFill>
              </a:rPr>
              <a:t>Servlet Life Cycle(SLC), </a:t>
            </a:r>
          </a:p>
          <a:p>
            <a:r>
              <a:rPr lang="en-IN" sz="2400" dirty="0">
                <a:solidFill>
                  <a:schemeClr val="tx1"/>
                </a:solidFill>
              </a:rPr>
              <a:t>Types of Servlet, </a:t>
            </a:r>
          </a:p>
          <a:p>
            <a:r>
              <a:rPr lang="en-IN" sz="2400" dirty="0">
                <a:solidFill>
                  <a:schemeClr val="tx1"/>
                </a:solidFill>
              </a:rPr>
              <a:t>Servlet Configuration with Deployment Descriptor, </a:t>
            </a:r>
          </a:p>
          <a:p>
            <a:r>
              <a:rPr lang="en-IN" sz="2400" dirty="0">
                <a:solidFill>
                  <a:schemeClr val="tx1"/>
                </a:solidFill>
              </a:rPr>
              <a:t>Working with </a:t>
            </a:r>
            <a:r>
              <a:rPr lang="en-IN" sz="2400" dirty="0" err="1">
                <a:solidFill>
                  <a:schemeClr val="tx1"/>
                </a:solidFill>
              </a:rPr>
              <a:t>ServletContext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dirty="0" err="1">
                <a:solidFill>
                  <a:schemeClr val="tx1"/>
                </a:solidFill>
              </a:rPr>
              <a:t>ServletConfig</a:t>
            </a:r>
            <a:r>
              <a:rPr lang="en-IN" sz="2400" dirty="0">
                <a:solidFill>
                  <a:schemeClr val="tx1"/>
                </a:solidFill>
              </a:rPr>
              <a:t> Object, </a:t>
            </a:r>
          </a:p>
          <a:p>
            <a:r>
              <a:rPr lang="en-IN" sz="2400" dirty="0">
                <a:solidFill>
                  <a:schemeClr val="tx1"/>
                </a:solidFill>
              </a:rPr>
              <a:t>Attributes in Servlet, </a:t>
            </a:r>
          </a:p>
          <a:p>
            <a:r>
              <a:rPr lang="en-IN" sz="2400" dirty="0">
                <a:solidFill>
                  <a:schemeClr val="tx1"/>
                </a:solidFill>
              </a:rPr>
              <a:t>Response and Redirection using Request </a:t>
            </a:r>
            <a:r>
              <a:rPr lang="en-IN" sz="2400" dirty="0" err="1">
                <a:solidFill>
                  <a:schemeClr val="tx1"/>
                </a:solidFill>
              </a:rPr>
              <a:t>Dispacher</a:t>
            </a:r>
            <a:r>
              <a:rPr lang="en-IN" sz="2400" dirty="0">
                <a:solidFill>
                  <a:schemeClr val="tx1"/>
                </a:solidFill>
              </a:rPr>
              <a:t> and using </a:t>
            </a:r>
            <a:r>
              <a:rPr lang="en-IN" sz="2400" dirty="0" err="1">
                <a:solidFill>
                  <a:schemeClr val="tx1"/>
                </a:solidFill>
              </a:rPr>
              <a:t>sendRedirect</a:t>
            </a:r>
            <a:r>
              <a:rPr lang="en-IN" sz="2400" dirty="0">
                <a:solidFill>
                  <a:schemeClr val="tx1"/>
                </a:solidFill>
              </a:rPr>
              <a:t> Method, </a:t>
            </a:r>
          </a:p>
          <a:p>
            <a:r>
              <a:rPr lang="en-IN" sz="2400" dirty="0">
                <a:solidFill>
                  <a:schemeClr val="tx1"/>
                </a:solidFill>
              </a:rPr>
              <a:t>Filter API, </a:t>
            </a:r>
          </a:p>
          <a:p>
            <a:r>
              <a:rPr lang="en-IN" sz="2400" dirty="0">
                <a:solidFill>
                  <a:schemeClr val="tx1"/>
                </a:solidFill>
              </a:rPr>
              <a:t>Manipulating Responses using Filter API, </a:t>
            </a:r>
          </a:p>
          <a:p>
            <a:r>
              <a:rPr lang="en-IN" sz="2400" dirty="0">
                <a:solidFill>
                  <a:schemeClr val="tx1"/>
                </a:solidFill>
              </a:rPr>
              <a:t>Session Tracking: using Cookies, </a:t>
            </a:r>
          </a:p>
          <a:p>
            <a:r>
              <a:rPr lang="en-IN" sz="2400" dirty="0" err="1">
                <a:solidFill>
                  <a:schemeClr val="tx1"/>
                </a:solidFill>
              </a:rPr>
              <a:t>HTTPSession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</a:p>
          <a:p>
            <a:r>
              <a:rPr lang="en-IN" sz="2400" dirty="0">
                <a:solidFill>
                  <a:schemeClr val="tx1"/>
                </a:solidFill>
              </a:rPr>
              <a:t>Hidden Form Fields and URL Rewriting, </a:t>
            </a:r>
          </a:p>
          <a:p>
            <a:r>
              <a:rPr lang="en-IN" sz="2400" dirty="0">
                <a:solidFill>
                  <a:schemeClr val="tx1"/>
                </a:solidFill>
              </a:rPr>
              <a:t>Types of Servlet Event: </a:t>
            </a:r>
            <a:r>
              <a:rPr lang="en-IN" sz="2400" dirty="0" err="1">
                <a:solidFill>
                  <a:schemeClr val="tx1"/>
                </a:solidFill>
              </a:rPr>
              <a:t>ContextLevel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dirty="0" err="1">
                <a:solidFill>
                  <a:schemeClr val="tx1"/>
                </a:solidFill>
              </a:rPr>
              <a:t>SessionLevel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6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3C5B18-4068-1A0D-29C7-151EA30C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4C2930-E5A2-08A1-BC28-2497DBA3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0000"/>
                </a:solidFill>
              </a:rPr>
              <a:t>END OF UNIT - 2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9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MVC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21" y="1123837"/>
            <a:ext cx="8120964" cy="460118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Swing API architecture follows loosely based MVC architecture in the following manner.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Model View Controller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Model</a:t>
            </a:r>
            <a:r>
              <a:rPr lang="en-US" sz="2400" dirty="0">
                <a:solidFill>
                  <a:schemeClr val="tx1"/>
                </a:solidFill>
              </a:rPr>
              <a:t> represents component's data.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View</a:t>
            </a:r>
            <a:r>
              <a:rPr lang="en-US" sz="2400" dirty="0">
                <a:solidFill>
                  <a:schemeClr val="tx1"/>
                </a:solidFill>
              </a:rPr>
              <a:t> represents visual representation of the component's data.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Controller</a:t>
            </a:r>
            <a:r>
              <a:rPr lang="en-US" sz="2400" dirty="0">
                <a:solidFill>
                  <a:schemeClr val="tx1"/>
                </a:solidFill>
              </a:rPr>
              <a:t> takes the input from the user on the view and reflects the changes in Component's data.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Swing component has Model as a </a:t>
            </a:r>
            <a:r>
              <a:rPr lang="en-US" sz="2400" dirty="0" err="1">
                <a:solidFill>
                  <a:schemeClr val="tx1"/>
                </a:solidFill>
              </a:rPr>
              <a:t>seperate</a:t>
            </a:r>
            <a:r>
              <a:rPr lang="en-US" sz="2400" dirty="0">
                <a:solidFill>
                  <a:schemeClr val="tx1"/>
                </a:solidFill>
              </a:rPr>
              <a:t> element, while the View and Controller part are clubbed in the User Interface elements. Because of which, Swing has a pluggable look-and-feel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44895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Hierarchy of Java Swing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288" y="371866"/>
            <a:ext cx="7560960" cy="610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7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Commonly used Methods of Component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3306" y="671728"/>
            <a:ext cx="8143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The methods of Component class are widely used in java swing that are given below.</a:t>
            </a:r>
            <a:endParaRPr lang="en-IN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16806"/>
              </p:ext>
            </p:extLst>
          </p:nvPr>
        </p:nvGraphicFramePr>
        <p:xfrm>
          <a:off x="3757682" y="1641908"/>
          <a:ext cx="8039364" cy="3032760"/>
        </p:xfrm>
        <a:graphic>
          <a:graphicData uri="http://schemas.openxmlformats.org/drawingml/2006/table">
            <a:tbl>
              <a:tblPr/>
              <a:tblGrid>
                <a:gridCol w="4019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9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6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6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6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6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</a:t>
                      </a:r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add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(Component c)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 a component on another component.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setSize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width,int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height)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size of the component.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</a:t>
                      </a:r>
                      <a:r>
                        <a:rPr lang="en-IN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setLayout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LayoutManager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m)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layout manager for the component.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</a:t>
                      </a:r>
                      <a:r>
                        <a:rPr lang="en-IN" dirty="0" err="1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setVisible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b)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visibility of the component. It is by default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47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DB7-B0FD-7060-E0CE-8644C94F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How to Create Java Swing?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C6533F-05BE-9FF9-E37A-9CD54535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21" y="1123837"/>
            <a:ext cx="8120964" cy="44493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There are two ways to create a frame: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By creating the object of Frame class (association)</a:t>
            </a:r>
          </a:p>
          <a:p>
            <a:r>
              <a:rPr lang="en-US" sz="2400" dirty="0">
                <a:solidFill>
                  <a:schemeClr val="tx1"/>
                </a:solidFill>
              </a:rPr>
              <a:t>By extending Frame class (inheritance)</a:t>
            </a:r>
          </a:p>
        </p:txBody>
      </p:sp>
    </p:spTree>
    <p:extLst>
      <p:ext uri="{BB962C8B-B14F-4D97-AF65-F5344CB8AC3E}">
        <p14:creationId xmlns:p14="http://schemas.microsoft.com/office/powerpoint/2010/main" val="38296625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1755</TotalTime>
  <Words>4436</Words>
  <Application>Microsoft Office PowerPoint</Application>
  <PresentationFormat>Widescreen</PresentationFormat>
  <Paragraphs>646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arial</vt:lpstr>
      <vt:lpstr>Calibri</vt:lpstr>
      <vt:lpstr>Corbel</vt:lpstr>
      <vt:lpstr>inter-regular</vt:lpstr>
      <vt:lpstr>times new roman</vt:lpstr>
      <vt:lpstr>Trebuchet MS</vt:lpstr>
      <vt:lpstr>Wingdings 2</vt:lpstr>
      <vt:lpstr>Frame</vt:lpstr>
      <vt:lpstr>  Unit #2 GUI – Swing &amp; Event Handling</vt:lpstr>
      <vt:lpstr>Contents</vt:lpstr>
      <vt:lpstr>Java Swing</vt:lpstr>
      <vt:lpstr>Java Swing</vt:lpstr>
      <vt:lpstr>Features of Swing Class</vt:lpstr>
      <vt:lpstr>MVC Architecture</vt:lpstr>
      <vt:lpstr>Hierarchy of Java Swing Classes</vt:lpstr>
      <vt:lpstr>Commonly used Methods of Component Class</vt:lpstr>
      <vt:lpstr>How to Create Java Swing?</vt:lpstr>
      <vt:lpstr>Ready to Create Java Swing Application?</vt:lpstr>
      <vt:lpstr>JFrame Object Inside the main() Method</vt:lpstr>
      <vt:lpstr>JFrame Object Inside the Constructor</vt:lpstr>
      <vt:lpstr>JFrame using Inheritance</vt:lpstr>
      <vt:lpstr>Swing Containers: JFrame, JPanel, JWindow</vt:lpstr>
      <vt:lpstr>Swing Containers: JFrame, JPanel, JWindow</vt:lpstr>
      <vt:lpstr>Swing Containers: JFrame, JPanel, JWindow</vt:lpstr>
      <vt:lpstr>Swing Components</vt:lpstr>
      <vt:lpstr>Swing Components</vt:lpstr>
      <vt:lpstr>Swing Components</vt:lpstr>
      <vt:lpstr>Swing Components</vt:lpstr>
      <vt:lpstr>Swing Components</vt:lpstr>
      <vt:lpstr>ImageIcon</vt:lpstr>
      <vt:lpstr>Swing Components</vt:lpstr>
      <vt:lpstr>Layout Managers</vt:lpstr>
      <vt:lpstr>Flow Layout</vt:lpstr>
      <vt:lpstr>Flow Layout</vt:lpstr>
      <vt:lpstr>Border Layout</vt:lpstr>
      <vt:lpstr>Border Layout</vt:lpstr>
      <vt:lpstr>Card Layout</vt:lpstr>
      <vt:lpstr>Card Layout</vt:lpstr>
      <vt:lpstr>Box Layout</vt:lpstr>
      <vt:lpstr>Box Layout</vt:lpstr>
      <vt:lpstr>Grid Layout</vt:lpstr>
      <vt:lpstr>Grid Layout</vt:lpstr>
      <vt:lpstr>Grid Bag Layout</vt:lpstr>
      <vt:lpstr>Group Layout</vt:lpstr>
      <vt:lpstr>Spring Layout</vt:lpstr>
      <vt:lpstr>Scroll Pane Layout</vt:lpstr>
      <vt:lpstr>Scroll Pane Layout</vt:lpstr>
      <vt:lpstr>Event Model in Java</vt:lpstr>
      <vt:lpstr>Event Processing in Java</vt:lpstr>
      <vt:lpstr>Event Processing in Java</vt:lpstr>
      <vt:lpstr>The Delegation Event Model</vt:lpstr>
      <vt:lpstr>Summary of Event Handling</vt:lpstr>
      <vt:lpstr>Event Classes in Java</vt:lpstr>
      <vt:lpstr>Different Interfaces Consists of Different Methods</vt:lpstr>
      <vt:lpstr>Event Classes in Java</vt:lpstr>
      <vt:lpstr>Adapter Classes</vt:lpstr>
      <vt:lpstr>Adapter Classes</vt:lpstr>
      <vt:lpstr>Adapter Classes</vt:lpstr>
      <vt:lpstr>Adapter Classes</vt:lpstr>
      <vt:lpstr>Adapter Classes</vt:lpstr>
      <vt:lpstr>Adapter Classes</vt:lpstr>
      <vt:lpstr>Activity</vt:lpstr>
      <vt:lpstr>Login Form</vt:lpstr>
      <vt:lpstr>Mini Project</vt:lpstr>
      <vt:lpstr>Contents</vt:lpstr>
      <vt:lpstr>UP Next?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 JAVAFX basics, Event-driven programming and  Animations</dc:title>
  <dc:creator>Ravikumar R N</dc:creator>
  <cp:lastModifiedBy>santosh betgeri</cp:lastModifiedBy>
  <cp:revision>119</cp:revision>
  <dcterms:created xsi:type="dcterms:W3CDTF">2022-05-11T06:17:55Z</dcterms:created>
  <dcterms:modified xsi:type="dcterms:W3CDTF">2023-07-07T10:56:26Z</dcterms:modified>
</cp:coreProperties>
</file>