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256" r:id="rId2"/>
    <p:sldId id="347" r:id="rId3"/>
    <p:sldId id="257" r:id="rId4"/>
    <p:sldId id="350" r:id="rId5"/>
    <p:sldId id="258" r:id="rId6"/>
    <p:sldId id="259" r:id="rId7"/>
    <p:sldId id="260" r:id="rId8"/>
    <p:sldId id="261" r:id="rId9"/>
    <p:sldId id="262" r:id="rId10"/>
    <p:sldId id="263" r:id="rId11"/>
    <p:sldId id="35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52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53" r:id="rId88"/>
    <p:sldId id="338" r:id="rId89"/>
    <p:sldId id="339" r:id="rId90"/>
    <p:sldId id="340" r:id="rId91"/>
    <p:sldId id="342" r:id="rId92"/>
    <p:sldId id="343" r:id="rId93"/>
    <p:sldId id="344" r:id="rId94"/>
    <p:sldId id="345" r:id="rId95"/>
    <p:sldId id="348" r:id="rId96"/>
    <p:sldId id="349" r:id="rId97"/>
    <p:sldId id="346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60" autoAdjust="0"/>
  </p:normalViewPr>
  <p:slideViewPr>
    <p:cSldViewPr>
      <p:cViewPr varScale="1">
        <p:scale>
          <a:sx n="75" d="100"/>
          <a:sy n="75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B594-18E5-4764-848A-0142B1BCC1BB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1018-8BCB-4BAD-9C2C-76FB2B7F8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0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Java white paper, it is a reusable software component. A bean encapsulates many objects into one object so that we can access this object from multiple places. Moreover, it provides easy maintenance.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51018-8BCB-4BAD-9C2C-76FB2B7F8D0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3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9897" y="471881"/>
            <a:ext cx="6204204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 u="sng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4947" y="1680717"/>
            <a:ext cx="3926204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88" y="2654807"/>
            <a:ext cx="4953000" cy="9784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51" y="2865196"/>
            <a:ext cx="3501897" cy="636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3337"/>
            <a:ext cx="7981315" cy="364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 u="sng">
                <a:solidFill>
                  <a:schemeClr val="hlink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wadieducation.edu.in/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ebook.com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functions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functions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java.sun.com/jsp/jstl/sq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sql" TargetMode="External"/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x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286000"/>
            <a:ext cx="56388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609600" y="2286000"/>
            <a:ext cx="345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70C0"/>
                </a:solidFill>
              </a:rPr>
              <a:t>Unit – 4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Java</a:t>
            </a:r>
            <a:r>
              <a:rPr lang="en-US" sz="3600" baseline="0" dirty="0">
                <a:solidFill>
                  <a:srgbClr val="0070C0"/>
                </a:solidFill>
              </a:rPr>
              <a:t> Server Pages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609600" y="3919090"/>
            <a:ext cx="2156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Santushti</a:t>
            </a:r>
            <a:r>
              <a:rPr lang="en-US" sz="2000" dirty="0"/>
              <a:t> Betgeri</a:t>
            </a:r>
          </a:p>
          <a:p>
            <a:r>
              <a:rPr lang="en-US" sz="2000" dirty="0"/>
              <a:t>Assistant Professor</a:t>
            </a:r>
          </a:p>
          <a:p>
            <a:r>
              <a:rPr lang="en-US" sz="2000" dirty="0"/>
              <a:t>Dept.</a:t>
            </a:r>
            <a:r>
              <a:rPr lang="en-US" sz="2000" baseline="0" dirty="0"/>
              <a:t> of CE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701802"/>
            <a:ext cx="284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Architecture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945120" cy="51821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183005" algn="l"/>
                <a:tab pos="2917825" algn="l"/>
              </a:tabLst>
            </a:pPr>
            <a:r>
              <a:rPr sz="2400" spc="-35" dirty="0">
                <a:latin typeface="Cambria"/>
                <a:cs typeface="Cambria"/>
              </a:rPr>
              <a:t>Following</a:t>
            </a:r>
            <a:r>
              <a:rPr lang="en-US" sz="2400" spc="-3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steps</a:t>
            </a:r>
            <a:r>
              <a:rPr sz="2400" spc="5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includes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JSP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Architecture</a:t>
            </a:r>
            <a:r>
              <a:rPr sz="2400" spc="4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shown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above </a:t>
            </a:r>
            <a:r>
              <a:rPr sz="2400" spc="-43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figure.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400" spc="-85" dirty="0">
                <a:latin typeface="Cambria"/>
                <a:cs typeface="Cambria"/>
              </a:rPr>
              <a:t>Web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client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sends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request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42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Web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server</a:t>
            </a:r>
            <a:r>
              <a:rPr sz="2400" spc="42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for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434" dirty="0"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400" b="1" spc="4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page</a:t>
            </a:r>
            <a:r>
              <a:rPr sz="2400" b="1" spc="4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(extension</a:t>
            </a:r>
            <a:r>
              <a:rPr lang="en-US" sz="2400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.jsp</a:t>
            </a:r>
            <a:r>
              <a:rPr sz="2400" spc="-5" dirty="0">
                <a:latin typeface="Cambria"/>
                <a:cs typeface="Cambria"/>
              </a:rPr>
              <a:t>).</a:t>
            </a:r>
            <a:endParaRPr sz="24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 startAt="2"/>
              <a:tabLst>
                <a:tab pos="356870" algn="l"/>
                <a:tab pos="357505" algn="l"/>
              </a:tabLst>
            </a:pPr>
            <a:r>
              <a:rPr sz="2400" spc="-5" dirty="0">
                <a:latin typeface="Cambria"/>
                <a:cs typeface="Cambria"/>
              </a:rPr>
              <a:t>As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per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spc="-15" dirty="0">
                <a:latin typeface="Cambria"/>
                <a:cs typeface="Cambria"/>
              </a:rPr>
              <a:t>request,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Web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server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(here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after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called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container</a:t>
            </a:r>
            <a:r>
              <a:rPr sz="2400" spc="-15" dirty="0">
                <a:latin typeface="Cambria"/>
                <a:cs typeface="Cambria"/>
              </a:rPr>
              <a:t>)</a:t>
            </a:r>
            <a:r>
              <a:rPr lang="en-US"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loads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page.</a:t>
            </a:r>
            <a:endParaRPr sz="24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2400" spc="-10" dirty="0">
                <a:latin typeface="Cambria"/>
                <a:cs typeface="Cambria"/>
              </a:rPr>
              <a:t>JSP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container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converts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(or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translates)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JSP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file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into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Servlet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source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code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file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(with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extension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b="1" spc="-50" dirty="0">
                <a:latin typeface="Cambria"/>
                <a:cs typeface="Cambria"/>
              </a:rPr>
              <a:t>.java</a:t>
            </a:r>
            <a:r>
              <a:rPr sz="2400" spc="-50" dirty="0">
                <a:latin typeface="Cambria"/>
                <a:cs typeface="Cambria"/>
              </a:rPr>
              <a:t>).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This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known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translation</a:t>
            </a:r>
            <a:r>
              <a:rPr sz="2400" spc="-3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buAutoNum type="arabicPeriod" startAt="4"/>
              <a:tabLst>
                <a:tab pos="356870" algn="l"/>
                <a:tab pos="357505" algn="l"/>
              </a:tabLst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translated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b="1" spc="-55" dirty="0">
                <a:latin typeface="Cambria"/>
                <a:cs typeface="Cambria"/>
              </a:rPr>
              <a:t>.java</a:t>
            </a:r>
            <a:r>
              <a:rPr sz="2400" b="1" spc="2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file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Servlet</a:t>
            </a:r>
            <a:r>
              <a:rPr sz="2400" spc="3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is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compiled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that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results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Servlet</a:t>
            </a:r>
            <a:r>
              <a:rPr lang="en-US" sz="2400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.class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file.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This</a:t>
            </a:r>
            <a:r>
              <a:rPr sz="2400" spc="-10" dirty="0">
                <a:latin typeface="Cambria"/>
                <a:cs typeface="Cambria"/>
              </a:rPr>
              <a:t> is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known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compilation</a:t>
            </a:r>
            <a:r>
              <a:rPr sz="2400" spc="-1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356870" marR="24130" indent="-344805">
              <a:lnSpc>
                <a:spcPct val="100000"/>
              </a:lnSpc>
              <a:buAutoNum type="arabicPeriod" startAt="5"/>
              <a:tabLst>
                <a:tab pos="356870" algn="l"/>
                <a:tab pos="357505" algn="l"/>
              </a:tabLst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.class</a:t>
            </a:r>
            <a:r>
              <a:rPr sz="2400" b="1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file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Servlet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executed</a:t>
            </a:r>
            <a:r>
              <a:rPr sz="2400" spc="1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and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output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execution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sent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to </a:t>
            </a:r>
            <a:r>
              <a:rPr sz="2400" spc="-4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client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response</a:t>
            </a:r>
            <a:r>
              <a:rPr sz="2400" spc="-10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701802"/>
            <a:ext cx="284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Architecture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76400"/>
            <a:ext cx="3886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Translation of JSP page to Servlet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Compilation of JSP page(Compilation of JSP into test.java)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Classloading</a:t>
            </a:r>
            <a:r>
              <a:rPr lang="en-US" sz="2000" dirty="0"/>
              <a:t> (test.java to </a:t>
            </a:r>
            <a:r>
              <a:rPr lang="en-US" sz="2000" dirty="0" err="1"/>
              <a:t>test.class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Instantiation(Object of the generated Servlet is created)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Initialization(</a:t>
            </a:r>
            <a:r>
              <a:rPr lang="en-US" sz="2000" dirty="0" err="1">
                <a:solidFill>
                  <a:srgbClr val="FF0000"/>
                </a:solidFill>
              </a:rPr>
              <a:t>jspInit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method is invoked by the container)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Request processing(</a:t>
            </a:r>
            <a:r>
              <a:rPr lang="en-US" sz="2000" dirty="0" err="1">
                <a:solidFill>
                  <a:srgbClr val="FF0000"/>
                </a:solidFill>
              </a:rPr>
              <a:t>jspService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is invoked by the container)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JSP Cleanup (</a:t>
            </a:r>
            <a:r>
              <a:rPr lang="en-US" sz="2000" dirty="0" err="1">
                <a:solidFill>
                  <a:srgbClr val="FF0000"/>
                </a:solidFill>
              </a:rPr>
              <a:t>jspDestroy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method is invoked by the container)</a:t>
            </a:r>
            <a:endParaRPr lang="en-IN" sz="2000" dirty="0"/>
          </a:p>
        </p:txBody>
      </p:sp>
      <p:pic>
        <p:nvPicPr>
          <p:cNvPr id="2050" name="Picture 2" descr="https://media.geeksforgeeks.org/wp-content/cdn-uploads/jsp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84401"/>
            <a:ext cx="5486400" cy="581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887423"/>
            <a:ext cx="8101330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Write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hello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35" dirty="0">
                <a:latin typeface="Calibri"/>
                <a:cs typeface="Calibri"/>
              </a:rPr>
              <a:t>JSP.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1: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NetBeans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5" dirty="0">
                <a:latin typeface="Calibri"/>
                <a:cs typeface="Calibri"/>
              </a:rPr>
              <a:t>“FirstJsp”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40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2:</a:t>
            </a:r>
            <a:r>
              <a:rPr sz="240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click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page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folder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add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JSP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MyJsp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&lt;body&gt;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400" dirty="0">
                <a:cs typeface="Calibri"/>
              </a:rPr>
              <a:t> &lt;h1&gt;Hello From JSP&lt;/h1&gt;</a:t>
            </a:r>
          </a:p>
          <a:p>
            <a:pPr marL="12700">
              <a:lnSpc>
                <a:spcPct val="100000"/>
              </a:lnSpc>
            </a:pPr>
            <a:endParaRPr lang="en-IN" sz="2400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4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4: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395" y="670051"/>
            <a:ext cx="2894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>
                <a:solidFill>
                  <a:srgbClr val="FFFFFF"/>
                </a:solidFill>
              </a:rPr>
              <a:t>First</a:t>
            </a:r>
            <a:r>
              <a:rPr sz="3200" spc="-4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JSP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Program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1535049"/>
            <a:ext cx="1237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4695" algn="l"/>
              </a:tabLst>
            </a:pP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30" dirty="0">
                <a:latin typeface="Cambria"/>
                <a:cs typeface="Cambria"/>
              </a:rPr>
              <a:t>h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800" dirty="0">
                <a:latin typeface="Cambria"/>
                <a:cs typeface="Cambria"/>
              </a:rPr>
              <a:t>JSP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0725" y="1589278"/>
            <a:ext cx="66205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6220" algn="l"/>
                <a:tab pos="2195195" algn="l"/>
                <a:tab pos="3762375" algn="l"/>
                <a:tab pos="4555490" algn="l"/>
                <a:tab pos="5378450" algn="l"/>
                <a:tab pos="6061710" algn="l"/>
              </a:tabLst>
            </a:pPr>
            <a:r>
              <a:rPr sz="2400" spc="-40" dirty="0">
                <a:latin typeface="Cambria"/>
                <a:cs typeface="Cambria"/>
              </a:rPr>
              <a:t>d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60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c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95" dirty="0">
                <a:latin typeface="Cambria"/>
                <a:cs typeface="Cambria"/>
              </a:rPr>
              <a:t>i</a:t>
            </a:r>
            <a:r>
              <a:rPr sz="2400" spc="-130" dirty="0">
                <a:latin typeface="Cambria"/>
                <a:cs typeface="Cambria"/>
              </a:rPr>
              <a:t>v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s	</a:t>
            </a:r>
            <a:r>
              <a:rPr sz="2400" b="1" spc="10" dirty="0">
                <a:latin typeface="Cambria"/>
                <a:cs typeface="Cambria"/>
              </a:rPr>
              <a:t>a</a:t>
            </a:r>
            <a:r>
              <a:rPr sz="2400" b="1" spc="-55" dirty="0">
                <a:latin typeface="Cambria"/>
                <a:cs typeface="Cambria"/>
              </a:rPr>
              <a:t>r</a:t>
            </a:r>
            <a:r>
              <a:rPr sz="2400" b="1" dirty="0">
                <a:latin typeface="Cambria"/>
                <a:cs typeface="Cambria"/>
              </a:rPr>
              <a:t>e	</a:t>
            </a:r>
            <a:r>
              <a:rPr sz="2400" b="1" spc="-5" dirty="0">
                <a:latin typeface="Cambria"/>
                <a:cs typeface="Cambria"/>
              </a:rPr>
              <a:t>mes</a:t>
            </a:r>
            <a:r>
              <a:rPr sz="2400" b="1" spc="5" dirty="0">
                <a:latin typeface="Cambria"/>
                <a:cs typeface="Cambria"/>
              </a:rPr>
              <a:t>s</a:t>
            </a:r>
            <a:r>
              <a:rPr sz="2400" b="1" spc="10" dirty="0">
                <a:latin typeface="Cambria"/>
                <a:cs typeface="Cambria"/>
              </a:rPr>
              <a:t>a</a:t>
            </a:r>
            <a:r>
              <a:rPr sz="2400" b="1" dirty="0">
                <a:latin typeface="Cambria"/>
                <a:cs typeface="Cambria"/>
              </a:rPr>
              <a:t>ges	</a:t>
            </a:r>
            <a:r>
              <a:rPr sz="2400" b="1" spc="10" dirty="0">
                <a:latin typeface="Cambria"/>
                <a:cs typeface="Cambria"/>
              </a:rPr>
              <a:t>t</a:t>
            </a:r>
            <a:r>
              <a:rPr sz="2400" b="1" spc="-20" dirty="0">
                <a:latin typeface="Cambria"/>
                <a:cs typeface="Cambria"/>
              </a:rPr>
              <a:t>h</a:t>
            </a:r>
            <a:r>
              <a:rPr sz="2400" b="1" spc="10" dirty="0">
                <a:latin typeface="Cambria"/>
                <a:cs typeface="Cambria"/>
              </a:rPr>
              <a:t>a</a:t>
            </a:r>
            <a:r>
              <a:rPr sz="2400" b="1" dirty="0">
                <a:latin typeface="Cambria"/>
                <a:cs typeface="Cambria"/>
              </a:rPr>
              <a:t>t	</a:t>
            </a:r>
            <a:r>
              <a:rPr sz="2400" b="1" spc="-40" dirty="0">
                <a:latin typeface="Cambria"/>
                <a:cs typeface="Cambria"/>
              </a:rPr>
              <a:t>t</a:t>
            </a:r>
            <a:r>
              <a:rPr sz="2400" b="1" spc="-5" dirty="0">
                <a:latin typeface="Cambria"/>
                <a:cs typeface="Cambria"/>
              </a:rPr>
              <a:t>e</a:t>
            </a:r>
            <a:r>
              <a:rPr sz="2400" b="1" dirty="0">
                <a:latin typeface="Cambria"/>
                <a:cs typeface="Cambria"/>
              </a:rPr>
              <a:t>lls	</a:t>
            </a:r>
            <a:r>
              <a:rPr sz="2400" b="1" spc="10" dirty="0">
                <a:latin typeface="Cambria"/>
                <a:cs typeface="Cambria"/>
              </a:rPr>
              <a:t>t</a:t>
            </a:r>
            <a:r>
              <a:rPr sz="2400" b="1" spc="5" dirty="0">
                <a:latin typeface="Cambria"/>
                <a:cs typeface="Cambria"/>
              </a:rPr>
              <a:t>h</a:t>
            </a:r>
            <a:r>
              <a:rPr sz="2400" b="1" dirty="0">
                <a:latin typeface="Cambria"/>
                <a:cs typeface="Cambria"/>
              </a:rPr>
              <a:t>e	</a:t>
            </a:r>
            <a:r>
              <a:rPr sz="2400" spc="-60" dirty="0">
                <a:latin typeface="Cambria"/>
                <a:cs typeface="Cambria"/>
              </a:rPr>
              <a:t>w</a:t>
            </a:r>
            <a:r>
              <a:rPr sz="2400" spc="5" dirty="0">
                <a:latin typeface="Cambria"/>
                <a:cs typeface="Cambria"/>
              </a:rPr>
              <a:t>eb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966671"/>
            <a:ext cx="8103234" cy="370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container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how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to</a:t>
            </a:r>
            <a:r>
              <a:rPr sz="2400" b="1" spc="30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translate</a:t>
            </a:r>
            <a:r>
              <a:rPr sz="2400" b="1" spc="114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8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JSP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page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into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corresponding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servlet.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There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are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three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types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directives:</a:t>
            </a:r>
            <a:endParaRPr sz="2400">
              <a:latin typeface="Cambria"/>
              <a:cs typeface="Cambria"/>
            </a:endParaRPr>
          </a:p>
          <a:p>
            <a:pPr marL="13843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400" dirty="0">
                <a:latin typeface="Cambria"/>
                <a:cs typeface="Cambria"/>
              </a:rPr>
              <a:t>page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directive</a:t>
            </a:r>
            <a:endParaRPr sz="2400">
              <a:latin typeface="Cambria"/>
              <a:cs typeface="Cambria"/>
            </a:endParaRPr>
          </a:p>
          <a:p>
            <a:pPr marL="1384300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Cambria"/>
                <a:cs typeface="Cambria"/>
              </a:rPr>
              <a:t>include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directive</a:t>
            </a:r>
            <a:endParaRPr sz="2400">
              <a:latin typeface="Cambria"/>
              <a:cs typeface="Cambria"/>
            </a:endParaRPr>
          </a:p>
          <a:p>
            <a:pPr marL="1384300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400" spc="-10" dirty="0">
                <a:latin typeface="Cambria"/>
                <a:cs typeface="Cambria"/>
              </a:rPr>
              <a:t>taglib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directive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latin typeface="Cambria"/>
                <a:cs typeface="Cambria"/>
              </a:rPr>
              <a:t>Syntax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JSP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b="1" spc="-45" dirty="0">
                <a:latin typeface="Cambria"/>
                <a:cs typeface="Cambria"/>
              </a:rPr>
              <a:t>Directive</a:t>
            </a:r>
            <a:endParaRPr sz="2400">
              <a:latin typeface="Cambria"/>
              <a:cs typeface="Cambria"/>
            </a:endParaRPr>
          </a:p>
          <a:p>
            <a:pPr marL="61341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&lt;%@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directive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attribute="value"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%&gt;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573" y="700531"/>
            <a:ext cx="2937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2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DIRECTIVES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23" y="700531"/>
            <a:ext cx="3441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65" dirty="0">
                <a:solidFill>
                  <a:srgbClr val="FFFFFF"/>
                </a:solidFill>
                <a:latin typeface="Cambria"/>
                <a:cs typeface="Cambria"/>
              </a:rPr>
              <a:t>1.PAGE</a:t>
            </a:r>
            <a:r>
              <a:rPr sz="3200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DIRECTIVE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756" y="1645373"/>
            <a:ext cx="8022590" cy="898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 marR="5080" indent="-357505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368935" algn="l"/>
                <a:tab pos="370205" algn="l"/>
              </a:tabLst>
            </a:pPr>
            <a:r>
              <a:rPr sz="2400" b="1" spc="-5" dirty="0">
                <a:latin typeface="Cambria"/>
                <a:cs typeface="Cambria"/>
              </a:rPr>
              <a:t>The </a:t>
            </a:r>
            <a:r>
              <a:rPr sz="2400" b="1" dirty="0">
                <a:latin typeface="Cambria"/>
                <a:cs typeface="Cambria"/>
              </a:rPr>
              <a:t>page </a:t>
            </a:r>
            <a:r>
              <a:rPr sz="2400" b="1" spc="-40" dirty="0">
                <a:latin typeface="Cambria"/>
                <a:cs typeface="Cambria"/>
              </a:rPr>
              <a:t>directive </a:t>
            </a:r>
            <a:r>
              <a:rPr sz="2400" b="1" spc="-5" dirty="0">
                <a:latin typeface="Cambria"/>
                <a:cs typeface="Cambria"/>
              </a:rPr>
              <a:t>defines attributes that </a:t>
            </a:r>
            <a:r>
              <a:rPr sz="2400" b="1" spc="-10" dirty="0">
                <a:latin typeface="Cambria"/>
                <a:cs typeface="Cambria"/>
              </a:rPr>
              <a:t>apply </a:t>
            </a:r>
            <a:r>
              <a:rPr sz="2400" b="1" spc="-25" dirty="0">
                <a:latin typeface="Cambria"/>
                <a:cs typeface="Cambria"/>
              </a:rPr>
              <a:t>to </a:t>
            </a:r>
            <a:r>
              <a:rPr sz="2400" b="1" dirty="0">
                <a:latin typeface="Cambria"/>
                <a:cs typeface="Cambria"/>
              </a:rPr>
              <a:t>an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entire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5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JSP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page.</a:t>
            </a:r>
            <a:endParaRPr sz="24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494" y="3019805"/>
            <a:ext cx="24218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indent="-63436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646430" algn="l"/>
                <a:tab pos="647065" algn="l"/>
              </a:tabLst>
            </a:pPr>
            <a:r>
              <a:rPr sz="2400" spc="-5" dirty="0">
                <a:latin typeface="Cambria"/>
                <a:cs typeface="Cambria"/>
              </a:rPr>
              <a:t>isELIgnored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 startAt="6"/>
              <a:tabLst>
                <a:tab pos="646430" algn="l"/>
                <a:tab pos="647065" algn="l"/>
              </a:tabLst>
            </a:pPr>
            <a:r>
              <a:rPr sz="2400" spc="-10" dirty="0">
                <a:latin typeface="Cambria"/>
                <a:cs typeface="Cambria"/>
              </a:rPr>
              <a:t>language,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 startAt="6"/>
              <a:tabLst>
                <a:tab pos="646430" algn="l"/>
                <a:tab pos="647065" algn="l"/>
              </a:tabLst>
            </a:pPr>
            <a:r>
              <a:rPr sz="2400" spc="-35" dirty="0">
                <a:latin typeface="Cambria"/>
                <a:cs typeface="Cambria"/>
              </a:rPr>
              <a:t>errorPage,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646430" algn="l"/>
                <a:tab pos="647065" algn="l"/>
              </a:tabLst>
            </a:pPr>
            <a:r>
              <a:rPr sz="2400" spc="-15" dirty="0">
                <a:latin typeface="Cambria"/>
                <a:cs typeface="Cambria"/>
              </a:rPr>
              <a:t>isErrorPage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 startAt="6"/>
              <a:tabLst>
                <a:tab pos="646430" algn="l"/>
                <a:tab pos="647065" algn="l"/>
              </a:tabLst>
            </a:pPr>
            <a:r>
              <a:rPr sz="2400" spc="-1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-55" dirty="0">
                <a:latin typeface="Cambria"/>
                <a:cs typeface="Cambria"/>
              </a:rPr>
              <a:t>f</a:t>
            </a:r>
            <a:r>
              <a:rPr sz="2400" dirty="0">
                <a:latin typeface="Cambria"/>
                <a:cs typeface="Cambria"/>
              </a:rPr>
              <a:t>e,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506" y="3057601"/>
            <a:ext cx="235458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indent="-634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sz="2400" dirty="0">
                <a:latin typeface="Cambria"/>
                <a:cs typeface="Cambria"/>
              </a:rPr>
              <a:t>import,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46430" algn="l"/>
                <a:tab pos="647065" algn="l"/>
              </a:tabLst>
            </a:pPr>
            <a:r>
              <a:rPr sz="2400" dirty="0">
                <a:latin typeface="Cambria"/>
                <a:cs typeface="Cambria"/>
              </a:rPr>
              <a:t>co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t</a:t>
            </a:r>
            <a:r>
              <a:rPr sz="2400" spc="-75" dirty="0">
                <a:latin typeface="Cambria"/>
                <a:cs typeface="Cambria"/>
              </a:rPr>
              <a:t>T</a:t>
            </a:r>
            <a:r>
              <a:rPr sz="2400" spc="-10" dirty="0">
                <a:latin typeface="Cambria"/>
                <a:cs typeface="Cambria"/>
              </a:rPr>
              <a:t>y</a:t>
            </a:r>
            <a:r>
              <a:rPr sz="2400" spc="5" dirty="0">
                <a:latin typeface="Cambria"/>
                <a:cs typeface="Cambria"/>
              </a:rPr>
              <a:t>p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/>
              <a:tabLst>
                <a:tab pos="646430" algn="l"/>
                <a:tab pos="647065" algn="l"/>
              </a:tabLst>
            </a:pPr>
            <a:r>
              <a:rPr sz="2400" spc="-10" dirty="0">
                <a:latin typeface="Cambria"/>
                <a:cs typeface="Cambria"/>
              </a:rPr>
              <a:t>extends,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/>
              <a:tabLst>
                <a:tab pos="646430" algn="l"/>
                <a:tab pos="647065" algn="l"/>
              </a:tabLst>
            </a:pPr>
            <a:r>
              <a:rPr sz="2400" spc="-5" dirty="0">
                <a:latin typeface="Cambria"/>
                <a:cs typeface="Cambria"/>
              </a:rPr>
              <a:t>info,</a:t>
            </a:r>
            <a:endParaRPr sz="2400">
              <a:latin typeface="Cambria"/>
              <a:cs typeface="Cambria"/>
            </a:endParaRPr>
          </a:p>
          <a:p>
            <a:pPr marL="646430" indent="-634365">
              <a:lnSpc>
                <a:spcPct val="100000"/>
              </a:lnSpc>
              <a:buAutoNum type="arabicPeriod"/>
              <a:tabLst>
                <a:tab pos="646430" algn="l"/>
                <a:tab pos="647065" algn="l"/>
              </a:tabLst>
            </a:pPr>
            <a:r>
              <a:rPr sz="2400" spc="-85" dirty="0">
                <a:latin typeface="Cambria"/>
                <a:cs typeface="Cambria"/>
              </a:rPr>
              <a:t>buffer,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13068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mp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21662"/>
            <a:ext cx="8087359" cy="42255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import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attribute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is</a:t>
            </a:r>
            <a:r>
              <a:rPr sz="2400" spc="-15" dirty="0">
                <a:latin typeface="Cambria"/>
                <a:cs typeface="Cambria"/>
              </a:rPr>
              <a:t> used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import</a:t>
            </a:r>
            <a:r>
              <a:rPr sz="2400" b="1" spc="-5" dirty="0">
                <a:latin typeface="Cambria"/>
                <a:cs typeface="Cambria"/>
              </a:rPr>
              <a:t> class,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interface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or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all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the </a:t>
            </a:r>
            <a:r>
              <a:rPr sz="2400" b="1" spc="-10" dirty="0">
                <a:latin typeface="Cambria"/>
                <a:cs typeface="Cambria"/>
              </a:rPr>
              <a:t> members of </a:t>
            </a:r>
            <a:r>
              <a:rPr sz="2400" b="1" spc="-5" dirty="0">
                <a:latin typeface="Cambria"/>
                <a:cs typeface="Cambria"/>
              </a:rPr>
              <a:t>a package</a:t>
            </a:r>
            <a:r>
              <a:rPr sz="2400" spc="-5" dirty="0">
                <a:latin typeface="Cambria"/>
                <a:cs typeface="Cambria"/>
              </a:rPr>
              <a:t>. It </a:t>
            </a:r>
            <a:r>
              <a:rPr sz="2400" spc="-10" dirty="0">
                <a:latin typeface="Cambria"/>
                <a:cs typeface="Cambria"/>
              </a:rPr>
              <a:t>is similar </a:t>
            </a:r>
            <a:r>
              <a:rPr sz="2400" spc="-35" dirty="0">
                <a:latin typeface="Cambria"/>
                <a:cs typeface="Cambria"/>
              </a:rPr>
              <a:t>to </a:t>
            </a:r>
            <a:r>
              <a:rPr sz="2400" spc="-10" dirty="0">
                <a:latin typeface="Cambria"/>
                <a:cs typeface="Cambria"/>
              </a:rPr>
              <a:t>import </a:t>
            </a:r>
            <a:r>
              <a:rPr sz="2400" spc="-30" dirty="0">
                <a:latin typeface="Cambria"/>
                <a:cs typeface="Cambria"/>
              </a:rPr>
              <a:t>keyword </a:t>
            </a:r>
            <a:r>
              <a:rPr sz="2400" spc="-10" dirty="0">
                <a:latin typeface="Cambria"/>
                <a:cs typeface="Cambria"/>
              </a:rPr>
              <a:t>in </a:t>
            </a:r>
            <a:r>
              <a:rPr sz="2400" spc="-45" dirty="0">
                <a:latin typeface="Cambria"/>
                <a:cs typeface="Cambria"/>
              </a:rPr>
              <a:t>java </a:t>
            </a:r>
            <a:r>
              <a:rPr sz="2400" dirty="0">
                <a:latin typeface="Cambria"/>
                <a:cs typeface="Cambria"/>
              </a:rPr>
              <a:t>class </a:t>
            </a:r>
            <a:r>
              <a:rPr sz="2400" spc="-10" dirty="0">
                <a:latin typeface="Cambria"/>
                <a:cs typeface="Cambria"/>
              </a:rPr>
              <a:t>or 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interface.</a:t>
            </a:r>
            <a:endParaRPr lang="en-US" sz="24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ambria"/>
                <a:cs typeface="Cambria"/>
              </a:rPr>
              <a:t>&lt;html&gt;</a:t>
            </a:r>
            <a:endParaRPr lang="en-US" sz="28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40" dirty="0">
                <a:latin typeface="Cambria"/>
                <a:cs typeface="Cambria"/>
              </a:rPr>
              <a:t>&lt;body&gt;</a:t>
            </a:r>
            <a:endParaRPr lang="en-US" sz="28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ambria"/>
                <a:cs typeface="Cambria"/>
              </a:rPr>
              <a:t>&lt;%@</a:t>
            </a:r>
            <a:r>
              <a:rPr sz="2800" spc="30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page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mbria"/>
                <a:cs typeface="Cambria"/>
              </a:rPr>
              <a:t>import</a:t>
            </a:r>
            <a:r>
              <a:rPr sz="2800" spc="-35" dirty="0">
                <a:latin typeface="Cambria"/>
                <a:cs typeface="Cambria"/>
              </a:rPr>
              <a:t>="java.util.Date"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%&gt;</a:t>
            </a:r>
            <a:endParaRPr lang="en-US" sz="28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90" dirty="0">
                <a:latin typeface="Cambria"/>
                <a:cs typeface="Cambria"/>
              </a:rPr>
              <a:t>Today</a:t>
            </a:r>
            <a:r>
              <a:rPr sz="2800" spc="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is: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&lt;%=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30" dirty="0">
                <a:latin typeface="Cambria"/>
                <a:cs typeface="Cambria"/>
              </a:rPr>
              <a:t>new</a:t>
            </a:r>
            <a:r>
              <a:rPr sz="2800" spc="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Date()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%&gt;</a:t>
            </a:r>
            <a:endParaRPr lang="en-US" sz="28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endParaRPr lang="en-US" sz="2800" spc="-35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35" dirty="0">
                <a:latin typeface="Cambria"/>
                <a:cs typeface="Cambria"/>
              </a:rPr>
              <a:t>&lt;/body&gt;</a:t>
            </a:r>
            <a:endParaRPr lang="en-US" sz="2800" dirty="0">
              <a:latin typeface="Cambria"/>
              <a:cs typeface="Cambria"/>
            </a:endParaRPr>
          </a:p>
          <a:p>
            <a:pPr marL="12700" marR="5080" indent="5461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Cambria"/>
                <a:cs typeface="Cambria"/>
              </a:rPr>
              <a:t>&lt;/html&gt;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701802"/>
            <a:ext cx="2215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contentType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3544"/>
            <a:ext cx="7998459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5"/>
              </a:spcBef>
              <a:tabLst>
                <a:tab pos="692150" algn="l"/>
                <a:tab pos="2350770" algn="l"/>
                <a:tab pos="3564254" algn="l"/>
                <a:tab pos="4665345" algn="l"/>
                <a:tab pos="5241290" algn="l"/>
                <a:tab pos="6131560" algn="l"/>
              </a:tabLst>
            </a:pPr>
            <a:r>
              <a:rPr sz="2400" spc="1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h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-5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en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65" dirty="0">
                <a:latin typeface="Cambria"/>
                <a:cs typeface="Cambria"/>
              </a:rPr>
              <a:t>T</a:t>
            </a:r>
            <a:r>
              <a:rPr sz="2400" spc="-10" dirty="0">
                <a:latin typeface="Cambria"/>
                <a:cs typeface="Cambria"/>
              </a:rPr>
              <a:t>y</a:t>
            </a:r>
            <a:r>
              <a:rPr sz="2400" spc="-5" dirty="0">
                <a:latin typeface="Cambria"/>
                <a:cs typeface="Cambria"/>
              </a:rPr>
              <a:t>p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-5" dirty="0">
                <a:latin typeface="Cambria"/>
                <a:cs typeface="Cambria"/>
              </a:rPr>
              <a:t>attr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35" dirty="0">
                <a:latin typeface="Cambria"/>
                <a:cs typeface="Cambria"/>
              </a:rPr>
              <a:t>b</a:t>
            </a:r>
            <a:r>
              <a:rPr sz="2400" spc="5" dirty="0">
                <a:latin typeface="Cambria"/>
                <a:cs typeface="Cambria"/>
              </a:rPr>
              <a:t>u</a:t>
            </a:r>
            <a:r>
              <a:rPr sz="2400" spc="-55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b="1" dirty="0">
                <a:latin typeface="Cambria"/>
                <a:cs typeface="Cambria"/>
              </a:rPr>
              <a:t>de</a:t>
            </a:r>
            <a:r>
              <a:rPr sz="2400" b="1" spc="-25" dirty="0">
                <a:latin typeface="Cambria"/>
                <a:cs typeface="Cambria"/>
              </a:rPr>
              <a:t>f</a:t>
            </a:r>
            <a:r>
              <a:rPr sz="2400" b="1" dirty="0">
                <a:latin typeface="Cambria"/>
                <a:cs typeface="Cambria"/>
              </a:rPr>
              <a:t>i</a:t>
            </a:r>
            <a:r>
              <a:rPr sz="2400" b="1" spc="-15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es	</a:t>
            </a:r>
            <a:r>
              <a:rPr sz="2400" b="1" spc="-1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he	MIME	</a:t>
            </a:r>
            <a:r>
              <a:rPr sz="2400" b="1" spc="10" dirty="0">
                <a:latin typeface="Cambria"/>
                <a:cs typeface="Cambria"/>
              </a:rPr>
              <a:t>(</a:t>
            </a:r>
            <a:r>
              <a:rPr sz="2400" b="1" spc="5" dirty="0">
                <a:latin typeface="Cambria"/>
                <a:cs typeface="Cambria"/>
              </a:rPr>
              <a:t>Mu</a:t>
            </a:r>
            <a:r>
              <a:rPr sz="2400" b="1" spc="-35" dirty="0">
                <a:latin typeface="Cambria"/>
                <a:cs typeface="Cambria"/>
              </a:rPr>
              <a:t>l</a:t>
            </a:r>
            <a:r>
              <a:rPr sz="2400" b="1" spc="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i</a:t>
            </a:r>
            <a:r>
              <a:rPr sz="2400" b="1" spc="-25" dirty="0">
                <a:latin typeface="Cambria"/>
                <a:cs typeface="Cambria"/>
              </a:rPr>
              <a:t>p</a:t>
            </a:r>
            <a:r>
              <a:rPr sz="2400" b="1" dirty="0">
                <a:latin typeface="Cambria"/>
                <a:cs typeface="Cambria"/>
              </a:rPr>
              <a:t>u</a:t>
            </a:r>
            <a:r>
              <a:rPr sz="2400" b="1" spc="-15" dirty="0">
                <a:latin typeface="Cambria"/>
                <a:cs typeface="Cambria"/>
              </a:rPr>
              <a:t>r</a:t>
            </a:r>
            <a:r>
              <a:rPr sz="2400" b="1" spc="-25" dirty="0">
                <a:latin typeface="Cambria"/>
                <a:cs typeface="Cambria"/>
              </a:rPr>
              <a:t>p</a:t>
            </a:r>
            <a:r>
              <a:rPr sz="2400" b="1" spc="-10" dirty="0">
                <a:latin typeface="Cambria"/>
                <a:cs typeface="Cambria"/>
              </a:rPr>
              <a:t>o</a:t>
            </a:r>
            <a:r>
              <a:rPr sz="2400" b="1" spc="-30" dirty="0">
                <a:latin typeface="Cambria"/>
                <a:cs typeface="Cambria"/>
              </a:rPr>
              <a:t>s</a:t>
            </a:r>
            <a:r>
              <a:rPr sz="2400" b="1" dirty="0">
                <a:latin typeface="Cambria"/>
                <a:cs typeface="Cambria"/>
              </a:rPr>
              <a:t>e  In</a:t>
            </a:r>
            <a:r>
              <a:rPr sz="2400" b="1" spc="-10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ernet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Mai</a:t>
            </a:r>
            <a:r>
              <a:rPr sz="2400" b="1" dirty="0">
                <a:latin typeface="Cambria"/>
                <a:cs typeface="Cambria"/>
              </a:rPr>
              <a:t>l</a:t>
            </a:r>
            <a:r>
              <a:rPr sz="2400" b="1" spc="-15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E</a:t>
            </a:r>
            <a:r>
              <a:rPr sz="2400" b="1" spc="-15" dirty="0">
                <a:latin typeface="Cambria"/>
                <a:cs typeface="Cambria"/>
              </a:rPr>
              <a:t>xt</a:t>
            </a:r>
            <a:r>
              <a:rPr sz="2400" b="1" dirty="0">
                <a:latin typeface="Cambria"/>
                <a:cs typeface="Cambria"/>
              </a:rPr>
              <a:t>e</a:t>
            </a:r>
            <a:r>
              <a:rPr sz="2400" b="1" spc="10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si</a:t>
            </a:r>
            <a:r>
              <a:rPr sz="2400" b="1" spc="-15" dirty="0">
                <a:latin typeface="Cambria"/>
                <a:cs typeface="Cambria"/>
              </a:rPr>
              <a:t>o</a:t>
            </a:r>
            <a:r>
              <a:rPr sz="2400" b="1" spc="5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s)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ype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</a:t>
            </a:r>
            <a:r>
              <a:rPr sz="2400" b="1" dirty="0">
                <a:latin typeface="Cambria"/>
                <a:cs typeface="Cambria"/>
              </a:rPr>
              <a:t>f</a:t>
            </a:r>
            <a:r>
              <a:rPr sz="2400" b="1" spc="-85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he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H</a:t>
            </a:r>
            <a:r>
              <a:rPr sz="2400" b="1" dirty="0">
                <a:latin typeface="Cambria"/>
                <a:cs typeface="Cambria"/>
              </a:rPr>
              <a:t>T</a:t>
            </a:r>
            <a:r>
              <a:rPr sz="2400" b="1" spc="10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P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r</a:t>
            </a:r>
            <a:r>
              <a:rPr sz="2400" b="1" dirty="0">
                <a:latin typeface="Cambria"/>
                <a:cs typeface="Cambria"/>
              </a:rPr>
              <a:t>esp</a:t>
            </a:r>
            <a:r>
              <a:rPr sz="2400" b="1" spc="-10" dirty="0">
                <a:latin typeface="Cambria"/>
                <a:cs typeface="Cambria"/>
              </a:rPr>
              <a:t>o</a:t>
            </a:r>
            <a:r>
              <a:rPr sz="2400" b="1" spc="5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s</a:t>
            </a:r>
            <a:r>
              <a:rPr sz="2400" b="1" spc="-30" dirty="0">
                <a:latin typeface="Cambria"/>
                <a:cs typeface="Cambria"/>
              </a:rPr>
              <a:t>e</a:t>
            </a:r>
            <a:r>
              <a:rPr sz="2400" b="1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mbria"/>
                <a:cs typeface="Cambria"/>
              </a:rPr>
              <a:t>The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default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value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is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“text/html”.</a:t>
            </a:r>
            <a:endParaRPr sz="24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  <a:spcBef>
                <a:spcPts val="2260"/>
              </a:spcBef>
            </a:pPr>
            <a:r>
              <a:rPr sz="2400" dirty="0">
                <a:latin typeface="Cambria"/>
                <a:cs typeface="Cambria"/>
              </a:rPr>
              <a:t>&lt;html&gt;</a:t>
            </a: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mbria"/>
                <a:cs typeface="Cambria"/>
              </a:rPr>
              <a:t>&lt;body&gt;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400" spc="5" dirty="0">
                <a:latin typeface="Cambria"/>
                <a:cs typeface="Cambria"/>
              </a:rPr>
              <a:t>&lt;%@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</a:t>
            </a:r>
            <a:r>
              <a:rPr sz="2400" spc="-15" dirty="0">
                <a:latin typeface="Cambria"/>
                <a:cs typeface="Cambria"/>
              </a:rPr>
              <a:t>g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en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t/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400" spc="-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%&gt;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mbria"/>
                <a:cs typeface="Cambria"/>
              </a:rPr>
              <a:t>&lt;/body&gt;</a:t>
            </a:r>
            <a:endParaRPr sz="2400" dirty="0">
              <a:latin typeface="Cambria"/>
              <a:cs typeface="Cambria"/>
            </a:endParaRPr>
          </a:p>
          <a:p>
            <a:pPr marL="1903095">
              <a:lnSpc>
                <a:spcPct val="100000"/>
              </a:lnSpc>
            </a:pPr>
            <a:r>
              <a:rPr sz="2400" spc="5" dirty="0">
                <a:latin typeface="Cambria"/>
                <a:cs typeface="Cambria"/>
              </a:rPr>
              <a:t>&lt;/html&gt;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82" y="701802"/>
            <a:ext cx="1125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uff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3544"/>
            <a:ext cx="7952740" cy="44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buffer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attribute</a:t>
            </a:r>
            <a:r>
              <a:rPr sz="2200" spc="1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sets</a:t>
            </a:r>
            <a:r>
              <a:rPr sz="2200" b="1" spc="14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the</a:t>
            </a:r>
            <a:r>
              <a:rPr sz="2200" b="1" spc="2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buffer</a:t>
            </a:r>
            <a:r>
              <a:rPr sz="2200" b="1" spc="14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size</a:t>
            </a:r>
            <a:r>
              <a:rPr sz="2200" b="1" spc="18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in</a:t>
            </a:r>
            <a:r>
              <a:rPr sz="2200" b="1" spc="18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kilobytes</a:t>
            </a:r>
            <a:r>
              <a:rPr sz="2200" b="1" spc="21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to</a:t>
            </a:r>
            <a:r>
              <a:rPr sz="2200" b="1" spc="15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handle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output</a:t>
            </a:r>
            <a:r>
              <a:rPr sz="2200" b="1" spc="-9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generated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JSP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page.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default</a:t>
            </a:r>
            <a:r>
              <a:rPr sz="22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size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buffer</a:t>
            </a:r>
            <a:r>
              <a:rPr sz="2200" spc="-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8Kb.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&lt;html&gt;</a:t>
            </a:r>
          </a:p>
          <a:p>
            <a:pPr marL="1842135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&lt;body&gt;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mbria"/>
                <a:cs typeface="Cambria"/>
              </a:rPr>
              <a:t>&lt;%@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buf</a:t>
            </a:r>
            <a:r>
              <a:rPr sz="2200" spc="-20" dirty="0">
                <a:latin typeface="Cambria"/>
                <a:cs typeface="Cambria"/>
              </a:rPr>
              <a:t>fe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25" dirty="0">
                <a:latin typeface="Cambria"/>
                <a:cs typeface="Cambria"/>
              </a:rPr>
              <a:t>=</a:t>
            </a:r>
            <a:r>
              <a:rPr sz="2200" spc="-5" dirty="0">
                <a:latin typeface="Cambria"/>
                <a:cs typeface="Cambria"/>
              </a:rPr>
              <a:t>"</a:t>
            </a:r>
            <a:r>
              <a:rPr sz="2200" spc="-25" dirty="0">
                <a:latin typeface="Cambria"/>
                <a:cs typeface="Cambria"/>
              </a:rPr>
              <a:t>1</a:t>
            </a:r>
            <a:r>
              <a:rPr sz="2200" spc="-20" dirty="0">
                <a:latin typeface="Cambria"/>
                <a:cs typeface="Cambria"/>
              </a:rPr>
              <a:t>6</a:t>
            </a:r>
            <a:r>
              <a:rPr sz="2200" spc="-55" dirty="0">
                <a:latin typeface="Cambria"/>
                <a:cs typeface="Cambria"/>
              </a:rPr>
              <a:t>k</a:t>
            </a:r>
            <a:r>
              <a:rPr sz="2200" spc="-80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"</a:t>
            </a:r>
            <a:r>
              <a:rPr sz="2200" spc="-15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200" spc="-204" dirty="0">
                <a:latin typeface="Cambria"/>
                <a:cs typeface="Cambria"/>
              </a:rPr>
              <a:t>T</a:t>
            </a:r>
            <a:r>
              <a:rPr sz="2200" spc="-45" dirty="0">
                <a:latin typeface="Cambria"/>
                <a:cs typeface="Cambria"/>
              </a:rPr>
              <a:t>o</a:t>
            </a:r>
            <a:r>
              <a:rPr sz="2200" spc="-50" dirty="0">
                <a:latin typeface="Cambria"/>
                <a:cs typeface="Cambria"/>
              </a:rPr>
              <a:t>d</a:t>
            </a:r>
            <a:r>
              <a:rPr sz="2200" spc="-9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y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: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&lt;%=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ew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j</a:t>
            </a:r>
            <a:r>
              <a:rPr sz="2200" spc="-50" dirty="0">
                <a:latin typeface="Cambria"/>
                <a:cs typeface="Cambria"/>
              </a:rPr>
              <a:t>a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spc="-5" dirty="0">
                <a:latin typeface="Cambria"/>
                <a:cs typeface="Cambria"/>
              </a:rPr>
              <a:t>a.</a:t>
            </a:r>
            <a:r>
              <a:rPr sz="2200" spc="5" dirty="0">
                <a:latin typeface="Cambria"/>
                <a:cs typeface="Cambria"/>
              </a:rPr>
              <a:t>u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spc="-20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25" dirty="0">
                <a:latin typeface="Cambria"/>
                <a:cs typeface="Cambria"/>
              </a:rPr>
              <a:t>.Da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(</a:t>
            </a:r>
            <a:r>
              <a:rPr sz="2200" dirty="0">
                <a:latin typeface="Cambria"/>
                <a:cs typeface="Cambria"/>
              </a:rPr>
              <a:t>)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mbria"/>
                <a:cs typeface="Cambria"/>
              </a:rPr>
              <a:t>&lt;/body&gt;</a:t>
            </a:r>
            <a:endParaRPr sz="22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&lt;/html&gt;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701802"/>
            <a:ext cx="1539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3544"/>
            <a:ext cx="7769859" cy="4732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5" dirty="0">
                <a:latin typeface="Cambria"/>
                <a:cs typeface="Cambria"/>
              </a:rPr>
              <a:t>P</a:t>
            </a:r>
            <a:r>
              <a:rPr sz="2200" b="1" spc="-60" dirty="0">
                <a:latin typeface="Cambria"/>
                <a:cs typeface="Cambria"/>
              </a:rPr>
              <a:t>r</a:t>
            </a:r>
            <a:r>
              <a:rPr sz="2200" b="1" spc="-35" dirty="0">
                <a:latin typeface="Cambria"/>
                <a:cs typeface="Cambria"/>
              </a:rPr>
              <a:t>o</a:t>
            </a:r>
            <a:r>
              <a:rPr sz="2200" b="1" dirty="0">
                <a:latin typeface="Cambria"/>
                <a:cs typeface="Cambria"/>
              </a:rPr>
              <a:t>g</a:t>
            </a:r>
            <a:r>
              <a:rPr sz="2200" b="1" spc="25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2</a:t>
            </a:r>
            <a:r>
              <a:rPr sz="2200" b="1" dirty="0">
                <a:latin typeface="Cambria"/>
                <a:cs typeface="Cambria"/>
              </a:rPr>
              <a:t>: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im</a:t>
            </a:r>
            <a:r>
              <a:rPr sz="2200" spc="-5" dirty="0">
                <a:latin typeface="Cambria"/>
                <a:cs typeface="Cambria"/>
              </a:rPr>
              <a:t>por</a:t>
            </a:r>
            <a:r>
              <a:rPr sz="2200" spc="1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on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en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40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y</a:t>
            </a:r>
            <a:r>
              <a:rPr sz="2200" spc="-5" dirty="0">
                <a:latin typeface="Cambria"/>
                <a:cs typeface="Cambria"/>
              </a:rPr>
              <a:t>p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10" dirty="0">
                <a:latin typeface="Cambria"/>
                <a:cs typeface="Cambria"/>
              </a:rPr>
              <a:t> b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spc="5" dirty="0">
                <a:latin typeface="Cambria"/>
                <a:cs typeface="Cambria"/>
              </a:rPr>
              <a:t>f</a:t>
            </a:r>
            <a:r>
              <a:rPr sz="2200" spc="-25" dirty="0">
                <a:latin typeface="Cambria"/>
                <a:cs typeface="Cambria"/>
              </a:rPr>
              <a:t>f</a:t>
            </a:r>
            <a:r>
              <a:rPr sz="2200" dirty="0">
                <a:latin typeface="Cambria"/>
                <a:cs typeface="Cambria"/>
              </a:rPr>
              <a:t>er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JSP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200" dirty="0">
                <a:latin typeface="Cambria"/>
                <a:cs typeface="Cambria"/>
              </a:rPr>
              <a:t>P</a:t>
            </a:r>
            <a:r>
              <a:rPr sz="2200" spc="-75" dirty="0">
                <a:latin typeface="Cambria"/>
                <a:cs typeface="Cambria"/>
              </a:rPr>
              <a:t>A</a:t>
            </a:r>
            <a:r>
              <a:rPr sz="2200" spc="-55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D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spc="-65" dirty="0">
                <a:latin typeface="Cambria"/>
                <a:cs typeface="Cambria"/>
              </a:rPr>
              <a:t>i</a:t>
            </a:r>
            <a:r>
              <a:rPr sz="2200" spc="-60" dirty="0">
                <a:latin typeface="Cambria"/>
                <a:cs typeface="Cambria"/>
              </a:rPr>
              <a:t>v</a:t>
            </a:r>
            <a:r>
              <a:rPr sz="2200" dirty="0">
                <a:latin typeface="Cambria"/>
                <a:cs typeface="Cambria"/>
              </a:rPr>
              <a:t>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&lt;%@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c</a:t>
            </a:r>
            <a:r>
              <a:rPr sz="2200" b="1" spc="-5" dirty="0">
                <a:latin typeface="Cambria"/>
                <a:cs typeface="Cambria"/>
              </a:rPr>
              <a:t>o</a:t>
            </a:r>
            <a:r>
              <a:rPr sz="2200" b="1" dirty="0">
                <a:latin typeface="Cambria"/>
                <a:cs typeface="Cambria"/>
              </a:rPr>
              <a:t>n</a:t>
            </a:r>
            <a:r>
              <a:rPr sz="2200" b="1" spc="-15" dirty="0">
                <a:latin typeface="Cambria"/>
                <a:cs typeface="Cambria"/>
              </a:rPr>
              <a:t>t</a:t>
            </a:r>
            <a:r>
              <a:rPr sz="2200" b="1" spc="-20" dirty="0">
                <a:latin typeface="Cambria"/>
                <a:cs typeface="Cambria"/>
              </a:rPr>
              <a:t>e</a:t>
            </a:r>
            <a:r>
              <a:rPr sz="2200" b="1" spc="-10" dirty="0">
                <a:latin typeface="Cambria"/>
                <a:cs typeface="Cambria"/>
              </a:rPr>
              <a:t>n</a:t>
            </a:r>
            <a:r>
              <a:rPr sz="2200" b="1" spc="-15" dirty="0">
                <a:latin typeface="Cambria"/>
                <a:cs typeface="Cambria"/>
              </a:rPr>
              <a:t>t</a:t>
            </a:r>
            <a:r>
              <a:rPr sz="2200" b="1" spc="-85" dirty="0">
                <a:latin typeface="Cambria"/>
                <a:cs typeface="Cambria"/>
              </a:rPr>
              <a:t>T</a:t>
            </a:r>
            <a:r>
              <a:rPr sz="2200" b="1" spc="-20" dirty="0">
                <a:latin typeface="Cambria"/>
                <a:cs typeface="Cambria"/>
              </a:rPr>
              <a:t>y</a:t>
            </a:r>
            <a:r>
              <a:rPr sz="2200" b="1" spc="-5" dirty="0">
                <a:latin typeface="Cambria"/>
                <a:cs typeface="Cambria"/>
              </a:rPr>
              <a:t>p</a:t>
            </a:r>
            <a:r>
              <a:rPr sz="2200" b="1" spc="-15" dirty="0">
                <a:latin typeface="Cambria"/>
                <a:cs typeface="Cambria"/>
              </a:rPr>
              <a:t>e</a:t>
            </a:r>
            <a:r>
              <a:rPr sz="2200" b="1" spc="-35" dirty="0">
                <a:latin typeface="Cambria"/>
                <a:cs typeface="Cambria"/>
              </a:rPr>
              <a:t>=</a:t>
            </a:r>
            <a:r>
              <a:rPr sz="2200" b="1" spc="-20" dirty="0">
                <a:latin typeface="Cambria"/>
                <a:cs typeface="Cambria"/>
              </a:rPr>
              <a:t>"</a:t>
            </a:r>
            <a:r>
              <a:rPr sz="2200" b="1" spc="-40" dirty="0">
                <a:latin typeface="Cambria"/>
                <a:cs typeface="Cambria"/>
              </a:rPr>
              <a:t>t</a:t>
            </a:r>
            <a:r>
              <a:rPr sz="2200" b="1" spc="-70" dirty="0">
                <a:latin typeface="Cambria"/>
                <a:cs typeface="Cambria"/>
              </a:rPr>
              <a:t>e</a:t>
            </a:r>
            <a:r>
              <a:rPr sz="2200" b="1" spc="-5" dirty="0">
                <a:latin typeface="Cambria"/>
                <a:cs typeface="Cambria"/>
              </a:rPr>
              <a:t>x</a:t>
            </a:r>
            <a:r>
              <a:rPr sz="2200" b="1" spc="-20" dirty="0">
                <a:latin typeface="Cambria"/>
                <a:cs typeface="Cambria"/>
              </a:rPr>
              <a:t>t</a:t>
            </a:r>
            <a:r>
              <a:rPr sz="2200" b="1" spc="-10" dirty="0">
                <a:latin typeface="Cambria"/>
                <a:cs typeface="Cambria"/>
              </a:rPr>
              <a:t>/</a:t>
            </a:r>
            <a:r>
              <a:rPr sz="2200" b="1" spc="-20" dirty="0">
                <a:latin typeface="Cambria"/>
                <a:cs typeface="Cambria"/>
              </a:rPr>
              <a:t>h</a:t>
            </a:r>
            <a:r>
              <a:rPr sz="2200" b="1" spc="-15" dirty="0">
                <a:latin typeface="Cambria"/>
                <a:cs typeface="Cambria"/>
              </a:rPr>
              <a:t>tm</a:t>
            </a:r>
            <a:r>
              <a:rPr sz="2200" b="1" spc="-5" dirty="0">
                <a:latin typeface="Cambria"/>
                <a:cs typeface="Cambria"/>
              </a:rPr>
              <a:t>l</a:t>
            </a:r>
            <a:r>
              <a:rPr sz="2200" b="1" dirty="0">
                <a:latin typeface="Cambria"/>
                <a:cs typeface="Cambria"/>
              </a:rPr>
              <a:t>"</a:t>
            </a:r>
            <a:r>
              <a:rPr sz="2200" b="1" spc="-2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eEncod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="U</a:t>
            </a:r>
            <a:r>
              <a:rPr sz="2200" spc="1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F</a:t>
            </a:r>
            <a:r>
              <a:rPr sz="2200" spc="-15" dirty="0">
                <a:latin typeface="Cambria"/>
                <a:cs typeface="Cambria"/>
              </a:rPr>
              <a:t>-</a:t>
            </a:r>
            <a:r>
              <a:rPr sz="2200" spc="-25" dirty="0">
                <a:latin typeface="Cambria"/>
                <a:cs typeface="Cambria"/>
              </a:rPr>
              <a:t>8</a:t>
            </a:r>
            <a:r>
              <a:rPr sz="2200" spc="-5" dirty="0">
                <a:latin typeface="Cambria"/>
                <a:cs typeface="Cambria"/>
              </a:rPr>
              <a:t>"%&gt;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</a:t>
            </a:r>
            <a:r>
              <a:rPr sz="2200" spc="-10" dirty="0">
                <a:latin typeface="Cambria"/>
                <a:cs typeface="Cambria"/>
              </a:rPr>
              <a:t>!</a:t>
            </a:r>
            <a:r>
              <a:rPr sz="2200" spc="5" dirty="0">
                <a:latin typeface="Cambria"/>
                <a:cs typeface="Cambria"/>
              </a:rPr>
              <a:t>DOC</a:t>
            </a:r>
            <a:r>
              <a:rPr sz="2200" spc="1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dirty="0">
                <a:latin typeface="Cambria"/>
                <a:cs typeface="Cambria"/>
              </a:rPr>
              <a:t>PE</a:t>
            </a:r>
            <a:r>
              <a:rPr sz="2200" spc="-1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ht</a:t>
            </a:r>
            <a:r>
              <a:rPr sz="2200" spc="15" dirty="0">
                <a:latin typeface="Cambria"/>
                <a:cs typeface="Cambria"/>
              </a:rPr>
              <a:t>m</a:t>
            </a:r>
            <a:r>
              <a:rPr sz="2200" spc="-5" dirty="0">
                <a:latin typeface="Cambria"/>
                <a:cs typeface="Cambria"/>
              </a:rPr>
              <a:t>l&gt;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&lt;html&gt;</a:t>
            </a: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mbria"/>
                <a:cs typeface="Cambria"/>
              </a:rPr>
              <a:t>&lt;head&gt;</a:t>
            </a:r>
          </a:p>
          <a:p>
            <a:pPr marL="50927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&lt;title&gt;Import,contentType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buffer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tag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Example&lt;/title&gt;</a:t>
            </a:r>
            <a:endParaRPr sz="2200" dirty="0">
              <a:latin typeface="Cambria"/>
              <a:cs typeface="Cambria"/>
            </a:endParaRPr>
          </a:p>
          <a:p>
            <a:pPr marL="259079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&lt;/head&gt;</a:t>
            </a:r>
          </a:p>
          <a:p>
            <a:pPr marL="259079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&lt;body&gt;</a:t>
            </a:r>
            <a:endParaRPr sz="2200" dirty="0">
              <a:latin typeface="Cambria"/>
              <a:cs typeface="Cambria"/>
            </a:endParaRPr>
          </a:p>
          <a:p>
            <a:pPr marL="50927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ambria"/>
                <a:cs typeface="Cambria"/>
              </a:rPr>
              <a:t>&lt;%@</a:t>
            </a:r>
            <a:r>
              <a:rPr sz="2200" b="1" dirty="0">
                <a:solidFill>
                  <a:srgbClr val="FF0000"/>
                </a:solidFill>
                <a:latin typeface="Cambria"/>
                <a:cs typeface="Cambria"/>
              </a:rPr>
              <a:t>page</a:t>
            </a:r>
            <a:r>
              <a:rPr sz="2200" b="1" spc="-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b="1" spc="-35" dirty="0">
                <a:solidFill>
                  <a:srgbClr val="FF0000"/>
                </a:solidFill>
                <a:latin typeface="Cambria"/>
                <a:cs typeface="Cambria"/>
              </a:rPr>
              <a:t>buffer</a:t>
            </a:r>
            <a:r>
              <a:rPr sz="2200" b="1" spc="-35" dirty="0">
                <a:latin typeface="Cambria"/>
                <a:cs typeface="Cambria"/>
              </a:rPr>
              <a:t>="16kb"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 marL="509270">
              <a:lnSpc>
                <a:spcPct val="100000"/>
              </a:lnSpc>
            </a:pPr>
            <a:r>
              <a:rPr sz="2200" b="1" spc="-10" dirty="0">
                <a:latin typeface="Cambria"/>
                <a:cs typeface="Cambria"/>
              </a:rPr>
              <a:t>&lt;</a:t>
            </a:r>
            <a:r>
              <a:rPr sz="2200" b="1" spc="35" dirty="0">
                <a:latin typeface="Cambria"/>
                <a:cs typeface="Cambria"/>
              </a:rPr>
              <a:t>%</a:t>
            </a:r>
            <a:r>
              <a:rPr sz="2200" b="1" spc="5" dirty="0">
                <a:latin typeface="Cambria"/>
                <a:cs typeface="Cambria"/>
              </a:rPr>
              <a:t>@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mbria"/>
                <a:cs typeface="Cambria"/>
              </a:rPr>
              <a:t>pag</a:t>
            </a:r>
            <a:r>
              <a:rPr sz="2200" b="1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b="1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mbria"/>
                <a:cs typeface="Cambria"/>
              </a:rPr>
              <a:t>im</a:t>
            </a:r>
            <a:r>
              <a:rPr sz="2200" b="1" spc="1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200" b="1" spc="-1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200" b="1" spc="-4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200" b="1" spc="5" dirty="0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200" b="1" spc="-10" dirty="0">
                <a:latin typeface="Cambria"/>
                <a:cs typeface="Cambria"/>
              </a:rPr>
              <a:t>=</a:t>
            </a:r>
            <a:r>
              <a:rPr sz="2200" b="1" dirty="0">
                <a:latin typeface="Cambria"/>
                <a:cs typeface="Cambria"/>
              </a:rPr>
              <a:t>"</a:t>
            </a:r>
            <a:r>
              <a:rPr sz="2200" b="1" spc="5" dirty="0">
                <a:latin typeface="Cambria"/>
                <a:cs typeface="Cambria"/>
              </a:rPr>
              <a:t>j</a:t>
            </a:r>
            <a:r>
              <a:rPr sz="2200" b="1" spc="-150" dirty="0">
                <a:latin typeface="Cambria"/>
                <a:cs typeface="Cambria"/>
              </a:rPr>
              <a:t>a</a:t>
            </a:r>
            <a:r>
              <a:rPr sz="2200" b="1" spc="-90" dirty="0">
                <a:latin typeface="Cambria"/>
                <a:cs typeface="Cambria"/>
              </a:rPr>
              <a:t>v</a:t>
            </a:r>
            <a:r>
              <a:rPr sz="2200" b="1" spc="-10" dirty="0">
                <a:latin typeface="Cambria"/>
                <a:cs typeface="Cambria"/>
              </a:rPr>
              <a:t>a.</a:t>
            </a:r>
            <a:r>
              <a:rPr sz="2200" b="1" spc="5" dirty="0">
                <a:latin typeface="Cambria"/>
                <a:cs typeface="Cambria"/>
              </a:rPr>
              <a:t>ut</a:t>
            </a:r>
            <a:r>
              <a:rPr sz="2200" b="1" spc="-25" dirty="0">
                <a:latin typeface="Cambria"/>
                <a:cs typeface="Cambria"/>
              </a:rPr>
              <a:t>i</a:t>
            </a:r>
            <a:r>
              <a:rPr sz="2200" b="1" spc="-10" dirty="0">
                <a:latin typeface="Cambria"/>
                <a:cs typeface="Cambria"/>
              </a:rPr>
              <a:t>l.</a:t>
            </a:r>
            <a:r>
              <a:rPr sz="2200" b="1" spc="5" dirty="0">
                <a:latin typeface="Cambria"/>
                <a:cs typeface="Cambria"/>
              </a:rPr>
              <a:t>D</a:t>
            </a:r>
            <a:r>
              <a:rPr sz="2200" b="1" spc="-5" dirty="0">
                <a:latin typeface="Cambria"/>
                <a:cs typeface="Cambria"/>
              </a:rPr>
              <a:t>a</a:t>
            </a:r>
            <a:r>
              <a:rPr sz="2200" b="1" spc="-90" dirty="0">
                <a:latin typeface="Cambria"/>
                <a:cs typeface="Cambria"/>
              </a:rPr>
              <a:t>t</a:t>
            </a:r>
            <a:r>
              <a:rPr sz="2200" b="1" spc="-140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"</a:t>
            </a:r>
            <a:r>
              <a:rPr sz="2200" b="1" spc="-170" dirty="0">
                <a:latin typeface="Cambria"/>
                <a:cs typeface="Cambria"/>
              </a:rPr>
              <a:t> </a:t>
            </a:r>
            <a:r>
              <a:rPr sz="2200" b="1" spc="35" dirty="0">
                <a:latin typeface="Cambria"/>
                <a:cs typeface="Cambria"/>
              </a:rPr>
              <a:t>%</a:t>
            </a:r>
            <a:r>
              <a:rPr sz="2200" b="1" spc="5" dirty="0">
                <a:latin typeface="Cambria"/>
                <a:cs typeface="Cambria"/>
              </a:rPr>
              <a:t>&gt;</a:t>
            </a:r>
            <a:endParaRPr sz="2200" dirty="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</a:pPr>
            <a:r>
              <a:rPr sz="2200" spc="-204" dirty="0">
                <a:latin typeface="Cambria"/>
                <a:cs typeface="Cambria"/>
              </a:rPr>
              <a:t>T</a:t>
            </a:r>
            <a:r>
              <a:rPr sz="2200" spc="-45" dirty="0">
                <a:latin typeface="Cambria"/>
                <a:cs typeface="Cambria"/>
              </a:rPr>
              <a:t>o</a:t>
            </a:r>
            <a:r>
              <a:rPr sz="2200" spc="-50" dirty="0">
                <a:latin typeface="Cambria"/>
                <a:cs typeface="Cambria"/>
              </a:rPr>
              <a:t>d</a:t>
            </a:r>
            <a:r>
              <a:rPr sz="2200" spc="-9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y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: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&lt;%=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ew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Da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e()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 marL="259079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&lt;/body&gt;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mbria"/>
                <a:cs typeface="Cambria"/>
              </a:rPr>
              <a:t>&lt;/html&gt;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6734" cy="44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Servlet</a:t>
            </a:r>
            <a:r>
              <a:rPr sz="22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2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2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both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supports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multithread.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If</a:t>
            </a:r>
            <a:r>
              <a:rPr sz="2200" spc="35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39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want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to</a:t>
            </a:r>
            <a:r>
              <a:rPr sz="2200" b="1" spc="35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control</a:t>
            </a:r>
            <a:r>
              <a:rPr sz="2200" b="1" spc="30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this</a:t>
            </a:r>
            <a:r>
              <a:rPr sz="2200" b="1" spc="36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behaviour</a:t>
            </a:r>
            <a:r>
              <a:rPr sz="2200" b="1" spc="27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of</a:t>
            </a:r>
            <a:r>
              <a:rPr sz="2200" b="1" spc="38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JSP</a:t>
            </a:r>
            <a:r>
              <a:rPr sz="2200" b="1" spc="3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page</a:t>
            </a:r>
            <a:r>
              <a:rPr sz="2200" dirty="0">
                <a:latin typeface="Cambria"/>
                <a:cs typeface="Cambria"/>
              </a:rPr>
              <a:t>,</a:t>
            </a:r>
            <a:r>
              <a:rPr sz="2200" spc="38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3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35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</a:t>
            </a:r>
            <a:endParaRPr sz="22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isThreadSafe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attribute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page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directive.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value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isThreadSafe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value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true.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If </a:t>
            </a:r>
            <a:r>
              <a:rPr sz="2200" spc="-35" dirty="0">
                <a:latin typeface="Cambria"/>
                <a:cs typeface="Cambria"/>
              </a:rPr>
              <a:t>you </a:t>
            </a:r>
            <a:r>
              <a:rPr sz="2200" spc="-15" dirty="0">
                <a:latin typeface="Cambria"/>
                <a:cs typeface="Cambria"/>
              </a:rPr>
              <a:t>make </a:t>
            </a:r>
            <a:r>
              <a:rPr sz="2200" b="1" spc="-10" dirty="0">
                <a:latin typeface="Cambria"/>
                <a:cs typeface="Cambria"/>
              </a:rPr>
              <a:t>it false</a:t>
            </a:r>
            <a:r>
              <a:rPr sz="2200" spc="-10" dirty="0">
                <a:latin typeface="Cambria"/>
                <a:cs typeface="Cambria"/>
              </a:rPr>
              <a:t>,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15" dirty="0">
                <a:latin typeface="Cambria"/>
                <a:cs typeface="Cambria"/>
              </a:rPr>
              <a:t>web </a:t>
            </a:r>
            <a:r>
              <a:rPr sz="2200" spc="-10" dirty="0">
                <a:latin typeface="Cambria"/>
                <a:cs typeface="Cambria"/>
              </a:rPr>
              <a:t>container </a:t>
            </a:r>
            <a:r>
              <a:rPr sz="2200" b="1" spc="-10" dirty="0">
                <a:latin typeface="Cambria"/>
                <a:cs typeface="Cambria"/>
              </a:rPr>
              <a:t>will serialise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multiple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requests,</a:t>
            </a:r>
            <a:r>
              <a:rPr sz="2200" spc="-5" dirty="0">
                <a:latin typeface="Cambria"/>
                <a:cs typeface="Cambria"/>
              </a:rPr>
              <a:t> i.e.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it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wait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until</a:t>
            </a:r>
            <a:r>
              <a:rPr sz="2200" dirty="0">
                <a:latin typeface="Cambria"/>
                <a:cs typeface="Cambria"/>
              </a:rPr>
              <a:t> 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JSP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finishes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responding</a:t>
            </a:r>
            <a:r>
              <a:rPr sz="2200" spc="459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request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before</a:t>
            </a:r>
            <a:r>
              <a:rPr sz="2200" spc="-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passing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another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request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10" dirty="0">
                <a:latin typeface="Cambria"/>
                <a:cs typeface="Cambria"/>
              </a:rPr>
              <a:t>it.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Its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syntax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is:</a:t>
            </a:r>
            <a:endParaRPr sz="22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&lt;%@</a:t>
            </a:r>
            <a:r>
              <a:rPr sz="22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pa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isT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h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spc="-4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200" spc="-4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200" spc="-7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200" spc="-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2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5461" y="624331"/>
            <a:ext cx="24517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isThreadSafe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582929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Content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3235" y="1371600"/>
            <a:ext cx="8221980" cy="535018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 to 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Comparison with Servlet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JSP: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Scripting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Directives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Action Tags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Implicit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Expression Language(EL)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 Standard Tag Libraries(JSTL)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Custom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Session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Exception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CRUD Application 	</a:t>
            </a:r>
          </a:p>
        </p:txBody>
      </p:sp>
    </p:spTree>
    <p:extLst>
      <p:ext uri="{BB962C8B-B14F-4D97-AF65-F5344CB8AC3E}">
        <p14:creationId xmlns:p14="http://schemas.microsoft.com/office/powerpoint/2010/main" val="109685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250" y="513333"/>
            <a:ext cx="72517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solidFill>
                  <a:srgbClr val="FFFFFF"/>
                </a:solidFill>
              </a:rPr>
              <a:t>i</a:t>
            </a:r>
            <a:r>
              <a:rPr sz="3400" spc="-30" dirty="0">
                <a:solidFill>
                  <a:srgbClr val="FFFFFF"/>
                </a:solidFill>
              </a:rPr>
              <a:t>n</a:t>
            </a:r>
            <a:r>
              <a:rPr sz="3400" spc="-50" dirty="0">
                <a:solidFill>
                  <a:srgbClr val="FFFFFF"/>
                </a:solidFill>
              </a:rPr>
              <a:t>f</a:t>
            </a:r>
            <a:r>
              <a:rPr sz="3400" dirty="0">
                <a:solidFill>
                  <a:srgbClr val="FFFFFF"/>
                </a:solidFill>
              </a:rPr>
              <a:t>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59740" y="1846021"/>
            <a:ext cx="7103109" cy="3450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mbria"/>
                <a:cs typeface="Cambria"/>
              </a:rPr>
              <a:t>This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attribute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simply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sets</a:t>
            </a:r>
            <a:r>
              <a:rPr sz="2200" b="1" spc="-3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the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information</a:t>
            </a:r>
            <a:r>
              <a:rPr sz="2200" b="1" spc="-1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 the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JSP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page.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&lt;html&gt;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mbria"/>
                <a:cs typeface="Cambria"/>
              </a:rPr>
              <a:t>&lt;body&gt;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&lt;%@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pa</a:t>
            </a:r>
            <a:r>
              <a:rPr sz="2200" spc="-15" dirty="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2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lang="en-US" sz="2200" spc="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200" spc="-2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osed</a:t>
            </a:r>
            <a:r>
              <a:rPr sz="2200" spc="-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60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y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200" spc="-185" dirty="0">
                <a:solidFill>
                  <a:srgbClr val="FF0000"/>
                </a:solidFill>
                <a:latin typeface="Cambria"/>
                <a:cs typeface="Cambria"/>
              </a:rPr>
              <a:t>RK  KEYNOTES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200" spc="-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200" spc="-80" dirty="0">
                <a:latin typeface="Cambria"/>
                <a:cs typeface="Cambria"/>
              </a:rPr>
              <a:t>Today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is: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&lt;%=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new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java.util.Date()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&lt;/body&gt;</a:t>
            </a:r>
            <a:endParaRPr sz="22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&lt;/html&gt;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0509"/>
            <a:ext cx="8168005" cy="480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spc="-30" dirty="0">
                <a:latin typeface="Cambria"/>
                <a:cs typeface="Cambria"/>
              </a:rPr>
              <a:t>errorPage </a:t>
            </a:r>
            <a:r>
              <a:rPr sz="2400" spc="-10" dirty="0">
                <a:latin typeface="Cambria"/>
                <a:cs typeface="Cambria"/>
              </a:rPr>
              <a:t>attribute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10" dirty="0">
                <a:latin typeface="Cambria"/>
                <a:cs typeface="Cambria"/>
              </a:rPr>
              <a:t>used </a:t>
            </a:r>
            <a:r>
              <a:rPr sz="2400" b="1" spc="-20" dirty="0">
                <a:latin typeface="Cambria"/>
                <a:cs typeface="Cambria"/>
              </a:rPr>
              <a:t>to </a:t>
            </a:r>
            <a:r>
              <a:rPr sz="2400" b="1" spc="-5" dirty="0">
                <a:latin typeface="Cambria"/>
                <a:cs typeface="Cambria"/>
              </a:rPr>
              <a:t>define the </a:t>
            </a:r>
            <a:r>
              <a:rPr sz="2400" b="1" spc="-15" dirty="0">
                <a:latin typeface="Cambria"/>
                <a:cs typeface="Cambria"/>
              </a:rPr>
              <a:t>error </a:t>
            </a:r>
            <a:r>
              <a:rPr sz="2400" b="1" spc="-5" dirty="0">
                <a:latin typeface="Cambria"/>
                <a:cs typeface="Cambria"/>
              </a:rPr>
              <a:t>page</a:t>
            </a:r>
            <a:r>
              <a:rPr sz="2400" spc="-5" dirty="0">
                <a:latin typeface="Cambria"/>
                <a:cs typeface="Cambria"/>
              </a:rPr>
              <a:t>, </a:t>
            </a:r>
            <a:r>
              <a:rPr sz="2400" spc="5" dirty="0">
                <a:latin typeface="Cambria"/>
                <a:cs typeface="Cambria"/>
              </a:rPr>
              <a:t>if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exception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occurs </a:t>
            </a:r>
            <a:r>
              <a:rPr sz="2400" dirty="0">
                <a:latin typeface="Cambria"/>
                <a:cs typeface="Cambria"/>
              </a:rPr>
              <a:t>in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current</a:t>
            </a:r>
            <a:r>
              <a:rPr sz="2400" spc="-10" dirty="0">
                <a:latin typeface="Cambria"/>
                <a:cs typeface="Cambria"/>
              </a:rPr>
              <a:t> page,</a:t>
            </a:r>
            <a:r>
              <a:rPr sz="2400" spc="50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it </a:t>
            </a:r>
            <a:r>
              <a:rPr sz="2400" spc="-5" dirty="0">
                <a:latin typeface="Cambria"/>
                <a:cs typeface="Cambria"/>
              </a:rPr>
              <a:t>will </a:t>
            </a:r>
            <a:r>
              <a:rPr sz="2400" spc="-10" dirty="0">
                <a:latin typeface="Cambria"/>
                <a:cs typeface="Cambria"/>
              </a:rPr>
              <a:t>be</a:t>
            </a:r>
            <a:r>
              <a:rPr sz="2400" spc="509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redirected </a:t>
            </a:r>
            <a:r>
              <a:rPr sz="2400" spc="-45" dirty="0">
                <a:latin typeface="Cambria"/>
                <a:cs typeface="Cambria"/>
              </a:rPr>
              <a:t>to 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error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page.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index.jsp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&lt;html&gt;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40" dirty="0">
                <a:latin typeface="Cambria"/>
                <a:cs typeface="Cambria"/>
              </a:rPr>
              <a:t>&lt;body&gt;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&lt;%@ page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errorPage="myerrorpage.jsp"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400">
              <a:latin typeface="Cambria"/>
              <a:cs typeface="Cambria"/>
            </a:endParaRPr>
          </a:p>
          <a:p>
            <a:pPr marL="878205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&lt;%=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100/0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%&gt;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35" dirty="0">
                <a:latin typeface="Cambria"/>
                <a:cs typeface="Cambria"/>
              </a:rPr>
              <a:t>&lt;/body&gt;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&lt;/html&gt;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487" y="700531"/>
            <a:ext cx="18986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rr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ag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542" y="700531"/>
            <a:ext cx="22244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rr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ag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40509"/>
            <a:ext cx="8021320" cy="450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isErrorPage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attribute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used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to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declare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that</a:t>
            </a:r>
            <a:r>
              <a:rPr sz="2400" b="1" spc="-35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the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current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page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is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error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page.</a:t>
            </a:r>
            <a:endParaRPr sz="24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  <a:spcBef>
                <a:spcPts val="420"/>
              </a:spcBef>
            </a:pPr>
            <a:r>
              <a:rPr sz="2200" spc="-15" dirty="0">
                <a:solidFill>
                  <a:srgbClr val="008200"/>
                </a:solidFill>
                <a:latin typeface="Cambria"/>
                <a:cs typeface="Cambria"/>
              </a:rPr>
              <a:t>myerrorpage.jsp</a:t>
            </a:r>
            <a:endParaRPr sz="22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&lt;html&gt;</a:t>
            </a:r>
            <a:endParaRPr sz="22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&lt;body&gt;</a:t>
            </a:r>
            <a:endParaRPr sz="22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  <a:spcBef>
                <a:spcPts val="1825"/>
              </a:spcBef>
            </a:pP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&lt;%@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 page</a:t>
            </a:r>
            <a:r>
              <a:rPr sz="22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mbria"/>
                <a:cs typeface="Cambria"/>
              </a:rPr>
              <a:t>isErrorPage="true"</a:t>
            </a:r>
            <a:r>
              <a:rPr sz="22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mbria"/>
              <a:cs typeface="Cambria"/>
            </a:endParaRPr>
          </a:p>
          <a:p>
            <a:pPr marL="72009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orry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60" dirty="0">
                <a:latin typeface="Cambria"/>
                <a:cs typeface="Cambria"/>
              </a:rPr>
              <a:t>x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dirty="0">
                <a:latin typeface="Cambria"/>
                <a:cs typeface="Cambria"/>
              </a:rPr>
              <a:t>ept</a:t>
            </a:r>
            <a:r>
              <a:rPr sz="2200" spc="-20" dirty="0">
                <a:latin typeface="Cambria"/>
                <a:cs typeface="Cambria"/>
              </a:rPr>
              <a:t>io</a:t>
            </a:r>
            <a:r>
              <a:rPr sz="2200" dirty="0">
                <a:latin typeface="Cambria"/>
                <a:cs typeface="Cambria"/>
              </a:rPr>
              <a:t>n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ed!&lt;</a:t>
            </a:r>
            <a:r>
              <a:rPr sz="2200" spc="-15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r/&gt;</a:t>
            </a:r>
            <a:endParaRPr sz="22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  <a:spcBef>
                <a:spcPts val="815"/>
              </a:spcBef>
            </a:pPr>
            <a:r>
              <a:rPr sz="2200" spc="1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60" dirty="0">
                <a:latin typeface="Cambria"/>
                <a:cs typeface="Cambria"/>
              </a:rPr>
              <a:t>x</a:t>
            </a:r>
            <a:r>
              <a:rPr sz="2200" spc="5" dirty="0">
                <a:latin typeface="Cambria"/>
                <a:cs typeface="Cambria"/>
              </a:rPr>
              <a:t>cep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20" dirty="0">
                <a:latin typeface="Cambria"/>
                <a:cs typeface="Cambria"/>
              </a:rPr>
              <a:t>io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1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: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&lt;%=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60" dirty="0">
                <a:latin typeface="Cambria"/>
                <a:cs typeface="Cambria"/>
              </a:rPr>
              <a:t>x</a:t>
            </a:r>
            <a:r>
              <a:rPr sz="2200" spc="5" dirty="0">
                <a:latin typeface="Cambria"/>
                <a:cs typeface="Cambria"/>
              </a:rPr>
              <a:t>cep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20" dirty="0">
                <a:latin typeface="Cambria"/>
                <a:cs typeface="Cambria"/>
              </a:rPr>
              <a:t>io</a:t>
            </a:r>
            <a:r>
              <a:rPr sz="2200" spc="5" dirty="0">
                <a:latin typeface="Cambria"/>
                <a:cs typeface="Cambria"/>
              </a:rPr>
              <a:t>n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&lt;/body&gt;</a:t>
            </a:r>
            <a:endParaRPr sz="2200">
              <a:latin typeface="Cambria"/>
              <a:cs typeface="Cambria"/>
            </a:endParaRPr>
          </a:p>
          <a:p>
            <a:pPr marL="65913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&lt;/html&gt;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0509"/>
            <a:ext cx="8155305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19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Cambria"/>
                <a:cs typeface="Cambria"/>
              </a:rPr>
              <a:t>We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ignore</a:t>
            </a:r>
            <a:r>
              <a:rPr sz="2400" b="1" spc="23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31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Expression</a:t>
            </a:r>
            <a:r>
              <a:rPr sz="2400" b="1" spc="229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Language</a:t>
            </a:r>
            <a:r>
              <a:rPr sz="2400" b="1" spc="2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(EL)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jsp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by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isELIgnored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attribute.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0225" algn="l"/>
                <a:tab pos="1710689" algn="l"/>
                <a:tab pos="2210435" algn="l"/>
                <a:tab pos="3085465" algn="l"/>
                <a:tab pos="3485515" algn="l"/>
                <a:tab pos="4326890" algn="l"/>
                <a:tab pos="4866005" algn="l"/>
                <a:tab pos="6491605" algn="l"/>
                <a:tab pos="7924800" algn="l"/>
              </a:tabLst>
            </a:pPr>
            <a:r>
              <a:rPr sz="2400" spc="-55" dirty="0">
                <a:latin typeface="Cambria"/>
                <a:cs typeface="Cambria"/>
              </a:rPr>
              <a:t>B</a:t>
            </a:r>
            <a:r>
              <a:rPr sz="2400" dirty="0">
                <a:latin typeface="Cambria"/>
                <a:cs typeface="Cambria"/>
              </a:rPr>
              <a:t>y	</a:t>
            </a:r>
            <a:r>
              <a:rPr sz="2400" b="1" spc="5" dirty="0">
                <a:latin typeface="Cambria"/>
                <a:cs typeface="Cambria"/>
              </a:rPr>
              <a:t>d</a:t>
            </a:r>
            <a:r>
              <a:rPr sz="2400" b="1" spc="-5" dirty="0">
                <a:latin typeface="Cambria"/>
                <a:cs typeface="Cambria"/>
              </a:rPr>
              <a:t>e</a:t>
            </a:r>
            <a:r>
              <a:rPr sz="2400" b="1" spc="5" dirty="0">
                <a:latin typeface="Cambria"/>
                <a:cs typeface="Cambria"/>
              </a:rPr>
              <a:t>f</a:t>
            </a:r>
            <a:r>
              <a:rPr sz="2400" b="1" spc="10" dirty="0">
                <a:latin typeface="Cambria"/>
                <a:cs typeface="Cambria"/>
              </a:rPr>
              <a:t>a</a:t>
            </a:r>
            <a:r>
              <a:rPr sz="2400" b="1" spc="5" dirty="0">
                <a:latin typeface="Cambria"/>
                <a:cs typeface="Cambria"/>
              </a:rPr>
              <a:t>u</a:t>
            </a:r>
            <a:r>
              <a:rPr sz="2400" b="1" dirty="0">
                <a:latin typeface="Cambria"/>
                <a:cs typeface="Cambria"/>
              </a:rPr>
              <a:t>lt	</a:t>
            </a:r>
            <a:r>
              <a:rPr sz="2400" dirty="0">
                <a:latin typeface="Cambria"/>
                <a:cs typeface="Cambria"/>
              </a:rPr>
              <a:t>its	</a:t>
            </a:r>
            <a:r>
              <a:rPr sz="2400" spc="-130" dirty="0">
                <a:latin typeface="Cambria"/>
                <a:cs typeface="Cambria"/>
              </a:rPr>
              <a:t>v</a:t>
            </a:r>
            <a:r>
              <a:rPr sz="2400" spc="-5" dirty="0">
                <a:latin typeface="Cambria"/>
                <a:cs typeface="Cambria"/>
              </a:rPr>
              <a:t>al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e	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s	</a:t>
            </a:r>
            <a:r>
              <a:rPr sz="2400" b="1" spc="5" dirty="0">
                <a:latin typeface="Cambria"/>
                <a:cs typeface="Cambria"/>
              </a:rPr>
              <a:t>f</a:t>
            </a:r>
            <a:r>
              <a:rPr sz="2400" b="1" spc="10" dirty="0">
                <a:latin typeface="Cambria"/>
                <a:cs typeface="Cambria"/>
              </a:rPr>
              <a:t>a</a:t>
            </a:r>
            <a:r>
              <a:rPr sz="2400" b="1" spc="-25" dirty="0">
                <a:latin typeface="Cambria"/>
                <a:cs typeface="Cambria"/>
              </a:rPr>
              <a:t>l</a:t>
            </a:r>
            <a:r>
              <a:rPr sz="2400" b="1" dirty="0">
                <a:latin typeface="Cambria"/>
                <a:cs typeface="Cambria"/>
              </a:rPr>
              <a:t>se	</a:t>
            </a:r>
            <a:r>
              <a:rPr sz="2400" spc="-20" dirty="0">
                <a:latin typeface="Cambria"/>
                <a:cs typeface="Cambria"/>
              </a:rPr>
              <a:t>i</a:t>
            </a:r>
            <a:r>
              <a:rPr sz="2400" spc="10" dirty="0">
                <a:latin typeface="Cambria"/>
                <a:cs typeface="Cambria"/>
              </a:rPr>
              <a:t>.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.	</a:t>
            </a:r>
            <a:r>
              <a:rPr sz="2400" spc="10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x</a:t>
            </a:r>
            <a:r>
              <a:rPr sz="2400" spc="5" dirty="0">
                <a:latin typeface="Cambria"/>
                <a:cs typeface="Cambria"/>
              </a:rPr>
              <a:t>p</a:t>
            </a:r>
            <a:r>
              <a:rPr sz="2400" spc="-60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ess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30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n	</a:t>
            </a:r>
            <a:r>
              <a:rPr sz="2400" spc="5" dirty="0">
                <a:latin typeface="Cambria"/>
                <a:cs typeface="Cambria"/>
              </a:rPr>
              <a:t>La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15" dirty="0">
                <a:latin typeface="Cambria"/>
                <a:cs typeface="Cambria"/>
              </a:rPr>
              <a:t>g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40" dirty="0">
                <a:latin typeface="Cambria"/>
                <a:cs typeface="Cambria"/>
              </a:rPr>
              <a:t>g</a:t>
            </a:r>
            <a:r>
              <a:rPr sz="2400" dirty="0">
                <a:latin typeface="Cambria"/>
                <a:cs typeface="Cambria"/>
              </a:rPr>
              <a:t>e	is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enabled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by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default.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Syntax: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9398" y="700531"/>
            <a:ext cx="22440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-4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3200" spc="-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343400"/>
            <a:ext cx="8357870" cy="622300"/>
          </a:xfrm>
          <a:prstGeom prst="rect">
            <a:avLst/>
          </a:prstGeom>
          <a:ln w="24384">
            <a:solidFill>
              <a:srgbClr val="85868D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80"/>
              </a:spcBef>
            </a:pPr>
            <a:r>
              <a:rPr sz="1900" spc="-5" dirty="0">
                <a:latin typeface="Verdana"/>
                <a:cs typeface="Verdana"/>
              </a:rPr>
              <a:t>&lt;%@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page</a:t>
            </a:r>
            <a:r>
              <a:rPr sz="1900" spc="-5" dirty="0">
                <a:latin typeface="Verdana"/>
                <a:cs typeface="Verdana"/>
              </a:rPr>
              <a:t> isELIgnored=</a:t>
            </a:r>
            <a:r>
              <a:rPr sz="1900" spc="-5" dirty="0">
                <a:solidFill>
                  <a:srgbClr val="0433FF"/>
                </a:solidFill>
                <a:latin typeface="Verdana"/>
                <a:cs typeface="Verdana"/>
              </a:rPr>
              <a:t>"true"</a:t>
            </a:r>
            <a:r>
              <a:rPr sz="1900" spc="2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%&gt;</a:t>
            </a:r>
            <a:r>
              <a:rPr sz="1900" spc="-5" dirty="0">
                <a:solidFill>
                  <a:srgbClr val="008200"/>
                </a:solidFill>
                <a:latin typeface="Verdana"/>
                <a:cs typeface="Verdana"/>
              </a:rPr>
              <a:t>//Now</a:t>
            </a:r>
            <a:r>
              <a:rPr sz="1900" spc="-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8200"/>
                </a:solidFill>
                <a:latin typeface="Verdana"/>
                <a:cs typeface="Verdana"/>
              </a:rPr>
              <a:t>EL</a:t>
            </a:r>
            <a:r>
              <a:rPr sz="1900" spc="-2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8200"/>
                </a:solidFill>
                <a:latin typeface="Verdana"/>
                <a:cs typeface="Verdana"/>
              </a:rPr>
              <a:t>will</a:t>
            </a:r>
            <a:r>
              <a:rPr sz="1900" spc="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8200"/>
                </a:solidFill>
                <a:latin typeface="Verdana"/>
                <a:cs typeface="Verdana"/>
              </a:rPr>
              <a:t>be</a:t>
            </a:r>
            <a:r>
              <a:rPr sz="1900" spc="-3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8200"/>
                </a:solidFill>
                <a:latin typeface="Verdana"/>
                <a:cs typeface="Verdana"/>
              </a:rPr>
              <a:t>ignored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122" y="471373"/>
            <a:ext cx="16871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540509"/>
            <a:ext cx="841946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The language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attribute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specifies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scripting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language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in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JSP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page.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spc="-10" dirty="0">
                <a:latin typeface="Cambria"/>
                <a:cs typeface="Cambria"/>
              </a:rPr>
              <a:t>default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value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"java".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900" b="1" spc="-70" dirty="0">
                <a:solidFill>
                  <a:srgbClr val="404040"/>
                </a:solidFill>
                <a:latin typeface="Cambria"/>
                <a:cs typeface="Cambria"/>
              </a:rPr>
              <a:t>Extends</a:t>
            </a:r>
            <a:endParaRPr sz="2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mbria"/>
              <a:cs typeface="Cambria"/>
            </a:endParaRPr>
          </a:p>
          <a:p>
            <a:pPr marL="12700" marR="73596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extends</a:t>
            </a:r>
            <a:r>
              <a:rPr sz="2400" spc="-8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attribute</a:t>
            </a:r>
            <a:r>
              <a:rPr sz="2400" spc="-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defines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mbria"/>
                <a:cs typeface="Cambria"/>
              </a:rPr>
              <a:t>parent</a:t>
            </a:r>
            <a:r>
              <a:rPr sz="2400" b="1" spc="-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mbria"/>
                <a:cs typeface="Cambria"/>
              </a:rPr>
              <a:t>class</a:t>
            </a:r>
            <a:r>
              <a:rPr sz="2400" b="1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mbria"/>
                <a:cs typeface="Cambria"/>
              </a:rPr>
              <a:t>that</a:t>
            </a:r>
            <a:r>
              <a:rPr sz="2400" b="1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mbria"/>
                <a:cs typeface="Cambria"/>
              </a:rPr>
              <a:t>will</a:t>
            </a:r>
            <a:r>
              <a:rPr sz="2400" b="1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mbria"/>
                <a:cs typeface="Cambria"/>
              </a:rPr>
              <a:t>be </a:t>
            </a:r>
            <a:r>
              <a:rPr sz="2400" b="1" spc="-509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mbria"/>
                <a:cs typeface="Cambria"/>
              </a:rPr>
              <a:t>inherited</a:t>
            </a:r>
            <a:r>
              <a:rPr sz="2400" b="1" spc="-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mbria"/>
                <a:cs typeface="Cambria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generated</a:t>
            </a:r>
            <a:r>
              <a:rPr sz="2400" spc="-6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mbria"/>
                <a:cs typeface="Cambria"/>
              </a:rPr>
              <a:t>servlet.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 It</a:t>
            </a:r>
            <a:r>
              <a:rPr sz="24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mbria"/>
                <a:cs typeface="Cambria"/>
              </a:rPr>
              <a:t>rarely</a:t>
            </a:r>
            <a:r>
              <a:rPr sz="2400" spc="-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mbria"/>
                <a:cs typeface="Cambria"/>
              </a:rPr>
              <a:t>used.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700531"/>
            <a:ext cx="43040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sz="32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2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Include</a:t>
            </a:r>
            <a:r>
              <a:rPr sz="32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mbria"/>
                <a:cs typeface="Cambria"/>
              </a:rPr>
              <a:t>Directive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876500"/>
            <a:ext cx="8284845" cy="1713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include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directive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used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to</a:t>
            </a:r>
            <a:r>
              <a:rPr sz="2200" b="1" spc="-6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include</a:t>
            </a:r>
            <a:r>
              <a:rPr sz="2200" b="1" spc="-9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the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contents</a:t>
            </a:r>
            <a:r>
              <a:rPr sz="2200" b="1" spc="-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any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resource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it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may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jsp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file,</a:t>
            </a:r>
            <a:r>
              <a:rPr sz="2200" b="1" spc="-10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html</a:t>
            </a:r>
            <a:r>
              <a:rPr sz="2200" b="1" spc="-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file</a:t>
            </a:r>
            <a:r>
              <a:rPr sz="2200" b="1" spc="-8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or</a:t>
            </a:r>
            <a:r>
              <a:rPr sz="2200" b="1" spc="-35" dirty="0">
                <a:latin typeface="Cambria"/>
                <a:cs typeface="Cambria"/>
              </a:rPr>
              <a:t> text</a:t>
            </a:r>
            <a:r>
              <a:rPr sz="2200" b="1" spc="-7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file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Syntax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include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directive</a:t>
            </a:r>
            <a:endParaRPr sz="2200">
              <a:latin typeface="Cambria"/>
              <a:cs typeface="Cambria"/>
            </a:endParaRPr>
          </a:p>
          <a:p>
            <a:pPr marL="12700" algn="ctr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&lt;%@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lud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le="</a:t>
            </a:r>
            <a:r>
              <a:rPr sz="2200" spc="-35" dirty="0">
                <a:latin typeface="Cambria"/>
                <a:cs typeface="Cambria"/>
              </a:rPr>
              <a:t>r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s</a:t>
            </a:r>
            <a:r>
              <a:rPr sz="2200" spc="-20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u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20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m</a:t>
            </a:r>
            <a:r>
              <a:rPr sz="2200" spc="-70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"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471373"/>
            <a:ext cx="16129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Ex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-4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540509"/>
            <a:ext cx="6864350" cy="296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example,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we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including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 </a:t>
            </a:r>
            <a:r>
              <a:rPr sz="2400" b="1" spc="-10" dirty="0">
                <a:latin typeface="Cambria"/>
                <a:cs typeface="Cambria"/>
              </a:rPr>
              <a:t>content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of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 </a:t>
            </a:r>
            <a:r>
              <a:rPr sz="2400" b="1" spc="-5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index.html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file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include_action.jsp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page.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&lt;html&gt;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35" dirty="0">
                <a:latin typeface="Cambria"/>
                <a:cs typeface="Cambria"/>
              </a:rPr>
              <a:t>&lt;body&gt;</a:t>
            </a:r>
            <a:endParaRPr sz="2400" dirty="0">
              <a:latin typeface="Cambria"/>
              <a:cs typeface="Cambria"/>
            </a:endParaRPr>
          </a:p>
          <a:p>
            <a:pPr marL="190881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&lt;%@</a:t>
            </a:r>
            <a:r>
              <a:rPr sz="2400" b="1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include</a:t>
            </a:r>
            <a:r>
              <a:rPr sz="2400" b="1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file="index.html"</a:t>
            </a:r>
            <a:r>
              <a:rPr sz="2400" b="1" spc="-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35" dirty="0">
                <a:latin typeface="Cambria"/>
                <a:cs typeface="Cambria"/>
              </a:rPr>
              <a:t>&lt;/body&gt;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&lt;/html&gt;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12" y="624331"/>
            <a:ext cx="399922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2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mbria"/>
                <a:cs typeface="Cambria"/>
              </a:rPr>
              <a:t>Taglib</a:t>
            </a:r>
            <a:r>
              <a:rPr sz="32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directive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541144"/>
            <a:ext cx="8136255" cy="205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Cambria"/>
                <a:cs typeface="Cambria"/>
              </a:rPr>
              <a:t>This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directive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allows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user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custom</a:t>
            </a:r>
            <a:r>
              <a:rPr sz="2200" b="1" spc="-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tags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30" dirty="0">
                <a:latin typeface="Cambria"/>
                <a:cs typeface="Cambria"/>
              </a:rPr>
              <a:t>JSP.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custom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tags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those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created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user.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0" dirty="0">
                <a:latin typeface="Cambria"/>
                <a:cs typeface="Cambria"/>
              </a:rPr>
              <a:t>S</a:t>
            </a:r>
            <a:r>
              <a:rPr sz="2200" b="1" spc="5" dirty="0">
                <a:latin typeface="Cambria"/>
                <a:cs typeface="Cambria"/>
              </a:rPr>
              <a:t>y</a:t>
            </a:r>
            <a:r>
              <a:rPr sz="2200" b="1" spc="10" dirty="0">
                <a:latin typeface="Cambria"/>
                <a:cs typeface="Cambria"/>
              </a:rPr>
              <a:t>nt</a:t>
            </a:r>
            <a:r>
              <a:rPr sz="2200" b="1" dirty="0">
                <a:latin typeface="Cambria"/>
                <a:cs typeface="Cambria"/>
              </a:rPr>
              <a:t>a</a:t>
            </a:r>
            <a:r>
              <a:rPr sz="2200" b="1" spc="5" dirty="0">
                <a:latin typeface="Cambria"/>
                <a:cs typeface="Cambria"/>
              </a:rPr>
              <a:t>x</a:t>
            </a:r>
            <a:r>
              <a:rPr sz="2200" b="1" spc="-16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J</a:t>
            </a:r>
            <a:r>
              <a:rPr sz="2200" b="1" dirty="0">
                <a:latin typeface="Cambria"/>
                <a:cs typeface="Cambria"/>
              </a:rPr>
              <a:t>S</a:t>
            </a:r>
            <a:r>
              <a:rPr sz="2200" b="1" spc="5" dirty="0">
                <a:latin typeface="Cambria"/>
                <a:cs typeface="Cambria"/>
              </a:rPr>
              <a:t>P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185" dirty="0">
                <a:latin typeface="Cambria"/>
                <a:cs typeface="Cambria"/>
              </a:rPr>
              <a:t>T</a:t>
            </a:r>
            <a:r>
              <a:rPr sz="2200" b="1" spc="-25" dirty="0">
                <a:latin typeface="Cambria"/>
                <a:cs typeface="Cambria"/>
              </a:rPr>
              <a:t>a</a:t>
            </a:r>
            <a:r>
              <a:rPr sz="2200" b="1" spc="-40" dirty="0">
                <a:latin typeface="Cambria"/>
                <a:cs typeface="Cambria"/>
              </a:rPr>
              <a:t>g</a:t>
            </a:r>
            <a:r>
              <a:rPr sz="2200" b="1" spc="-35" dirty="0">
                <a:latin typeface="Cambria"/>
                <a:cs typeface="Cambria"/>
              </a:rPr>
              <a:t>l</a:t>
            </a:r>
            <a:r>
              <a:rPr sz="2200" b="1" spc="-50" dirty="0">
                <a:latin typeface="Cambria"/>
                <a:cs typeface="Cambria"/>
              </a:rPr>
              <a:t>i</a:t>
            </a:r>
            <a:r>
              <a:rPr sz="2200" b="1" spc="5" dirty="0">
                <a:latin typeface="Cambria"/>
                <a:cs typeface="Cambria"/>
              </a:rPr>
              <a:t>b</a:t>
            </a:r>
            <a:r>
              <a:rPr sz="2200" b="1" spc="-14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di</a:t>
            </a:r>
            <a:r>
              <a:rPr sz="2200" b="1" spc="-65" dirty="0">
                <a:latin typeface="Cambria"/>
                <a:cs typeface="Cambria"/>
              </a:rPr>
              <a:t>r</a:t>
            </a:r>
            <a:r>
              <a:rPr sz="2200" b="1" spc="-20" dirty="0">
                <a:latin typeface="Cambria"/>
                <a:cs typeface="Cambria"/>
              </a:rPr>
              <a:t>e</a:t>
            </a:r>
            <a:r>
              <a:rPr sz="2200" b="1" spc="-30" dirty="0">
                <a:latin typeface="Cambria"/>
                <a:cs typeface="Cambria"/>
              </a:rPr>
              <a:t>c</a:t>
            </a:r>
            <a:r>
              <a:rPr sz="2200" b="1" spc="-20" dirty="0">
                <a:latin typeface="Cambria"/>
                <a:cs typeface="Cambria"/>
              </a:rPr>
              <a:t>t</a:t>
            </a:r>
            <a:r>
              <a:rPr sz="2200" b="1" spc="-75" dirty="0">
                <a:latin typeface="Cambria"/>
                <a:cs typeface="Cambria"/>
              </a:rPr>
              <a:t>i</a:t>
            </a:r>
            <a:r>
              <a:rPr sz="2200" b="1" spc="-90" dirty="0">
                <a:latin typeface="Cambria"/>
                <a:cs typeface="Cambria"/>
              </a:rPr>
              <a:t>v</a:t>
            </a:r>
            <a:r>
              <a:rPr sz="2200" b="1" spc="-20" dirty="0">
                <a:latin typeface="Cambria"/>
                <a:cs typeface="Cambria"/>
              </a:rPr>
              <a:t>e</a:t>
            </a:r>
            <a:r>
              <a:rPr sz="2200" b="1" dirty="0">
                <a:latin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/>
              <a:cs typeface="Cambria"/>
            </a:endParaRPr>
          </a:p>
          <a:p>
            <a:pPr marL="15240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&lt;%@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taglib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uri="uriofthetaglibrary"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prefix="prefixoftaglibrary"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%&gt;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501" y="548081"/>
            <a:ext cx="257556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SCRIPTING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ELEMENTS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410409"/>
            <a:ext cx="5205730" cy="17132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mbria"/>
                <a:cs typeface="Cambria"/>
              </a:rPr>
              <a:t>There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three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types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scripting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elements: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200" spc="5" dirty="0">
                <a:latin typeface="Cambria"/>
                <a:cs typeface="Cambria"/>
              </a:rPr>
              <a:t>scriptlet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tag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x</a:t>
            </a:r>
            <a:r>
              <a:rPr sz="2200" spc="-5" dirty="0">
                <a:latin typeface="Cambria"/>
                <a:cs typeface="Cambria"/>
              </a:rPr>
              <a:t>p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spc="5" dirty="0">
                <a:latin typeface="Cambria"/>
                <a:cs typeface="Cambria"/>
              </a:rPr>
              <a:t>si</a:t>
            </a:r>
            <a:r>
              <a:rPr sz="2200" dirty="0">
                <a:latin typeface="Cambria"/>
                <a:cs typeface="Cambria"/>
              </a:rPr>
              <a:t>on</a:t>
            </a:r>
            <a:r>
              <a:rPr sz="2200" spc="-1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tag</a:t>
            </a:r>
            <a:endParaRPr sz="22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mbria"/>
                <a:cs typeface="Cambria"/>
              </a:rPr>
              <a:t>declaration</a:t>
            </a:r>
            <a:r>
              <a:rPr sz="2200" spc="-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tag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029" y="471881"/>
            <a:ext cx="25133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scriptlet</a:t>
            </a:r>
            <a:r>
              <a:rPr sz="3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674621"/>
            <a:ext cx="7421880" cy="3303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J</a:t>
            </a:r>
            <a:r>
              <a:rPr sz="2400" spc="-75" dirty="0">
                <a:latin typeface="Calibri"/>
                <a:cs typeface="Calibri"/>
              </a:rPr>
              <a:t>S</a:t>
            </a:r>
            <a:r>
              <a:rPr sz="2400" spc="-3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j</a:t>
            </a:r>
            <a:r>
              <a:rPr sz="2400" b="1" spc="-60" dirty="0">
                <a:latin typeface="Calibri"/>
                <a:cs typeface="Calibri"/>
              </a:rPr>
              <a:t>av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</a:t>
            </a:r>
            <a:r>
              <a:rPr sz="2400" b="1" spc="5" dirty="0">
                <a:latin typeface="Calibri"/>
                <a:cs typeface="Calibri"/>
              </a:rPr>
              <a:t>od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 wri</a:t>
            </a:r>
            <a:r>
              <a:rPr sz="2400" b="1" spc="-20" dirty="0">
                <a:latin typeface="Calibri"/>
                <a:cs typeface="Calibri"/>
              </a:rPr>
              <a:t>tt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js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5" dirty="0">
                <a:latin typeface="Calibri"/>
                <a:cs typeface="Calibri"/>
              </a:rPr>
              <a:t>scriptlet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&lt;%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………………………………</a:t>
            </a:r>
            <a:endParaRPr sz="24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…………………….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………….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%&gt;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582929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Introduction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to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JSP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3235" y="1788957"/>
            <a:ext cx="8221980" cy="252633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latin typeface="Cambria"/>
                <a:cs typeface="Cambria"/>
              </a:rPr>
              <a:t>JSP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</a:t>
            </a:r>
            <a:r>
              <a:rPr sz="2400" spc="-5" dirty="0">
                <a:latin typeface="Cambria"/>
                <a:cs typeface="Cambria"/>
              </a:rPr>
              <a:t>ta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5" dirty="0">
                <a:latin typeface="Cambria"/>
                <a:cs typeface="Cambria"/>
              </a:rPr>
              <a:t>ds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f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mbria"/>
                <a:cs typeface="Cambria"/>
              </a:rPr>
              <a:t>J</a:t>
            </a:r>
            <a:r>
              <a:rPr sz="2400" b="1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b="1" spc="-65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400" b="1" spc="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b="1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2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400" b="1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400" b="1" spc="-70" dirty="0">
                <a:solidFill>
                  <a:srgbClr val="FF0000"/>
                </a:solidFill>
                <a:latin typeface="Cambria"/>
                <a:cs typeface="Cambria"/>
              </a:rPr>
              <a:t>v</a:t>
            </a:r>
            <a:r>
              <a:rPr sz="2400" b="1" spc="5" dirty="0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r>
              <a:rPr sz="2400" b="1" spc="-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ages</a:t>
            </a:r>
            <a:r>
              <a:rPr sz="2400" dirty="0">
                <a:latin typeface="Cambria"/>
                <a:cs typeface="Cambria"/>
              </a:rPr>
              <a:t>.</a:t>
            </a:r>
          </a:p>
          <a:p>
            <a:pPr marL="527685" indent="-51562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spc="5" dirty="0">
                <a:latin typeface="Cambria"/>
                <a:cs typeface="Cambria"/>
              </a:rPr>
              <a:t>A </a:t>
            </a:r>
            <a:r>
              <a:rPr sz="2400" dirty="0">
                <a:latin typeface="Cambria"/>
                <a:cs typeface="Cambria"/>
              </a:rPr>
              <a:t>JSP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page </a:t>
            </a:r>
            <a:r>
              <a:rPr sz="2400" spc="5" dirty="0">
                <a:latin typeface="Cambria"/>
                <a:cs typeface="Cambria"/>
              </a:rPr>
              <a:t>consists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HTML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tags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JSP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tags.</a:t>
            </a:r>
            <a:endParaRPr sz="2400" dirty="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spc="5" dirty="0">
                <a:latin typeface="Cambria"/>
                <a:cs typeface="Cambria"/>
              </a:rPr>
              <a:t>The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JSP </a:t>
            </a:r>
            <a:r>
              <a:rPr sz="2400" spc="-5" dirty="0">
                <a:latin typeface="Cambria"/>
                <a:cs typeface="Cambria"/>
              </a:rPr>
              <a:t>pages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are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easier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maintain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than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servlet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because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we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separate</a:t>
            </a:r>
            <a:r>
              <a:rPr sz="2400" b="1" spc="-13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designing</a:t>
            </a:r>
            <a:r>
              <a:rPr sz="2400" b="1" spc="-1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and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development</a:t>
            </a:r>
            <a:r>
              <a:rPr sz="2400" b="1" spc="-1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logic.</a:t>
            </a:r>
            <a:endParaRPr sz="2400" dirty="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dirty="0">
                <a:latin typeface="Cambria"/>
                <a:cs typeface="Cambria"/>
              </a:rPr>
              <a:t>JSP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server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side</a:t>
            </a:r>
            <a:r>
              <a:rPr sz="2400" b="1" spc="-8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scripting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language</a:t>
            </a:r>
            <a:r>
              <a:rPr sz="2400" dirty="0">
                <a:latin typeface="Cambria"/>
                <a:cs typeface="Cambria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362200"/>
            <a:ext cx="519734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&lt;form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action="welcome.jsp"&gt;</a:t>
            </a:r>
            <a:endParaRPr sz="20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&lt;input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type="text"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name="uname"&gt;</a:t>
            </a:r>
            <a:endParaRPr sz="20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&lt;input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type="submit"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value="go"&gt;</a:t>
            </a:r>
            <a:endParaRPr sz="20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&lt;br/&gt;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0" y="1905000"/>
            <a:ext cx="4724400" cy="402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welcome.jsp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&lt;html&gt;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&lt;body&gt;</a:t>
            </a:r>
          </a:p>
          <a:p>
            <a:pPr marL="6985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&lt;%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241300" marR="5080" indent="4572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name=request.getParameter </a:t>
            </a:r>
            <a:r>
              <a:rPr sz="2000" spc="-3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</a:t>
            </a:r>
            <a:r>
              <a:rPr sz="2000" spc="-5" dirty="0">
                <a:solidFill>
                  <a:srgbClr val="0433FF"/>
                </a:solidFill>
                <a:latin typeface="Cambria"/>
                <a:cs typeface="Cambria"/>
              </a:rPr>
              <a:t>"uname"</a:t>
            </a:r>
            <a:r>
              <a:rPr sz="2000" spc="-5" dirty="0">
                <a:latin typeface="Cambria"/>
                <a:cs typeface="Cambria"/>
              </a:rPr>
              <a:t>);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698500">
              <a:lnSpc>
                <a:spcPct val="100000"/>
              </a:lnSpc>
            </a:pPr>
            <a:r>
              <a:rPr sz="2000" spc="10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u</a:t>
            </a:r>
            <a:r>
              <a:rPr sz="2000" spc="5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.</a:t>
            </a:r>
            <a:r>
              <a:rPr sz="2000" spc="-10" dirty="0">
                <a:latin typeface="Cambria"/>
                <a:cs typeface="Cambria"/>
              </a:rPr>
              <a:t>p</a:t>
            </a:r>
            <a:r>
              <a:rPr sz="2000" spc="5" dirty="0">
                <a:latin typeface="Cambria"/>
                <a:cs typeface="Cambria"/>
              </a:rPr>
              <a:t>ri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5" dirty="0">
                <a:latin typeface="Cambria"/>
                <a:cs typeface="Cambria"/>
              </a:rPr>
              <a:t>t</a:t>
            </a:r>
            <a:r>
              <a:rPr sz="2000" spc="10" dirty="0">
                <a:latin typeface="Cambria"/>
                <a:cs typeface="Cambria"/>
              </a:rPr>
              <a:t>(</a:t>
            </a:r>
            <a:r>
              <a:rPr sz="2000" spc="-10" dirty="0">
                <a:solidFill>
                  <a:srgbClr val="0433FF"/>
                </a:solidFill>
                <a:latin typeface="Cambria"/>
                <a:cs typeface="Cambria"/>
              </a:rPr>
              <a:t>"</a:t>
            </a:r>
            <a:r>
              <a:rPr sz="2000" spc="-65" dirty="0">
                <a:solidFill>
                  <a:srgbClr val="0433FF"/>
                </a:solidFill>
                <a:latin typeface="Cambria"/>
                <a:cs typeface="Cambria"/>
              </a:rPr>
              <a:t>w</a:t>
            </a:r>
            <a:r>
              <a:rPr sz="2000" spc="-20" dirty="0">
                <a:solidFill>
                  <a:srgbClr val="0433FF"/>
                </a:solidFill>
                <a:latin typeface="Cambria"/>
                <a:cs typeface="Cambria"/>
              </a:rPr>
              <a:t>e</a:t>
            </a:r>
            <a:r>
              <a:rPr sz="2000" spc="-5" dirty="0">
                <a:solidFill>
                  <a:srgbClr val="0433FF"/>
                </a:solidFill>
                <a:latin typeface="Cambria"/>
                <a:cs typeface="Cambria"/>
              </a:rPr>
              <a:t>l</a:t>
            </a:r>
            <a:r>
              <a:rPr sz="2000" spc="-15" dirty="0">
                <a:solidFill>
                  <a:srgbClr val="0433FF"/>
                </a:solidFill>
                <a:latin typeface="Cambria"/>
                <a:cs typeface="Cambria"/>
              </a:rPr>
              <a:t>com</a:t>
            </a:r>
            <a:r>
              <a:rPr sz="2000" dirty="0">
                <a:solidFill>
                  <a:srgbClr val="0433FF"/>
                </a:solidFill>
                <a:latin typeface="Cambria"/>
                <a:cs typeface="Cambria"/>
              </a:rPr>
              <a:t>e</a:t>
            </a:r>
            <a:r>
              <a:rPr sz="2000" spc="-155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0433FF"/>
                </a:solidFill>
                <a:latin typeface="Cambria"/>
                <a:cs typeface="Cambria"/>
              </a:rPr>
              <a:t>"</a:t>
            </a:r>
            <a:r>
              <a:rPr sz="2000" spc="-5" dirty="0">
                <a:latin typeface="Cambria"/>
                <a:cs typeface="Cambria"/>
              </a:rPr>
              <a:t>+</a:t>
            </a:r>
            <a:r>
              <a:rPr sz="2000" spc="-35" dirty="0">
                <a:latin typeface="Cambria"/>
                <a:cs typeface="Cambria"/>
              </a:rPr>
              <a:t>n</a:t>
            </a:r>
            <a:r>
              <a:rPr sz="2000" spc="5" dirty="0">
                <a:latin typeface="Cambria"/>
                <a:cs typeface="Cambria"/>
              </a:rPr>
              <a:t>ame</a:t>
            </a:r>
            <a:r>
              <a:rPr sz="2000" spc="10" dirty="0">
                <a:latin typeface="Cambria"/>
                <a:cs typeface="Cambria"/>
              </a:rPr>
              <a:t>)</a:t>
            </a:r>
            <a:r>
              <a:rPr sz="2000" dirty="0">
                <a:latin typeface="Cambria"/>
                <a:cs typeface="Cambria"/>
              </a:rPr>
              <a:t>;</a:t>
            </a:r>
          </a:p>
          <a:p>
            <a:pPr marL="698500">
              <a:lnSpc>
                <a:spcPct val="100000"/>
              </a:lnSpc>
            </a:pPr>
            <a:r>
              <a:rPr sz="2000" spc="10" dirty="0">
                <a:latin typeface="Cambria"/>
                <a:cs typeface="Cambria"/>
              </a:rPr>
              <a:t>%&gt;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&lt;/body&gt;</a:t>
            </a:r>
          </a:p>
          <a:p>
            <a:pPr marL="2413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33" y="471881"/>
            <a:ext cx="358647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expression</a:t>
            </a:r>
            <a:r>
              <a:rPr sz="3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270115" cy="16273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placed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within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JSP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expression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tag</a:t>
            </a:r>
            <a:r>
              <a:rPr sz="2000" b="1" spc="4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is</a:t>
            </a:r>
            <a:r>
              <a:rPr sz="2000" b="1" spc="-35" dirty="0">
                <a:latin typeface="Cambria"/>
                <a:cs typeface="Cambria"/>
              </a:rPr>
              <a:t> written</a:t>
            </a:r>
            <a:r>
              <a:rPr sz="2000" b="1" spc="12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to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the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output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latin typeface="Cambria"/>
                <a:cs typeface="Cambria"/>
              </a:rPr>
              <a:t>stream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response.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latin typeface="Cambria"/>
                <a:cs typeface="Cambria"/>
              </a:rPr>
              <a:t>Syntax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JSP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expression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tag:</a:t>
            </a:r>
            <a:endParaRPr sz="20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&lt;%=</a:t>
            </a:r>
            <a:r>
              <a:rPr sz="2400" spc="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statement</a:t>
            </a:r>
            <a:r>
              <a:rPr sz="24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2362200"/>
            <a:ext cx="8991600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ambria"/>
                <a:cs typeface="Cambria"/>
              </a:rPr>
              <a:t>&lt;html&gt;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40" dirty="0">
                <a:latin typeface="Cambria"/>
                <a:cs typeface="Cambria"/>
              </a:rPr>
              <a:t>&lt;body&gt;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Expression: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&lt;%=</a:t>
            </a:r>
            <a:r>
              <a:rPr sz="24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java.util.Calendar.getInstance().getTime()</a:t>
            </a:r>
            <a:r>
              <a:rPr sz="2400" spc="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35" dirty="0">
                <a:latin typeface="Cambria"/>
                <a:cs typeface="Cambria"/>
              </a:rPr>
              <a:t>&lt;/body&gt;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&lt;/html&gt;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98" y="1600200"/>
            <a:ext cx="4816349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&lt;form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action="welcome.jsp"&gt;</a:t>
            </a:r>
            <a:endParaRPr sz="20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&lt;input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type="text"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name=“uname"&gt;</a:t>
            </a:r>
            <a:endParaRPr sz="2000" dirty="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&lt;input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type="submit"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value="go"&gt;</a:t>
            </a:r>
            <a:endParaRPr sz="2000" dirty="0">
              <a:latin typeface="Calibri"/>
              <a:cs typeface="Calibri"/>
            </a:endParaRPr>
          </a:p>
          <a:p>
            <a:pPr marL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&lt;br/&gt;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&lt;/form&gt;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4098036"/>
            <a:ext cx="67818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welcome.jsp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&lt;html&gt;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6985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&lt;%= </a:t>
            </a:r>
            <a:r>
              <a:rPr sz="2000" spc="-35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000" spc="-114" dirty="0">
                <a:solidFill>
                  <a:srgbClr val="FF0000"/>
                </a:solidFill>
                <a:latin typeface="Cambria"/>
                <a:cs typeface="Cambria"/>
              </a:rPr>
              <a:t>W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spc="-3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co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  <a:r>
              <a:rPr sz="2000" spc="-25" dirty="0" err="1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000" spc="10" dirty="0" err="1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spc="-15" dirty="0" err="1">
                <a:solidFill>
                  <a:srgbClr val="FF0000"/>
                </a:solidFill>
                <a:latin typeface="Cambria"/>
                <a:cs typeface="Cambria"/>
              </a:rPr>
              <a:t>q</a:t>
            </a:r>
            <a:r>
              <a:rPr sz="2000" dirty="0" err="1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000" spc="-15" dirty="0" err="1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spc="-25" dirty="0" err="1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000" spc="5" dirty="0" err="1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000" spc="-20" dirty="0" err="1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000" spc="-25" dirty="0" err="1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sz="2000" spc="-20" dirty="0" err="1">
                <a:solidFill>
                  <a:srgbClr val="FF0000"/>
                </a:solidFill>
                <a:latin typeface="Cambria"/>
                <a:cs typeface="Cambria"/>
              </a:rPr>
              <a:t>et</a:t>
            </a:r>
            <a:r>
              <a:rPr sz="2000" spc="-25" dirty="0" err="1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000" spc="-15" dirty="0" err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-45" dirty="0" err="1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000" spc="-15" dirty="0" err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5" dirty="0" err="1">
                <a:solidFill>
                  <a:srgbClr val="FF0000"/>
                </a:solidFill>
                <a:latin typeface="Cambria"/>
                <a:cs typeface="Cambria"/>
              </a:rPr>
              <a:t>me</a:t>
            </a:r>
            <a:r>
              <a:rPr sz="2000" spc="-20" dirty="0" err="1">
                <a:solidFill>
                  <a:srgbClr val="FF0000"/>
                </a:solidFill>
                <a:latin typeface="Cambria"/>
                <a:cs typeface="Cambria"/>
              </a:rPr>
              <a:t>t</a:t>
            </a:r>
            <a:r>
              <a:rPr sz="2000" spc="5" dirty="0" err="1">
                <a:solidFill>
                  <a:srgbClr val="FF0000"/>
                </a:solidFill>
                <a:latin typeface="Cambria"/>
                <a:cs typeface="Cambria"/>
              </a:rPr>
              <a:t>er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u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000" spc="-2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000" spc="-6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"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sz="2000" spc="-1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&lt;/body&gt;</a:t>
            </a:r>
          </a:p>
          <a:p>
            <a:pPr marL="2413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48" y="471881"/>
            <a:ext cx="38125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3.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Declaration</a:t>
            </a:r>
            <a:r>
              <a:rPr sz="3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3544"/>
            <a:ext cx="8379460" cy="4827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JSP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declaration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tag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is used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declare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fields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methods. </a:t>
            </a:r>
            <a:r>
              <a:rPr sz="2400" spc="-4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Syntax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JSP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declaration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tag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mbria"/>
                <a:cs typeface="Cambria"/>
              </a:rPr>
              <a:t>The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syntax</a:t>
            </a:r>
            <a:r>
              <a:rPr sz="2400" b="1" spc="-13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of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the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declaration</a:t>
            </a:r>
            <a:r>
              <a:rPr sz="2400" b="1" spc="-1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tag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is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as</a:t>
            </a:r>
            <a:r>
              <a:rPr sz="2400" b="1" spc="-35" dirty="0">
                <a:latin typeface="Cambria"/>
                <a:cs typeface="Cambria"/>
              </a:rPr>
              <a:t> follows:</a:t>
            </a:r>
            <a:endParaRPr sz="24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&lt;%!</a:t>
            </a:r>
            <a:r>
              <a:rPr sz="2400" spc="434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field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method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declaration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%&gt;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latin typeface="Cambria"/>
                <a:cs typeface="Cambria"/>
              </a:rPr>
              <a:t>E</a:t>
            </a:r>
            <a:r>
              <a:rPr sz="2400" b="1" spc="-35" dirty="0">
                <a:latin typeface="Cambria"/>
                <a:cs typeface="Cambria"/>
              </a:rPr>
              <a:t>x</a:t>
            </a:r>
            <a:r>
              <a:rPr sz="2400" b="1" dirty="0">
                <a:latin typeface="Cambria"/>
                <a:cs typeface="Cambria"/>
              </a:rPr>
              <a:t>amp</a:t>
            </a:r>
            <a:r>
              <a:rPr sz="2400" b="1" spc="-15" dirty="0">
                <a:latin typeface="Cambria"/>
                <a:cs typeface="Cambria"/>
              </a:rPr>
              <a:t>l</a:t>
            </a:r>
            <a:r>
              <a:rPr sz="2400" b="1" dirty="0">
                <a:latin typeface="Cambria"/>
                <a:cs typeface="Cambria"/>
              </a:rPr>
              <a:t>e:</a:t>
            </a:r>
            <a:r>
              <a:rPr sz="2400" b="1" spc="-12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i</a:t>
            </a:r>
            <a:r>
              <a:rPr sz="2400" b="1" spc="15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d</a:t>
            </a:r>
            <a:r>
              <a:rPr sz="2400" b="1" spc="-40" dirty="0">
                <a:latin typeface="Cambria"/>
                <a:cs typeface="Cambria"/>
              </a:rPr>
              <a:t>e</a:t>
            </a:r>
            <a:r>
              <a:rPr sz="2400" b="1" spc="-30" dirty="0">
                <a:latin typeface="Cambria"/>
                <a:cs typeface="Cambria"/>
              </a:rPr>
              <a:t>x</a:t>
            </a:r>
            <a:r>
              <a:rPr sz="2400" b="1" spc="-10" dirty="0">
                <a:latin typeface="Cambria"/>
                <a:cs typeface="Cambria"/>
              </a:rPr>
              <a:t>.</a:t>
            </a:r>
            <a:r>
              <a:rPr sz="2400" b="1" spc="-25" dirty="0">
                <a:latin typeface="Cambria"/>
                <a:cs typeface="Cambria"/>
              </a:rPr>
              <a:t>j</a:t>
            </a:r>
            <a:r>
              <a:rPr sz="2400" b="1" spc="5" dirty="0">
                <a:latin typeface="Cambria"/>
                <a:cs typeface="Cambria"/>
              </a:rPr>
              <a:t>sp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Cambria"/>
                <a:cs typeface="Cambria"/>
              </a:rPr>
              <a:t>&lt;html&gt;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&lt;body&gt;</a:t>
            </a:r>
            <a:endParaRPr sz="2400" dirty="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&lt;%!</a:t>
            </a:r>
            <a:r>
              <a:rPr sz="24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int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data=50;</a:t>
            </a:r>
            <a:r>
              <a:rPr sz="2400" spc="-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%&gt;</a:t>
            </a:r>
          </a:p>
          <a:p>
            <a:pPr marL="1842135">
              <a:lnSpc>
                <a:spcPct val="100000"/>
              </a:lnSpc>
            </a:pPr>
            <a:r>
              <a:rPr sz="2400" spc="5" dirty="0">
                <a:latin typeface="Cambria"/>
                <a:cs typeface="Cambria"/>
              </a:rPr>
              <a:t>&lt;</a:t>
            </a:r>
            <a:r>
              <a:rPr sz="2400" dirty="0">
                <a:latin typeface="Cambria"/>
                <a:cs typeface="Cambria"/>
              </a:rPr>
              <a:t>%=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"</a:t>
            </a:r>
            <a:r>
              <a:rPr sz="2400" spc="-130" dirty="0">
                <a:latin typeface="Cambria"/>
                <a:cs typeface="Cambria"/>
              </a:rPr>
              <a:t>V</a:t>
            </a:r>
            <a:r>
              <a:rPr sz="2400" spc="-15" dirty="0">
                <a:latin typeface="Cambria"/>
                <a:cs typeface="Cambria"/>
              </a:rPr>
              <a:t>a</a:t>
            </a:r>
            <a:r>
              <a:rPr sz="2400" spc="-35" dirty="0">
                <a:latin typeface="Cambria"/>
                <a:cs typeface="Cambria"/>
              </a:rPr>
              <a:t>lu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v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ri</a:t>
            </a:r>
            <a:r>
              <a:rPr sz="2400" spc="1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b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:</a:t>
            </a:r>
            <a:r>
              <a:rPr sz="2400" spc="-15" dirty="0">
                <a:latin typeface="Cambria"/>
                <a:cs typeface="Cambria"/>
              </a:rPr>
              <a:t>"</a:t>
            </a:r>
            <a:r>
              <a:rPr sz="2400" spc="5" dirty="0">
                <a:latin typeface="Cambria"/>
                <a:cs typeface="Cambria"/>
              </a:rPr>
              <a:t>+da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%&gt;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&lt;/body&gt;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&lt;/html&gt;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659766"/>
            <a:ext cx="24803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Action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80717"/>
            <a:ext cx="75717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pages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 </a:t>
            </a:r>
            <a:r>
              <a:rPr sz="2400" spc="-30" dirty="0">
                <a:latin typeface="Calibri"/>
                <a:cs typeface="Calibri"/>
              </a:rPr>
              <a:t>Java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Bean.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JSP action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below: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819400"/>
            <a:ext cx="9067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52" y="471881"/>
            <a:ext cx="412369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4410" marR="5080" indent="-982344">
              <a:lnSpc>
                <a:spcPct val="100000"/>
              </a:lnSpc>
              <a:spcBef>
                <a:spcPts val="100"/>
              </a:spcBef>
            </a:pPr>
            <a:r>
              <a:rPr sz="3000" spc="-65" dirty="0">
                <a:solidFill>
                  <a:srgbClr val="FFFFFF"/>
                </a:solidFill>
                <a:latin typeface="Cambria"/>
                <a:cs typeface="Cambria"/>
              </a:rPr>
              <a:t>FORWARD</a:t>
            </a:r>
            <a:r>
              <a:rPr sz="30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ACTION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Cambria"/>
                <a:cs typeface="Cambria"/>
              </a:rPr>
              <a:t>PARAM</a:t>
            </a: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TAG: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052" y="1697862"/>
            <a:ext cx="9000948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jsp:forward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action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tag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is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used</a:t>
            </a:r>
            <a:r>
              <a:rPr sz="2400" b="1" spc="265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to</a:t>
            </a:r>
            <a:r>
              <a:rPr sz="2400" b="1" spc="220" dirty="0">
                <a:latin typeface="Cambria"/>
                <a:cs typeface="Cambria"/>
              </a:rPr>
              <a:t> </a:t>
            </a:r>
            <a:r>
              <a:rPr sz="2400" b="1" spc="-40" dirty="0">
                <a:latin typeface="Cambria"/>
                <a:cs typeface="Cambria"/>
              </a:rPr>
              <a:t>forward</a:t>
            </a:r>
            <a:r>
              <a:rPr sz="2400" b="1" spc="39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the</a:t>
            </a:r>
            <a:r>
              <a:rPr sz="2400" b="1" spc="24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request</a:t>
            </a:r>
            <a:r>
              <a:rPr sz="2400" b="1" spc="27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to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another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resource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it</a:t>
            </a:r>
            <a:r>
              <a:rPr sz="2400" b="1" spc="-50" dirty="0">
                <a:latin typeface="Cambria"/>
                <a:cs typeface="Cambria"/>
              </a:rPr>
              <a:t> may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be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jsp,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html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or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another</a:t>
            </a:r>
            <a:r>
              <a:rPr sz="2400" b="1" spc="25" dirty="0">
                <a:latin typeface="Cambria"/>
                <a:cs typeface="Cambria"/>
              </a:rPr>
              <a:t> </a:t>
            </a:r>
            <a:r>
              <a:rPr sz="2400" b="1" spc="-40" dirty="0">
                <a:latin typeface="Cambria"/>
                <a:cs typeface="Cambria"/>
              </a:rPr>
              <a:t>resource.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latin typeface="Cambria"/>
                <a:cs typeface="Cambria"/>
              </a:rPr>
              <a:t>Syntax</a:t>
            </a:r>
            <a:r>
              <a:rPr sz="2400" b="1" spc="9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of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40" dirty="0">
                <a:latin typeface="Cambria"/>
                <a:cs typeface="Cambria"/>
              </a:rPr>
              <a:t>jsp:forward</a:t>
            </a:r>
            <a:r>
              <a:rPr sz="2400" b="1" spc="20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action</a:t>
            </a:r>
            <a:r>
              <a:rPr sz="2400" b="1" spc="11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tag:</a:t>
            </a: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Cambria"/>
                <a:cs typeface="Cambria"/>
              </a:rPr>
              <a:t>&lt;jsp:forward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page="</a:t>
            </a:r>
            <a:r>
              <a:rPr sz="2400" spc="-45" dirty="0" err="1">
                <a:latin typeface="Cambria"/>
                <a:cs typeface="Cambria"/>
              </a:rPr>
              <a:t>relativeURL</a:t>
            </a:r>
            <a:r>
              <a:rPr sz="2400" spc="-45" dirty="0">
                <a:latin typeface="Cambria"/>
                <a:cs typeface="Cambria"/>
              </a:rPr>
              <a:t>"&gt;</a:t>
            </a: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mbria"/>
                <a:cs typeface="Cambria"/>
              </a:rPr>
              <a:t>&lt;</a:t>
            </a:r>
            <a:r>
              <a:rPr sz="2400" spc="-10" dirty="0" err="1">
                <a:latin typeface="Cambria"/>
                <a:cs typeface="Cambria"/>
              </a:rPr>
              <a:t>jsp:param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name="parametername"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value="parametervalue"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/&gt;</a:t>
            </a: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latin typeface="Cambria"/>
                <a:cs typeface="Cambria"/>
              </a:rPr>
              <a:t>&lt;/jsp:forward&gt;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40" dirty="0">
                <a:latin typeface="Cambria"/>
                <a:cs typeface="Cambria"/>
              </a:rPr>
              <a:t>OR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&lt;jsp:forward</a:t>
            </a:r>
            <a:r>
              <a:rPr sz="2400" spc="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mbria"/>
                <a:cs typeface="Cambria"/>
              </a:rPr>
              <a:t>page="relativeURL“/&gt;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4946" y="1680717"/>
            <a:ext cx="4664253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10" dirty="0"/>
              <a:t>index.jsp</a:t>
            </a:r>
          </a:p>
          <a:p>
            <a:pPr marL="12700">
              <a:lnSpc>
                <a:spcPct val="100000"/>
              </a:lnSpc>
            </a:pPr>
            <a:r>
              <a:rPr sz="2000" b="0" u="none" spc="-5" dirty="0">
                <a:solidFill>
                  <a:srgbClr val="000000"/>
                </a:solidFill>
              </a:rPr>
              <a:t>&lt;%@page</a:t>
            </a:r>
            <a:r>
              <a:rPr sz="2000" b="0" u="none" spc="-65" dirty="0">
                <a:solidFill>
                  <a:srgbClr val="000000"/>
                </a:solidFill>
              </a:rPr>
              <a:t> </a:t>
            </a:r>
            <a:r>
              <a:rPr sz="2000" b="0" u="none" spc="-20" dirty="0">
                <a:solidFill>
                  <a:srgbClr val="000000"/>
                </a:solidFill>
              </a:rPr>
              <a:t>contentType="text/html"</a:t>
            </a:r>
          </a:p>
          <a:p>
            <a:pPr marL="12700">
              <a:lnSpc>
                <a:spcPct val="100000"/>
              </a:lnSpc>
            </a:pPr>
            <a:r>
              <a:rPr sz="2000" b="0" u="none" spc="-10" dirty="0">
                <a:solidFill>
                  <a:srgbClr val="000000"/>
                </a:solidFill>
              </a:rPr>
              <a:t>pageEncoding="UTF-8"%&gt;</a:t>
            </a:r>
          </a:p>
          <a:p>
            <a:pPr marL="12700">
              <a:lnSpc>
                <a:spcPct val="100000"/>
              </a:lnSpc>
            </a:pPr>
            <a:r>
              <a:rPr sz="2000" b="0" u="none" spc="-5" dirty="0">
                <a:solidFill>
                  <a:srgbClr val="000000"/>
                </a:solidFill>
              </a:rPr>
              <a:t>&lt;!DOCTYPE</a:t>
            </a:r>
            <a:r>
              <a:rPr sz="2000" b="0" u="none" spc="-80" dirty="0">
                <a:solidFill>
                  <a:srgbClr val="000000"/>
                </a:solidFill>
              </a:rPr>
              <a:t> </a:t>
            </a:r>
            <a:r>
              <a:rPr sz="2000" b="0" u="none" spc="-5" dirty="0">
                <a:solidFill>
                  <a:srgbClr val="000000"/>
                </a:solidFill>
              </a:rPr>
              <a:t>html&gt;</a:t>
            </a:r>
          </a:p>
          <a:p>
            <a:pPr marL="12700">
              <a:lnSpc>
                <a:spcPct val="100000"/>
              </a:lnSpc>
            </a:pPr>
            <a:r>
              <a:rPr sz="2000" b="0" u="none" spc="-10" dirty="0">
                <a:solidFill>
                  <a:srgbClr val="000000"/>
                </a:solidFill>
              </a:rPr>
              <a:t>&lt;html&gt;</a:t>
            </a: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2000" b="0" u="none" spc="-10" dirty="0">
                <a:solidFill>
                  <a:srgbClr val="000000"/>
                </a:solidFill>
              </a:rPr>
              <a:t>&lt;head&gt;</a:t>
            </a:r>
          </a:p>
          <a:p>
            <a:pPr marL="798830">
              <a:lnSpc>
                <a:spcPct val="100000"/>
              </a:lnSpc>
            </a:pPr>
            <a:r>
              <a:rPr sz="2000" b="0" u="none" spc="-10" dirty="0">
                <a:solidFill>
                  <a:srgbClr val="000000"/>
                </a:solidFill>
              </a:rPr>
              <a:t>&lt;title&gt;JSP</a:t>
            </a:r>
            <a:r>
              <a:rPr sz="2000" b="0" u="none" spc="-40" dirty="0">
                <a:solidFill>
                  <a:srgbClr val="000000"/>
                </a:solidFill>
              </a:rPr>
              <a:t> </a:t>
            </a:r>
            <a:r>
              <a:rPr sz="2000" b="0" u="none" spc="-25" dirty="0">
                <a:solidFill>
                  <a:srgbClr val="000000"/>
                </a:solidFill>
              </a:rPr>
              <a:t>Page&lt;/title&gt;</a:t>
            </a:r>
          </a:p>
          <a:p>
            <a:pPr marL="222885">
              <a:lnSpc>
                <a:spcPct val="100000"/>
              </a:lnSpc>
            </a:pPr>
            <a:r>
              <a:rPr sz="2000" b="0" u="none" spc="-10" dirty="0">
                <a:solidFill>
                  <a:srgbClr val="000000"/>
                </a:solidFill>
              </a:rPr>
              <a:t>&lt;/head&gt;</a:t>
            </a:r>
          </a:p>
          <a:p>
            <a:pPr marL="222885">
              <a:lnSpc>
                <a:spcPct val="100000"/>
              </a:lnSpc>
            </a:pPr>
            <a:r>
              <a:rPr sz="2000" b="0" u="none" spc="-5" dirty="0">
                <a:solidFill>
                  <a:srgbClr val="000000"/>
                </a:solidFill>
              </a:rPr>
              <a:t>&lt;body&gt;</a:t>
            </a: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2000" b="0" u="none" spc="-5" dirty="0">
                <a:solidFill>
                  <a:srgbClr val="000000"/>
                </a:solidFill>
              </a:rPr>
              <a:t>&lt;h1&gt;This</a:t>
            </a:r>
            <a:r>
              <a:rPr sz="2000" b="0" u="none" spc="25" dirty="0">
                <a:solidFill>
                  <a:srgbClr val="000000"/>
                </a:solidFill>
              </a:rPr>
              <a:t> </a:t>
            </a:r>
            <a:r>
              <a:rPr sz="2000" b="0" u="none" spc="-25" dirty="0">
                <a:solidFill>
                  <a:srgbClr val="000000"/>
                </a:solidFill>
              </a:rPr>
              <a:t>page</a:t>
            </a:r>
            <a:r>
              <a:rPr sz="2000" b="0" u="none" spc="50" dirty="0">
                <a:solidFill>
                  <a:srgbClr val="000000"/>
                </a:solidFill>
              </a:rPr>
              <a:t> </a:t>
            </a:r>
            <a:r>
              <a:rPr sz="2000" b="0" u="none" spc="-25" dirty="0">
                <a:solidFill>
                  <a:srgbClr val="000000"/>
                </a:solidFill>
              </a:rPr>
              <a:t>contains</a:t>
            </a:r>
            <a:r>
              <a:rPr sz="2000" b="0" u="none" spc="75" dirty="0">
                <a:solidFill>
                  <a:srgbClr val="000000"/>
                </a:solidFill>
              </a:rPr>
              <a:t> </a:t>
            </a:r>
            <a:r>
              <a:rPr sz="2000" b="0" u="none" spc="-25" dirty="0">
                <a:solidFill>
                  <a:srgbClr val="000000"/>
                </a:solidFill>
              </a:rPr>
              <a:t>forward&lt;/h1&gt;</a:t>
            </a:r>
          </a:p>
          <a:p>
            <a:pPr marL="433070">
              <a:lnSpc>
                <a:spcPct val="100000"/>
              </a:lnSpc>
            </a:pPr>
            <a:r>
              <a:rPr sz="2000" b="0" u="none" spc="-25" dirty="0"/>
              <a:t>&lt;jsp:forward</a:t>
            </a:r>
            <a:r>
              <a:rPr sz="2000" b="0" u="none" spc="110" dirty="0"/>
              <a:t> </a:t>
            </a:r>
            <a:r>
              <a:rPr sz="2000" b="0" u="none" spc="-10" dirty="0"/>
              <a:t>page="second.html"/&gt;</a:t>
            </a:r>
          </a:p>
          <a:p>
            <a:pPr marL="222885">
              <a:lnSpc>
                <a:spcPct val="100000"/>
              </a:lnSpc>
            </a:pPr>
            <a:r>
              <a:rPr sz="2000" b="0" u="none" spc="-5" dirty="0">
                <a:solidFill>
                  <a:srgbClr val="000000"/>
                </a:solidFill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sz="2000" b="0" u="none" spc="-5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8200" y="1143000"/>
            <a:ext cx="4414266" cy="2988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ts val="1855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second.html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2095"/>
              </a:lnSpc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&lt;head&gt;</a:t>
            </a:r>
            <a:endParaRPr sz="2000" dirty="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&lt;title&gt;TODO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supply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title&lt;/title&gt;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 dirty="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2000" spc="-45" dirty="0">
                <a:latin typeface="Calibri"/>
                <a:cs typeface="Calibri"/>
              </a:rPr>
              <a:t>&lt;h1&gt;You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forwarded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page&lt;/h1&gt;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093" y="471881"/>
            <a:ext cx="3006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spc="-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951470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&lt;jsp:include&gt;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include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different</a:t>
            </a:r>
            <a:r>
              <a:rPr sz="2000" b="1" spc="8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files</a:t>
            </a:r>
            <a:r>
              <a:rPr sz="2000" b="1" spc="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current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mbria"/>
                <a:cs typeface="Cambria"/>
              </a:rPr>
              <a:t>jsp</a:t>
            </a:r>
            <a:r>
              <a:rPr sz="2000" b="1" spc="-8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page.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 marL="12700" marR="1447165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mbria"/>
                <a:cs typeface="Cambria"/>
              </a:rPr>
              <a:t>Example: </a:t>
            </a:r>
            <a:r>
              <a:rPr sz="2000" b="1" spc="-5" dirty="0">
                <a:latin typeface="Cambria"/>
                <a:cs typeface="Cambria"/>
              </a:rPr>
              <a:t>( files = </a:t>
            </a:r>
            <a:r>
              <a:rPr sz="2000" b="1" spc="-35" dirty="0">
                <a:latin typeface="Cambria"/>
                <a:cs typeface="Cambria"/>
              </a:rPr>
              <a:t>index.html </a:t>
            </a:r>
            <a:r>
              <a:rPr sz="2000" b="1" spc="-5" dirty="0">
                <a:latin typeface="Cambria"/>
                <a:cs typeface="Cambria"/>
              </a:rPr>
              <a:t>, </a:t>
            </a:r>
            <a:r>
              <a:rPr sz="2000" b="1" spc="-35" dirty="0">
                <a:latin typeface="Cambria"/>
                <a:cs typeface="Cambria"/>
              </a:rPr>
              <a:t>newjsp.jsp,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includejsp.jsp) </a:t>
            </a:r>
            <a:r>
              <a:rPr sz="2000" b="1" spc="-430" dirty="0"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Cambria"/>
                <a:cs typeface="Cambria"/>
              </a:rPr>
              <a:t>index.html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30"/>
              </a:lnSpc>
            </a:pPr>
            <a:r>
              <a:rPr sz="2000" spc="-10" dirty="0">
                <a:latin typeface="Calibri"/>
                <a:cs typeface="Calibri"/>
              </a:rPr>
              <a:t>&lt;!DOCTYPE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&lt;title&gt;TODO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supply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title&lt;/title&gt;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&lt;h3&gt;This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html page&lt;/h3&gt;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947" y="1689861"/>
            <a:ext cx="5883275" cy="466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Example: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(</a:t>
            </a:r>
            <a:r>
              <a:rPr sz="1800" b="1" spc="4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files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 </a:t>
            </a:r>
            <a:r>
              <a:rPr sz="1800" b="1" spc="-10" dirty="0">
                <a:latin typeface="Cambria"/>
                <a:cs typeface="Cambria"/>
              </a:rPr>
              <a:t>index.html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, </a:t>
            </a:r>
            <a:r>
              <a:rPr sz="1800" b="1" spc="-10" dirty="0">
                <a:latin typeface="Cambria"/>
                <a:cs typeface="Cambria"/>
              </a:rPr>
              <a:t>newjsp.jsp,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includejsp.jsp)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newjsp.jsp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&lt;%@page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contentType="text/html"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pageEncoding="UTF-8"%&gt;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&lt;!DOCTYPE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&lt;html&gt;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&lt;head&gt;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&lt;title&gt;JSP </a:t>
            </a:r>
            <a:r>
              <a:rPr sz="1800" spc="-30" dirty="0">
                <a:latin typeface="Calibri"/>
                <a:cs typeface="Calibri"/>
              </a:rPr>
              <a:t>Page&lt;/title&gt;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&lt;/head&gt;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&lt;%--returns</a:t>
            </a:r>
            <a:r>
              <a:rPr sz="18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hour--%&gt;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&lt;br&gt;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&lt;%=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java.util.Date().getHours()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%&gt;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&lt;%--returns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min--%&gt;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&lt;%=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 </a:t>
            </a:r>
            <a:r>
              <a:rPr sz="1800" spc="-15" dirty="0">
                <a:latin typeface="Calibri"/>
                <a:cs typeface="Calibri"/>
              </a:rPr>
              <a:t>java.util.Date().getMinutes()%&gt;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&lt;%--returns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sec--%&gt;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&lt;%=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java.util.Date().getSeconds()%&gt;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&lt;/html&gt;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582929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Introduction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to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JSP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Example code showing different types of JSP Tags:</a:t>
            </a:r>
          </a:p>
          <a:p>
            <a:endParaRPr lang="en-IN" sz="2400" dirty="0"/>
          </a:p>
          <a:p>
            <a:r>
              <a:rPr lang="en-IN" sz="2400" dirty="0"/>
              <a:t>&lt;%-- </a:t>
            </a:r>
            <a:r>
              <a:rPr lang="en-IN" sz="2400" dirty="0" err="1">
                <a:solidFill>
                  <a:srgbClr val="FF0000"/>
                </a:solidFill>
              </a:rPr>
              <a:t>Counter.jsp</a:t>
            </a:r>
            <a:r>
              <a:rPr lang="en-IN" sz="2400" dirty="0"/>
              <a:t> --%&gt;             		&lt;%-- </a:t>
            </a:r>
            <a:r>
              <a:rPr lang="en-IN" sz="2400" dirty="0">
                <a:solidFill>
                  <a:srgbClr val="0070C0"/>
                </a:solidFill>
              </a:rPr>
              <a:t>Comment Tag </a:t>
            </a:r>
            <a:r>
              <a:rPr lang="en-IN" sz="2400" dirty="0"/>
              <a:t>--%&gt;</a:t>
            </a:r>
          </a:p>
          <a:p>
            <a:endParaRPr lang="en-IN" sz="2400" dirty="0"/>
          </a:p>
          <a:p>
            <a:r>
              <a:rPr lang="en-IN" sz="2400" dirty="0"/>
              <a:t>&lt;%@ </a:t>
            </a:r>
            <a:r>
              <a:rPr lang="en-IN" sz="2400" dirty="0">
                <a:solidFill>
                  <a:srgbClr val="FF0000"/>
                </a:solidFill>
              </a:rPr>
              <a:t>page language="java" </a:t>
            </a:r>
            <a:r>
              <a:rPr lang="en-IN" sz="2400" dirty="0"/>
              <a:t>%&gt;       	&lt;%-- </a:t>
            </a:r>
            <a:r>
              <a:rPr lang="en-IN" sz="2400" dirty="0">
                <a:solidFill>
                  <a:srgbClr val="0070C0"/>
                </a:solidFill>
              </a:rPr>
              <a:t>Directive Tag </a:t>
            </a:r>
            <a:r>
              <a:rPr lang="en-IN" sz="2400" dirty="0"/>
              <a:t>--%&gt;</a:t>
            </a:r>
          </a:p>
          <a:p>
            <a:r>
              <a:rPr lang="en-IN" sz="2400" dirty="0"/>
              <a:t>&lt;%! </a:t>
            </a:r>
            <a:r>
              <a:rPr lang="en-IN" sz="2400" dirty="0" err="1">
                <a:solidFill>
                  <a:srgbClr val="FF0000"/>
                </a:solidFill>
              </a:rPr>
              <a:t>int</a:t>
            </a:r>
            <a:r>
              <a:rPr lang="en-IN" sz="2400" dirty="0">
                <a:solidFill>
                  <a:srgbClr val="FF0000"/>
                </a:solidFill>
              </a:rPr>
              <a:t> count = 0; </a:t>
            </a:r>
            <a:r>
              <a:rPr lang="en-IN" sz="2400" dirty="0"/>
              <a:t>%&gt;            		 &lt;%-- </a:t>
            </a:r>
            <a:r>
              <a:rPr lang="en-IN" sz="2400" dirty="0">
                <a:solidFill>
                  <a:srgbClr val="0070C0"/>
                </a:solidFill>
              </a:rPr>
              <a:t>Declaration Tag </a:t>
            </a:r>
            <a:r>
              <a:rPr lang="en-IN" sz="2400" dirty="0"/>
              <a:t>--%&gt;</a:t>
            </a:r>
          </a:p>
          <a:p>
            <a:r>
              <a:rPr lang="en-IN" sz="2400" dirty="0"/>
              <a:t>&lt;% </a:t>
            </a:r>
            <a:r>
              <a:rPr lang="en-IN" sz="2400" dirty="0">
                <a:solidFill>
                  <a:srgbClr val="FF0000"/>
                </a:solidFill>
              </a:rPr>
              <a:t>count++;</a:t>
            </a:r>
            <a:r>
              <a:rPr lang="en-IN" sz="2400" dirty="0"/>
              <a:t> %&gt;                    		&lt;%-- </a:t>
            </a:r>
            <a:r>
              <a:rPr lang="en-IN" sz="2400" dirty="0" err="1">
                <a:solidFill>
                  <a:srgbClr val="0070C0"/>
                </a:solidFill>
              </a:rPr>
              <a:t>Scriptlet</a:t>
            </a:r>
            <a:r>
              <a:rPr lang="en-IN" sz="2400" dirty="0">
                <a:solidFill>
                  <a:srgbClr val="0070C0"/>
                </a:solidFill>
              </a:rPr>
              <a:t> Tag </a:t>
            </a:r>
            <a:r>
              <a:rPr lang="en-IN" sz="2400" dirty="0"/>
              <a:t>--%&gt;</a:t>
            </a:r>
          </a:p>
          <a:p>
            <a:r>
              <a:rPr lang="en-IN" sz="2400" dirty="0"/>
              <a:t>Welcome! You are visitor number</a:t>
            </a:r>
          </a:p>
          <a:p>
            <a:r>
              <a:rPr lang="en-IN" sz="2400" dirty="0"/>
              <a:t>&lt;%= count %&gt;                      		&lt;%-- </a:t>
            </a:r>
            <a:r>
              <a:rPr lang="en-IN" sz="2400" dirty="0">
                <a:solidFill>
                  <a:srgbClr val="0070C0"/>
                </a:solidFill>
              </a:rPr>
              <a:t>Expression Tag </a:t>
            </a:r>
            <a:r>
              <a:rPr lang="en-IN" sz="2400" dirty="0"/>
              <a:t>--%&gt;</a:t>
            </a:r>
          </a:p>
        </p:txBody>
      </p:sp>
    </p:spTree>
    <p:extLst>
      <p:ext uri="{BB962C8B-B14F-4D97-AF65-F5344CB8AC3E}">
        <p14:creationId xmlns:p14="http://schemas.microsoft.com/office/powerpoint/2010/main" val="30464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6515100" cy="4878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ambria"/>
                <a:cs typeface="Cambria"/>
              </a:rPr>
              <a:t>Example: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( files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=</a:t>
            </a:r>
            <a:r>
              <a:rPr sz="2000" b="1" spc="4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index.html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,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newjsp.jsp,</a:t>
            </a:r>
            <a:r>
              <a:rPr sz="2000" b="1" spc="19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includejsp.jsp)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65"/>
              </a:lnSpc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includejsp.jsp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65"/>
              </a:lnSpc>
            </a:pPr>
            <a:r>
              <a:rPr sz="2000" spc="-35" dirty="0">
                <a:latin typeface="Calibri"/>
                <a:cs typeface="Calibri"/>
              </a:rPr>
              <a:t>&lt;%@page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contentType="text/html"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pageEncoding="UTF-8"%&gt;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&lt;!DOCTYPE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&lt;title&gt;JSP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Page&lt;/title&gt;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&lt;h1&gt;This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contains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action&lt;/h1&gt;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&lt;jsp:include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page="index.html"/&gt;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ew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.j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471373"/>
            <a:ext cx="338645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jsp:useBean</a:t>
            </a:r>
            <a:r>
              <a:rPr sz="26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action</a:t>
            </a:r>
            <a:r>
              <a:rPr sz="26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21662"/>
            <a:ext cx="7856220" cy="2991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jsp:useBean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tag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to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locate</a:t>
            </a:r>
            <a:r>
              <a:rPr sz="2000" b="1" spc="7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or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instantiate</a:t>
            </a:r>
            <a:r>
              <a:rPr sz="2000" b="1" spc="19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bean</a:t>
            </a:r>
            <a:r>
              <a:rPr sz="2000" b="1" spc="8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class.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bean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Bean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already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created,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doesn't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create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bean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depending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scope.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But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bean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not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created,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instantiates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bean.</a:t>
            </a:r>
            <a:endParaRPr sz="2000">
              <a:latin typeface="Cambria"/>
              <a:cs typeface="Cambria"/>
            </a:endParaRPr>
          </a:p>
          <a:p>
            <a:pPr marL="143510">
              <a:lnSpc>
                <a:spcPts val="2305"/>
              </a:lnSpc>
              <a:spcBef>
                <a:spcPts val="192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&lt;jsp:useBean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id=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"instanceName"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scope=</a:t>
            </a:r>
            <a:r>
              <a:rPr sz="20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"page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0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|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appli</a:t>
            </a:r>
            <a:endParaRPr sz="2000">
              <a:latin typeface="Calibri"/>
              <a:cs typeface="Calibri"/>
            </a:endParaRPr>
          </a:p>
          <a:p>
            <a:pPr marL="143510">
              <a:lnSpc>
                <a:spcPts val="2255"/>
              </a:lnSpc>
              <a:tabLst>
                <a:tab pos="105219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cation"	class=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"packageName.className"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"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143510">
              <a:lnSpc>
                <a:spcPts val="2355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&lt;/jsp:useBean&gt;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390855"/>
            <a:ext cx="439928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jsp:setProperty and 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rope</a:t>
            </a:r>
            <a:r>
              <a:rPr sz="2800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800" spc="-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gs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856855" cy="1252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setProperty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getProperty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action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tags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for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developing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web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application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Java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Bean.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-35" dirty="0">
                <a:latin typeface="Cambria"/>
                <a:cs typeface="Cambria"/>
              </a:rPr>
              <a:t>x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mp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 </a:t>
            </a:r>
            <a:r>
              <a:rPr sz="2000" dirty="0">
                <a:latin typeface="Cambria"/>
                <a:cs typeface="Cambria"/>
              </a:rPr>
              <a:t>F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d</a:t>
            </a:r>
            <a:r>
              <a:rPr sz="2000" spc="-45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x.htm</a:t>
            </a:r>
            <a:r>
              <a:rPr sz="2000" spc="-5" dirty="0">
                <a:latin typeface="Cambria"/>
                <a:cs typeface="Cambria"/>
              </a:rPr>
              <a:t>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0" dirty="0">
                <a:latin typeface="Cambria"/>
                <a:cs typeface="Cambria"/>
              </a:rPr>
              <a:t> p</a:t>
            </a:r>
            <a:r>
              <a:rPr sz="2000" spc="-45" dirty="0">
                <a:latin typeface="Cambria"/>
                <a:cs typeface="Cambria"/>
              </a:rPr>
              <a:t>r</a:t>
            </a:r>
            <a:r>
              <a:rPr sz="2000" spc="-5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20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ss</a:t>
            </a:r>
            <a:r>
              <a:rPr sz="2000" spc="-10" dirty="0">
                <a:latin typeface="Cambria"/>
                <a:cs typeface="Cambria"/>
              </a:rPr>
              <a:t>.jsp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u</a:t>
            </a:r>
            <a:r>
              <a:rPr sz="2000" spc="-25" dirty="0">
                <a:latin typeface="Cambria"/>
                <a:cs typeface="Cambria"/>
              </a:rPr>
              <a:t>s</a:t>
            </a:r>
            <a:r>
              <a:rPr sz="2000" spc="-45" dirty="0">
                <a:latin typeface="Cambria"/>
                <a:cs typeface="Cambria"/>
              </a:rPr>
              <a:t>e</a:t>
            </a:r>
            <a:r>
              <a:rPr sz="2000" spc="-229" dirty="0">
                <a:latin typeface="Cambria"/>
                <a:cs typeface="Cambria"/>
              </a:rPr>
              <a:t>r</a:t>
            </a:r>
            <a:r>
              <a:rPr sz="2000" spc="-30" dirty="0">
                <a:latin typeface="Cambria"/>
                <a:cs typeface="Cambria"/>
              </a:rPr>
              <a:t>.</a:t>
            </a:r>
            <a:r>
              <a:rPr sz="2000" spc="-35" dirty="0">
                <a:latin typeface="Cambria"/>
                <a:cs typeface="Cambria"/>
              </a:rPr>
              <a:t>j</a:t>
            </a:r>
            <a:r>
              <a:rPr sz="2000" spc="-70" dirty="0">
                <a:latin typeface="Cambria"/>
                <a:cs typeface="Cambria"/>
              </a:rPr>
              <a:t>a</a:t>
            </a:r>
            <a:r>
              <a:rPr sz="2000" spc="-75" dirty="0">
                <a:latin typeface="Cambria"/>
                <a:cs typeface="Cambria"/>
              </a:rPr>
              <a:t>v</a:t>
            </a:r>
            <a:r>
              <a:rPr sz="2000" spc="-2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76600"/>
            <a:ext cx="9144000" cy="2822575"/>
            <a:chOff x="0" y="3276600"/>
            <a:chExt cx="9144000" cy="2822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0" y="3276600"/>
              <a:ext cx="4724399" cy="2822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505200"/>
              <a:ext cx="4572000" cy="2575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513" y="471881"/>
            <a:ext cx="15328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9359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Cambria"/>
                <a:cs typeface="Cambria"/>
              </a:rPr>
              <a:t>U</a:t>
            </a:r>
            <a:r>
              <a:rPr sz="2000" spc="-45" dirty="0">
                <a:latin typeface="Cambria"/>
                <a:cs typeface="Cambria"/>
              </a:rPr>
              <a:t>s</a:t>
            </a:r>
            <a:r>
              <a:rPr sz="2000" spc="-65" dirty="0">
                <a:latin typeface="Cambria"/>
                <a:cs typeface="Cambria"/>
              </a:rPr>
              <a:t>e</a:t>
            </a:r>
            <a:r>
              <a:rPr sz="2000" spc="-254" dirty="0">
                <a:latin typeface="Cambria"/>
                <a:cs typeface="Cambria"/>
              </a:rPr>
              <a:t>r</a:t>
            </a:r>
            <a:r>
              <a:rPr sz="2000" spc="-55" dirty="0">
                <a:latin typeface="Cambria"/>
                <a:cs typeface="Cambria"/>
              </a:rPr>
              <a:t>.j</a:t>
            </a:r>
            <a:r>
              <a:rPr sz="2000" spc="-90" dirty="0">
                <a:latin typeface="Cambria"/>
                <a:cs typeface="Cambria"/>
              </a:rPr>
              <a:t>a</a:t>
            </a:r>
            <a:r>
              <a:rPr sz="2000" spc="-100" dirty="0">
                <a:latin typeface="Cambria"/>
                <a:cs typeface="Cambria"/>
              </a:rPr>
              <a:t>v</a:t>
            </a:r>
            <a:r>
              <a:rPr sz="2000" spc="-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676400"/>
            <a:ext cx="39898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21" y="701802"/>
            <a:ext cx="3401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implicit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Objects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941309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ambria"/>
                <a:cs typeface="Cambria"/>
              </a:rPr>
              <a:t>The</a:t>
            </a:r>
            <a:r>
              <a:rPr sz="2400" spc="3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implicit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objects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are</a:t>
            </a:r>
            <a:r>
              <a:rPr sz="2400" spc="385" dirty="0"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pre-defined</a:t>
            </a:r>
            <a:r>
              <a:rPr sz="2400" b="1" spc="45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mbria"/>
                <a:cs typeface="Cambria"/>
              </a:rPr>
              <a:t>variable</a:t>
            </a:r>
            <a:r>
              <a:rPr sz="2400" b="1" spc="4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used</a:t>
            </a:r>
            <a:r>
              <a:rPr sz="2400" spc="4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access</a:t>
            </a:r>
            <a:r>
              <a:rPr sz="2400" spc="42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request</a:t>
            </a:r>
            <a:r>
              <a:rPr lang="en-US"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application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data.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JSP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implicit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objects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are: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" y="2590800"/>
            <a:ext cx="8866632" cy="398373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357" y="701802"/>
            <a:ext cx="33559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Session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Objects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8005445" cy="458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session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0" dirty="0">
                <a:latin typeface="Cambria"/>
                <a:cs typeface="Cambria"/>
              </a:rPr>
              <a:t>implicit object of type HttpSession.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50" dirty="0">
                <a:latin typeface="Cambria"/>
                <a:cs typeface="Cambria"/>
              </a:rPr>
              <a:t>Java </a:t>
            </a:r>
            <a:r>
              <a:rPr sz="2000" spc="-25" dirty="0">
                <a:latin typeface="Cambria"/>
                <a:cs typeface="Cambria"/>
              </a:rPr>
              <a:t>developer </a:t>
            </a:r>
            <a:r>
              <a:rPr sz="2000" spc="-5" dirty="0">
                <a:latin typeface="Cambria"/>
                <a:cs typeface="Cambria"/>
              </a:rPr>
              <a:t>can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this</a:t>
            </a:r>
            <a:r>
              <a:rPr sz="2000" spc="-10" dirty="0">
                <a:latin typeface="Cambria"/>
                <a:cs typeface="Cambria"/>
              </a:rPr>
              <a:t> object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set,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get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remove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attribute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get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session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information.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Example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files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required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index.html,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welcome.jsp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10" dirty="0">
                <a:latin typeface="Cambria"/>
                <a:cs typeface="Cambria"/>
              </a:rPr>
              <a:t> second.jsp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&lt;form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action="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welcome.jsp</a:t>
            </a:r>
            <a:r>
              <a:rPr sz="2000" spc="-10" dirty="0">
                <a:latin typeface="Calibri"/>
                <a:cs typeface="Calibri"/>
              </a:rPr>
              <a:t>"&gt;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type="text"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name="uname"&gt;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type="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submit</a:t>
            </a:r>
            <a:r>
              <a:rPr sz="2000" spc="-5" dirty="0">
                <a:latin typeface="Calibri"/>
                <a:cs typeface="Calibri"/>
              </a:rPr>
              <a:t>"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value="go"&gt;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&lt;br/&gt;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&lt;/form&gt;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73" y="701802"/>
            <a:ext cx="3566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Session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698117"/>
            <a:ext cx="4770755" cy="427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welcome.jsp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&lt;%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name=request.getParameter("uname");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out.print("Welcome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"+name);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session.setAttribute</a:t>
            </a:r>
            <a:r>
              <a:rPr sz="2000" spc="-15" dirty="0">
                <a:latin typeface="Calibri"/>
                <a:cs typeface="Calibri"/>
              </a:rPr>
              <a:t>("user",name);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href="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second.jsp</a:t>
            </a:r>
            <a:r>
              <a:rPr sz="2000" spc="-15" dirty="0">
                <a:latin typeface="Calibri"/>
                <a:cs typeface="Calibri"/>
              </a:rPr>
              <a:t>"&gt;second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jsp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page&lt;/a&gt;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%&gt;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73" y="701802"/>
            <a:ext cx="3566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Session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1679575"/>
            <a:ext cx="5069205" cy="3662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second.jsp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Calibri"/>
                <a:cs typeface="Calibri"/>
              </a:rPr>
              <a:t>&lt;%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name=(String)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session.getAttribute</a:t>
            </a:r>
            <a:r>
              <a:rPr sz="2000" spc="-10" dirty="0">
                <a:latin typeface="Calibri"/>
                <a:cs typeface="Calibri"/>
              </a:rPr>
              <a:t>("user");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out.print("Hello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"+name);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%&gt;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471881"/>
            <a:ext cx="3534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Cookie</a:t>
            </a:r>
            <a:r>
              <a:rPr sz="30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Handling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8004175" cy="1863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Cambria"/>
                <a:cs typeface="Cambria"/>
              </a:rPr>
              <a:t>By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default,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each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request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considered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new</a:t>
            </a:r>
            <a:r>
              <a:rPr sz="2000" spc="-10" dirty="0">
                <a:latin typeface="Cambria"/>
                <a:cs typeface="Cambria"/>
              </a:rPr>
              <a:t> request.</a:t>
            </a:r>
            <a:r>
              <a:rPr sz="2000" spc="-5" dirty="0">
                <a:latin typeface="Cambria"/>
                <a:cs typeface="Cambria"/>
              </a:rPr>
              <a:t> 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cookies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technique,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add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cookie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with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response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from</a:t>
            </a:r>
            <a:r>
              <a:rPr sz="2000" spc="-15" dirty="0">
                <a:latin typeface="Cambria"/>
                <a:cs typeface="Cambria"/>
              </a:rPr>
              <a:t> the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Server.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</a:t>
            </a:r>
            <a:r>
              <a:rPr sz="2000" spc="-5" dirty="0">
                <a:latin typeface="Cambria"/>
                <a:cs typeface="Cambria"/>
              </a:rPr>
              <a:t> cookie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is 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stored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cache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browser.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mbria"/>
              <a:cs typeface="Cambria"/>
            </a:endParaRPr>
          </a:p>
          <a:p>
            <a:pPr marL="12700" marR="102870" algn="just">
              <a:lnSpc>
                <a:spcPct val="100000"/>
              </a:lnSpc>
            </a:pPr>
            <a:r>
              <a:rPr sz="2000" spc="-35" dirty="0">
                <a:latin typeface="Cambria"/>
                <a:cs typeface="Cambria"/>
              </a:rPr>
              <a:t>After </a:t>
            </a:r>
            <a:r>
              <a:rPr sz="2000" spc="-5" dirty="0">
                <a:latin typeface="Cambria"/>
                <a:cs typeface="Cambria"/>
              </a:rPr>
              <a:t>that if </a:t>
            </a:r>
            <a:r>
              <a:rPr sz="2000" spc="-15" dirty="0">
                <a:latin typeface="Cambria"/>
                <a:cs typeface="Cambria"/>
              </a:rPr>
              <a:t>request </a:t>
            </a:r>
            <a:r>
              <a:rPr sz="2000" spc="-10" dirty="0">
                <a:latin typeface="Cambria"/>
                <a:cs typeface="Cambria"/>
              </a:rPr>
              <a:t>is sent </a:t>
            </a:r>
            <a:r>
              <a:rPr sz="2000" spc="-35" dirty="0">
                <a:latin typeface="Cambria"/>
                <a:cs typeface="Cambria"/>
              </a:rPr>
              <a:t>by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85" dirty="0">
                <a:latin typeface="Cambria"/>
                <a:cs typeface="Cambria"/>
              </a:rPr>
              <a:t>user, </a:t>
            </a:r>
            <a:r>
              <a:rPr sz="2000" spc="-5" dirty="0">
                <a:latin typeface="Cambria"/>
                <a:cs typeface="Cambria"/>
              </a:rPr>
              <a:t>cookie </a:t>
            </a:r>
            <a:r>
              <a:rPr sz="2000" spc="-10" dirty="0">
                <a:latin typeface="Cambria"/>
                <a:cs typeface="Cambria"/>
              </a:rPr>
              <a:t>is added with </a:t>
            </a:r>
            <a:r>
              <a:rPr sz="2000" spc="-15" dirty="0">
                <a:latin typeface="Cambria"/>
                <a:cs typeface="Cambria"/>
              </a:rPr>
              <a:t>request </a:t>
            </a:r>
            <a:r>
              <a:rPr sz="2000" spc="-65" dirty="0">
                <a:latin typeface="Cambria"/>
                <a:cs typeface="Cambria"/>
              </a:rPr>
              <a:t>by 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default.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Thus,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recognize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old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user.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6717792" cy="225856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625602"/>
            <a:ext cx="3533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Cookie</a:t>
            </a:r>
            <a:r>
              <a:rPr sz="30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Handling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130"/>
            <a:ext cx="8010525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Cookies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4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small</a:t>
            </a:r>
            <a:r>
              <a:rPr sz="1800" spc="45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text</a:t>
            </a:r>
            <a:r>
              <a:rPr sz="1800" spc="5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file</a:t>
            </a:r>
            <a:r>
              <a:rPr sz="1800" spc="4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49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are</a:t>
            </a:r>
            <a:r>
              <a:rPr sz="1800" spc="4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stored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4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4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client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computer.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These</a:t>
            </a:r>
            <a:r>
              <a:rPr sz="1800" spc="4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are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spc="-15" dirty="0">
                <a:latin typeface="Cambria"/>
                <a:cs typeface="Cambria"/>
              </a:rPr>
              <a:t>basically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keep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track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user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who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browse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web.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info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cookie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20" dirty="0">
                <a:latin typeface="Cambria"/>
                <a:cs typeface="Cambria"/>
              </a:rPr>
              <a:t> generally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name,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age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id, </a:t>
            </a:r>
            <a:r>
              <a:rPr sz="1800" spc="-5" dirty="0">
                <a:latin typeface="Cambria"/>
                <a:cs typeface="Cambria"/>
              </a:rPr>
              <a:t>city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 </a:t>
            </a:r>
            <a:r>
              <a:rPr sz="1800" dirty="0">
                <a:latin typeface="Cambria"/>
                <a:cs typeface="Cambria"/>
              </a:rPr>
              <a:t>on.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servlet container</a:t>
            </a:r>
            <a:r>
              <a:rPr sz="1800" spc="-5" dirty="0">
                <a:latin typeface="Cambria"/>
                <a:cs typeface="Cambria"/>
              </a:rPr>
              <a:t> sends </a:t>
            </a:r>
            <a:r>
              <a:rPr sz="1800" dirty="0">
                <a:latin typeface="Cambria"/>
                <a:cs typeface="Cambria"/>
              </a:rPr>
              <a:t>a set </a:t>
            </a:r>
            <a:r>
              <a:rPr sz="1800" spc="-1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cookies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web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5" dirty="0">
                <a:latin typeface="Cambria"/>
                <a:cs typeface="Cambria"/>
              </a:rPr>
              <a:t>browser.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The</a:t>
            </a:r>
            <a:r>
              <a:rPr sz="1800" spc="35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browser </a:t>
            </a:r>
            <a:r>
              <a:rPr sz="1800" spc="-15" dirty="0">
                <a:latin typeface="Cambria"/>
                <a:cs typeface="Cambria"/>
              </a:rPr>
              <a:t> stores the</a:t>
            </a:r>
            <a:r>
              <a:rPr sz="1800" spc="-10" dirty="0">
                <a:latin typeface="Cambria"/>
                <a:cs typeface="Cambria"/>
              </a:rPr>
              <a:t> cookies </a:t>
            </a:r>
            <a:r>
              <a:rPr sz="1800" dirty="0">
                <a:latin typeface="Cambria"/>
                <a:cs typeface="Cambria"/>
              </a:rPr>
              <a:t>on </a:t>
            </a:r>
            <a:r>
              <a:rPr sz="1800" spc="-15" dirty="0">
                <a:latin typeface="Cambria"/>
                <a:cs typeface="Cambria"/>
              </a:rPr>
              <a:t>the local </a:t>
            </a:r>
            <a:r>
              <a:rPr sz="1800" spc="-20" dirty="0">
                <a:latin typeface="Cambria"/>
                <a:cs typeface="Cambria"/>
              </a:rPr>
              <a:t>machine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and </a:t>
            </a:r>
            <a:r>
              <a:rPr sz="1800" spc="-25" dirty="0">
                <a:latin typeface="Cambria"/>
                <a:cs typeface="Cambria"/>
              </a:rPr>
              <a:t>makes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</a:t>
            </a:r>
            <a:r>
              <a:rPr sz="1800" dirty="0">
                <a:latin typeface="Cambria"/>
                <a:cs typeface="Cambria"/>
              </a:rPr>
              <a:t> of </a:t>
            </a:r>
            <a:r>
              <a:rPr sz="1800" spc="-20" dirty="0">
                <a:latin typeface="Cambria"/>
                <a:cs typeface="Cambria"/>
              </a:rPr>
              <a:t>this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information</a:t>
            </a:r>
            <a:r>
              <a:rPr sz="1800" spc="37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next 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time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when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browser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browsing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web.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Cookies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usually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HTTP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header.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latin typeface="Cambria"/>
                <a:cs typeface="Cambria"/>
              </a:rPr>
              <a:t>Advantage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Cookies:</a:t>
            </a:r>
            <a:endParaRPr sz="1800">
              <a:latin typeface="Cambria"/>
              <a:cs typeface="Cambria"/>
            </a:endParaRPr>
          </a:p>
          <a:p>
            <a:pPr marL="445134" indent="-433070">
              <a:lnSpc>
                <a:spcPct val="100000"/>
              </a:lnSpc>
              <a:buFont typeface="Wingdings"/>
              <a:buChar char=""/>
              <a:tabLst>
                <a:tab pos="445134" algn="l"/>
                <a:tab pos="445770" algn="l"/>
              </a:tabLst>
            </a:pPr>
            <a:r>
              <a:rPr sz="1800" spc="-5" dirty="0">
                <a:latin typeface="Cambria"/>
                <a:cs typeface="Cambria"/>
              </a:rPr>
              <a:t>Sim</a:t>
            </a:r>
            <a:r>
              <a:rPr sz="1800" dirty="0">
                <a:latin typeface="Cambria"/>
                <a:cs typeface="Cambria"/>
              </a:rPr>
              <a:t>p</a:t>
            </a:r>
            <a:r>
              <a:rPr sz="1800" spc="-5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est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c</a:t>
            </a:r>
            <a:r>
              <a:rPr sz="1800" spc="-10" dirty="0">
                <a:latin typeface="Cambria"/>
                <a:cs typeface="Cambria"/>
              </a:rPr>
              <a:t>h</a:t>
            </a:r>
            <a:r>
              <a:rPr sz="1800" dirty="0">
                <a:latin typeface="Cambria"/>
                <a:cs typeface="Cambria"/>
              </a:rPr>
              <a:t>niq</a:t>
            </a:r>
            <a:r>
              <a:rPr sz="1800" spc="-10" dirty="0">
                <a:latin typeface="Cambria"/>
                <a:cs typeface="Cambria"/>
              </a:rPr>
              <a:t>u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m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g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marL="445134" indent="-433070">
              <a:lnSpc>
                <a:spcPct val="100000"/>
              </a:lnSpc>
              <a:buFont typeface="Wingdings"/>
              <a:buChar char=""/>
              <a:tabLst>
                <a:tab pos="445134" algn="l"/>
                <a:tab pos="445770" algn="l"/>
              </a:tabLst>
            </a:pPr>
            <a:r>
              <a:rPr sz="1800" dirty="0">
                <a:latin typeface="Cambria"/>
                <a:cs typeface="Cambria"/>
              </a:rPr>
              <a:t>Cookies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are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maintained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client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side.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35" dirty="0">
                <a:latin typeface="Cambria"/>
                <a:cs typeface="Cambria"/>
              </a:rPr>
              <a:t>Disadvantage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Cookies:</a:t>
            </a:r>
            <a:endParaRPr sz="1800">
              <a:latin typeface="Cambria"/>
              <a:cs typeface="Cambria"/>
            </a:endParaRPr>
          </a:p>
          <a:p>
            <a:pPr marL="344805" indent="-332740">
              <a:lnSpc>
                <a:spcPct val="100000"/>
              </a:lnSpc>
              <a:buFont typeface="Wingdings"/>
              <a:buChar char=""/>
              <a:tabLst>
                <a:tab pos="344805" algn="l"/>
                <a:tab pos="345440" algn="l"/>
              </a:tabLst>
            </a:pP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will</a:t>
            </a:r>
            <a:r>
              <a:rPr sz="1800" dirty="0">
                <a:latin typeface="Cambria"/>
                <a:cs typeface="Cambria"/>
              </a:rPr>
              <a:t> 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work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cookie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disabled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from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browser.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353009"/>
            <a:ext cx="27641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Pro</a:t>
            </a:r>
            <a:r>
              <a:rPr sz="3600" spc="5" dirty="0">
                <a:solidFill>
                  <a:srgbClr val="FFFFFF"/>
                </a:solidFill>
              </a:rPr>
              <a:t>b</a:t>
            </a:r>
            <a:r>
              <a:rPr sz="3600" dirty="0">
                <a:solidFill>
                  <a:srgbClr val="FFFFFF"/>
                </a:solidFill>
              </a:rPr>
              <a:t>l</a:t>
            </a:r>
            <a:r>
              <a:rPr sz="3600" spc="10" dirty="0">
                <a:solidFill>
                  <a:srgbClr val="FFFFFF"/>
                </a:solidFill>
              </a:rPr>
              <a:t>e</a:t>
            </a:r>
            <a:r>
              <a:rPr sz="3600" spc="-5" dirty="0">
                <a:solidFill>
                  <a:srgbClr val="FFFFFF"/>
                </a:solidFill>
              </a:rPr>
              <a:t>m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5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with  Servlet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235" y="1851152"/>
            <a:ext cx="8165465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indent="-10668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"/>
              <a:tabLst>
                <a:tab pos="119380" algn="l"/>
              </a:tabLst>
            </a:pP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only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class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servlet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alone,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spc="-5" dirty="0">
                <a:latin typeface="Cambria"/>
                <a:cs typeface="Cambria"/>
              </a:rPr>
              <a:t> will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perform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various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task: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Cambria"/>
              <a:cs typeface="Cambria"/>
            </a:endParaRPr>
          </a:p>
          <a:p>
            <a:pPr marL="1524635" lvl="1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25270" algn="l"/>
              </a:tabLst>
            </a:pPr>
            <a:r>
              <a:rPr sz="2800" spc="-5" dirty="0">
                <a:latin typeface="Cambria"/>
                <a:cs typeface="Cambria"/>
              </a:rPr>
              <a:t>Acceptance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request</a:t>
            </a:r>
            <a:endParaRPr sz="2800" dirty="0">
              <a:latin typeface="Cambria"/>
              <a:cs typeface="Cambria"/>
            </a:endParaRPr>
          </a:p>
          <a:p>
            <a:pPr marL="1524635" lvl="1" indent="-140970">
              <a:lnSpc>
                <a:spcPct val="100000"/>
              </a:lnSpc>
              <a:spcBef>
                <a:spcPts val="5"/>
              </a:spcBef>
              <a:buSzPct val="91666"/>
              <a:buFont typeface="Wingdings"/>
              <a:buChar char=""/>
              <a:tabLst>
                <a:tab pos="1525270" algn="l"/>
              </a:tabLst>
            </a:pPr>
            <a:r>
              <a:rPr sz="2800" spc="-5" dirty="0">
                <a:latin typeface="Cambria"/>
                <a:cs typeface="Cambria"/>
              </a:rPr>
              <a:t>Process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request</a:t>
            </a:r>
            <a:endParaRPr sz="2800" dirty="0">
              <a:latin typeface="Cambria"/>
              <a:cs typeface="Cambria"/>
            </a:endParaRPr>
          </a:p>
          <a:p>
            <a:pPr marL="1524635" lvl="1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25270" algn="l"/>
              </a:tabLst>
            </a:pPr>
            <a:r>
              <a:rPr sz="2800" spc="-5" dirty="0">
                <a:latin typeface="Cambria"/>
                <a:cs typeface="Cambria"/>
              </a:rPr>
              <a:t>Handling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the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business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logic</a:t>
            </a:r>
            <a:endParaRPr sz="2800" dirty="0">
              <a:latin typeface="Cambria"/>
              <a:cs typeface="Cambria"/>
            </a:endParaRPr>
          </a:p>
          <a:p>
            <a:pPr marL="1524635" lvl="1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25270" algn="l"/>
              </a:tabLst>
            </a:pPr>
            <a:r>
              <a:rPr sz="2800" dirty="0">
                <a:latin typeface="Cambria"/>
                <a:cs typeface="Cambria"/>
              </a:rPr>
              <a:t>Ge</a:t>
            </a:r>
            <a:r>
              <a:rPr sz="2800" spc="5" dirty="0">
                <a:latin typeface="Cambria"/>
                <a:cs typeface="Cambria"/>
              </a:rPr>
              <a:t>n</a:t>
            </a:r>
            <a:r>
              <a:rPr sz="2800" dirty="0">
                <a:latin typeface="Cambria"/>
                <a:cs typeface="Cambria"/>
              </a:rPr>
              <a:t>e</a:t>
            </a:r>
            <a:r>
              <a:rPr sz="2800" spc="-55" dirty="0">
                <a:latin typeface="Cambria"/>
                <a:cs typeface="Cambria"/>
              </a:rPr>
              <a:t>r</a:t>
            </a:r>
            <a:r>
              <a:rPr sz="2800" spc="-5" dirty="0">
                <a:latin typeface="Cambria"/>
                <a:cs typeface="Cambria"/>
              </a:rPr>
              <a:t>a</a:t>
            </a:r>
            <a:r>
              <a:rPr sz="2800" spc="5" dirty="0">
                <a:latin typeface="Cambria"/>
                <a:cs typeface="Cambria"/>
              </a:rPr>
              <a:t>t</a:t>
            </a:r>
            <a:r>
              <a:rPr sz="2800" dirty="0">
                <a:latin typeface="Cambria"/>
                <a:cs typeface="Cambria"/>
              </a:rPr>
              <a:t>ion</a:t>
            </a:r>
            <a:r>
              <a:rPr sz="2800" spc="-1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f</a:t>
            </a:r>
            <a:r>
              <a:rPr sz="2800" spc="-30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r</a:t>
            </a:r>
            <a:r>
              <a:rPr sz="2800" dirty="0">
                <a:latin typeface="Cambria"/>
                <a:cs typeface="Cambria"/>
              </a:rPr>
              <a:t>es</a:t>
            </a:r>
            <a:r>
              <a:rPr sz="2800" spc="10" dirty="0">
                <a:latin typeface="Cambria"/>
                <a:cs typeface="Cambria"/>
              </a:rPr>
              <a:t>p</a:t>
            </a:r>
            <a:r>
              <a:rPr sz="2800" dirty="0">
                <a:latin typeface="Cambria"/>
                <a:cs typeface="Cambria"/>
              </a:rPr>
              <a:t>onse</a:t>
            </a: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800" dirty="0">
              <a:latin typeface="Cambria"/>
              <a:cs typeface="Cambria"/>
            </a:endParaRPr>
          </a:p>
          <a:p>
            <a:pPr marL="119380" indent="-106680">
              <a:lnSpc>
                <a:spcPct val="100000"/>
              </a:lnSpc>
              <a:buSzPct val="88888"/>
              <a:buFont typeface="Wingdings"/>
              <a:buChar char=""/>
              <a:tabLst>
                <a:tab pos="119380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creating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servlet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knowledge</a:t>
            </a:r>
            <a:r>
              <a:rPr sz="2000" b="1" spc="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45" dirty="0">
                <a:latin typeface="Cambria"/>
                <a:cs typeface="Cambria"/>
              </a:rPr>
              <a:t>java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and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html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both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is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needed</a:t>
            </a:r>
            <a:r>
              <a:rPr sz="2000" dirty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buSzPct val="88888"/>
              <a:buFont typeface="Wingdings"/>
              <a:buChar char=""/>
              <a:tabLst>
                <a:tab pos="112395" algn="l"/>
              </a:tabLst>
            </a:pPr>
            <a:r>
              <a:rPr sz="2000" spc="-5" dirty="0">
                <a:latin typeface="Cambria"/>
                <a:cs typeface="Cambria"/>
              </a:rPr>
              <a:t>While </a:t>
            </a:r>
            <a:r>
              <a:rPr sz="2000" spc="-10" dirty="0">
                <a:latin typeface="Cambria"/>
                <a:cs typeface="Cambria"/>
              </a:rPr>
              <a:t>developing</a:t>
            </a:r>
            <a:r>
              <a:rPr sz="2000" spc="-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app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look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feel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changes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have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change </a:t>
            </a:r>
            <a:r>
              <a:rPr sz="2000" b="1" spc="-38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the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entire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servlet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class</a:t>
            </a:r>
            <a:r>
              <a:rPr sz="2000" spc="-10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413080"/>
            <a:ext cx="3829685" cy="8502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605"/>
              </a:spcBef>
              <a:tabLst>
                <a:tab pos="1734820" algn="l"/>
              </a:tabLst>
            </a:pP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spc="-40" dirty="0">
                <a:solidFill>
                  <a:srgbClr val="FFFFFF"/>
                </a:solidFill>
                <a:latin typeface="Cambria"/>
                <a:cs typeface="Cambria"/>
              </a:rPr>
              <a:t>x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900" spc="1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900" spc="-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900" spc="-3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900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:	</a:t>
            </a:r>
            <a:r>
              <a:rPr sz="2900" spc="-1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9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900" spc="-1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900" spc="-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spc="-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900" spc="-1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900" spc="-10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,  </a:t>
            </a:r>
            <a:r>
              <a:rPr sz="2900" spc="-80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900" spc="-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spc="-1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900" spc="-7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900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114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900" spc="-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spc="-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900" spc="-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00" spc="-9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900" spc="-70" dirty="0">
                <a:solidFill>
                  <a:srgbClr val="FFFFFF"/>
                </a:solidFill>
                <a:latin typeface="Cambria"/>
                <a:cs typeface="Cambria"/>
              </a:rPr>
              <a:t>oo</a:t>
            </a:r>
            <a:r>
              <a:rPr sz="2900" spc="-65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2900" spc="-7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900" spc="-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9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3886200"/>
            <a:ext cx="6172200" cy="1600200"/>
          </a:xfrm>
          <a:custGeom>
            <a:avLst/>
            <a:gdLst/>
            <a:ahLst/>
            <a:cxnLst/>
            <a:rect l="l" t="t" r="r" b="b"/>
            <a:pathLst>
              <a:path w="6172200" h="1600200">
                <a:moveTo>
                  <a:pt x="0" y="240030"/>
                </a:moveTo>
                <a:lnTo>
                  <a:pt x="4876" y="191643"/>
                </a:lnTo>
                <a:lnTo>
                  <a:pt x="18859" y="146557"/>
                </a:lnTo>
                <a:lnTo>
                  <a:pt x="40995" y="105791"/>
                </a:lnTo>
                <a:lnTo>
                  <a:pt x="70307" y="70231"/>
                </a:lnTo>
                <a:lnTo>
                  <a:pt x="105829" y="41020"/>
                </a:lnTo>
                <a:lnTo>
                  <a:pt x="146596" y="18795"/>
                </a:lnTo>
                <a:lnTo>
                  <a:pt x="191655" y="4825"/>
                </a:lnTo>
                <a:lnTo>
                  <a:pt x="240029" y="0"/>
                </a:lnTo>
                <a:lnTo>
                  <a:pt x="5932170" y="0"/>
                </a:lnTo>
                <a:lnTo>
                  <a:pt x="5980557" y="4825"/>
                </a:lnTo>
                <a:lnTo>
                  <a:pt x="6025642" y="18795"/>
                </a:lnTo>
                <a:lnTo>
                  <a:pt x="6066409" y="41020"/>
                </a:lnTo>
                <a:lnTo>
                  <a:pt x="6101842" y="70231"/>
                </a:lnTo>
                <a:lnTo>
                  <a:pt x="6131179" y="105791"/>
                </a:lnTo>
                <a:lnTo>
                  <a:pt x="6153277" y="146557"/>
                </a:lnTo>
                <a:lnTo>
                  <a:pt x="6167374" y="191643"/>
                </a:lnTo>
                <a:lnTo>
                  <a:pt x="6172200" y="240030"/>
                </a:lnTo>
                <a:lnTo>
                  <a:pt x="6172200" y="1360170"/>
                </a:lnTo>
                <a:lnTo>
                  <a:pt x="6167374" y="1408557"/>
                </a:lnTo>
                <a:lnTo>
                  <a:pt x="6153277" y="1453642"/>
                </a:lnTo>
                <a:lnTo>
                  <a:pt x="6131179" y="1494409"/>
                </a:lnTo>
                <a:lnTo>
                  <a:pt x="6101842" y="1529842"/>
                </a:lnTo>
                <a:lnTo>
                  <a:pt x="6066409" y="1559179"/>
                </a:lnTo>
                <a:lnTo>
                  <a:pt x="6025642" y="1581277"/>
                </a:lnTo>
                <a:lnTo>
                  <a:pt x="5980557" y="1595374"/>
                </a:lnTo>
                <a:lnTo>
                  <a:pt x="5932170" y="1600200"/>
                </a:lnTo>
                <a:lnTo>
                  <a:pt x="240029" y="1600200"/>
                </a:lnTo>
                <a:lnTo>
                  <a:pt x="191655" y="1595374"/>
                </a:lnTo>
                <a:lnTo>
                  <a:pt x="146596" y="1581277"/>
                </a:lnTo>
                <a:lnTo>
                  <a:pt x="105829" y="1559179"/>
                </a:lnTo>
                <a:lnTo>
                  <a:pt x="70307" y="1529842"/>
                </a:lnTo>
                <a:lnTo>
                  <a:pt x="40995" y="1494409"/>
                </a:lnTo>
                <a:lnTo>
                  <a:pt x="18859" y="1453642"/>
                </a:lnTo>
                <a:lnTo>
                  <a:pt x="4876" y="1408557"/>
                </a:lnTo>
                <a:lnTo>
                  <a:pt x="0" y="1360170"/>
                </a:lnTo>
                <a:lnTo>
                  <a:pt x="0" y="240030"/>
                </a:lnTo>
                <a:close/>
              </a:path>
            </a:pathLst>
          </a:custGeom>
          <a:ln w="24384">
            <a:solidFill>
              <a:srgbClr val="8586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496" y="1604517"/>
            <a:ext cx="7282815" cy="461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ts val="213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Files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index.html,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createcookie.jsp,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readcookie.jsp,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deletecookie.jsp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spc="-5" dirty="0">
                <a:latin typeface="Cambria"/>
                <a:cs typeface="Cambria"/>
              </a:rPr>
              <a:t>index.html</a:t>
            </a:r>
            <a:endParaRPr sz="2800">
              <a:latin typeface="Cambria"/>
              <a:cs typeface="Cambria"/>
            </a:endParaRPr>
          </a:p>
          <a:p>
            <a:pPr marL="52069">
              <a:lnSpc>
                <a:spcPct val="100000"/>
              </a:lnSpc>
              <a:spcBef>
                <a:spcPts val="475"/>
              </a:spcBef>
            </a:pPr>
            <a:r>
              <a:rPr sz="1800" spc="-10" dirty="0">
                <a:latin typeface="Calibri"/>
                <a:cs typeface="Calibri"/>
              </a:rPr>
              <a:t>&lt;html&gt;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&lt;head&gt;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0"/>
              </a:lnSpc>
            </a:pP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le&gt;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tit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/titl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&lt;/head&gt;</a:t>
            </a:r>
            <a:endParaRPr sz="1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683260" marR="1815464" indent="-2622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&lt;form </a:t>
            </a:r>
            <a:r>
              <a:rPr sz="1800" spc="-15" dirty="0">
                <a:latin typeface="Calibri"/>
                <a:cs typeface="Calibri"/>
              </a:rPr>
              <a:t>action="createCookie.jsp" </a:t>
            </a:r>
            <a:r>
              <a:rPr sz="1800" spc="-10" dirty="0">
                <a:latin typeface="Calibri"/>
                <a:cs typeface="Calibri"/>
              </a:rPr>
              <a:t>method="post"&gt; </a:t>
            </a:r>
            <a:r>
              <a:rPr sz="1800" spc="-5" dirty="0">
                <a:latin typeface="Calibri"/>
                <a:cs typeface="Calibri"/>
              </a:rPr>
              <a:t> USERNAME:&lt;input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type="text"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name="name"&gt;&lt;br&gt;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CITY:&lt;input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type="text" </a:t>
            </a:r>
            <a:r>
              <a:rPr sz="1800" spc="-5" dirty="0">
                <a:latin typeface="Calibri"/>
                <a:cs typeface="Calibri"/>
              </a:rPr>
              <a:t>name="city"&gt;&lt;br&gt;</a:t>
            </a:r>
            <a:endParaRPr sz="1800">
              <a:latin typeface="Calibri"/>
              <a:cs typeface="Calibri"/>
            </a:endParaRPr>
          </a:p>
          <a:p>
            <a:pPr marL="6832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&lt;input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type="submit"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value="submit"&gt;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&lt;/form&gt;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&lt;/html&gt;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471881"/>
            <a:ext cx="22891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Cookie</a:t>
            </a:r>
            <a:r>
              <a:rPr sz="3000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932" y="3636391"/>
            <a:ext cx="410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tyC</a:t>
            </a:r>
            <a:r>
              <a:rPr sz="1800" spc="10" dirty="0">
                <a:latin typeface="Calibri"/>
                <a:cs typeface="Calibri"/>
              </a:rPr>
              <a:t>oo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ne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ie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"city",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ty);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932" y="4459300"/>
            <a:ext cx="3063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response.addCookie(cityCookie);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16" y="5009133"/>
            <a:ext cx="35864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nameCookie.setMaxAge(60*60*24);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cityCookie.setMaxAge(60*60*24);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%&gt;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051" y="5829096"/>
            <a:ext cx="585025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href="readCookie.jsp" </a:t>
            </a:r>
            <a:r>
              <a:rPr sz="1800" spc="-5" dirty="0">
                <a:latin typeface="Calibri"/>
                <a:cs typeface="Calibri"/>
              </a:rPr>
              <a:t>&gt;Click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here&lt;/a&gt;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cookies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694" y="4529404"/>
            <a:ext cx="325627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//adding</a:t>
            </a:r>
            <a:r>
              <a:rPr sz="1600" spc="-6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cookie</a:t>
            </a:r>
            <a:r>
              <a:rPr sz="1600" spc="-6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in</a:t>
            </a:r>
            <a:r>
              <a:rPr sz="1600" spc="-6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the</a:t>
            </a:r>
            <a:r>
              <a:rPr sz="1600" spc="-3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response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25" y="1488693"/>
            <a:ext cx="8100059" cy="21691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sz="1800" b="1" spc="-20" dirty="0">
                <a:latin typeface="Calibri"/>
                <a:cs typeface="Calibri"/>
              </a:rPr>
              <a:t>createCookie.jsp</a:t>
            </a:r>
            <a:endParaRPr sz="1800">
              <a:latin typeface="Calibri"/>
              <a:cs typeface="Calibri"/>
            </a:endParaRPr>
          </a:p>
          <a:p>
            <a:pPr marR="7181850" algn="r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 marR="7214870" algn="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&lt;%</a:t>
            </a:r>
            <a:endParaRPr sz="1800">
              <a:latin typeface="Calibri"/>
              <a:cs typeface="Calibri"/>
            </a:endParaRPr>
          </a:p>
          <a:p>
            <a:pPr marL="8058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request.getParameter("name");</a:t>
            </a:r>
            <a:endParaRPr sz="1800">
              <a:latin typeface="Calibri"/>
              <a:cs typeface="Calibri"/>
            </a:endParaRPr>
          </a:p>
          <a:p>
            <a:pPr marL="8058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request.getParameter("city");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805815">
              <a:lnSpc>
                <a:spcPct val="100000"/>
              </a:lnSpc>
              <a:tabLst>
                <a:tab pos="5626100" algn="l"/>
              </a:tabLst>
            </a:pPr>
            <a:r>
              <a:rPr sz="1800" spc="-5" dirty="0">
                <a:latin typeface="Calibri"/>
                <a:cs typeface="Calibri"/>
              </a:rPr>
              <a:t>Cookie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nameCookie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Cookie("name",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name);	</a:t>
            </a:r>
            <a:r>
              <a:rPr sz="2400" baseline="6944" dirty="0">
                <a:solidFill>
                  <a:srgbClr val="008200"/>
                </a:solidFill>
                <a:latin typeface="Verdana"/>
                <a:cs typeface="Verdana"/>
              </a:rPr>
              <a:t>//creating</a:t>
            </a:r>
            <a:r>
              <a:rPr sz="2400" spc="-135" baseline="6944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400" spc="7" baseline="6944" dirty="0">
                <a:solidFill>
                  <a:srgbClr val="008200"/>
                </a:solidFill>
                <a:latin typeface="Verdana"/>
                <a:cs typeface="Verdana"/>
              </a:rPr>
              <a:t>cookie</a:t>
            </a:r>
            <a:r>
              <a:rPr sz="2400" spc="-187" baseline="6944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400" baseline="6944" dirty="0">
                <a:solidFill>
                  <a:srgbClr val="008200"/>
                </a:solidFill>
                <a:latin typeface="Verdana"/>
                <a:cs typeface="Verdana"/>
              </a:rPr>
              <a:t>object</a:t>
            </a:r>
            <a:endParaRPr sz="2400" baseline="6944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4128" y="3670554"/>
            <a:ext cx="24466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//creating</a:t>
            </a:r>
            <a:r>
              <a:rPr sz="1600" spc="-10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cookie</a:t>
            </a:r>
            <a:r>
              <a:rPr sz="1600" spc="-9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932" y="4187444"/>
            <a:ext cx="670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0" algn="l"/>
              </a:tabLst>
            </a:pPr>
            <a:r>
              <a:rPr sz="1800" spc="-5" dirty="0">
                <a:latin typeface="Calibri"/>
                <a:cs typeface="Calibri"/>
              </a:rPr>
              <a:t>response.addCookie(nameCookie);	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//adding</a:t>
            </a:r>
            <a:r>
              <a:rPr sz="1600" spc="-6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cookie</a:t>
            </a:r>
            <a:r>
              <a:rPr sz="1600" spc="-7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in</a:t>
            </a:r>
            <a:r>
              <a:rPr sz="1600" spc="-6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the</a:t>
            </a:r>
            <a:r>
              <a:rPr sz="1600" spc="-2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response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494" y="4979708"/>
            <a:ext cx="3056255" cy="5676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//changing</a:t>
            </a:r>
            <a:r>
              <a:rPr sz="1600" spc="-5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the</a:t>
            </a:r>
            <a:r>
              <a:rPr sz="1600" spc="-7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maximum</a:t>
            </a:r>
            <a:r>
              <a:rPr sz="1600" spc="-3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//changing</a:t>
            </a:r>
            <a:r>
              <a:rPr sz="1600" spc="-5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the</a:t>
            </a:r>
            <a:r>
              <a:rPr sz="1600" spc="-4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maximum</a:t>
            </a:r>
            <a:r>
              <a:rPr sz="1600" spc="-8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age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795" y="1448288"/>
            <a:ext cx="1818005" cy="93980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355"/>
              </a:spcBef>
            </a:pPr>
            <a:r>
              <a:rPr sz="1800" b="1" spc="-15" dirty="0">
                <a:latin typeface="Calibri"/>
                <a:cs typeface="Calibri"/>
              </a:rPr>
              <a:t>readCookie.jsp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spc="-5" dirty="0"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875" y="2672918"/>
            <a:ext cx="45370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&lt;h3&gt;Reading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cookie&lt;/h3&gt;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&lt;%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Cookie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[]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cookies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request.getCookies();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latin typeface="Calibri"/>
                <a:cs typeface="Calibri"/>
              </a:rPr>
              <a:t>for(int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=0;i&lt;cookies.length;i++)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4199001"/>
            <a:ext cx="7233920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out.println("Cookie_name"+cookies[i].getName()+"&lt;br&gt;");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out.println("Cookie_value"+cookies[i].getValue()+"&lt;br&gt;");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%&gt;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&lt;a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href="deletecookies.jsp"&gt;Click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here&lt;/a&gt;To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cookie..!!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4128" y="3375736"/>
            <a:ext cx="263525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solidFill>
                  <a:srgbClr val="008200"/>
                </a:solidFill>
                <a:latin typeface="Verdana"/>
                <a:cs typeface="Verdana"/>
              </a:rPr>
              <a:t>/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/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re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tu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rn</a:t>
            </a:r>
            <a:r>
              <a:rPr sz="1000" spc="-10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8200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l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l</a:t>
            </a:r>
            <a:r>
              <a:rPr sz="1000" spc="-5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008200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oo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k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i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es</a:t>
            </a:r>
            <a:r>
              <a:rPr sz="1000" spc="-4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fr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o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m</a:t>
            </a:r>
            <a:r>
              <a:rPr sz="1000" spc="-1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e</a:t>
            </a:r>
            <a:r>
              <a:rPr sz="1000" spc="-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8200"/>
                </a:solidFill>
                <a:latin typeface="Verdana"/>
                <a:cs typeface="Verdana"/>
              </a:rPr>
              <a:t>b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ow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ser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328" y="3935729"/>
            <a:ext cx="23037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8200"/>
                </a:solidFill>
                <a:latin typeface="Verdana"/>
                <a:cs typeface="Verdana"/>
              </a:rPr>
              <a:t>//p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intin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g</a:t>
            </a:r>
            <a:r>
              <a:rPr sz="1000" spc="-1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008200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me</a:t>
            </a:r>
            <a:r>
              <a:rPr sz="1000" spc="-4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a</a:t>
            </a:r>
            <a:r>
              <a:rPr sz="1000" spc="15" dirty="0">
                <a:solidFill>
                  <a:srgbClr val="008200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008200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v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a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lu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e</a:t>
            </a:r>
            <a:r>
              <a:rPr sz="1000" spc="-6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008200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f</a:t>
            </a:r>
            <a:r>
              <a:rPr sz="1000" spc="-1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008200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008200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k</a:t>
            </a:r>
            <a:r>
              <a:rPr sz="1000" spc="10" dirty="0">
                <a:solidFill>
                  <a:srgbClr val="008200"/>
                </a:solidFill>
                <a:latin typeface="Verdana"/>
                <a:cs typeface="Verdana"/>
              </a:rPr>
              <a:t>i</a:t>
            </a:r>
            <a:r>
              <a:rPr sz="1000" dirty="0">
                <a:solidFill>
                  <a:srgbClr val="008200"/>
                </a:solidFill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503679"/>
            <a:ext cx="6990080" cy="45173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alibri"/>
                <a:cs typeface="Calibri"/>
              </a:rPr>
              <a:t>deleteCookie.jsp</a:t>
            </a:r>
            <a:endParaRPr sz="18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libri"/>
                <a:cs typeface="Calibri"/>
              </a:rPr>
              <a:t>&lt;body&gt;</a:t>
            </a:r>
            <a:endParaRPr sz="1800">
              <a:latin typeface="Calibri"/>
              <a:cs typeface="Calibri"/>
            </a:endParaRPr>
          </a:p>
          <a:p>
            <a:pPr marL="963930">
              <a:lnSpc>
                <a:spcPct val="100000"/>
              </a:lnSpc>
              <a:spcBef>
                <a:spcPts val="1300"/>
              </a:spcBef>
            </a:pPr>
            <a:r>
              <a:rPr sz="1800" spc="-10" dirty="0">
                <a:latin typeface="Calibri"/>
                <a:cs typeface="Calibri"/>
              </a:rPr>
              <a:t>&lt;%</a:t>
            </a:r>
            <a:endParaRPr sz="1800">
              <a:latin typeface="Calibri"/>
              <a:cs typeface="Calibri"/>
            </a:endParaRPr>
          </a:p>
          <a:p>
            <a:pPr marL="963930" marR="16783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Cookie nameCookie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Cookie("name", </a:t>
            </a:r>
            <a:r>
              <a:rPr sz="1800" dirty="0">
                <a:latin typeface="Calibri"/>
                <a:cs typeface="Calibri"/>
              </a:rPr>
              <a:t>"");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nameCookie.setMaxAge(0);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nameCookie.setValue(""); </a:t>
            </a:r>
            <a:r>
              <a:rPr sz="1800" spc="-10" dirty="0">
                <a:latin typeface="Calibri"/>
                <a:cs typeface="Calibri"/>
              </a:rPr>
              <a:t> response.addCookie(nameCookie);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963930" marR="207581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Cookie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cityCookie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 </a:t>
            </a:r>
            <a:r>
              <a:rPr sz="1800" dirty="0">
                <a:latin typeface="Calibri"/>
                <a:cs typeface="Calibri"/>
              </a:rPr>
              <a:t>Cookie("city",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"");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cityCookie.setMaxAge(0);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cityCookie.setValue(""); </a:t>
            </a:r>
            <a:r>
              <a:rPr sz="1800" spc="-10" dirty="0">
                <a:latin typeface="Calibri"/>
                <a:cs typeface="Calibri"/>
              </a:rPr>
              <a:t> response.addCookie(cityCookie);</a:t>
            </a:r>
            <a:endParaRPr sz="1800">
              <a:latin typeface="Calibri"/>
              <a:cs typeface="Calibri"/>
            </a:endParaRPr>
          </a:p>
          <a:p>
            <a:pPr marL="96393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alibri"/>
                <a:cs typeface="Calibri"/>
              </a:rPr>
              <a:t>%&gt;</a:t>
            </a:r>
            <a:endParaRPr sz="1800">
              <a:latin typeface="Calibri"/>
              <a:cs typeface="Calibri"/>
            </a:endParaRPr>
          </a:p>
          <a:p>
            <a:pPr marL="96393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Calibri"/>
                <a:cs typeface="Calibri"/>
              </a:rPr>
              <a:t>&lt;a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href="readCookie.jsp"&gt;Click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here&lt;/a&gt;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deletion..!!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&lt;/body&gt;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625602"/>
            <a:ext cx="4447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9710" algn="l"/>
              </a:tabLst>
            </a:pP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x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n	Language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882890" cy="3238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b="1" spc="-10" dirty="0">
                <a:latin typeface="Cambria"/>
                <a:cs typeface="Cambria"/>
              </a:rPr>
              <a:t>Expression Language </a:t>
            </a:r>
            <a:r>
              <a:rPr sz="2400" b="1" spc="-5" dirty="0">
                <a:latin typeface="Cambria"/>
                <a:cs typeface="Cambria"/>
              </a:rPr>
              <a:t>(EL) </a:t>
            </a:r>
            <a:r>
              <a:rPr sz="2400" spc="-10" dirty="0">
                <a:latin typeface="Cambria"/>
                <a:cs typeface="Cambria"/>
              </a:rPr>
              <a:t>simplifies the </a:t>
            </a:r>
            <a:r>
              <a:rPr sz="2400" spc="-5" dirty="0">
                <a:latin typeface="Cambria"/>
                <a:cs typeface="Cambria"/>
              </a:rPr>
              <a:t>accessibility </a:t>
            </a:r>
            <a:r>
              <a:rPr sz="2400" spc="-10" dirty="0">
                <a:latin typeface="Cambria"/>
                <a:cs typeface="Cambria"/>
              </a:rPr>
              <a:t>of </a:t>
            </a:r>
            <a:r>
              <a:rPr sz="2400" spc="-5" dirty="0">
                <a:latin typeface="Cambria"/>
                <a:cs typeface="Cambria"/>
              </a:rPr>
              <a:t>data </a:t>
            </a:r>
            <a:r>
              <a:rPr sz="2400" spc="-40" dirty="0">
                <a:latin typeface="Cambria"/>
                <a:cs typeface="Cambria"/>
              </a:rPr>
              <a:t>stored </a:t>
            </a:r>
            <a:r>
              <a:rPr sz="2400" spc="-4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b="1" spc="-80" dirty="0">
                <a:latin typeface="Cambria"/>
                <a:cs typeface="Cambria"/>
              </a:rPr>
              <a:t>Java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Bean </a:t>
            </a:r>
            <a:r>
              <a:rPr sz="2400" b="1" spc="-30" dirty="0">
                <a:latin typeface="Cambria"/>
                <a:cs typeface="Cambria"/>
              </a:rPr>
              <a:t>component</a:t>
            </a:r>
            <a:r>
              <a:rPr sz="2400" spc="-30" dirty="0">
                <a:latin typeface="Cambria"/>
                <a:cs typeface="Cambria"/>
              </a:rPr>
              <a:t>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 </a:t>
            </a:r>
            <a:r>
              <a:rPr sz="2400" spc="-10" dirty="0">
                <a:latin typeface="Cambria"/>
                <a:cs typeface="Cambria"/>
              </a:rPr>
              <a:t>other objects like </a:t>
            </a:r>
            <a:r>
              <a:rPr sz="2400" b="1" spc="-10" dirty="0">
                <a:latin typeface="Cambria"/>
                <a:cs typeface="Cambria"/>
              </a:rPr>
              <a:t>request, </a:t>
            </a:r>
            <a:r>
              <a:rPr sz="2400" b="1" spc="-5" dirty="0">
                <a:latin typeface="Cambria"/>
                <a:cs typeface="Cambria"/>
              </a:rPr>
              <a:t>session, 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application</a:t>
            </a:r>
            <a:r>
              <a:rPr sz="2400" b="1" spc="2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etc.</a:t>
            </a:r>
            <a:endParaRPr lang="en-US" sz="2400" spc="-35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US" sz="2400" spc="-35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2400" dirty="0">
                <a:latin typeface="Cambria"/>
                <a:cs typeface="Cambria"/>
              </a:rPr>
              <a:t>There are many implicit objects, operators and reserve words in EL.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65"/>
              </a:lnSpc>
            </a:pPr>
            <a:r>
              <a:rPr sz="2400" spc="-35" dirty="0">
                <a:latin typeface="Cambria"/>
                <a:cs typeface="Cambria"/>
              </a:rPr>
              <a:t>Syntax: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ts val="2365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${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expression</a:t>
            </a:r>
            <a:r>
              <a:rPr sz="24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22636"/>
              </p:ext>
            </p:extLst>
          </p:nvPr>
        </p:nvGraphicFramePr>
        <p:xfrm>
          <a:off x="228600" y="1676400"/>
          <a:ext cx="8534400" cy="490968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1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Implicit Objects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799" marR="44799" marT="44799" marB="447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Usage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799" marR="44799" marT="44799" marB="447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pageScope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given attribute name with the value set in the page scope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requestScope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given attribute name with the value set in the request scope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err="1">
                          <a:effectLst/>
                        </a:rPr>
                        <a:t>sessionScope</a:t>
                      </a:r>
                      <a:endParaRPr lang="en-IN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effectLst/>
                        </a:rPr>
                        <a:t>it maps the given attribute name with the value set in the session scope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applicationScope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given attribute name with the value set in the application scope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 err="1">
                          <a:solidFill>
                            <a:srgbClr val="FF0000"/>
                          </a:solidFill>
                          <a:effectLst/>
                        </a:rPr>
                        <a:t>param</a:t>
                      </a:r>
                      <a:endParaRPr lang="en-IN" sz="1800" b="1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it maps the request parameter to the single value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paramValues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maps the request parameter to an array of values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header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request header name to the single value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headerValues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request header name to an array of values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cookie</a:t>
                      </a:r>
                      <a:endParaRPr lang="en-IN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effectLst/>
                        </a:rPr>
                        <a:t>it maps the given cookie name to the cookie value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initParam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maps the initialization parameter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pageContext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provides access to many objects request, session etc.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9866" marR="29866" marT="29866" marB="2986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78130" y="625602"/>
            <a:ext cx="4447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9710" algn="l"/>
              </a:tabLst>
            </a:pP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x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n	Language</a:t>
            </a:r>
            <a:endParaRPr sz="3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51453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173" y="471881"/>
            <a:ext cx="32651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000" spc="-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699005"/>
            <a:ext cx="8836965" cy="4819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In this </a:t>
            </a:r>
            <a:r>
              <a:rPr sz="2400" spc="-15" dirty="0">
                <a:latin typeface="Cambria"/>
                <a:cs typeface="Cambria"/>
              </a:rPr>
              <a:t>example, </a:t>
            </a:r>
            <a:r>
              <a:rPr sz="2400" spc="-25" dirty="0">
                <a:latin typeface="Cambria"/>
                <a:cs typeface="Cambria"/>
              </a:rPr>
              <a:t>we </a:t>
            </a:r>
            <a:r>
              <a:rPr sz="2400" spc="-40" dirty="0">
                <a:latin typeface="Cambria"/>
                <a:cs typeface="Cambria"/>
              </a:rPr>
              <a:t>have </a:t>
            </a:r>
            <a:r>
              <a:rPr sz="2400" spc="-25" dirty="0">
                <a:latin typeface="Cambria"/>
                <a:cs typeface="Cambria"/>
              </a:rPr>
              <a:t>created </a:t>
            </a:r>
            <a:r>
              <a:rPr sz="2400" spc="-20" dirty="0">
                <a:latin typeface="Cambria"/>
                <a:cs typeface="Cambria"/>
              </a:rPr>
              <a:t>two </a:t>
            </a:r>
            <a:r>
              <a:rPr sz="2400" dirty="0">
                <a:latin typeface="Cambria"/>
                <a:cs typeface="Cambria"/>
              </a:rPr>
              <a:t>files </a:t>
            </a:r>
            <a:r>
              <a:rPr sz="2400" spc="-15" dirty="0">
                <a:latin typeface="Cambria"/>
                <a:cs typeface="Cambria"/>
              </a:rPr>
              <a:t>index.jsp and process.jsp. </a:t>
            </a:r>
            <a:r>
              <a:rPr sz="2400" spc="-20" dirty="0">
                <a:latin typeface="Cambria"/>
                <a:cs typeface="Cambria"/>
              </a:rPr>
              <a:t>The </a:t>
            </a:r>
            <a:r>
              <a:rPr sz="2400" spc="-10" dirty="0">
                <a:latin typeface="Cambria"/>
                <a:cs typeface="Cambria"/>
              </a:rPr>
              <a:t>index.jsp </a:t>
            </a:r>
            <a:r>
              <a:rPr sz="2400" spc="-5" dirty="0">
                <a:latin typeface="Cambria"/>
                <a:cs typeface="Cambria"/>
              </a:rPr>
              <a:t> file </a:t>
            </a:r>
            <a:r>
              <a:rPr sz="2400" spc="-10" dirty="0">
                <a:latin typeface="Cambria"/>
                <a:cs typeface="Cambria"/>
              </a:rPr>
              <a:t>gets input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from</a:t>
            </a:r>
            <a:r>
              <a:rPr sz="2400" spc="-15" dirty="0">
                <a:latin typeface="Cambria"/>
                <a:cs typeface="Cambria"/>
              </a:rPr>
              <a:t> 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user </a:t>
            </a:r>
            <a:r>
              <a:rPr sz="2400" spc="-10" dirty="0">
                <a:latin typeface="Cambria"/>
                <a:cs typeface="Cambria"/>
              </a:rPr>
              <a:t>and sends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request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the process.jsp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which </a:t>
            </a:r>
            <a:r>
              <a:rPr sz="2400" spc="-20" dirty="0">
                <a:latin typeface="Cambria"/>
                <a:cs typeface="Cambria"/>
              </a:rPr>
              <a:t>in 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turn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prints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name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0" dirty="0">
                <a:latin typeface="Cambria"/>
                <a:cs typeface="Cambria"/>
              </a:rPr>
              <a:t> the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using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EL.</a:t>
            </a:r>
            <a:endParaRPr sz="24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latin typeface="Cambria"/>
                <a:cs typeface="Cambria"/>
              </a:rPr>
              <a:t>index.jsp</a:t>
            </a:r>
            <a:endParaRPr sz="2400" b="1" dirty="0">
              <a:latin typeface="Cambria"/>
              <a:cs typeface="Cambria"/>
            </a:endParaRPr>
          </a:p>
          <a:p>
            <a:pPr marL="1841500">
              <a:spcBef>
                <a:spcPts val="1345"/>
              </a:spcBef>
            </a:pPr>
            <a:r>
              <a:rPr sz="2400" spc="-5" dirty="0">
                <a:latin typeface="Cambria"/>
                <a:cs typeface="Cambria"/>
              </a:rPr>
              <a:t>&lt;form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action="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process.jsp</a:t>
            </a:r>
            <a:r>
              <a:rPr sz="2400" spc="-15" dirty="0">
                <a:latin typeface="Cambria"/>
                <a:cs typeface="Cambria"/>
              </a:rPr>
              <a:t>"&gt;</a:t>
            </a:r>
            <a:endParaRPr sz="2400" dirty="0">
              <a:latin typeface="Cambria"/>
              <a:cs typeface="Cambria"/>
            </a:endParaRPr>
          </a:p>
          <a:p>
            <a:pPr marL="1841500"/>
            <a:r>
              <a:rPr sz="2400" spc="-5" dirty="0">
                <a:latin typeface="Cambria"/>
                <a:cs typeface="Cambria"/>
              </a:rPr>
              <a:t>En</a:t>
            </a:r>
            <a:r>
              <a:rPr sz="2400" spc="-4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r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m</a:t>
            </a:r>
            <a:r>
              <a:rPr sz="2400" spc="5" dirty="0">
                <a:latin typeface="Cambria"/>
                <a:cs typeface="Cambria"/>
              </a:rPr>
              <a:t>e:</a:t>
            </a:r>
            <a:r>
              <a:rPr sz="2400" spc="10" dirty="0">
                <a:latin typeface="Cambria"/>
                <a:cs typeface="Cambria"/>
              </a:rPr>
              <a:t>&lt;</a:t>
            </a:r>
            <a:r>
              <a:rPr sz="240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np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y</a:t>
            </a:r>
            <a:r>
              <a:rPr sz="2400" spc="5" dirty="0">
                <a:latin typeface="Cambria"/>
                <a:cs typeface="Cambria"/>
              </a:rPr>
              <a:t>pe=</a:t>
            </a:r>
            <a:r>
              <a:rPr sz="2400" spc="-15" dirty="0">
                <a:latin typeface="Cambria"/>
                <a:cs typeface="Cambria"/>
              </a:rPr>
              <a:t>"</a:t>
            </a:r>
            <a:r>
              <a:rPr sz="2400" spc="-35" dirty="0">
                <a:latin typeface="Cambria"/>
                <a:cs typeface="Cambria"/>
              </a:rPr>
              <a:t>t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xt</a:t>
            </a:r>
            <a:r>
              <a:rPr sz="2400" dirty="0">
                <a:latin typeface="Cambria"/>
                <a:cs typeface="Cambria"/>
              </a:rPr>
              <a:t>"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m</a:t>
            </a:r>
            <a:r>
              <a:rPr sz="2400" spc="5" dirty="0">
                <a:latin typeface="Cambria"/>
                <a:cs typeface="Cambria"/>
              </a:rPr>
              <a:t>e=</a:t>
            </a:r>
            <a:r>
              <a:rPr sz="2400" spc="-10" dirty="0">
                <a:latin typeface="Cambria"/>
                <a:cs typeface="Cambria"/>
              </a:rPr>
              <a:t>"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"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/</a:t>
            </a:r>
            <a:r>
              <a:rPr sz="2400" spc="10" dirty="0">
                <a:latin typeface="Cambria"/>
                <a:cs typeface="Cambria"/>
              </a:rPr>
              <a:t>&gt;</a:t>
            </a:r>
            <a:r>
              <a:rPr lang="en-US" sz="2400" spc="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&lt;</a:t>
            </a:r>
            <a:r>
              <a:rPr sz="2400" spc="-5" dirty="0">
                <a:latin typeface="Cambria"/>
                <a:cs typeface="Cambria"/>
              </a:rPr>
              <a:t>br/</a:t>
            </a:r>
            <a:r>
              <a:rPr sz="2400" spc="5" dirty="0">
                <a:latin typeface="Cambria"/>
                <a:cs typeface="Cambria"/>
              </a:rPr>
              <a:t>&gt;&lt;</a:t>
            </a:r>
            <a:r>
              <a:rPr sz="2400" spc="-5" dirty="0">
                <a:latin typeface="Cambria"/>
                <a:cs typeface="Cambria"/>
              </a:rPr>
              <a:t>br/&gt;</a:t>
            </a:r>
            <a:endParaRPr sz="2400" dirty="0">
              <a:latin typeface="Cambria"/>
              <a:cs typeface="Cambria"/>
            </a:endParaRPr>
          </a:p>
          <a:p>
            <a:pPr marL="1841500"/>
            <a:r>
              <a:rPr sz="2400" dirty="0">
                <a:latin typeface="Cambria"/>
                <a:cs typeface="Cambria"/>
              </a:rPr>
              <a:t>&lt;input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type="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submit</a:t>
            </a:r>
            <a:r>
              <a:rPr sz="2400" spc="-5" dirty="0">
                <a:latin typeface="Cambria"/>
                <a:cs typeface="Cambria"/>
              </a:rPr>
              <a:t>"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value="go"/&gt;</a:t>
            </a:r>
            <a:endParaRPr sz="2400" dirty="0">
              <a:latin typeface="Cambria"/>
              <a:cs typeface="Cambria"/>
            </a:endParaRPr>
          </a:p>
          <a:p>
            <a:pPr marL="1841500"/>
            <a:r>
              <a:rPr sz="2400" spc="-5" dirty="0">
                <a:latin typeface="Cambria"/>
                <a:cs typeface="Cambria"/>
              </a:rPr>
              <a:t>&lt;/form&gt;</a:t>
            </a:r>
            <a:endParaRPr sz="2400" dirty="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spcBef>
                <a:spcPts val="1490"/>
              </a:spcBef>
            </a:pPr>
            <a:r>
              <a:rPr sz="2400" b="1" spc="-5" dirty="0">
                <a:latin typeface="Cambria"/>
                <a:cs typeface="Cambria"/>
              </a:rPr>
              <a:t>process.jsp</a:t>
            </a:r>
            <a:endParaRPr sz="2400" b="1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1515"/>
              </a:spcBef>
            </a:pPr>
            <a:r>
              <a:rPr sz="2400" spc="-125" dirty="0">
                <a:latin typeface="Cambria"/>
                <a:cs typeface="Cambria"/>
              </a:rPr>
              <a:t>W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35" dirty="0">
                <a:latin typeface="Cambria"/>
                <a:cs typeface="Cambria"/>
              </a:rPr>
              <a:t>l</a:t>
            </a:r>
            <a:r>
              <a:rPr sz="2400" spc="-30" dirty="0">
                <a:latin typeface="Cambria"/>
                <a:cs typeface="Cambria"/>
              </a:rPr>
              <a:t>c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35" dirty="0">
                <a:latin typeface="Cambria"/>
                <a:cs typeface="Cambria"/>
              </a:rPr>
              <a:t>m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,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${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pa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m.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400" spc="1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400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85" y="471881"/>
            <a:ext cx="28428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260" marR="5080" indent="-6711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3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sessionScope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4" y="1699005"/>
            <a:ext cx="8151165" cy="4642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example,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printing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stored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the</a:t>
            </a:r>
            <a:r>
              <a:rPr sz="2000" spc="-5" dirty="0">
                <a:latin typeface="Cambria"/>
                <a:cs typeface="Cambria"/>
              </a:rPr>
              <a:t> session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scope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using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EL.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purpose,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we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have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used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sessionScope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index.jsp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spc="5" dirty="0">
                <a:latin typeface="Cambria"/>
                <a:cs typeface="Cambria"/>
              </a:rPr>
              <a:t>&lt;</a:t>
            </a:r>
            <a:r>
              <a:rPr sz="2000" spc="-10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3&gt;</a:t>
            </a:r>
            <a:r>
              <a:rPr sz="2000" spc="-30" dirty="0">
                <a:latin typeface="Cambria"/>
                <a:cs typeface="Cambria"/>
              </a:rPr>
              <a:t>w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l</a:t>
            </a:r>
            <a:r>
              <a:rPr sz="2000" dirty="0">
                <a:latin typeface="Cambria"/>
                <a:cs typeface="Cambria"/>
              </a:rPr>
              <a:t>co</a:t>
            </a:r>
            <a:r>
              <a:rPr sz="2000" spc="-10" dirty="0">
                <a:latin typeface="Cambria"/>
                <a:cs typeface="Cambria"/>
              </a:rPr>
              <a:t>m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nd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x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pa</a:t>
            </a:r>
            <a:r>
              <a:rPr sz="2000" spc="-5" dirty="0">
                <a:latin typeface="Cambria"/>
                <a:cs typeface="Cambria"/>
              </a:rPr>
              <a:t>g</a:t>
            </a:r>
            <a:r>
              <a:rPr sz="2000" spc="5" dirty="0">
                <a:latin typeface="Cambria"/>
                <a:cs typeface="Cambria"/>
              </a:rPr>
              <a:t>e&lt;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10" dirty="0">
                <a:latin typeface="Cambria"/>
                <a:cs typeface="Cambria"/>
              </a:rPr>
              <a:t>h</a:t>
            </a:r>
            <a:r>
              <a:rPr sz="2000" spc="5" dirty="0">
                <a:latin typeface="Cambria"/>
                <a:cs typeface="Cambria"/>
              </a:rPr>
              <a:t>3</a:t>
            </a:r>
            <a:r>
              <a:rPr sz="2000" dirty="0">
                <a:latin typeface="Cambria"/>
                <a:cs typeface="Cambria"/>
              </a:rPr>
              <a:t>&gt;</a:t>
            </a:r>
          </a:p>
          <a:p>
            <a:pPr marL="1841500">
              <a:lnSpc>
                <a:spcPct val="100000"/>
              </a:lnSpc>
            </a:pPr>
            <a:r>
              <a:rPr sz="2000" spc="10" dirty="0">
                <a:latin typeface="Cambria"/>
                <a:cs typeface="Cambria"/>
              </a:rPr>
              <a:t>&lt;%</a:t>
            </a:r>
            <a:endParaRPr sz="20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ambria"/>
                <a:cs typeface="Cambria"/>
              </a:rPr>
              <a:t>session.setAttribute(“user”,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”</a:t>
            </a:r>
            <a:r>
              <a:rPr lang="en-US" sz="2000" spc="-40" dirty="0">
                <a:solidFill>
                  <a:srgbClr val="FF0000"/>
                </a:solidFill>
                <a:latin typeface="Cambria"/>
                <a:cs typeface="Cambria"/>
              </a:rPr>
              <a:t>RK Keynotes</a:t>
            </a:r>
            <a:r>
              <a:rPr sz="2000" spc="-40" dirty="0">
                <a:solidFill>
                  <a:srgbClr val="FF0000"/>
                </a:solidFill>
                <a:latin typeface="Cambria"/>
                <a:cs typeface="Cambria"/>
              </a:rPr>
              <a:t>!!</a:t>
            </a:r>
            <a:r>
              <a:rPr sz="2000" spc="-40" dirty="0">
                <a:latin typeface="Cambria"/>
                <a:cs typeface="Cambria"/>
              </a:rPr>
              <a:t>”);</a:t>
            </a:r>
            <a:endParaRPr sz="20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%&gt;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spc="5" dirty="0">
                <a:latin typeface="Cambria"/>
                <a:cs typeface="Cambria"/>
              </a:rPr>
              <a:t>&lt;a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href="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process.jsp</a:t>
            </a:r>
            <a:r>
              <a:rPr sz="2000" spc="-10" dirty="0">
                <a:latin typeface="Cambria"/>
                <a:cs typeface="Cambria"/>
              </a:rPr>
              <a:t>"&gt;visit&lt;/a&gt;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process.jsp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000" spc="-130" dirty="0">
                <a:latin typeface="Cambria"/>
                <a:cs typeface="Cambria"/>
              </a:rPr>
              <a:t>V</a:t>
            </a:r>
            <a:r>
              <a:rPr sz="2000" spc="-15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lu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${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ss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nSc</a:t>
            </a:r>
            <a:r>
              <a:rPr sz="2000" spc="-25" dirty="0">
                <a:latin typeface="Cambria"/>
                <a:cs typeface="Cambria"/>
              </a:rPr>
              <a:t>o</a:t>
            </a:r>
            <a:r>
              <a:rPr sz="2000" spc="5" dirty="0">
                <a:latin typeface="Cambria"/>
                <a:cs typeface="Cambria"/>
              </a:rPr>
              <a:t>p</a:t>
            </a:r>
            <a:r>
              <a:rPr sz="2000" spc="-10" dirty="0">
                <a:latin typeface="Cambria"/>
                <a:cs typeface="Cambri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.u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000" spc="-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221" y="625602"/>
            <a:ext cx="3249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cookie</a:t>
            </a:r>
            <a:r>
              <a:rPr sz="3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4" y="1651294"/>
            <a:ext cx="7617765" cy="290528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index.jsp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&lt;h1&gt;First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JSP&lt;/h1&gt;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&lt;%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Cookie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ck=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800" b="1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Cookie(</a:t>
            </a:r>
            <a:r>
              <a:rPr sz="1800" spc="-55" dirty="0">
                <a:solidFill>
                  <a:srgbClr val="0433FF"/>
                </a:solidFill>
                <a:latin typeface="Verdana"/>
                <a:cs typeface="Verdana"/>
              </a:rPr>
              <a:t>“</a:t>
            </a:r>
            <a:r>
              <a:rPr sz="1800" spc="-55" dirty="0" err="1">
                <a:solidFill>
                  <a:srgbClr val="0433FF"/>
                </a:solidFill>
                <a:latin typeface="Verdana"/>
                <a:cs typeface="Verdana"/>
              </a:rPr>
              <a:t>name”</a:t>
            </a:r>
            <a:r>
              <a:rPr sz="1800" spc="-55" dirty="0" err="1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55" dirty="0" err="1">
                <a:solidFill>
                  <a:srgbClr val="0433FF"/>
                </a:solidFill>
                <a:latin typeface="Verdana"/>
                <a:cs typeface="Verdana"/>
              </a:rPr>
              <a:t>”</a:t>
            </a:r>
            <a:r>
              <a:rPr lang="en-US" spc="-55" dirty="0" err="1">
                <a:solidFill>
                  <a:srgbClr val="0433FF"/>
                </a:solidFill>
                <a:latin typeface="Verdana"/>
                <a:cs typeface="Verdana"/>
              </a:rPr>
              <a:t>RK</a:t>
            </a:r>
            <a:r>
              <a:rPr lang="en-US" spc="-55" dirty="0">
                <a:solidFill>
                  <a:srgbClr val="0433FF"/>
                </a:solidFill>
                <a:latin typeface="Verdana"/>
                <a:cs typeface="Verdana"/>
              </a:rPr>
              <a:t> Keynotes</a:t>
            </a:r>
            <a:r>
              <a:rPr sz="1800" spc="-55" dirty="0">
                <a:solidFill>
                  <a:srgbClr val="0433FF"/>
                </a:solidFill>
                <a:latin typeface="Verdana"/>
                <a:cs typeface="Verdana"/>
              </a:rPr>
              <a:t>!”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);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response.addCookie(ck);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%&gt;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&lt;a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href=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"process.jsp"</a:t>
            </a:r>
            <a:r>
              <a:rPr sz="1800" spc="-5" dirty="0">
                <a:latin typeface="Verdana"/>
                <a:cs typeface="Verdana"/>
              </a:rPr>
              <a:t>&gt;click&lt;/a&gt;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process.jsp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Hello,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${cookie.name.value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60" y="471881"/>
            <a:ext cx="38411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000" spc="-11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spc="-110" dirty="0">
                <a:solidFill>
                  <a:srgbClr val="FFFFFF"/>
                </a:solidFill>
                <a:latin typeface="Cambria"/>
                <a:cs typeface="Cambria"/>
              </a:rPr>
              <a:t>ABA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spc="-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CC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267200" cy="304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01511" y="257251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270"/>
                </a:lnTo>
                <a:lnTo>
                  <a:pt x="6223" y="5334"/>
                </a:lnTo>
                <a:lnTo>
                  <a:pt x="1777" y="11557"/>
                </a:lnTo>
                <a:lnTo>
                  <a:pt x="0" y="19303"/>
                </a:lnTo>
                <a:lnTo>
                  <a:pt x="1270" y="27050"/>
                </a:lnTo>
                <a:lnTo>
                  <a:pt x="5334" y="33527"/>
                </a:lnTo>
                <a:lnTo>
                  <a:pt x="11557" y="37973"/>
                </a:lnTo>
                <a:lnTo>
                  <a:pt x="19176" y="39877"/>
                </a:lnTo>
                <a:lnTo>
                  <a:pt x="27050" y="38480"/>
                </a:lnTo>
                <a:lnTo>
                  <a:pt x="33527" y="34416"/>
                </a:lnTo>
                <a:lnTo>
                  <a:pt x="37846" y="28193"/>
                </a:lnTo>
                <a:lnTo>
                  <a:pt x="39624" y="20574"/>
                </a:lnTo>
                <a:lnTo>
                  <a:pt x="38353" y="12826"/>
                </a:lnTo>
                <a:lnTo>
                  <a:pt x="34289" y="6350"/>
                </a:lnTo>
                <a:lnTo>
                  <a:pt x="28066" y="1777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0510" y="257619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396"/>
                </a:lnTo>
                <a:lnTo>
                  <a:pt x="6223" y="5460"/>
                </a:lnTo>
                <a:lnTo>
                  <a:pt x="1777" y="11556"/>
                </a:lnTo>
                <a:lnTo>
                  <a:pt x="0" y="19303"/>
                </a:lnTo>
                <a:lnTo>
                  <a:pt x="1269" y="27177"/>
                </a:lnTo>
                <a:lnTo>
                  <a:pt x="5334" y="33654"/>
                </a:lnTo>
                <a:lnTo>
                  <a:pt x="11556" y="38100"/>
                </a:lnTo>
                <a:lnTo>
                  <a:pt x="19176" y="39877"/>
                </a:lnTo>
                <a:lnTo>
                  <a:pt x="26924" y="38480"/>
                </a:lnTo>
                <a:lnTo>
                  <a:pt x="33400" y="34416"/>
                </a:lnTo>
                <a:lnTo>
                  <a:pt x="37846" y="28320"/>
                </a:lnTo>
                <a:lnTo>
                  <a:pt x="39624" y="20574"/>
                </a:lnTo>
                <a:lnTo>
                  <a:pt x="38353" y="12826"/>
                </a:lnTo>
                <a:lnTo>
                  <a:pt x="34289" y="6350"/>
                </a:lnTo>
                <a:lnTo>
                  <a:pt x="28066" y="1904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9509" y="258000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573" y="1397"/>
                </a:lnTo>
                <a:lnTo>
                  <a:pt x="6095" y="5461"/>
                </a:lnTo>
                <a:lnTo>
                  <a:pt x="1650" y="11557"/>
                </a:lnTo>
                <a:lnTo>
                  <a:pt x="0" y="19304"/>
                </a:lnTo>
                <a:lnTo>
                  <a:pt x="1269" y="27050"/>
                </a:lnTo>
                <a:lnTo>
                  <a:pt x="5334" y="33528"/>
                </a:lnTo>
                <a:lnTo>
                  <a:pt x="11429" y="38100"/>
                </a:lnTo>
                <a:lnTo>
                  <a:pt x="19176" y="39878"/>
                </a:lnTo>
                <a:lnTo>
                  <a:pt x="26924" y="38481"/>
                </a:lnTo>
                <a:lnTo>
                  <a:pt x="33274" y="34417"/>
                </a:lnTo>
                <a:lnTo>
                  <a:pt x="37845" y="28321"/>
                </a:lnTo>
                <a:lnTo>
                  <a:pt x="39624" y="20574"/>
                </a:lnTo>
                <a:lnTo>
                  <a:pt x="38353" y="12827"/>
                </a:lnTo>
                <a:lnTo>
                  <a:pt x="34289" y="6350"/>
                </a:lnTo>
                <a:lnTo>
                  <a:pt x="28066" y="1905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8382" y="258368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573" y="0"/>
                </a:moveTo>
                <a:lnTo>
                  <a:pt x="12572" y="1397"/>
                </a:lnTo>
                <a:lnTo>
                  <a:pt x="6222" y="5461"/>
                </a:lnTo>
                <a:lnTo>
                  <a:pt x="1777" y="11684"/>
                </a:lnTo>
                <a:lnTo>
                  <a:pt x="0" y="19303"/>
                </a:lnTo>
                <a:lnTo>
                  <a:pt x="1396" y="27177"/>
                </a:lnTo>
                <a:lnTo>
                  <a:pt x="5460" y="33527"/>
                </a:lnTo>
                <a:lnTo>
                  <a:pt x="11556" y="38100"/>
                </a:lnTo>
                <a:lnTo>
                  <a:pt x="19303" y="39877"/>
                </a:lnTo>
                <a:lnTo>
                  <a:pt x="27050" y="38608"/>
                </a:lnTo>
                <a:lnTo>
                  <a:pt x="33400" y="34544"/>
                </a:lnTo>
                <a:lnTo>
                  <a:pt x="37845" y="28321"/>
                </a:lnTo>
                <a:lnTo>
                  <a:pt x="39750" y="20574"/>
                </a:lnTo>
                <a:lnTo>
                  <a:pt x="38353" y="12826"/>
                </a:lnTo>
                <a:lnTo>
                  <a:pt x="34289" y="6350"/>
                </a:lnTo>
                <a:lnTo>
                  <a:pt x="28193" y="1904"/>
                </a:lnTo>
                <a:lnTo>
                  <a:pt x="2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253" y="2587625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574" y="0"/>
                </a:moveTo>
                <a:lnTo>
                  <a:pt x="12700" y="1270"/>
                </a:lnTo>
                <a:lnTo>
                  <a:pt x="6350" y="5334"/>
                </a:lnTo>
                <a:lnTo>
                  <a:pt x="1905" y="11429"/>
                </a:lnTo>
                <a:lnTo>
                  <a:pt x="0" y="19176"/>
                </a:lnTo>
                <a:lnTo>
                  <a:pt x="1397" y="27050"/>
                </a:lnTo>
                <a:lnTo>
                  <a:pt x="5461" y="33400"/>
                </a:lnTo>
                <a:lnTo>
                  <a:pt x="11557" y="37846"/>
                </a:lnTo>
                <a:lnTo>
                  <a:pt x="19176" y="39624"/>
                </a:lnTo>
                <a:lnTo>
                  <a:pt x="27050" y="38353"/>
                </a:lnTo>
                <a:lnTo>
                  <a:pt x="33527" y="34289"/>
                </a:lnTo>
                <a:lnTo>
                  <a:pt x="37973" y="28066"/>
                </a:lnTo>
                <a:lnTo>
                  <a:pt x="39750" y="20320"/>
                </a:lnTo>
                <a:lnTo>
                  <a:pt x="38480" y="12573"/>
                </a:lnTo>
                <a:lnTo>
                  <a:pt x="34417" y="6096"/>
                </a:lnTo>
                <a:lnTo>
                  <a:pt x="28321" y="1650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6253" y="259130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269"/>
                </a:lnTo>
                <a:lnTo>
                  <a:pt x="6223" y="5333"/>
                </a:lnTo>
                <a:lnTo>
                  <a:pt x="1777" y="11556"/>
                </a:lnTo>
                <a:lnTo>
                  <a:pt x="0" y="19303"/>
                </a:lnTo>
                <a:lnTo>
                  <a:pt x="1397" y="27050"/>
                </a:lnTo>
                <a:lnTo>
                  <a:pt x="5461" y="33527"/>
                </a:lnTo>
                <a:lnTo>
                  <a:pt x="11556" y="37972"/>
                </a:lnTo>
                <a:lnTo>
                  <a:pt x="19176" y="39750"/>
                </a:lnTo>
                <a:lnTo>
                  <a:pt x="27050" y="38480"/>
                </a:lnTo>
                <a:lnTo>
                  <a:pt x="33527" y="34416"/>
                </a:lnTo>
                <a:lnTo>
                  <a:pt x="37973" y="28193"/>
                </a:lnTo>
                <a:lnTo>
                  <a:pt x="39624" y="20574"/>
                </a:lnTo>
                <a:lnTo>
                  <a:pt x="38353" y="12700"/>
                </a:lnTo>
                <a:lnTo>
                  <a:pt x="34290" y="6222"/>
                </a:lnTo>
                <a:lnTo>
                  <a:pt x="28194" y="1777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5252" y="259499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397"/>
                </a:lnTo>
                <a:lnTo>
                  <a:pt x="6223" y="5461"/>
                </a:lnTo>
                <a:lnTo>
                  <a:pt x="1777" y="11557"/>
                </a:lnTo>
                <a:lnTo>
                  <a:pt x="0" y="19304"/>
                </a:lnTo>
                <a:lnTo>
                  <a:pt x="1270" y="27050"/>
                </a:lnTo>
                <a:lnTo>
                  <a:pt x="5333" y="33528"/>
                </a:lnTo>
                <a:lnTo>
                  <a:pt x="11556" y="37973"/>
                </a:lnTo>
                <a:lnTo>
                  <a:pt x="19176" y="39878"/>
                </a:lnTo>
                <a:lnTo>
                  <a:pt x="27050" y="38481"/>
                </a:lnTo>
                <a:lnTo>
                  <a:pt x="33527" y="34417"/>
                </a:lnTo>
                <a:lnTo>
                  <a:pt x="37846" y="28194"/>
                </a:lnTo>
                <a:lnTo>
                  <a:pt x="39624" y="20574"/>
                </a:lnTo>
                <a:lnTo>
                  <a:pt x="38353" y="12700"/>
                </a:lnTo>
                <a:lnTo>
                  <a:pt x="34290" y="6350"/>
                </a:lnTo>
                <a:lnTo>
                  <a:pt x="28067" y="1778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4251" y="259880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270"/>
                </a:lnTo>
                <a:lnTo>
                  <a:pt x="6223" y="5334"/>
                </a:lnTo>
                <a:lnTo>
                  <a:pt x="1777" y="11557"/>
                </a:lnTo>
                <a:lnTo>
                  <a:pt x="0" y="19303"/>
                </a:lnTo>
                <a:lnTo>
                  <a:pt x="1270" y="27050"/>
                </a:lnTo>
                <a:lnTo>
                  <a:pt x="5333" y="33527"/>
                </a:lnTo>
                <a:lnTo>
                  <a:pt x="11429" y="37973"/>
                </a:lnTo>
                <a:lnTo>
                  <a:pt x="19176" y="39750"/>
                </a:lnTo>
                <a:lnTo>
                  <a:pt x="26924" y="38481"/>
                </a:lnTo>
                <a:lnTo>
                  <a:pt x="33274" y="34416"/>
                </a:lnTo>
                <a:lnTo>
                  <a:pt x="37846" y="28194"/>
                </a:lnTo>
                <a:lnTo>
                  <a:pt x="39624" y="20447"/>
                </a:lnTo>
                <a:lnTo>
                  <a:pt x="38353" y="12700"/>
                </a:lnTo>
                <a:lnTo>
                  <a:pt x="34290" y="6223"/>
                </a:lnTo>
                <a:lnTo>
                  <a:pt x="28067" y="1777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3122" y="2602483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574" y="0"/>
                </a:moveTo>
                <a:lnTo>
                  <a:pt x="12826" y="1396"/>
                </a:lnTo>
                <a:lnTo>
                  <a:pt x="6350" y="5461"/>
                </a:lnTo>
                <a:lnTo>
                  <a:pt x="1904" y="11556"/>
                </a:lnTo>
                <a:lnTo>
                  <a:pt x="0" y="19303"/>
                </a:lnTo>
                <a:lnTo>
                  <a:pt x="1397" y="27050"/>
                </a:lnTo>
                <a:lnTo>
                  <a:pt x="5460" y="33527"/>
                </a:lnTo>
                <a:lnTo>
                  <a:pt x="11556" y="37973"/>
                </a:lnTo>
                <a:lnTo>
                  <a:pt x="19303" y="39877"/>
                </a:lnTo>
                <a:lnTo>
                  <a:pt x="27050" y="38607"/>
                </a:lnTo>
                <a:lnTo>
                  <a:pt x="33400" y="34543"/>
                </a:lnTo>
                <a:lnTo>
                  <a:pt x="37846" y="28320"/>
                </a:lnTo>
                <a:lnTo>
                  <a:pt x="39750" y="20574"/>
                </a:lnTo>
                <a:lnTo>
                  <a:pt x="38353" y="12826"/>
                </a:lnTo>
                <a:lnTo>
                  <a:pt x="34417" y="6350"/>
                </a:lnTo>
                <a:lnTo>
                  <a:pt x="28194" y="1904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2121" y="2606167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700" y="1397"/>
                </a:lnTo>
                <a:lnTo>
                  <a:pt x="6223" y="5461"/>
                </a:lnTo>
                <a:lnTo>
                  <a:pt x="1777" y="11684"/>
                </a:lnTo>
                <a:lnTo>
                  <a:pt x="0" y="19304"/>
                </a:lnTo>
                <a:lnTo>
                  <a:pt x="1270" y="27178"/>
                </a:lnTo>
                <a:lnTo>
                  <a:pt x="5333" y="33655"/>
                </a:lnTo>
                <a:lnTo>
                  <a:pt x="11556" y="38100"/>
                </a:lnTo>
                <a:lnTo>
                  <a:pt x="19176" y="39878"/>
                </a:lnTo>
                <a:lnTo>
                  <a:pt x="26924" y="38608"/>
                </a:lnTo>
                <a:lnTo>
                  <a:pt x="33400" y="34544"/>
                </a:lnTo>
                <a:lnTo>
                  <a:pt x="37846" y="28321"/>
                </a:lnTo>
                <a:lnTo>
                  <a:pt x="39750" y="20574"/>
                </a:lnTo>
                <a:lnTo>
                  <a:pt x="38353" y="12827"/>
                </a:lnTo>
                <a:lnTo>
                  <a:pt x="34289" y="6350"/>
                </a:lnTo>
                <a:lnTo>
                  <a:pt x="28194" y="1905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1120" y="2610104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5">
                <a:moveTo>
                  <a:pt x="20447" y="0"/>
                </a:moveTo>
                <a:lnTo>
                  <a:pt x="12573" y="1270"/>
                </a:lnTo>
                <a:lnTo>
                  <a:pt x="6223" y="5334"/>
                </a:lnTo>
                <a:lnTo>
                  <a:pt x="1777" y="11557"/>
                </a:lnTo>
                <a:lnTo>
                  <a:pt x="0" y="19176"/>
                </a:lnTo>
                <a:lnTo>
                  <a:pt x="1270" y="27050"/>
                </a:lnTo>
                <a:lnTo>
                  <a:pt x="5333" y="33528"/>
                </a:lnTo>
                <a:lnTo>
                  <a:pt x="11429" y="37973"/>
                </a:lnTo>
                <a:lnTo>
                  <a:pt x="19176" y="39750"/>
                </a:lnTo>
                <a:lnTo>
                  <a:pt x="26924" y="38354"/>
                </a:lnTo>
                <a:lnTo>
                  <a:pt x="33400" y="34290"/>
                </a:lnTo>
                <a:lnTo>
                  <a:pt x="37846" y="28194"/>
                </a:lnTo>
                <a:lnTo>
                  <a:pt x="39624" y="20447"/>
                </a:lnTo>
                <a:lnTo>
                  <a:pt x="38353" y="12573"/>
                </a:lnTo>
                <a:lnTo>
                  <a:pt x="34289" y="6096"/>
                </a:lnTo>
                <a:lnTo>
                  <a:pt x="28067" y="1650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309993" y="2045017"/>
            <a:ext cx="1541780" cy="1472565"/>
            <a:chOff x="7309993" y="2045017"/>
            <a:chExt cx="1541780" cy="14725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9993" y="2574924"/>
              <a:ext cx="169545" cy="1193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67600" y="2057399"/>
              <a:ext cx="1371600" cy="1447800"/>
            </a:xfrm>
            <a:custGeom>
              <a:avLst/>
              <a:gdLst/>
              <a:ahLst/>
              <a:cxnLst/>
              <a:rect l="l" t="t" r="r" b="b"/>
              <a:pathLst>
                <a:path w="1371600" h="1447800">
                  <a:moveTo>
                    <a:pt x="685800" y="0"/>
                  </a:moveTo>
                  <a:lnTo>
                    <a:pt x="615696" y="1270"/>
                  </a:lnTo>
                  <a:lnTo>
                    <a:pt x="547624" y="4952"/>
                  </a:lnTo>
                  <a:lnTo>
                    <a:pt x="481838" y="10795"/>
                  </a:lnTo>
                  <a:lnTo>
                    <a:pt x="418846" y="18923"/>
                  </a:lnTo>
                  <a:lnTo>
                    <a:pt x="358901" y="29083"/>
                  </a:lnTo>
                  <a:lnTo>
                    <a:pt x="302386" y="41275"/>
                  </a:lnTo>
                  <a:lnTo>
                    <a:pt x="249554" y="55117"/>
                  </a:lnTo>
                  <a:lnTo>
                    <a:pt x="200914" y="70738"/>
                  </a:lnTo>
                  <a:lnTo>
                    <a:pt x="156591" y="87884"/>
                  </a:lnTo>
                  <a:lnTo>
                    <a:pt x="117094" y="106425"/>
                  </a:lnTo>
                  <a:lnTo>
                    <a:pt x="82803" y="126237"/>
                  </a:lnTo>
                  <a:lnTo>
                    <a:pt x="30860" y="169545"/>
                  </a:lnTo>
                  <a:lnTo>
                    <a:pt x="3555" y="21666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13970" y="1255140"/>
                  </a:lnTo>
                  <a:lnTo>
                    <a:pt x="53848" y="1300352"/>
                  </a:lnTo>
                  <a:lnTo>
                    <a:pt x="117094" y="1341374"/>
                  </a:lnTo>
                  <a:lnTo>
                    <a:pt x="156591" y="1359915"/>
                  </a:lnTo>
                  <a:lnTo>
                    <a:pt x="200914" y="1377061"/>
                  </a:lnTo>
                  <a:lnTo>
                    <a:pt x="249554" y="1392682"/>
                  </a:lnTo>
                  <a:lnTo>
                    <a:pt x="302386" y="1406525"/>
                  </a:lnTo>
                  <a:lnTo>
                    <a:pt x="358901" y="1418716"/>
                  </a:lnTo>
                  <a:lnTo>
                    <a:pt x="418846" y="1428877"/>
                  </a:lnTo>
                  <a:lnTo>
                    <a:pt x="481838" y="1437004"/>
                  </a:lnTo>
                  <a:lnTo>
                    <a:pt x="547624" y="1442847"/>
                  </a:lnTo>
                  <a:lnTo>
                    <a:pt x="615696" y="1446529"/>
                  </a:lnTo>
                  <a:lnTo>
                    <a:pt x="685800" y="1447800"/>
                  </a:lnTo>
                  <a:lnTo>
                    <a:pt x="755903" y="1446529"/>
                  </a:lnTo>
                  <a:lnTo>
                    <a:pt x="823976" y="1442847"/>
                  </a:lnTo>
                  <a:lnTo>
                    <a:pt x="889761" y="1437004"/>
                  </a:lnTo>
                  <a:lnTo>
                    <a:pt x="952753" y="1428877"/>
                  </a:lnTo>
                  <a:lnTo>
                    <a:pt x="1012698" y="1418716"/>
                  </a:lnTo>
                  <a:lnTo>
                    <a:pt x="1069213" y="1406525"/>
                  </a:lnTo>
                  <a:lnTo>
                    <a:pt x="1122045" y="1392682"/>
                  </a:lnTo>
                  <a:lnTo>
                    <a:pt x="1170685" y="1377061"/>
                  </a:lnTo>
                  <a:lnTo>
                    <a:pt x="1215008" y="1359915"/>
                  </a:lnTo>
                  <a:lnTo>
                    <a:pt x="1254505" y="1341374"/>
                  </a:lnTo>
                  <a:lnTo>
                    <a:pt x="1288796" y="1321435"/>
                  </a:lnTo>
                  <a:lnTo>
                    <a:pt x="1340739" y="1278254"/>
                  </a:lnTo>
                  <a:lnTo>
                    <a:pt x="1368044" y="1231138"/>
                  </a:lnTo>
                  <a:lnTo>
                    <a:pt x="1371600" y="1206500"/>
                  </a:lnTo>
                  <a:lnTo>
                    <a:pt x="1371600" y="241300"/>
                  </a:lnTo>
                  <a:lnTo>
                    <a:pt x="1357629" y="192659"/>
                  </a:lnTo>
                  <a:lnTo>
                    <a:pt x="1317752" y="147447"/>
                  </a:lnTo>
                  <a:lnTo>
                    <a:pt x="1254505" y="106425"/>
                  </a:lnTo>
                  <a:lnTo>
                    <a:pt x="1215008" y="87884"/>
                  </a:lnTo>
                  <a:lnTo>
                    <a:pt x="1170685" y="70738"/>
                  </a:lnTo>
                  <a:lnTo>
                    <a:pt x="1122045" y="55117"/>
                  </a:lnTo>
                  <a:lnTo>
                    <a:pt x="1069213" y="41275"/>
                  </a:lnTo>
                  <a:lnTo>
                    <a:pt x="1012698" y="29083"/>
                  </a:lnTo>
                  <a:lnTo>
                    <a:pt x="952753" y="18923"/>
                  </a:lnTo>
                  <a:lnTo>
                    <a:pt x="889761" y="10795"/>
                  </a:lnTo>
                  <a:lnTo>
                    <a:pt x="823976" y="4952"/>
                  </a:lnTo>
                  <a:lnTo>
                    <a:pt x="755903" y="127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7600" y="2057399"/>
              <a:ext cx="1371600" cy="1447800"/>
            </a:xfrm>
            <a:custGeom>
              <a:avLst/>
              <a:gdLst/>
              <a:ahLst/>
              <a:cxnLst/>
              <a:rect l="l" t="t" r="r" b="b"/>
              <a:pathLst>
                <a:path w="1371600" h="1447800">
                  <a:moveTo>
                    <a:pt x="1371600" y="241300"/>
                  </a:moveTo>
                  <a:lnTo>
                    <a:pt x="1357629" y="289940"/>
                  </a:lnTo>
                  <a:lnTo>
                    <a:pt x="1317752" y="335152"/>
                  </a:lnTo>
                  <a:lnTo>
                    <a:pt x="1254505" y="376174"/>
                  </a:lnTo>
                  <a:lnTo>
                    <a:pt x="1215008" y="394715"/>
                  </a:lnTo>
                  <a:lnTo>
                    <a:pt x="1170685" y="411861"/>
                  </a:lnTo>
                  <a:lnTo>
                    <a:pt x="1122045" y="427482"/>
                  </a:lnTo>
                  <a:lnTo>
                    <a:pt x="1069213" y="441325"/>
                  </a:lnTo>
                  <a:lnTo>
                    <a:pt x="1012698" y="453516"/>
                  </a:lnTo>
                  <a:lnTo>
                    <a:pt x="952753" y="463676"/>
                  </a:lnTo>
                  <a:lnTo>
                    <a:pt x="889761" y="471804"/>
                  </a:lnTo>
                  <a:lnTo>
                    <a:pt x="823976" y="477647"/>
                  </a:lnTo>
                  <a:lnTo>
                    <a:pt x="755903" y="481329"/>
                  </a:lnTo>
                  <a:lnTo>
                    <a:pt x="685800" y="482600"/>
                  </a:lnTo>
                  <a:lnTo>
                    <a:pt x="615696" y="481329"/>
                  </a:lnTo>
                  <a:lnTo>
                    <a:pt x="547624" y="477647"/>
                  </a:lnTo>
                  <a:lnTo>
                    <a:pt x="481838" y="471804"/>
                  </a:lnTo>
                  <a:lnTo>
                    <a:pt x="418846" y="463676"/>
                  </a:lnTo>
                  <a:lnTo>
                    <a:pt x="358901" y="453516"/>
                  </a:lnTo>
                  <a:lnTo>
                    <a:pt x="302386" y="441325"/>
                  </a:lnTo>
                  <a:lnTo>
                    <a:pt x="249554" y="427482"/>
                  </a:lnTo>
                  <a:lnTo>
                    <a:pt x="200914" y="411861"/>
                  </a:lnTo>
                  <a:lnTo>
                    <a:pt x="156591" y="394715"/>
                  </a:lnTo>
                  <a:lnTo>
                    <a:pt x="117094" y="376174"/>
                  </a:lnTo>
                  <a:lnTo>
                    <a:pt x="82803" y="356235"/>
                  </a:lnTo>
                  <a:lnTo>
                    <a:pt x="30860" y="313054"/>
                  </a:lnTo>
                  <a:lnTo>
                    <a:pt x="3555" y="265938"/>
                  </a:lnTo>
                  <a:lnTo>
                    <a:pt x="0" y="241300"/>
                  </a:lnTo>
                </a:path>
                <a:path w="1371600" h="1447800">
                  <a:moveTo>
                    <a:pt x="0" y="241300"/>
                  </a:moveTo>
                  <a:lnTo>
                    <a:pt x="13970" y="192659"/>
                  </a:lnTo>
                  <a:lnTo>
                    <a:pt x="53848" y="147447"/>
                  </a:lnTo>
                  <a:lnTo>
                    <a:pt x="117094" y="106425"/>
                  </a:lnTo>
                  <a:lnTo>
                    <a:pt x="156591" y="87884"/>
                  </a:lnTo>
                  <a:lnTo>
                    <a:pt x="200914" y="70738"/>
                  </a:lnTo>
                  <a:lnTo>
                    <a:pt x="249554" y="55117"/>
                  </a:lnTo>
                  <a:lnTo>
                    <a:pt x="302386" y="41275"/>
                  </a:lnTo>
                  <a:lnTo>
                    <a:pt x="358901" y="29083"/>
                  </a:lnTo>
                  <a:lnTo>
                    <a:pt x="418846" y="18923"/>
                  </a:lnTo>
                  <a:lnTo>
                    <a:pt x="481838" y="10795"/>
                  </a:lnTo>
                  <a:lnTo>
                    <a:pt x="547624" y="4952"/>
                  </a:lnTo>
                  <a:lnTo>
                    <a:pt x="615696" y="1270"/>
                  </a:lnTo>
                  <a:lnTo>
                    <a:pt x="685800" y="0"/>
                  </a:lnTo>
                  <a:lnTo>
                    <a:pt x="755903" y="1270"/>
                  </a:lnTo>
                  <a:lnTo>
                    <a:pt x="823976" y="4952"/>
                  </a:lnTo>
                  <a:lnTo>
                    <a:pt x="889761" y="10795"/>
                  </a:lnTo>
                  <a:lnTo>
                    <a:pt x="952753" y="18923"/>
                  </a:lnTo>
                  <a:lnTo>
                    <a:pt x="1012698" y="29083"/>
                  </a:lnTo>
                  <a:lnTo>
                    <a:pt x="1069213" y="41275"/>
                  </a:lnTo>
                  <a:lnTo>
                    <a:pt x="1122045" y="55117"/>
                  </a:lnTo>
                  <a:lnTo>
                    <a:pt x="1170685" y="70738"/>
                  </a:lnTo>
                  <a:lnTo>
                    <a:pt x="1215008" y="87884"/>
                  </a:lnTo>
                  <a:lnTo>
                    <a:pt x="1254505" y="106425"/>
                  </a:lnTo>
                  <a:lnTo>
                    <a:pt x="1288796" y="126237"/>
                  </a:lnTo>
                  <a:lnTo>
                    <a:pt x="1340739" y="169545"/>
                  </a:lnTo>
                  <a:lnTo>
                    <a:pt x="1368044" y="216662"/>
                  </a:lnTo>
                  <a:lnTo>
                    <a:pt x="1371600" y="241300"/>
                  </a:lnTo>
                  <a:lnTo>
                    <a:pt x="1371600" y="1206500"/>
                  </a:lnTo>
                  <a:lnTo>
                    <a:pt x="1357629" y="1255140"/>
                  </a:lnTo>
                  <a:lnTo>
                    <a:pt x="1317752" y="1300352"/>
                  </a:lnTo>
                  <a:lnTo>
                    <a:pt x="1254505" y="1341374"/>
                  </a:lnTo>
                  <a:lnTo>
                    <a:pt x="1215008" y="1359915"/>
                  </a:lnTo>
                  <a:lnTo>
                    <a:pt x="1170685" y="1377061"/>
                  </a:lnTo>
                  <a:lnTo>
                    <a:pt x="1122045" y="1392682"/>
                  </a:lnTo>
                  <a:lnTo>
                    <a:pt x="1069213" y="1406525"/>
                  </a:lnTo>
                  <a:lnTo>
                    <a:pt x="1012698" y="1418716"/>
                  </a:lnTo>
                  <a:lnTo>
                    <a:pt x="952753" y="1428877"/>
                  </a:lnTo>
                  <a:lnTo>
                    <a:pt x="889761" y="1437004"/>
                  </a:lnTo>
                  <a:lnTo>
                    <a:pt x="823976" y="1442847"/>
                  </a:lnTo>
                  <a:lnTo>
                    <a:pt x="755903" y="1446529"/>
                  </a:lnTo>
                  <a:lnTo>
                    <a:pt x="685800" y="1447800"/>
                  </a:lnTo>
                  <a:lnTo>
                    <a:pt x="615696" y="1446529"/>
                  </a:lnTo>
                  <a:lnTo>
                    <a:pt x="547624" y="1442847"/>
                  </a:lnTo>
                  <a:lnTo>
                    <a:pt x="481838" y="1437004"/>
                  </a:lnTo>
                  <a:lnTo>
                    <a:pt x="418846" y="1428877"/>
                  </a:lnTo>
                  <a:lnTo>
                    <a:pt x="358901" y="1418716"/>
                  </a:lnTo>
                  <a:lnTo>
                    <a:pt x="302386" y="1406525"/>
                  </a:lnTo>
                  <a:lnTo>
                    <a:pt x="249554" y="1392682"/>
                  </a:lnTo>
                  <a:lnTo>
                    <a:pt x="200914" y="1377061"/>
                  </a:lnTo>
                  <a:lnTo>
                    <a:pt x="156591" y="1359915"/>
                  </a:lnTo>
                  <a:lnTo>
                    <a:pt x="117094" y="1341374"/>
                  </a:lnTo>
                  <a:lnTo>
                    <a:pt x="82803" y="1321435"/>
                  </a:lnTo>
                  <a:lnTo>
                    <a:pt x="30860" y="1278254"/>
                  </a:lnTo>
                  <a:lnTo>
                    <a:pt x="3555" y="1231138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24384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48200" y="2514600"/>
            <a:ext cx="1295400" cy="1371600"/>
          </a:xfrm>
          <a:prstGeom prst="rect">
            <a:avLst/>
          </a:prstGeom>
          <a:ln w="24383">
            <a:solidFill>
              <a:srgbClr val="8586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2250"/>
              </a:lnSpc>
            </a:pPr>
            <a:r>
              <a:rPr sz="2400" spc="-5" dirty="0">
                <a:latin typeface="Calibri"/>
                <a:cs typeface="Calibri"/>
              </a:rPr>
              <a:t>……………</a:t>
            </a:r>
            <a:endParaRPr sz="2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…………..</a:t>
            </a:r>
            <a:endParaRPr sz="2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……………</a:t>
            </a:r>
            <a:endParaRPr sz="2400">
              <a:latin typeface="Calibri"/>
              <a:cs typeface="Calibri"/>
            </a:endParaRPr>
          </a:p>
          <a:p>
            <a:pPr marL="53340">
              <a:lnSpc>
                <a:spcPts val="2785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………….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16393" y="2723464"/>
            <a:ext cx="8807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1506" y="1518869"/>
            <a:ext cx="16192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2894" y="1671269"/>
            <a:ext cx="16040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newjsp.jsp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0600" y="5029200"/>
            <a:ext cx="3910584" cy="106680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121151" y="3947159"/>
            <a:ext cx="1907539" cy="560705"/>
            <a:chOff x="3121151" y="3947159"/>
            <a:chExt cx="1907539" cy="560705"/>
          </a:xfrm>
        </p:grpSpPr>
        <p:sp>
          <p:nvSpPr>
            <p:cNvPr id="25" name="object 25"/>
            <p:cNvSpPr/>
            <p:nvPr/>
          </p:nvSpPr>
          <p:spPr>
            <a:xfrm>
              <a:off x="3121151" y="3972051"/>
              <a:ext cx="1837689" cy="535940"/>
            </a:xfrm>
            <a:custGeom>
              <a:avLst/>
              <a:gdLst/>
              <a:ahLst/>
              <a:cxnLst/>
              <a:rect l="l" t="t" r="r" b="b"/>
              <a:pathLst>
                <a:path w="1837689" h="535939">
                  <a:moveTo>
                    <a:pt x="1830832" y="0"/>
                  </a:moveTo>
                  <a:lnTo>
                    <a:pt x="0" y="512445"/>
                  </a:lnTo>
                  <a:lnTo>
                    <a:pt x="6604" y="535813"/>
                  </a:lnTo>
                  <a:lnTo>
                    <a:pt x="1837436" y="23495"/>
                  </a:lnTo>
                  <a:lnTo>
                    <a:pt x="1830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4998" y="3947159"/>
              <a:ext cx="83692" cy="7327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832728" y="4569967"/>
            <a:ext cx="1990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spc="-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17407" y="3505200"/>
            <a:ext cx="94615" cy="1295400"/>
            <a:chOff x="8217407" y="3505200"/>
            <a:chExt cx="94615" cy="129540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4806" y="4722875"/>
              <a:ext cx="77089" cy="7746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17407" y="3505200"/>
              <a:ext cx="68580" cy="1219835"/>
            </a:xfrm>
            <a:custGeom>
              <a:avLst/>
              <a:gdLst/>
              <a:ahLst/>
              <a:cxnLst/>
              <a:rect l="l" t="t" r="r" b="b"/>
              <a:pathLst>
                <a:path w="68579" h="1219835">
                  <a:moveTo>
                    <a:pt x="24638" y="0"/>
                  </a:moveTo>
                  <a:lnTo>
                    <a:pt x="0" y="762"/>
                  </a:lnTo>
                  <a:lnTo>
                    <a:pt x="43561" y="1219454"/>
                  </a:lnTo>
                  <a:lnTo>
                    <a:pt x="68199" y="1218564"/>
                  </a:lnTo>
                  <a:lnTo>
                    <a:pt x="24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517093"/>
            <a:ext cx="6993255" cy="133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639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</a:rPr>
              <a:t>Advantage </a:t>
            </a:r>
            <a:r>
              <a:rPr sz="3200" spc="-5" dirty="0">
                <a:solidFill>
                  <a:srgbClr val="FFFFFF"/>
                </a:solidFill>
              </a:rPr>
              <a:t>of </a:t>
            </a:r>
            <a:r>
              <a:rPr sz="3200" spc="-10" dirty="0">
                <a:solidFill>
                  <a:srgbClr val="FFFFFF"/>
                </a:solidFill>
              </a:rPr>
              <a:t>JSP </a:t>
            </a:r>
            <a:r>
              <a:rPr sz="3200" spc="-5" dirty="0">
                <a:solidFill>
                  <a:srgbClr val="FFFFFF"/>
                </a:solidFill>
              </a:rPr>
              <a:t>over </a:t>
            </a:r>
            <a:r>
              <a:rPr sz="3200" spc="-71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Servlet</a:t>
            </a:r>
            <a:endParaRPr sz="3200"/>
          </a:p>
          <a:p>
            <a:pPr marL="88900">
              <a:lnSpc>
                <a:spcPct val="100000"/>
              </a:lnSpc>
              <a:spcBef>
                <a:spcPts val="265"/>
              </a:spcBef>
            </a:pPr>
            <a:r>
              <a:rPr sz="2000" b="0" spc="-30" dirty="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sz="2000" b="0" spc="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0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many</a:t>
            </a:r>
            <a:r>
              <a:rPr sz="2000" b="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advantages</a:t>
            </a:r>
            <a:r>
              <a:rPr sz="2000" b="0" spc="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JSP</a:t>
            </a:r>
            <a:r>
              <a:rPr sz="2000" b="0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Calibri"/>
                <a:cs typeface="Calibri"/>
              </a:rPr>
              <a:t>over</a:t>
            </a:r>
            <a:r>
              <a:rPr sz="2000" b="0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servlet.</a:t>
            </a:r>
            <a:r>
              <a:rPr sz="2000" b="0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sz="2000" b="0" spc="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20" dirty="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000" b="0" spc="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137410"/>
            <a:ext cx="8455660" cy="3704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indent="-265430" algn="just">
              <a:lnSpc>
                <a:spcPct val="100000"/>
              </a:lnSpc>
              <a:spcBef>
                <a:spcPts val="90"/>
              </a:spcBef>
              <a:buAutoNum type="arabicParenR"/>
              <a:tabLst>
                <a:tab pos="278130" algn="l"/>
              </a:tabLst>
            </a:pPr>
            <a:r>
              <a:rPr sz="2400" b="1" spc="-10" dirty="0">
                <a:latin typeface="Calibri"/>
                <a:cs typeface="Calibri"/>
              </a:rPr>
              <a:t>Extension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Servlet</a:t>
            </a:r>
            <a:endParaRPr sz="24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JSP</a:t>
            </a:r>
            <a:r>
              <a:rPr sz="2400" spc="-10" dirty="0">
                <a:latin typeface="Calibri"/>
                <a:cs typeface="Calibri"/>
              </a:rPr>
              <a:t> technology </a:t>
            </a:r>
            <a:r>
              <a:rPr sz="2400" spc="-5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extension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servlet </a:t>
            </a:r>
            <a:r>
              <a:rPr sz="2400" spc="-40" dirty="0">
                <a:latin typeface="Calibri"/>
                <a:cs typeface="Calibri"/>
              </a:rPr>
              <a:t>technology.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use </a:t>
            </a:r>
            <a:r>
              <a:rPr sz="2400" spc="-5" dirty="0">
                <a:latin typeface="Calibri"/>
                <a:cs typeface="Calibri"/>
              </a:rPr>
              <a:t>all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features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servlet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25" dirty="0">
                <a:latin typeface="Calibri"/>
                <a:cs typeface="Calibri"/>
              </a:rPr>
              <a:t>JSP.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implicit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predefined tags, </a:t>
            </a:r>
            <a:r>
              <a:rPr sz="2400" spc="-20" dirty="0">
                <a:latin typeface="Calibri"/>
                <a:cs typeface="Calibri"/>
              </a:rPr>
              <a:t>expression </a:t>
            </a:r>
            <a:r>
              <a:rPr sz="2400" spc="-10" dirty="0">
                <a:latin typeface="Calibri"/>
                <a:cs typeface="Calibri"/>
              </a:rPr>
              <a:t>language and </a:t>
            </a:r>
            <a:r>
              <a:rPr sz="2400" b="1" spc="-20" dirty="0">
                <a:latin typeface="Calibri"/>
                <a:cs typeface="Calibri"/>
              </a:rPr>
              <a:t>Custom </a:t>
            </a:r>
            <a:r>
              <a:rPr sz="2400" b="1" spc="-10" dirty="0">
                <a:latin typeface="Calibri"/>
                <a:cs typeface="Calibri"/>
              </a:rPr>
              <a:t>tags in </a:t>
            </a:r>
            <a:r>
              <a:rPr sz="2400" b="1" spc="-110" dirty="0">
                <a:latin typeface="Calibri"/>
                <a:cs typeface="Calibri"/>
              </a:rPr>
              <a:t>JSP</a:t>
            </a:r>
            <a:r>
              <a:rPr sz="2400" spc="-11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spc="-40" dirty="0">
                <a:latin typeface="Calibri"/>
                <a:cs typeface="Calibri"/>
              </a:rPr>
              <a:t>makes </a:t>
            </a:r>
            <a:r>
              <a:rPr sz="2400" spc="-5" dirty="0">
                <a:latin typeface="Calibri"/>
                <a:cs typeface="Calibri"/>
              </a:rPr>
              <a:t>JSP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development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easy.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277495" indent="-265430" algn="just">
              <a:lnSpc>
                <a:spcPct val="100000"/>
              </a:lnSpc>
              <a:buAutoNum type="arabicParenR" startAt="2"/>
              <a:tabLst>
                <a:tab pos="278130" algn="l"/>
              </a:tabLst>
            </a:pPr>
            <a:r>
              <a:rPr sz="2400" b="1" spc="-45" dirty="0">
                <a:latin typeface="Calibri"/>
                <a:cs typeface="Calibri"/>
              </a:rPr>
              <a:t>Easy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maintain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JSP </a:t>
            </a:r>
            <a:r>
              <a:rPr sz="2400" b="1" spc="-25" dirty="0">
                <a:latin typeface="Calibri"/>
                <a:cs typeface="Calibri"/>
              </a:rPr>
              <a:t>can </a:t>
            </a:r>
            <a:r>
              <a:rPr sz="2400" b="1" spc="-5" dirty="0">
                <a:latin typeface="Calibri"/>
                <a:cs typeface="Calibri"/>
              </a:rPr>
              <a:t>be easily </a:t>
            </a:r>
            <a:r>
              <a:rPr sz="2400" b="1" spc="-10" dirty="0">
                <a:latin typeface="Calibri"/>
                <a:cs typeface="Calibri"/>
              </a:rPr>
              <a:t>managed </a:t>
            </a:r>
            <a:r>
              <a:rPr sz="2400" b="1" spc="-15" dirty="0">
                <a:latin typeface="Calibri"/>
                <a:cs typeface="Calibri"/>
              </a:rPr>
              <a:t>because </a:t>
            </a:r>
            <a:r>
              <a:rPr sz="2400" b="1" spc="-25" dirty="0">
                <a:latin typeface="Calibri"/>
                <a:cs typeface="Calibri"/>
              </a:rPr>
              <a:t>we </a:t>
            </a:r>
            <a:r>
              <a:rPr sz="2400" b="1" spc="-30" dirty="0">
                <a:latin typeface="Calibri"/>
                <a:cs typeface="Calibri"/>
              </a:rPr>
              <a:t>can </a:t>
            </a:r>
            <a:r>
              <a:rPr sz="2400" b="1" spc="-5" dirty="0">
                <a:latin typeface="Calibri"/>
                <a:cs typeface="Calibri"/>
              </a:rPr>
              <a:t>easily </a:t>
            </a:r>
            <a:r>
              <a:rPr sz="2400" b="1" spc="-30" dirty="0">
                <a:latin typeface="Calibri"/>
                <a:cs typeface="Calibri"/>
              </a:rPr>
              <a:t>separate </a:t>
            </a:r>
            <a:r>
              <a:rPr sz="2400" b="1" spc="-5" dirty="0">
                <a:latin typeface="Calibri"/>
                <a:cs typeface="Calibri"/>
              </a:rPr>
              <a:t>our </a:t>
            </a:r>
            <a:r>
              <a:rPr sz="2400" b="1" spc="-10" dirty="0">
                <a:latin typeface="Calibri"/>
                <a:cs typeface="Calibri"/>
              </a:rPr>
              <a:t>business </a:t>
            </a:r>
            <a:r>
              <a:rPr sz="2400" b="1" dirty="0">
                <a:latin typeface="Calibri"/>
                <a:cs typeface="Calibri"/>
              </a:rPr>
              <a:t>logic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with </a:t>
            </a:r>
            <a:r>
              <a:rPr sz="2400" b="1" spc="-20" dirty="0">
                <a:latin typeface="Calibri"/>
                <a:cs typeface="Calibri"/>
              </a:rPr>
              <a:t>presentation </a:t>
            </a:r>
            <a:r>
              <a:rPr sz="2400" b="1" spc="-10" dirty="0">
                <a:latin typeface="Calibri"/>
                <a:cs typeface="Calibri"/>
              </a:rPr>
              <a:t>logic.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servlet </a:t>
            </a:r>
            <a:r>
              <a:rPr sz="2400" spc="-40" dirty="0">
                <a:latin typeface="Calibri"/>
                <a:cs typeface="Calibri"/>
              </a:rPr>
              <a:t>technology, </a:t>
            </a:r>
            <a:r>
              <a:rPr sz="2400" spc="-2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mix our business </a:t>
            </a:r>
            <a:r>
              <a:rPr sz="2400" dirty="0">
                <a:latin typeface="Calibri"/>
                <a:cs typeface="Calibri"/>
              </a:rPr>
              <a:t>logic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presentation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453" y="471881"/>
            <a:ext cx="3345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spc="-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JDBC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8588" y="1240612"/>
            <a:ext cx="3728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Files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needed</a:t>
            </a:r>
            <a:r>
              <a:rPr sz="1800" spc="-105" dirty="0">
                <a:latin typeface="Cambria"/>
                <a:cs typeface="Cambria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index.html,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newjsp.jsp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" y="1618233"/>
            <a:ext cx="411162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mbria"/>
                <a:cs typeface="Cambria"/>
              </a:rPr>
              <a:t>&lt;h1&gt;</a:t>
            </a:r>
            <a:r>
              <a:rPr sz="1600" spc="-30" dirty="0">
                <a:latin typeface="Cambria"/>
                <a:cs typeface="Cambria"/>
              </a:rPr>
              <a:t>S</a:t>
            </a:r>
            <a:r>
              <a:rPr sz="1600" spc="5" dirty="0">
                <a:latin typeface="Cambria"/>
                <a:cs typeface="Cambria"/>
              </a:rPr>
              <a:t>T</a:t>
            </a:r>
            <a:r>
              <a:rPr sz="1600" spc="-5" dirty="0">
                <a:latin typeface="Cambria"/>
                <a:cs typeface="Cambria"/>
              </a:rPr>
              <a:t>UD</a:t>
            </a:r>
            <a:r>
              <a:rPr sz="1600" spc="15" dirty="0">
                <a:latin typeface="Cambria"/>
                <a:cs typeface="Cambria"/>
              </a:rPr>
              <a:t>EN</a:t>
            </a:r>
            <a:r>
              <a:rPr sz="1600" dirty="0">
                <a:latin typeface="Cambria"/>
                <a:cs typeface="Cambria"/>
              </a:rPr>
              <a:t>T</a:t>
            </a:r>
            <a:r>
              <a:rPr sz="1600" spc="-1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</a:t>
            </a:r>
            <a:r>
              <a:rPr sz="1600" spc="5" dirty="0">
                <a:latin typeface="Cambria"/>
                <a:cs typeface="Cambria"/>
              </a:rPr>
              <a:t>ORM:</a:t>
            </a:r>
            <a:r>
              <a:rPr sz="1600" dirty="0">
                <a:latin typeface="Cambria"/>
                <a:cs typeface="Cambria"/>
              </a:rPr>
              <a:t>&lt;/h1&gt;</a:t>
            </a:r>
            <a:endParaRPr sz="1600">
              <a:latin typeface="Cambria"/>
              <a:cs typeface="Cambria"/>
            </a:endParaRPr>
          </a:p>
          <a:p>
            <a:pPr marL="366395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&lt;form</a:t>
            </a:r>
            <a:r>
              <a:rPr sz="16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Cambria"/>
                <a:cs typeface="Cambria"/>
              </a:rPr>
              <a:t>action="newjsp.jsp"</a:t>
            </a:r>
            <a:r>
              <a:rPr sz="1600" spc="-1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"/>
                <a:cs typeface="Cambria"/>
              </a:rPr>
              <a:t>method="GET"&gt;</a:t>
            </a:r>
            <a:endParaRPr sz="1600">
              <a:latin typeface="Cambria"/>
              <a:cs typeface="Cambria"/>
            </a:endParaRPr>
          </a:p>
          <a:p>
            <a:pPr marL="366395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&lt;table&gt;</a:t>
            </a:r>
            <a:endParaRPr sz="160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&lt;tr&gt;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419" y="2594863"/>
            <a:ext cx="6265545" cy="393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mbria"/>
                <a:cs typeface="Cambria"/>
              </a:rPr>
              <a:t>&lt;td&gt;ROLL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No:&lt;/td&gt;&lt;td&gt;&lt;input</a:t>
            </a:r>
            <a:r>
              <a:rPr sz="1600" spc="-1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type="text"</a:t>
            </a:r>
            <a:r>
              <a:rPr sz="1600" spc="-1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name="rollno"</a:t>
            </a:r>
            <a:r>
              <a:rPr sz="1600" spc="-13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&gt;&lt;/td&gt;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&lt;/tr&gt;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&lt;tr&gt;</a:t>
            </a:r>
            <a:endParaRPr sz="16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mbria"/>
                <a:cs typeface="Cambria"/>
              </a:rPr>
              <a:t>&lt;td&gt;FIRST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NAME:&lt;/td&gt;&lt;td&gt;&lt;input</a:t>
            </a:r>
            <a:r>
              <a:rPr sz="1600" spc="-160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type="text"</a:t>
            </a:r>
            <a:r>
              <a:rPr sz="1600" spc="-1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name="fname"</a:t>
            </a:r>
            <a:r>
              <a:rPr sz="1600" spc="-1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&gt;&lt;/td&gt;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&lt;/tr&gt;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&lt;tr&gt;</a:t>
            </a:r>
            <a:endParaRPr sz="16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latin typeface="Cambria"/>
                <a:cs typeface="Cambria"/>
              </a:rPr>
              <a:t>&lt;td&gt;LAST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NAME:&lt;/td&gt;&lt;td&gt;&lt;input</a:t>
            </a:r>
            <a:r>
              <a:rPr sz="1600" spc="-12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type="text"</a:t>
            </a:r>
            <a:r>
              <a:rPr sz="1600" spc="-1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name="lname"</a:t>
            </a:r>
            <a:r>
              <a:rPr sz="1600" spc="-9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&gt;&lt;/td&gt;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&lt;/tr&gt;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&lt;tr&gt;</a:t>
            </a:r>
            <a:endParaRPr sz="16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mbria"/>
                <a:cs typeface="Cambria"/>
              </a:rPr>
              <a:t>&lt;td&gt;ADDRESS:&lt;/td&gt;&lt;td&gt;&lt;input</a:t>
            </a:r>
            <a:r>
              <a:rPr sz="1600" spc="-14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type="text"</a:t>
            </a:r>
            <a:r>
              <a:rPr sz="1600" spc="-1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name="addr"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&gt;&lt;/td&gt;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&lt;/tr&gt;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&lt;tr&gt;</a:t>
            </a:r>
            <a:endParaRPr sz="160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</a:pPr>
            <a:r>
              <a:rPr sz="1600" spc="-5" dirty="0">
                <a:latin typeface="Cambria"/>
                <a:cs typeface="Cambria"/>
              </a:rPr>
              <a:t>&lt;td&gt;&lt;/td&gt;&lt;td&gt;&lt;input</a:t>
            </a:r>
            <a:r>
              <a:rPr sz="1600" spc="-1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type="submit"</a:t>
            </a:r>
            <a:r>
              <a:rPr sz="1600" spc="-17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value="REGISTER"</a:t>
            </a:r>
            <a:r>
              <a:rPr sz="1600" spc="-15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&gt;&lt;/td&gt;</a:t>
            </a:r>
            <a:endParaRPr sz="1600">
              <a:latin typeface="Cambria"/>
              <a:cs typeface="Cambria"/>
            </a:endParaRPr>
          </a:p>
          <a:p>
            <a:pPr marL="58419">
              <a:lnSpc>
                <a:spcPct val="100000"/>
              </a:lnSpc>
            </a:pPr>
            <a:r>
              <a:rPr sz="1600" spc="5" dirty="0">
                <a:latin typeface="Cambria"/>
                <a:cs typeface="Cambria"/>
              </a:rPr>
              <a:t>&lt;/tr&gt;</a:t>
            </a:r>
            <a:endParaRPr sz="1600">
              <a:latin typeface="Cambria"/>
              <a:cs typeface="Cambria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ambria"/>
                <a:cs typeface="Cambria"/>
              </a:rPr>
              <a:t>&lt;/table&gt;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mbria"/>
                <a:cs typeface="Cambria"/>
              </a:rPr>
              <a:t>&lt;/form&gt;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075" y="1671269"/>
            <a:ext cx="16192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index.html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471373"/>
            <a:ext cx="16129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Ex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-4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51152"/>
            <a:ext cx="6170295" cy="387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newjsp_1.jsp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dirty="0">
                <a:latin typeface="Cambria"/>
                <a:cs typeface="Cambria"/>
              </a:rPr>
              <a:t>%</a:t>
            </a:r>
            <a:r>
              <a:rPr sz="1800" spc="-10" dirty="0">
                <a:latin typeface="Cambria"/>
                <a:cs typeface="Cambria"/>
              </a:rPr>
              <a:t>@</a:t>
            </a:r>
            <a:r>
              <a:rPr sz="1800" spc="5" dirty="0">
                <a:latin typeface="Cambria"/>
                <a:cs typeface="Cambria"/>
              </a:rPr>
              <a:t>pa</a:t>
            </a:r>
            <a:r>
              <a:rPr sz="1800" spc="-5" dirty="0">
                <a:latin typeface="Cambria"/>
                <a:cs typeface="Cambria"/>
              </a:rPr>
              <a:t>g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ng</a:t>
            </a:r>
            <a:r>
              <a:rPr sz="1800" spc="-10" dirty="0">
                <a:latin typeface="Cambria"/>
                <a:cs typeface="Cambria"/>
              </a:rPr>
              <a:t>u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g</a:t>
            </a:r>
            <a:r>
              <a:rPr sz="1800" spc="-20" dirty="0">
                <a:latin typeface="Cambria"/>
                <a:cs typeface="Cambria"/>
              </a:rPr>
              <a:t>e</a:t>
            </a:r>
            <a:r>
              <a:rPr sz="1800" spc="-15" dirty="0">
                <a:latin typeface="Cambria"/>
                <a:cs typeface="Cambria"/>
              </a:rPr>
              <a:t>="</a:t>
            </a:r>
            <a:r>
              <a:rPr sz="1800" spc="-25" dirty="0">
                <a:latin typeface="Cambria"/>
                <a:cs typeface="Cambria"/>
              </a:rPr>
              <a:t>j</a:t>
            </a:r>
            <a:r>
              <a:rPr sz="1800" spc="-40" dirty="0">
                <a:latin typeface="Cambria"/>
                <a:cs typeface="Cambria"/>
              </a:rPr>
              <a:t>a</a:t>
            </a:r>
            <a:r>
              <a:rPr sz="1800" spc="-45" dirty="0">
                <a:latin typeface="Cambria"/>
                <a:cs typeface="Cambria"/>
              </a:rPr>
              <a:t>v</a:t>
            </a:r>
            <a:r>
              <a:rPr sz="1800" spc="-65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"</a:t>
            </a:r>
            <a:r>
              <a:rPr sz="1800" spc="-11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10" dirty="0">
                <a:latin typeface="Cambria"/>
                <a:cs typeface="Cambria"/>
              </a:rPr>
              <a:t>m</a:t>
            </a:r>
            <a:r>
              <a:rPr sz="1800" spc="5" dirty="0">
                <a:latin typeface="Cambria"/>
                <a:cs typeface="Cambria"/>
              </a:rPr>
              <a:t>p</a:t>
            </a:r>
            <a:r>
              <a:rPr sz="1800" dirty="0">
                <a:latin typeface="Cambria"/>
                <a:cs typeface="Cambria"/>
              </a:rPr>
              <a:t>ort=</a:t>
            </a:r>
            <a:r>
              <a:rPr sz="1800" spc="-15" dirty="0">
                <a:latin typeface="Cambria"/>
                <a:cs typeface="Cambria"/>
              </a:rPr>
              <a:t>"</a:t>
            </a:r>
            <a:r>
              <a:rPr sz="1800" spc="-25" dirty="0">
                <a:latin typeface="Cambria"/>
                <a:cs typeface="Cambria"/>
              </a:rPr>
              <a:t>j</a:t>
            </a:r>
            <a:r>
              <a:rPr sz="1800" spc="-40" dirty="0">
                <a:latin typeface="Cambria"/>
                <a:cs typeface="Cambria"/>
              </a:rPr>
              <a:t>a</a:t>
            </a:r>
            <a:r>
              <a:rPr sz="1800" spc="-45" dirty="0">
                <a:latin typeface="Cambria"/>
                <a:cs typeface="Cambria"/>
              </a:rPr>
              <a:t>v</a:t>
            </a:r>
            <a:r>
              <a:rPr sz="1800" spc="-15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.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q</a:t>
            </a:r>
            <a:r>
              <a:rPr sz="1800" spc="-10" dirty="0">
                <a:latin typeface="Cambria"/>
                <a:cs typeface="Cambria"/>
              </a:rPr>
              <a:t>l.</a:t>
            </a:r>
            <a:r>
              <a:rPr sz="1800" spc="-5" dirty="0">
                <a:latin typeface="Cambria"/>
                <a:cs typeface="Cambria"/>
              </a:rPr>
              <a:t>*</a:t>
            </a:r>
            <a:r>
              <a:rPr sz="1800" dirty="0">
                <a:latin typeface="Cambria"/>
                <a:cs typeface="Cambria"/>
              </a:rPr>
              <a:t>"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%&gt;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dirty="0">
                <a:latin typeface="Cambria"/>
                <a:cs typeface="Cambria"/>
              </a:rPr>
              <a:t>%</a:t>
            </a:r>
            <a:r>
              <a:rPr sz="1800" spc="-10" dirty="0">
                <a:latin typeface="Cambria"/>
                <a:cs typeface="Cambria"/>
              </a:rPr>
              <a:t>@</a:t>
            </a:r>
            <a:r>
              <a:rPr sz="1800" dirty="0">
                <a:latin typeface="Cambria"/>
                <a:cs typeface="Cambria"/>
              </a:rPr>
              <a:t>p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g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10" dirty="0">
                <a:latin typeface="Cambria"/>
                <a:cs typeface="Cambria"/>
              </a:rPr>
              <a:t>m</a:t>
            </a:r>
            <a:r>
              <a:rPr sz="1800" dirty="0">
                <a:latin typeface="Cambria"/>
                <a:cs typeface="Cambria"/>
              </a:rPr>
              <a:t>por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=</a:t>
            </a:r>
            <a:r>
              <a:rPr sz="1800" spc="-15" dirty="0">
                <a:latin typeface="Cambria"/>
                <a:cs typeface="Cambria"/>
              </a:rPr>
              <a:t>"</a:t>
            </a:r>
            <a:r>
              <a:rPr sz="1800" spc="-25" dirty="0">
                <a:latin typeface="Cambria"/>
                <a:cs typeface="Cambria"/>
              </a:rPr>
              <a:t>j</a:t>
            </a:r>
            <a:r>
              <a:rPr sz="1800" spc="-45" dirty="0">
                <a:latin typeface="Cambria"/>
                <a:cs typeface="Cambria"/>
              </a:rPr>
              <a:t>av</a:t>
            </a:r>
            <a:r>
              <a:rPr sz="1800" spc="-2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.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20" dirty="0">
                <a:latin typeface="Cambria"/>
                <a:cs typeface="Cambria"/>
              </a:rPr>
              <a:t>o</a:t>
            </a:r>
            <a:r>
              <a:rPr sz="1800" spc="-10" dirty="0">
                <a:latin typeface="Cambria"/>
                <a:cs typeface="Cambria"/>
              </a:rPr>
              <a:t>.</a:t>
            </a:r>
            <a:r>
              <a:rPr sz="1800" spc="-5" dirty="0">
                <a:latin typeface="Cambria"/>
                <a:cs typeface="Cambria"/>
              </a:rPr>
              <a:t>*</a:t>
            </a:r>
            <a:r>
              <a:rPr sz="1800" dirty="0">
                <a:latin typeface="Cambria"/>
                <a:cs typeface="Cambria"/>
              </a:rPr>
              <a:t>"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%&gt;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&lt;%@page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contentType="text/html"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pageEncoding=“UTF-8”%&gt;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&lt;html&gt;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mbria"/>
                <a:cs typeface="Cambria"/>
              </a:rPr>
              <a:t>&lt;body&gt;</a:t>
            </a:r>
            <a:endParaRPr sz="1800">
              <a:latin typeface="Cambria"/>
              <a:cs typeface="Cambria"/>
            </a:endParaRPr>
          </a:p>
          <a:p>
            <a:pPr marL="41783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&lt;table&gt;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&lt;tr&gt;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d&gt;&lt;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5" dirty="0">
                <a:latin typeface="Cambria"/>
                <a:cs typeface="Cambria"/>
              </a:rPr>
              <a:t>&gt;</a:t>
            </a:r>
            <a:r>
              <a:rPr sz="1800" spc="-40" dirty="0">
                <a:latin typeface="Cambria"/>
                <a:cs typeface="Cambria"/>
              </a:rPr>
              <a:t>R</a:t>
            </a:r>
            <a:r>
              <a:rPr sz="1800" spc="-5" dirty="0">
                <a:latin typeface="Cambria"/>
                <a:cs typeface="Cambria"/>
              </a:rPr>
              <a:t>O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L</a:t>
            </a:r>
            <a:r>
              <a:rPr sz="1800" spc="-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</a:t>
            </a:r>
            <a:r>
              <a:rPr sz="1800" spc="15" dirty="0">
                <a:latin typeface="Cambria"/>
                <a:cs typeface="Cambria"/>
              </a:rPr>
              <a:t>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10" dirty="0">
                <a:latin typeface="Cambria"/>
                <a:cs typeface="Cambria"/>
              </a:rPr>
              <a:t>&gt;&lt;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</a:t>
            </a:r>
            <a:r>
              <a:rPr sz="1800" dirty="0">
                <a:latin typeface="Cambria"/>
                <a:cs typeface="Cambria"/>
              </a:rPr>
              <a:t>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d&gt;&lt;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dirty="0">
                <a:latin typeface="Cambria"/>
                <a:cs typeface="Cambria"/>
              </a:rPr>
              <a:t>&gt;</a:t>
            </a:r>
            <a:r>
              <a:rPr sz="1800" spc="-10" dirty="0">
                <a:latin typeface="Cambria"/>
                <a:cs typeface="Cambria"/>
              </a:rPr>
              <a:t>FI</a:t>
            </a:r>
            <a:r>
              <a:rPr sz="1800" spc="-15" dirty="0">
                <a:latin typeface="Cambria"/>
                <a:cs typeface="Cambria"/>
              </a:rPr>
              <a:t>R</a:t>
            </a:r>
            <a:r>
              <a:rPr sz="1800" spc="-35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T</a:t>
            </a:r>
            <a:r>
              <a:rPr sz="1800" spc="-1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ME</a:t>
            </a:r>
            <a:r>
              <a:rPr sz="1800" dirty="0">
                <a:latin typeface="Cambria"/>
                <a:cs typeface="Cambria"/>
              </a:rPr>
              <a:t>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10" dirty="0">
                <a:latin typeface="Cambria"/>
                <a:cs typeface="Cambria"/>
              </a:rPr>
              <a:t>&gt;&lt;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</a:t>
            </a:r>
            <a:r>
              <a:rPr sz="1800" dirty="0">
                <a:latin typeface="Cambria"/>
                <a:cs typeface="Cambria"/>
              </a:rPr>
              <a:t>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d&gt;&lt;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5" dirty="0">
                <a:latin typeface="Cambria"/>
                <a:cs typeface="Cambria"/>
              </a:rPr>
              <a:t>&gt;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spc="-2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S</a:t>
            </a:r>
            <a:r>
              <a:rPr sz="1800" dirty="0">
                <a:latin typeface="Cambria"/>
                <a:cs typeface="Cambria"/>
              </a:rPr>
              <a:t>T</a:t>
            </a:r>
            <a:r>
              <a:rPr sz="1800" spc="-1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ME</a:t>
            </a:r>
            <a:r>
              <a:rPr sz="1800" spc="10" dirty="0">
                <a:latin typeface="Cambria"/>
                <a:cs typeface="Cambria"/>
              </a:rPr>
              <a:t>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10" dirty="0">
                <a:latin typeface="Cambria"/>
                <a:cs typeface="Cambria"/>
              </a:rPr>
              <a:t>&gt;&lt;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35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d</a:t>
            </a:r>
            <a:r>
              <a:rPr sz="1800" dirty="0">
                <a:latin typeface="Cambria"/>
                <a:cs typeface="Cambria"/>
              </a:rPr>
              <a:t>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&lt;td&gt;&lt;b&gt;ADDRESS&lt;/b&gt;&lt;/td&gt;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&lt;/tr&gt;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471373"/>
            <a:ext cx="16129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Ex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3200" spc="-4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spc="-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409722"/>
            <a:ext cx="5198745" cy="44221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&lt;%</a:t>
            </a:r>
            <a:endParaRPr sz="1800">
              <a:latin typeface="Calibri"/>
              <a:cs typeface="Calibri"/>
            </a:endParaRPr>
          </a:p>
          <a:p>
            <a:pPr marL="640715" algn="just">
              <a:lnSpc>
                <a:spcPts val="1914"/>
              </a:lnSpc>
              <a:spcBef>
                <a:spcPts val="325"/>
              </a:spcBef>
            </a:pP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//read</a:t>
            </a:r>
            <a:r>
              <a:rPr sz="1600" spc="-6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request</a:t>
            </a:r>
            <a:r>
              <a:rPr sz="1600" spc="-9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parameter</a:t>
            </a:r>
            <a:endParaRPr sz="1600">
              <a:latin typeface="Verdana"/>
              <a:cs typeface="Verdana"/>
            </a:endParaRPr>
          </a:p>
          <a:p>
            <a:pPr marL="640715" algn="just">
              <a:lnSpc>
                <a:spcPts val="2155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request.getParameter("rollno");</a:t>
            </a:r>
            <a:endParaRPr sz="1800">
              <a:latin typeface="Calibri"/>
              <a:cs typeface="Calibri"/>
            </a:endParaRPr>
          </a:p>
          <a:p>
            <a:pPr marL="640715" marR="163195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fname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request.getParameter("fname");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lname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25" dirty="0">
                <a:latin typeface="Calibri"/>
                <a:cs typeface="Calibri"/>
              </a:rPr>
              <a:t>request.getParameter("lname"); 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request.getParameter("addr");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</a:pPr>
            <a:r>
              <a:rPr sz="1600" spc="-10" dirty="0">
                <a:solidFill>
                  <a:srgbClr val="008200"/>
                </a:solidFill>
                <a:latin typeface="Verdana"/>
                <a:cs typeface="Verdana"/>
              </a:rPr>
              <a:t>//initialize</a:t>
            </a:r>
            <a:r>
              <a:rPr sz="1600" spc="-11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variable</a:t>
            </a:r>
            <a:r>
              <a:rPr sz="1600" spc="-13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of</a:t>
            </a:r>
            <a:r>
              <a:rPr sz="1600" spc="-4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driver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Verdana"/>
              <a:cs typeface="Verdana"/>
            </a:endParaRPr>
          </a:p>
          <a:p>
            <a:pPr marL="640715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driverClassName="com.mysql.jdbc.Driver";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url="jdbc:mysql://localhost:3306/mu"; </a:t>
            </a:r>
            <a:r>
              <a:rPr sz="1800" spc="-10" dirty="0">
                <a:latin typeface="Calibri"/>
                <a:cs typeface="Calibri"/>
              </a:rPr>
              <a:t> String user="root";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pwd="";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libri"/>
              <a:cs typeface="Calibri"/>
            </a:endParaRPr>
          </a:p>
          <a:p>
            <a:pPr marL="698500">
              <a:lnSpc>
                <a:spcPts val="1914"/>
              </a:lnSpc>
              <a:spcBef>
                <a:spcPts val="5"/>
              </a:spcBef>
            </a:pP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//register</a:t>
            </a:r>
            <a:r>
              <a:rPr sz="1600" spc="-8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jdbc</a:t>
            </a:r>
            <a:r>
              <a:rPr sz="1600" spc="-3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Verdana"/>
                <a:cs typeface="Verdana"/>
              </a:rPr>
              <a:t>driver</a:t>
            </a:r>
            <a:r>
              <a:rPr sz="1600" spc="-9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8200"/>
                </a:solidFill>
                <a:latin typeface="Verdana"/>
                <a:cs typeface="Verdana"/>
              </a:rPr>
              <a:t>or</a:t>
            </a:r>
            <a:r>
              <a:rPr sz="1600" spc="-1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load</a:t>
            </a:r>
            <a:r>
              <a:rPr sz="1600" spc="-60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8200"/>
                </a:solidFill>
                <a:latin typeface="Verdana"/>
                <a:cs typeface="Verdana"/>
              </a:rPr>
              <a:t>driver</a:t>
            </a:r>
            <a:endParaRPr sz="1600">
              <a:latin typeface="Verdana"/>
              <a:cs typeface="Verdana"/>
            </a:endParaRPr>
          </a:p>
          <a:p>
            <a:pPr marL="640715">
              <a:lnSpc>
                <a:spcPts val="2155"/>
              </a:lnSpc>
            </a:pPr>
            <a:r>
              <a:rPr sz="1800" spc="-15" dirty="0">
                <a:latin typeface="Calibri"/>
                <a:cs typeface="Calibri"/>
              </a:rPr>
              <a:t>Class.forName(driverClassName).newInstance();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84" y="471881"/>
            <a:ext cx="17884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3958"/>
            <a:ext cx="7613015" cy="426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90"/>
              </a:spcBef>
            </a:pPr>
            <a:r>
              <a:rPr sz="2000" spc="-10" dirty="0">
                <a:solidFill>
                  <a:srgbClr val="008200"/>
                </a:solidFill>
                <a:latin typeface="Verdana"/>
                <a:cs typeface="Verdana"/>
              </a:rPr>
              <a:t>//Open</a:t>
            </a:r>
            <a:r>
              <a:rPr sz="2000" spc="-7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8200"/>
                </a:solidFill>
                <a:latin typeface="Verdana"/>
                <a:cs typeface="Verdana"/>
              </a:rPr>
              <a:t>connection</a:t>
            </a:r>
            <a:endParaRPr sz="2000">
              <a:latin typeface="Verdana"/>
              <a:cs typeface="Verdana"/>
            </a:endParaRPr>
          </a:p>
          <a:p>
            <a:pPr marL="698500" algn="just">
              <a:lnSpc>
                <a:spcPts val="2340"/>
              </a:lnSpc>
            </a:pPr>
            <a:r>
              <a:rPr sz="2000" spc="-5" dirty="0">
                <a:latin typeface="Calibri"/>
                <a:cs typeface="Calibri"/>
              </a:rPr>
              <a:t>Connection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con=DriverManager.getConnection(url,user,pwd);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5095">
              <a:lnSpc>
                <a:spcPts val="2355"/>
              </a:lnSpc>
            </a:pPr>
            <a:r>
              <a:rPr sz="2000" dirty="0">
                <a:solidFill>
                  <a:srgbClr val="008200"/>
                </a:solidFill>
                <a:latin typeface="Verdana"/>
                <a:cs typeface="Verdana"/>
              </a:rPr>
              <a:t>//making</a:t>
            </a:r>
            <a:r>
              <a:rPr sz="2000" spc="-25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8200"/>
                </a:solidFill>
                <a:latin typeface="Verdana"/>
                <a:cs typeface="Verdana"/>
              </a:rPr>
              <a:t>a </a:t>
            </a:r>
            <a:r>
              <a:rPr sz="2000" spc="-35" dirty="0">
                <a:solidFill>
                  <a:srgbClr val="008200"/>
                </a:solidFill>
                <a:latin typeface="Verdana"/>
                <a:cs typeface="Verdana"/>
              </a:rPr>
              <a:t>prepared</a:t>
            </a:r>
            <a:r>
              <a:rPr sz="2000" spc="114" dirty="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8200"/>
                </a:solidFill>
                <a:latin typeface="Verdana"/>
                <a:cs typeface="Verdana"/>
              </a:rPr>
              <a:t>statement</a:t>
            </a:r>
            <a:endParaRPr sz="2000">
              <a:latin typeface="Verdana"/>
              <a:cs typeface="Verdana"/>
            </a:endParaRPr>
          </a:p>
          <a:p>
            <a:pPr marL="12700" marR="5080" indent="685800">
              <a:lnSpc>
                <a:spcPts val="2400"/>
              </a:lnSpc>
              <a:spcBef>
                <a:spcPts val="35"/>
              </a:spcBef>
            </a:pPr>
            <a:r>
              <a:rPr sz="2000" spc="-30" dirty="0">
                <a:latin typeface="Calibri"/>
                <a:cs typeface="Calibri"/>
              </a:rPr>
              <a:t>PreparedStatement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ps 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con.prepareStatement("insert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into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student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values(?,?,?,?)");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marL="698500" marR="4558030" algn="just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ps.setString(1,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rollno);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ps.setString(2, fname);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ps.setString(3, </a:t>
            </a:r>
            <a:r>
              <a:rPr sz="2000" spc="-10" dirty="0">
                <a:latin typeface="Calibri"/>
                <a:cs typeface="Calibri"/>
              </a:rPr>
              <a:t>lname);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ps.setString(4,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addr);</a:t>
            </a:r>
            <a:endParaRPr sz="2000">
              <a:latin typeface="Calibri"/>
              <a:cs typeface="Calibri"/>
            </a:endParaRPr>
          </a:p>
          <a:p>
            <a:pPr marL="6985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ps.executeUpdate();</a:t>
            </a:r>
            <a:endParaRPr sz="2000">
              <a:latin typeface="Calibri"/>
              <a:cs typeface="Calibri"/>
            </a:endParaRPr>
          </a:p>
          <a:p>
            <a:pPr marL="698500" algn="just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PreparedStatement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con.prepareStatement("select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from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student");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2805"/>
            <a:ext cx="4817745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ResultSet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rs=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st.executeQuery();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while(rs.next()){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5" dirty="0">
                <a:latin typeface="Cambria"/>
                <a:cs typeface="Cambria"/>
              </a:rPr>
              <a:t>%&gt;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&lt;tr&gt;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&lt;td&gt;&lt;%=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rs.getString("rollno")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%&gt;&lt;/td&gt;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&lt;td&gt;&lt;%=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rs.getString("fname")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%&gt;&lt;/td&gt;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&lt;td&gt;&lt;%=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rs.getString("lname")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%&gt;&lt;/td&gt;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&lt;td&gt;&lt;%=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rs.getString("addr")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%&gt;&lt;/td&gt;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&lt;/tr&gt;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spc="10" dirty="0">
                <a:latin typeface="Cambria"/>
                <a:cs typeface="Cambria"/>
              </a:rPr>
              <a:t>&lt;%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out.print("&lt;/table&gt;");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rs.close();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ps.close();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st.close();</a:t>
            </a:r>
            <a:endParaRPr sz="1800">
              <a:latin typeface="Cambria"/>
              <a:cs typeface="Cambria"/>
            </a:endParaRPr>
          </a:p>
          <a:p>
            <a:pPr marL="823594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con.close();</a:t>
            </a:r>
            <a:endParaRPr sz="1800">
              <a:latin typeface="Cambria"/>
              <a:cs typeface="Cambria"/>
            </a:endParaRPr>
          </a:p>
          <a:p>
            <a:pPr marL="6223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%&gt;</a:t>
            </a:r>
            <a:endParaRPr sz="1800">
              <a:latin typeface="Cambria"/>
              <a:cs typeface="Cambria"/>
            </a:endParaRPr>
          </a:p>
          <a:p>
            <a:pPr marL="216535">
              <a:lnSpc>
                <a:spcPct val="100000"/>
              </a:lnSpc>
              <a:tabLst>
                <a:tab pos="1268095" algn="l"/>
              </a:tabLst>
            </a:pPr>
            <a:r>
              <a:rPr sz="1800" spc="5" dirty="0">
                <a:latin typeface="Cambria"/>
                <a:cs typeface="Cambria"/>
              </a:rPr>
              <a:t>&lt;</a:t>
            </a:r>
            <a:r>
              <a:rPr sz="1800" dirty="0">
                <a:latin typeface="Cambria"/>
                <a:cs typeface="Cambria"/>
              </a:rPr>
              <a:t>/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&gt;	</a:t>
            </a:r>
            <a:r>
              <a:rPr sz="1800" spc="10" dirty="0">
                <a:latin typeface="Cambria"/>
                <a:cs typeface="Cambria"/>
              </a:rPr>
              <a:t>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40" dirty="0">
                <a:latin typeface="Cambria"/>
                <a:cs typeface="Cambria"/>
              </a:rPr>
              <a:t>d</a:t>
            </a:r>
            <a:r>
              <a:rPr sz="1800" spc="5" dirty="0">
                <a:latin typeface="Cambria"/>
                <a:cs typeface="Cambria"/>
              </a:rPr>
              <a:t>y</a:t>
            </a:r>
            <a:r>
              <a:rPr sz="1800" dirty="0">
                <a:latin typeface="Cambria"/>
                <a:cs typeface="Cambria"/>
              </a:rPr>
              <a:t>&gt;</a:t>
            </a:r>
            <a:r>
              <a:rPr sz="1800" spc="-13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&lt;</a:t>
            </a:r>
            <a:r>
              <a:rPr sz="1800" spc="5" dirty="0">
                <a:latin typeface="Cambria"/>
                <a:cs typeface="Cambria"/>
              </a:rPr>
              <a:t>/</a:t>
            </a:r>
            <a:r>
              <a:rPr sz="1800" spc="-10" dirty="0">
                <a:latin typeface="Cambria"/>
                <a:cs typeface="Cambria"/>
              </a:rPr>
              <a:t>htm</a:t>
            </a:r>
            <a:r>
              <a:rPr sz="1800" spc="-5" dirty="0">
                <a:latin typeface="Cambria"/>
                <a:cs typeface="Cambria"/>
              </a:rPr>
              <a:t>l&gt;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9897" y="471881"/>
            <a:ext cx="1463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solidFill>
                  <a:srgbClr val="FFFFFF"/>
                </a:solidFill>
                <a:latin typeface="Cambria"/>
                <a:cs typeface="Cambria"/>
              </a:rPr>
              <a:t>Exercise</a:t>
            </a:r>
            <a:endParaRPr sz="30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1600" y="2209800"/>
            <a:ext cx="6413500" cy="4648200"/>
            <a:chOff x="1371600" y="2209800"/>
            <a:chExt cx="6413500" cy="4648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2209800"/>
              <a:ext cx="5730240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4648199"/>
              <a:ext cx="6412992" cy="2209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4562729"/>
              <a:ext cx="68325" cy="852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1040" y="3880104"/>
              <a:ext cx="369570" cy="705485"/>
            </a:xfrm>
            <a:custGeom>
              <a:avLst/>
              <a:gdLst/>
              <a:ahLst/>
              <a:cxnLst/>
              <a:rect l="l" t="t" r="r" b="b"/>
              <a:pathLst>
                <a:path w="369570" h="705485">
                  <a:moveTo>
                    <a:pt x="347599" y="0"/>
                  </a:moveTo>
                  <a:lnTo>
                    <a:pt x="0" y="694182"/>
                  </a:lnTo>
                  <a:lnTo>
                    <a:pt x="21844" y="704977"/>
                  </a:lnTo>
                  <a:lnTo>
                    <a:pt x="369443" y="10922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9740" y="1621662"/>
            <a:ext cx="73704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5" dirty="0">
                <a:latin typeface="Cambria"/>
                <a:cs typeface="Cambria"/>
              </a:rPr>
              <a:t>Write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JSP</a:t>
            </a:r>
            <a:r>
              <a:rPr sz="2000" spc="-18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to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display</a:t>
            </a:r>
            <a:r>
              <a:rPr sz="2000" spc="-18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semester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mark</a:t>
            </a:r>
            <a:r>
              <a:rPr sz="2000" spc="-17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sheet.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Give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necessary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file</a:t>
            </a:r>
            <a:r>
              <a:rPr sz="2000" spc="-24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to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deploy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467055"/>
            <a:ext cx="4053204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28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St</a:t>
            </a:r>
            <a:r>
              <a:rPr sz="2800" spc="1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spc="10" dirty="0">
                <a:solidFill>
                  <a:srgbClr val="FFFFFF"/>
                </a:solidFill>
                <a:latin typeface="Cambria"/>
                <a:cs typeface="Cambria"/>
              </a:rPr>
              <a:t>da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800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mbria"/>
                <a:cs typeface="Cambria"/>
              </a:rPr>
              <a:t>Ta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spc="-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800" spc="-5" dirty="0">
                <a:solidFill>
                  <a:srgbClr val="FFFFFF"/>
                </a:solidFill>
                <a:latin typeface="Cambria"/>
                <a:cs typeface="Cambria"/>
              </a:rPr>
              <a:t>ibr</a:t>
            </a:r>
            <a:r>
              <a:rPr sz="2800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y  (JSTL)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8150860" cy="3643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400" spc="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Standard</a:t>
            </a:r>
            <a:r>
              <a:rPr sz="2400" spc="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Cambria"/>
                <a:cs typeface="Cambria"/>
              </a:rPr>
              <a:t>Tag</a:t>
            </a:r>
            <a:r>
              <a:rPr sz="24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Library</a:t>
            </a:r>
            <a:r>
              <a:rPr sz="2400" spc="2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(JSTL)</a:t>
            </a:r>
            <a:r>
              <a:rPr sz="2400" spc="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represents</a:t>
            </a:r>
            <a:r>
              <a:rPr sz="2400" spc="1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2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set</a:t>
            </a:r>
            <a:r>
              <a:rPr sz="2400" spc="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400" spc="22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tags</a:t>
            </a:r>
            <a:r>
              <a:rPr sz="2400" spc="20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spc="2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simplify</a:t>
            </a:r>
            <a:r>
              <a:rPr lang="en-US" sz="24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4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development.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latin typeface="Cambria"/>
                <a:cs typeface="Cambria"/>
              </a:rPr>
              <a:t>Advantage</a:t>
            </a:r>
            <a:r>
              <a:rPr sz="2400" b="1" spc="6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of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JSTL: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55" dirty="0">
                <a:latin typeface="Cambria"/>
                <a:cs typeface="Cambria"/>
              </a:rPr>
              <a:t>Fast</a:t>
            </a:r>
            <a:r>
              <a:rPr sz="2400" b="1" spc="-35" dirty="0">
                <a:latin typeface="Cambria"/>
                <a:cs typeface="Cambria"/>
              </a:rPr>
              <a:t> Developement:</a:t>
            </a:r>
            <a:r>
              <a:rPr sz="2400" b="1" spc="16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JSTL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provides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many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tags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that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simplifies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JSP.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b="1" spc="-15" dirty="0">
                <a:latin typeface="Cambria"/>
                <a:cs typeface="Cambria"/>
              </a:rPr>
              <a:t>Code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Reusability:</a:t>
            </a:r>
            <a:r>
              <a:rPr sz="2400" b="1" spc="160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We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can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JSTL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tags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35" dirty="0">
                <a:latin typeface="Cambria"/>
                <a:cs typeface="Cambria"/>
              </a:rPr>
              <a:t> various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pages.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10" dirty="0">
                <a:latin typeface="Cambria"/>
                <a:cs typeface="Cambria"/>
              </a:rPr>
              <a:t>No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need</a:t>
            </a:r>
            <a:r>
              <a:rPr sz="2400" b="1" spc="45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to </a:t>
            </a:r>
            <a:r>
              <a:rPr sz="2400" b="1" spc="-5" dirty="0">
                <a:latin typeface="Cambria"/>
                <a:cs typeface="Cambria"/>
              </a:rPr>
              <a:t>use</a:t>
            </a:r>
            <a:r>
              <a:rPr sz="2400" b="1" spc="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scriptlet</a:t>
            </a:r>
            <a:r>
              <a:rPr sz="2400" b="1" spc="-55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tag:</a:t>
            </a:r>
            <a:r>
              <a:rPr sz="2400" b="1" spc="9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It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avoids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scriptlet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tag.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410" y="471881"/>
            <a:ext cx="1664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Cambria"/>
                <a:cs typeface="Cambria"/>
              </a:rPr>
              <a:t>Ta</a:t>
            </a:r>
            <a:r>
              <a:rPr sz="3000" spc="-7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8991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1" y="471881"/>
            <a:ext cx="25552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Tags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005838"/>
            <a:ext cx="9067800" cy="600456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45" y="471881"/>
            <a:ext cx="3782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&lt;c:out&gt;</a:t>
            </a:r>
            <a:r>
              <a:rPr sz="3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045" y="1524000"/>
            <a:ext cx="8753755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305" dirty="0"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&lt;c:out&gt;</a:t>
            </a:r>
            <a:r>
              <a:rPr sz="2400" spc="3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tag</a:t>
            </a:r>
            <a:r>
              <a:rPr sz="2400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400" b="1" spc="2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similar</a:t>
            </a:r>
            <a:r>
              <a:rPr sz="2400" b="1" spc="2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b="1" spc="2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mbria"/>
                <a:cs typeface="Cambria"/>
              </a:rPr>
              <a:t>JSP</a:t>
            </a:r>
            <a:r>
              <a:rPr sz="2400" b="1" spc="2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expression</a:t>
            </a:r>
            <a:r>
              <a:rPr sz="2400" b="1" spc="2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tag.</a:t>
            </a:r>
            <a:r>
              <a:rPr sz="2400" b="1" spc="3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It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will</a:t>
            </a:r>
            <a:r>
              <a:rPr sz="2400" spc="2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display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result</a:t>
            </a:r>
            <a:r>
              <a:rPr sz="2400" dirty="0">
                <a:latin typeface="Cambria"/>
                <a:cs typeface="Cambria"/>
              </a:rPr>
              <a:t> of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an </a:t>
            </a:r>
            <a:r>
              <a:rPr sz="2400" spc="-3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expression,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similar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way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&lt;</a:t>
            </a:r>
            <a:r>
              <a:rPr sz="2400" b="1" spc="-5" dirty="0">
                <a:latin typeface="Cambria"/>
                <a:cs typeface="Cambria"/>
              </a:rPr>
              <a:t> %=...%</a:t>
            </a:r>
            <a:r>
              <a:rPr sz="2400" b="1" spc="4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&gt;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work.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&lt;%@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taglib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uri="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http://java.sun.com/jsp/jstl/core</a:t>
            </a:r>
            <a:r>
              <a:rPr sz="2400" spc="-15" dirty="0">
                <a:latin typeface="Cambria"/>
                <a:cs typeface="Cambria"/>
              </a:rPr>
              <a:t>"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prefix="c"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%&gt;</a:t>
            </a:r>
          </a:p>
          <a:p>
            <a:pPr marL="9271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&lt;html&gt;</a:t>
            </a:r>
            <a:endParaRPr sz="24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&lt;head&gt;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Cambria"/>
                <a:cs typeface="Cambria"/>
              </a:rPr>
              <a:t>&lt;title&gt;Tag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Example&lt;/title&gt;</a:t>
            </a:r>
            <a:endParaRPr sz="24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&lt;/head&gt;</a:t>
            </a:r>
          </a:p>
          <a:p>
            <a:pPr marL="18415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&lt;body&gt;</a:t>
            </a:r>
            <a:endParaRPr sz="2400" dirty="0">
              <a:latin typeface="Cambria"/>
              <a:cs typeface="Cambria"/>
            </a:endParaRPr>
          </a:p>
          <a:p>
            <a:pPr marL="275971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&lt;c:out </a:t>
            </a:r>
            <a:r>
              <a:rPr sz="2400" spc="-35" dirty="0">
                <a:latin typeface="Cambria"/>
                <a:cs typeface="Cambria"/>
              </a:rPr>
              <a:t>value="${'Welcome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JSTL'}"/&gt;</a:t>
            </a:r>
            <a:endParaRPr sz="2400" dirty="0">
              <a:latin typeface="Cambria"/>
              <a:cs typeface="Cambria"/>
            </a:endParaRPr>
          </a:p>
          <a:p>
            <a:pPr marL="1841500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&lt;/body&gt;</a:t>
            </a:r>
            <a:endParaRPr sz="24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&lt;/html&gt;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353009"/>
            <a:ext cx="30022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Advantage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of </a:t>
            </a:r>
            <a:r>
              <a:rPr sz="3600" spc="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JSP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over</a:t>
            </a:r>
            <a:r>
              <a:rPr sz="3600" spc="-17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Servlet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832229"/>
            <a:ext cx="8316595" cy="33355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indent="-265430" algn="just">
              <a:lnSpc>
                <a:spcPct val="100000"/>
              </a:lnSpc>
              <a:spcBef>
                <a:spcPts val="90"/>
              </a:spcBef>
              <a:buAutoNum type="arabicParenR" startAt="3"/>
              <a:tabLst>
                <a:tab pos="278130" algn="l"/>
              </a:tabLst>
            </a:pPr>
            <a:r>
              <a:rPr sz="2400" b="1" spc="-45" dirty="0">
                <a:latin typeface="Calibri"/>
                <a:cs typeface="Calibri"/>
              </a:rPr>
              <a:t>Fast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Development: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need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recompile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redeploy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If </a:t>
            </a:r>
            <a:r>
              <a:rPr sz="2400" b="1" spc="-20" dirty="0">
                <a:latin typeface="Calibri"/>
                <a:cs typeface="Calibri"/>
              </a:rPr>
              <a:t>JSP </a:t>
            </a:r>
            <a:r>
              <a:rPr sz="2400" b="1" spc="-10" dirty="0">
                <a:latin typeface="Calibri"/>
                <a:cs typeface="Calibri"/>
              </a:rPr>
              <a:t>page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modified,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we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don't need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spc="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recompile </a:t>
            </a:r>
            <a:r>
              <a:rPr sz="2400" b="1" spc="-10" dirty="0">
                <a:latin typeface="Calibri"/>
                <a:cs typeface="Calibri"/>
              </a:rPr>
              <a:t>and </a:t>
            </a:r>
            <a:r>
              <a:rPr sz="2400" b="1" spc="-15" dirty="0">
                <a:latin typeface="Calibri"/>
                <a:cs typeface="Calibri"/>
              </a:rPr>
              <a:t>redeploy</a:t>
            </a:r>
            <a:r>
              <a:rPr sz="2400" b="1" spc="4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20" dirty="0">
                <a:latin typeface="Calibri"/>
                <a:cs typeface="Calibri"/>
              </a:rPr>
              <a:t>project. 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servlet </a:t>
            </a:r>
            <a:r>
              <a:rPr sz="2400" spc="-15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updated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recompiled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25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feel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application.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278130" algn="l"/>
              </a:tabLst>
            </a:pPr>
            <a:r>
              <a:rPr sz="2400" b="1" spc="-5" dirty="0">
                <a:latin typeface="Calibri"/>
                <a:cs typeface="Calibri"/>
              </a:rPr>
              <a:t>Less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code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Servlet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25" dirty="0">
                <a:latin typeface="Calibri"/>
                <a:cs typeface="Calibri"/>
              </a:rPr>
              <a:t>JSP,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can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action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jstl,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etc.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v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2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je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73" y="471881"/>
            <a:ext cx="37026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mbria"/>
                <a:cs typeface="Cambria"/>
              </a:rPr>
              <a:t>&lt;c:set&gt;</a:t>
            </a:r>
            <a:r>
              <a:rPr sz="30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5" y="1519407"/>
            <a:ext cx="7656830" cy="50412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25" dirty="0">
                <a:latin typeface="Times New Roman"/>
                <a:cs typeface="Times New Roman"/>
              </a:rPr>
              <a:t>It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used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set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the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result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an</a:t>
            </a:r>
            <a:r>
              <a:rPr sz="1800" b="1" spc="-12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expression</a:t>
            </a:r>
            <a:r>
              <a:rPr sz="1800" b="1" spc="-175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evaluated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45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'scope</a:t>
            </a:r>
            <a:r>
              <a:rPr sz="1800" spc="-75" dirty="0">
                <a:latin typeface="Times New Roman"/>
                <a:cs typeface="Times New Roman"/>
              </a:rPr>
              <a:t>'. </a:t>
            </a:r>
            <a:r>
              <a:rPr sz="1800" spc="-40" dirty="0">
                <a:latin typeface="Times New Roman"/>
                <a:cs typeface="Times New Roman"/>
              </a:rPr>
              <a:t>The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&lt;c:set&gt;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tag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helpful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70" dirty="0">
                <a:latin typeface="Times New Roman"/>
                <a:cs typeface="Times New Roman"/>
              </a:rPr>
              <a:t>because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it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evaluates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the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expression </a:t>
            </a:r>
            <a:r>
              <a:rPr sz="1800" spc="-35" dirty="0">
                <a:latin typeface="Times New Roman"/>
                <a:cs typeface="Times New Roman"/>
              </a:rPr>
              <a:t>and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use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the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result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to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set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value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JavaBean.</a:t>
            </a:r>
            <a:endParaRPr sz="1800">
              <a:latin typeface="Times New Roman"/>
              <a:cs typeface="Times New Roman"/>
            </a:endParaRPr>
          </a:p>
          <a:p>
            <a:pPr marR="348615" algn="ctr">
              <a:lnSpc>
                <a:spcPct val="100000"/>
              </a:lnSpc>
              <a:spcBef>
                <a:spcPts val="1490"/>
              </a:spcBef>
            </a:pPr>
            <a:r>
              <a:rPr sz="1800" spc="-80" dirty="0">
                <a:latin typeface="Times New Roman"/>
                <a:cs typeface="Times New Roman"/>
              </a:rPr>
              <a:t>&lt;</a:t>
            </a:r>
            <a:r>
              <a:rPr sz="1800" spc="-110" dirty="0">
                <a:latin typeface="Times New Roman"/>
                <a:cs typeface="Times New Roman"/>
              </a:rPr>
              <a:t>%</a:t>
            </a:r>
            <a:r>
              <a:rPr sz="1800" dirty="0">
                <a:latin typeface="Times New Roman"/>
                <a:cs typeface="Times New Roman"/>
              </a:rPr>
              <a:t>@</a:t>
            </a:r>
            <a:r>
              <a:rPr sz="1800" spc="-70" dirty="0">
                <a:latin typeface="Times New Roman"/>
                <a:cs typeface="Times New Roman"/>
              </a:rPr>
              <a:t> t</a:t>
            </a:r>
            <a:r>
              <a:rPr sz="1800" spc="-105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g</a:t>
            </a:r>
            <a:r>
              <a:rPr sz="1800" spc="-70" dirty="0">
                <a:latin typeface="Times New Roman"/>
                <a:cs typeface="Times New Roman"/>
              </a:rPr>
              <a:t>li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u</a:t>
            </a:r>
            <a:r>
              <a:rPr sz="1800" spc="-75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105" dirty="0">
                <a:latin typeface="Times New Roman"/>
                <a:cs typeface="Times New Roman"/>
              </a:rPr>
              <a:t>=</a:t>
            </a:r>
            <a:r>
              <a:rPr sz="1800" spc="-120" dirty="0">
                <a:latin typeface="Times New Roman"/>
                <a:cs typeface="Times New Roman"/>
              </a:rPr>
              <a:t>"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tt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://j</a:t>
            </a:r>
            <a:r>
              <a:rPr sz="18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1800" u="sng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v</a:t>
            </a:r>
            <a:r>
              <a:rPr sz="18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1800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un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18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</a:t>
            </a:r>
            <a:r>
              <a:rPr sz="1800" u="sng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m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18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j</a:t>
            </a:r>
            <a:r>
              <a:rPr sz="18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/j</a:t>
            </a:r>
            <a:r>
              <a:rPr sz="18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tl</a:t>
            </a:r>
            <a:r>
              <a:rPr sz="18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18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</a:t>
            </a:r>
            <a:r>
              <a:rPr sz="18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r</a:t>
            </a:r>
            <a:r>
              <a:rPr sz="1800" u="sng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p</a:t>
            </a:r>
            <a:r>
              <a:rPr sz="1800" spc="-75" dirty="0">
                <a:latin typeface="Times New Roman"/>
                <a:cs typeface="Times New Roman"/>
              </a:rPr>
              <a:t>r</a:t>
            </a:r>
            <a:r>
              <a:rPr sz="1800" spc="-105" dirty="0">
                <a:latin typeface="Times New Roman"/>
                <a:cs typeface="Times New Roman"/>
              </a:rPr>
              <a:t>e</a:t>
            </a:r>
            <a:r>
              <a:rPr sz="1800" spc="-120" dirty="0">
                <a:latin typeface="Times New Roman"/>
                <a:cs typeface="Times New Roman"/>
              </a:rPr>
              <a:t>f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110" dirty="0">
                <a:latin typeface="Times New Roman"/>
                <a:cs typeface="Times New Roman"/>
              </a:rPr>
              <a:t>x</a:t>
            </a:r>
            <a:r>
              <a:rPr sz="1800" spc="-105" dirty="0">
                <a:latin typeface="Times New Roman"/>
                <a:cs typeface="Times New Roman"/>
              </a:rPr>
              <a:t>=</a:t>
            </a:r>
            <a:r>
              <a:rPr sz="1800" spc="-120" dirty="0">
                <a:latin typeface="Times New Roman"/>
                <a:cs typeface="Times New Roman"/>
              </a:rPr>
              <a:t>"</a:t>
            </a:r>
            <a:r>
              <a:rPr sz="1800" spc="-10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%&gt;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70" dirty="0">
                <a:latin typeface="Times New Roman"/>
                <a:cs typeface="Times New Roman"/>
              </a:rPr>
              <a:t>&lt;html&gt;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60" dirty="0">
                <a:latin typeface="Times New Roman"/>
                <a:cs typeface="Times New Roman"/>
              </a:rPr>
              <a:t>&lt;head&gt;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80" dirty="0">
                <a:latin typeface="Times New Roman"/>
                <a:cs typeface="Times New Roman"/>
              </a:rPr>
              <a:t>&lt;</a:t>
            </a:r>
            <a:r>
              <a:rPr sz="1800" spc="-70" dirty="0">
                <a:latin typeface="Times New Roman"/>
                <a:cs typeface="Times New Roman"/>
              </a:rPr>
              <a:t>titl</a:t>
            </a:r>
            <a:r>
              <a:rPr sz="1800" spc="-80" dirty="0">
                <a:latin typeface="Times New Roman"/>
                <a:cs typeface="Times New Roman"/>
              </a:rPr>
              <a:t>e&gt;</a:t>
            </a:r>
            <a:r>
              <a:rPr sz="1800" spc="-70" dirty="0">
                <a:latin typeface="Times New Roman"/>
                <a:cs typeface="Times New Roman"/>
              </a:rPr>
              <a:t>C</a:t>
            </a:r>
            <a:r>
              <a:rPr sz="1800" spc="-60" dirty="0">
                <a:latin typeface="Times New Roman"/>
                <a:cs typeface="Times New Roman"/>
              </a:rPr>
              <a:t>o</a:t>
            </a:r>
            <a:r>
              <a:rPr sz="1800" spc="-7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360" dirty="0">
                <a:latin typeface="Times New Roman"/>
                <a:cs typeface="Times New Roman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110" dirty="0">
                <a:latin typeface="Times New Roman"/>
                <a:cs typeface="Times New Roman"/>
              </a:rPr>
              <a:t>x</a:t>
            </a:r>
            <a:r>
              <a:rPr sz="1800" spc="-80" dirty="0">
                <a:latin typeface="Times New Roman"/>
                <a:cs typeface="Times New Roman"/>
              </a:rPr>
              <a:t>a</a:t>
            </a:r>
            <a:r>
              <a:rPr sz="1800" spc="-130" dirty="0">
                <a:latin typeface="Times New Roman"/>
                <a:cs typeface="Times New Roman"/>
              </a:rPr>
              <a:t>m</a:t>
            </a:r>
            <a:r>
              <a:rPr sz="1800" spc="-60" dirty="0">
                <a:latin typeface="Times New Roman"/>
                <a:cs typeface="Times New Roman"/>
              </a:rPr>
              <a:t>p</a:t>
            </a:r>
            <a:r>
              <a:rPr sz="1800" spc="-70" dirty="0">
                <a:latin typeface="Times New Roman"/>
                <a:cs typeface="Times New Roman"/>
              </a:rPr>
              <a:t>l</a:t>
            </a:r>
            <a:r>
              <a:rPr sz="1800" spc="-80" dirty="0">
                <a:latin typeface="Times New Roman"/>
                <a:cs typeface="Times New Roman"/>
              </a:rPr>
              <a:t>e&lt;</a:t>
            </a:r>
            <a:r>
              <a:rPr sz="1800" spc="-70" dirty="0">
                <a:latin typeface="Times New Roman"/>
                <a:cs typeface="Times New Roman"/>
              </a:rPr>
              <a:t>/tit</a:t>
            </a:r>
            <a:r>
              <a:rPr sz="1800" spc="-65" dirty="0">
                <a:latin typeface="Times New Roman"/>
                <a:cs typeface="Times New Roman"/>
              </a:rPr>
              <a:t>l</a:t>
            </a:r>
            <a:r>
              <a:rPr sz="1800" spc="-8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65" dirty="0">
                <a:latin typeface="Times New Roman"/>
                <a:cs typeface="Times New Roman"/>
              </a:rPr>
              <a:t>&lt;/head&gt;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085"/>
              </a:spcBef>
            </a:pPr>
            <a:r>
              <a:rPr sz="1800" spc="-65" dirty="0"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65" dirty="0">
                <a:latin typeface="Times New Roman"/>
                <a:cs typeface="Times New Roman"/>
              </a:rPr>
              <a:t>&lt;c:set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var="Income"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scope="session"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value="${4000*4}"/&gt;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85" dirty="0">
                <a:latin typeface="Times New Roman"/>
                <a:cs typeface="Times New Roman"/>
              </a:rPr>
              <a:t>&lt;</a:t>
            </a:r>
            <a:r>
              <a:rPr sz="1800" spc="-80" dirty="0">
                <a:latin typeface="Times New Roman"/>
                <a:cs typeface="Times New Roman"/>
              </a:rPr>
              <a:t>c</a:t>
            </a:r>
            <a:r>
              <a:rPr sz="1800" spc="-70" dirty="0">
                <a:latin typeface="Times New Roman"/>
                <a:cs typeface="Times New Roman"/>
              </a:rPr>
              <a:t>:</a:t>
            </a:r>
            <a:r>
              <a:rPr sz="1800" spc="-65" dirty="0">
                <a:latin typeface="Times New Roman"/>
                <a:cs typeface="Times New Roman"/>
              </a:rPr>
              <a:t>ou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v</a:t>
            </a:r>
            <a:r>
              <a:rPr sz="1800" spc="-80" dirty="0">
                <a:latin typeface="Times New Roman"/>
                <a:cs typeface="Times New Roman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l</a:t>
            </a:r>
            <a:r>
              <a:rPr sz="1800" spc="-65" dirty="0">
                <a:latin typeface="Times New Roman"/>
                <a:cs typeface="Times New Roman"/>
              </a:rPr>
              <a:t>u</a:t>
            </a:r>
            <a:r>
              <a:rPr sz="1800" spc="-85" dirty="0">
                <a:latin typeface="Times New Roman"/>
                <a:cs typeface="Times New Roman"/>
              </a:rPr>
              <a:t>e=</a:t>
            </a:r>
            <a:r>
              <a:rPr sz="1800" spc="-114" dirty="0">
                <a:latin typeface="Times New Roman"/>
                <a:cs typeface="Times New Roman"/>
              </a:rPr>
              <a:t>"</a:t>
            </a:r>
            <a:r>
              <a:rPr sz="1800" spc="-65" dirty="0">
                <a:latin typeface="Times New Roman"/>
                <a:cs typeface="Times New Roman"/>
              </a:rPr>
              <a:t>$</a:t>
            </a:r>
            <a:r>
              <a:rPr sz="1800" spc="-75" dirty="0">
                <a:latin typeface="Times New Roman"/>
                <a:cs typeface="Times New Roman"/>
              </a:rPr>
              <a:t>{I</a:t>
            </a:r>
            <a:r>
              <a:rPr sz="1800" spc="-60" dirty="0">
                <a:latin typeface="Times New Roman"/>
                <a:cs typeface="Times New Roman"/>
              </a:rPr>
              <a:t>n</a:t>
            </a:r>
            <a:r>
              <a:rPr sz="1800" spc="-80" dirty="0">
                <a:latin typeface="Times New Roman"/>
                <a:cs typeface="Times New Roman"/>
              </a:rPr>
              <a:t>c</a:t>
            </a:r>
            <a:r>
              <a:rPr sz="1800" spc="-65" dirty="0">
                <a:latin typeface="Times New Roman"/>
                <a:cs typeface="Times New Roman"/>
              </a:rPr>
              <a:t>o</a:t>
            </a:r>
            <a:r>
              <a:rPr sz="1800" spc="-130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}</a:t>
            </a:r>
            <a:r>
              <a:rPr sz="1800" spc="-90" dirty="0">
                <a:latin typeface="Times New Roman"/>
                <a:cs typeface="Times New Roman"/>
              </a:rPr>
              <a:t>"</a:t>
            </a:r>
            <a:r>
              <a:rPr sz="1800" spc="-70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65" dirty="0"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105"/>
              </a:spcBef>
            </a:pPr>
            <a:r>
              <a:rPr sz="1800" spc="-70" dirty="0"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53" y="471881"/>
            <a:ext cx="38100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835" marR="5080" indent="-158877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&lt;c:remove&gt; </a:t>
            </a:r>
            <a:r>
              <a:rPr sz="3000" spc="-6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525384" cy="4930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for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removing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specified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variable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from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particular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scope.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&lt;%@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taglib</a:t>
            </a:r>
            <a:r>
              <a:rPr sz="2000" spc="-20" dirty="0">
                <a:latin typeface="Cambria"/>
                <a:cs typeface="Cambria"/>
              </a:rPr>
              <a:t> uri="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http://java.sun.com/jsp/jstl/core</a:t>
            </a:r>
            <a:r>
              <a:rPr sz="2000" spc="-20" dirty="0">
                <a:latin typeface="Cambria"/>
                <a:cs typeface="Cambria"/>
              </a:rPr>
              <a:t>"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prefix="c"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%&gt;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&lt;html&gt;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&lt;head&gt;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&lt;title&gt;Core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10" dirty="0">
                <a:latin typeface="Cambria"/>
                <a:cs typeface="Cambria"/>
              </a:rPr>
              <a:t>Tag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Example&lt;/title&gt;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&lt;/head&gt;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40" dirty="0">
                <a:latin typeface="Cambria"/>
                <a:cs typeface="Cambria"/>
              </a:rPr>
              <a:t>&lt;body&gt;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&lt;c:set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var="income"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scope="session"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value="${4000*4}"/&gt;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35" dirty="0">
                <a:latin typeface="Cambria"/>
                <a:cs typeface="Cambria"/>
              </a:rPr>
              <a:t>&lt;p&gt;Before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Remove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Value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is: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&lt;c:out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value="${income}"/&gt;&lt;/p&gt;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40" dirty="0">
                <a:solidFill>
                  <a:srgbClr val="FF0000"/>
                </a:solidFill>
                <a:latin typeface="Cambria"/>
                <a:cs typeface="Cambria"/>
              </a:rPr>
              <a:t>&lt;c:remove</a:t>
            </a:r>
            <a:r>
              <a:rPr sz="20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var="income"/&gt;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&lt;p&gt;After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Remove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Value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is: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&lt;c:out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value="${income}"/&gt;&lt;/p&gt;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35" dirty="0">
                <a:latin typeface="Cambria"/>
                <a:cs typeface="Cambria"/>
              </a:rPr>
              <a:t>&lt;/body&gt;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&lt;/html&gt;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33" y="471881"/>
            <a:ext cx="34283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&lt;c:if&gt;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934325" cy="400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c:if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&gt;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tag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testing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display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body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content,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expression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evaluated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true.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&lt;%@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taglib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uri="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http://java.sun.com/jsp/jstl/core</a:t>
            </a:r>
            <a:r>
              <a:rPr sz="2000" spc="-15" dirty="0">
                <a:latin typeface="Cambria"/>
                <a:cs typeface="Cambria"/>
              </a:rPr>
              <a:t>"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prefix="c"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%&gt;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&lt;html&gt;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40" dirty="0">
                <a:latin typeface="Cambria"/>
                <a:cs typeface="Cambria"/>
              </a:rPr>
              <a:t>&lt;body&gt;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&lt;c:set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var="income"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scope="session"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value="${4000*4}"/&gt;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&lt;c:if</a:t>
            </a:r>
            <a:r>
              <a:rPr sz="2000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test="${income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&gt;</a:t>
            </a:r>
            <a:r>
              <a:rPr sz="20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8000}"&gt;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mbria"/>
              <a:cs typeface="Cambria"/>
            </a:endParaRPr>
          </a:p>
          <a:p>
            <a:pPr marL="200977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&lt;p&gt;My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income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is: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&lt;c:out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value="${income}"/&gt;&lt;p&gt;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&lt;/c:if&gt;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35" dirty="0">
                <a:latin typeface="Cambria"/>
                <a:cs typeface="Cambria"/>
              </a:rPr>
              <a:t>&lt;/body&gt;</a:t>
            </a:r>
            <a:endParaRPr sz="2000">
              <a:latin typeface="Cambria"/>
              <a:cs typeface="Cambria"/>
            </a:endParaRPr>
          </a:p>
          <a:p>
            <a:pPr marL="184213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&lt;/html&gt;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052" y="471881"/>
            <a:ext cx="41179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&lt;c:catch&gt;</a:t>
            </a:r>
            <a:r>
              <a:rPr sz="30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7933690" cy="475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It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is used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for </a:t>
            </a:r>
            <a:r>
              <a:rPr sz="2000" b="1" spc="-10" dirty="0">
                <a:solidFill>
                  <a:srgbClr val="404040"/>
                </a:solidFill>
                <a:latin typeface="Cambria"/>
                <a:cs typeface="Cambria"/>
              </a:rPr>
              <a:t>Catches </a:t>
            </a:r>
            <a:r>
              <a:rPr sz="2000" b="1" spc="-50" dirty="0">
                <a:solidFill>
                  <a:srgbClr val="404040"/>
                </a:solidFill>
                <a:latin typeface="Cambria"/>
                <a:cs typeface="Cambria"/>
              </a:rPr>
              <a:t>any </a:t>
            </a:r>
            <a:r>
              <a:rPr sz="2000" b="1" spc="-40" dirty="0">
                <a:solidFill>
                  <a:srgbClr val="404040"/>
                </a:solidFill>
                <a:latin typeface="Cambria"/>
                <a:cs typeface="Cambria"/>
              </a:rPr>
              <a:t>Throwable </a:t>
            </a:r>
            <a:r>
              <a:rPr sz="2000" b="1" spc="-35" dirty="0">
                <a:solidFill>
                  <a:srgbClr val="404040"/>
                </a:solidFill>
                <a:latin typeface="Cambria"/>
                <a:cs typeface="Cambria"/>
              </a:rPr>
              <a:t>exceptions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that occurs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mbria"/>
                <a:cs typeface="Cambria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body </a:t>
            </a:r>
            <a:r>
              <a:rPr sz="2000" spc="-3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optionally 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exposes </a:t>
            </a:r>
            <a:r>
              <a:rPr sz="2000" spc="10" dirty="0">
                <a:solidFill>
                  <a:srgbClr val="404040"/>
                </a:solidFill>
                <a:latin typeface="Cambria"/>
                <a:cs typeface="Cambria"/>
              </a:rPr>
              <a:t>it.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In </a:t>
            </a:r>
            <a:r>
              <a:rPr sz="2000" spc="-25" dirty="0">
                <a:solidFill>
                  <a:srgbClr val="404040"/>
                </a:solidFill>
                <a:latin typeface="Cambria"/>
                <a:cs typeface="Cambria"/>
              </a:rPr>
              <a:t>general 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it is used </a:t>
            </a:r>
            <a:r>
              <a:rPr sz="2000" b="1" spc="-10" dirty="0">
                <a:solidFill>
                  <a:srgbClr val="404040"/>
                </a:solidFill>
                <a:latin typeface="Cambria"/>
                <a:cs typeface="Cambria"/>
              </a:rPr>
              <a:t>for </a:t>
            </a:r>
            <a:r>
              <a:rPr sz="2000" b="1" spc="-25" dirty="0">
                <a:solidFill>
                  <a:srgbClr val="404040"/>
                </a:solidFill>
                <a:latin typeface="Cambria"/>
                <a:cs typeface="Cambria"/>
              </a:rPr>
              <a:t>error 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handling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and </a:t>
            </a:r>
            <a:r>
              <a:rPr sz="2000" spc="-60" dirty="0">
                <a:solidFill>
                  <a:srgbClr val="404040"/>
                </a:solidFill>
                <a:latin typeface="Cambria"/>
                <a:cs typeface="Cambria"/>
              </a:rPr>
              <a:t>to </a:t>
            </a:r>
            <a:r>
              <a:rPr sz="2000" spc="-5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deal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more</a:t>
            </a:r>
            <a:r>
              <a:rPr sz="200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easily</a:t>
            </a:r>
            <a:r>
              <a:rPr sz="2000" spc="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2000" spc="-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problem</a:t>
            </a:r>
            <a:r>
              <a:rPr sz="2000" spc="1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occur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mbria"/>
                <a:cs typeface="Cambria"/>
              </a:rPr>
              <a:t>program.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515"/>
              </a:spcBef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</a:t>
            </a:r>
            <a:r>
              <a:rPr sz="1400" spc="-10" dirty="0">
                <a:latin typeface="Cambria"/>
                <a:cs typeface="Cambria"/>
              </a:rPr>
              <a:t>%@</a:t>
            </a:r>
            <a:r>
              <a:rPr sz="1400" spc="-5" dirty="0">
                <a:latin typeface="Cambria"/>
                <a:cs typeface="Cambria"/>
              </a:rPr>
              <a:t> taglib</a:t>
            </a:r>
            <a:r>
              <a:rPr sz="1400" spc="-60" dirty="0"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FF2300"/>
                </a:solidFill>
                <a:latin typeface="Cambria"/>
                <a:cs typeface="Cambria"/>
              </a:rPr>
              <a:t>uri</a:t>
            </a:r>
            <a:r>
              <a:rPr sz="1400" spc="-15" dirty="0">
                <a:latin typeface="Cambria"/>
                <a:cs typeface="Cambria"/>
              </a:rPr>
              <a:t>=</a:t>
            </a:r>
            <a:r>
              <a:rPr sz="1400" spc="-15" dirty="0">
                <a:solidFill>
                  <a:srgbClr val="0433FF"/>
                </a:solidFill>
                <a:latin typeface="Cambria"/>
                <a:cs typeface="Cambria"/>
              </a:rPr>
              <a:t>"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http://java.sun.com/jsp/jstl/core</a:t>
            </a:r>
            <a:r>
              <a:rPr sz="1400" spc="-15" dirty="0">
                <a:solidFill>
                  <a:srgbClr val="0433FF"/>
                </a:solidFill>
                <a:latin typeface="Cambria"/>
                <a:cs typeface="Cambria"/>
              </a:rPr>
              <a:t>"</a:t>
            </a:r>
            <a:r>
              <a:rPr sz="1400" spc="35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2300"/>
                </a:solidFill>
                <a:latin typeface="Cambria"/>
                <a:cs typeface="Cambria"/>
              </a:rPr>
              <a:t>prefix</a:t>
            </a:r>
            <a:r>
              <a:rPr sz="1400" spc="-10" dirty="0">
                <a:latin typeface="Cambria"/>
                <a:cs typeface="Cambria"/>
              </a:rPr>
              <a:t>=</a:t>
            </a:r>
            <a:r>
              <a:rPr sz="1400" spc="-10" dirty="0">
                <a:solidFill>
                  <a:srgbClr val="0433FF"/>
                </a:solidFill>
                <a:latin typeface="Cambria"/>
                <a:cs typeface="Cambria"/>
              </a:rPr>
              <a:t>"c"</a:t>
            </a:r>
            <a:r>
              <a:rPr sz="1400" spc="-4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%</a:t>
            </a:r>
            <a:r>
              <a:rPr sz="1400" b="1" dirty="0">
                <a:solidFill>
                  <a:srgbClr val="006699"/>
                </a:solidFill>
                <a:latin typeface="Cambria"/>
                <a:cs typeface="Cambria"/>
              </a:rPr>
              <a:t>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&lt;html&gt;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&lt;head&gt;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15" dirty="0">
                <a:solidFill>
                  <a:srgbClr val="006699"/>
                </a:solidFill>
                <a:latin typeface="Cambria"/>
                <a:cs typeface="Cambria"/>
              </a:rPr>
              <a:t>&lt;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t</a:t>
            </a:r>
            <a:r>
              <a:rPr sz="1400" b="1" spc="-20" dirty="0">
                <a:solidFill>
                  <a:srgbClr val="006699"/>
                </a:solidFill>
                <a:latin typeface="Cambria"/>
                <a:cs typeface="Cambria"/>
              </a:rPr>
              <a:t>i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tle</a:t>
            </a:r>
            <a:r>
              <a:rPr sz="1400" b="1" spc="-5" dirty="0">
                <a:solidFill>
                  <a:srgbClr val="006699"/>
                </a:solidFill>
                <a:latin typeface="Cambria"/>
                <a:cs typeface="Cambria"/>
              </a:rPr>
              <a:t>&gt;</a:t>
            </a:r>
            <a:r>
              <a:rPr sz="1400" dirty="0">
                <a:solidFill>
                  <a:srgbClr val="404040"/>
                </a:solidFill>
                <a:latin typeface="Cambria"/>
                <a:cs typeface="Cambria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sz="1400" spc="-30" dirty="0">
                <a:solidFill>
                  <a:srgbClr val="404040"/>
                </a:solidFill>
                <a:latin typeface="Cambria"/>
                <a:cs typeface="Cambri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sz="1400" spc="-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85" dirty="0">
                <a:solidFill>
                  <a:srgbClr val="404040"/>
                </a:solidFill>
                <a:latin typeface="Cambria"/>
                <a:cs typeface="Cambria"/>
              </a:rPr>
              <a:t>T</a:t>
            </a:r>
            <a:r>
              <a:rPr sz="1400" spc="-65" dirty="0">
                <a:solidFill>
                  <a:srgbClr val="404040"/>
                </a:solidFill>
                <a:latin typeface="Cambria"/>
                <a:cs typeface="Cambria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g</a:t>
            </a:r>
            <a:r>
              <a:rPr sz="14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sz="1400" spc="-55" dirty="0">
                <a:solidFill>
                  <a:srgbClr val="404040"/>
                </a:solidFill>
                <a:latin typeface="Cambria"/>
                <a:cs typeface="Cambria"/>
              </a:rPr>
              <a:t>x</a:t>
            </a:r>
            <a:r>
              <a:rPr sz="1400" spc="-40" dirty="0">
                <a:solidFill>
                  <a:srgbClr val="404040"/>
                </a:solidFill>
                <a:latin typeface="Cambria"/>
                <a:cs typeface="Cambria"/>
              </a:rPr>
              <a:t>amp</a:t>
            </a:r>
            <a:r>
              <a:rPr sz="1400" spc="-25" dirty="0">
                <a:solidFill>
                  <a:srgbClr val="404040"/>
                </a:solidFill>
                <a:latin typeface="Cambria"/>
                <a:cs typeface="Cambria"/>
              </a:rPr>
              <a:t>l</a:t>
            </a:r>
            <a:r>
              <a:rPr sz="1400" spc="-45" dirty="0">
                <a:solidFill>
                  <a:srgbClr val="404040"/>
                </a:solidFill>
                <a:latin typeface="Cambria"/>
                <a:cs typeface="Cambria"/>
              </a:rPr>
              <a:t>e</a:t>
            </a:r>
            <a:r>
              <a:rPr sz="1400" b="1" spc="-15" dirty="0">
                <a:solidFill>
                  <a:srgbClr val="006699"/>
                </a:solidFill>
                <a:latin typeface="Cambria"/>
                <a:cs typeface="Cambria"/>
              </a:rPr>
              <a:t>&lt;/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t</a:t>
            </a:r>
            <a:r>
              <a:rPr sz="1400" b="1" spc="-40" dirty="0">
                <a:solidFill>
                  <a:srgbClr val="006699"/>
                </a:solidFill>
                <a:latin typeface="Cambria"/>
                <a:cs typeface="Cambria"/>
              </a:rPr>
              <a:t>i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t</a:t>
            </a:r>
            <a:r>
              <a:rPr sz="1400" b="1" spc="-35" dirty="0">
                <a:solidFill>
                  <a:srgbClr val="006699"/>
                </a:solidFill>
                <a:latin typeface="Cambria"/>
                <a:cs typeface="Cambria"/>
              </a:rPr>
              <a:t>l</a:t>
            </a:r>
            <a:r>
              <a:rPr sz="1400" b="1" spc="-5" dirty="0">
                <a:solidFill>
                  <a:srgbClr val="006699"/>
                </a:solidFill>
                <a:latin typeface="Cambria"/>
                <a:cs typeface="Cambria"/>
              </a:rPr>
              <a:t>e&gt;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&lt;/head&gt;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35" dirty="0">
                <a:solidFill>
                  <a:srgbClr val="006699"/>
                </a:solidFill>
                <a:latin typeface="Cambria"/>
                <a:cs typeface="Cambria"/>
              </a:rPr>
              <a:t>&lt;body&gt;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35" dirty="0">
                <a:solidFill>
                  <a:srgbClr val="006699"/>
                </a:solidFill>
                <a:latin typeface="Cambria"/>
                <a:cs typeface="Cambria"/>
              </a:rPr>
              <a:t>&lt;c:catch</a:t>
            </a:r>
            <a:r>
              <a:rPr sz="1400" b="1" spc="175" dirty="0">
                <a:solidFill>
                  <a:srgbClr val="006699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2300"/>
                </a:solidFill>
                <a:latin typeface="Cambria"/>
                <a:cs typeface="Cambria"/>
              </a:rPr>
              <a:t>var</a:t>
            </a:r>
            <a:r>
              <a:rPr sz="1400" spc="-30" dirty="0">
                <a:solidFill>
                  <a:srgbClr val="FF2300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=</a:t>
            </a:r>
            <a:r>
              <a:rPr sz="1400" spc="-15" dirty="0">
                <a:solidFill>
                  <a:srgbClr val="0433FF"/>
                </a:solidFill>
                <a:latin typeface="Cambria"/>
                <a:cs typeface="Cambria"/>
              </a:rPr>
              <a:t>"catchtheException"</a:t>
            </a:r>
            <a:r>
              <a:rPr sz="1400" b="1" spc="-15" dirty="0">
                <a:solidFill>
                  <a:srgbClr val="006699"/>
                </a:solidFill>
                <a:latin typeface="Cambria"/>
                <a:cs typeface="Cambria"/>
              </a:rPr>
              <a:t>&gt;</a:t>
            </a:r>
            <a:endParaRPr sz="1400">
              <a:latin typeface="Cambria"/>
              <a:cs typeface="Cambria"/>
            </a:endParaRPr>
          </a:p>
          <a:p>
            <a:pPr marL="1045844">
              <a:lnSpc>
                <a:spcPct val="100000"/>
              </a:lnSpc>
            </a:pPr>
            <a:r>
              <a:rPr sz="1400" b="1" spc="-25" dirty="0">
                <a:solidFill>
                  <a:srgbClr val="006699"/>
                </a:solidFill>
                <a:latin typeface="Cambria"/>
                <a:cs typeface="Cambria"/>
              </a:rPr>
              <a:t>&lt;</a:t>
            </a:r>
            <a:r>
              <a:rPr sz="1400" spc="-25" dirty="0">
                <a:solidFill>
                  <a:srgbClr val="404040"/>
                </a:solidFill>
                <a:latin typeface="Cambria"/>
                <a:cs typeface="Cambria"/>
              </a:rPr>
              <a:t>%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mbria"/>
                <a:cs typeface="Cambria"/>
              </a:rPr>
              <a:t>int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FF2300"/>
                </a:solidFill>
                <a:latin typeface="Cambria"/>
                <a:cs typeface="Cambria"/>
              </a:rPr>
              <a:t>x</a:t>
            </a:r>
            <a:r>
              <a:rPr sz="1400" spc="-40" dirty="0">
                <a:solidFill>
                  <a:srgbClr val="FF230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=</a:t>
            </a:r>
            <a:r>
              <a:rPr sz="1400" spc="-1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433FF"/>
                </a:solidFill>
                <a:latin typeface="Cambria"/>
                <a:cs typeface="Cambria"/>
              </a:rPr>
              <a:t>2</a:t>
            </a:r>
            <a:r>
              <a:rPr sz="1400" spc="-10" dirty="0">
                <a:solidFill>
                  <a:srgbClr val="404040"/>
                </a:solidFill>
                <a:latin typeface="Cambria"/>
                <a:cs typeface="Cambria"/>
              </a:rPr>
              <a:t>/0;%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30" dirty="0">
                <a:solidFill>
                  <a:srgbClr val="006699"/>
                </a:solidFill>
                <a:latin typeface="Cambria"/>
                <a:cs typeface="Cambria"/>
              </a:rPr>
              <a:t>&lt;/c:catch&gt;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30" dirty="0">
                <a:solidFill>
                  <a:srgbClr val="006699"/>
                </a:solidFill>
                <a:latin typeface="Cambria"/>
                <a:cs typeface="Cambria"/>
              </a:rPr>
              <a:t>&lt;c:if</a:t>
            </a:r>
            <a:r>
              <a:rPr sz="1400" b="1" spc="100" dirty="0">
                <a:solidFill>
                  <a:srgbClr val="006699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2300"/>
                </a:solidFill>
                <a:latin typeface="Cambria"/>
                <a:cs typeface="Cambria"/>
              </a:rPr>
              <a:t>test</a:t>
            </a:r>
            <a:r>
              <a:rPr sz="1400" spc="40" dirty="0">
                <a:solidFill>
                  <a:srgbClr val="FF230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=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0433FF"/>
                </a:solidFill>
                <a:latin typeface="Cambria"/>
                <a:cs typeface="Cambria"/>
              </a:rPr>
              <a:t>"${catchtheException</a:t>
            </a:r>
            <a:r>
              <a:rPr sz="1400" spc="5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433FF"/>
                </a:solidFill>
                <a:latin typeface="Cambria"/>
                <a:cs typeface="Cambria"/>
              </a:rPr>
              <a:t>!=</a:t>
            </a:r>
            <a:r>
              <a:rPr sz="1400" dirty="0">
                <a:solidFill>
                  <a:srgbClr val="0433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433FF"/>
                </a:solidFill>
                <a:latin typeface="Cambria"/>
                <a:cs typeface="Cambria"/>
              </a:rPr>
              <a:t>null}"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&gt;</a:t>
            </a:r>
            <a:endParaRPr sz="1400">
              <a:latin typeface="Cambria"/>
              <a:cs typeface="Cambria"/>
            </a:endParaRPr>
          </a:p>
          <a:p>
            <a:pPr marL="1045844">
              <a:lnSpc>
                <a:spcPct val="100000"/>
              </a:lnSpc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&lt;p&gt;</a:t>
            </a:r>
            <a:r>
              <a:rPr sz="1400" spc="-10" dirty="0">
                <a:solidFill>
                  <a:srgbClr val="404040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mbria"/>
                <a:cs typeface="Cambria"/>
              </a:rPr>
              <a:t>type</a:t>
            </a:r>
            <a:r>
              <a:rPr sz="1400" spc="-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Cambria"/>
                <a:cs typeface="Cambria"/>
              </a:rPr>
              <a:t>exception</a:t>
            </a:r>
            <a:r>
              <a:rPr sz="1400" spc="1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mbria"/>
                <a:cs typeface="Cambria"/>
              </a:rPr>
              <a:t>is</a:t>
            </a:r>
            <a:r>
              <a:rPr sz="1400" spc="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mbria"/>
                <a:cs typeface="Cambria"/>
              </a:rPr>
              <a:t>:</a:t>
            </a:r>
            <a:r>
              <a:rPr sz="1400" spc="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mbria"/>
                <a:cs typeface="Cambria"/>
              </a:rPr>
              <a:t>${catchtheException}</a:t>
            </a:r>
            <a:r>
              <a:rPr sz="1400" spc="-2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&lt;/p&gt;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30" dirty="0">
                <a:solidFill>
                  <a:srgbClr val="006699"/>
                </a:solidFill>
                <a:latin typeface="Cambria"/>
                <a:cs typeface="Cambria"/>
              </a:rPr>
              <a:t>&lt;/c:if&gt;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spc="-40" dirty="0">
                <a:solidFill>
                  <a:srgbClr val="006699"/>
                </a:solidFill>
                <a:latin typeface="Cambria"/>
                <a:cs typeface="Cambria"/>
              </a:rPr>
              <a:t>&lt;/body&gt;</a:t>
            </a:r>
            <a:endParaRPr sz="1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</a:pPr>
            <a:r>
              <a:rPr sz="1400" b="1" spc="-10" dirty="0">
                <a:solidFill>
                  <a:srgbClr val="006699"/>
                </a:solidFill>
                <a:latin typeface="Cambria"/>
                <a:cs typeface="Cambria"/>
              </a:rPr>
              <a:t>&lt;/html&gt;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85" y="472185"/>
            <a:ext cx="4077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24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2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&lt;c:choose&gt;,</a:t>
            </a:r>
            <a:endParaRPr sz="2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&lt;c:when&gt;,</a:t>
            </a:r>
            <a:r>
              <a:rPr sz="24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&lt;c:otherwise&gt;</a:t>
            </a:r>
            <a:r>
              <a:rPr sz="24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7862"/>
            <a:ext cx="8011159" cy="3710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&lt;c:choose&gt;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tag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conditional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tag</a:t>
            </a:r>
            <a:r>
              <a:rPr sz="2000" spc="-10" dirty="0">
                <a:latin typeface="Cambria"/>
                <a:cs typeface="Cambria"/>
              </a:rPr>
              <a:t> that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establish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context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mutually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exclusive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conditional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operations.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works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like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Java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switch 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statement</a:t>
            </a:r>
            <a:r>
              <a:rPr sz="2000" b="1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choose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between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numbers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alternatives.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mbria"/>
              <a:cs typeface="Cambria"/>
            </a:endParaRPr>
          </a:p>
          <a:p>
            <a:pPr marL="12700" marR="7112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&lt;c:when </a:t>
            </a:r>
            <a:r>
              <a:rPr sz="2000" spc="-5" dirty="0">
                <a:latin typeface="Cambria"/>
                <a:cs typeface="Cambria"/>
              </a:rPr>
              <a:t>&gt; </a:t>
            </a:r>
            <a:r>
              <a:rPr sz="2000" spc="-10" dirty="0">
                <a:latin typeface="Cambria"/>
                <a:cs typeface="Cambria"/>
              </a:rPr>
              <a:t>is </a:t>
            </a:r>
            <a:r>
              <a:rPr sz="2000" b="1" spc="-10" dirty="0">
                <a:latin typeface="Cambria"/>
                <a:cs typeface="Cambria"/>
              </a:rPr>
              <a:t>subtag of &lt;choose </a:t>
            </a:r>
            <a:r>
              <a:rPr sz="2000" b="1" spc="-5" dirty="0">
                <a:latin typeface="Cambria"/>
                <a:cs typeface="Cambria"/>
              </a:rPr>
              <a:t>&gt; </a:t>
            </a:r>
            <a:r>
              <a:rPr sz="2000" spc="-5" dirty="0">
                <a:latin typeface="Cambria"/>
                <a:cs typeface="Cambria"/>
              </a:rPr>
              <a:t>that </a:t>
            </a:r>
            <a:r>
              <a:rPr sz="2000" spc="-10" dirty="0">
                <a:latin typeface="Cambria"/>
                <a:cs typeface="Cambria"/>
              </a:rPr>
              <a:t>will </a:t>
            </a:r>
            <a:r>
              <a:rPr sz="2000" spc="-5" dirty="0">
                <a:latin typeface="Cambria"/>
                <a:cs typeface="Cambria"/>
              </a:rPr>
              <a:t>include </a:t>
            </a:r>
            <a:r>
              <a:rPr sz="2000" spc="-10" dirty="0">
                <a:latin typeface="Cambria"/>
                <a:cs typeface="Cambria"/>
              </a:rPr>
              <a:t>its </a:t>
            </a:r>
            <a:r>
              <a:rPr sz="2000" spc="-40" dirty="0">
                <a:latin typeface="Cambria"/>
                <a:cs typeface="Cambria"/>
              </a:rPr>
              <a:t>body </a:t>
            </a:r>
            <a:r>
              <a:rPr sz="2000" spc="-5" dirty="0">
                <a:latin typeface="Cambria"/>
                <a:cs typeface="Cambria"/>
              </a:rPr>
              <a:t>if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condition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evaluated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'true'.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&lt;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c:otherwise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&gt;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also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subtag</a:t>
            </a:r>
            <a:r>
              <a:rPr sz="2000" b="1" spc="2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of</a:t>
            </a:r>
            <a:r>
              <a:rPr sz="2000" b="1" spc="2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&lt;</a:t>
            </a:r>
            <a:r>
              <a:rPr sz="2000" b="1" spc="204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choose</a:t>
            </a:r>
            <a:r>
              <a:rPr sz="2000" b="1" spc="23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&gt;</a:t>
            </a:r>
            <a:r>
              <a:rPr sz="2000" b="1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follows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&amp;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&lt;when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&gt;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tags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10" dirty="0">
                <a:latin typeface="Cambria"/>
                <a:cs typeface="Cambria"/>
              </a:rPr>
              <a:t>runs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only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prior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condition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evaluated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'false'.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c:when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and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c:otherwise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works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like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if-else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statement</a:t>
            </a:r>
            <a:r>
              <a:rPr sz="2000" spc="-15" dirty="0">
                <a:latin typeface="Cambria"/>
                <a:cs typeface="Cambria"/>
              </a:rPr>
              <a:t>.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But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must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placed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inside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c:choose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tag.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4718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7336790" cy="514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600" dirty="0">
                <a:latin typeface="Verdana"/>
                <a:cs typeface="Verdana"/>
              </a:rPr>
              <a:t>%@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taglib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http://java.sun.com/jsp/jstl/core"</a:t>
            </a:r>
            <a:r>
              <a:rPr sz="1600" spc="-70" dirty="0">
                <a:solidFill>
                  <a:srgbClr val="0000FF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1600" spc="5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"c"</a:t>
            </a:r>
            <a:r>
              <a:rPr sz="1600" spc="-5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%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&lt;html&gt;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&lt;head&gt;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mpl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l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&lt;/head&gt;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&lt;body&gt;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&lt;c:set</a:t>
            </a:r>
            <a:r>
              <a:rPr sz="1600" b="1" spc="-7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"income"</a:t>
            </a:r>
            <a:r>
              <a:rPr sz="1600" spc="-10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2300"/>
                </a:solidFill>
                <a:latin typeface="Verdana"/>
                <a:cs typeface="Verdana"/>
              </a:rPr>
              <a:t>scope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"session"</a:t>
            </a:r>
            <a:r>
              <a:rPr sz="1600" spc="-6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"${4000*4}"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spc="-35" dirty="0">
                <a:solidFill>
                  <a:srgbClr val="006699"/>
                </a:solidFill>
                <a:latin typeface="Verdana"/>
                <a:cs typeface="Verdana"/>
              </a:rPr>
              <a:t>&lt;p&gt;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income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&lt;c:out</a:t>
            </a:r>
            <a:r>
              <a:rPr sz="1600" b="1" spc="-6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600" spc="-5" dirty="0">
                <a:solidFill>
                  <a:srgbClr val="0433FF"/>
                </a:solidFill>
                <a:latin typeface="Verdana"/>
                <a:cs typeface="Verdana"/>
              </a:rPr>
              <a:t>"${income}"</a:t>
            </a: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/&gt;&lt;/p&gt;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&lt;c:choose&gt;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c</a:t>
            </a: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: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w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n</a:t>
            </a:r>
            <a:r>
              <a:rPr sz="1600" b="1" spc="-1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2300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$</a:t>
            </a:r>
            <a:r>
              <a:rPr sz="1600" spc="15" dirty="0">
                <a:solidFill>
                  <a:srgbClr val="0433FF"/>
                </a:solidFill>
                <a:latin typeface="Verdana"/>
                <a:cs typeface="Verdana"/>
              </a:rPr>
              <a:t>{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ome</a:t>
            </a:r>
            <a:r>
              <a:rPr sz="1600" spc="-15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&lt;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=</a:t>
            </a:r>
            <a:r>
              <a:rPr sz="1600" spc="-3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1000}"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1427480">
              <a:lnSpc>
                <a:spcPct val="100000"/>
              </a:lnSpc>
            </a:pP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Income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not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good.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</a:pP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&lt;/c:when&gt;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c</a:t>
            </a: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: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w</a:t>
            </a:r>
            <a:r>
              <a:rPr sz="1600" b="1" spc="10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600" b="1" spc="1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n</a:t>
            </a:r>
            <a:r>
              <a:rPr sz="1600" b="1" spc="-1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2300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$</a:t>
            </a:r>
            <a:r>
              <a:rPr sz="1600" spc="15" dirty="0">
                <a:solidFill>
                  <a:srgbClr val="0433FF"/>
                </a:solidFill>
                <a:latin typeface="Verdana"/>
                <a:cs typeface="Verdana"/>
              </a:rPr>
              <a:t>{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ome</a:t>
            </a:r>
            <a:r>
              <a:rPr sz="1600" spc="-15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433FF"/>
                </a:solidFill>
                <a:latin typeface="Verdana"/>
                <a:cs typeface="Verdana"/>
              </a:rPr>
              <a:t>&gt;</a:t>
            </a:r>
            <a:r>
              <a:rPr sz="1600" spc="-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1000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0}</a:t>
            </a:r>
            <a:r>
              <a:rPr sz="1600" spc="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1500505">
              <a:lnSpc>
                <a:spcPct val="100000"/>
              </a:lnSpc>
            </a:pP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Income</a:t>
            </a:r>
            <a:r>
              <a:rPr sz="16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very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good.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&lt;/c:when&gt;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&lt;c:otherwise&gt;</a:t>
            </a:r>
            <a:endParaRPr sz="1600">
              <a:latin typeface="Verdana"/>
              <a:cs typeface="Verdana"/>
            </a:endParaRPr>
          </a:p>
          <a:p>
            <a:pPr marL="1427480">
              <a:lnSpc>
                <a:spcPct val="100000"/>
              </a:lnSpc>
            </a:pP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Income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undetermined...</a:t>
            </a:r>
            <a:endParaRPr sz="1600">
              <a:latin typeface="Verdana"/>
              <a:cs typeface="Verdana"/>
            </a:endParaRPr>
          </a:p>
          <a:p>
            <a:pPr marL="121348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&lt;/c:otherwise&gt;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&lt;/c:choose&gt;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&lt;/body&gt;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&lt;/html&gt;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12" y="471881"/>
            <a:ext cx="38525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2425" marR="5080" indent="-161036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 Core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&lt;c:forEach&gt; </a:t>
            </a:r>
            <a:r>
              <a:rPr sz="3000" spc="-6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9005"/>
            <a:ext cx="8101965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&lt;c:for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each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&gt;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an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30" dirty="0">
                <a:latin typeface="Cambria"/>
                <a:cs typeface="Cambria"/>
              </a:rPr>
              <a:t>iteration</a:t>
            </a:r>
            <a:r>
              <a:rPr sz="1800" b="1" spc="5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tag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u</a:t>
            </a:r>
            <a:r>
              <a:rPr sz="1800" dirty="0">
                <a:latin typeface="Cambria"/>
                <a:cs typeface="Cambria"/>
              </a:rPr>
              <a:t>sed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repeating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nested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body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content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fi</a:t>
            </a:r>
            <a:r>
              <a:rPr sz="1800" spc="-55" dirty="0">
                <a:latin typeface="Cambria"/>
                <a:cs typeface="Cambria"/>
              </a:rPr>
              <a:t>x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</a:t>
            </a:r>
            <a:r>
              <a:rPr sz="1800" spc="-10" dirty="0">
                <a:latin typeface="Cambria"/>
                <a:cs typeface="Cambria"/>
              </a:rPr>
              <a:t>u</a:t>
            </a:r>
            <a:r>
              <a:rPr sz="1800" spc="-15" dirty="0">
                <a:latin typeface="Cambria"/>
                <a:cs typeface="Cambria"/>
              </a:rPr>
              <a:t>m</a:t>
            </a:r>
            <a:r>
              <a:rPr sz="1800" spc="-5" dirty="0">
                <a:latin typeface="Cambria"/>
                <a:cs typeface="Cambria"/>
              </a:rPr>
              <a:t>b</a:t>
            </a:r>
            <a:r>
              <a:rPr sz="1800" dirty="0">
                <a:latin typeface="Cambria"/>
                <a:cs typeface="Cambria"/>
              </a:rPr>
              <a:t>er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t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10" dirty="0">
                <a:latin typeface="Cambria"/>
                <a:cs typeface="Cambria"/>
              </a:rPr>
              <a:t>m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s</a:t>
            </a:r>
            <a:r>
              <a:rPr sz="1800" spc="5" dirty="0">
                <a:latin typeface="Cambria"/>
                <a:cs typeface="Cambria"/>
              </a:rPr>
              <a:t> o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o</a:t>
            </a:r>
            <a:r>
              <a:rPr sz="1800" spc="-20" dirty="0">
                <a:latin typeface="Cambria"/>
                <a:cs typeface="Cambria"/>
              </a:rPr>
              <a:t>v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spc="-1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-15" dirty="0">
                <a:latin typeface="Cambria"/>
                <a:cs typeface="Cambria"/>
              </a:rPr>
              <a:t>h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</a:t>
            </a:r>
            <a:r>
              <a:rPr sz="1800" spc="-10" dirty="0">
                <a:latin typeface="Cambria"/>
                <a:cs typeface="Cambria"/>
              </a:rPr>
              <a:t>ll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c</a:t>
            </a:r>
            <a:r>
              <a:rPr sz="1800" spc="-15" dirty="0">
                <a:latin typeface="Cambria"/>
                <a:cs typeface="Cambria"/>
              </a:rPr>
              <a:t>t</a:t>
            </a:r>
            <a:r>
              <a:rPr sz="1800" dirty="0">
                <a:latin typeface="Cambria"/>
                <a:cs typeface="Cambria"/>
              </a:rPr>
              <a:t>io</a:t>
            </a:r>
            <a:r>
              <a:rPr sz="1800" spc="-25" dirty="0">
                <a:latin typeface="Cambria"/>
                <a:cs typeface="Cambria"/>
              </a:rPr>
              <a:t>n</a:t>
            </a:r>
            <a:r>
              <a:rPr sz="1800" dirty="0">
                <a:latin typeface="Cambria"/>
                <a:cs typeface="Cambria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dirty="0">
                <a:latin typeface="Verdana"/>
                <a:cs typeface="Verdana"/>
              </a:rPr>
              <a:t>%@</a:t>
            </a:r>
            <a:r>
              <a:rPr sz="1800" spc="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taglib</a:t>
            </a:r>
            <a:r>
              <a:rPr sz="1800" spc="145" dirty="0"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1800" spc="-15" dirty="0">
                <a:latin typeface="Verdana"/>
                <a:cs typeface="Verdana"/>
              </a:rPr>
              <a:t>=</a:t>
            </a:r>
            <a:r>
              <a:rPr sz="1800" spc="-15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http://java.sun.com/jsp/jstl/core"</a:t>
            </a:r>
            <a:r>
              <a:rPr sz="1800" u="sng" spc="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"c"</a:t>
            </a:r>
            <a:r>
              <a:rPr sz="1800" spc="8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%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&lt;html&gt;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&lt;head&gt;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tl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amp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b="1" spc="10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tit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le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&lt;/head&gt;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&lt;body&gt;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&lt;c:forEach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"j"</a:t>
            </a:r>
            <a:r>
              <a:rPr sz="1800" spc="-7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begin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"1"</a:t>
            </a:r>
            <a:r>
              <a:rPr sz="1800" spc="-5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end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"3"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 dirty="0">
              <a:latin typeface="Verdana"/>
              <a:cs typeface="Verdana"/>
            </a:endParaRPr>
          </a:p>
          <a:p>
            <a:pPr marL="117094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Item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&lt;c:out</a:t>
            </a:r>
            <a:r>
              <a:rPr sz="1800" b="1" spc="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"${j}"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/&gt;&lt;p&gt;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&lt;/c:forEach&gt;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&lt;/body&gt;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&lt;/html&gt;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4800599"/>
            <a:ext cx="2819399" cy="205739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32" y="471881"/>
            <a:ext cx="39185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2905" marR="5080" indent="-1640839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Core</a:t>
            </a:r>
            <a:r>
              <a:rPr sz="3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&lt;c:redirect&gt;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745730" cy="5012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&lt;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c:redirect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 </a:t>
            </a:r>
            <a:r>
              <a:rPr sz="2000" spc="-25" dirty="0">
                <a:latin typeface="Calibri"/>
                <a:cs typeface="Calibri"/>
              </a:rPr>
              <a:t>tag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redirects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browser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URL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dirty="0">
                <a:latin typeface="Verdana"/>
                <a:cs typeface="Verdana"/>
              </a:rPr>
              <a:t>%@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taglib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http://java.sun.com/jsp/jstl/core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spc="-14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"c"</a:t>
            </a:r>
            <a:r>
              <a:rPr sz="1800" spc="-1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%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&lt;html&gt;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&lt;head&gt;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i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tl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Ex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amp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800" b="1" spc="10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tit</a:t>
            </a:r>
            <a:r>
              <a:rPr sz="1800" b="1" spc="5" dirty="0">
                <a:solidFill>
                  <a:srgbClr val="006699"/>
                </a:solidFill>
                <a:latin typeface="Verdana"/>
                <a:cs typeface="Verdana"/>
              </a:rPr>
              <a:t>le</a:t>
            </a:r>
            <a:r>
              <a:rPr sz="18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&lt;/head&gt;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&lt;body&gt;</a:t>
            </a:r>
            <a:endParaRPr sz="1800">
              <a:latin typeface="Verdana"/>
              <a:cs typeface="Verdana"/>
            </a:endParaRPr>
          </a:p>
          <a:p>
            <a:pPr marL="108839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&lt;c:set</a:t>
            </a:r>
            <a:r>
              <a:rPr sz="1800" b="1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"url"</a:t>
            </a:r>
            <a:r>
              <a:rPr sz="1800" spc="-8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"0"</a:t>
            </a:r>
            <a:r>
              <a:rPr sz="1800" spc="-3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"request"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L="108839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&lt;c:if</a:t>
            </a:r>
            <a:r>
              <a:rPr sz="1800" b="1" spc="-4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"${url&lt;1}"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859790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&lt;c:redirect</a:t>
            </a:r>
            <a:r>
              <a:rPr sz="1800" b="1" spc="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url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http://www.marwadieducation.edu.in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L="108839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&lt;/c:if&gt;</a:t>
            </a:r>
            <a:endParaRPr sz="1800">
              <a:latin typeface="Verdana"/>
              <a:cs typeface="Verdana"/>
            </a:endParaRPr>
          </a:p>
          <a:p>
            <a:pPr marL="108839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&lt;c:if</a:t>
            </a:r>
            <a:r>
              <a:rPr sz="1800" b="1" spc="-4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2300"/>
                </a:solidFill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=</a:t>
            </a:r>
            <a:r>
              <a:rPr sz="1800" spc="-5" dirty="0">
                <a:solidFill>
                  <a:srgbClr val="0433FF"/>
                </a:solidFill>
                <a:latin typeface="Verdana"/>
                <a:cs typeface="Verdana"/>
              </a:rPr>
              <a:t>"${url&gt;1}"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800">
              <a:latin typeface="Verdana"/>
              <a:cs typeface="Verdana"/>
            </a:endParaRPr>
          </a:p>
          <a:p>
            <a:pPr marL="133223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&lt;c:redirect</a:t>
            </a:r>
            <a:r>
              <a:rPr sz="1800" b="1" spc="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2300"/>
                </a:solidFill>
                <a:latin typeface="Verdana"/>
                <a:cs typeface="Verdana"/>
              </a:rPr>
              <a:t>url</a:t>
            </a:r>
            <a:r>
              <a:rPr sz="1800" spc="-10" dirty="0">
                <a:latin typeface="Verdana"/>
                <a:cs typeface="Verdana"/>
              </a:rPr>
              <a:t>=</a:t>
            </a:r>
            <a:r>
              <a:rPr sz="1800" spc="-1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http://facebook.com"</a:t>
            </a: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R="5682615" algn="r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&lt;/c:if&gt;</a:t>
            </a:r>
            <a:endParaRPr sz="1800">
              <a:latin typeface="Verdana"/>
              <a:cs typeface="Verdana"/>
            </a:endParaRPr>
          </a:p>
          <a:p>
            <a:pPr marR="5625465" algn="r">
              <a:lnSpc>
                <a:spcPts val="2135"/>
              </a:lnSpc>
            </a:pPr>
            <a:r>
              <a:rPr sz="1800" b="1" spc="-10" dirty="0">
                <a:solidFill>
                  <a:srgbClr val="006699"/>
                </a:solidFill>
                <a:latin typeface="Verdana"/>
                <a:cs typeface="Verdana"/>
              </a:rPr>
              <a:t>&lt;/body&gt;</a:t>
            </a:r>
            <a:endParaRPr sz="1800">
              <a:latin typeface="Verdana"/>
              <a:cs typeface="Verdana"/>
            </a:endParaRPr>
          </a:p>
          <a:p>
            <a:pPr marR="5661025" algn="r">
              <a:lnSpc>
                <a:spcPts val="2055"/>
              </a:lnSpc>
            </a:pP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&lt;/html&gt;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471881"/>
            <a:ext cx="34950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9644" marR="5080" indent="-95758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JSTL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FUNCTION</a:t>
            </a:r>
            <a:r>
              <a:rPr sz="30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Cambria"/>
                <a:cs typeface="Cambria"/>
              </a:rPr>
              <a:t>TAG </a:t>
            </a:r>
            <a:r>
              <a:rPr sz="3000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LIBRARY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5462"/>
            <a:ext cx="7889875" cy="2207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spc="-40" dirty="0">
                <a:latin typeface="Cambria"/>
                <a:cs typeface="Cambria"/>
              </a:rPr>
              <a:t>JSTL </a:t>
            </a:r>
            <a:r>
              <a:rPr sz="2000" spc="-10" dirty="0">
                <a:latin typeface="Cambria"/>
                <a:cs typeface="Cambria"/>
              </a:rPr>
              <a:t>function </a:t>
            </a:r>
            <a:r>
              <a:rPr sz="2000" spc="-40" dirty="0">
                <a:latin typeface="Cambria"/>
                <a:cs typeface="Cambria"/>
              </a:rPr>
              <a:t>provides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 </a:t>
            </a:r>
            <a:r>
              <a:rPr sz="2000" spc="-35" dirty="0">
                <a:latin typeface="Cambria"/>
                <a:cs typeface="Cambria"/>
              </a:rPr>
              <a:t>number </a:t>
            </a:r>
            <a:r>
              <a:rPr sz="2000" spc="-10" dirty="0">
                <a:latin typeface="Cambria"/>
                <a:cs typeface="Cambria"/>
              </a:rPr>
              <a:t>of standard functions, most of these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are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common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string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manipulation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syntax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used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for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including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JSTL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library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your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JSP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2000" spc="-30" dirty="0">
                <a:latin typeface="Verdana"/>
                <a:cs typeface="Verdana"/>
              </a:rPr>
              <a:t>%@</a:t>
            </a:r>
            <a:r>
              <a:rPr sz="2000" spc="8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taglib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2000" spc="-10" dirty="0">
                <a:latin typeface="Verdana"/>
                <a:cs typeface="Verdana"/>
              </a:rPr>
              <a:t>=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"h</a:t>
            </a:r>
            <a:r>
              <a:rPr sz="2000" spc="-10" dirty="0">
                <a:solidFill>
                  <a:srgbClr val="0433FF"/>
                </a:solidFill>
                <a:latin typeface="Verdana"/>
                <a:cs typeface="Verdana"/>
              </a:rPr>
              <a:t>t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tp://java.sun.com/jsp/jstl/functions"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2000" spc="-10" dirty="0">
                <a:latin typeface="Verdana"/>
                <a:cs typeface="Verdana"/>
              </a:rPr>
              <a:t>=</a:t>
            </a:r>
            <a:r>
              <a:rPr sz="2000" spc="-10" dirty="0">
                <a:solidFill>
                  <a:srgbClr val="0433FF"/>
                </a:solidFill>
                <a:latin typeface="Verdana"/>
                <a:cs typeface="Verdana"/>
              </a:rPr>
              <a:t>"fn"</a:t>
            </a:r>
            <a:r>
              <a:rPr sz="2000" spc="-8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%</a:t>
            </a:r>
            <a:r>
              <a:rPr sz="2000" b="1" spc="-2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1" y="701802"/>
            <a:ext cx="2539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URL</a:t>
            </a:r>
            <a:r>
              <a:rPr sz="30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Rewriting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381000"/>
            <a:ext cx="8903207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301" y="701802"/>
            <a:ext cx="2729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30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SERVLET</a:t>
            </a:r>
            <a:endParaRPr sz="3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2100" y="1587500"/>
          <a:ext cx="8686799" cy="449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200" b="1" spc="-8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b="1" spc="-7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.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JSP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SERVLET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200" b="1" spc="-15" dirty="0">
                          <a:latin typeface="Calibri"/>
                          <a:cs typeface="Calibri"/>
                        </a:rPr>
                        <a:t>JS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b="1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ri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200" b="1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ua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which</a:t>
                      </a: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generates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dynamic</a:t>
                      </a:r>
                      <a:r>
                        <a:rPr sz="22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content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3340" marR="104775" algn="just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Servlet 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java 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program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compiled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generate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dynamic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content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JSP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runs</a:t>
                      </a:r>
                      <a:r>
                        <a:rPr sz="2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slower</a:t>
                      </a:r>
                      <a:r>
                        <a:rPr sz="2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servlet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Servlet</a:t>
                      </a:r>
                      <a:r>
                        <a:rPr sz="2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runs</a:t>
                      </a:r>
                      <a:r>
                        <a:rPr sz="22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faster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JSP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MVC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JSP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2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view.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MVC</a:t>
                      </a:r>
                      <a:r>
                        <a:rPr sz="2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Servlet</a:t>
                      </a:r>
                      <a:r>
                        <a:rPr sz="2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2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controller.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JSP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2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build</a:t>
                      </a:r>
                      <a:r>
                        <a:rPr sz="22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custom</a:t>
                      </a:r>
                      <a:r>
                        <a:rPr sz="22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tags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1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ili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ty</a:t>
                      </a:r>
                      <a:r>
                        <a:rPr sz="22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22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cust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m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tags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JSP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let</a:t>
                      </a:r>
                      <a:r>
                        <a:rPr sz="2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cal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200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lex</a:t>
                      </a: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java</a:t>
                      </a:r>
                      <a:r>
                        <a:rPr sz="22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programs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C0504D"/>
                      </a:solidFill>
                      <a:prstDash val="solid"/>
                    </a:lnL>
                    <a:lnR w="12700">
                      <a:solidFill>
                        <a:srgbClr val="C0504D"/>
                      </a:solidFill>
                      <a:prstDash val="solid"/>
                    </a:lnR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701802"/>
            <a:ext cx="1539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u="none" dirty="0">
                <a:solidFill>
                  <a:srgbClr val="000000"/>
                </a:solidFill>
              </a:rPr>
              <a:t>%@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taglib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uri</a:t>
            </a:r>
            <a:r>
              <a:rPr u="none" spc="-5" dirty="0">
                <a:solidFill>
                  <a:srgbClr val="000000"/>
                </a:solidFill>
              </a:rPr>
              <a:t>=</a:t>
            </a:r>
            <a:r>
              <a:rPr u="none" spc="-5" dirty="0">
                <a:solidFill>
                  <a:srgbClr val="0433FF"/>
                </a:solidFill>
              </a:rPr>
              <a:t>"</a:t>
            </a:r>
            <a:r>
              <a:rPr spc="-5" dirty="0">
                <a:hlinkClick r:id="rId2"/>
              </a:rPr>
              <a:t>http://java.sun.com/jsp/jstl/core</a:t>
            </a:r>
            <a:r>
              <a:rPr u="none" spc="-5" dirty="0">
                <a:solidFill>
                  <a:srgbClr val="0433FF"/>
                </a:solidFill>
              </a:rPr>
              <a:t>"</a:t>
            </a:r>
            <a:r>
              <a:rPr u="none" spc="-45" dirty="0">
                <a:solidFill>
                  <a:srgbClr val="0433FF"/>
                </a:solidFill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prefix</a:t>
            </a:r>
            <a:r>
              <a:rPr u="none" spc="-5" dirty="0">
                <a:solidFill>
                  <a:srgbClr val="000000"/>
                </a:solidFill>
              </a:rPr>
              <a:t>=</a:t>
            </a:r>
            <a:r>
              <a:rPr u="none" spc="-5" dirty="0">
                <a:solidFill>
                  <a:srgbClr val="0433FF"/>
                </a:solidFill>
              </a:rPr>
              <a:t>"c"</a:t>
            </a:r>
            <a:r>
              <a:rPr u="none" spc="-60" dirty="0">
                <a:solidFill>
                  <a:srgbClr val="0433FF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%</a:t>
            </a:r>
            <a:r>
              <a:rPr b="1" u="none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u="none" dirty="0">
                <a:solidFill>
                  <a:srgbClr val="000000"/>
                </a:solidFill>
              </a:rPr>
              <a:t>%@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taglib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uri</a:t>
            </a:r>
            <a:r>
              <a:rPr u="none" spc="-5" dirty="0">
                <a:solidFill>
                  <a:srgbClr val="000000"/>
                </a:solidFill>
              </a:rPr>
              <a:t>=</a:t>
            </a:r>
            <a:r>
              <a:rPr u="none" spc="-5" dirty="0">
                <a:solidFill>
                  <a:srgbClr val="0433FF"/>
                </a:solidFill>
              </a:rPr>
              <a:t>"</a:t>
            </a:r>
            <a:r>
              <a:rPr spc="-5" dirty="0">
                <a:hlinkClick r:id="rId3"/>
              </a:rPr>
              <a:t>http://java.sun.com/jsp/jstl/functions</a:t>
            </a:r>
            <a:r>
              <a:rPr u="none" spc="-5" dirty="0">
                <a:solidFill>
                  <a:srgbClr val="0433FF"/>
                </a:solidFill>
              </a:rPr>
              <a:t>"</a:t>
            </a:r>
            <a:r>
              <a:rPr u="none" spc="-20" dirty="0">
                <a:solidFill>
                  <a:srgbClr val="0433FF"/>
                </a:solidFill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prefix</a:t>
            </a:r>
            <a:r>
              <a:rPr u="none" spc="-5" dirty="0">
                <a:solidFill>
                  <a:srgbClr val="000000"/>
                </a:solidFill>
              </a:rPr>
              <a:t>=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u="none" dirty="0">
                <a:solidFill>
                  <a:srgbClr val="0433FF"/>
                </a:solidFill>
              </a:rPr>
              <a:t>"fn"</a:t>
            </a:r>
            <a:r>
              <a:rPr u="none" spc="-150" dirty="0">
                <a:solidFill>
                  <a:srgbClr val="0433FF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%</a:t>
            </a:r>
            <a:r>
              <a:rPr b="1" u="none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</a:p>
          <a:p>
            <a:pPr marL="4699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&lt;html&gt;</a:t>
            </a:r>
          </a:p>
          <a:p>
            <a:pPr marL="4699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&lt;head&gt;</a:t>
            </a:r>
          </a:p>
          <a:p>
            <a:pPr marL="469900">
              <a:lnSpc>
                <a:spcPct val="100000"/>
              </a:lnSpc>
            </a:pPr>
            <a:r>
              <a:rPr b="1" u="none" spc="-5" dirty="0">
                <a:solidFill>
                  <a:srgbClr val="006699"/>
                </a:solidFill>
                <a:latin typeface="Verdana"/>
                <a:cs typeface="Verdana"/>
              </a:rPr>
              <a:t>&lt;title&gt;</a:t>
            </a:r>
            <a:r>
              <a:rPr u="none" spc="-5" dirty="0">
                <a:solidFill>
                  <a:srgbClr val="000000"/>
                </a:solidFill>
              </a:rPr>
              <a:t>Using</a:t>
            </a:r>
            <a:r>
              <a:rPr u="none" spc="-9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JSTL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Function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b="1" u="none" spc="-5" dirty="0">
                <a:solidFill>
                  <a:srgbClr val="006699"/>
                </a:solidFill>
                <a:latin typeface="Verdana"/>
                <a:cs typeface="Verdana"/>
              </a:rPr>
              <a:t>&lt;/title&gt;</a:t>
            </a:r>
          </a:p>
          <a:p>
            <a:pPr marL="4699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&lt;/head&gt;</a:t>
            </a:r>
          </a:p>
          <a:p>
            <a:pPr marL="4699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&lt;body&gt;</a:t>
            </a:r>
          </a:p>
          <a:p>
            <a:pPr marL="6223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&lt;c:set</a:t>
            </a:r>
            <a:r>
              <a:rPr b="1" u="none" spc="-7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u="none" dirty="0">
                <a:solidFill>
                  <a:srgbClr val="FF2300"/>
                </a:solidFill>
              </a:rPr>
              <a:t>var</a:t>
            </a:r>
            <a:r>
              <a:rPr u="none" dirty="0">
                <a:solidFill>
                  <a:srgbClr val="000000"/>
                </a:solidFill>
              </a:rPr>
              <a:t>=</a:t>
            </a:r>
            <a:r>
              <a:rPr u="none" dirty="0">
                <a:solidFill>
                  <a:srgbClr val="0433FF"/>
                </a:solidFill>
              </a:rPr>
              <a:t>"str1"</a:t>
            </a:r>
            <a:r>
              <a:rPr u="none" spc="-105" dirty="0">
                <a:solidFill>
                  <a:srgbClr val="0433FF"/>
                </a:solidFill>
              </a:rPr>
              <a:t> </a:t>
            </a:r>
            <a:r>
              <a:rPr u="none" dirty="0">
                <a:solidFill>
                  <a:srgbClr val="FF2300"/>
                </a:solidFill>
              </a:rPr>
              <a:t>value</a:t>
            </a:r>
            <a:r>
              <a:rPr u="none" dirty="0">
                <a:solidFill>
                  <a:srgbClr val="000000"/>
                </a:solidFill>
              </a:rPr>
              <a:t>=</a:t>
            </a:r>
            <a:r>
              <a:rPr u="none" dirty="0">
                <a:solidFill>
                  <a:srgbClr val="0433FF"/>
                </a:solidFill>
              </a:rPr>
              <a:t>“I</a:t>
            </a:r>
            <a:r>
              <a:rPr u="none" spc="-125" dirty="0">
                <a:solidFill>
                  <a:srgbClr val="0433FF"/>
                </a:solidFill>
              </a:rPr>
              <a:t> </a:t>
            </a:r>
            <a:r>
              <a:rPr u="none" spc="5" dirty="0">
                <a:solidFill>
                  <a:srgbClr val="0433FF"/>
                </a:solidFill>
              </a:rPr>
              <a:t>LOVE</a:t>
            </a:r>
            <a:r>
              <a:rPr u="none" spc="-70" dirty="0">
                <a:solidFill>
                  <a:srgbClr val="0433FF"/>
                </a:solidFill>
              </a:rPr>
              <a:t> </a:t>
            </a:r>
            <a:r>
              <a:rPr u="none" spc="5" dirty="0">
                <a:solidFill>
                  <a:srgbClr val="0433FF"/>
                </a:solidFill>
              </a:rPr>
              <a:t>INDIA"</a:t>
            </a:r>
            <a:r>
              <a:rPr b="1" u="none" spc="5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&lt;c:set</a:t>
            </a:r>
            <a:r>
              <a:rPr b="1" u="none" spc="-3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var</a:t>
            </a:r>
            <a:r>
              <a:rPr u="none" spc="-5" dirty="0">
                <a:solidFill>
                  <a:srgbClr val="000000"/>
                </a:solidFill>
              </a:rPr>
              <a:t>=</a:t>
            </a:r>
            <a:r>
              <a:rPr u="none" spc="-5" dirty="0">
                <a:solidFill>
                  <a:srgbClr val="0433FF"/>
                </a:solidFill>
              </a:rPr>
              <a:t>"str2"</a:t>
            </a:r>
            <a:r>
              <a:rPr u="none" spc="-105" dirty="0">
                <a:solidFill>
                  <a:srgbClr val="0433FF"/>
                </a:solidFill>
              </a:rPr>
              <a:t> </a:t>
            </a:r>
            <a:r>
              <a:rPr u="none" spc="-5" dirty="0">
                <a:solidFill>
                  <a:srgbClr val="FF2300"/>
                </a:solidFill>
              </a:rPr>
              <a:t>value</a:t>
            </a:r>
            <a:r>
              <a:rPr u="none" spc="-5" dirty="0">
                <a:solidFill>
                  <a:srgbClr val="000000"/>
                </a:solidFill>
              </a:rPr>
              <a:t>=</a:t>
            </a:r>
            <a:r>
              <a:rPr u="none" spc="-5" dirty="0">
                <a:solidFill>
                  <a:srgbClr val="0433FF"/>
                </a:solidFill>
              </a:rPr>
              <a:t>“${fn:toLowerCase(str1)}”</a:t>
            </a:r>
            <a:r>
              <a:rPr b="1" u="none" spc="-5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</a:p>
          <a:p>
            <a:pPr marL="622300">
              <a:lnSpc>
                <a:spcPct val="100000"/>
              </a:lnSpc>
            </a:pPr>
            <a:r>
              <a:rPr u="none" spc="-5" dirty="0">
                <a:solidFill>
                  <a:srgbClr val="000000"/>
                </a:solidFill>
              </a:rPr>
              <a:t>&lt;p&gt;&lt;b&gt;Original</a:t>
            </a:r>
            <a:r>
              <a:rPr u="none" spc="-13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:&lt;/b&gt;${str1}&lt;/p&gt;</a:t>
            </a:r>
          </a:p>
          <a:p>
            <a:pPr marL="622300">
              <a:lnSpc>
                <a:spcPct val="100000"/>
              </a:lnSpc>
            </a:pPr>
            <a:r>
              <a:rPr u="none" spc="-5" dirty="0">
                <a:solidFill>
                  <a:srgbClr val="000000"/>
                </a:solidFill>
              </a:rPr>
              <a:t>&lt;p&gt;&lt;b&gt;Conversion</a:t>
            </a:r>
            <a:r>
              <a:rPr u="none" spc="-13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:&lt;/b&gt;${str2}&lt;/p&gt;</a:t>
            </a:r>
          </a:p>
          <a:p>
            <a:pPr marL="469900">
              <a:lnSpc>
                <a:spcPct val="100000"/>
              </a:lnSpc>
            </a:pPr>
            <a:r>
              <a:rPr b="1" u="none" dirty="0">
                <a:solidFill>
                  <a:srgbClr val="006699"/>
                </a:solidFill>
                <a:latin typeface="Verdana"/>
                <a:cs typeface="Verdana"/>
              </a:rPr>
              <a:t>&lt;/body&gt;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5182870"/>
            <a:ext cx="11055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6699"/>
                </a:solidFill>
                <a:latin typeface="Verdana"/>
                <a:cs typeface="Verdana"/>
              </a:rPr>
              <a:t>&lt;/html&gt;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951" y="5160063"/>
            <a:ext cx="2625725" cy="868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libri"/>
                <a:cs typeface="Calibri"/>
              </a:rPr>
              <a:t>OUT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-5" dirty="0">
                <a:latin typeface="Verdana"/>
                <a:cs typeface="Verdana"/>
              </a:rPr>
              <a:t>Original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LOVE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INDIA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latin typeface="Verdana"/>
                <a:cs typeface="Verdana"/>
              </a:rPr>
              <a:t>Conversion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love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india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701802"/>
            <a:ext cx="3094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SQ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14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spc="-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3000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spc="-35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666051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JSTL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http://java.sun.com/jsp/jstl/sql</a:t>
            </a:r>
            <a:r>
              <a:rPr sz="2000" b="1" spc="-13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prefix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Arial"/>
                <a:cs typeface="Arial"/>
              </a:rPr>
              <a:t>sql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&lt;%@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taglib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uri=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tp://java.sun.com/jsp/jstl/sql"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spc="-25" dirty="0">
                <a:latin typeface="Calibri"/>
                <a:cs typeface="Calibri"/>
              </a:rPr>
              <a:t>prefix="sql"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%&gt;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733278"/>
            <a:ext cx="8031481" cy="407212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625602"/>
            <a:ext cx="1539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592071"/>
            <a:ext cx="5630545" cy="438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dirty="0">
                <a:latin typeface="Verdana"/>
                <a:cs typeface="Verdana"/>
              </a:rPr>
              <a:t>%@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</a:t>
            </a:r>
            <a:r>
              <a:rPr sz="1200" dirty="0">
                <a:latin typeface="Verdana"/>
                <a:cs typeface="Verdana"/>
              </a:rPr>
              <a:t>ag</a:t>
            </a:r>
            <a:r>
              <a:rPr sz="1200" spc="30" dirty="0">
                <a:latin typeface="Verdana"/>
                <a:cs typeface="Verdana"/>
              </a:rPr>
              <a:t>l</a:t>
            </a:r>
            <a:r>
              <a:rPr sz="1200" spc="25" dirty="0"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2300"/>
                </a:solidFill>
                <a:latin typeface="Verdana"/>
                <a:cs typeface="Verdana"/>
              </a:rPr>
              <a:t>u</a:t>
            </a:r>
            <a:r>
              <a:rPr sz="1200" spc="-10" dirty="0">
                <a:solidFill>
                  <a:srgbClr val="FF2300"/>
                </a:solidFill>
                <a:latin typeface="Verdana"/>
                <a:cs typeface="Verdana"/>
              </a:rPr>
              <a:t>r</a:t>
            </a:r>
            <a:r>
              <a:rPr sz="1200" spc="30" dirty="0">
                <a:solidFill>
                  <a:srgbClr val="FF2300"/>
                </a:solidFill>
                <a:latin typeface="Verdana"/>
                <a:cs typeface="Verdana"/>
              </a:rPr>
              <a:t>i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"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</a:t>
            </a:r>
            <a:r>
              <a:rPr sz="1200" spc="5" dirty="0">
                <a:solidFill>
                  <a:srgbClr val="0433FF"/>
                </a:solidFill>
                <a:latin typeface="Verdana"/>
                <a:cs typeface="Verdana"/>
              </a:rPr>
              <a:t>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t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p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://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j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a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v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a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.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s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un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.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c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o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m/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j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s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p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/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j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st</a:t>
            </a: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l/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c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or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e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200" spc="-16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p</a:t>
            </a:r>
            <a:r>
              <a:rPr sz="1200" spc="-10" dirty="0">
                <a:solidFill>
                  <a:srgbClr val="FF2300"/>
                </a:solidFill>
                <a:latin typeface="Verdana"/>
                <a:cs typeface="Verdana"/>
              </a:rPr>
              <a:t>r</a:t>
            </a:r>
            <a:r>
              <a:rPr sz="1200" spc="5" dirty="0">
                <a:solidFill>
                  <a:srgbClr val="FF2300"/>
                </a:solidFill>
                <a:latin typeface="Verdana"/>
                <a:cs typeface="Verdana"/>
              </a:rPr>
              <a:t>ef</a:t>
            </a:r>
            <a:r>
              <a:rPr sz="1200" spc="25" dirty="0">
                <a:solidFill>
                  <a:srgbClr val="FF2300"/>
                </a:solidFill>
                <a:latin typeface="Verdana"/>
                <a:cs typeface="Verdana"/>
              </a:rPr>
              <a:t>i</a:t>
            </a:r>
            <a:r>
              <a:rPr sz="1200" spc="10" dirty="0">
                <a:solidFill>
                  <a:srgbClr val="FF2300"/>
                </a:solidFill>
                <a:latin typeface="Verdana"/>
                <a:cs typeface="Verdana"/>
              </a:rPr>
              <a:t>x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"c"</a:t>
            </a:r>
            <a:r>
              <a:rPr sz="1200" spc="-6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%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spc="-5" dirty="0">
                <a:latin typeface="Verdana"/>
                <a:cs typeface="Verdana"/>
              </a:rPr>
              <a:t>%@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taglib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3"/>
              </a:rPr>
              <a:t>http://java.sun.com/jsp/jstl/sql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200" spc="-13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"sql"</a:t>
            </a:r>
            <a:r>
              <a:rPr sz="1200" dirty="0">
                <a:latin typeface="Verdana"/>
                <a:cs typeface="Verdana"/>
              </a:rPr>
              <a:t>%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&lt;html&gt;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&lt;head&gt;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&lt;title&gt;</a:t>
            </a:r>
            <a:r>
              <a:rPr sz="1200" spc="-5" dirty="0">
                <a:latin typeface="Verdana"/>
                <a:cs typeface="Verdana"/>
              </a:rPr>
              <a:t>sql:setDataSource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Tag</a:t>
            </a:r>
            <a:r>
              <a:rPr sz="1200" b="1" spc="-40" dirty="0">
                <a:solidFill>
                  <a:srgbClr val="006699"/>
                </a:solidFill>
                <a:latin typeface="Verdana"/>
                <a:cs typeface="Verdana"/>
              </a:rPr>
              <a:t>&lt;/title&gt;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&lt;/head&gt;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&lt;body&gt;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&lt;sql:setDataSource </a:t>
            </a: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200" spc="-5" dirty="0">
                <a:latin typeface="Verdana"/>
                <a:cs typeface="Verdana"/>
              </a:rPr>
              <a:t>="db"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2300"/>
                </a:solidFill>
                <a:latin typeface="Verdana"/>
                <a:cs typeface="Verdana"/>
              </a:rPr>
              <a:t>driver</a:t>
            </a:r>
            <a:r>
              <a:rPr sz="1200" spc="-10" dirty="0">
                <a:latin typeface="Verdana"/>
                <a:cs typeface="Verdana"/>
              </a:rPr>
              <a:t>="com.mysql.jdbc.Driver"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url</a:t>
            </a:r>
            <a:r>
              <a:rPr sz="1200" spc="-5" dirty="0">
                <a:latin typeface="Verdana"/>
                <a:cs typeface="Verdana"/>
              </a:rPr>
              <a:t>="jdbc:mysql://localhost/test"</a:t>
            </a:r>
            <a:endParaRPr sz="1200">
              <a:latin typeface="Verdana"/>
              <a:cs typeface="Verdana"/>
            </a:endParaRPr>
          </a:p>
          <a:p>
            <a:pPr marL="741045">
              <a:lnSpc>
                <a:spcPct val="100000"/>
              </a:lnSpc>
            </a:pP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user</a:t>
            </a:r>
            <a:r>
              <a:rPr sz="1200" spc="-5" dirty="0">
                <a:latin typeface="Verdana"/>
                <a:cs typeface="Verdana"/>
              </a:rPr>
              <a:t>=</a:t>
            </a:r>
            <a:r>
              <a:rPr sz="1200" spc="-5" dirty="0">
                <a:solidFill>
                  <a:srgbClr val="0433FF"/>
                </a:solidFill>
                <a:latin typeface="Verdana"/>
                <a:cs typeface="Verdana"/>
              </a:rPr>
              <a:t>"root"</a:t>
            </a:r>
            <a:r>
              <a:rPr sz="1200" spc="28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password</a:t>
            </a:r>
            <a:r>
              <a:rPr sz="1200" spc="-5" dirty="0">
                <a:latin typeface="Verdana"/>
                <a:cs typeface="Verdana"/>
              </a:rPr>
              <a:t>=</a:t>
            </a:r>
            <a:r>
              <a:rPr sz="1200" spc="-5" dirty="0">
                <a:solidFill>
                  <a:srgbClr val="0433FF"/>
                </a:solidFill>
                <a:latin typeface="Verdana"/>
                <a:cs typeface="Verdana"/>
              </a:rPr>
              <a:t>"1234"</a:t>
            </a: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/&gt;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&lt;sql:query</a:t>
            </a:r>
            <a:r>
              <a:rPr sz="1200" b="1" spc="-8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FF2300"/>
                </a:solidFill>
                <a:latin typeface="Verdana"/>
                <a:cs typeface="Verdana"/>
              </a:rPr>
              <a:t>dataSource</a:t>
            </a:r>
            <a:r>
              <a:rPr sz="1200" b="1" spc="-10" dirty="0">
                <a:latin typeface="Verdana"/>
                <a:cs typeface="Verdana"/>
              </a:rPr>
              <a:t>=</a:t>
            </a:r>
            <a:r>
              <a:rPr sz="1200" b="1" spc="-10" dirty="0">
                <a:solidFill>
                  <a:srgbClr val="0433FF"/>
                </a:solidFill>
                <a:latin typeface="Verdana"/>
                <a:cs typeface="Verdana"/>
              </a:rPr>
              <a:t>"${db}"</a:t>
            </a:r>
            <a:r>
              <a:rPr sz="1200" b="1" spc="-10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200" b="1" spc="-5" dirty="0">
                <a:latin typeface="Verdana"/>
                <a:cs typeface="Verdana"/>
              </a:rPr>
              <a:t>=</a:t>
            </a:r>
            <a:r>
              <a:rPr sz="1200" b="1" spc="-5" dirty="0">
                <a:solidFill>
                  <a:srgbClr val="0433FF"/>
                </a:solidFill>
                <a:latin typeface="Verdana"/>
                <a:cs typeface="Verdana"/>
              </a:rPr>
              <a:t>"rs"</a:t>
            </a: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Verdana"/>
                <a:cs typeface="Verdana"/>
              </a:rPr>
              <a:t>SELECT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*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from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Students;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&lt;/sql:query&gt;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&lt;table</a:t>
            </a:r>
            <a:r>
              <a:rPr sz="1200" b="1" spc="1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2300"/>
                </a:solidFill>
                <a:latin typeface="Verdana"/>
                <a:cs typeface="Verdana"/>
              </a:rPr>
              <a:t>border</a:t>
            </a:r>
            <a:r>
              <a:rPr sz="1200" spc="-5" dirty="0">
                <a:latin typeface="Verdana"/>
                <a:cs typeface="Verdana"/>
              </a:rPr>
              <a:t>=</a:t>
            </a:r>
            <a:r>
              <a:rPr sz="1200" spc="-5" dirty="0">
                <a:solidFill>
                  <a:srgbClr val="0433FF"/>
                </a:solidFill>
                <a:latin typeface="Verdana"/>
                <a:cs typeface="Verdana"/>
              </a:rPr>
              <a:t>"2"</a:t>
            </a:r>
            <a:r>
              <a:rPr sz="1200" spc="-3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2300"/>
                </a:solidFill>
                <a:latin typeface="Verdana"/>
                <a:cs typeface="Verdana"/>
              </a:rPr>
              <a:t>width</a:t>
            </a:r>
            <a:r>
              <a:rPr sz="1200" dirty="0">
                <a:latin typeface="Verdana"/>
                <a:cs typeface="Verdana"/>
              </a:rPr>
              <a:t>=</a:t>
            </a:r>
            <a:r>
              <a:rPr sz="1200" dirty="0">
                <a:solidFill>
                  <a:srgbClr val="0433FF"/>
                </a:solidFill>
                <a:latin typeface="Verdana"/>
                <a:cs typeface="Verdana"/>
              </a:rPr>
              <a:t>"100%"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&lt;tr&gt;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200" spc="-5" dirty="0">
                <a:latin typeface="Verdana"/>
                <a:cs typeface="Verdana"/>
              </a:rPr>
              <a:t>S</a:t>
            </a:r>
            <a:r>
              <a:rPr sz="1200" spc="5" dirty="0">
                <a:latin typeface="Verdana"/>
                <a:cs typeface="Verdana"/>
              </a:rPr>
              <a:t>tu</a:t>
            </a:r>
            <a:r>
              <a:rPr sz="1200" spc="-5" dirty="0">
                <a:latin typeface="Verdana"/>
                <a:cs typeface="Verdana"/>
              </a:rPr>
              <a:t>d</a:t>
            </a:r>
            <a:r>
              <a:rPr sz="120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I</a:t>
            </a:r>
            <a:r>
              <a:rPr sz="1200" spc="10" dirty="0">
                <a:latin typeface="Verdana"/>
                <a:cs typeface="Verdana"/>
              </a:rPr>
              <a:t>D</a:t>
            </a: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200" spc="5" dirty="0">
                <a:latin typeface="Verdana"/>
                <a:cs typeface="Verdana"/>
              </a:rPr>
              <a:t>F</a:t>
            </a:r>
            <a:r>
              <a:rPr sz="1200" spc="25" dirty="0">
                <a:latin typeface="Verdana"/>
                <a:cs typeface="Verdana"/>
              </a:rPr>
              <a:t>i</a:t>
            </a:r>
            <a:r>
              <a:rPr sz="1200" spc="-10" dirty="0">
                <a:latin typeface="Verdana"/>
                <a:cs typeface="Verdana"/>
              </a:rPr>
              <a:t>r</a:t>
            </a:r>
            <a:r>
              <a:rPr sz="1200" dirty="0">
                <a:latin typeface="Verdana"/>
                <a:cs typeface="Verdana"/>
              </a:rPr>
              <a:t>st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me</a:t>
            </a: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/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r>
              <a:rPr sz="1200" dirty="0">
                <a:latin typeface="Verdana"/>
                <a:cs typeface="Verdana"/>
              </a:rPr>
              <a:t>Last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am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b="1" spc="-15" dirty="0">
                <a:solidFill>
                  <a:srgbClr val="006699"/>
                </a:solidFill>
                <a:latin typeface="Verdana"/>
                <a:cs typeface="Verdana"/>
              </a:rPr>
              <a:t>&lt;/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t</a:t>
            </a:r>
            <a:r>
              <a:rPr sz="1200" b="1" spc="5" dirty="0">
                <a:solidFill>
                  <a:srgbClr val="006699"/>
                </a:solidFill>
                <a:latin typeface="Verdana"/>
                <a:cs typeface="Verdana"/>
              </a:rPr>
              <a:t>h</a:t>
            </a:r>
            <a:r>
              <a:rPr sz="12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&lt;th&gt;</a:t>
            </a:r>
            <a:r>
              <a:rPr sz="1200" b="1" spc="-5" dirty="0">
                <a:latin typeface="Verdana"/>
                <a:cs typeface="Verdana"/>
              </a:rPr>
              <a:t>Age</a:t>
            </a:r>
            <a:r>
              <a:rPr sz="1200" b="1" spc="-5" dirty="0">
                <a:solidFill>
                  <a:srgbClr val="006699"/>
                </a:solidFill>
                <a:latin typeface="Verdana"/>
                <a:cs typeface="Verdana"/>
              </a:rPr>
              <a:t>&lt;/th&gt;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200" b="1" spc="-10" dirty="0">
                <a:solidFill>
                  <a:srgbClr val="006699"/>
                </a:solidFill>
                <a:latin typeface="Verdana"/>
                <a:cs typeface="Verdana"/>
              </a:rPr>
              <a:t>&lt;/tr&gt;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548081"/>
            <a:ext cx="15398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Examp</a:t>
            </a:r>
            <a:r>
              <a:rPr sz="3000" spc="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396" y="1751202"/>
            <a:ext cx="5961380" cy="294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&lt;c:forEach</a:t>
            </a:r>
            <a:r>
              <a:rPr sz="1600" b="1" spc="-4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2300"/>
                </a:solidFill>
                <a:latin typeface="Verdana"/>
                <a:cs typeface="Verdana"/>
              </a:rPr>
              <a:t>var</a:t>
            </a:r>
            <a:r>
              <a:rPr sz="1600" spc="-5" dirty="0">
                <a:latin typeface="Verdana"/>
                <a:cs typeface="Verdana"/>
              </a:rPr>
              <a:t>=</a:t>
            </a:r>
            <a:r>
              <a:rPr sz="1600" spc="-5" dirty="0">
                <a:solidFill>
                  <a:srgbClr val="0433FF"/>
                </a:solidFill>
                <a:latin typeface="Verdana"/>
                <a:cs typeface="Verdana"/>
              </a:rPr>
              <a:t>"table"</a:t>
            </a:r>
            <a:r>
              <a:rPr sz="1600" spc="-8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2300"/>
                </a:solidFill>
                <a:latin typeface="Verdana"/>
                <a:cs typeface="Verdana"/>
              </a:rPr>
              <a:t>items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dirty="0">
                <a:solidFill>
                  <a:srgbClr val="0433FF"/>
                </a:solidFill>
                <a:latin typeface="Verdana"/>
                <a:cs typeface="Verdana"/>
              </a:rPr>
              <a:t>"${rs.rows}"</a:t>
            </a: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&lt;tr&gt;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&lt;td&gt;&lt;c:out</a:t>
            </a:r>
            <a:r>
              <a:rPr sz="1600" b="1" spc="-5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"${table.id}"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/&gt;&lt;/td&gt;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&lt;td&gt;&lt;c:out</a:t>
            </a:r>
            <a:r>
              <a:rPr sz="1600" b="1" spc="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"${table.First_Name}"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/&gt;&lt;/td&gt;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&lt;td&gt;&lt;c:out</a:t>
            </a:r>
            <a:r>
              <a:rPr sz="1600" b="1" spc="-2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"${table.Last_Name}"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/&gt;&lt;/td&gt;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&lt;td&gt;&lt;c:out</a:t>
            </a:r>
            <a:r>
              <a:rPr sz="1600" b="1" spc="-25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2300"/>
                </a:solidFill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</a:t>
            </a:r>
            <a:r>
              <a:rPr sz="1600" spc="-10" dirty="0">
                <a:solidFill>
                  <a:srgbClr val="0433FF"/>
                </a:solidFill>
                <a:latin typeface="Verdana"/>
                <a:cs typeface="Verdana"/>
              </a:rPr>
              <a:t>"${table.Age}"</a:t>
            </a:r>
            <a:r>
              <a:rPr sz="1600" b="1" spc="-10" dirty="0">
                <a:solidFill>
                  <a:srgbClr val="006699"/>
                </a:solidFill>
                <a:latin typeface="Verdana"/>
                <a:cs typeface="Verdana"/>
              </a:rPr>
              <a:t>/&gt;&lt;/td&gt;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&lt;/tr&gt;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6699"/>
                </a:solidFill>
                <a:latin typeface="Verdana"/>
                <a:cs typeface="Verdana"/>
              </a:rPr>
              <a:t>&lt;/c:forEach&gt;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&lt;/table&gt;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Verdana"/>
                <a:cs typeface="Verdana"/>
              </a:rPr>
              <a:t>&lt;/body&gt;</a:t>
            </a:r>
            <a:endParaRPr sz="16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sz="1600" b="1" spc="5" dirty="0">
                <a:solidFill>
                  <a:srgbClr val="006699"/>
                </a:solidFill>
                <a:latin typeface="Verdana"/>
                <a:cs typeface="Verdana"/>
              </a:rPr>
              <a:t>&lt;/html&gt;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590" y="548081"/>
            <a:ext cx="22282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XML</a:t>
            </a:r>
            <a:r>
              <a:rPr sz="30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mbria"/>
                <a:cs typeface="Cambria"/>
              </a:rPr>
              <a:t>tags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49298"/>
            <a:ext cx="7578725" cy="270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Arial"/>
                <a:cs typeface="Arial"/>
              </a:rPr>
              <a:t>XML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tags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are</a:t>
            </a:r>
            <a:r>
              <a:rPr sz="2000" b="1" spc="-5" dirty="0">
                <a:latin typeface="Arial"/>
                <a:cs typeface="Arial"/>
              </a:rPr>
              <a:t> useful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creating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manipulating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latin typeface="Arial"/>
                <a:cs typeface="Arial"/>
              </a:rPr>
              <a:t>documents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through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JSP.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Arial"/>
                <a:cs typeface="Arial"/>
              </a:rPr>
              <a:t>url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xml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http://java.sun.com/jsp/jstl/xml</a:t>
            </a:r>
            <a:r>
              <a:rPr sz="2000" b="1" spc="-16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Arial"/>
                <a:cs typeface="Arial"/>
              </a:rPr>
              <a:t>prefix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10" dirty="0">
                <a:latin typeface="Arial"/>
                <a:cs typeface="Arial"/>
              </a:rPr>
              <a:t>is</a:t>
            </a:r>
            <a:r>
              <a:rPr sz="2000" b="1" spc="-1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x.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syntax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JSTL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XML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JSP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091565">
              <a:lnSpc>
                <a:spcPct val="100000"/>
              </a:lnSpc>
            </a:pPr>
            <a:r>
              <a:rPr sz="1400" b="1" spc="-35" dirty="0">
                <a:solidFill>
                  <a:srgbClr val="006699"/>
                </a:solidFill>
                <a:latin typeface="Verdana"/>
                <a:cs typeface="Verdana"/>
              </a:rPr>
              <a:t>&lt;</a:t>
            </a:r>
            <a:r>
              <a:rPr sz="1400" spc="-35" dirty="0">
                <a:latin typeface="Verdana"/>
                <a:cs typeface="Verdana"/>
              </a:rPr>
              <a:t>%@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taglib</a:t>
            </a:r>
            <a:r>
              <a:rPr sz="1400" spc="190" dirty="0"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2300"/>
                </a:solidFill>
                <a:latin typeface="Verdana"/>
                <a:cs typeface="Verdana"/>
              </a:rPr>
              <a:t>uri</a:t>
            </a:r>
            <a:r>
              <a:rPr sz="1400" spc="-15" dirty="0">
                <a:latin typeface="Verdana"/>
                <a:cs typeface="Verdana"/>
              </a:rPr>
              <a:t>=</a:t>
            </a:r>
            <a:r>
              <a:rPr sz="1400" spc="-15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2"/>
              </a:rPr>
              <a:t>http://java.sun.com/jsp/jstl/xml</a:t>
            </a:r>
            <a:r>
              <a:rPr sz="1400" spc="-15" dirty="0">
                <a:solidFill>
                  <a:srgbClr val="0433FF"/>
                </a:solidFill>
                <a:latin typeface="Verdana"/>
                <a:cs typeface="Verdana"/>
              </a:rPr>
              <a:t>"</a:t>
            </a:r>
            <a:r>
              <a:rPr sz="1400" spc="125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2300"/>
                </a:solidFill>
                <a:latin typeface="Verdana"/>
                <a:cs typeface="Verdana"/>
              </a:rPr>
              <a:t>prefix</a:t>
            </a:r>
            <a:r>
              <a:rPr sz="1400" spc="-30" dirty="0">
                <a:latin typeface="Verdana"/>
                <a:cs typeface="Verdana"/>
              </a:rPr>
              <a:t>=</a:t>
            </a:r>
            <a:r>
              <a:rPr sz="1400" spc="-30" dirty="0">
                <a:solidFill>
                  <a:srgbClr val="0433FF"/>
                </a:solidFill>
                <a:latin typeface="Verdana"/>
                <a:cs typeface="Verdana"/>
              </a:rPr>
              <a:t>"x"</a:t>
            </a:r>
            <a:r>
              <a:rPr sz="1400" spc="200" dirty="0">
                <a:solidFill>
                  <a:srgbClr val="0433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%</a:t>
            </a:r>
            <a:r>
              <a:rPr sz="1400" b="1" spc="-30" dirty="0">
                <a:solidFill>
                  <a:srgbClr val="006699"/>
                </a:solidFill>
                <a:latin typeface="Verdana"/>
                <a:cs typeface="Verdana"/>
              </a:rPr>
              <a:t>&gt;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25" y="701167"/>
            <a:ext cx="29451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ServletContextEvent</a:t>
            </a:r>
            <a:endParaRPr sz="2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8833104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525" y="701167"/>
            <a:ext cx="16421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tt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endParaRPr sz="25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200"/>
            <a:ext cx="8476488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403860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40" dirty="0">
                <a:solidFill>
                  <a:srgbClr val="FFFFFF"/>
                </a:solidFill>
                <a:latin typeface="Cambria"/>
                <a:cs typeface="Cambria"/>
              </a:rPr>
              <a:t>Missing JSTL Library??</a:t>
            </a:r>
            <a:endParaRPr sz="3200" dirty="0">
              <a:latin typeface="Cambria"/>
              <a:cs typeface="Cambri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96A20-F1D9-AAF2-A32D-4C8696C05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7048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437" y="548081"/>
            <a:ext cx="28448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ambria"/>
                <a:cs typeface="Cambria"/>
              </a:rPr>
              <a:t>Custom</a:t>
            </a:r>
            <a:r>
              <a:rPr sz="30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Cambria"/>
                <a:cs typeface="Cambria"/>
              </a:rPr>
              <a:t>Tags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1429"/>
            <a:ext cx="7670165" cy="20320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235" dirty="0">
                <a:latin typeface="Calibri"/>
                <a:cs typeface="Calibri"/>
              </a:rPr>
              <a:t>T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ab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via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taglib</a:t>
            </a:r>
            <a:r>
              <a:rPr sz="2000" b="1" spc="-76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75895" algn="ctr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latin typeface="Courier New"/>
                <a:cs typeface="Courier New"/>
              </a:rPr>
              <a:t>&lt;%@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taglib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uri=”</a:t>
            </a:r>
            <a:r>
              <a:rPr sz="1600" b="1" i="1" spc="-5" dirty="0">
                <a:solidFill>
                  <a:srgbClr val="C0504D"/>
                </a:solidFill>
                <a:latin typeface="Courier New"/>
                <a:cs typeface="Courier New"/>
              </a:rPr>
              <a:t>uri</a:t>
            </a:r>
            <a:r>
              <a:rPr sz="1600" b="1" spc="-5" dirty="0">
                <a:latin typeface="Courier New"/>
                <a:cs typeface="Courier New"/>
              </a:rPr>
              <a:t>”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prefix=”</a:t>
            </a:r>
            <a:r>
              <a:rPr sz="1600" b="1" i="1" spc="-5" dirty="0">
                <a:solidFill>
                  <a:srgbClr val="C0504D"/>
                </a:solidFill>
                <a:latin typeface="Courier New"/>
                <a:cs typeface="Courier New"/>
              </a:rPr>
              <a:t>prefix</a:t>
            </a:r>
            <a:r>
              <a:rPr sz="1600" b="1" spc="-5" dirty="0">
                <a:latin typeface="Courier New"/>
                <a:cs typeface="Courier New"/>
              </a:rPr>
              <a:t>”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%&gt;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355"/>
              </a:lnSpc>
            </a:pPr>
            <a:r>
              <a:rPr sz="2000" spc="-45" dirty="0">
                <a:latin typeface="Calibri"/>
                <a:cs typeface="Calibri"/>
              </a:rPr>
              <a:t>Directive’s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uri</a:t>
            </a:r>
            <a:r>
              <a:rPr sz="2000" b="1" spc="-76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references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TLD</a:t>
            </a:r>
            <a:r>
              <a:rPr sz="2000" spc="-15" dirty="0">
                <a:latin typeface="Calibri"/>
                <a:cs typeface="Calibri"/>
              </a:rPr>
              <a:t> (established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WAR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file’s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55"/>
              </a:lnSpc>
            </a:pPr>
            <a:r>
              <a:rPr sz="2000" b="1" spc="-5" dirty="0">
                <a:latin typeface="Courier New"/>
                <a:cs typeface="Courier New"/>
              </a:rPr>
              <a:t>web.xml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2000" spc="-45" dirty="0">
                <a:latin typeface="Calibri"/>
                <a:cs typeface="Calibri"/>
              </a:rPr>
              <a:t>Directive’s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prefix</a:t>
            </a:r>
            <a:r>
              <a:rPr sz="2000" b="1" spc="-78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namespace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TLD’s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395985"/>
            <a:ext cx="4175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Steps</a:t>
            </a:r>
            <a:r>
              <a:rPr sz="24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implementing,</a:t>
            </a: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using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deploying</a:t>
            </a:r>
            <a:r>
              <a:rPr sz="24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custom</a:t>
            </a:r>
            <a:r>
              <a:rPr sz="24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tags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5"/>
            <a:ext cx="7656195" cy="456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steps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follow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order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custom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relatively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straight-forward.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First,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tag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handlers</a:t>
            </a:r>
            <a:r>
              <a:rPr sz="2000" spc="-10" dirty="0">
                <a:latin typeface="Calibri"/>
                <a:cs typeface="Calibri"/>
              </a:rPr>
              <a:t>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JSP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2.0 </a:t>
            </a:r>
            <a:r>
              <a:rPr sz="2000" spc="-10" dirty="0">
                <a:latin typeface="Calibri"/>
                <a:cs typeface="Calibri"/>
              </a:rPr>
              <a:t>architecture,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handlers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Second,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tag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library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descriptor,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TLD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Third,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handlers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TLD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called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tag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library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either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unpacked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packed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Then, </a:t>
            </a:r>
            <a:r>
              <a:rPr sz="2000" spc="-25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JSP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 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tags.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deploy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JSP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talk </a:t>
            </a:r>
            <a:r>
              <a:rPr sz="2000" spc="-5" dirty="0">
                <a:latin typeface="Calibri"/>
                <a:cs typeface="Calibri"/>
              </a:rPr>
              <a:t>about 3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things </a:t>
            </a:r>
            <a:r>
              <a:rPr sz="2000" spc="-30" dirty="0">
                <a:latin typeface="Calibri"/>
                <a:cs typeface="Calibri"/>
              </a:rPr>
              <a:t>here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examples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 </a:t>
            </a:r>
            <a:r>
              <a:rPr sz="2000" spc="-30" dirty="0">
                <a:latin typeface="Calibri"/>
                <a:cs typeface="Calibri"/>
              </a:rPr>
              <a:t>tag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handler,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TLD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JSP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pages.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701802"/>
            <a:ext cx="284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mbria"/>
                <a:cs typeface="Cambria"/>
              </a:rPr>
              <a:t>JSP</a:t>
            </a:r>
            <a:r>
              <a:rPr sz="3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mbria"/>
                <a:cs typeface="Cambria"/>
              </a:rPr>
              <a:t>Architecture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828800"/>
            <a:ext cx="8799575" cy="423672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395478"/>
            <a:ext cx="363982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5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500" spc="5" dirty="0">
                <a:solidFill>
                  <a:srgbClr val="FFFFFF"/>
                </a:solidFill>
                <a:latin typeface="Cambria"/>
                <a:cs typeface="Cambria"/>
              </a:rPr>
              <a:t>x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am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ple: 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"Hello"</a:t>
            </a:r>
            <a:r>
              <a:rPr sz="25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5"/>
            <a:ext cx="8074660" cy="3581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1594" algn="just">
              <a:lnSpc>
                <a:spcPct val="100000"/>
              </a:lnSpc>
              <a:spcBef>
                <a:spcPts val="90"/>
              </a:spcBef>
            </a:pPr>
            <a:r>
              <a:rPr sz="2400" spc="-14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custom </a:t>
            </a:r>
            <a:r>
              <a:rPr sz="2400" spc="-20" dirty="0">
                <a:latin typeface="Calibri"/>
                <a:cs typeface="Calibri"/>
              </a:rPr>
              <a:t>tag you </a:t>
            </a:r>
            <a:r>
              <a:rPr sz="2400" spc="-3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simply </a:t>
            </a:r>
            <a:r>
              <a:rPr sz="2400" spc="-30" dirty="0">
                <a:solidFill>
                  <a:srgbClr val="0070C0"/>
                </a:solidFill>
                <a:latin typeface="Calibri"/>
                <a:cs typeface="Calibri"/>
              </a:rPr>
              <a:t>extend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SimpleTagSupport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override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45" dirty="0">
                <a:latin typeface="Calibri"/>
                <a:cs typeface="Calibri"/>
              </a:rPr>
              <a:t>doTag() </a:t>
            </a:r>
            <a:r>
              <a:rPr sz="2400" spc="-10" dirty="0">
                <a:latin typeface="Calibri"/>
                <a:cs typeface="Calibri"/>
              </a:rPr>
              <a:t>method, </a:t>
            </a:r>
            <a:r>
              <a:rPr sz="2400" spc="-20" dirty="0">
                <a:latin typeface="Calibri"/>
                <a:cs typeface="Calibri"/>
              </a:rPr>
              <a:t>where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3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3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0" dirty="0">
                <a:latin typeface="Calibri"/>
                <a:cs typeface="Calibri"/>
              </a:rPr>
              <a:t>generate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content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tag.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Consider you </a:t>
            </a:r>
            <a:r>
              <a:rPr sz="2400" spc="-35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custom </a:t>
            </a:r>
            <a:r>
              <a:rPr sz="2400" spc="-30" dirty="0">
                <a:latin typeface="Calibri"/>
                <a:cs typeface="Calibri"/>
              </a:rPr>
              <a:t>tag </a:t>
            </a:r>
            <a:r>
              <a:rPr sz="2400" spc="-10" dirty="0">
                <a:latin typeface="Calibri"/>
                <a:cs typeface="Calibri"/>
              </a:rPr>
              <a:t>named </a:t>
            </a:r>
            <a:r>
              <a:rPr sz="2400" spc="-15" dirty="0">
                <a:latin typeface="Calibri"/>
                <a:cs typeface="Calibri"/>
              </a:rPr>
              <a:t>&lt;ex:Hello&gt;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35" dirty="0">
                <a:latin typeface="Calibri"/>
                <a:cs typeface="Calibri"/>
              </a:rPr>
              <a:t>want </a:t>
            </a:r>
            <a:r>
              <a:rPr sz="2400" spc="-30" dirty="0">
                <a:latin typeface="Calibri"/>
                <a:cs typeface="Calibri"/>
              </a:rPr>
              <a:t> 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following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fashion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body:</a:t>
            </a:r>
            <a:endParaRPr sz="2400" dirty="0">
              <a:latin typeface="Calibri"/>
              <a:cs typeface="Calibri"/>
            </a:endParaRPr>
          </a:p>
          <a:p>
            <a:pPr marL="1842135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&lt;ex:Hello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/&gt;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145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custom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JSP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must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first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Java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handler.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547573"/>
            <a:ext cx="364045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7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xam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ple: 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25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"Hello"</a:t>
            </a:r>
            <a:r>
              <a:rPr sz="2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5"/>
            <a:ext cx="7922260" cy="47513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HelloTag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follows: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package</a:t>
            </a:r>
            <a:r>
              <a:rPr sz="2400" spc="-85" dirty="0">
                <a:latin typeface="Calibri"/>
                <a:cs typeface="Calibri"/>
              </a:rPr>
              <a:t> myTags;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23564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import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javax.servlet.jsp.tagext.*; </a:t>
            </a:r>
            <a:endParaRPr lang="en-US" sz="2400" spc="-30" dirty="0">
              <a:latin typeface="Calibri"/>
              <a:cs typeface="Calibri"/>
            </a:endParaRPr>
          </a:p>
          <a:p>
            <a:pPr marL="12700" marR="2356485">
              <a:lnSpc>
                <a:spcPct val="100000"/>
              </a:lnSpc>
            </a:pPr>
            <a:r>
              <a:rPr sz="2400" spc="-43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javax.servlet.jsp.*;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java.io.*;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class</a:t>
            </a:r>
            <a:r>
              <a:rPr sz="24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70C0"/>
                </a:solidFill>
                <a:latin typeface="Calibri"/>
                <a:cs typeface="Calibri"/>
              </a:rPr>
              <a:t>HelloTag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extends</a:t>
            </a:r>
            <a:r>
              <a:rPr sz="2400" spc="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70C0"/>
                </a:solidFill>
                <a:latin typeface="Calibri"/>
                <a:cs typeface="Calibri"/>
              </a:rPr>
              <a:t>SimpleTagSupport</a:t>
            </a:r>
            <a:r>
              <a:rPr sz="2400" spc="4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void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doTag()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throws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JspException,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IOException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z="2400" spc="-40" dirty="0">
                <a:latin typeface="Calibri"/>
                <a:cs typeface="Calibri"/>
              </a:rPr>
              <a:t>JspWriter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getJspContext().getOut();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out.println("Hello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Custom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Tag!");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547573"/>
            <a:ext cx="364045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7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xam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ple: 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25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"Hello"</a:t>
            </a:r>
            <a:r>
              <a:rPr sz="2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5"/>
            <a:ext cx="7611745" cy="4583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Calibri"/>
                <a:cs typeface="Calibri"/>
              </a:rPr>
              <a:t>Above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where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doTag()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takes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JspContext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getJspContext()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uses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"Hello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Custom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80" dirty="0">
                <a:latin typeface="Calibri"/>
                <a:cs typeface="Calibri"/>
              </a:rPr>
              <a:t>Tag!"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JspWriter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 marR="21082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Let </a:t>
            </a:r>
            <a:r>
              <a:rPr sz="2000" dirty="0">
                <a:latin typeface="Calibri"/>
                <a:cs typeface="Calibri"/>
              </a:rPr>
              <a:t>us </a:t>
            </a:r>
            <a:r>
              <a:rPr sz="2000" spc="-10" dirty="0">
                <a:latin typeface="Calibri"/>
                <a:cs typeface="Calibri"/>
              </a:rPr>
              <a:t>compile above </a:t>
            </a:r>
            <a:r>
              <a:rPr sz="2000" spc="-5" dirty="0">
                <a:latin typeface="Calibri"/>
                <a:cs typeface="Calibri"/>
              </a:rPr>
              <a:t>class and </a:t>
            </a:r>
            <a:r>
              <a:rPr sz="2000" spc="-30" dirty="0">
                <a:latin typeface="Calibri"/>
                <a:cs typeface="Calibri"/>
              </a:rPr>
              <a:t>copy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directory available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environment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CLASSPATH.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Here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have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copied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ROOT\WEB-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INF\classes\myTags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Note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80" dirty="0">
                <a:latin typeface="Calibri"/>
                <a:cs typeface="Calibri"/>
              </a:rPr>
              <a:t>:</a:t>
            </a:r>
            <a:r>
              <a:rPr sz="2000" spc="-8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include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compile: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-30" dirty="0">
                <a:latin typeface="Calibri"/>
                <a:cs typeface="Calibri"/>
              </a:rPr>
              <a:t>TOMCAT_HOME/lib/jsp-api.jar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your</a:t>
            </a:r>
            <a:r>
              <a:rPr sz="2000" spc="-90" dirty="0">
                <a:latin typeface="Calibri"/>
                <a:cs typeface="Calibri"/>
              </a:rPr>
              <a:t> CLASSPATH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Finally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create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tag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&lt;Tomcat-Installation-Directory&gt;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webapps\ROOT\WEB-INF\custom.tld.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547573"/>
            <a:ext cx="364045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7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xam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ple: 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25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"Hello"</a:t>
            </a:r>
            <a:r>
              <a:rPr sz="2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5775"/>
            <a:ext cx="7388860" cy="3704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latin typeface="Calibri"/>
                <a:cs typeface="Calibri"/>
              </a:rPr>
              <a:t>&lt;taglib&gt;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&lt;tlib-version&gt;1.0&lt;/tlib-version&gt;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&lt;jsp-version&gt;2.0&lt;/jsp-version&gt;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&lt;short-name&gt;Example</a:t>
            </a:r>
            <a:r>
              <a:rPr sz="2400" spc="-15" dirty="0">
                <a:latin typeface="Calibri"/>
                <a:cs typeface="Calibri"/>
              </a:rPr>
              <a:t> TLD&lt;/short-name&gt;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&lt;tag&gt;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&lt;name&gt;Hello&lt;/name&gt;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&lt;tag-class&gt;myTags.HelloTag&lt;/tag-class&gt;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&lt;body-content&gt;empty&lt;/body-content&gt;</a:t>
            </a:r>
            <a:endParaRPr sz="24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&lt;/tag&gt;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&lt;/taglib&gt;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547573"/>
            <a:ext cx="3640454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95"/>
              </a:spcBef>
            </a:pPr>
            <a:r>
              <a:rPr sz="2500" spc="-40" dirty="0">
                <a:solidFill>
                  <a:srgbClr val="FFFFFF"/>
                </a:solidFill>
                <a:latin typeface="Cambria"/>
                <a:cs typeface="Cambria"/>
              </a:rPr>
              <a:t>JS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500" spc="-7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xam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ple: 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25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mbria"/>
                <a:cs typeface="Cambria"/>
              </a:rPr>
              <a:t>"Hello"</a:t>
            </a:r>
            <a:r>
              <a:rPr sz="2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56917"/>
            <a:ext cx="7576820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Now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5" dirty="0">
                <a:latin typeface="Calibri"/>
                <a:cs typeface="Calibri"/>
              </a:rPr>
              <a:t> 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defined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custom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Hello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JSP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program(Hello.jsp)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follows: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(Note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" dirty="0">
                <a:latin typeface="Calibri"/>
                <a:cs typeface="Calibri"/>
              </a:rPr>
              <a:t> Hello.jsp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saved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WEB-INF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&lt;%@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taglib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prefix="ex"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uri="WEB-INF/custom.tld"%&gt;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&lt;head&gt;</a:t>
            </a:r>
            <a:endParaRPr sz="18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&lt;title&gt;A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custom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tag&lt;/title&gt;</a:t>
            </a:r>
            <a:endParaRPr sz="18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&lt;/head&gt;</a:t>
            </a:r>
            <a:endParaRPr sz="18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&lt;ex:Hello/&gt;</a:t>
            </a:r>
            <a:endParaRPr sz="18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8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m</a:t>
            </a:r>
            <a:r>
              <a:rPr sz="1800" spc="-45" dirty="0">
                <a:latin typeface="Calibri"/>
                <a:cs typeface="Calibri"/>
              </a:rPr>
              <a:t>c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 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ng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http://localhost:8080/Hello.jsp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 </a:t>
            </a:r>
            <a:r>
              <a:rPr sz="1800" spc="-15" dirty="0">
                <a:latin typeface="Calibri"/>
                <a:cs typeface="Calibri"/>
              </a:rPr>
              <a:t>following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Hello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Custom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Tag!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582929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Summary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3235" y="1371600"/>
            <a:ext cx="8221980" cy="535018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Introduction to JSP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Comparison with Servlet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JSP: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Scripting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Directives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Action Tags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Implicit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Expression Language(EL)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JSP Standard Tag Libraries(JSTL)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Custom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Session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Exception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CRUD Application 	</a:t>
            </a:r>
          </a:p>
        </p:txBody>
      </p:sp>
    </p:spTree>
    <p:extLst>
      <p:ext uri="{BB962C8B-B14F-4D97-AF65-F5344CB8AC3E}">
        <p14:creationId xmlns:p14="http://schemas.microsoft.com/office/powerpoint/2010/main" val="29739251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582929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FFFFFF"/>
                </a:solidFill>
              </a:rPr>
              <a:t>Up Next??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3235" y="1566872"/>
            <a:ext cx="8221980" cy="239552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to 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Exploring Architecture of 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Relation Mapping(ORM) with 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Hibernate 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Hibernate Query Language (HQL)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CRUD Operation using Hibernate API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97385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051" y="2865196"/>
            <a:ext cx="34150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spc="-5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5" dirty="0"/>
              <a:t>UNIT</a:t>
            </a:r>
            <a:r>
              <a:rPr spc="-9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lang="en-US" spc="-45" dirty="0"/>
              <a:t>4</a:t>
            </a:r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7091</Words>
  <Application>Microsoft Office PowerPoint</Application>
  <PresentationFormat>On-screen Show (4:3)</PresentationFormat>
  <Paragraphs>1076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8" baseType="lpstr">
      <vt:lpstr>Arial</vt:lpstr>
      <vt:lpstr>Arial MT</vt:lpstr>
      <vt:lpstr>Calibri</vt:lpstr>
      <vt:lpstr>Cambria</vt:lpstr>
      <vt:lpstr>Courier New</vt:lpstr>
      <vt:lpstr>inter-regular</vt:lpstr>
      <vt:lpstr>times new roman</vt:lpstr>
      <vt:lpstr>times new roman</vt:lpstr>
      <vt:lpstr>Verdana</vt:lpstr>
      <vt:lpstr>Wingdings</vt:lpstr>
      <vt:lpstr>Office Theme</vt:lpstr>
      <vt:lpstr>PowerPoint Presentation</vt:lpstr>
      <vt:lpstr>Content</vt:lpstr>
      <vt:lpstr>Introduction to JSP</vt:lpstr>
      <vt:lpstr>Introduction to JSP</vt:lpstr>
      <vt:lpstr>Problems with  Servlet</vt:lpstr>
      <vt:lpstr>Advantage of JSP over  Servlet There are many advantages of JSP over servlet. They are as follows:</vt:lpstr>
      <vt:lpstr>Advantage of  JSP over Servlet</vt:lpstr>
      <vt:lpstr>JSP VS SERVLET</vt:lpstr>
      <vt:lpstr>JSP Architecture</vt:lpstr>
      <vt:lpstr>JSP Architecture</vt:lpstr>
      <vt:lpstr>JSP Architecture</vt:lpstr>
      <vt:lpstr>First JSP Program</vt:lpstr>
      <vt:lpstr>JSP DIRECTIVES</vt:lpstr>
      <vt:lpstr>1.PAGE DIRECTIVE</vt:lpstr>
      <vt:lpstr>import</vt:lpstr>
      <vt:lpstr>contentType</vt:lpstr>
      <vt:lpstr>Buffer</vt:lpstr>
      <vt:lpstr>Example</vt:lpstr>
      <vt:lpstr>isThreadSafe</vt:lpstr>
      <vt:lpstr>info</vt:lpstr>
      <vt:lpstr>errorPage</vt:lpstr>
      <vt:lpstr>isErrorPage</vt:lpstr>
      <vt:lpstr>isELIgnored</vt:lpstr>
      <vt:lpstr>language</vt:lpstr>
      <vt:lpstr>2. JSP Include Directive</vt:lpstr>
      <vt:lpstr>Example</vt:lpstr>
      <vt:lpstr>3. JSP Taglib directive</vt:lpstr>
      <vt:lpstr>JSP SCRIPTING  ELEMENTS</vt:lpstr>
      <vt:lpstr>1. scriptlet tag</vt:lpstr>
      <vt:lpstr>Example</vt:lpstr>
      <vt:lpstr>2. JSP expression tag</vt:lpstr>
      <vt:lpstr>Example</vt:lpstr>
      <vt:lpstr>Example</vt:lpstr>
      <vt:lpstr>3. JSP Declaration Tag</vt:lpstr>
      <vt:lpstr>JSP Action Tag</vt:lpstr>
      <vt:lpstr>FORWARD ACTION AND  PARAM TAG:</vt:lpstr>
      <vt:lpstr>Example</vt:lpstr>
      <vt:lpstr>INCLUDE ACTION</vt:lpstr>
      <vt:lpstr>Example</vt:lpstr>
      <vt:lpstr>Example</vt:lpstr>
      <vt:lpstr>jsp:useBean action tag</vt:lpstr>
      <vt:lpstr>jsp:setProperty and  jsp:getProperty action tags</vt:lpstr>
      <vt:lpstr>PowerPoint Presentation</vt:lpstr>
      <vt:lpstr>JSP implicit Objects</vt:lpstr>
      <vt:lpstr>JSP Session Objects</vt:lpstr>
      <vt:lpstr>JSP Session Example</vt:lpstr>
      <vt:lpstr>JSP Session Example</vt:lpstr>
      <vt:lpstr>JSP Cookie Handling</vt:lpstr>
      <vt:lpstr>JSP Cookie Handling</vt:lpstr>
      <vt:lpstr>Example: to create,  delete and read cookies</vt:lpstr>
      <vt:lpstr>Cookie in JSP</vt:lpstr>
      <vt:lpstr>Example</vt:lpstr>
      <vt:lpstr>Example</vt:lpstr>
      <vt:lpstr>JSP Expression Language</vt:lpstr>
      <vt:lpstr>JSP Expression Language</vt:lpstr>
      <vt:lpstr>EL Param Example</vt:lpstr>
      <vt:lpstr>EL sessionScope  example</vt:lpstr>
      <vt:lpstr>EL cookie example</vt:lpstr>
      <vt:lpstr>JSP DATABASE ACCESS</vt:lpstr>
      <vt:lpstr>Example : JSP-JDBC</vt:lpstr>
      <vt:lpstr>Example</vt:lpstr>
      <vt:lpstr>Example</vt:lpstr>
      <vt:lpstr>Example</vt:lpstr>
      <vt:lpstr>Example</vt:lpstr>
      <vt:lpstr>PowerPoint Presentation</vt:lpstr>
      <vt:lpstr>JSP Standard Tag Library  (JSTL)</vt:lpstr>
      <vt:lpstr>JSTL Tags</vt:lpstr>
      <vt:lpstr>JSTL Core Tags</vt:lpstr>
      <vt:lpstr>JSTL Core &lt;c:out&gt; Tag</vt:lpstr>
      <vt:lpstr>JSTL Core &lt;c:set&gt; Tag</vt:lpstr>
      <vt:lpstr>JSTL Core &lt;c:remove&gt;  Tag</vt:lpstr>
      <vt:lpstr>JSTL Core &lt;c:if&gt; Tag</vt:lpstr>
      <vt:lpstr>JSTL Core &lt;c:catch&gt; Tag</vt:lpstr>
      <vt:lpstr>JSTL Core &lt;c:choose&gt;, &lt;c:when&gt;, &lt;c:otherwise&gt; Tag</vt:lpstr>
      <vt:lpstr>Example</vt:lpstr>
      <vt:lpstr>JSTL Core &lt;c:forEach&gt;  Tag</vt:lpstr>
      <vt:lpstr>JSTL Core &lt;c:redirect&gt;  Tag</vt:lpstr>
      <vt:lpstr>JSTL FUNCTION TAG  LIBRARY</vt:lpstr>
      <vt:lpstr>URL Rewriting</vt:lpstr>
      <vt:lpstr>Example</vt:lpstr>
      <vt:lpstr>SQL TAG LIBRARY</vt:lpstr>
      <vt:lpstr>Example</vt:lpstr>
      <vt:lpstr>Example</vt:lpstr>
      <vt:lpstr>JSP XML tags</vt:lpstr>
      <vt:lpstr>ServletContextEvent</vt:lpstr>
      <vt:lpstr>Formatting</vt:lpstr>
      <vt:lpstr>Missing JSTL Library??</vt:lpstr>
      <vt:lpstr>JSP Custom Tags</vt:lpstr>
      <vt:lpstr>Steps for implementing, using  &amp; deploying custom tags</vt:lpstr>
      <vt:lpstr>JSP Custom Tag Example:  Create "Hello" Tag</vt:lpstr>
      <vt:lpstr>JSP Custom Tag Example:  Create "Hello" Tag</vt:lpstr>
      <vt:lpstr>JSP Custom Tag Example:  Create "Hello" Tag</vt:lpstr>
      <vt:lpstr>JSP Custom Tag Example:  Create "Hello" Tag</vt:lpstr>
      <vt:lpstr>JSP Custom Tag Example:  Create "Hello" Tag</vt:lpstr>
      <vt:lpstr>Summary</vt:lpstr>
      <vt:lpstr>Up Next??</vt:lpstr>
      <vt:lpstr>END OF UNIT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R Natarajan</dc:creator>
  <cp:lastModifiedBy>santosh betgeri</cp:lastModifiedBy>
  <cp:revision>57</cp:revision>
  <dcterms:created xsi:type="dcterms:W3CDTF">2023-03-01T03:43:34Z</dcterms:created>
  <dcterms:modified xsi:type="dcterms:W3CDTF">2023-10-16T12:49:40Z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2023-03-01T00:00:00Z</vt:filetime>
  </property>
</Properties>
</file>