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89"/>
  </p:notesMasterIdLst>
  <p:handoutMasterIdLst>
    <p:handoutMasterId r:id="rId90"/>
  </p:handoutMasterIdLst>
  <p:sldIdLst>
    <p:sldId id="363" r:id="rId3"/>
    <p:sldId id="460" r:id="rId4"/>
    <p:sldId id="434" r:id="rId5"/>
    <p:sldId id="364" r:id="rId6"/>
    <p:sldId id="384" r:id="rId7"/>
    <p:sldId id="385" r:id="rId8"/>
    <p:sldId id="368" r:id="rId9"/>
    <p:sldId id="367" r:id="rId10"/>
    <p:sldId id="369" r:id="rId11"/>
    <p:sldId id="372" r:id="rId12"/>
    <p:sldId id="431" r:id="rId13"/>
    <p:sldId id="395" r:id="rId14"/>
    <p:sldId id="373" r:id="rId15"/>
    <p:sldId id="375" r:id="rId16"/>
    <p:sldId id="383" r:id="rId17"/>
    <p:sldId id="374" r:id="rId18"/>
    <p:sldId id="376" r:id="rId19"/>
    <p:sldId id="377" r:id="rId20"/>
    <p:sldId id="378" r:id="rId21"/>
    <p:sldId id="379" r:id="rId22"/>
    <p:sldId id="386" r:id="rId23"/>
    <p:sldId id="387" r:id="rId24"/>
    <p:sldId id="388" r:id="rId25"/>
    <p:sldId id="389" r:id="rId26"/>
    <p:sldId id="390" r:id="rId27"/>
    <p:sldId id="391" r:id="rId28"/>
    <p:sldId id="392" r:id="rId29"/>
    <p:sldId id="393" r:id="rId30"/>
    <p:sldId id="394" r:id="rId31"/>
    <p:sldId id="380" r:id="rId32"/>
    <p:sldId id="396" r:id="rId33"/>
    <p:sldId id="397" r:id="rId34"/>
    <p:sldId id="400" r:id="rId35"/>
    <p:sldId id="398" r:id="rId36"/>
    <p:sldId id="401" r:id="rId37"/>
    <p:sldId id="402" r:id="rId38"/>
    <p:sldId id="403" r:id="rId39"/>
    <p:sldId id="411" r:id="rId40"/>
    <p:sldId id="413" r:id="rId41"/>
    <p:sldId id="428" r:id="rId42"/>
    <p:sldId id="412"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32" r:id="rId58"/>
    <p:sldId id="429" r:id="rId59"/>
    <p:sldId id="430" r:id="rId60"/>
    <p:sldId id="437" r:id="rId61"/>
    <p:sldId id="438" r:id="rId62"/>
    <p:sldId id="439" r:id="rId63"/>
    <p:sldId id="440" r:id="rId64"/>
    <p:sldId id="463" r:id="rId65"/>
    <p:sldId id="441" r:id="rId66"/>
    <p:sldId id="442" r:id="rId67"/>
    <p:sldId id="464" r:id="rId68"/>
    <p:sldId id="443" r:id="rId69"/>
    <p:sldId id="465" r:id="rId70"/>
    <p:sldId id="466" r:id="rId71"/>
    <p:sldId id="445" r:id="rId72"/>
    <p:sldId id="446" r:id="rId73"/>
    <p:sldId id="447" r:id="rId74"/>
    <p:sldId id="451" r:id="rId75"/>
    <p:sldId id="452" r:id="rId76"/>
    <p:sldId id="453" r:id="rId77"/>
    <p:sldId id="454" r:id="rId78"/>
    <p:sldId id="455" r:id="rId79"/>
    <p:sldId id="456" r:id="rId80"/>
    <p:sldId id="448" r:id="rId81"/>
    <p:sldId id="449" r:id="rId82"/>
    <p:sldId id="450" r:id="rId83"/>
    <p:sldId id="457" r:id="rId84"/>
    <p:sldId id="458" r:id="rId85"/>
    <p:sldId id="459" r:id="rId86"/>
    <p:sldId id="461" r:id="rId87"/>
    <p:sldId id="462" r:id="rId88"/>
  </p:sldIdLst>
  <p:sldSz cx="9144000" cy="6858000" type="screen4x3"/>
  <p:notesSz cx="6858000" cy="9144000"/>
  <p:custDataLst>
    <p:tags r:id="rId9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434" autoAdjust="0"/>
  </p:normalViewPr>
  <p:slideViewPr>
    <p:cSldViewPr>
      <p:cViewPr varScale="1">
        <p:scale>
          <a:sx n="77" d="100"/>
          <a:sy n="77" d="100"/>
        </p:scale>
        <p:origin x="1603"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2160707</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55501-0E15-4C72-B043-5FA2E81B0BC0}" type="datetimeFigureOut">
              <a:rPr lang="en-US" smtClean="0"/>
              <a:t>10/16/2023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A41AEB-30EE-4500-A41E-F80885E3D627}" type="slidenum">
              <a:rPr lang="en-US" smtClean="0"/>
              <a:t>‹#›</a:t>
            </a:fld>
            <a:endParaRPr lang="en-US"/>
          </a:p>
        </p:txBody>
      </p:sp>
    </p:spTree>
    <p:extLst>
      <p:ext uri="{BB962C8B-B14F-4D97-AF65-F5344CB8AC3E}">
        <p14:creationId xmlns:p14="http://schemas.microsoft.com/office/powerpoint/2010/main" val="293907500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2160707</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Persistance</a:t>
            </a:r>
            <a:r>
              <a:rPr lang="en-US" dirty="0"/>
              <a:t> means Store objects in class</a:t>
            </a:r>
            <a:endParaRPr lang="en-IN" dirty="0"/>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t>1</a:t>
            </a:fld>
            <a:endParaRPr lang="en-US"/>
          </a:p>
        </p:txBody>
      </p:sp>
    </p:spTree>
    <p:extLst>
      <p:ext uri="{BB962C8B-B14F-4D97-AF65-F5344CB8AC3E}">
        <p14:creationId xmlns:p14="http://schemas.microsoft.com/office/powerpoint/2010/main" val="12383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Persistance</a:t>
            </a:r>
            <a:r>
              <a:rPr lang="en-US" dirty="0"/>
              <a:t> means Store objects in class</a:t>
            </a:r>
            <a:endParaRPr lang="en-IN" dirty="0"/>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t>3</a:t>
            </a:fld>
            <a:endParaRPr lang="en-US"/>
          </a:p>
        </p:txBody>
      </p:sp>
    </p:spTree>
    <p:extLst>
      <p:ext uri="{BB962C8B-B14F-4D97-AF65-F5344CB8AC3E}">
        <p14:creationId xmlns:p14="http://schemas.microsoft.com/office/powerpoint/2010/main" val="323974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JDBC TIME or java.sql.Time represent only time information e.g. hours, minutes and seconds </a:t>
            </a:r>
            <a:r>
              <a:rPr lang="en-US" sz="1200" b="1" i="0" kern="1200">
                <a:solidFill>
                  <a:schemeClr val="tx1"/>
                </a:solidFill>
                <a:effectLst/>
                <a:latin typeface="+mn-lt"/>
                <a:ea typeface="+mn-ea"/>
                <a:cs typeface="+mn-cs"/>
              </a:rPr>
              <a:t>without any date information</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JDBC DATE or java.sql.Date represent only date information e.g. year, month and day </a:t>
            </a:r>
            <a:r>
              <a:rPr lang="en-US" sz="1200" b="1" i="0" kern="1200">
                <a:solidFill>
                  <a:schemeClr val="tx1"/>
                </a:solidFill>
                <a:effectLst/>
                <a:latin typeface="+mn-lt"/>
                <a:ea typeface="+mn-ea"/>
                <a:cs typeface="+mn-cs"/>
              </a:rPr>
              <a:t>without any time information.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JDBC TIMESTAMP or java.sql.Timestamp  </a:t>
            </a:r>
            <a:r>
              <a:rPr lang="en-US" sz="1200" b="1" i="0" kern="1200">
                <a:solidFill>
                  <a:schemeClr val="tx1"/>
                </a:solidFill>
                <a:effectLst/>
                <a:latin typeface="+mn-lt"/>
                <a:ea typeface="+mn-ea"/>
                <a:cs typeface="+mn-cs"/>
              </a:rPr>
              <a:t>represent both date and time information</a:t>
            </a:r>
            <a:r>
              <a:rPr lang="en-US" sz="1200" b="0" i="0" kern="1200">
                <a:solidFill>
                  <a:schemeClr val="tx1"/>
                </a:solidFill>
                <a:effectLst/>
                <a:latin typeface="+mn-lt"/>
                <a:ea typeface="+mn-ea"/>
                <a:cs typeface="+mn-cs"/>
              </a:rPr>
              <a:t> including nanosecond details.</a:t>
            </a:r>
          </a:p>
          <a:p>
            <a:br>
              <a:rPr lang="en-US" sz="1200" b="0" i="0" kern="1200">
                <a:solidFill>
                  <a:schemeClr val="tx1"/>
                </a:solidFill>
                <a:effectLst/>
                <a:latin typeface="+mn-lt"/>
                <a:ea typeface="+mn-ea"/>
                <a:cs typeface="+mn-cs"/>
              </a:rPr>
            </a:br>
            <a:endParaRPr lang="en-US"/>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t>27</a:t>
            </a:fld>
            <a:endParaRPr lang="en-US"/>
          </a:p>
        </p:txBody>
      </p:sp>
    </p:spTree>
    <p:extLst>
      <p:ext uri="{BB962C8B-B14F-4D97-AF65-F5344CB8AC3E}">
        <p14:creationId xmlns:p14="http://schemas.microsoft.com/office/powerpoint/2010/main" val="107391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BLOB</a:t>
            </a:r>
            <a:r>
              <a:rPr lang="en-US" sz="1200" b="0" i="0" kern="1200">
                <a:solidFill>
                  <a:schemeClr val="tx1"/>
                </a:solidFill>
                <a:effectLst/>
                <a:latin typeface="+mn-lt"/>
                <a:ea typeface="+mn-ea"/>
                <a:cs typeface="+mn-cs"/>
              </a:rPr>
              <a:t> : Variable-length binary large object string that can be up to 2GB (2,147,483,647) long. ... </a:t>
            </a:r>
            <a:r>
              <a:rPr lang="en-US" sz="1200" b="1" i="0" kern="1200">
                <a:solidFill>
                  <a:schemeClr val="tx1"/>
                </a:solidFill>
                <a:effectLst/>
                <a:latin typeface="+mn-lt"/>
                <a:ea typeface="+mn-ea"/>
                <a:cs typeface="+mn-cs"/>
              </a:rPr>
              <a:t>CLOB</a:t>
            </a:r>
            <a:r>
              <a:rPr lang="en-US" sz="1200" b="0" i="0" kern="1200">
                <a:solidFill>
                  <a:schemeClr val="tx1"/>
                </a:solidFill>
                <a:effectLst/>
                <a:latin typeface="+mn-lt"/>
                <a:ea typeface="+mn-ea"/>
                <a:cs typeface="+mn-cs"/>
              </a:rPr>
              <a:t> : Variable-length character large object string that can be up to 2GB (2,147,483,647) long.</a:t>
            </a:r>
          </a:p>
          <a:p>
            <a:r>
              <a:rPr lang="en-US" sz="1200" b="1" i="0" kern="1200">
                <a:solidFill>
                  <a:schemeClr val="tx1"/>
                </a:solidFill>
                <a:effectLst/>
                <a:latin typeface="+mn-lt"/>
                <a:ea typeface="+mn-ea"/>
                <a:cs typeface="+mn-cs"/>
              </a:rPr>
              <a:t>Serialization in java</a:t>
            </a:r>
            <a:r>
              <a:rPr lang="en-US" sz="1200" b="0" i="0" kern="1200">
                <a:solidFill>
                  <a:schemeClr val="tx1"/>
                </a:solidFill>
                <a:effectLst/>
                <a:latin typeface="+mn-lt"/>
                <a:ea typeface="+mn-ea"/>
                <a:cs typeface="+mn-cs"/>
              </a:rPr>
              <a:t> is a mechanism of </a:t>
            </a:r>
            <a:r>
              <a:rPr lang="en-US" sz="1200" b="0" i="1" kern="1200">
                <a:solidFill>
                  <a:schemeClr val="tx1"/>
                </a:solidFill>
                <a:effectLst/>
                <a:latin typeface="+mn-lt"/>
                <a:ea typeface="+mn-ea"/>
                <a:cs typeface="+mn-cs"/>
              </a:rPr>
              <a:t>writing the state of an object into a byte stream</a:t>
            </a:r>
            <a:r>
              <a:rPr lang="en-US" sz="1200" b="0" i="0" kern="1200">
                <a:solidFill>
                  <a:schemeClr val="tx1"/>
                </a:solidFill>
                <a:effectLst/>
                <a:latin typeface="+mn-lt"/>
                <a:ea typeface="+mn-ea"/>
                <a:cs typeface="+mn-cs"/>
              </a:rPr>
              <a:t>.</a:t>
            </a:r>
            <a:endParaRPr lang="en-US"/>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t>28</a:t>
            </a:fld>
            <a:endParaRPr lang="en-US"/>
          </a:p>
        </p:txBody>
      </p:sp>
    </p:spTree>
    <p:extLst>
      <p:ext uri="{BB962C8B-B14F-4D97-AF65-F5344CB8AC3E}">
        <p14:creationId xmlns:p14="http://schemas.microsoft.com/office/powerpoint/2010/main" val="378445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err="1">
                <a:solidFill>
                  <a:schemeClr val="tx1"/>
                </a:solidFill>
                <a:effectLst/>
                <a:latin typeface="+mn-lt"/>
                <a:ea typeface="+mn-ea"/>
                <a:cs typeface="+mn-cs"/>
              </a:rPr>
              <a:t>java.util.Locale</a:t>
            </a:r>
            <a:r>
              <a:rPr lang="en-US" sz="1200" b="0" i="0" kern="1200">
                <a:solidFill>
                  <a:schemeClr val="tx1"/>
                </a:solidFill>
                <a:effectLst/>
                <a:latin typeface="+mn-lt"/>
                <a:ea typeface="+mn-ea"/>
                <a:cs typeface="+mn-cs"/>
              </a:rPr>
              <a:t> class object represents a specific geographical, political, or cultural region. </a:t>
            </a:r>
            <a:endParaRPr lang="en-US"/>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t>29</a:t>
            </a:fld>
            <a:endParaRPr lang="en-US"/>
          </a:p>
        </p:txBody>
      </p:sp>
    </p:spTree>
    <p:extLst>
      <p:ext uri="{BB962C8B-B14F-4D97-AF65-F5344CB8AC3E}">
        <p14:creationId xmlns:p14="http://schemas.microsoft.com/office/powerpoint/2010/main" val="360665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JPA-Java Persistence API</a:t>
            </a:r>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t>57</a:t>
            </a:fld>
            <a:endParaRPr lang="en-US"/>
          </a:p>
        </p:txBody>
      </p:sp>
    </p:spTree>
    <p:extLst>
      <p:ext uri="{BB962C8B-B14F-4D97-AF65-F5344CB8AC3E}">
        <p14:creationId xmlns:p14="http://schemas.microsoft.com/office/powerpoint/2010/main" val="297191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
        <p:nvSpPr>
          <p:cNvPr id="8" name="Slide Number Placeholder 16"/>
          <p:cNvSpPr txBox="1"/>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16"/>
          <p:cNvSpPr txBox="1"/>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pic>
        <p:nvPicPr>
          <p:cNvPr id="11" name="Picture 10"/>
          <p:cNvPicPr>
            <a:picLocks noChangeAspect="1"/>
          </p:cNvPicPr>
          <p:nvPr userDrawn="1"/>
        </p:nvPicPr>
        <p:blipFill>
          <a:blip r:embed="rId2"/>
          <a:stretch>
            <a:fillRect/>
          </a:stretch>
        </p:blipFill>
        <p:spPr>
          <a:xfrm>
            <a:off x="7246657" y="0"/>
            <a:ext cx="1894974" cy="1066800"/>
          </a:xfrm>
          <a:prstGeom prst="rect">
            <a:avLst/>
          </a:prstGeom>
        </p:spPr>
      </p:pic>
    </p:spTree>
    <p:extLst>
      <p:ext uri="{BB962C8B-B14F-4D97-AF65-F5344CB8AC3E}">
        <p14:creationId xmlns:p14="http://schemas.microsoft.com/office/powerpoint/2010/main" val="109312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cxnSp>
        <p:nvCxnSpPr>
          <p:cNvPr id="7" name="Straight Connector 6"/>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stretch>
            <a:fillRect/>
          </a:stretch>
        </p:blipFill>
        <p:spPr>
          <a:xfrm>
            <a:off x="7246657" y="0"/>
            <a:ext cx="1894974" cy="1066800"/>
          </a:xfrm>
          <a:prstGeom prst="rect">
            <a:avLst/>
          </a:prstGeom>
        </p:spPr>
      </p:pic>
    </p:spTree>
    <p:extLst>
      <p:ext uri="{BB962C8B-B14F-4D97-AF65-F5344CB8AC3E}">
        <p14:creationId xmlns:p14="http://schemas.microsoft.com/office/powerpoint/2010/main" val="2419242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16"/>
          <p:cNvSpPr txBox="1"/>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sp>
        <p:nvSpPr>
          <p:cNvPr id="11" name="Rektangel 11"/>
          <p:cNvSpPr/>
          <p:nvPr userDrawn="1"/>
        </p:nvSpPr>
        <p:spPr>
          <a:xfrm>
            <a:off x="0" y="6489354"/>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12" name="Slide Number Placeholder 16"/>
          <p:cNvSpPr txBox="1"/>
          <p:nvPr userDrawn="1"/>
        </p:nvSpPr>
        <p:spPr>
          <a:xfrm>
            <a:off x="3581400" y="6487766"/>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pic>
        <p:nvPicPr>
          <p:cNvPr id="13" name="Picture 12"/>
          <p:cNvPicPr>
            <a:picLocks noChangeAspect="1"/>
          </p:cNvPicPr>
          <p:nvPr userDrawn="1"/>
        </p:nvPicPr>
        <p:blipFill>
          <a:blip r:embed="rId2"/>
          <a:stretch>
            <a:fillRect/>
          </a:stretch>
        </p:blipFill>
        <p:spPr>
          <a:xfrm>
            <a:off x="7246657" y="0"/>
            <a:ext cx="1894974" cy="1066800"/>
          </a:xfrm>
          <a:prstGeom prst="rect">
            <a:avLst/>
          </a:prstGeom>
        </p:spPr>
      </p:pic>
    </p:spTree>
    <p:extLst>
      <p:ext uri="{BB962C8B-B14F-4D97-AF65-F5344CB8AC3E}">
        <p14:creationId xmlns:p14="http://schemas.microsoft.com/office/powerpoint/2010/main" val="374436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extLst>
      <p:ext uri="{BB962C8B-B14F-4D97-AF65-F5344CB8AC3E}">
        <p14:creationId xmlns:p14="http://schemas.microsoft.com/office/powerpoint/2010/main" val="4223099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t>‹#›</a:t>
            </a:fld>
            <a:endParaRPr lang="en-US"/>
          </a:p>
        </p:txBody>
      </p:sp>
    </p:spTree>
    <p:extLst>
      <p:ext uri="{BB962C8B-B14F-4D97-AF65-F5344CB8AC3E}">
        <p14:creationId xmlns:p14="http://schemas.microsoft.com/office/powerpoint/2010/main" val="27125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t>‹#›</a:t>
            </a:fld>
            <a:endParaRPr lang="en-US"/>
          </a:p>
        </p:txBody>
      </p:sp>
      <p:sp>
        <p:nvSpPr>
          <p:cNvPr id="6" name="Rektangel 11"/>
          <p:cNvSpPr/>
          <p:nvPr userDrawn="1"/>
        </p:nvSpPr>
        <p:spPr>
          <a:xfrm>
            <a:off x="0" y="6473687"/>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7" name="Slide Number Placeholder 16"/>
          <p:cNvSpPr txBox="1"/>
          <p:nvPr userDrawn="1"/>
        </p:nvSpPr>
        <p:spPr>
          <a:xfrm>
            <a:off x="3581400" y="6472099"/>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pic>
        <p:nvPicPr>
          <p:cNvPr id="8" name="Picture 7"/>
          <p:cNvPicPr>
            <a:picLocks noChangeAspect="1"/>
          </p:cNvPicPr>
          <p:nvPr userDrawn="1"/>
        </p:nvPicPr>
        <p:blipFill>
          <a:blip r:embed="rId2"/>
          <a:stretch>
            <a:fillRect/>
          </a:stretch>
        </p:blipFill>
        <p:spPr>
          <a:xfrm>
            <a:off x="7246657" y="0"/>
            <a:ext cx="1894974" cy="1066800"/>
          </a:xfrm>
          <a:prstGeom prst="rect">
            <a:avLst/>
          </a:prstGeom>
        </p:spPr>
      </p:pic>
    </p:spTree>
    <p:extLst>
      <p:ext uri="{BB962C8B-B14F-4D97-AF65-F5344CB8AC3E}">
        <p14:creationId xmlns:p14="http://schemas.microsoft.com/office/powerpoint/2010/main" val="3839904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t>‹#›</a:t>
            </a:fld>
            <a:endParaRPr lang="en-US"/>
          </a:p>
        </p:txBody>
      </p:sp>
    </p:spTree>
    <p:extLst>
      <p:ext uri="{BB962C8B-B14F-4D97-AF65-F5344CB8AC3E}">
        <p14:creationId xmlns:p14="http://schemas.microsoft.com/office/powerpoint/2010/main" val="344818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A8BEFB-AE5B-48F9-BBAD-B489CDE48C80}" type="slidenum">
              <a:rPr lang="en-US" smtClean="0"/>
              <a:t>‹#›</a:t>
            </a:fld>
            <a:endParaRPr lang="en-US"/>
          </a:p>
        </p:txBody>
      </p:sp>
    </p:spTree>
    <p:extLst>
      <p:ext uri="{BB962C8B-B14F-4D97-AF65-F5344CB8AC3E}">
        <p14:creationId xmlns:p14="http://schemas.microsoft.com/office/powerpoint/2010/main" val="208087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endParaRPr lang="en-US"/>
          </a:p>
        </p:txBody>
      </p:sp>
      <p:sp>
        <p:nvSpPr>
          <p:cNvPr id="17" name="Slide Number Placeholder 16"/>
          <p:cNvSpPr>
            <a:spLocks noGrp="1"/>
          </p:cNvSpPr>
          <p:nvPr>
            <p:ph type="sldNum" sz="quarter" idx="12"/>
          </p:nvPr>
        </p:nvSpPr>
        <p:spPr>
          <a:xfrm>
            <a:off x="3581400" y="6475412"/>
            <a:ext cx="609600" cy="365125"/>
          </a:xfrm>
        </p:spPr>
        <p:txBody>
          <a:bodyPr/>
          <a:lstStyle>
            <a:lvl1pPr>
              <a:defRPr lang="en-US" sz="1800" kern="1200" smtClean="0">
                <a:solidFill>
                  <a:srgbClr val="FFFFFF"/>
                </a:solidFill>
                <a:latin typeface="+mj-lt"/>
                <a:ea typeface="Open Sans" panose="020B0606030504020204" pitchFamily="34" charset="0"/>
                <a:cs typeface="Open Sans" panose="020B0606030504020204" pitchFamily="34" charset="0"/>
              </a:defRPr>
            </a:lvl1pPr>
          </a:lstStyle>
          <a:p>
            <a:fld id="{5EA8BEFB-AE5B-48F9-BBAD-B489CDE48C80}"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extLst>
      <p:ext uri="{BB962C8B-B14F-4D97-AF65-F5344CB8AC3E}">
        <p14:creationId xmlns:p14="http://schemas.microsoft.com/office/powerpoint/2010/main" val="598674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extLst>
      <p:ext uri="{BB962C8B-B14F-4D97-AF65-F5344CB8AC3E}">
        <p14:creationId xmlns:p14="http://schemas.microsoft.com/office/powerpoint/2010/main" val="3731639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Tree>
    <p:extLst>
      <p:ext uri="{BB962C8B-B14F-4D97-AF65-F5344CB8AC3E}">
        <p14:creationId xmlns:p14="http://schemas.microsoft.com/office/powerpoint/2010/main" val="128612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t>‹#›</a:t>
            </a:fld>
            <a:endParaRPr lang="en-US"/>
          </a:p>
        </p:txBody>
      </p:sp>
      <p:sp>
        <p:nvSpPr>
          <p:cNvPr id="8" name="Slide Number Placeholder 16"/>
          <p:cNvSpPr txBox="1"/>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sp>
        <p:nvSpPr>
          <p:cNvPr id="9" name="Rektangel 11"/>
          <p:cNvSpPr/>
          <p:nvPr userDrawn="1"/>
        </p:nvSpPr>
        <p:spPr>
          <a:xfrm>
            <a:off x="0" y="6489354"/>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10" name="Slide Number Placeholder 16"/>
          <p:cNvSpPr txBox="1"/>
          <p:nvPr userDrawn="1"/>
        </p:nvSpPr>
        <p:spPr>
          <a:xfrm>
            <a:off x="3581400" y="6487766"/>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t>‹#›</a:t>
            </a:fld>
            <a:endParaRPr lang="en-US"/>
          </a:p>
        </p:txBody>
      </p:sp>
      <p:sp>
        <p:nvSpPr>
          <p:cNvPr id="8" name="Rektangel 11"/>
          <p:cNvSpPr/>
          <p:nvPr userDrawn="1"/>
        </p:nvSpPr>
        <p:spPr>
          <a:xfrm>
            <a:off x="0" y="6473687"/>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9" name="Slide Number Placeholder 16"/>
          <p:cNvSpPr txBox="1"/>
          <p:nvPr userDrawn="1"/>
        </p:nvSpPr>
        <p:spPr>
          <a:xfrm>
            <a:off x="3581400" y="6472099"/>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t>‹#›</a:t>
            </a:fld>
            <a:endParaRPr lang="en-US"/>
          </a:p>
        </p:txBody>
      </p:sp>
      <p:pic>
        <p:nvPicPr>
          <p:cNvPr id="7" name="Picture 6"/>
          <p:cNvPicPr>
            <a:picLocks noChangeAspect="1"/>
          </p:cNvPicPr>
          <p:nvPr userDrawn="1"/>
        </p:nvPicPr>
        <p:blipFill>
          <a:blip r:embed="rId13"/>
          <a:stretch>
            <a:fillRect/>
          </a:stretch>
        </p:blipFill>
        <p:spPr>
          <a:xfrm>
            <a:off x="7246657" y="0"/>
            <a:ext cx="1894974" cy="1066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EA8BEFB-AE5B-48F9-BBAD-B489CDE48C80}"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2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00"/>
                </a:solidFill>
              </a:rPr>
            </a:br>
            <a:r>
              <a:rPr lang="en-US" dirty="0">
                <a:solidFill>
                  <a:srgbClr val="0070C0"/>
                </a:solidFill>
              </a:rPr>
              <a:t>Unit 5</a:t>
            </a:r>
            <a:br>
              <a:rPr lang="en-US" dirty="0">
                <a:solidFill>
                  <a:srgbClr val="FF0000"/>
                </a:solidFill>
              </a:rPr>
            </a:br>
            <a:r>
              <a:rPr lang="en-US" dirty="0">
                <a:solidFill>
                  <a:srgbClr val="FF0000"/>
                </a:solidFill>
              </a:rPr>
              <a:t>Hibernate</a:t>
            </a:r>
          </a:p>
        </p:txBody>
      </p:sp>
      <p:sp>
        <p:nvSpPr>
          <p:cNvPr id="4" name="Slide Number Placeholder 3"/>
          <p:cNvSpPr>
            <a:spLocks noGrp="1"/>
          </p:cNvSpPr>
          <p:nvPr>
            <p:ph type="sldNum" sz="quarter" idx="12"/>
          </p:nvPr>
        </p:nvSpPr>
        <p:spPr/>
        <p:txBody>
          <a:bodyPr/>
          <a:lstStyle/>
          <a:p>
            <a:fld id="{5EA8BEFB-AE5B-48F9-BBAD-B489CDE48C80}" type="slidenum">
              <a:rPr lang="en-US" smtClean="0"/>
              <a:t>1</a:t>
            </a:fld>
            <a:endParaRPr lang="en-US"/>
          </a:p>
        </p:txBody>
      </p:sp>
      <p:sp>
        <p:nvSpPr>
          <p:cNvPr id="5" name="Subtitle 4"/>
          <p:cNvSpPr>
            <a:spLocks noGrp="1"/>
          </p:cNvSpPr>
          <p:nvPr>
            <p:ph type="subTitle" idx="1"/>
          </p:nvPr>
        </p:nvSpPr>
        <p:spPr/>
        <p:txBody>
          <a:bodyPr>
            <a:noAutofit/>
          </a:bodyPr>
          <a:lstStyle/>
          <a:p>
            <a:r>
              <a:rPr lang="en-US" sz="1800" b="1" dirty="0"/>
              <a:t>Prof. </a:t>
            </a:r>
            <a:r>
              <a:rPr lang="en-US" sz="1800" b="1" dirty="0" err="1"/>
              <a:t>Santushti</a:t>
            </a:r>
            <a:r>
              <a:rPr lang="en-US" sz="1800" b="1" dirty="0"/>
              <a:t> Betgeri</a:t>
            </a:r>
          </a:p>
          <a:p>
            <a:r>
              <a:rPr lang="en-US" sz="1800" b="1" dirty="0"/>
              <a:t>Assistant professor</a:t>
            </a:r>
          </a:p>
          <a:p>
            <a:r>
              <a:rPr lang="en-US" sz="1800" b="1" dirty="0"/>
              <a:t>Dept. of CE</a:t>
            </a:r>
            <a:endParaRPr lang="en-IN" sz="1800" b="1" dirty="0"/>
          </a:p>
        </p:txBody>
      </p:sp>
    </p:spTree>
    <p:extLst>
      <p:ext uri="{BB962C8B-B14F-4D97-AF65-F5344CB8AC3E}">
        <p14:creationId xmlns:p14="http://schemas.microsoft.com/office/powerpoint/2010/main" val="255530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
            </a:pPr>
            <a:r>
              <a:rPr lang="en-US" sz="2400"/>
              <a:t>There are 4 layers in hibernate </a:t>
            </a:r>
          </a:p>
          <a:p>
            <a:pPr marL="0" lvl="1" indent="0">
              <a:buNone/>
            </a:pPr>
            <a:r>
              <a:rPr lang="en-US" sz="2400"/>
              <a:t>     architecture </a:t>
            </a:r>
          </a:p>
          <a:p>
            <a:pPr marL="857250" lvl="2" indent="-457200">
              <a:buFont typeface="+mj-lt"/>
              <a:buAutoNum type="arabicPeriod"/>
            </a:pPr>
            <a:r>
              <a:rPr lang="en-US" sz="2200"/>
              <a:t>Java application layer</a:t>
            </a:r>
          </a:p>
          <a:p>
            <a:pPr marL="857250" lvl="2" indent="-457200">
              <a:buFont typeface="+mj-lt"/>
              <a:buAutoNum type="arabicPeriod"/>
            </a:pPr>
            <a:r>
              <a:rPr lang="en-US" sz="2200"/>
              <a:t>Hibernate framework layer</a:t>
            </a:r>
          </a:p>
          <a:p>
            <a:pPr marL="857250" lvl="2" indent="-457200">
              <a:buFont typeface="+mj-lt"/>
              <a:buAutoNum type="arabicPeriod"/>
            </a:pPr>
            <a:r>
              <a:rPr lang="en-US" sz="2200"/>
              <a:t>Backend API layer </a:t>
            </a:r>
          </a:p>
          <a:p>
            <a:pPr marL="857250" lvl="2" indent="-457200">
              <a:buFont typeface="+mj-lt"/>
              <a:buAutoNum type="arabicPeriod"/>
            </a:pPr>
            <a:r>
              <a:rPr lang="en-US" sz="2200"/>
              <a:t>Database layer.</a:t>
            </a:r>
          </a:p>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10</a:t>
            </a:fld>
            <a:endParaRPr lang="en-US"/>
          </a:p>
        </p:txBody>
      </p:sp>
      <p:sp>
        <p:nvSpPr>
          <p:cNvPr id="5" name="Rectangle 4"/>
          <p:cNvSpPr/>
          <p:nvPr/>
        </p:nvSpPr>
        <p:spPr>
          <a:xfrm>
            <a:off x="5105400" y="1143000"/>
            <a:ext cx="3505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Application</a:t>
            </a:r>
          </a:p>
        </p:txBody>
      </p:sp>
      <p:sp>
        <p:nvSpPr>
          <p:cNvPr id="6" name="Oval 5"/>
          <p:cNvSpPr/>
          <p:nvPr/>
        </p:nvSpPr>
        <p:spPr>
          <a:xfrm>
            <a:off x="5753100" y="1610532"/>
            <a:ext cx="2209800" cy="1600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Persistent</a:t>
            </a:r>
          </a:p>
          <a:p>
            <a:pPr algn="ctr"/>
            <a:r>
              <a:rPr lang="en-US" sz="2000">
                <a:solidFill>
                  <a:schemeClr val="tx1"/>
                </a:solidFill>
              </a:rPr>
              <a:t>Object</a:t>
            </a:r>
          </a:p>
        </p:txBody>
      </p:sp>
      <p:sp>
        <p:nvSpPr>
          <p:cNvPr id="7" name="Rectangle 6"/>
          <p:cNvSpPr/>
          <p:nvPr/>
        </p:nvSpPr>
        <p:spPr>
          <a:xfrm>
            <a:off x="5105400" y="3246653"/>
            <a:ext cx="3505200" cy="1858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a:off x="5562600" y="5389536"/>
            <a:ext cx="2657959" cy="990600"/>
          </a:xfrm>
          <a:prstGeom prst="flowChartMagneticDru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Database</a:t>
            </a:r>
          </a:p>
        </p:txBody>
      </p:sp>
      <p:sp>
        <p:nvSpPr>
          <p:cNvPr id="9" name="Rectangle 8"/>
          <p:cNvSpPr/>
          <p:nvPr/>
        </p:nvSpPr>
        <p:spPr>
          <a:xfrm>
            <a:off x="5753100" y="3810000"/>
            <a:ext cx="2209800" cy="45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Mapping File</a:t>
            </a:r>
          </a:p>
        </p:txBody>
      </p:sp>
      <p:sp>
        <p:nvSpPr>
          <p:cNvPr id="11" name="Rectangle 10"/>
          <p:cNvSpPr/>
          <p:nvPr/>
        </p:nvSpPr>
        <p:spPr>
          <a:xfrm>
            <a:off x="5753100" y="4458198"/>
            <a:ext cx="2209800" cy="45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Configuration File</a:t>
            </a:r>
          </a:p>
        </p:txBody>
      </p:sp>
      <p:sp>
        <p:nvSpPr>
          <p:cNvPr id="10" name="TextBox 9"/>
          <p:cNvSpPr txBox="1"/>
          <p:nvPr/>
        </p:nvSpPr>
        <p:spPr>
          <a:xfrm>
            <a:off x="6272851" y="3317830"/>
            <a:ext cx="1263103" cy="369332"/>
          </a:xfrm>
          <a:prstGeom prst="rect">
            <a:avLst/>
          </a:prstGeom>
          <a:noFill/>
        </p:spPr>
        <p:txBody>
          <a:bodyPr wrap="none" rtlCol="0">
            <a:spAutoFit/>
          </a:bodyPr>
          <a:lstStyle/>
          <a:p>
            <a:r>
              <a:rPr lang="en-US" b="1"/>
              <a:t>HIBERNATE</a:t>
            </a:r>
          </a:p>
        </p:txBody>
      </p:sp>
    </p:spTree>
    <p:extLst>
      <p:ext uri="{BB962C8B-B14F-4D97-AF65-F5344CB8AC3E}">
        <p14:creationId xmlns:p14="http://schemas.microsoft.com/office/powerpoint/2010/main" val="415568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dur="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dur="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dur="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dur="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dur="1"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Architecture</a:t>
            </a:r>
          </a:p>
        </p:txBody>
      </p:sp>
      <p:sp>
        <p:nvSpPr>
          <p:cNvPr id="4" name="Slide Number Placeholder 3"/>
          <p:cNvSpPr>
            <a:spLocks noGrp="1"/>
          </p:cNvSpPr>
          <p:nvPr>
            <p:ph type="sldNum" sz="quarter" idx="12"/>
          </p:nvPr>
        </p:nvSpPr>
        <p:spPr/>
        <p:txBody>
          <a:bodyPr/>
          <a:lstStyle/>
          <a:p>
            <a:fld id="{5EA8BEFB-AE5B-48F9-BBAD-B489CDE48C80}" type="slidenum">
              <a:rPr lang="en-US" smtClean="0"/>
              <a:t>11</a:t>
            </a:fld>
            <a:endParaRPr lang="en-US"/>
          </a:p>
        </p:txBody>
      </p:sp>
      <p:sp>
        <p:nvSpPr>
          <p:cNvPr id="3" name="Rectangle 2"/>
          <p:cNvSpPr/>
          <p:nvPr/>
        </p:nvSpPr>
        <p:spPr>
          <a:xfrm>
            <a:off x="228600" y="1066800"/>
            <a:ext cx="7086600" cy="5181600"/>
          </a:xfrm>
          <a:prstGeom prst="rect">
            <a:avLst/>
          </a:prstGeom>
          <a:solidFill>
            <a:schemeClr val="bg1">
              <a:lumMod val="75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 y="1295400"/>
            <a:ext cx="6477000" cy="685800"/>
          </a:xfrm>
          <a:prstGeom prst="rect">
            <a:avLst/>
          </a:prstGeom>
          <a:solidFill>
            <a:schemeClr val="accent1">
              <a:alpha val="42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Java Application</a:t>
            </a:r>
          </a:p>
        </p:txBody>
      </p:sp>
      <p:sp>
        <p:nvSpPr>
          <p:cNvPr id="12" name="Rectangle 11"/>
          <p:cNvSpPr/>
          <p:nvPr/>
        </p:nvSpPr>
        <p:spPr>
          <a:xfrm>
            <a:off x="533400" y="2286000"/>
            <a:ext cx="6477000" cy="2362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42180" y="1887637"/>
            <a:ext cx="2859437" cy="601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Persistent Object</a:t>
            </a:r>
          </a:p>
        </p:txBody>
      </p:sp>
      <p:sp>
        <p:nvSpPr>
          <p:cNvPr id="14" name="Rectangle 13"/>
          <p:cNvSpPr/>
          <p:nvPr/>
        </p:nvSpPr>
        <p:spPr>
          <a:xfrm>
            <a:off x="685800" y="3217698"/>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Configuration</a:t>
            </a:r>
          </a:p>
        </p:txBody>
      </p:sp>
      <p:sp>
        <p:nvSpPr>
          <p:cNvPr id="15" name="Rectangle 14"/>
          <p:cNvSpPr/>
          <p:nvPr/>
        </p:nvSpPr>
        <p:spPr>
          <a:xfrm>
            <a:off x="685800" y="3945758"/>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Transaction</a:t>
            </a:r>
          </a:p>
        </p:txBody>
      </p:sp>
      <p:sp>
        <p:nvSpPr>
          <p:cNvPr id="16" name="Rectangle 15"/>
          <p:cNvSpPr/>
          <p:nvPr/>
        </p:nvSpPr>
        <p:spPr>
          <a:xfrm>
            <a:off x="2971800" y="322601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Session Factory</a:t>
            </a:r>
          </a:p>
        </p:txBody>
      </p:sp>
      <p:sp>
        <p:nvSpPr>
          <p:cNvPr id="17" name="Rectangle 16"/>
          <p:cNvSpPr/>
          <p:nvPr/>
        </p:nvSpPr>
        <p:spPr>
          <a:xfrm>
            <a:off x="2971800" y="395407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Query</a:t>
            </a:r>
          </a:p>
        </p:txBody>
      </p:sp>
      <p:sp>
        <p:nvSpPr>
          <p:cNvPr id="18" name="Rectangle 17"/>
          <p:cNvSpPr/>
          <p:nvPr/>
        </p:nvSpPr>
        <p:spPr>
          <a:xfrm>
            <a:off x="5105400" y="322601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Session</a:t>
            </a:r>
          </a:p>
        </p:txBody>
      </p:sp>
      <p:sp>
        <p:nvSpPr>
          <p:cNvPr id="19" name="Rectangle 18"/>
          <p:cNvSpPr/>
          <p:nvPr/>
        </p:nvSpPr>
        <p:spPr>
          <a:xfrm>
            <a:off x="5105400" y="395407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Criteria</a:t>
            </a:r>
          </a:p>
        </p:txBody>
      </p:sp>
      <p:sp>
        <p:nvSpPr>
          <p:cNvPr id="20" name="Rectangle 19"/>
          <p:cNvSpPr/>
          <p:nvPr/>
        </p:nvSpPr>
        <p:spPr>
          <a:xfrm>
            <a:off x="685800" y="4800601"/>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JTA</a:t>
            </a:r>
          </a:p>
        </p:txBody>
      </p:sp>
      <p:sp>
        <p:nvSpPr>
          <p:cNvPr id="21" name="Rectangle 20"/>
          <p:cNvSpPr/>
          <p:nvPr/>
        </p:nvSpPr>
        <p:spPr>
          <a:xfrm>
            <a:off x="3124200" y="4800600"/>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JDBC</a:t>
            </a:r>
          </a:p>
        </p:txBody>
      </p:sp>
      <p:sp>
        <p:nvSpPr>
          <p:cNvPr id="22" name="Rectangle 21"/>
          <p:cNvSpPr/>
          <p:nvPr/>
        </p:nvSpPr>
        <p:spPr>
          <a:xfrm>
            <a:off x="5219700" y="4800600"/>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JNDI</a:t>
            </a:r>
          </a:p>
        </p:txBody>
      </p:sp>
      <p:sp>
        <p:nvSpPr>
          <p:cNvPr id="23" name="Flowchart: Magnetic Disk 22"/>
          <p:cNvSpPr/>
          <p:nvPr/>
        </p:nvSpPr>
        <p:spPr>
          <a:xfrm>
            <a:off x="2779363" y="5334000"/>
            <a:ext cx="2362200" cy="762000"/>
          </a:xfrm>
          <a:prstGeom prst="flowChartMagneticDisk">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Database</a:t>
            </a:r>
          </a:p>
        </p:txBody>
      </p:sp>
      <p:sp>
        <p:nvSpPr>
          <p:cNvPr id="24" name="TextBox 23"/>
          <p:cNvSpPr txBox="1"/>
          <p:nvPr/>
        </p:nvSpPr>
        <p:spPr>
          <a:xfrm>
            <a:off x="3204340" y="2621014"/>
            <a:ext cx="1135119" cy="369332"/>
          </a:xfrm>
          <a:prstGeom prst="rect">
            <a:avLst/>
          </a:prstGeom>
          <a:noFill/>
        </p:spPr>
        <p:txBody>
          <a:bodyPr wrap="none" rtlCol="0">
            <a:spAutoFit/>
          </a:bodyPr>
          <a:lstStyle/>
          <a:p>
            <a:r>
              <a:rPr lang="en-US" b="1"/>
              <a:t>Hibernate</a:t>
            </a:r>
          </a:p>
        </p:txBody>
      </p:sp>
      <p:sp>
        <p:nvSpPr>
          <p:cNvPr id="25" name="Oval Callout 24"/>
          <p:cNvSpPr/>
          <p:nvPr/>
        </p:nvSpPr>
        <p:spPr>
          <a:xfrm>
            <a:off x="7086600" y="2437606"/>
            <a:ext cx="2037380" cy="990600"/>
          </a:xfrm>
          <a:prstGeom prst="wedgeEllipseCallout">
            <a:avLst>
              <a:gd name="adj1" fmla="val -59251"/>
              <a:gd name="adj2" fmla="val 4583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Core object of Hibernate Framework</a:t>
            </a:r>
          </a:p>
        </p:txBody>
      </p:sp>
      <p:sp>
        <p:nvSpPr>
          <p:cNvPr id="26" name="Oval Callout 25"/>
          <p:cNvSpPr/>
          <p:nvPr/>
        </p:nvSpPr>
        <p:spPr>
          <a:xfrm>
            <a:off x="7207680" y="5181600"/>
            <a:ext cx="2057400" cy="990600"/>
          </a:xfrm>
          <a:prstGeom prst="wedgeEllipseCallout">
            <a:avLst>
              <a:gd name="adj1" fmla="val -55861"/>
              <a:gd name="adj2" fmla="val -746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Internal API used by Hibernate</a:t>
            </a:r>
          </a:p>
        </p:txBody>
      </p:sp>
    </p:spTree>
    <p:extLst>
      <p:ext uri="{BB962C8B-B14F-4D97-AF65-F5344CB8AC3E}">
        <p14:creationId xmlns:p14="http://schemas.microsoft.com/office/powerpoint/2010/main" val="824348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a:t>What do you mean by </a:t>
            </a:r>
            <a:r>
              <a:rPr lang="en-US" b="1" i="1" dirty="0">
                <a:solidFill>
                  <a:srgbClr val="FF0000"/>
                </a:solidFill>
              </a:rPr>
              <a:t>Persistence</a:t>
            </a:r>
            <a:r>
              <a:rPr lang="en-US" b="1" dirty="0"/>
              <a:t>?</a:t>
            </a:r>
          </a:p>
          <a:p>
            <a:pPr marL="0" indent="0">
              <a:lnSpc>
                <a:spcPct val="150000"/>
              </a:lnSpc>
              <a:buNone/>
            </a:pPr>
            <a:r>
              <a:rPr lang="en-US" dirty="0"/>
              <a:t>Persistence simply means that we would like our application’s data to outlive the applications process. In Java terms, we would like the state of (some of) our objects to live beyond the scope of the JVM so that the same state is available later.</a:t>
            </a:r>
            <a:endParaRPr lang="en-US" b="1" dirty="0"/>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12</a:t>
            </a:fld>
            <a:endParaRPr lang="en-US"/>
          </a:p>
        </p:txBody>
      </p:sp>
    </p:spTree>
    <p:extLst>
      <p:ext uri="{BB962C8B-B14F-4D97-AF65-F5344CB8AC3E}">
        <p14:creationId xmlns:p14="http://schemas.microsoft.com/office/powerpoint/2010/main" val="4225113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normAutofit/>
          </a:bodyPr>
          <a:lstStyle/>
          <a:p>
            <a:pPr marL="0" indent="0">
              <a:buNone/>
            </a:pPr>
            <a:r>
              <a:rPr lang="en-US"/>
              <a:t>Internal API used by Hibernate</a:t>
            </a:r>
          </a:p>
          <a:p>
            <a:pPr marL="457200" indent="-457200">
              <a:buFont typeface="+mj-lt"/>
              <a:buAutoNum type="arabicPeriod"/>
            </a:pPr>
            <a:r>
              <a:rPr lang="en-US"/>
              <a:t>JDBC (Java Database Connectivity)</a:t>
            </a:r>
          </a:p>
          <a:p>
            <a:pPr marL="457200" indent="-457200">
              <a:buFont typeface="+mj-lt"/>
              <a:buAutoNum type="arabicPeriod"/>
            </a:pPr>
            <a:r>
              <a:rPr lang="en-US"/>
              <a:t>JTA (Java Transaction API) </a:t>
            </a:r>
          </a:p>
          <a:p>
            <a:pPr marL="457200" indent="-457200">
              <a:buFont typeface="+mj-lt"/>
              <a:buAutoNum type="arabicPeriod"/>
            </a:pPr>
            <a:r>
              <a:rPr lang="en-US"/>
              <a:t>JNDI (Java Naming Directory Interface)</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0" indent="0">
              <a:buNone/>
            </a:pPr>
            <a:r>
              <a:rPr lang="en-US" sz="1600" i="1"/>
              <a:t>https://www.youtube.com/watch?v=hfv9ZXUzjhk</a:t>
            </a:r>
          </a:p>
          <a:p>
            <a:pPr marL="457200" indent="-457200">
              <a:buFont typeface="+mj-lt"/>
              <a:buAutoNum type="arabicPeriod"/>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13</a:t>
            </a:fld>
            <a:endParaRPr lang="en-US"/>
          </a:p>
        </p:txBody>
      </p:sp>
    </p:spTree>
    <p:extLst>
      <p:ext uri="{BB962C8B-B14F-4D97-AF65-F5344CB8AC3E}">
        <p14:creationId xmlns:p14="http://schemas.microsoft.com/office/powerpoint/2010/main" val="846727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r>
              <a:rPr lang="en-US"/>
              <a:t>For creating the first hibernate application, we must know the objects/elements of Hibernate architecture. </a:t>
            </a:r>
          </a:p>
          <a:p>
            <a:r>
              <a:rPr lang="en-US"/>
              <a:t>They are as follows:</a:t>
            </a:r>
          </a:p>
          <a:p>
            <a:pPr marL="914400" lvl="1" indent="-457200">
              <a:buFont typeface="+mj-lt"/>
              <a:buAutoNum type="arabicPeriod"/>
            </a:pPr>
            <a:r>
              <a:rPr lang="en-US"/>
              <a:t>Configuration</a:t>
            </a:r>
          </a:p>
          <a:p>
            <a:pPr marL="914400" lvl="1" indent="-457200">
              <a:buFont typeface="+mj-lt"/>
              <a:buAutoNum type="arabicPeriod"/>
            </a:pPr>
            <a:r>
              <a:rPr lang="en-US"/>
              <a:t>Session factory</a:t>
            </a:r>
          </a:p>
          <a:p>
            <a:pPr marL="914400" lvl="1" indent="-457200">
              <a:buFont typeface="+mj-lt"/>
              <a:buAutoNum type="arabicPeriod"/>
            </a:pPr>
            <a:r>
              <a:rPr lang="en-US"/>
              <a:t>Session</a:t>
            </a:r>
          </a:p>
          <a:p>
            <a:pPr marL="914400" lvl="1" indent="-457200">
              <a:buFont typeface="+mj-lt"/>
              <a:buAutoNum type="arabicPeriod"/>
            </a:pPr>
            <a:r>
              <a:rPr lang="en-US"/>
              <a:t>Transaction factory</a:t>
            </a:r>
          </a:p>
          <a:p>
            <a:pPr marL="914400" lvl="1" indent="-457200">
              <a:buFont typeface="+mj-lt"/>
              <a:buAutoNum type="arabicPeriod"/>
            </a:pPr>
            <a:r>
              <a:rPr lang="en-US"/>
              <a:t>Query</a:t>
            </a:r>
          </a:p>
          <a:p>
            <a:pPr marL="914400" lvl="1" indent="-457200">
              <a:buFont typeface="+mj-lt"/>
              <a:buAutoNum type="arabicPeriod"/>
            </a:pPr>
            <a:r>
              <a:rPr lang="en-US"/>
              <a:t>Criteria</a:t>
            </a:r>
          </a:p>
        </p:txBody>
      </p:sp>
      <p:sp>
        <p:nvSpPr>
          <p:cNvPr id="4" name="Slide Number Placeholder 3"/>
          <p:cNvSpPr>
            <a:spLocks noGrp="1"/>
          </p:cNvSpPr>
          <p:nvPr>
            <p:ph type="sldNum" sz="quarter" idx="12"/>
          </p:nvPr>
        </p:nvSpPr>
        <p:spPr/>
        <p:txBody>
          <a:bodyPr/>
          <a:lstStyle/>
          <a:p>
            <a:fld id="{5EA8BEFB-AE5B-48F9-BBAD-B489CDE48C80}" type="slidenum">
              <a:rPr lang="en-US" smtClean="0"/>
              <a:t>14</a:t>
            </a:fld>
            <a:endParaRPr lang="en-US"/>
          </a:p>
        </p:txBody>
      </p:sp>
    </p:spTree>
    <p:extLst>
      <p:ext uri="{BB962C8B-B14F-4D97-AF65-F5344CB8AC3E}">
        <p14:creationId xmlns:p14="http://schemas.microsoft.com/office/powerpoint/2010/main" val="4144713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Architecture</a:t>
            </a:r>
          </a:p>
        </p:txBody>
      </p:sp>
      <p:sp>
        <p:nvSpPr>
          <p:cNvPr id="3" name="Content Placeholder 2"/>
          <p:cNvSpPr>
            <a:spLocks noGrp="1"/>
          </p:cNvSpPr>
          <p:nvPr>
            <p:ph idx="1"/>
          </p:nvPr>
        </p:nvSpPr>
        <p:spPr/>
        <p:txBody>
          <a:bodyPr>
            <a:normAutofit/>
          </a:bodyPr>
          <a:lstStyle/>
          <a:p>
            <a:pPr marL="0" indent="0">
              <a:buNone/>
            </a:pPr>
            <a:r>
              <a:rPr lang="en-US" b="1"/>
              <a:t>[1] Configuration Object</a:t>
            </a:r>
          </a:p>
          <a:p>
            <a:r>
              <a:rPr lang="en-US"/>
              <a:t>The Configuration object is the </a:t>
            </a:r>
            <a:r>
              <a:rPr lang="en-US">
                <a:solidFill>
                  <a:srgbClr val="0000FF"/>
                </a:solidFill>
              </a:rPr>
              <a:t>first</a:t>
            </a:r>
            <a:r>
              <a:rPr lang="en-US"/>
              <a:t> Hibernate object you create in any Hibernate application.</a:t>
            </a:r>
          </a:p>
          <a:p>
            <a:r>
              <a:rPr lang="en-US"/>
              <a:t>It is usually created only once during application initialization. </a:t>
            </a:r>
          </a:p>
          <a:p>
            <a:r>
              <a:rPr lang="en-US"/>
              <a:t>The Configuration object provides two keys components: </a:t>
            </a:r>
          </a:p>
          <a:p>
            <a:pPr marL="914400" lvl="1" indent="-457200">
              <a:buFont typeface="+mj-lt"/>
              <a:buAutoNum type="arabicPeriod"/>
            </a:pPr>
            <a:r>
              <a:rPr lang="en-US" b="1">
                <a:solidFill>
                  <a:srgbClr val="0000FF"/>
                </a:solidFill>
              </a:rPr>
              <a:t>Database Connection:</a:t>
            </a:r>
            <a:r>
              <a:rPr lang="en-US">
                <a:solidFill>
                  <a:srgbClr val="0000FF"/>
                </a:solidFill>
              </a:rPr>
              <a:t> </a:t>
            </a:r>
          </a:p>
          <a:p>
            <a:pPr marL="457200" lvl="1" indent="0">
              <a:buNone/>
            </a:pPr>
            <a:r>
              <a:rPr lang="en-US"/>
              <a:t>	This is handled through one or more configuration files supported by 	Hibernate. These files are </a:t>
            </a:r>
            <a:r>
              <a:rPr lang="en-US" b="1" err="1"/>
              <a:t>hibernate.properties</a:t>
            </a:r>
            <a:r>
              <a:rPr lang="en-US"/>
              <a:t> and </a:t>
            </a:r>
            <a:r>
              <a:rPr lang="en-US" b="1"/>
              <a:t>hibernate.cfg.xml</a:t>
            </a:r>
            <a:r>
              <a:rPr lang="en-US"/>
              <a:t>.</a:t>
            </a:r>
          </a:p>
          <a:p>
            <a:pPr marL="914400" lvl="1" indent="-457200">
              <a:buFont typeface="+mj-lt"/>
              <a:buAutoNum type="arabicPeriod" startAt="2"/>
            </a:pPr>
            <a:r>
              <a:rPr lang="en-US" b="1">
                <a:solidFill>
                  <a:srgbClr val="0000FF"/>
                </a:solidFill>
              </a:rPr>
              <a:t>Class Mapping Setup</a:t>
            </a:r>
            <a:r>
              <a:rPr lang="en-US">
                <a:solidFill>
                  <a:srgbClr val="0000FF"/>
                </a:solidFill>
              </a:rPr>
              <a:t>: </a:t>
            </a:r>
          </a:p>
          <a:p>
            <a:pPr marL="457200" lvl="1" indent="0">
              <a:buNone/>
            </a:pPr>
            <a:r>
              <a:rPr lang="en-US"/>
              <a:t>	This component creates the connection between the Java classes and 	database tables.</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15</a:t>
            </a:fld>
            <a:endParaRPr lang="en-US"/>
          </a:p>
        </p:txBody>
      </p:sp>
    </p:spTree>
    <p:extLst>
      <p:ext uri="{BB962C8B-B14F-4D97-AF65-F5344CB8AC3E}">
        <p14:creationId xmlns:p14="http://schemas.microsoft.com/office/powerpoint/2010/main" val="318261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Architecture</a:t>
            </a:r>
          </a:p>
        </p:txBody>
      </p:sp>
      <p:sp>
        <p:nvSpPr>
          <p:cNvPr id="3" name="Content Placeholder 2"/>
          <p:cNvSpPr>
            <a:spLocks noGrp="1"/>
          </p:cNvSpPr>
          <p:nvPr>
            <p:ph idx="1"/>
          </p:nvPr>
        </p:nvSpPr>
        <p:spPr/>
        <p:txBody>
          <a:bodyPr/>
          <a:lstStyle/>
          <a:p>
            <a:pPr marL="0" indent="0">
              <a:buNone/>
            </a:pPr>
            <a:r>
              <a:rPr lang="en-US" b="1"/>
              <a:t>[2] SessionFactory Object</a:t>
            </a:r>
          </a:p>
          <a:p>
            <a:r>
              <a:rPr lang="en-US"/>
              <a:t>The SessionFactory is a </a:t>
            </a:r>
            <a:r>
              <a:rPr lang="en-US">
                <a:solidFill>
                  <a:srgbClr val="0000FF"/>
                </a:solidFill>
              </a:rPr>
              <a:t>thread safe </a:t>
            </a:r>
            <a:r>
              <a:rPr lang="en-US"/>
              <a:t>object and used by all the threads of an application.  </a:t>
            </a:r>
          </a:p>
          <a:p>
            <a:r>
              <a:rPr lang="en-US"/>
              <a:t>Configuration object is used to create a SessionFactory object which in turn configures </a:t>
            </a:r>
            <a:r>
              <a:rPr lang="en-US">
                <a:solidFill>
                  <a:srgbClr val="0000FF"/>
                </a:solidFill>
              </a:rPr>
              <a:t>Hibernate</a:t>
            </a:r>
            <a:r>
              <a:rPr lang="en-US"/>
              <a:t> for the application.</a:t>
            </a:r>
          </a:p>
          <a:p>
            <a:r>
              <a:rPr lang="en-US"/>
              <a:t>You would need one </a:t>
            </a:r>
            <a:r>
              <a:rPr lang="en-US" err="1">
                <a:solidFill>
                  <a:srgbClr val="0000FF"/>
                </a:solidFill>
              </a:rPr>
              <a:t>SessionFactory</a:t>
            </a:r>
            <a:r>
              <a:rPr lang="en-US"/>
              <a:t> object per database using a separate </a:t>
            </a:r>
            <a:r>
              <a:rPr lang="en-US">
                <a:solidFill>
                  <a:srgbClr val="0000FF"/>
                </a:solidFill>
              </a:rPr>
              <a:t>configuration file</a:t>
            </a:r>
            <a:r>
              <a:rPr lang="en-US"/>
              <a:t>. </a:t>
            </a:r>
          </a:p>
          <a:p>
            <a:r>
              <a:rPr lang="en-US"/>
              <a:t>So, if you are using multiple databases, then you would have to create </a:t>
            </a:r>
            <a:r>
              <a:rPr lang="en-US">
                <a:solidFill>
                  <a:srgbClr val="0000FF"/>
                </a:solidFill>
              </a:rPr>
              <a:t>multiple</a:t>
            </a:r>
            <a:r>
              <a:rPr lang="en-US"/>
              <a:t> SessionFactory objects. </a:t>
            </a:r>
          </a:p>
        </p:txBody>
      </p:sp>
      <p:sp>
        <p:nvSpPr>
          <p:cNvPr id="4" name="Slide Number Placeholder 3"/>
          <p:cNvSpPr>
            <a:spLocks noGrp="1"/>
          </p:cNvSpPr>
          <p:nvPr>
            <p:ph type="sldNum" sz="quarter" idx="12"/>
          </p:nvPr>
        </p:nvSpPr>
        <p:spPr/>
        <p:txBody>
          <a:bodyPr/>
          <a:lstStyle/>
          <a:p>
            <a:fld id="{5EA8BEFB-AE5B-48F9-BBAD-B489CDE48C80}" type="slidenum">
              <a:rPr lang="en-US" smtClean="0"/>
              <a:t>16</a:t>
            </a:fld>
            <a:endParaRPr lang="en-US"/>
          </a:p>
        </p:txBody>
      </p:sp>
    </p:spTree>
    <p:extLst>
      <p:ext uri="{BB962C8B-B14F-4D97-AF65-F5344CB8AC3E}">
        <p14:creationId xmlns:p14="http://schemas.microsoft.com/office/powerpoint/2010/main" val="22130158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buNone/>
            </a:pPr>
            <a:r>
              <a:rPr lang="en-US" b="1"/>
              <a:t>[3] Session Object </a:t>
            </a:r>
          </a:p>
          <a:p>
            <a:pPr>
              <a:lnSpc>
                <a:spcPct val="150000"/>
              </a:lnSpc>
            </a:pPr>
            <a:r>
              <a:rPr lang="en-US"/>
              <a:t>A Session is used to get a physical </a:t>
            </a:r>
            <a:r>
              <a:rPr lang="en-US">
                <a:solidFill>
                  <a:srgbClr val="0000FF"/>
                </a:solidFill>
              </a:rPr>
              <a:t>connection</a:t>
            </a:r>
            <a:r>
              <a:rPr lang="en-US"/>
              <a:t> with a database. </a:t>
            </a:r>
          </a:p>
          <a:p>
            <a:pPr>
              <a:lnSpc>
                <a:spcPct val="150000"/>
              </a:lnSpc>
            </a:pPr>
            <a:r>
              <a:rPr lang="en-US"/>
              <a:t>The Session object is </a:t>
            </a:r>
            <a:r>
              <a:rPr lang="en-US">
                <a:solidFill>
                  <a:srgbClr val="0000FF"/>
                </a:solidFill>
              </a:rPr>
              <a:t>lightweight</a:t>
            </a:r>
            <a:r>
              <a:rPr lang="en-US"/>
              <a:t> and designed to be </a:t>
            </a:r>
            <a:r>
              <a:rPr lang="en-US">
                <a:solidFill>
                  <a:srgbClr val="0000FF"/>
                </a:solidFill>
              </a:rPr>
              <a:t>instantiated</a:t>
            </a:r>
            <a:r>
              <a:rPr lang="en-US"/>
              <a:t> each time an interaction is needed with the database. </a:t>
            </a:r>
          </a:p>
          <a:p>
            <a:pPr>
              <a:lnSpc>
                <a:spcPct val="150000"/>
              </a:lnSpc>
            </a:pPr>
            <a:r>
              <a:rPr lang="en-US"/>
              <a:t>The session objects should not be kept open for a long time because they are </a:t>
            </a:r>
            <a:r>
              <a:rPr lang="en-US">
                <a:solidFill>
                  <a:srgbClr val="0000FF"/>
                </a:solidFill>
              </a:rPr>
              <a:t>not</a:t>
            </a:r>
            <a:r>
              <a:rPr lang="en-US"/>
              <a:t> usually </a:t>
            </a:r>
            <a:r>
              <a:rPr lang="en-US">
                <a:solidFill>
                  <a:srgbClr val="0000FF"/>
                </a:solidFill>
              </a:rPr>
              <a:t>thread safe </a:t>
            </a:r>
            <a:r>
              <a:rPr lang="en-US"/>
              <a:t>and they should be created and destroyed as needed.</a:t>
            </a:r>
          </a:p>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17</a:t>
            </a:fld>
            <a:endParaRPr lang="en-US"/>
          </a:p>
        </p:txBody>
      </p:sp>
    </p:spTree>
    <p:extLst>
      <p:ext uri="{BB962C8B-B14F-4D97-AF65-F5344CB8AC3E}">
        <p14:creationId xmlns:p14="http://schemas.microsoft.com/office/powerpoint/2010/main" val="3040863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buNone/>
            </a:pPr>
            <a:r>
              <a:rPr lang="en-US" b="1"/>
              <a:t>[4] Transaction Object </a:t>
            </a:r>
          </a:p>
          <a:p>
            <a:pPr>
              <a:lnSpc>
                <a:spcPct val="150000"/>
              </a:lnSpc>
            </a:pPr>
            <a:r>
              <a:rPr lang="en-US"/>
              <a:t>A Transaction represents a </a:t>
            </a:r>
            <a:r>
              <a:rPr lang="en-US">
                <a:solidFill>
                  <a:srgbClr val="0000FF"/>
                </a:solidFill>
              </a:rPr>
              <a:t>unit of work </a:t>
            </a:r>
            <a:r>
              <a:rPr lang="en-US"/>
              <a:t>with the database and most of the RDBMS supports transaction functionality.</a:t>
            </a:r>
          </a:p>
          <a:p>
            <a:pPr>
              <a:lnSpc>
                <a:spcPct val="150000"/>
              </a:lnSpc>
            </a:pPr>
            <a:r>
              <a:rPr lang="en-US"/>
              <a:t>Transactions in Hibernate are handled by an underlying </a:t>
            </a:r>
            <a:r>
              <a:rPr lang="en-US">
                <a:solidFill>
                  <a:srgbClr val="0000FF"/>
                </a:solidFill>
              </a:rPr>
              <a:t>transaction manager </a:t>
            </a:r>
            <a:r>
              <a:rPr lang="en-US"/>
              <a:t>and transaction (from </a:t>
            </a:r>
            <a:r>
              <a:rPr lang="en-US">
                <a:solidFill>
                  <a:srgbClr val="0000FF"/>
                </a:solidFill>
              </a:rPr>
              <a:t>JDBC</a:t>
            </a:r>
            <a:r>
              <a:rPr lang="en-US"/>
              <a:t> or </a:t>
            </a:r>
            <a:r>
              <a:rPr lang="en-US">
                <a:solidFill>
                  <a:srgbClr val="0000FF"/>
                </a:solidFill>
              </a:rPr>
              <a:t>JTA</a:t>
            </a:r>
            <a:r>
              <a:rPr lang="en-US"/>
              <a:t>).</a:t>
            </a:r>
          </a:p>
        </p:txBody>
      </p:sp>
      <p:sp>
        <p:nvSpPr>
          <p:cNvPr id="4" name="Slide Number Placeholder 3"/>
          <p:cNvSpPr>
            <a:spLocks noGrp="1"/>
          </p:cNvSpPr>
          <p:nvPr>
            <p:ph type="sldNum" sz="quarter" idx="12"/>
          </p:nvPr>
        </p:nvSpPr>
        <p:spPr/>
        <p:txBody>
          <a:bodyPr/>
          <a:lstStyle/>
          <a:p>
            <a:fld id="{5EA8BEFB-AE5B-48F9-BBAD-B489CDE48C80}" type="slidenum">
              <a:rPr lang="en-US" smtClean="0"/>
              <a:t>18</a:t>
            </a:fld>
            <a:endParaRPr lang="en-US"/>
          </a:p>
        </p:txBody>
      </p:sp>
    </p:spTree>
    <p:extLst>
      <p:ext uri="{BB962C8B-B14F-4D97-AF65-F5344CB8AC3E}">
        <p14:creationId xmlns:p14="http://schemas.microsoft.com/office/powerpoint/2010/main" val="554449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lnSpc>
                <a:spcPct val="150000"/>
              </a:lnSpc>
              <a:buNone/>
            </a:pPr>
            <a:r>
              <a:rPr lang="en-US" b="1"/>
              <a:t>[5] Query Object</a:t>
            </a:r>
          </a:p>
          <a:p>
            <a:pPr>
              <a:lnSpc>
                <a:spcPct val="150000"/>
              </a:lnSpc>
            </a:pPr>
            <a:r>
              <a:rPr lang="en-US"/>
              <a:t>Query objects use </a:t>
            </a:r>
            <a:r>
              <a:rPr lang="en-US">
                <a:solidFill>
                  <a:srgbClr val="0000FF"/>
                </a:solidFill>
              </a:rPr>
              <a:t>SQL</a:t>
            </a:r>
            <a:r>
              <a:rPr lang="en-US"/>
              <a:t> or </a:t>
            </a:r>
            <a:r>
              <a:rPr lang="en-US">
                <a:solidFill>
                  <a:srgbClr val="0000FF"/>
                </a:solidFill>
              </a:rPr>
              <a:t>Hibernate Query Language (HQL) </a:t>
            </a:r>
            <a:r>
              <a:rPr lang="en-US"/>
              <a:t>string to retrieve data from the database and create objects. </a:t>
            </a:r>
          </a:p>
          <a:p>
            <a:pPr>
              <a:lnSpc>
                <a:spcPct val="150000"/>
              </a:lnSpc>
            </a:pPr>
            <a:r>
              <a:rPr lang="en-US"/>
              <a:t>A </a:t>
            </a:r>
            <a:r>
              <a:rPr lang="en-US">
                <a:solidFill>
                  <a:srgbClr val="0000FF"/>
                </a:solidFill>
              </a:rPr>
              <a:t>Query instance </a:t>
            </a:r>
            <a:r>
              <a:rPr lang="en-US"/>
              <a:t>is used to bind query </a:t>
            </a:r>
            <a:r>
              <a:rPr lang="en-US">
                <a:solidFill>
                  <a:srgbClr val="0000FF"/>
                </a:solidFill>
              </a:rPr>
              <a:t>parameters</a:t>
            </a:r>
            <a:r>
              <a:rPr lang="en-US"/>
              <a:t>, limit the number of results returned by the query, and finally to execute the query.  </a:t>
            </a:r>
          </a:p>
        </p:txBody>
      </p:sp>
      <p:sp>
        <p:nvSpPr>
          <p:cNvPr id="4" name="Slide Number Placeholder 3"/>
          <p:cNvSpPr>
            <a:spLocks noGrp="1"/>
          </p:cNvSpPr>
          <p:nvPr>
            <p:ph type="sldNum" sz="quarter" idx="12"/>
          </p:nvPr>
        </p:nvSpPr>
        <p:spPr/>
        <p:txBody>
          <a:bodyPr/>
          <a:lstStyle/>
          <a:p>
            <a:fld id="{5EA8BEFB-AE5B-48F9-BBAD-B489CDE48C80}" type="slidenum">
              <a:rPr lang="en-US" smtClean="0"/>
              <a:t>19</a:t>
            </a:fld>
            <a:endParaRPr lang="en-US"/>
          </a:p>
        </p:txBody>
      </p:sp>
    </p:spTree>
    <p:extLst>
      <p:ext uri="{BB962C8B-B14F-4D97-AF65-F5344CB8AC3E}">
        <p14:creationId xmlns:p14="http://schemas.microsoft.com/office/powerpoint/2010/main" val="13734433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A8BEFB-AE5B-48F9-BBAD-B489CDE48C80}" type="slidenum">
              <a:rPr lang="en-US" smtClean="0"/>
              <a:t>2</a:t>
            </a:fld>
            <a:endParaRPr lang="en-US"/>
          </a:p>
        </p:txBody>
      </p:sp>
      <p:sp>
        <p:nvSpPr>
          <p:cNvPr id="2" name="Title 1"/>
          <p:cNvSpPr>
            <a:spLocks noGrp="1"/>
          </p:cNvSpPr>
          <p:nvPr>
            <p:ph type="title" idx="4294967295"/>
          </p:nvPr>
        </p:nvSpPr>
        <p:spPr>
          <a:xfrm>
            <a:off x="676701" y="441994"/>
            <a:ext cx="7543800" cy="968375"/>
          </a:xfrm>
        </p:spPr>
        <p:txBody>
          <a:bodyPr/>
          <a:lstStyle/>
          <a:p>
            <a:r>
              <a:rPr lang="en-US" b="1" dirty="0">
                <a:solidFill>
                  <a:schemeClr val="tx1"/>
                </a:solidFill>
              </a:rPr>
              <a:t>Contents</a:t>
            </a:r>
            <a:endParaRPr lang="en-IN" b="1" dirty="0">
              <a:solidFill>
                <a:schemeClr val="tx1"/>
              </a:solidFill>
            </a:endParaRPr>
          </a:p>
        </p:txBody>
      </p:sp>
      <p:sp>
        <p:nvSpPr>
          <p:cNvPr id="3" name="Content Placeholder 2"/>
          <p:cNvSpPr>
            <a:spLocks noGrp="1"/>
          </p:cNvSpPr>
          <p:nvPr>
            <p:ph idx="4294967295"/>
          </p:nvPr>
        </p:nvSpPr>
        <p:spPr>
          <a:xfrm>
            <a:off x="685800" y="1752600"/>
            <a:ext cx="7543800" cy="4022725"/>
          </a:xfrm>
        </p:spPr>
        <p:txBody>
          <a:bodyPr>
            <a:normAutofit/>
          </a:bodyPr>
          <a:lstStyle/>
          <a:p>
            <a:pPr marL="342900" indent="-342900">
              <a:buFont typeface="Arial" panose="020B0604020202020204" pitchFamily="34" charset="0"/>
              <a:buChar char="•"/>
            </a:pPr>
            <a:r>
              <a:rPr lang="en-US" sz="2400" dirty="0">
                <a:solidFill>
                  <a:schemeClr val="tx1"/>
                </a:solidFill>
              </a:rPr>
              <a:t>Introduction to Hibernate</a:t>
            </a:r>
          </a:p>
          <a:p>
            <a:pPr marL="342900" indent="-342900">
              <a:buFont typeface="Arial" panose="020B0604020202020204" pitchFamily="34" charset="0"/>
              <a:buChar char="•"/>
            </a:pPr>
            <a:r>
              <a:rPr lang="en-US" sz="2400" dirty="0">
                <a:solidFill>
                  <a:schemeClr val="tx1"/>
                </a:solidFill>
              </a:rPr>
              <a:t>Exploring Architecture of Hibernate</a:t>
            </a:r>
          </a:p>
          <a:p>
            <a:pPr marL="342900" indent="-342900">
              <a:buFont typeface="Arial" panose="020B0604020202020204" pitchFamily="34" charset="0"/>
              <a:buChar char="•"/>
            </a:pPr>
            <a:r>
              <a:rPr lang="en-US" sz="2400" dirty="0">
                <a:solidFill>
                  <a:schemeClr val="tx1"/>
                </a:solidFill>
              </a:rPr>
              <a:t>Object Relation Mapping(ORM) with Hibernate</a:t>
            </a:r>
          </a:p>
          <a:p>
            <a:pPr marL="342900" indent="-342900">
              <a:buFont typeface="Arial" panose="020B0604020202020204" pitchFamily="34" charset="0"/>
              <a:buChar char="•"/>
            </a:pPr>
            <a:r>
              <a:rPr lang="en-US" sz="2400" dirty="0">
                <a:solidFill>
                  <a:schemeClr val="tx1"/>
                </a:solidFill>
              </a:rPr>
              <a:t>Hibernate Annotation</a:t>
            </a:r>
          </a:p>
          <a:p>
            <a:pPr marL="342900" indent="-342900">
              <a:buFont typeface="Arial" panose="020B0604020202020204" pitchFamily="34" charset="0"/>
              <a:buChar char="•"/>
            </a:pPr>
            <a:r>
              <a:rPr lang="en-US" sz="2400" dirty="0">
                <a:solidFill>
                  <a:schemeClr val="tx1"/>
                </a:solidFill>
              </a:rPr>
              <a:t>Hibernate Query Language (HQL)</a:t>
            </a:r>
          </a:p>
          <a:p>
            <a:pPr marL="342900" indent="-342900">
              <a:buFont typeface="Arial" panose="020B0604020202020204" pitchFamily="34" charset="0"/>
              <a:buChar char="•"/>
            </a:pPr>
            <a:r>
              <a:rPr lang="en-US" sz="2400" dirty="0">
                <a:solidFill>
                  <a:schemeClr val="tx1"/>
                </a:solidFill>
              </a:rPr>
              <a:t>CRUD Operation using Hibernate API</a:t>
            </a:r>
            <a:endParaRPr lang="en-IN"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721881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lnSpc>
                <a:spcPct val="150000"/>
              </a:lnSpc>
              <a:buNone/>
            </a:pPr>
            <a:r>
              <a:rPr lang="en-US" b="1"/>
              <a:t>[6] Criteria Object</a:t>
            </a:r>
          </a:p>
          <a:p>
            <a:pPr marL="0" indent="0">
              <a:lnSpc>
                <a:spcPct val="150000"/>
              </a:lnSpc>
              <a:buNone/>
            </a:pPr>
            <a:r>
              <a:rPr lang="en-US"/>
              <a:t>Criteria objects are used to create and execute object oriented criteria queries to retrieve objects.</a:t>
            </a:r>
          </a:p>
        </p:txBody>
      </p:sp>
      <p:sp>
        <p:nvSpPr>
          <p:cNvPr id="4" name="Slide Number Placeholder 3"/>
          <p:cNvSpPr>
            <a:spLocks noGrp="1"/>
          </p:cNvSpPr>
          <p:nvPr>
            <p:ph type="sldNum" sz="quarter" idx="12"/>
          </p:nvPr>
        </p:nvSpPr>
        <p:spPr/>
        <p:txBody>
          <a:bodyPr/>
          <a:lstStyle/>
          <a:p>
            <a:fld id="{5EA8BEFB-AE5B-48F9-BBAD-B489CDE48C80}" type="slidenum">
              <a:rPr lang="en-US" smtClean="0"/>
              <a:t>20</a:t>
            </a:fld>
            <a:endParaRPr lang="en-US"/>
          </a:p>
        </p:txBody>
      </p:sp>
    </p:spTree>
    <p:extLst>
      <p:ext uri="{BB962C8B-B14F-4D97-AF65-F5344CB8AC3E}">
        <p14:creationId xmlns:p14="http://schemas.microsoft.com/office/powerpoint/2010/main" val="3824701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Cache Architecture</a:t>
            </a:r>
          </a:p>
        </p:txBody>
      </p:sp>
      <p:sp>
        <p:nvSpPr>
          <p:cNvPr id="4" name="Slide Number Placeholder 3"/>
          <p:cNvSpPr>
            <a:spLocks noGrp="1"/>
          </p:cNvSpPr>
          <p:nvPr>
            <p:ph type="sldNum" sz="quarter" idx="12"/>
          </p:nvPr>
        </p:nvSpPr>
        <p:spPr/>
        <p:txBody>
          <a:bodyPr/>
          <a:lstStyle/>
          <a:p>
            <a:fld id="{5EA8BEFB-AE5B-48F9-BBAD-B489CDE48C80}" type="slidenum">
              <a:rPr lang="en-US" smtClean="0"/>
              <a:t>21</a:t>
            </a:fld>
            <a:endParaRPr lang="en-US"/>
          </a:p>
        </p:txBody>
      </p:sp>
      <p:sp>
        <p:nvSpPr>
          <p:cNvPr id="5" name="Flowchart: Magnetic Disk 4"/>
          <p:cNvSpPr/>
          <p:nvPr/>
        </p:nvSpPr>
        <p:spPr>
          <a:xfrm>
            <a:off x="3886200" y="990600"/>
            <a:ext cx="1600200" cy="1066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p:txBody>
      </p:sp>
      <p:sp>
        <p:nvSpPr>
          <p:cNvPr id="6" name="Rectangle 5"/>
          <p:cNvSpPr/>
          <p:nvPr/>
        </p:nvSpPr>
        <p:spPr>
          <a:xfrm>
            <a:off x="3676650" y="3963141"/>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Session Object</a:t>
            </a:r>
          </a:p>
        </p:txBody>
      </p:sp>
      <p:sp>
        <p:nvSpPr>
          <p:cNvPr id="8" name="Rectangle 7"/>
          <p:cNvSpPr/>
          <p:nvPr/>
        </p:nvSpPr>
        <p:spPr>
          <a:xfrm>
            <a:off x="3676650" y="3009106"/>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First-level Cache</a:t>
            </a:r>
          </a:p>
        </p:txBody>
      </p:sp>
      <p:sp>
        <p:nvSpPr>
          <p:cNvPr id="9" name="Rectangle 8"/>
          <p:cNvSpPr/>
          <p:nvPr/>
        </p:nvSpPr>
        <p:spPr>
          <a:xfrm>
            <a:off x="3676650" y="5332412"/>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Second-level Cache</a:t>
            </a:r>
          </a:p>
        </p:txBody>
      </p:sp>
      <p:sp>
        <p:nvSpPr>
          <p:cNvPr id="7" name="Rectangle 6"/>
          <p:cNvSpPr/>
          <p:nvPr/>
        </p:nvSpPr>
        <p:spPr>
          <a:xfrm>
            <a:off x="3124200" y="2605822"/>
            <a:ext cx="3200400" cy="2286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77050" y="3963173"/>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Client</a:t>
            </a:r>
          </a:p>
        </p:txBody>
      </p:sp>
      <p:sp>
        <p:nvSpPr>
          <p:cNvPr id="10" name="TextBox 9"/>
          <p:cNvSpPr txBox="1"/>
          <p:nvPr/>
        </p:nvSpPr>
        <p:spPr>
          <a:xfrm>
            <a:off x="1884545" y="3457392"/>
            <a:ext cx="1295400" cy="400110"/>
          </a:xfrm>
          <a:prstGeom prst="rect">
            <a:avLst/>
          </a:prstGeom>
          <a:noFill/>
        </p:spPr>
        <p:txBody>
          <a:bodyPr wrap="square" rtlCol="0">
            <a:spAutoFit/>
          </a:bodyPr>
          <a:lstStyle/>
          <a:p>
            <a:r>
              <a:rPr lang="en-US" sz="2000" b="1"/>
              <a:t>Hibernate</a:t>
            </a:r>
          </a:p>
        </p:txBody>
      </p:sp>
      <p:cxnSp>
        <p:nvCxnSpPr>
          <p:cNvPr id="13" name="Straight Arrow Connector 12"/>
          <p:cNvCxnSpPr/>
          <p:nvPr/>
        </p:nvCxnSpPr>
        <p:spPr>
          <a:xfrm flipH="1">
            <a:off x="4694420" y="3538504"/>
            <a:ext cx="0" cy="420635"/>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054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672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057400"/>
            <a:ext cx="4762"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267200" y="2057400"/>
            <a:ext cx="0"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772150" y="4114800"/>
            <a:ext cx="1104900" cy="3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72150" y="4343400"/>
            <a:ext cx="11430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5600701" y="990600"/>
            <a:ext cx="3549545" cy="1279177"/>
          </a:xfrm>
          <a:prstGeom prst="wedgeRoundRectCallout">
            <a:avLst>
              <a:gd name="adj1" fmla="val -45855"/>
              <a:gd name="adj2" fmla="val 110765"/>
              <a:gd name="adj3" fmla="val 16667"/>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solidFill>
                  <a:schemeClr val="tx1"/>
                </a:solidFill>
              </a:rPr>
              <a:t>Known as Session Cache.</a:t>
            </a:r>
          </a:p>
          <a:p>
            <a:pPr algn="just"/>
            <a:r>
              <a:rPr lang="en-US" sz="2000">
                <a:solidFill>
                  <a:schemeClr val="tx1"/>
                </a:solidFill>
              </a:rPr>
              <a:t>Session cache is a mandatory cache through which all requests must pass through. </a:t>
            </a:r>
          </a:p>
        </p:txBody>
      </p:sp>
      <p:sp>
        <p:nvSpPr>
          <p:cNvPr id="34" name="Rounded Rectangular Callout 33"/>
          <p:cNvSpPr/>
          <p:nvPr/>
        </p:nvSpPr>
        <p:spPr>
          <a:xfrm>
            <a:off x="167079" y="5065712"/>
            <a:ext cx="2876550" cy="1066800"/>
          </a:xfrm>
          <a:prstGeom prst="wedgeRoundRectCallout">
            <a:avLst>
              <a:gd name="adj1" fmla="val 70883"/>
              <a:gd name="adj2" fmla="val -4947"/>
              <a:gd name="adj3" fmla="val 16667"/>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tx1"/>
                </a:solidFill>
              </a:rPr>
              <a:t>Mainly responsible for caching objects across sessions.</a:t>
            </a:r>
          </a:p>
        </p:txBody>
      </p:sp>
      <p:sp>
        <p:nvSpPr>
          <p:cNvPr id="33" name="TextBox 32"/>
          <p:cNvSpPr txBox="1"/>
          <p:nvPr/>
        </p:nvSpPr>
        <p:spPr>
          <a:xfrm>
            <a:off x="3771900" y="5865812"/>
            <a:ext cx="2000250" cy="369332"/>
          </a:xfrm>
          <a:prstGeom prst="rect">
            <a:avLst/>
          </a:prstGeom>
          <a:noFill/>
        </p:spPr>
        <p:txBody>
          <a:bodyPr wrap="square" rtlCol="0">
            <a:spAutoFit/>
          </a:bodyPr>
          <a:lstStyle/>
          <a:p>
            <a:pPr algn="ctr"/>
            <a:r>
              <a:rPr lang="en-US"/>
              <a:t>Optional Cache</a:t>
            </a:r>
          </a:p>
        </p:txBody>
      </p:sp>
    </p:spTree>
    <p:extLst>
      <p:ext uri="{BB962C8B-B14F-4D97-AF65-F5344CB8AC3E}">
        <p14:creationId xmlns:p14="http://schemas.microsoft.com/office/powerpoint/2010/main" val="1047070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dur="1"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dur="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dur="1"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dur="1"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dur="1"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dur="1"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dur="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dur="1"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1" grpId="0" animBg="1"/>
      <p:bldP spid="10" grpId="0"/>
      <p:bldP spid="32" grpId="0" animBg="1"/>
      <p:bldP spid="34"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Cache Architecture?</a:t>
            </a:r>
          </a:p>
        </p:txBody>
      </p:sp>
      <p:sp>
        <p:nvSpPr>
          <p:cNvPr id="3" name="Content Placeholder 2"/>
          <p:cNvSpPr>
            <a:spLocks noGrp="1"/>
          </p:cNvSpPr>
          <p:nvPr>
            <p:ph idx="1"/>
          </p:nvPr>
        </p:nvSpPr>
        <p:spPr/>
        <p:txBody>
          <a:bodyPr/>
          <a:lstStyle/>
          <a:p>
            <a:pPr>
              <a:lnSpc>
                <a:spcPct val="150000"/>
              </a:lnSpc>
            </a:pPr>
            <a:r>
              <a:rPr lang="en-US"/>
              <a:t>Caching is all about application </a:t>
            </a:r>
            <a:r>
              <a:rPr lang="en-US">
                <a:solidFill>
                  <a:srgbClr val="0000FF"/>
                </a:solidFill>
              </a:rPr>
              <a:t>performance optimization</a:t>
            </a:r>
            <a:r>
              <a:rPr lang="en-US"/>
              <a:t>. </a:t>
            </a:r>
          </a:p>
          <a:p>
            <a:pPr>
              <a:lnSpc>
                <a:spcPct val="150000"/>
              </a:lnSpc>
            </a:pPr>
            <a:r>
              <a:rPr lang="en-US"/>
              <a:t>It is situated between your </a:t>
            </a:r>
            <a:r>
              <a:rPr lang="en-US">
                <a:solidFill>
                  <a:srgbClr val="0000FF"/>
                </a:solidFill>
              </a:rPr>
              <a:t>application</a:t>
            </a:r>
            <a:r>
              <a:rPr lang="en-US"/>
              <a:t> and the </a:t>
            </a:r>
            <a:r>
              <a:rPr lang="en-US">
                <a:solidFill>
                  <a:srgbClr val="0000FF"/>
                </a:solidFill>
              </a:rPr>
              <a:t>database</a:t>
            </a:r>
            <a:r>
              <a:rPr lang="en-US"/>
              <a:t> to </a:t>
            </a:r>
            <a:r>
              <a:rPr lang="en-US">
                <a:solidFill>
                  <a:srgbClr val="0000FF"/>
                </a:solidFill>
              </a:rPr>
              <a:t>avoid</a:t>
            </a:r>
            <a:r>
              <a:rPr lang="en-US"/>
              <a:t> the number of </a:t>
            </a:r>
            <a:r>
              <a:rPr lang="en-US">
                <a:solidFill>
                  <a:srgbClr val="0000FF"/>
                </a:solidFill>
              </a:rPr>
              <a:t>database hits </a:t>
            </a:r>
            <a:r>
              <a:rPr lang="en-US"/>
              <a:t>as many as possible.</a:t>
            </a:r>
          </a:p>
          <a:p>
            <a:pPr>
              <a:lnSpc>
                <a:spcPct val="150000"/>
              </a:lnSpc>
            </a:pPr>
            <a:r>
              <a:rPr lang="en-US"/>
              <a:t>To give a better performance for critical applications.</a:t>
            </a:r>
          </a:p>
        </p:txBody>
      </p:sp>
      <p:sp>
        <p:nvSpPr>
          <p:cNvPr id="4" name="Slide Number Placeholder 3"/>
          <p:cNvSpPr>
            <a:spLocks noGrp="1"/>
          </p:cNvSpPr>
          <p:nvPr>
            <p:ph type="sldNum" sz="quarter" idx="12"/>
          </p:nvPr>
        </p:nvSpPr>
        <p:spPr/>
        <p:txBody>
          <a:bodyPr/>
          <a:lstStyle/>
          <a:p>
            <a:fld id="{5EA8BEFB-AE5B-48F9-BBAD-B489CDE48C80}" type="slidenum">
              <a:rPr lang="en-US" smtClean="0"/>
              <a:t>22</a:t>
            </a:fld>
            <a:endParaRPr lang="en-US"/>
          </a:p>
        </p:txBody>
      </p:sp>
    </p:spTree>
    <p:extLst>
      <p:ext uri="{BB962C8B-B14F-4D97-AF65-F5344CB8AC3E}">
        <p14:creationId xmlns:p14="http://schemas.microsoft.com/office/powerpoint/2010/main" val="1997682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a:t>First-level cache:</a:t>
            </a:r>
          </a:p>
          <a:p>
            <a:pPr>
              <a:lnSpc>
                <a:spcPct val="150000"/>
              </a:lnSpc>
            </a:pPr>
            <a:r>
              <a:rPr lang="en-US"/>
              <a:t>The first-level cache is the </a:t>
            </a:r>
            <a:r>
              <a:rPr lang="en-US">
                <a:solidFill>
                  <a:srgbClr val="0000FF"/>
                </a:solidFill>
              </a:rPr>
              <a:t>Session cache</a:t>
            </a:r>
            <a:r>
              <a:rPr lang="en-US"/>
              <a:t>.</a:t>
            </a:r>
          </a:p>
          <a:p>
            <a:pPr>
              <a:lnSpc>
                <a:spcPct val="150000"/>
              </a:lnSpc>
            </a:pPr>
            <a:r>
              <a:rPr lang="en-US"/>
              <a:t>The Session object keeps an object under its own control before committing it to the database.</a:t>
            </a:r>
          </a:p>
          <a:p>
            <a:pPr>
              <a:lnSpc>
                <a:spcPct val="150000"/>
              </a:lnSpc>
            </a:pPr>
            <a:r>
              <a:rPr lang="en-US"/>
              <a:t>If you issue multiple updates to an object, Hibernate tries to delay doing the update as long as possible to reduce the number of update SQL statements issued. </a:t>
            </a:r>
          </a:p>
          <a:p>
            <a:pPr>
              <a:lnSpc>
                <a:spcPct val="150000"/>
              </a:lnSpc>
            </a:pPr>
            <a:r>
              <a:rPr lang="en-US"/>
              <a:t>If you close the session, all the objects being cached are </a:t>
            </a:r>
            <a:r>
              <a:rPr lang="en-US">
                <a:solidFill>
                  <a:srgbClr val="0000FF"/>
                </a:solidFill>
              </a:rPr>
              <a:t>lost</a:t>
            </a:r>
            <a:r>
              <a:rPr lang="en-US"/>
              <a:t>.</a:t>
            </a:r>
          </a:p>
          <a:p>
            <a:pPr>
              <a:lnSpc>
                <a:spcPct val="150000"/>
              </a:lnSpc>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23</a:t>
            </a:fld>
            <a:endParaRPr lang="en-US"/>
          </a:p>
        </p:txBody>
      </p:sp>
    </p:spTree>
    <p:extLst>
      <p:ext uri="{BB962C8B-B14F-4D97-AF65-F5344CB8AC3E}">
        <p14:creationId xmlns:p14="http://schemas.microsoft.com/office/powerpoint/2010/main" val="3440218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a:t>Second-level cache:</a:t>
            </a:r>
          </a:p>
          <a:p>
            <a:pPr>
              <a:lnSpc>
                <a:spcPct val="150000"/>
              </a:lnSpc>
            </a:pPr>
            <a:r>
              <a:rPr lang="en-US"/>
              <a:t>It is responsible for caching objects </a:t>
            </a:r>
            <a:r>
              <a:rPr lang="en-US">
                <a:solidFill>
                  <a:srgbClr val="0000FF"/>
                </a:solidFill>
              </a:rPr>
              <a:t>across sessions</a:t>
            </a:r>
            <a:r>
              <a:rPr lang="en-US"/>
              <a:t>.</a:t>
            </a:r>
          </a:p>
          <a:p>
            <a:pPr>
              <a:lnSpc>
                <a:spcPct val="150000"/>
              </a:lnSpc>
            </a:pPr>
            <a:r>
              <a:rPr lang="en-US"/>
              <a:t>Second level cache is an </a:t>
            </a:r>
            <a:r>
              <a:rPr lang="en-US">
                <a:solidFill>
                  <a:srgbClr val="0000FF"/>
                </a:solidFill>
              </a:rPr>
              <a:t>optional</a:t>
            </a:r>
            <a:r>
              <a:rPr lang="en-US"/>
              <a:t> cache and first-level cache will always be consulted before any attempt is made to locate an object in the second-level cache.</a:t>
            </a:r>
          </a:p>
          <a:p>
            <a:pPr>
              <a:lnSpc>
                <a:spcPct val="150000"/>
              </a:lnSpc>
            </a:pPr>
            <a:r>
              <a:rPr lang="en-US"/>
              <a:t>Any third-party cache can be used with Hibernate. An </a:t>
            </a:r>
            <a:r>
              <a:rPr lang="en-US" b="1" err="1"/>
              <a:t>org.hibernate.cache.CacheProvider</a:t>
            </a:r>
            <a:r>
              <a:rPr lang="en-US"/>
              <a:t> interface is provided, which must be implemented to provide Hibernate with a handle to the cache implementation.</a:t>
            </a:r>
          </a:p>
        </p:txBody>
      </p:sp>
      <p:sp>
        <p:nvSpPr>
          <p:cNvPr id="4" name="Slide Number Placeholder 3"/>
          <p:cNvSpPr>
            <a:spLocks noGrp="1"/>
          </p:cNvSpPr>
          <p:nvPr>
            <p:ph type="sldNum" sz="quarter" idx="12"/>
          </p:nvPr>
        </p:nvSpPr>
        <p:spPr/>
        <p:txBody>
          <a:bodyPr/>
          <a:lstStyle/>
          <a:p>
            <a:fld id="{5EA8BEFB-AE5B-48F9-BBAD-B489CDE48C80}" type="slidenum">
              <a:rPr lang="en-US" smtClean="0"/>
              <a:t>24</a:t>
            </a:fld>
            <a:endParaRPr lang="en-US"/>
          </a:p>
        </p:txBody>
      </p:sp>
    </p:spTree>
    <p:extLst>
      <p:ext uri="{BB962C8B-B14F-4D97-AF65-F5344CB8AC3E}">
        <p14:creationId xmlns:p14="http://schemas.microsoft.com/office/powerpoint/2010/main" val="852548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Mapping Types 	</a:t>
            </a:r>
          </a:p>
        </p:txBody>
      </p:sp>
      <p:sp>
        <p:nvSpPr>
          <p:cNvPr id="3" name="Content Placeholder 2"/>
          <p:cNvSpPr>
            <a:spLocks noGrp="1"/>
          </p:cNvSpPr>
          <p:nvPr>
            <p:ph idx="1"/>
          </p:nvPr>
        </p:nvSpPr>
        <p:spPr/>
        <p:txBody>
          <a:bodyPr/>
          <a:lstStyle/>
          <a:p>
            <a:pPr>
              <a:lnSpc>
                <a:spcPct val="150000"/>
              </a:lnSpc>
            </a:pPr>
            <a:r>
              <a:rPr lang="en-US"/>
              <a:t>While preparing a Hibernate mapping document, we map the Java data types into RDBMS data types. </a:t>
            </a:r>
          </a:p>
          <a:p>
            <a:pPr>
              <a:lnSpc>
                <a:spcPct val="150000"/>
              </a:lnSpc>
            </a:pPr>
            <a:r>
              <a:rPr lang="en-US"/>
              <a:t>The types declared and used in the mapping files are not Java data types; they are not SQL database types either. </a:t>
            </a:r>
          </a:p>
          <a:p>
            <a:pPr>
              <a:lnSpc>
                <a:spcPct val="150000"/>
              </a:lnSpc>
            </a:pPr>
            <a:r>
              <a:rPr lang="en-US"/>
              <a:t>These types are called </a:t>
            </a:r>
            <a:r>
              <a:rPr lang="en-US" b="1" i="1">
                <a:solidFill>
                  <a:srgbClr val="0000FF"/>
                </a:solidFill>
              </a:rPr>
              <a:t>Hibernate mapping types</a:t>
            </a:r>
            <a:r>
              <a:rPr lang="en-US"/>
              <a:t>, which can translate from Java to SQL data types and vice versa.</a:t>
            </a:r>
          </a:p>
        </p:txBody>
      </p:sp>
      <p:sp>
        <p:nvSpPr>
          <p:cNvPr id="4" name="Slide Number Placeholder 3"/>
          <p:cNvSpPr>
            <a:spLocks noGrp="1"/>
          </p:cNvSpPr>
          <p:nvPr>
            <p:ph type="sldNum" sz="quarter" idx="12"/>
          </p:nvPr>
        </p:nvSpPr>
        <p:spPr/>
        <p:txBody>
          <a:bodyPr/>
          <a:lstStyle/>
          <a:p>
            <a:fld id="{5EA8BEFB-AE5B-48F9-BBAD-B489CDE48C80}" type="slidenum">
              <a:rPr lang="en-US" smtClean="0"/>
              <a:t>25</a:t>
            </a:fld>
            <a:endParaRPr lang="en-US"/>
          </a:p>
        </p:txBody>
      </p:sp>
    </p:spTree>
    <p:extLst>
      <p:ext uri="{BB962C8B-B14F-4D97-AF65-F5344CB8AC3E}">
        <p14:creationId xmlns:p14="http://schemas.microsoft.com/office/powerpoint/2010/main" val="3666841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Primitive Types </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81083325"/>
              </p:ext>
            </p:extLst>
          </p:nvPr>
        </p:nvGraphicFramePr>
        <p:xfrm>
          <a:off x="304800" y="15240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97686583"/>
              </p:ext>
            </p:extLst>
          </p:nvPr>
        </p:nvGraphicFramePr>
        <p:xfrm>
          <a:off x="295273" y="3810000"/>
          <a:ext cx="8648700" cy="42672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a:effectLst/>
                        </a:rPr>
                        <a:t>double</a:t>
                      </a:r>
                    </a:p>
                  </a:txBody>
                  <a:tcPr marL="76200" marR="76200" marT="76200" marB="76200"/>
                </a:tc>
                <a:tc>
                  <a:txBody>
                    <a:bodyPr/>
                    <a:lstStyle/>
                    <a:p>
                      <a:pPr fontAlgn="t"/>
                      <a:r>
                        <a:rPr lang="en-US">
                          <a:effectLst/>
                        </a:rPr>
                        <a:t>double or java.lang.Double</a:t>
                      </a:r>
                    </a:p>
                  </a:txBody>
                  <a:tcPr marL="76200" marR="76200" marT="76200" marB="76200"/>
                </a:tc>
                <a:tc>
                  <a:txBody>
                    <a:bodyPr/>
                    <a:lstStyle/>
                    <a:p>
                      <a:pPr fontAlgn="t"/>
                      <a:r>
                        <a:rPr lang="en-US">
                          <a:effectLst/>
                        </a:rPr>
                        <a:t>DOUBLE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3529176"/>
              </p:ext>
            </p:extLst>
          </p:nvPr>
        </p:nvGraphicFramePr>
        <p:xfrm>
          <a:off x="304800" y="19812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integer</a:t>
                      </a:r>
                    </a:p>
                  </a:txBody>
                  <a:tcPr marL="76200" marR="76200" marT="76200" marB="76200"/>
                </a:tc>
                <a:tc>
                  <a:txBody>
                    <a:bodyPr/>
                    <a:lstStyle/>
                    <a:p>
                      <a:pPr fontAlgn="t"/>
                      <a:r>
                        <a:rPr lang="en-US" sz="2000">
                          <a:effectLst/>
                        </a:rPr>
                        <a:t>int or java.lang.Integer</a:t>
                      </a:r>
                    </a:p>
                  </a:txBody>
                  <a:tcPr marL="76200" marR="76200" marT="76200" marB="76200"/>
                </a:tc>
                <a:tc>
                  <a:txBody>
                    <a:bodyPr/>
                    <a:lstStyle/>
                    <a:p>
                      <a:pPr fontAlgn="t"/>
                      <a:r>
                        <a:rPr lang="en-US" sz="2000">
                          <a:effectLst/>
                        </a:rPr>
                        <a:t>INTEGER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9962814"/>
              </p:ext>
            </p:extLst>
          </p:nvPr>
        </p:nvGraphicFramePr>
        <p:xfrm>
          <a:off x="300037" y="24384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long</a:t>
                      </a:r>
                    </a:p>
                  </a:txBody>
                  <a:tcPr marL="76200" marR="76200" marT="76200" marB="76200"/>
                </a:tc>
                <a:tc>
                  <a:txBody>
                    <a:bodyPr/>
                    <a:lstStyle/>
                    <a:p>
                      <a:pPr fontAlgn="t"/>
                      <a:r>
                        <a:rPr lang="en-US" sz="2000">
                          <a:effectLst/>
                        </a:rPr>
                        <a:t>long or java.lang.Long</a:t>
                      </a:r>
                    </a:p>
                  </a:txBody>
                  <a:tcPr marL="76200" marR="76200" marT="76200" marB="76200"/>
                </a:tc>
                <a:tc>
                  <a:txBody>
                    <a:bodyPr/>
                    <a:lstStyle/>
                    <a:p>
                      <a:pPr fontAlgn="t"/>
                      <a:r>
                        <a:rPr lang="en-US" sz="2000">
                          <a:effectLst/>
                        </a:rPr>
                        <a:t>BIGINT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4635274"/>
              </p:ext>
            </p:extLst>
          </p:nvPr>
        </p:nvGraphicFramePr>
        <p:xfrm>
          <a:off x="295274" y="2897505"/>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short</a:t>
                      </a:r>
                    </a:p>
                  </a:txBody>
                  <a:tcPr marL="76200" marR="76200" marT="76200" marB="76200"/>
                </a:tc>
                <a:tc>
                  <a:txBody>
                    <a:bodyPr/>
                    <a:lstStyle/>
                    <a:p>
                      <a:pPr fontAlgn="t"/>
                      <a:r>
                        <a:rPr lang="en-US" sz="2000">
                          <a:effectLst/>
                        </a:rPr>
                        <a:t>short or java.lang.Short</a:t>
                      </a:r>
                    </a:p>
                  </a:txBody>
                  <a:tcPr marL="76200" marR="76200" marT="76200" marB="76200"/>
                </a:tc>
                <a:tc>
                  <a:txBody>
                    <a:bodyPr/>
                    <a:lstStyle/>
                    <a:p>
                      <a:pPr fontAlgn="t"/>
                      <a:r>
                        <a:rPr lang="en-US" sz="2000">
                          <a:effectLst/>
                        </a:rPr>
                        <a:t>SMALLINT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53637133"/>
              </p:ext>
            </p:extLst>
          </p:nvPr>
        </p:nvGraphicFramePr>
        <p:xfrm>
          <a:off x="295273" y="33528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float</a:t>
                      </a:r>
                    </a:p>
                  </a:txBody>
                  <a:tcPr marL="76200" marR="76200" marT="76200" marB="76200"/>
                </a:tc>
                <a:tc>
                  <a:txBody>
                    <a:bodyPr/>
                    <a:lstStyle/>
                    <a:p>
                      <a:pPr fontAlgn="t"/>
                      <a:r>
                        <a:rPr lang="en-US" sz="2000">
                          <a:effectLst/>
                        </a:rPr>
                        <a:t>float or java.lang.Float</a:t>
                      </a:r>
                    </a:p>
                  </a:txBody>
                  <a:tcPr marL="76200" marR="76200" marT="76200" marB="76200"/>
                </a:tc>
                <a:tc>
                  <a:txBody>
                    <a:bodyPr/>
                    <a:lstStyle/>
                    <a:p>
                      <a:pPr fontAlgn="t"/>
                      <a:r>
                        <a:rPr lang="en-US" sz="2000">
                          <a:effectLst/>
                        </a:rPr>
                        <a:t>FLOAT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4714741"/>
              </p:ext>
            </p:extLst>
          </p:nvPr>
        </p:nvGraphicFramePr>
        <p:xfrm>
          <a:off x="295273" y="5607684"/>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true/false</a:t>
                      </a:r>
                    </a:p>
                  </a:txBody>
                  <a:tcPr marL="76200" marR="76200" marT="76200" marB="76200"/>
                </a:tc>
                <a:tc>
                  <a:txBody>
                    <a:bodyPr/>
                    <a:lstStyle/>
                    <a:p>
                      <a:pPr fontAlgn="t"/>
                      <a:r>
                        <a:rPr lang="en-US" sz="2000" err="1">
                          <a:effectLst/>
                        </a:rPr>
                        <a:t>boolean</a:t>
                      </a:r>
                      <a:endParaRPr lang="en-US" sz="2000">
                        <a:effectLst/>
                      </a:endParaRPr>
                    </a:p>
                  </a:txBody>
                  <a:tcPr marL="76200" marR="76200" marT="76200" marB="76200"/>
                </a:tc>
                <a:tc>
                  <a:txBody>
                    <a:bodyPr/>
                    <a:lstStyle/>
                    <a:p>
                      <a:pPr fontAlgn="t"/>
                      <a:r>
                        <a:rPr lang="en-US" sz="2000">
                          <a:effectLst/>
                        </a:rPr>
                        <a:t>CHAR(1) ('T' or 'F')</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74834684"/>
              </p:ext>
            </p:extLst>
          </p:nvPr>
        </p:nvGraphicFramePr>
        <p:xfrm>
          <a:off x="295273" y="4234815"/>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character</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a:effectLst/>
                        </a:rPr>
                        <a:t>CHAR(1)</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91546109"/>
              </p:ext>
            </p:extLst>
          </p:nvPr>
        </p:nvGraphicFramePr>
        <p:xfrm>
          <a:off x="295273" y="46863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a:effectLst/>
                        </a:rPr>
                        <a:t>byte</a:t>
                      </a:r>
                    </a:p>
                  </a:txBody>
                  <a:tcPr marL="76200" marR="76200" marT="76200" marB="76200"/>
                </a:tc>
                <a:tc>
                  <a:txBody>
                    <a:bodyPr/>
                    <a:lstStyle/>
                    <a:p>
                      <a:pPr fontAlgn="t"/>
                      <a:r>
                        <a:rPr lang="en-US" sz="2000">
                          <a:effectLst/>
                        </a:rPr>
                        <a:t>byte</a:t>
                      </a:r>
                    </a:p>
                  </a:txBody>
                  <a:tcPr marL="76200" marR="76200" marT="76200" marB="76200"/>
                </a:tc>
                <a:tc>
                  <a:txBody>
                    <a:bodyPr/>
                    <a:lstStyle/>
                    <a:p>
                      <a:pPr fontAlgn="t"/>
                      <a:r>
                        <a:rPr lang="en-US" sz="2000">
                          <a:effectLst/>
                        </a:rPr>
                        <a:t>TINYINT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6591135"/>
              </p:ext>
            </p:extLst>
          </p:nvPr>
        </p:nvGraphicFramePr>
        <p:xfrm>
          <a:off x="285746" y="5144611"/>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2882900">
                  <a:extLst>
                    <a:ext uri="{9D8B030D-6E8A-4147-A177-3AD203B41FA5}">
                      <a16:colId xmlns:a16="http://schemas.microsoft.com/office/drawing/2014/main" val="20002"/>
                    </a:ext>
                  </a:extLst>
                </a:gridCol>
              </a:tblGrid>
              <a:tr h="370840">
                <a:tc>
                  <a:txBody>
                    <a:bodyPr/>
                    <a:lstStyle/>
                    <a:p>
                      <a:pPr fontAlgn="t"/>
                      <a:r>
                        <a:rPr lang="en-US" sz="2000" err="1">
                          <a:effectLst/>
                        </a:rPr>
                        <a:t>boolean</a:t>
                      </a:r>
                      <a:endParaRPr lang="en-US" sz="2000">
                        <a:effectLst/>
                      </a:endParaRPr>
                    </a:p>
                  </a:txBody>
                  <a:tcPr marL="76200" marR="76200" marT="76200" marB="76200"/>
                </a:tc>
                <a:tc>
                  <a:txBody>
                    <a:bodyPr/>
                    <a:lstStyle/>
                    <a:p>
                      <a:pPr fontAlgn="t"/>
                      <a:r>
                        <a:rPr lang="en-US" sz="2000" err="1">
                          <a:effectLst/>
                        </a:rPr>
                        <a:t>boolean</a:t>
                      </a:r>
                      <a:endParaRPr lang="en-US" sz="2000">
                        <a:effectLst/>
                      </a:endParaRPr>
                    </a:p>
                  </a:txBody>
                  <a:tcPr marL="76200" marR="76200" marT="76200" marB="76200"/>
                </a:tc>
                <a:tc>
                  <a:txBody>
                    <a:bodyPr/>
                    <a:lstStyle/>
                    <a:p>
                      <a:pPr fontAlgn="t"/>
                      <a:r>
                        <a:rPr lang="en-US" sz="2000">
                          <a:effectLst/>
                        </a:rPr>
                        <a:t>BIT</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4219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dur="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dur="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dur="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dur="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Date and time types:</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29352942"/>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7282507"/>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date</a:t>
                      </a:r>
                    </a:p>
                  </a:txBody>
                  <a:tcPr marL="76200" marR="76200" marT="76200" marB="76200"/>
                </a:tc>
                <a:tc>
                  <a:txBody>
                    <a:bodyPr/>
                    <a:lstStyle/>
                    <a:p>
                      <a:pPr fontAlgn="t"/>
                      <a:r>
                        <a:rPr lang="en-US" sz="2000">
                          <a:effectLst/>
                        </a:rPr>
                        <a:t>java.util.Date or java.sql.Date</a:t>
                      </a:r>
                    </a:p>
                  </a:txBody>
                  <a:tcPr marL="76200" marR="76200" marT="76200" marB="76200"/>
                </a:tc>
                <a:tc>
                  <a:txBody>
                    <a:bodyPr/>
                    <a:lstStyle/>
                    <a:p>
                      <a:pPr fontAlgn="t"/>
                      <a:r>
                        <a:rPr lang="en-US" sz="2000">
                          <a:effectLst/>
                        </a:rPr>
                        <a:t>DATE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7337801"/>
              </p:ext>
            </p:extLst>
          </p:nvPr>
        </p:nvGraphicFramePr>
        <p:xfrm>
          <a:off x="304800"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time</a:t>
                      </a:r>
                    </a:p>
                  </a:txBody>
                  <a:tcPr marL="76200" marR="76200" marT="76200" marB="76200"/>
                </a:tc>
                <a:tc>
                  <a:txBody>
                    <a:bodyPr/>
                    <a:lstStyle/>
                    <a:p>
                      <a:pPr fontAlgn="t"/>
                      <a:r>
                        <a:rPr lang="en-US" sz="2000">
                          <a:effectLst/>
                        </a:rPr>
                        <a:t>java.util.Date or java.sql.Time</a:t>
                      </a:r>
                    </a:p>
                  </a:txBody>
                  <a:tcPr marL="76200" marR="76200" marT="76200" marB="76200"/>
                </a:tc>
                <a:tc>
                  <a:txBody>
                    <a:bodyPr/>
                    <a:lstStyle/>
                    <a:p>
                      <a:pPr fontAlgn="t"/>
                      <a:r>
                        <a:rPr lang="en-US" sz="2000">
                          <a:effectLst/>
                        </a:rPr>
                        <a:t>TIME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79815767"/>
              </p:ext>
            </p:extLst>
          </p:nvPr>
        </p:nvGraphicFramePr>
        <p:xfrm>
          <a:off x="304800" y="28956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timestamp</a:t>
                      </a:r>
                    </a:p>
                  </a:txBody>
                  <a:tcPr marL="76200" marR="76200" marT="76200" marB="76200"/>
                </a:tc>
                <a:tc>
                  <a:txBody>
                    <a:bodyPr/>
                    <a:lstStyle/>
                    <a:p>
                      <a:pPr fontAlgn="t"/>
                      <a:r>
                        <a:rPr lang="en-US" sz="2000" err="1">
                          <a:effectLst/>
                        </a:rPr>
                        <a:t>java.util.Date or java.sql.Timestamp</a:t>
                      </a:r>
                      <a:endParaRPr lang="en-US" sz="2000">
                        <a:effectLst/>
                      </a:endParaRPr>
                    </a:p>
                  </a:txBody>
                  <a:tcPr marL="76200" marR="76200" marT="76200" marB="76200"/>
                </a:tc>
                <a:tc>
                  <a:txBody>
                    <a:bodyPr/>
                    <a:lstStyle/>
                    <a:p>
                      <a:pPr fontAlgn="t"/>
                      <a:r>
                        <a:rPr lang="en-US" sz="2000">
                          <a:effectLst/>
                        </a:rPr>
                        <a:t>TIMESTAMP</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90426335"/>
              </p:ext>
            </p:extLst>
          </p:nvPr>
        </p:nvGraphicFramePr>
        <p:xfrm>
          <a:off x="309562" y="33528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calendar</a:t>
                      </a:r>
                    </a:p>
                  </a:txBody>
                  <a:tcPr marL="76200" marR="76200" marT="76200" marB="76200"/>
                </a:tc>
                <a:tc>
                  <a:txBody>
                    <a:bodyPr/>
                    <a:lstStyle/>
                    <a:p>
                      <a:pPr fontAlgn="t"/>
                      <a:r>
                        <a:rPr lang="en-US" sz="2000" err="1">
                          <a:effectLst/>
                        </a:rPr>
                        <a:t>java.util.Calendar</a:t>
                      </a:r>
                      <a:endParaRPr lang="en-US" sz="2000">
                        <a:effectLst/>
                      </a:endParaRPr>
                    </a:p>
                  </a:txBody>
                  <a:tcPr marL="76200" marR="76200" marT="76200" marB="76200"/>
                </a:tc>
                <a:tc>
                  <a:txBody>
                    <a:bodyPr/>
                    <a:lstStyle/>
                    <a:p>
                      <a:pPr fontAlgn="t"/>
                      <a:r>
                        <a:rPr lang="en-US" sz="2000">
                          <a:effectLst/>
                        </a:rPr>
                        <a:t>TIMESTAMP</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65493261"/>
              </p:ext>
            </p:extLst>
          </p:nvPr>
        </p:nvGraphicFramePr>
        <p:xfrm>
          <a:off x="304800" y="3810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err="1">
                          <a:effectLst/>
                        </a:rPr>
                        <a:t>calendar_date</a:t>
                      </a:r>
                      <a:endParaRPr lang="en-US" sz="2000">
                        <a:effectLst/>
                      </a:endParaRPr>
                    </a:p>
                  </a:txBody>
                  <a:tcPr marL="76200" marR="76200" marT="76200" marB="76200"/>
                </a:tc>
                <a:tc>
                  <a:txBody>
                    <a:bodyPr/>
                    <a:lstStyle/>
                    <a:p>
                      <a:pPr fontAlgn="t"/>
                      <a:r>
                        <a:rPr lang="en-US" sz="2000">
                          <a:effectLst/>
                        </a:rPr>
                        <a:t>java.util.Calendar</a:t>
                      </a:r>
                    </a:p>
                  </a:txBody>
                  <a:tcPr marL="76200" marR="76200" marT="76200" marB="76200"/>
                </a:tc>
                <a:tc>
                  <a:txBody>
                    <a:bodyPr/>
                    <a:lstStyle/>
                    <a:p>
                      <a:pPr fontAlgn="t"/>
                      <a:r>
                        <a:rPr lang="en-US" sz="2000">
                          <a:effectLst/>
                        </a:rPr>
                        <a:t>DATE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39374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Binary and large object types:</a:t>
            </a:r>
          </a:p>
          <a:p>
            <a:pPr marL="0" indent="0">
              <a:buNone/>
            </a:pPr>
            <a:br>
              <a:rPr lang="en-US"/>
            </a:b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63948641"/>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88253426"/>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binary</a:t>
                      </a:r>
                    </a:p>
                  </a:txBody>
                  <a:tcPr marL="76200" marR="76200" marT="76200" marB="76200"/>
                </a:tc>
                <a:tc>
                  <a:txBody>
                    <a:bodyPr/>
                    <a:lstStyle/>
                    <a:p>
                      <a:pPr fontAlgn="t"/>
                      <a:r>
                        <a:rPr lang="en-US" sz="2000">
                          <a:effectLst/>
                        </a:rPr>
                        <a:t>byte[]</a:t>
                      </a:r>
                    </a:p>
                  </a:txBody>
                  <a:tcPr marL="76200" marR="76200" marT="76200" marB="76200"/>
                </a:tc>
                <a:tc>
                  <a:txBody>
                    <a:bodyPr/>
                    <a:lstStyle/>
                    <a:p>
                      <a:pPr fontAlgn="t"/>
                      <a:r>
                        <a:rPr lang="en-US" sz="2000">
                          <a:effectLst/>
                        </a:rPr>
                        <a:t>BLOB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45070747"/>
              </p:ext>
            </p:extLst>
          </p:nvPr>
        </p:nvGraphicFramePr>
        <p:xfrm>
          <a:off x="304800" y="41148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blob</a:t>
                      </a:r>
                    </a:p>
                  </a:txBody>
                  <a:tcPr marL="76200" marR="76200" marT="76200" marB="76200"/>
                </a:tc>
                <a:tc>
                  <a:txBody>
                    <a:bodyPr/>
                    <a:lstStyle/>
                    <a:p>
                      <a:pPr fontAlgn="t"/>
                      <a:r>
                        <a:rPr lang="en-US" sz="2000">
                          <a:effectLst/>
                        </a:rPr>
                        <a:t>java.sql.Blob</a:t>
                      </a:r>
                    </a:p>
                  </a:txBody>
                  <a:tcPr marL="76200" marR="76200" marT="76200" marB="76200"/>
                </a:tc>
                <a:tc>
                  <a:txBody>
                    <a:bodyPr/>
                    <a:lstStyle/>
                    <a:p>
                      <a:pPr fontAlgn="t"/>
                      <a:r>
                        <a:rPr lang="en-US" sz="2000">
                          <a:effectLst/>
                        </a:rPr>
                        <a:t>BLOB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04031338"/>
              </p:ext>
            </p:extLst>
          </p:nvPr>
        </p:nvGraphicFramePr>
        <p:xfrm>
          <a:off x="304800"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text</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a:effectLst/>
                        </a:rPr>
                        <a:t>CLOB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76481058"/>
              </p:ext>
            </p:extLst>
          </p:nvPr>
        </p:nvGraphicFramePr>
        <p:xfrm>
          <a:off x="304800" y="2895600"/>
          <a:ext cx="8648700" cy="7620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err="1">
                          <a:effectLst/>
                        </a:rPr>
                        <a:t>serializable</a:t>
                      </a:r>
                      <a:endParaRPr lang="en-US" sz="2000">
                        <a:effectLst/>
                      </a:endParaRPr>
                    </a:p>
                  </a:txBody>
                  <a:tcPr marL="76200" marR="76200" marT="76200" marB="76200"/>
                </a:tc>
                <a:tc>
                  <a:txBody>
                    <a:bodyPr/>
                    <a:lstStyle/>
                    <a:p>
                      <a:pPr fontAlgn="t"/>
                      <a:r>
                        <a:rPr lang="en-US" sz="2000">
                          <a:effectLst/>
                        </a:rPr>
                        <a:t>any Java class that implements java.io.Serializable</a:t>
                      </a:r>
                    </a:p>
                  </a:txBody>
                  <a:tcPr marL="76200" marR="76200" marT="76200" marB="76200"/>
                </a:tc>
                <a:tc>
                  <a:txBody>
                    <a:bodyPr/>
                    <a:lstStyle/>
                    <a:p>
                      <a:pPr fontAlgn="t"/>
                      <a:r>
                        <a:rPr lang="en-US" sz="2000">
                          <a:effectLst/>
                        </a:rPr>
                        <a:t>BLOB</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8515295"/>
              </p:ext>
            </p:extLst>
          </p:nvPr>
        </p:nvGraphicFramePr>
        <p:xfrm>
          <a:off x="304800" y="36576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err="1">
                          <a:effectLst/>
                        </a:rPr>
                        <a:t>clob</a:t>
                      </a:r>
                      <a:endParaRPr lang="en-US" sz="2000">
                        <a:effectLst/>
                      </a:endParaRPr>
                    </a:p>
                  </a:txBody>
                  <a:tcPr marL="76200" marR="76200" marT="76200" marB="76200"/>
                </a:tc>
                <a:tc>
                  <a:txBody>
                    <a:bodyPr/>
                    <a:lstStyle/>
                    <a:p>
                      <a:pPr fontAlgn="t"/>
                      <a:r>
                        <a:rPr lang="en-US" sz="2000" err="1">
                          <a:effectLst/>
                        </a:rPr>
                        <a:t>java.sql.Clob</a:t>
                      </a:r>
                      <a:endParaRPr lang="en-US" sz="2000">
                        <a:effectLst/>
                      </a:endParaRPr>
                    </a:p>
                  </a:txBody>
                  <a:tcPr marL="76200" marR="76200" marT="76200" marB="76200"/>
                </a:tc>
                <a:tc>
                  <a:txBody>
                    <a:bodyPr/>
                    <a:lstStyle/>
                    <a:p>
                      <a:pPr fontAlgn="t"/>
                      <a:r>
                        <a:rPr lang="en-US" sz="2000">
                          <a:effectLst/>
                        </a:rPr>
                        <a:t>CLOB</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12646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JDK-related types:</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31045934"/>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9023526"/>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class</a:t>
                      </a:r>
                    </a:p>
                  </a:txBody>
                  <a:tcPr marL="76200" marR="76200" marT="76200" marB="76200"/>
                </a:tc>
                <a:tc>
                  <a:txBody>
                    <a:bodyPr/>
                    <a:lstStyle/>
                    <a:p>
                      <a:pPr fontAlgn="t"/>
                      <a:r>
                        <a:rPr lang="en-US" sz="2000">
                          <a:effectLst/>
                        </a:rPr>
                        <a:t>java.lang.Class</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8225349"/>
              </p:ext>
            </p:extLst>
          </p:nvPr>
        </p:nvGraphicFramePr>
        <p:xfrm>
          <a:off x="300037"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locale</a:t>
                      </a:r>
                    </a:p>
                  </a:txBody>
                  <a:tcPr marL="76200" marR="76200" marT="76200" marB="76200"/>
                </a:tc>
                <a:tc>
                  <a:txBody>
                    <a:bodyPr/>
                    <a:lstStyle/>
                    <a:p>
                      <a:pPr fontAlgn="t"/>
                      <a:r>
                        <a:rPr lang="en-US" sz="2000">
                          <a:effectLst/>
                        </a:rPr>
                        <a:t>java.util.Locale</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82091500"/>
              </p:ext>
            </p:extLst>
          </p:nvPr>
        </p:nvGraphicFramePr>
        <p:xfrm>
          <a:off x="300037" y="28956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err="1">
                          <a:effectLst/>
                        </a:rPr>
                        <a:t>timezone</a:t>
                      </a:r>
                      <a:endParaRPr lang="en-US" sz="2000">
                        <a:effectLst/>
                      </a:endParaRPr>
                    </a:p>
                  </a:txBody>
                  <a:tcPr marL="76200" marR="76200" marT="76200" marB="76200"/>
                </a:tc>
                <a:tc>
                  <a:txBody>
                    <a:bodyPr/>
                    <a:lstStyle/>
                    <a:p>
                      <a:pPr fontAlgn="t"/>
                      <a:r>
                        <a:rPr lang="en-US" sz="2000">
                          <a:effectLst/>
                        </a:rPr>
                        <a:t>java.util.TimeZone</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0064667"/>
              </p:ext>
            </p:extLst>
          </p:nvPr>
        </p:nvGraphicFramePr>
        <p:xfrm>
          <a:off x="300037" y="3352800"/>
          <a:ext cx="8648700" cy="457200"/>
        </p:xfrm>
        <a:graphic>
          <a:graphicData uri="http://schemas.openxmlformats.org/drawingml/2006/table">
            <a:tbl>
              <a:tblPr>
                <a:tableStyleId>{5940675A-B579-460E-94D1-54222C63F5DA}</a:tableStyleId>
              </a:tblPr>
              <a:tblGrid>
                <a:gridCol w="2147856">
                  <a:extLst>
                    <a:ext uri="{9D8B030D-6E8A-4147-A177-3AD203B41FA5}">
                      <a16:colId xmlns:a16="http://schemas.microsoft.com/office/drawing/2014/main" val="20000"/>
                    </a:ext>
                  </a:extLst>
                </a:gridCol>
                <a:gridCol w="4352988">
                  <a:extLst>
                    <a:ext uri="{9D8B030D-6E8A-4147-A177-3AD203B41FA5}">
                      <a16:colId xmlns:a16="http://schemas.microsoft.com/office/drawing/2014/main" val="20001"/>
                    </a:ext>
                  </a:extLst>
                </a:gridCol>
                <a:gridCol w="2147856">
                  <a:extLst>
                    <a:ext uri="{9D8B030D-6E8A-4147-A177-3AD203B41FA5}">
                      <a16:colId xmlns:a16="http://schemas.microsoft.com/office/drawing/2014/main" val="20002"/>
                    </a:ext>
                  </a:extLst>
                </a:gridCol>
              </a:tblGrid>
              <a:tr h="0">
                <a:tc>
                  <a:txBody>
                    <a:bodyPr/>
                    <a:lstStyle/>
                    <a:p>
                      <a:pPr fontAlgn="t"/>
                      <a:r>
                        <a:rPr lang="en-US" sz="2000">
                          <a:effectLst/>
                        </a:rPr>
                        <a:t>currency</a:t>
                      </a:r>
                    </a:p>
                  </a:txBody>
                  <a:tcPr marL="76200" marR="76200" marT="76200" marB="76200"/>
                </a:tc>
                <a:tc>
                  <a:txBody>
                    <a:bodyPr/>
                    <a:lstStyle/>
                    <a:p>
                      <a:pPr fontAlgn="t"/>
                      <a:r>
                        <a:rPr lang="en-US" sz="2000">
                          <a:effectLst/>
                        </a:rPr>
                        <a:t>java.util.Currency</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9680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Introduction</a:t>
            </a:r>
          </a:p>
        </p:txBody>
      </p:sp>
      <p:sp>
        <p:nvSpPr>
          <p:cNvPr id="3" name="Content Placeholder 2"/>
          <p:cNvSpPr>
            <a:spLocks noGrp="1"/>
          </p:cNvSpPr>
          <p:nvPr>
            <p:ph idx="1"/>
          </p:nvPr>
        </p:nvSpPr>
        <p:spPr/>
        <p:txBody>
          <a:bodyPr/>
          <a:lstStyle/>
          <a:p>
            <a:pPr>
              <a:lnSpc>
                <a:spcPct val="150000"/>
              </a:lnSpc>
            </a:pPr>
            <a:r>
              <a:rPr lang="en-US" altLang="en-US" dirty="0"/>
              <a:t>Hibernate is used to </a:t>
            </a:r>
            <a:r>
              <a:rPr lang="en-US" altLang="en-US" dirty="0">
                <a:solidFill>
                  <a:srgbClr val="FF0000"/>
                </a:solidFill>
              </a:rPr>
              <a:t>convert object data </a:t>
            </a:r>
            <a:r>
              <a:rPr lang="en-US" altLang="en-US" dirty="0"/>
              <a:t>in JAVA </a:t>
            </a:r>
            <a:r>
              <a:rPr lang="en-US" altLang="en-US" dirty="0">
                <a:solidFill>
                  <a:srgbClr val="FF0000"/>
                </a:solidFill>
              </a:rPr>
              <a:t>to relational database tables</a:t>
            </a:r>
            <a:r>
              <a:rPr lang="en-US" altLang="en-US" dirty="0"/>
              <a:t>.</a:t>
            </a:r>
          </a:p>
          <a:p>
            <a:pPr>
              <a:lnSpc>
                <a:spcPct val="150000"/>
              </a:lnSpc>
            </a:pPr>
            <a:r>
              <a:rPr lang="en-US" altLang="en-US" dirty="0"/>
              <a:t>It is an open source </a:t>
            </a:r>
            <a:r>
              <a:rPr lang="en-US" altLang="en-US" dirty="0">
                <a:solidFill>
                  <a:srgbClr val="FF0000"/>
                </a:solidFill>
              </a:rPr>
              <a:t>Object-Relational Mapping (ORM) </a:t>
            </a:r>
            <a:r>
              <a:rPr lang="en-US" altLang="en-US" dirty="0"/>
              <a:t>for Java.</a:t>
            </a:r>
          </a:p>
          <a:p>
            <a:pPr>
              <a:lnSpc>
                <a:spcPct val="150000"/>
              </a:lnSpc>
            </a:pPr>
            <a:r>
              <a:rPr lang="en-US" altLang="en-US" dirty="0"/>
              <a:t>Hibernate is responsible for making </a:t>
            </a:r>
            <a:r>
              <a:rPr lang="en-US" altLang="en-US" dirty="0">
                <a:solidFill>
                  <a:srgbClr val="FF0000"/>
                </a:solidFill>
              </a:rPr>
              <a:t>data persistent </a:t>
            </a:r>
            <a:r>
              <a:rPr lang="en-US" altLang="en-US" dirty="0"/>
              <a:t>by storing it in a database. </a:t>
            </a:r>
          </a:p>
          <a:p>
            <a:pPr>
              <a:lnSpc>
                <a:spcPct val="150000"/>
              </a:lnSpc>
            </a:pPr>
            <a:endParaRPr lang="en-US" alt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3</a:t>
            </a:fld>
            <a:endParaRPr lang="en-US"/>
          </a:p>
        </p:txBody>
      </p:sp>
    </p:spTree>
    <p:extLst>
      <p:ext uri="{BB962C8B-B14F-4D97-AF65-F5344CB8AC3E}">
        <p14:creationId xmlns:p14="http://schemas.microsoft.com/office/powerpoint/2010/main" val="3302538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O/R Mapping 	</a:t>
            </a:r>
          </a:p>
        </p:txBody>
      </p:sp>
      <p:sp>
        <p:nvSpPr>
          <p:cNvPr id="3" name="Content Placeholder 2"/>
          <p:cNvSpPr>
            <a:spLocks noGrp="1"/>
          </p:cNvSpPr>
          <p:nvPr>
            <p:ph idx="1"/>
          </p:nvPr>
        </p:nvSpPr>
        <p:spPr/>
        <p:txBody>
          <a:bodyPr/>
          <a:lstStyle/>
          <a:p>
            <a:pPr marL="0" indent="0">
              <a:buNone/>
            </a:pPr>
            <a:r>
              <a:rPr lang="en-US"/>
              <a:t>Three most important mapping are as follows:</a:t>
            </a:r>
          </a:p>
          <a:p>
            <a:pPr marL="457200" indent="-457200">
              <a:buFont typeface="+mj-lt"/>
              <a:buAutoNum type="arabicPeriod"/>
            </a:pPr>
            <a:r>
              <a:rPr lang="en-US"/>
              <a:t>Collections Mappings</a:t>
            </a:r>
          </a:p>
          <a:p>
            <a:pPr marL="457200" indent="-457200">
              <a:buFont typeface="+mj-lt"/>
              <a:buAutoNum type="arabicPeriod"/>
            </a:pPr>
            <a:r>
              <a:rPr lang="en-US"/>
              <a:t>Association Mappings</a:t>
            </a:r>
          </a:p>
          <a:p>
            <a:pPr marL="457200" indent="-457200">
              <a:buFont typeface="+mj-lt"/>
              <a:buAutoNum type="arabicPeriod"/>
            </a:pPr>
            <a:r>
              <a:rPr lang="en-US"/>
              <a:t>Component Mappings</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30</a:t>
            </a:fld>
            <a:endParaRPr lang="en-US"/>
          </a:p>
        </p:txBody>
      </p:sp>
    </p:spTree>
    <p:extLst>
      <p:ext uri="{BB962C8B-B14F-4D97-AF65-F5344CB8AC3E}">
        <p14:creationId xmlns:p14="http://schemas.microsoft.com/office/powerpoint/2010/main" val="2664947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O/R Mapping 	</a:t>
            </a:r>
          </a:p>
        </p:txBody>
      </p:sp>
      <p:sp>
        <p:nvSpPr>
          <p:cNvPr id="3" name="Content Placeholder 2"/>
          <p:cNvSpPr>
            <a:spLocks noGrp="1"/>
          </p:cNvSpPr>
          <p:nvPr>
            <p:ph idx="1"/>
          </p:nvPr>
        </p:nvSpPr>
        <p:spPr/>
        <p:txBody>
          <a:bodyPr/>
          <a:lstStyle/>
          <a:p>
            <a:pPr marL="0" indent="0">
              <a:buNone/>
            </a:pPr>
            <a:r>
              <a:rPr lang="en-US" b="1"/>
              <a:t>Collections Mappings</a:t>
            </a:r>
          </a:p>
          <a:p>
            <a:pPr>
              <a:lnSpc>
                <a:spcPct val="150000"/>
              </a:lnSpc>
            </a:pPr>
            <a:r>
              <a:rPr lang="en-US"/>
              <a:t>If an entity or class has </a:t>
            </a:r>
            <a:r>
              <a:rPr lang="en-US">
                <a:solidFill>
                  <a:srgbClr val="0000FF"/>
                </a:solidFill>
              </a:rPr>
              <a:t>collection of values </a:t>
            </a:r>
            <a:r>
              <a:rPr lang="en-US"/>
              <a:t>for a particular variable, then we can map those values using any one of the collection interfaces available in java. </a:t>
            </a:r>
          </a:p>
          <a:p>
            <a:pPr>
              <a:lnSpc>
                <a:spcPct val="150000"/>
              </a:lnSpc>
            </a:pPr>
            <a:r>
              <a:rPr lang="en-US"/>
              <a:t>Hibernate can persist instances of </a:t>
            </a:r>
            <a:r>
              <a:rPr lang="en-US" b="1" err="1"/>
              <a:t>java.util.Map, java.util.Set, java.util.SortedMap, java.util.SortedSet, java.util.List</a:t>
            </a:r>
            <a:r>
              <a:rPr lang="en-US"/>
              <a:t>, and any </a:t>
            </a:r>
            <a:r>
              <a:rPr lang="en-US" b="1"/>
              <a:t>array</a:t>
            </a:r>
            <a:r>
              <a:rPr lang="en-US"/>
              <a:t> of persistent entities or values.</a:t>
            </a:r>
            <a:endParaRPr lang="en-US" b="1"/>
          </a:p>
        </p:txBody>
      </p:sp>
      <p:sp>
        <p:nvSpPr>
          <p:cNvPr id="4" name="Slide Number Placeholder 3"/>
          <p:cNvSpPr>
            <a:spLocks noGrp="1"/>
          </p:cNvSpPr>
          <p:nvPr>
            <p:ph type="sldNum" sz="quarter" idx="12"/>
          </p:nvPr>
        </p:nvSpPr>
        <p:spPr/>
        <p:txBody>
          <a:bodyPr/>
          <a:lstStyle/>
          <a:p>
            <a:fld id="{5EA8BEFB-AE5B-48F9-BBAD-B489CDE48C80}" type="slidenum">
              <a:rPr lang="en-US" smtClean="0"/>
              <a:t>31</a:t>
            </a:fld>
            <a:endParaRPr lang="en-US"/>
          </a:p>
        </p:txBody>
      </p:sp>
    </p:spTree>
    <p:extLst>
      <p:ext uri="{BB962C8B-B14F-4D97-AF65-F5344CB8AC3E}">
        <p14:creationId xmlns:p14="http://schemas.microsoft.com/office/powerpoint/2010/main" val="113325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O/R Mapping:	</a:t>
            </a:r>
          </a:p>
        </p:txBody>
      </p:sp>
      <p:sp>
        <p:nvSpPr>
          <p:cNvPr id="4" name="Slide Number Placeholder 3"/>
          <p:cNvSpPr>
            <a:spLocks noGrp="1"/>
          </p:cNvSpPr>
          <p:nvPr>
            <p:ph type="sldNum" sz="quarter" idx="12"/>
          </p:nvPr>
        </p:nvSpPr>
        <p:spPr/>
        <p:txBody>
          <a:bodyPr/>
          <a:lstStyle/>
          <a:p>
            <a:fld id="{5EA8BEFB-AE5B-48F9-BBAD-B489CDE48C80}"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45069400"/>
              </p:ext>
            </p:extLst>
          </p:nvPr>
        </p:nvGraphicFramePr>
        <p:xfrm>
          <a:off x="190500" y="990600"/>
          <a:ext cx="8648700" cy="4572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algn="ctr" fontAlgn="t"/>
                      <a:r>
                        <a:rPr lang="en-US" sz="2000" b="1">
                          <a:effectLst/>
                        </a:rPr>
                        <a:t>Collection type</a:t>
                      </a:r>
                    </a:p>
                  </a:txBody>
                  <a:tcPr marL="76200" marR="76200" marT="76200" marB="76200"/>
                </a:tc>
                <a:tc>
                  <a:txBody>
                    <a:bodyPr/>
                    <a:lstStyle/>
                    <a:p>
                      <a:pPr algn="ctr" fontAlgn="t"/>
                      <a:r>
                        <a:rPr lang="en-US" sz="2000" b="1">
                          <a:effectLst/>
                        </a:rPr>
                        <a:t>Mapping and Description</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2606419"/>
              </p:ext>
            </p:extLst>
          </p:nvPr>
        </p:nvGraphicFramePr>
        <p:xfrm>
          <a:off x="190500" y="4505324"/>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err="1">
                          <a:solidFill>
                            <a:srgbClr val="313131"/>
                          </a:solidFill>
                          <a:effectLst/>
                        </a:rPr>
                        <a:t>java.util.Map</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map</a:t>
                      </a:r>
                      <a:r>
                        <a:rPr lang="en-US" sz="2000" b="0">
                          <a:effectLst/>
                        </a:rPr>
                        <a:t>&gt; element and initialized with java.util.HashMap</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7325896"/>
              </p:ext>
            </p:extLst>
          </p:nvPr>
        </p:nvGraphicFramePr>
        <p:xfrm>
          <a:off x="190500" y="1447800"/>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err="1">
                          <a:solidFill>
                            <a:srgbClr val="313131"/>
                          </a:solidFill>
                          <a:effectLst/>
                        </a:rPr>
                        <a:t>java.util.Set</a:t>
                      </a:r>
                      <a:endParaRPr lang="en-US" sz="2000" b="1">
                        <a:effectLst/>
                      </a:endParaRPr>
                    </a:p>
                  </a:txBody>
                  <a:tcPr marL="76200" marR="76200" marT="76200" marB="76200"/>
                </a:tc>
                <a:tc>
                  <a:txBody>
                    <a:bodyPr/>
                    <a:lstStyle/>
                    <a:p>
                      <a:pPr fontAlgn="t"/>
                      <a:r>
                        <a:rPr lang="en-US" sz="2000">
                          <a:effectLst/>
                        </a:rPr>
                        <a:t>This is mapped with a </a:t>
                      </a:r>
                      <a:r>
                        <a:rPr lang="en-US" sz="2000" b="1">
                          <a:effectLst/>
                        </a:rPr>
                        <a:t>&lt;set&gt; </a:t>
                      </a:r>
                      <a:r>
                        <a:rPr lang="en-US" sz="2000">
                          <a:effectLst/>
                        </a:rPr>
                        <a:t>element and initialized with java.util.HashSet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2698354"/>
              </p:ext>
            </p:extLst>
          </p:nvPr>
        </p:nvGraphicFramePr>
        <p:xfrm>
          <a:off x="190500" y="2209800"/>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err="1">
                          <a:solidFill>
                            <a:srgbClr val="313131"/>
                          </a:solidFill>
                          <a:effectLst/>
                        </a:rPr>
                        <a:t>java.util.SortedSet</a:t>
                      </a:r>
                      <a:endParaRPr lang="en-US" sz="2000" b="1">
                        <a:effectLst/>
                      </a:endParaRPr>
                    </a:p>
                  </a:txBody>
                  <a:tcPr marL="76200" marR="76200" marT="76200" marB="76200"/>
                </a:tc>
                <a:tc>
                  <a:txBody>
                    <a:bodyPr/>
                    <a:lstStyle/>
                    <a:p>
                      <a:pPr fontAlgn="t"/>
                      <a:r>
                        <a:rPr lang="en-US" sz="2000" b="0">
                          <a:effectLst/>
                        </a:rPr>
                        <a:t>This is mapped with a </a:t>
                      </a:r>
                      <a:r>
                        <a:rPr lang="en-US" sz="2000" b="1">
                          <a:effectLst/>
                        </a:rPr>
                        <a:t>&lt;set&gt; </a:t>
                      </a:r>
                      <a:r>
                        <a:rPr lang="en-US" sz="2000" b="0">
                          <a:effectLst/>
                        </a:rPr>
                        <a:t>element. The sort attribute can be set to either a comparator or natural ordering.</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04524515"/>
              </p:ext>
            </p:extLst>
          </p:nvPr>
        </p:nvGraphicFramePr>
        <p:xfrm>
          <a:off x="190500" y="2976562"/>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err="1">
                          <a:solidFill>
                            <a:srgbClr val="313131"/>
                          </a:solidFill>
                          <a:effectLst/>
                        </a:rPr>
                        <a:t>java.util.List</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list</a:t>
                      </a:r>
                      <a:r>
                        <a:rPr lang="en-US" sz="2000" b="0">
                          <a:effectLst/>
                        </a:rPr>
                        <a:t>&gt; element and initialized with java.util.ArrayList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8623510"/>
              </p:ext>
            </p:extLst>
          </p:nvPr>
        </p:nvGraphicFramePr>
        <p:xfrm>
          <a:off x="190500" y="3743324"/>
          <a:ext cx="8648700" cy="7620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0">
                <a:tc>
                  <a:txBody>
                    <a:bodyPr/>
                    <a:lstStyle/>
                    <a:p>
                      <a:pPr fontAlgn="t"/>
                      <a:r>
                        <a:rPr lang="en-US" sz="2000" b="1" u="none" strike="noStrike" err="1">
                          <a:solidFill>
                            <a:srgbClr val="313131"/>
                          </a:solidFill>
                          <a:effectLst/>
                        </a:rPr>
                        <a:t>java.util.Collection</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bag</a:t>
                      </a:r>
                      <a:r>
                        <a:rPr lang="en-US" sz="2000" b="0">
                          <a:effectLst/>
                        </a:rPr>
                        <a:t>&gt; or &lt;</a:t>
                      </a:r>
                      <a:r>
                        <a:rPr lang="en-US" sz="2000" b="1" err="1">
                          <a:effectLst/>
                        </a:rPr>
                        <a:t>ibag</a:t>
                      </a:r>
                      <a:r>
                        <a:rPr lang="en-US" sz="2000" b="0">
                          <a:effectLst/>
                        </a:rPr>
                        <a:t>&gt; element and initialized with java.util.ArrayList</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27286635"/>
              </p:ext>
            </p:extLst>
          </p:nvPr>
        </p:nvGraphicFramePr>
        <p:xfrm>
          <a:off x="190500" y="5267324"/>
          <a:ext cx="8648700" cy="1066800"/>
        </p:xfrm>
        <a:graphic>
          <a:graphicData uri="http://schemas.openxmlformats.org/drawingml/2006/table">
            <a:tbl>
              <a:tblPr>
                <a:tableStyleId>{5940675A-B579-460E-94D1-54222C63F5DA}</a:tableStyleId>
              </a:tblPr>
              <a:tblGrid>
                <a:gridCol w="2749256">
                  <a:extLst>
                    <a:ext uri="{9D8B030D-6E8A-4147-A177-3AD203B41FA5}">
                      <a16:colId xmlns:a16="http://schemas.microsoft.com/office/drawing/2014/main" val="20000"/>
                    </a:ext>
                  </a:extLst>
                </a:gridCol>
                <a:gridCol w="5899444">
                  <a:extLst>
                    <a:ext uri="{9D8B030D-6E8A-4147-A177-3AD203B41FA5}">
                      <a16:colId xmlns:a16="http://schemas.microsoft.com/office/drawing/2014/main" val="20001"/>
                    </a:ext>
                  </a:extLst>
                </a:gridCol>
              </a:tblGrid>
              <a:tr h="912812">
                <a:tc>
                  <a:txBody>
                    <a:bodyPr/>
                    <a:lstStyle/>
                    <a:p>
                      <a:pPr fontAlgn="t"/>
                      <a:r>
                        <a:rPr lang="en-US" sz="2000" b="1" u="none" strike="noStrike" err="1">
                          <a:solidFill>
                            <a:srgbClr val="313131"/>
                          </a:solidFill>
                          <a:effectLst/>
                        </a:rPr>
                        <a:t>java.util.SortedMap</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map</a:t>
                      </a:r>
                      <a:r>
                        <a:rPr lang="en-US" sz="2000" b="0">
                          <a:effectLst/>
                        </a:rPr>
                        <a:t>&gt; element. The sort attribute can be set to either a comparator or natural ordering.</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9109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O/R Mapping:	</a:t>
            </a:r>
          </a:p>
        </p:txBody>
      </p:sp>
      <p:sp>
        <p:nvSpPr>
          <p:cNvPr id="3" name="Content Placeholder 2"/>
          <p:cNvSpPr>
            <a:spLocks noGrp="1"/>
          </p:cNvSpPr>
          <p:nvPr>
            <p:ph idx="1"/>
          </p:nvPr>
        </p:nvSpPr>
        <p:spPr/>
        <p:txBody>
          <a:bodyPr/>
          <a:lstStyle/>
          <a:p>
            <a:pPr marL="0" indent="0">
              <a:lnSpc>
                <a:spcPct val="150000"/>
              </a:lnSpc>
              <a:buNone/>
            </a:pPr>
            <a:r>
              <a:rPr lang="en-US" b="1"/>
              <a:t>Association Mappings:</a:t>
            </a:r>
          </a:p>
          <a:p>
            <a:pPr>
              <a:lnSpc>
                <a:spcPct val="150000"/>
              </a:lnSpc>
            </a:pPr>
            <a:r>
              <a:rPr lang="en-US"/>
              <a:t>The mapping of associations between entity classes and the relationships between tables is the soul of </a:t>
            </a:r>
            <a:r>
              <a:rPr lang="en-US">
                <a:solidFill>
                  <a:srgbClr val="0000FF"/>
                </a:solidFill>
              </a:rPr>
              <a:t>ORM</a:t>
            </a:r>
            <a:r>
              <a:rPr lang="en-US"/>
              <a:t>. </a:t>
            </a:r>
          </a:p>
          <a:p>
            <a:pPr>
              <a:lnSpc>
                <a:spcPct val="150000"/>
              </a:lnSpc>
            </a:pPr>
            <a:r>
              <a:rPr lang="en-US"/>
              <a:t>There are the four ways in which the </a:t>
            </a:r>
            <a:r>
              <a:rPr lang="en-US">
                <a:solidFill>
                  <a:srgbClr val="0000FF"/>
                </a:solidFill>
              </a:rPr>
              <a:t>cardinality</a:t>
            </a:r>
            <a:r>
              <a:rPr lang="en-US"/>
              <a:t> of the relationship between the objects can be expressed. </a:t>
            </a:r>
          </a:p>
          <a:p>
            <a:pPr>
              <a:lnSpc>
                <a:spcPct val="150000"/>
              </a:lnSpc>
            </a:pPr>
            <a:r>
              <a:rPr lang="en-US"/>
              <a:t>An association mapping can be </a:t>
            </a:r>
            <a:r>
              <a:rPr lang="en-US">
                <a:solidFill>
                  <a:srgbClr val="0000FF"/>
                </a:solidFill>
              </a:rPr>
              <a:t>unidirectional</a:t>
            </a:r>
            <a:r>
              <a:rPr lang="en-US"/>
              <a:t> as well as </a:t>
            </a:r>
            <a:r>
              <a:rPr lang="en-US">
                <a:solidFill>
                  <a:srgbClr val="0000FF"/>
                </a:solidFill>
              </a:rPr>
              <a:t>bidirectional</a:t>
            </a:r>
            <a:r>
              <a:rPr lang="en-US"/>
              <a:t>.</a:t>
            </a:r>
          </a:p>
        </p:txBody>
      </p:sp>
      <p:sp>
        <p:nvSpPr>
          <p:cNvPr id="4" name="Slide Number Placeholder 3"/>
          <p:cNvSpPr>
            <a:spLocks noGrp="1"/>
          </p:cNvSpPr>
          <p:nvPr>
            <p:ph type="sldNum" sz="quarter" idx="12"/>
          </p:nvPr>
        </p:nvSpPr>
        <p:spPr/>
        <p:txBody>
          <a:bodyPr/>
          <a:lstStyle/>
          <a:p>
            <a:fld id="{5EA8BEFB-AE5B-48F9-BBAD-B489CDE48C80}" type="slidenum">
              <a:rPr lang="en-US" smtClean="0"/>
              <a:t>33</a:t>
            </a:fld>
            <a:endParaRPr lang="en-US"/>
          </a:p>
        </p:txBody>
      </p:sp>
    </p:spTree>
    <p:extLst>
      <p:ext uri="{BB962C8B-B14F-4D97-AF65-F5344CB8AC3E}">
        <p14:creationId xmlns:p14="http://schemas.microsoft.com/office/powerpoint/2010/main" val="5870664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O/R Mapping:	</a:t>
            </a:r>
          </a:p>
        </p:txBody>
      </p:sp>
      <p:sp>
        <p:nvSpPr>
          <p:cNvPr id="3" name="Content Placeholder 2"/>
          <p:cNvSpPr>
            <a:spLocks noGrp="1"/>
          </p:cNvSpPr>
          <p:nvPr>
            <p:ph idx="1"/>
          </p:nvPr>
        </p:nvSpPr>
        <p:spPr/>
        <p:txBody>
          <a:bodyPr/>
          <a:lstStyle/>
          <a:p>
            <a:pPr marL="0" indent="0">
              <a:buNone/>
            </a:pPr>
            <a:r>
              <a:rPr lang="en-US" b="1"/>
              <a:t>Association Mappings:</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80317724"/>
              </p:ext>
            </p:extLst>
          </p:nvPr>
        </p:nvGraphicFramePr>
        <p:xfrm>
          <a:off x="195262" y="15240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algn="l" fontAlgn="t"/>
                      <a:r>
                        <a:rPr lang="en-US" sz="2000" b="1">
                          <a:effectLst/>
                        </a:rPr>
                        <a:t>Mapping type</a:t>
                      </a:r>
                    </a:p>
                  </a:txBody>
                  <a:tcPr marL="76200" marR="76200" marT="76200" marB="76200"/>
                </a:tc>
                <a:tc>
                  <a:txBody>
                    <a:bodyPr/>
                    <a:lstStyle/>
                    <a:p>
                      <a:pPr algn="l" fontAlgn="t"/>
                      <a:r>
                        <a:rPr lang="en-US" sz="2000" b="1">
                          <a:effectLst/>
                        </a:rPr>
                        <a:t>Description</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81993753"/>
              </p:ext>
            </p:extLst>
          </p:nvPr>
        </p:nvGraphicFramePr>
        <p:xfrm>
          <a:off x="190500" y="33528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a:solidFill>
                            <a:srgbClr val="313131"/>
                          </a:solidFill>
                          <a:effectLst/>
                        </a:rPr>
                        <a:t>Many-to-Many</a:t>
                      </a:r>
                      <a:endParaRPr lang="en-US" sz="2000" b="0">
                        <a:effectLst/>
                      </a:endParaRPr>
                    </a:p>
                  </a:txBody>
                  <a:tcPr marL="76200" marR="76200" marT="76200" marB="76200"/>
                </a:tc>
                <a:tc>
                  <a:txBody>
                    <a:bodyPr/>
                    <a:lstStyle/>
                    <a:p>
                      <a:pPr fontAlgn="t"/>
                      <a:r>
                        <a:rPr lang="en-US" sz="2000" b="0">
                          <a:effectLst/>
                        </a:rPr>
                        <a:t>Mapping many-to-many relationship using Hibernate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5937579"/>
              </p:ext>
            </p:extLst>
          </p:nvPr>
        </p:nvGraphicFramePr>
        <p:xfrm>
          <a:off x="190500" y="19812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a:solidFill>
                            <a:schemeClr val="tx1"/>
                          </a:solidFill>
                          <a:effectLst/>
                        </a:rPr>
                        <a:t>Many-to-One</a:t>
                      </a:r>
                      <a:endParaRPr lang="en-US" sz="2000" b="0">
                        <a:solidFill>
                          <a:schemeClr val="tx1"/>
                        </a:solidFill>
                        <a:effectLst/>
                      </a:endParaRPr>
                    </a:p>
                  </a:txBody>
                  <a:tcPr marL="76200" marR="76200" marT="76200" marB="76200"/>
                </a:tc>
                <a:tc>
                  <a:txBody>
                    <a:bodyPr/>
                    <a:lstStyle/>
                    <a:p>
                      <a:pPr fontAlgn="t"/>
                      <a:r>
                        <a:rPr lang="en-US" sz="2000" b="0">
                          <a:solidFill>
                            <a:schemeClr val="tx1"/>
                          </a:solidFill>
                          <a:effectLst/>
                        </a:rPr>
                        <a:t>Mapping many-to-one relationship using Hibernate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6544357"/>
              </p:ext>
            </p:extLst>
          </p:nvPr>
        </p:nvGraphicFramePr>
        <p:xfrm>
          <a:off x="190500" y="24384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a:solidFill>
                            <a:schemeClr val="tx1"/>
                          </a:solidFill>
                          <a:effectLst/>
                        </a:rPr>
                        <a:t>One-to-One</a:t>
                      </a:r>
                      <a:endParaRPr lang="en-US" sz="2000" b="0">
                        <a:solidFill>
                          <a:schemeClr val="tx1"/>
                        </a:solidFill>
                        <a:effectLst/>
                      </a:endParaRPr>
                    </a:p>
                  </a:txBody>
                  <a:tcPr marL="76200" marR="76200" marT="76200" marB="76200"/>
                </a:tc>
                <a:tc>
                  <a:txBody>
                    <a:bodyPr/>
                    <a:lstStyle/>
                    <a:p>
                      <a:pPr fontAlgn="t"/>
                      <a:r>
                        <a:rPr lang="en-US" sz="2000" b="0">
                          <a:solidFill>
                            <a:schemeClr val="tx1"/>
                          </a:solidFill>
                          <a:effectLst/>
                        </a:rPr>
                        <a:t>Mapping one-to-one relationship using Hibernate</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84246586"/>
              </p:ext>
            </p:extLst>
          </p:nvPr>
        </p:nvGraphicFramePr>
        <p:xfrm>
          <a:off x="190500" y="2895600"/>
          <a:ext cx="8758238" cy="457200"/>
        </p:xfrm>
        <a:graphic>
          <a:graphicData uri="http://schemas.openxmlformats.org/drawingml/2006/table">
            <a:tbl>
              <a:tblPr>
                <a:tableStyleId>{5940675A-B579-460E-94D1-54222C63F5DA}</a:tableStyleId>
              </a:tblPr>
              <a:tblGrid>
                <a:gridCol w="2175059">
                  <a:extLst>
                    <a:ext uri="{9D8B030D-6E8A-4147-A177-3AD203B41FA5}">
                      <a16:colId xmlns:a16="http://schemas.microsoft.com/office/drawing/2014/main" val="20000"/>
                    </a:ext>
                  </a:extLst>
                </a:gridCol>
                <a:gridCol w="6583179">
                  <a:extLst>
                    <a:ext uri="{9D8B030D-6E8A-4147-A177-3AD203B41FA5}">
                      <a16:colId xmlns:a16="http://schemas.microsoft.com/office/drawing/2014/main" val="20001"/>
                    </a:ext>
                  </a:extLst>
                </a:gridCol>
              </a:tblGrid>
              <a:tr h="0">
                <a:tc>
                  <a:txBody>
                    <a:bodyPr/>
                    <a:lstStyle/>
                    <a:p>
                      <a:pPr fontAlgn="t"/>
                      <a:r>
                        <a:rPr lang="en-US" sz="2000" b="0" u="none" strike="noStrike">
                          <a:solidFill>
                            <a:srgbClr val="313131"/>
                          </a:solidFill>
                          <a:effectLst/>
                        </a:rPr>
                        <a:t>One-to-Many</a:t>
                      </a:r>
                      <a:endParaRPr lang="en-US" sz="2000" b="0">
                        <a:effectLst/>
                      </a:endParaRPr>
                    </a:p>
                  </a:txBody>
                  <a:tcPr marL="76200" marR="76200" marT="76200" marB="76200"/>
                </a:tc>
                <a:tc>
                  <a:txBody>
                    <a:bodyPr/>
                    <a:lstStyle/>
                    <a:p>
                      <a:pPr fontAlgn="t"/>
                      <a:r>
                        <a:rPr lang="en-US" sz="2000" b="0">
                          <a:effectLst/>
                        </a:rPr>
                        <a:t>Mapping one-to-many relationship using Hibernate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7208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dur="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O/R Mapping:	</a:t>
            </a:r>
          </a:p>
        </p:txBody>
      </p:sp>
      <p:sp>
        <p:nvSpPr>
          <p:cNvPr id="3" name="Content Placeholder 2"/>
          <p:cNvSpPr>
            <a:spLocks noGrp="1"/>
          </p:cNvSpPr>
          <p:nvPr>
            <p:ph idx="1"/>
          </p:nvPr>
        </p:nvSpPr>
        <p:spPr/>
        <p:txBody>
          <a:bodyPr/>
          <a:lstStyle/>
          <a:p>
            <a:pPr marL="0" indent="0">
              <a:buNone/>
            </a:pPr>
            <a:r>
              <a:rPr lang="en-US" b="1"/>
              <a:t>Component Mappings:</a:t>
            </a:r>
          </a:p>
          <a:p>
            <a:r>
              <a:rPr lang="en-US"/>
              <a:t>If the referred class does not have it's own life cycle and completely depends on the life cycle of the owning entity class, then the referred class hence therefore is called as the </a:t>
            </a:r>
            <a:r>
              <a:rPr lang="en-US">
                <a:solidFill>
                  <a:srgbClr val="0000FF"/>
                </a:solidFill>
              </a:rPr>
              <a:t>Component</a:t>
            </a:r>
            <a:r>
              <a:rPr lang="en-US"/>
              <a:t> class.</a:t>
            </a:r>
          </a:p>
          <a:p>
            <a:r>
              <a:rPr lang="en-US"/>
              <a:t>The mapping of Collection of Components is also possible in a similar way just as the mapping of regular Collections with minor configuration differences. </a:t>
            </a:r>
          </a:p>
          <a:p>
            <a:pPr marL="0" indent="0">
              <a:buNone/>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42927105"/>
              </p:ext>
            </p:extLst>
          </p:nvPr>
        </p:nvGraphicFramePr>
        <p:xfrm>
          <a:off x="381000" y="4648200"/>
          <a:ext cx="8572501" cy="457200"/>
        </p:xfrm>
        <a:graphic>
          <a:graphicData uri="http://schemas.openxmlformats.org/drawingml/2006/table">
            <a:tbl>
              <a:tblPr>
                <a:tableStyleId>{5940675A-B579-460E-94D1-54222C63F5DA}</a:tableStyleId>
              </a:tblPr>
              <a:tblGrid>
                <a:gridCol w="2286000">
                  <a:extLst>
                    <a:ext uri="{9D8B030D-6E8A-4147-A177-3AD203B41FA5}">
                      <a16:colId xmlns:a16="http://schemas.microsoft.com/office/drawing/2014/main" val="20000"/>
                    </a:ext>
                  </a:extLst>
                </a:gridCol>
                <a:gridCol w="6286501">
                  <a:extLst>
                    <a:ext uri="{9D8B030D-6E8A-4147-A177-3AD203B41FA5}">
                      <a16:colId xmlns:a16="http://schemas.microsoft.com/office/drawing/2014/main" val="20001"/>
                    </a:ext>
                  </a:extLst>
                </a:gridCol>
              </a:tblGrid>
              <a:tr h="0">
                <a:tc>
                  <a:txBody>
                    <a:bodyPr/>
                    <a:lstStyle/>
                    <a:p>
                      <a:pPr algn="l" fontAlgn="t"/>
                      <a:r>
                        <a:rPr lang="en-US" sz="2000" b="1">
                          <a:effectLst/>
                        </a:rPr>
                        <a:t>Mapping type</a:t>
                      </a:r>
                    </a:p>
                  </a:txBody>
                  <a:tcPr marL="76200" marR="76200" marT="76200" marB="76200"/>
                </a:tc>
                <a:tc>
                  <a:txBody>
                    <a:bodyPr/>
                    <a:lstStyle/>
                    <a:p>
                      <a:pPr algn="l" fontAlgn="t"/>
                      <a:r>
                        <a:rPr lang="en-US" sz="2000" b="1">
                          <a:effectLst/>
                        </a:rPr>
                        <a:t>Description</a:t>
                      </a:r>
                    </a:p>
                  </a:txBody>
                  <a:tcPr marL="76200" marR="76200" marT="76200" marB="76200"/>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59730864"/>
              </p:ext>
            </p:extLst>
          </p:nvPr>
        </p:nvGraphicFramePr>
        <p:xfrm>
          <a:off x="381000" y="5105400"/>
          <a:ext cx="8572501" cy="762000"/>
        </p:xfrm>
        <a:graphic>
          <a:graphicData uri="http://schemas.openxmlformats.org/drawingml/2006/table">
            <a:tbl>
              <a:tblPr>
                <a:tableStyleId>{5940675A-B579-460E-94D1-54222C63F5DA}</a:tableStyleId>
              </a:tblPr>
              <a:tblGrid>
                <a:gridCol w="2286000">
                  <a:extLst>
                    <a:ext uri="{9D8B030D-6E8A-4147-A177-3AD203B41FA5}">
                      <a16:colId xmlns:a16="http://schemas.microsoft.com/office/drawing/2014/main" val="20000"/>
                    </a:ext>
                  </a:extLst>
                </a:gridCol>
                <a:gridCol w="6286501">
                  <a:extLst>
                    <a:ext uri="{9D8B030D-6E8A-4147-A177-3AD203B41FA5}">
                      <a16:colId xmlns:a16="http://schemas.microsoft.com/office/drawing/2014/main" val="20001"/>
                    </a:ext>
                  </a:extLst>
                </a:gridCol>
              </a:tblGrid>
              <a:tr h="0">
                <a:tc>
                  <a:txBody>
                    <a:bodyPr/>
                    <a:lstStyle/>
                    <a:p>
                      <a:pPr fontAlgn="t"/>
                      <a:r>
                        <a:rPr lang="en-US" sz="2000" u="none" strike="noStrike">
                          <a:effectLst/>
                          <a:latin typeface="+mj-lt"/>
                        </a:rPr>
                        <a:t>Component Mappings</a:t>
                      </a:r>
                      <a:endParaRPr lang="en-US" sz="2000">
                        <a:effectLst/>
                        <a:latin typeface="+mj-lt"/>
                      </a:endParaRPr>
                    </a:p>
                  </a:txBody>
                  <a:tcPr marL="76200" marR="76200" marT="76200" marB="76200"/>
                </a:tc>
                <a:tc>
                  <a:txBody>
                    <a:bodyPr/>
                    <a:lstStyle/>
                    <a:p>
                      <a:pPr fontAlgn="t"/>
                      <a:r>
                        <a:rPr lang="en-US" sz="2000">
                          <a:effectLst/>
                          <a:latin typeface="+mj-lt"/>
                        </a:rPr>
                        <a:t>Mapping for a class having a reference to another class as a member variable.</a:t>
                      </a:r>
                    </a:p>
                  </a:txBody>
                  <a:tcPr marL="76200" marR="76200" marT="76200" marB="7620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0684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Times New Roman" pitchFamily="18" charset="0"/>
                <a:cs typeface="Times New Roman" panose="02020603050405020304" pitchFamily="18" charset="0"/>
              </a:rPr>
              <a:t>Advantages of Hibernate Framework</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IN" b="1"/>
              <a:t>Open source and Lightweight: </a:t>
            </a:r>
            <a:r>
              <a:rPr lang="en-US"/>
              <a:t>Hibernate framework is open source under the LGPL (GNU Lesser General Public License )  license and lightweight.</a:t>
            </a:r>
            <a:endParaRPr lang="en-IN"/>
          </a:p>
          <a:p>
            <a:pPr marL="457200" indent="-457200">
              <a:buFont typeface="+mj-lt"/>
              <a:buAutoNum type="arabicPeriod"/>
            </a:pPr>
            <a:r>
              <a:rPr lang="en-IN" b="1"/>
              <a:t>Fast performance: </a:t>
            </a:r>
            <a:r>
              <a:rPr lang="en-US"/>
              <a:t>The performance of hibernate framework is fast because cache is internally used in hibernate framework. </a:t>
            </a:r>
          </a:p>
          <a:p>
            <a:pPr marL="457200" indent="-457200">
              <a:buFont typeface="+mj-lt"/>
              <a:buAutoNum type="arabicPeriod"/>
            </a:pPr>
            <a:r>
              <a:rPr lang="en-US" b="1"/>
              <a:t>Database Independent query: </a:t>
            </a:r>
            <a:r>
              <a:rPr lang="en-IN"/>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pPr marL="457200" indent="-457200">
              <a:buFont typeface="+mj-lt"/>
              <a:buAutoNum type="arabicPeriod"/>
            </a:pPr>
            <a:endParaRPr lang="en-US">
              <a:latin typeface="+mn-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t>36</a:t>
            </a:fld>
            <a:endParaRPr lang="en-US"/>
          </a:p>
        </p:txBody>
      </p:sp>
    </p:spTree>
    <p:extLst>
      <p:ext uri="{BB962C8B-B14F-4D97-AF65-F5344CB8AC3E}">
        <p14:creationId xmlns:p14="http://schemas.microsoft.com/office/powerpoint/2010/main" val="2314811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Times New Roman" pitchFamily="18" charset="0"/>
                <a:cs typeface="Times New Roman" panose="02020603050405020304" pitchFamily="18" charset="0"/>
              </a:rPr>
              <a:t>Advantages of Hibernate Framework</a:t>
            </a:r>
            <a:endParaRPr lang="en-US"/>
          </a:p>
        </p:txBody>
      </p:sp>
      <p:sp>
        <p:nvSpPr>
          <p:cNvPr id="3" name="Content Placeholder 2"/>
          <p:cNvSpPr>
            <a:spLocks noGrp="1"/>
          </p:cNvSpPr>
          <p:nvPr>
            <p:ph idx="1"/>
          </p:nvPr>
        </p:nvSpPr>
        <p:spPr/>
        <p:txBody>
          <a:bodyPr/>
          <a:lstStyle/>
          <a:p>
            <a:pPr marL="457200" indent="-457200">
              <a:buFont typeface="+mj-lt"/>
              <a:buAutoNum type="arabicPeriod" startAt="4"/>
            </a:pPr>
            <a:r>
              <a:rPr lang="en-US" b="1"/>
              <a:t>Automatic table creation:</a:t>
            </a:r>
            <a:r>
              <a:rPr lang="en-US"/>
              <a:t> </a:t>
            </a:r>
            <a:r>
              <a:rPr lang="en-IN"/>
              <a:t>Hibernate framework provides the facility to create the tables of the database automatically. So there is no need to create tables in the database manually.</a:t>
            </a:r>
          </a:p>
          <a:p>
            <a:pPr marL="457200" indent="-457200">
              <a:buFont typeface="+mj-lt"/>
              <a:buAutoNum type="arabicPeriod" startAt="4"/>
            </a:pPr>
            <a:r>
              <a:rPr lang="en-US" b="1"/>
              <a:t>Simplifies complex join: </a:t>
            </a:r>
            <a:r>
              <a:rPr lang="en-IN"/>
              <a:t>To fetch data from multiple tables is easy in hibernate framework.</a:t>
            </a:r>
          </a:p>
          <a:p>
            <a:pPr marL="457200" indent="-457200">
              <a:buFont typeface="+mj-lt"/>
              <a:buAutoNum type="arabicPeriod" startAt="4"/>
            </a:pPr>
            <a:r>
              <a:rPr lang="en-US" b="1"/>
              <a:t>Provides query statistics and database status: </a:t>
            </a:r>
            <a:r>
              <a:rPr lang="en-IN"/>
              <a:t>Hibernate supports Query cache and provide statistics about query and database status.</a:t>
            </a:r>
          </a:p>
          <a:p>
            <a:pPr marL="457200" indent="-457200">
              <a:buFont typeface="+mj-lt"/>
              <a:buAutoNum type="arabicPeriod" startAt="4"/>
            </a:pPr>
            <a:endParaRPr lang="en-US">
              <a:latin typeface="+mn-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t>37</a:t>
            </a:fld>
            <a:endParaRPr lang="en-US"/>
          </a:p>
        </p:txBody>
      </p:sp>
    </p:spTree>
    <p:extLst>
      <p:ext uri="{BB962C8B-B14F-4D97-AF65-F5344CB8AC3E}">
        <p14:creationId xmlns:p14="http://schemas.microsoft.com/office/powerpoint/2010/main" val="1846180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dirty="0"/>
              <a:t>Steps to run first hibernate example with MySQL in </a:t>
            </a:r>
            <a:r>
              <a:rPr lang="en-US" dirty="0" err="1"/>
              <a:t>Netbeans</a:t>
            </a:r>
            <a:r>
              <a:rPr lang="en-US" dirty="0"/>
              <a:t> IDE 8.2</a:t>
            </a:r>
          </a:p>
          <a:p>
            <a:pPr marL="0" indent="0">
              <a:buNone/>
            </a:pPr>
            <a:r>
              <a:rPr lang="en-US" b="1" dirty="0"/>
              <a:t>Step-1:  Create the database</a:t>
            </a:r>
          </a:p>
          <a:p>
            <a:pPr marL="0" indent="0" algn="l">
              <a:buNone/>
            </a:pPr>
            <a:r>
              <a:rPr lang="en-US" dirty="0"/>
              <a:t>	</a:t>
            </a:r>
            <a:r>
              <a:rPr lang="en-US" dirty="0">
                <a:latin typeface="Courier New" panose="02070309020205020404" pitchFamily="49" charset="0"/>
                <a:cs typeface="Courier New" panose="02070309020205020404" pitchFamily="49" charset="0"/>
              </a:rPr>
              <a:t>CREATE DATABASE retailer;</a:t>
            </a:r>
          </a:p>
          <a:p>
            <a:pPr marL="0" indent="0" algn="l">
              <a:buNone/>
            </a:pPr>
            <a:r>
              <a:rPr lang="en-US" b="1" dirty="0"/>
              <a:t>Step-2: Create table result</a:t>
            </a:r>
          </a:p>
          <a:p>
            <a:pPr marL="0" indent="0" algn="l">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CREATE TABLE customers(</a:t>
            </a:r>
          </a:p>
          <a:p>
            <a:pPr marL="0" indent="0" algn="l">
              <a:buNone/>
            </a:pPr>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(20),</a:t>
            </a:r>
          </a:p>
          <a:p>
            <a:pPr marL="0" indent="0" algn="l">
              <a:buNone/>
            </a:pPr>
            <a:r>
              <a:rPr lang="en-US" dirty="0">
                <a:latin typeface="Courier New" panose="02070309020205020404" pitchFamily="49" charset="0"/>
                <a:cs typeface="Courier New" panose="02070309020205020404" pitchFamily="49" charset="0"/>
              </a:rPr>
              <a:t>		C_ID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NOT NULL AUTO_INCREMENT,</a:t>
            </a:r>
          </a:p>
          <a:p>
            <a:pPr marL="0" indent="0" algn="l">
              <a:buNone/>
            </a:pPr>
            <a:r>
              <a:rPr lang="en-US" dirty="0">
                <a:latin typeface="Courier New" panose="02070309020205020404" pitchFamily="49" charset="0"/>
                <a:cs typeface="Courier New" panose="02070309020205020404" pitchFamily="49" charset="0"/>
              </a:rPr>
              <a:t>		address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(20),</a:t>
            </a:r>
          </a:p>
          <a:p>
            <a:pPr marL="0" indent="0" algn="l">
              <a:buNone/>
            </a:pPr>
            <a:r>
              <a:rPr lang="en-US" dirty="0">
                <a:latin typeface="Courier New" panose="02070309020205020404" pitchFamily="49" charset="0"/>
                <a:cs typeface="Courier New" panose="02070309020205020404" pitchFamily="49" charset="0"/>
              </a:rPr>
              <a:t>		email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(50),</a:t>
            </a:r>
          </a:p>
          <a:p>
            <a:pPr marL="0" indent="0" algn="l">
              <a:buNone/>
            </a:pPr>
            <a:r>
              <a:rPr lang="en-US" dirty="0">
                <a:latin typeface="Courier New" panose="02070309020205020404" pitchFamily="49" charset="0"/>
                <a:cs typeface="Courier New" panose="02070309020205020404" pitchFamily="49" charset="0"/>
              </a:rPr>
              <a:t>		PRIMARY KEY(C_ID)</a:t>
            </a:r>
          </a:p>
          <a:p>
            <a:pPr marL="0" indent="0" algn="l">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38</a:t>
            </a:fld>
            <a:endParaRPr lang="en-US"/>
          </a:p>
        </p:txBody>
      </p:sp>
    </p:spTree>
    <p:extLst>
      <p:ext uri="{BB962C8B-B14F-4D97-AF65-F5344CB8AC3E}">
        <p14:creationId xmlns:p14="http://schemas.microsoft.com/office/powerpoint/2010/main" val="11494392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dur="1"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dur="1"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dur="1"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dur="1"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dur="1"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buNone/>
            </a:pPr>
            <a:r>
              <a:rPr lang="en-US" b="1" dirty="0"/>
              <a:t>Step-3: Create new java application.</a:t>
            </a:r>
          </a:p>
          <a:p>
            <a:r>
              <a:rPr lang="en-US" dirty="0"/>
              <a:t>File &gt; New project &gt; Java &gt; Java Application &gt; Next</a:t>
            </a:r>
            <a:br>
              <a:rPr lang="en-US" dirty="0"/>
            </a:br>
            <a:r>
              <a:rPr lang="en-US" dirty="0"/>
              <a:t>Name it as </a:t>
            </a:r>
            <a:r>
              <a:rPr lang="en-US" b="1" dirty="0" err="1"/>
              <a:t>HibernateTest</a:t>
            </a:r>
            <a:r>
              <a:rPr lang="en-US" b="1" dirty="0"/>
              <a:t>. </a:t>
            </a:r>
          </a:p>
          <a:p>
            <a:r>
              <a:rPr lang="en-US" dirty="0"/>
              <a:t>Then click Finish to create the project.</a:t>
            </a:r>
          </a:p>
        </p:txBody>
      </p:sp>
      <p:sp>
        <p:nvSpPr>
          <p:cNvPr id="4" name="Slide Number Placeholder 3"/>
          <p:cNvSpPr>
            <a:spLocks noGrp="1"/>
          </p:cNvSpPr>
          <p:nvPr>
            <p:ph type="sldNum" sz="quarter" idx="12"/>
          </p:nvPr>
        </p:nvSpPr>
        <p:spPr/>
        <p:txBody>
          <a:bodyPr/>
          <a:lstStyle/>
          <a:p>
            <a:fld id="{5EA8BEFB-AE5B-48F9-BBAD-B489CDE48C80}" type="slidenum">
              <a:rPr lang="en-US" smtClean="0"/>
              <a:t>39</a:t>
            </a:fld>
            <a:endParaRPr lang="en-US"/>
          </a:p>
        </p:txBody>
      </p:sp>
    </p:spTree>
    <p:extLst>
      <p:ext uri="{BB962C8B-B14F-4D97-AF65-F5344CB8AC3E}">
        <p14:creationId xmlns:p14="http://schemas.microsoft.com/office/powerpoint/2010/main" val="773985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Object-Relational Mapping (ORM)</a:t>
            </a:r>
            <a:endParaRPr lang="en-US"/>
          </a:p>
        </p:txBody>
      </p:sp>
      <p:sp>
        <p:nvSpPr>
          <p:cNvPr id="3" name="Content Placeholder 2"/>
          <p:cNvSpPr>
            <a:spLocks noGrp="1"/>
          </p:cNvSpPr>
          <p:nvPr>
            <p:ph idx="1"/>
          </p:nvPr>
        </p:nvSpPr>
        <p:spPr/>
        <p:txBody>
          <a:bodyPr/>
          <a:lstStyle/>
          <a:p>
            <a:pPr>
              <a:lnSpc>
                <a:spcPct val="150000"/>
              </a:lnSpc>
            </a:pPr>
            <a:r>
              <a:rPr lang="en-US"/>
              <a:t>It is a programming technique for </a:t>
            </a:r>
            <a:r>
              <a:rPr lang="en-US">
                <a:solidFill>
                  <a:srgbClr val="0000FF"/>
                </a:solidFill>
              </a:rPr>
              <a:t>converting</a:t>
            </a:r>
            <a:r>
              <a:rPr lang="en-US"/>
              <a:t> object-type data of an object oriented programming language into database tables.</a:t>
            </a:r>
          </a:p>
          <a:p>
            <a:pPr>
              <a:lnSpc>
                <a:spcPct val="150000"/>
              </a:lnSpc>
            </a:pPr>
            <a:r>
              <a:rPr lang="en-US"/>
              <a:t>Hibernate is used to convert </a:t>
            </a:r>
            <a:r>
              <a:rPr lang="en-US">
                <a:solidFill>
                  <a:srgbClr val="0000FF"/>
                </a:solidFill>
              </a:rPr>
              <a:t>object data in JAVA </a:t>
            </a:r>
            <a:r>
              <a:rPr lang="en-US"/>
              <a:t>to </a:t>
            </a:r>
            <a:r>
              <a:rPr lang="en-US">
                <a:solidFill>
                  <a:srgbClr val="0000FF"/>
                </a:solidFill>
              </a:rPr>
              <a:t>relational database tables.</a:t>
            </a:r>
          </a:p>
          <a:p>
            <a:pPr>
              <a:lnSpc>
                <a:spcPct val="150000"/>
              </a:lnSpc>
            </a:pP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4</a:t>
            </a:fld>
            <a:endParaRPr lang="en-US"/>
          </a:p>
        </p:txBody>
      </p:sp>
    </p:spTree>
    <p:extLst>
      <p:ext uri="{BB962C8B-B14F-4D97-AF65-F5344CB8AC3E}">
        <p14:creationId xmlns:p14="http://schemas.microsoft.com/office/powerpoint/2010/main" val="15643720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buNone/>
            </a:pPr>
            <a:r>
              <a:rPr lang="en-US" b="1" dirty="0"/>
              <a:t>Step-4: Create a POJO(Plain Old Java Objects)  class</a:t>
            </a:r>
          </a:p>
          <a:p>
            <a:r>
              <a:rPr lang="en-US" dirty="0"/>
              <a:t>We create this class to use variables to map with the database columns.</a:t>
            </a:r>
          </a:p>
          <a:p>
            <a:r>
              <a:rPr lang="en-US" dirty="0"/>
              <a:t>Right click the package (</a:t>
            </a:r>
            <a:r>
              <a:rPr lang="en-US" dirty="0" err="1"/>
              <a:t>hibernatetest</a:t>
            </a:r>
            <a:r>
              <a:rPr lang="en-US" dirty="0"/>
              <a:t>) &amp; select New &gt; Java Class</a:t>
            </a:r>
            <a:br>
              <a:rPr lang="en-US" dirty="0"/>
            </a:br>
            <a:r>
              <a:rPr lang="en-US" dirty="0"/>
              <a:t>Name it as Customer. </a:t>
            </a:r>
          </a:p>
          <a:p>
            <a:r>
              <a:rPr lang="en-US" dirty="0"/>
              <a:t>Click Finish to create the class.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40</a:t>
            </a:fld>
            <a:endParaRPr lang="en-US"/>
          </a:p>
        </p:txBody>
      </p:sp>
    </p:spTree>
    <p:extLst>
      <p:ext uri="{BB962C8B-B14F-4D97-AF65-F5344CB8AC3E}">
        <p14:creationId xmlns:p14="http://schemas.microsoft.com/office/powerpoint/2010/main" val="18611457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Step-4</a:t>
            </a:r>
          </a:p>
        </p:txBody>
      </p:sp>
      <p:sp>
        <p:nvSpPr>
          <p:cNvPr id="3" name="Content Placeholder 2"/>
          <p:cNvSpPr>
            <a:spLocks noGrp="1"/>
          </p:cNvSpPr>
          <p:nvPr>
            <p:ph idx="1"/>
          </p:nvPr>
        </p:nvSpPr>
        <p:spPr/>
        <p:txBody>
          <a:bodyPr>
            <a:noAutofit/>
          </a:bodyPr>
          <a:lstStyle/>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package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 class </a:t>
            </a:r>
            <a:r>
              <a:rPr lang="en-US" sz="2000" b="1" dirty="0">
                <a:latin typeface="Courier New" panose="02070309020205020404" pitchFamily="49" charset="0"/>
                <a:cs typeface="Courier New" panose="02070309020205020404" pitchFamily="49" charset="0"/>
              </a:rPr>
              <a:t>Customer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customerName</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setCustomerAddress</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this.customerAddress</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setCustomerEmail</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this.customerEmail</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setCustomerID</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this.customerID</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endParaRPr lang="en-US" sz="2000" b="1" dirty="0">
              <a:latin typeface="Courier New" panose="02070309020205020404" pitchFamily="49" charset="0"/>
              <a:cs typeface="Courier New" panose="02070309020205020404" pitchFamily="49" charset="0"/>
            </a:endParaRPr>
          </a:p>
          <a:p>
            <a:pPr marL="457200" indent="-457200" algn="l">
              <a:buFont typeface="+mj-lt"/>
              <a:buAutoNum type="arabicPeriod"/>
            </a:pP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t>41</a:t>
            </a:fld>
            <a:endParaRPr lang="en-US"/>
          </a:p>
        </p:txBody>
      </p:sp>
    </p:spTree>
    <p:extLst>
      <p:ext uri="{BB962C8B-B14F-4D97-AF65-F5344CB8AC3E}">
        <p14:creationId xmlns:p14="http://schemas.microsoft.com/office/powerpoint/2010/main" val="4072026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Step-4</a:t>
            </a:r>
          </a:p>
        </p:txBody>
      </p:sp>
      <p:sp>
        <p:nvSpPr>
          <p:cNvPr id="3" name="Content Placeholder 2"/>
          <p:cNvSpPr>
            <a:spLocks noGrp="1"/>
          </p:cNvSpPr>
          <p:nvPr>
            <p:ph idx="1"/>
          </p:nvPr>
        </p:nvSpPr>
        <p:spPr/>
        <p:txBody>
          <a:bodyPr>
            <a:noAutofit/>
          </a:bodyPr>
          <a:lstStyle/>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void setCustomerName(String 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this.customerName = 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getCustomerAddress()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customerAddress;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getCustomerEmail()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customerEmail;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int getCustomerID()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customerID;    }</a:t>
            </a:r>
          </a:p>
          <a:p>
            <a:pPr marL="228600" indent="-228600">
              <a:buFont typeface="+mj-lt"/>
              <a:buAutoNum type="arabicPeriod" startAt="12"/>
            </a:pPr>
            <a:r>
              <a:rPr lang="en-US" sz="2000" b="1">
                <a:solidFill>
                  <a:srgbClr val="130BB5"/>
                </a:solidFill>
                <a:latin typeface="Courier New" panose="02070309020205020404" pitchFamily="49" charset="0"/>
                <a:cs typeface="Courier New" panose="02070309020205020404" pitchFamily="49" charset="0"/>
              </a:rPr>
              <a:t> public</a:t>
            </a:r>
            <a:r>
              <a:rPr lang="en-US" sz="2000" b="1">
                <a:latin typeface="Courier New" panose="02070309020205020404" pitchFamily="49" charset="0"/>
                <a:cs typeface="Courier New" panose="02070309020205020404" pitchFamily="49" charset="0"/>
              </a:rPr>
              <a:t> String getCustomerName()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a:t>
            </a:r>
            <a:endParaRPr lang="en-US" sz="2000" b="1"/>
          </a:p>
        </p:txBody>
      </p:sp>
      <p:sp>
        <p:nvSpPr>
          <p:cNvPr id="4" name="Slide Number Placeholder 3"/>
          <p:cNvSpPr>
            <a:spLocks noGrp="1"/>
          </p:cNvSpPr>
          <p:nvPr>
            <p:ph type="sldNum" sz="quarter" idx="12"/>
          </p:nvPr>
        </p:nvSpPr>
        <p:spPr/>
        <p:txBody>
          <a:bodyPr/>
          <a:lstStyle/>
          <a:p>
            <a:fld id="{5EA8BEFB-AE5B-48F9-BBAD-B489CDE48C80}" type="slidenum">
              <a:rPr lang="en-US" smtClean="0"/>
              <a:t>42</a:t>
            </a:fld>
            <a:endParaRPr lang="en-US"/>
          </a:p>
        </p:txBody>
      </p:sp>
    </p:spTree>
    <p:extLst>
      <p:ext uri="{BB962C8B-B14F-4D97-AF65-F5344CB8AC3E}">
        <p14:creationId xmlns:p14="http://schemas.microsoft.com/office/powerpoint/2010/main" val="285261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dur="1"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Step-4</a:t>
            </a:r>
          </a:p>
        </p:txBody>
      </p:sp>
      <p:sp>
        <p:nvSpPr>
          <p:cNvPr id="3" name="Content Placeholder 2"/>
          <p:cNvSpPr>
            <a:spLocks noGrp="1"/>
          </p:cNvSpPr>
          <p:nvPr>
            <p:ph idx="1"/>
          </p:nvPr>
        </p:nvSpPr>
        <p:spPr/>
        <p:txBody>
          <a:bodyPr>
            <a:normAutofit lnSpcReduction="10000"/>
          </a:bodyPr>
          <a:lstStyle/>
          <a:p>
            <a:pPr marL="0" indent="0">
              <a:buNone/>
            </a:pPr>
            <a:r>
              <a:rPr lang="en-US" b="1"/>
              <a:t>Step-4: Create a POJO(Plain Old Java Objects)  class</a:t>
            </a:r>
          </a:p>
          <a:p>
            <a:r>
              <a:rPr lang="en-US"/>
              <a:t>To generate getters and setters easily in NetBeans, right click on the code and  select Insert Code Then choose Getter... or Setter...</a:t>
            </a:r>
          </a:p>
          <a:p>
            <a:r>
              <a:rPr lang="en-US"/>
              <a:t>Variable </a:t>
            </a:r>
            <a:r>
              <a:rPr lang="en-US" b="1" err="1"/>
              <a:t>customerName</a:t>
            </a:r>
            <a:r>
              <a:rPr lang="en-US"/>
              <a:t> will map with the name column of the </a:t>
            </a:r>
            <a:r>
              <a:rPr lang="en-US" b="1"/>
              <a:t>customers</a:t>
            </a:r>
            <a:r>
              <a:rPr lang="en-US"/>
              <a:t> table.</a:t>
            </a:r>
          </a:p>
          <a:p>
            <a:r>
              <a:rPr lang="en-US"/>
              <a:t>Variable </a:t>
            </a:r>
            <a:r>
              <a:rPr lang="en-US" b="1" err="1"/>
              <a:t>customerID</a:t>
            </a:r>
            <a:r>
              <a:rPr lang="en-US"/>
              <a:t> will map with the </a:t>
            </a:r>
            <a:r>
              <a:rPr lang="en-US" b="1"/>
              <a:t>C_ID</a:t>
            </a:r>
            <a:r>
              <a:rPr lang="en-US"/>
              <a:t> column of the customers table. It is integer &amp; auto incremented. So POJO class variable also should be int.</a:t>
            </a:r>
          </a:p>
          <a:p>
            <a:r>
              <a:rPr lang="en-US"/>
              <a:t>Variable </a:t>
            </a:r>
            <a:r>
              <a:rPr lang="en-US" b="1" err="1"/>
              <a:t>customerAddress</a:t>
            </a:r>
            <a:r>
              <a:rPr lang="en-US"/>
              <a:t> will map with the </a:t>
            </a:r>
            <a:r>
              <a:rPr lang="en-US" b="1"/>
              <a:t>address</a:t>
            </a:r>
            <a:r>
              <a:rPr lang="en-US"/>
              <a:t> column of the customers table.</a:t>
            </a:r>
          </a:p>
          <a:p>
            <a:r>
              <a:rPr lang="en-US"/>
              <a:t>Variable </a:t>
            </a:r>
            <a:r>
              <a:rPr lang="en-US" b="1" err="1"/>
              <a:t>customerEmail</a:t>
            </a:r>
            <a:r>
              <a:rPr lang="en-US"/>
              <a:t> will map with the </a:t>
            </a:r>
            <a:r>
              <a:rPr lang="en-US" b="1"/>
              <a:t>email</a:t>
            </a:r>
            <a:r>
              <a:rPr lang="en-US"/>
              <a:t> column of the customers table.</a:t>
            </a:r>
          </a:p>
        </p:txBody>
      </p:sp>
      <p:sp>
        <p:nvSpPr>
          <p:cNvPr id="4" name="Slide Number Placeholder 3"/>
          <p:cNvSpPr>
            <a:spLocks noGrp="1"/>
          </p:cNvSpPr>
          <p:nvPr>
            <p:ph type="sldNum" sz="quarter" idx="12"/>
          </p:nvPr>
        </p:nvSpPr>
        <p:spPr/>
        <p:txBody>
          <a:bodyPr/>
          <a:lstStyle/>
          <a:p>
            <a:fld id="{5EA8BEFB-AE5B-48F9-BBAD-B489CDE48C80}" type="slidenum">
              <a:rPr lang="en-US" smtClean="0"/>
              <a:t>43</a:t>
            </a:fld>
            <a:endParaRPr lang="en-US"/>
          </a:p>
        </p:txBody>
      </p:sp>
    </p:spTree>
    <p:extLst>
      <p:ext uri="{BB962C8B-B14F-4D97-AF65-F5344CB8AC3E}">
        <p14:creationId xmlns:p14="http://schemas.microsoft.com/office/powerpoint/2010/main" val="51120421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lgn="l">
              <a:buNone/>
            </a:pPr>
            <a:r>
              <a:rPr lang="en-US" b="1"/>
              <a:t>Step-5: Connect to the database we have already created. [retailer]</a:t>
            </a:r>
          </a:p>
          <a:p>
            <a:pPr algn="l"/>
            <a:r>
              <a:rPr lang="en-US"/>
              <a:t>Select Services tab lying next to the Projects tab.</a:t>
            </a:r>
          </a:p>
          <a:p>
            <a:pPr algn="l"/>
            <a:r>
              <a:rPr lang="en-US"/>
              <a:t>Expand Databases. </a:t>
            </a:r>
          </a:p>
          <a:p>
            <a:pPr algn="l"/>
            <a:r>
              <a:rPr lang="en-US"/>
              <a:t>Expand MySQL Server. There we can see the all databases on MySQL sever</a:t>
            </a:r>
          </a:p>
          <a:p>
            <a:pPr algn="l"/>
            <a:r>
              <a:rPr lang="en-US"/>
              <a:t>Right click the database retailer. Select Connect.</a:t>
            </a:r>
            <a:br>
              <a:rPr lang="en-US"/>
            </a:br>
            <a:br>
              <a:rPr lang="en-US"/>
            </a:b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44</a:t>
            </a:fld>
            <a:endParaRPr lang="en-US"/>
          </a:p>
        </p:txBody>
      </p:sp>
    </p:spTree>
    <p:extLst>
      <p:ext uri="{BB962C8B-B14F-4D97-AF65-F5344CB8AC3E}">
        <p14:creationId xmlns:p14="http://schemas.microsoft.com/office/powerpoint/2010/main" val="680285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buNone/>
            </a:pPr>
            <a:r>
              <a:rPr lang="en-US" b="1" dirty="0"/>
              <a:t>Step-6: Creating the configuration XML</a:t>
            </a:r>
          </a:p>
          <a:p>
            <a:r>
              <a:rPr lang="en-US" dirty="0"/>
              <a:t>Hibernate need a configuration file to create the connection.</a:t>
            </a:r>
          </a:p>
          <a:p>
            <a:r>
              <a:rPr lang="en-US" dirty="0"/>
              <a:t>Right click package </a:t>
            </a:r>
            <a:r>
              <a:rPr lang="en-US" dirty="0" err="1"/>
              <a:t>hibernatetest</a:t>
            </a:r>
            <a:r>
              <a:rPr lang="en-US" dirty="0"/>
              <a:t> select New &gt; Other &gt; </a:t>
            </a:r>
            <a:r>
              <a:rPr lang="en-US" b="1" dirty="0"/>
              <a:t>Hibernate &gt; Hibernate Configuration Wizard  </a:t>
            </a:r>
          </a:p>
          <a:p>
            <a:pPr algn="l"/>
            <a:r>
              <a:rPr lang="en-US" dirty="0"/>
              <a:t>Click Next &gt;</a:t>
            </a:r>
          </a:p>
          <a:p>
            <a:pPr algn="l"/>
            <a:r>
              <a:rPr lang="en-US" dirty="0"/>
              <a:t>In next window click the drop down menu of Database Connection and select retailer database connection.</a:t>
            </a:r>
          </a:p>
        </p:txBody>
      </p:sp>
      <p:sp>
        <p:nvSpPr>
          <p:cNvPr id="4" name="Slide Number Placeholder 3"/>
          <p:cNvSpPr>
            <a:spLocks noGrp="1"/>
          </p:cNvSpPr>
          <p:nvPr>
            <p:ph type="sldNum" sz="quarter" idx="12"/>
          </p:nvPr>
        </p:nvSpPr>
        <p:spPr/>
        <p:txBody>
          <a:bodyPr/>
          <a:lstStyle/>
          <a:p>
            <a:fld id="{5EA8BEFB-AE5B-48F9-BBAD-B489CDE48C80}" type="slidenum">
              <a:rPr lang="en-US" smtClean="0"/>
              <a:t>45</a:t>
            </a:fld>
            <a:endParaRPr lang="en-US"/>
          </a:p>
        </p:txBody>
      </p:sp>
    </p:spTree>
    <p:extLst>
      <p:ext uri="{BB962C8B-B14F-4D97-AF65-F5344CB8AC3E}">
        <p14:creationId xmlns:p14="http://schemas.microsoft.com/office/powerpoint/2010/main" val="1182689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Step-6</a:t>
            </a:r>
          </a:p>
        </p:txBody>
      </p:sp>
      <p:sp>
        <p:nvSpPr>
          <p:cNvPr id="3" name="Content Placeholder 2"/>
          <p:cNvSpPr>
            <a:spLocks noGrp="1"/>
          </p:cNvSpPr>
          <p:nvPr>
            <p:ph idx="1"/>
          </p:nvPr>
        </p:nvSpPr>
        <p:spPr/>
        <p:txBody>
          <a:bodyPr>
            <a:normAutofit lnSpcReduction="10000"/>
          </a:bodyPr>
          <a:lstStyle/>
          <a:p>
            <a:pPr marL="0" indent="0">
              <a:buNone/>
            </a:pPr>
            <a:r>
              <a:rPr lang="en-US"/>
              <a:t>Step-6: Creating the configuration XML</a:t>
            </a:r>
          </a:p>
          <a:p>
            <a:endParaRPr lang="en-US"/>
          </a:p>
          <a:p>
            <a:endParaRPr lang="en-US"/>
          </a:p>
          <a:p>
            <a:endParaRPr lang="en-US"/>
          </a:p>
          <a:p>
            <a:endParaRPr lang="en-US"/>
          </a:p>
          <a:p>
            <a:endParaRPr lang="en-US"/>
          </a:p>
          <a:p>
            <a:endParaRPr lang="en-US"/>
          </a:p>
          <a:p>
            <a:endParaRPr lang="en-US"/>
          </a:p>
          <a:p>
            <a:endParaRPr lang="en-US"/>
          </a:p>
          <a:p>
            <a:endParaRPr lang="en-US"/>
          </a:p>
          <a:p>
            <a:r>
              <a:rPr lang="en-US"/>
              <a:t>Click Finish to create the file.</a:t>
            </a:r>
          </a:p>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46</a:t>
            </a:fld>
            <a:endParaRPr lang="en-US"/>
          </a:p>
        </p:txBody>
      </p:sp>
      <p:pic>
        <p:nvPicPr>
          <p:cNvPr id="5" name="Picture 4"/>
          <p:cNvPicPr>
            <a:picLocks noChangeAspect="1"/>
          </p:cNvPicPr>
          <p:nvPr/>
        </p:nvPicPr>
        <p:blipFill>
          <a:blip r:embed="rId2"/>
          <a:stretch>
            <a:fillRect/>
          </a:stretch>
        </p:blipFill>
        <p:spPr>
          <a:xfrm>
            <a:off x="363352" y="1676400"/>
            <a:ext cx="7425298" cy="3619500"/>
          </a:xfrm>
          <a:prstGeom prst="rect">
            <a:avLst/>
          </a:prstGeom>
        </p:spPr>
      </p:pic>
    </p:spTree>
    <p:extLst>
      <p:ext uri="{BB962C8B-B14F-4D97-AF65-F5344CB8AC3E}">
        <p14:creationId xmlns:p14="http://schemas.microsoft.com/office/powerpoint/2010/main" val="3820771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Autofit/>
          </a:bodyPr>
          <a:lstStyle/>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&lt;hibernate-configuration&gt;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&lt;session-factory&gt;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hibernate.connection.driver_class</a:t>
            </a:r>
            <a:r>
              <a:rPr lang="en-US" sz="1900" b="1" dirty="0">
                <a:latin typeface="Courier New" panose="02070309020205020404" pitchFamily="49" charset="0"/>
                <a:cs typeface="Courier New" panose="02070309020205020404" pitchFamily="49" charset="0"/>
              </a:rPr>
              <a:t>"</a:t>
            </a:r>
            <a:r>
              <a:rPr lang="en-US" sz="1900" b="1" dirty="0">
                <a:solidFill>
                  <a:srgbClr val="130BB5"/>
                </a:solidFill>
                <a:latin typeface="Courier New" panose="02070309020205020404" pitchFamily="49" charset="0"/>
                <a:cs typeface="Courier New" panose="02070309020205020404" pitchFamily="49" charset="0"/>
              </a:rPr>
              <a:t>&gt;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com.mysql.jdbc.Driver</a:t>
            </a: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="hibernate.connection.url"</a:t>
            </a:r>
            <a:r>
              <a:rPr lang="en-US" sz="1900" b="1" dirty="0">
                <a:solidFill>
                  <a:srgbClr val="130BB5"/>
                </a:solidFill>
                <a:latin typeface="Courier New" panose="02070309020205020404" pitchFamily="49" charset="0"/>
                <a:cs typeface="Courier New" panose="02070309020205020404" pitchFamily="49" charset="0"/>
              </a:rPr>
              <a:t>&gt;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jdbc:mysql</a:t>
            </a:r>
            <a:r>
              <a:rPr lang="en-US" sz="1900" b="1" dirty="0">
                <a:latin typeface="Courier New" panose="02070309020205020404" pitchFamily="49" charset="0"/>
                <a:cs typeface="Courier New" panose="02070309020205020404" pitchFamily="49" charset="0"/>
              </a:rPr>
              <a:t>://localhost:3306/retailer</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hibernate.connection.username</a:t>
            </a:r>
            <a:r>
              <a:rPr lang="en-US" sz="1900" b="1" dirty="0">
                <a:latin typeface="Courier New" panose="02070309020205020404" pitchFamily="49" charset="0"/>
                <a:cs typeface="Courier New" panose="02070309020205020404" pitchFamily="49" charset="0"/>
              </a:rPr>
              <a:t>"&gt; 								root</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hibernate.connection.password</a:t>
            </a:r>
            <a:r>
              <a:rPr lang="en-US" sz="1900" b="1" dirty="0">
                <a:latin typeface="Courier New" panose="02070309020205020404" pitchFamily="49" charset="0"/>
                <a:cs typeface="Courier New" panose="02070309020205020404" pitchFamily="49" charset="0"/>
              </a:rPr>
              <a:t>"</a:t>
            </a:r>
            <a:r>
              <a:rPr lang="en-US" sz="1900" b="1" dirty="0">
                <a:solidFill>
                  <a:srgbClr val="130BB5"/>
                </a:solidFill>
                <a:latin typeface="Courier New" panose="02070309020205020404" pitchFamily="49" charset="0"/>
                <a:cs typeface="Courier New" panose="02070309020205020404" pitchFamily="49" charset="0"/>
              </a:rPr>
              <a:t>&gt; </a:t>
            </a:r>
            <a:r>
              <a:rPr lang="en-US" sz="1900" b="1" dirty="0">
                <a:latin typeface="Courier New" panose="02070309020205020404" pitchFamily="49" charset="0"/>
                <a:cs typeface="Courier New" panose="02070309020205020404" pitchFamily="49" charset="0"/>
              </a:rPr>
              <a:t>								root</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hibernate.connection.pool_size</a:t>
            </a:r>
            <a:r>
              <a:rPr lang="en-US" sz="1900" b="1" dirty="0">
                <a:latin typeface="Courier New" panose="02070309020205020404" pitchFamily="49" charset="0"/>
                <a:cs typeface="Courier New" panose="02070309020205020404" pitchFamily="49" charset="0"/>
              </a:rPr>
              <a:t>"&gt;								  10</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hibernate.dialect</a:t>
            </a:r>
            <a:r>
              <a:rPr lang="en-US" sz="1900" b="1" dirty="0">
                <a:latin typeface="Courier New" panose="02070309020205020404" pitchFamily="49" charset="0"/>
                <a:cs typeface="Courier New" panose="02070309020205020404" pitchFamily="49" charset="0"/>
              </a:rPr>
              <a:t>"</a:t>
            </a:r>
            <a:r>
              <a:rPr lang="en-US" sz="1900" b="1" dirty="0">
                <a:solidFill>
                  <a:srgbClr val="130BB5"/>
                </a:solidFill>
                <a:latin typeface="Courier New" panose="02070309020205020404" pitchFamily="49" charset="0"/>
                <a:cs typeface="Courier New" panose="02070309020205020404" pitchFamily="49" charset="0"/>
              </a:rPr>
              <a:t>&gt;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org.hibernate.dialect.MySQLDialect</a:t>
            </a:r>
            <a:r>
              <a:rPr lang="en-US" sz="1900" b="1" dirty="0">
                <a:solidFill>
                  <a:srgbClr val="130BB5"/>
                </a:solidFill>
                <a:latin typeface="Courier New" panose="02070309020205020404" pitchFamily="49" charset="0"/>
                <a:cs typeface="Courier New" panose="02070309020205020404" pitchFamily="49" charset="0"/>
              </a:rPr>
              <a:t>&lt;/property&gt;</a:t>
            </a:r>
          </a:p>
          <a:p>
            <a:pPr marL="0" indent="0" algn="l">
              <a:lnSpc>
                <a:spcPct val="100000"/>
              </a:lnSpc>
              <a:buNone/>
            </a:pPr>
            <a:r>
              <a:rPr lang="en-US" sz="1900" b="1"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5EA8BEFB-AE5B-48F9-BBAD-B489CDE48C80}" type="slidenum">
              <a:rPr lang="en-US" smtClean="0"/>
              <a:t>47</a:t>
            </a:fld>
            <a:endParaRPr lang="en-US"/>
          </a:p>
        </p:txBody>
      </p:sp>
      <p:sp>
        <p:nvSpPr>
          <p:cNvPr id="6" name="Wave 5"/>
          <p:cNvSpPr/>
          <p:nvPr/>
        </p:nvSpPr>
        <p:spPr>
          <a:xfrm>
            <a:off x="7010400" y="914400"/>
            <a:ext cx="2133600" cy="6096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1">
                    <a:lumMod val="75000"/>
                  </a:schemeClr>
                </a:solidFill>
              </a:rPr>
              <a:t>hibernate.cfg.xml</a:t>
            </a:r>
          </a:p>
        </p:txBody>
      </p:sp>
    </p:spTree>
    <p:extLst>
      <p:ext uri="{BB962C8B-B14F-4D97-AF65-F5344CB8AC3E}">
        <p14:creationId xmlns:p14="http://schemas.microsoft.com/office/powerpoint/2010/main" val="974417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a:bodyPr>
          <a:lstStyle/>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current_session_context_class</a:t>
            </a:r>
            <a:r>
              <a:rPr lang="en-US" sz="2000" b="1" dirty="0">
                <a:latin typeface="Courier New" panose="02070309020205020404" pitchFamily="49" charset="0"/>
                <a:cs typeface="Courier New" panose="02070309020205020404" pitchFamily="49" charset="0"/>
              </a:rPr>
              <a:t>"&gt; 							  thread</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cache.provider_class</a:t>
            </a:r>
            <a:r>
              <a:rPr lang="en-US" sz="2000" b="1" dirty="0">
                <a:latin typeface="Courier New" panose="02070309020205020404" pitchFamily="49" charset="0"/>
                <a:cs typeface="Courier New" panose="02070309020205020404" pitchFamily="49" charset="0"/>
              </a:rPr>
              <a:t>"</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org.hibernate.cache.NoCacheProvider</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show_sql</a:t>
            </a:r>
            <a:r>
              <a:rPr lang="en-US" sz="2000" b="1" dirty="0">
                <a:latin typeface="Courier New" panose="02070309020205020404" pitchFamily="49" charset="0"/>
                <a:cs typeface="Courier New" panose="02070309020205020404" pitchFamily="49" charset="0"/>
              </a:rPr>
              <a:t>"</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true</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="hibernate.hbm2ddl.auto"</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 								  update</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&lt;mapping </a:t>
            </a:r>
            <a:r>
              <a:rPr lang="en-US" sz="2000" b="1" dirty="0">
                <a:solidFill>
                  <a:srgbClr val="008000"/>
                </a:solidFill>
                <a:latin typeface="Courier New" panose="02070309020205020404" pitchFamily="49" charset="0"/>
                <a:cs typeface="Courier New" panose="02070309020205020404" pitchFamily="49" charset="0"/>
              </a:rPr>
              <a:t>resource</a:t>
            </a:r>
            <a:r>
              <a:rPr lang="en-US" sz="2000" b="1" dirty="0">
                <a:latin typeface="Courier New" panose="02070309020205020404" pitchFamily="49" charset="0"/>
                <a:cs typeface="Courier New" panose="02070309020205020404" pitchFamily="49" charset="0"/>
              </a:rPr>
              <a:t>="hibernate.hbm.xml"</a:t>
            </a:r>
            <a:r>
              <a:rPr lang="en-US" sz="2000" b="1" dirty="0">
                <a:solidFill>
                  <a:srgbClr val="130BB5"/>
                </a:solidFill>
                <a:latin typeface="Courier New" panose="02070309020205020404" pitchFamily="49" charset="0"/>
                <a:cs typeface="Courier New" panose="02070309020205020404" pitchFamily="49" charset="0"/>
              </a:rPr>
              <a:t>&gt;&lt;/mapping&gt;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&lt;/session-factory&gt;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&lt;/hibernate-configuration&gt;</a:t>
            </a:r>
          </a:p>
          <a:p>
            <a:pPr marL="457200" indent="-457200">
              <a:buFont typeface="+mj-lt"/>
              <a:buAutoNum type="arabicPeriod" startAt="9"/>
            </a:pPr>
            <a:endParaRPr lang="en-US" sz="2000" dirty="0"/>
          </a:p>
        </p:txBody>
      </p:sp>
      <p:sp>
        <p:nvSpPr>
          <p:cNvPr id="4" name="Slide Number Placeholder 3"/>
          <p:cNvSpPr>
            <a:spLocks noGrp="1"/>
          </p:cNvSpPr>
          <p:nvPr>
            <p:ph type="sldNum" sz="quarter" idx="12"/>
          </p:nvPr>
        </p:nvSpPr>
        <p:spPr/>
        <p:txBody>
          <a:bodyPr/>
          <a:lstStyle/>
          <a:p>
            <a:fld id="{5EA8BEFB-AE5B-48F9-BBAD-B489CDE48C80}" type="slidenum">
              <a:rPr lang="en-US" smtClean="0"/>
              <a:t>48</a:t>
            </a:fld>
            <a:endParaRPr lang="en-US"/>
          </a:p>
        </p:txBody>
      </p:sp>
    </p:spTree>
    <p:extLst>
      <p:ext uri="{BB962C8B-B14F-4D97-AF65-F5344CB8AC3E}">
        <p14:creationId xmlns:p14="http://schemas.microsoft.com/office/powerpoint/2010/main" val="1697724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b="1"/>
              <a:t>Step-7:  Creating the mapping file [hibernate.hbm]</a:t>
            </a:r>
          </a:p>
          <a:p>
            <a:pPr algn="l"/>
            <a:r>
              <a:rPr lang="en-US"/>
              <a:t>Mapping file will map relevant java object with relevant database table column.</a:t>
            </a:r>
          </a:p>
          <a:p>
            <a:pPr algn="l"/>
            <a:r>
              <a:rPr lang="en-US"/>
              <a:t>Right click project select New &gt; Other &gt; Hibernate </a:t>
            </a:r>
            <a:r>
              <a:rPr lang="en-US" b="1"/>
              <a:t>&gt; Hibernate Mapping Wizard  </a:t>
            </a:r>
          </a:p>
          <a:p>
            <a:pPr algn="l"/>
            <a:r>
              <a:rPr lang="en-US"/>
              <a:t>click Next name it as hibernate.hbm </a:t>
            </a:r>
          </a:p>
          <a:p>
            <a:pPr algn="l"/>
            <a:r>
              <a:rPr lang="en-US"/>
              <a:t>click Next&gt; In next window we have to select Class to Map and Database Table.</a:t>
            </a:r>
          </a:p>
          <a:p>
            <a:pPr algn="l"/>
            <a:r>
              <a:rPr lang="en-US"/>
              <a:t>After selecting correct class click OK</a:t>
            </a:r>
            <a:br>
              <a:rPr lang="en-US"/>
            </a:br>
            <a:r>
              <a:rPr lang="en-US"/>
              <a:t>Select Database Table</a:t>
            </a:r>
            <a:br>
              <a:rPr lang="en-US"/>
            </a:br>
            <a:r>
              <a:rPr lang="en-US"/>
              <a:t>Click drop down list and select the table you want to map.</a:t>
            </a:r>
            <a:br>
              <a:rPr lang="en-US"/>
            </a:br>
            <a:r>
              <a:rPr lang="en-US"/>
              <a:t>Code for mapping file.</a:t>
            </a:r>
          </a:p>
        </p:txBody>
      </p:sp>
      <p:sp>
        <p:nvSpPr>
          <p:cNvPr id="4" name="Slide Number Placeholder 3"/>
          <p:cNvSpPr>
            <a:spLocks noGrp="1"/>
          </p:cNvSpPr>
          <p:nvPr>
            <p:ph type="sldNum" sz="quarter" idx="12"/>
          </p:nvPr>
        </p:nvSpPr>
        <p:spPr/>
        <p:txBody>
          <a:bodyPr/>
          <a:lstStyle/>
          <a:p>
            <a:fld id="{5EA8BEFB-AE5B-48F9-BBAD-B489CDE48C80}" type="slidenum">
              <a:rPr lang="en-US" smtClean="0"/>
              <a:t>49</a:t>
            </a:fld>
            <a:endParaRPr lang="en-US"/>
          </a:p>
        </p:txBody>
      </p:sp>
    </p:spTree>
    <p:extLst>
      <p:ext uri="{BB962C8B-B14F-4D97-AF65-F5344CB8AC3E}">
        <p14:creationId xmlns:p14="http://schemas.microsoft.com/office/powerpoint/2010/main" val="172966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JDBC v/s Hibernate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6776602"/>
              </p:ext>
            </p:extLst>
          </p:nvPr>
        </p:nvGraphicFramePr>
        <p:xfrm>
          <a:off x="190500" y="990600"/>
          <a:ext cx="8763000" cy="3962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ctr"/>
                      <a:r>
                        <a:rPr lang="en-US" sz="2000" b="1"/>
                        <a:t>JDBC</a:t>
                      </a:r>
                    </a:p>
                  </a:txBody>
                  <a:tcPr/>
                </a:tc>
                <a:tc>
                  <a:txBody>
                    <a:bodyPr/>
                    <a:lstStyle/>
                    <a:p>
                      <a:pPr algn="ctr"/>
                      <a:r>
                        <a:rPr lang="en-US" sz="2000" b="1"/>
                        <a:t>Hibernate</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t>5</a:t>
            </a:fld>
            <a:endParaRPr lang="en-US"/>
          </a:p>
        </p:txBody>
      </p:sp>
      <p:graphicFrame>
        <p:nvGraphicFramePr>
          <p:cNvPr id="6" name="Content Placeholder 4"/>
          <p:cNvGraphicFramePr/>
          <p:nvPr>
            <p:extLst>
              <p:ext uri="{D42A27DB-BD31-4B8C-83A1-F6EECF244321}">
                <p14:modId xmlns:p14="http://schemas.microsoft.com/office/powerpoint/2010/main" val="2372896629"/>
              </p:ext>
            </p:extLst>
          </p:nvPr>
        </p:nvGraphicFramePr>
        <p:xfrm>
          <a:off x="190500" y="138738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a:t>JDBC maps </a:t>
                      </a:r>
                      <a:r>
                        <a:rPr lang="en-US" sz="2000">
                          <a:solidFill>
                            <a:srgbClr val="0000FF"/>
                          </a:solidFill>
                        </a:rPr>
                        <a:t>Java classes </a:t>
                      </a:r>
                      <a:r>
                        <a:rPr lang="en-US" sz="2000"/>
                        <a:t>to </a:t>
                      </a:r>
                      <a:r>
                        <a:rPr lang="en-US" sz="2000">
                          <a:solidFill>
                            <a:srgbClr val="0000FF"/>
                          </a:solidFill>
                        </a:rPr>
                        <a:t>database</a:t>
                      </a:r>
                      <a:r>
                        <a:rPr lang="en-US" sz="2000"/>
                        <a:t> </a:t>
                      </a:r>
                      <a:r>
                        <a:rPr lang="en-US" sz="2000">
                          <a:solidFill>
                            <a:srgbClr val="0000FF"/>
                          </a:solidFill>
                        </a:rPr>
                        <a:t>tables</a:t>
                      </a:r>
                      <a:r>
                        <a:rPr lang="en-US" sz="2000"/>
                        <a:t> (and from Java data types to SQL data types)</a:t>
                      </a:r>
                    </a:p>
                  </a:txBody>
                  <a:tcPr/>
                </a:tc>
                <a:tc>
                  <a:txBody>
                    <a:bodyPr/>
                    <a:lstStyle/>
                    <a:p>
                      <a:pPr marL="0" marR="0" indent="0" algn="just" defTabSz="914400" rtl="0" eaLnBrk="1" fontAlgn="auto" latinLnBrk="0" hangingPunct="1">
                        <a:lnSpc>
                          <a:spcPct val="100000"/>
                        </a:lnSpc>
                        <a:spcBef>
                          <a:spcPct val="0"/>
                        </a:spcBef>
                        <a:spcAft>
                          <a:spcPct val="0"/>
                        </a:spcAft>
                        <a:buClrTx/>
                        <a:buSzTx/>
                        <a:buFontTx/>
                        <a:buNone/>
                        <a:defRPr/>
                      </a:pPr>
                      <a:r>
                        <a:rPr lang="en-US" sz="2000"/>
                        <a:t>Hibernate </a:t>
                      </a:r>
                      <a:r>
                        <a:rPr lang="en-US" sz="2000">
                          <a:solidFill>
                            <a:srgbClr val="0000FF"/>
                          </a:solidFill>
                        </a:rPr>
                        <a:t>automatically</a:t>
                      </a:r>
                      <a:r>
                        <a:rPr lang="en-US" sz="2000"/>
                        <a:t> generates the </a:t>
                      </a:r>
                      <a:r>
                        <a:rPr lang="en-US" sz="2000">
                          <a:solidFill>
                            <a:srgbClr val="0000FF"/>
                          </a:solidFill>
                        </a:rPr>
                        <a:t>queries</a:t>
                      </a:r>
                      <a:r>
                        <a:rPr lang="en-US" sz="2000"/>
                        <a:t>.</a:t>
                      </a:r>
                    </a:p>
                    <a:p>
                      <a:pPr algn="just"/>
                      <a:endParaRPr lang="en-US" sz="2000"/>
                    </a:p>
                  </a:txBody>
                  <a:tcPr/>
                </a:tc>
                <a:extLst>
                  <a:ext uri="{0D108BD9-81ED-4DB2-BD59-A6C34878D82A}">
                    <a16:rowId xmlns:a16="http://schemas.microsoft.com/office/drawing/2014/main" val="10000"/>
                  </a:ext>
                </a:extLst>
              </a:tr>
            </a:tbl>
          </a:graphicData>
        </a:graphic>
      </p:graphicFrame>
      <p:graphicFrame>
        <p:nvGraphicFramePr>
          <p:cNvPr id="8" name="Content Placeholder 4"/>
          <p:cNvGraphicFramePr/>
          <p:nvPr>
            <p:extLst>
              <p:ext uri="{D42A27DB-BD31-4B8C-83A1-F6EECF244321}">
                <p14:modId xmlns:p14="http://schemas.microsoft.com/office/powerpoint/2010/main" val="1456802237"/>
              </p:ext>
            </p:extLst>
          </p:nvPr>
        </p:nvGraphicFramePr>
        <p:xfrm>
          <a:off x="190500" y="239322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With JDBC, developer has to write code to map an object model's data to a relational data model.</a:t>
                      </a:r>
                    </a:p>
                  </a:txBody>
                  <a:tcPr/>
                </a:tc>
                <a:tc>
                  <a:txBody>
                    <a:bodyPr/>
                    <a:lstStyle/>
                    <a:p>
                      <a:pPr algn="just"/>
                      <a:r>
                        <a:rPr lang="en-US" sz="2000" kern="1200">
                          <a:solidFill>
                            <a:schemeClr val="tx1"/>
                          </a:solidFill>
                          <a:latin typeface="+mn-lt"/>
                          <a:ea typeface="+mn-ea"/>
                          <a:cs typeface="+mn-cs"/>
                        </a:rPr>
                        <a:t>Hibernate is flexible and powerful </a:t>
                      </a:r>
                      <a:r>
                        <a:rPr lang="en-US" sz="2000" kern="1200">
                          <a:solidFill>
                            <a:srgbClr val="0000FF"/>
                          </a:solidFill>
                          <a:latin typeface="+mn-lt"/>
                          <a:ea typeface="+mn-ea"/>
                          <a:cs typeface="+mn-cs"/>
                        </a:rPr>
                        <a:t>ORM</a:t>
                      </a:r>
                      <a:r>
                        <a:rPr lang="en-US" sz="2000" kern="1200">
                          <a:solidFill>
                            <a:schemeClr val="tx1"/>
                          </a:solidFill>
                          <a:latin typeface="+mn-lt"/>
                          <a:ea typeface="+mn-ea"/>
                          <a:cs typeface="+mn-cs"/>
                        </a:rPr>
                        <a:t> to map Java classes to database tables. </a:t>
                      </a:r>
                    </a:p>
                  </a:txBody>
                  <a:tcPr/>
                </a:tc>
                <a:extLst>
                  <a:ext uri="{0D108BD9-81ED-4DB2-BD59-A6C34878D82A}">
                    <a16:rowId xmlns:a16="http://schemas.microsoft.com/office/drawing/2014/main" val="10000"/>
                  </a:ext>
                </a:extLst>
              </a:tr>
            </a:tbl>
          </a:graphicData>
        </a:graphic>
      </p:graphicFrame>
      <p:graphicFrame>
        <p:nvGraphicFramePr>
          <p:cNvPr id="9" name="Content Placeholder 4"/>
          <p:cNvGraphicFramePr/>
          <p:nvPr>
            <p:extLst>
              <p:ext uri="{D42A27DB-BD31-4B8C-83A1-F6EECF244321}">
                <p14:modId xmlns:p14="http://schemas.microsoft.com/office/powerpoint/2010/main" val="4013678078"/>
              </p:ext>
            </p:extLst>
          </p:nvPr>
        </p:nvGraphicFramePr>
        <p:xfrm>
          <a:off x="190500" y="3399060"/>
          <a:ext cx="8763000" cy="19202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With JDBC, it is </a:t>
                      </a:r>
                      <a:r>
                        <a:rPr lang="en-US" sz="2000" kern="1200">
                          <a:solidFill>
                            <a:srgbClr val="0000FF"/>
                          </a:solidFill>
                          <a:latin typeface="+mn-lt"/>
                          <a:ea typeface="+mn-ea"/>
                          <a:cs typeface="+mn-cs"/>
                        </a:rPr>
                        <a:t>developer’s responsibility</a:t>
                      </a:r>
                      <a:r>
                        <a:rPr lang="en-US" sz="2000" kern="1200">
                          <a:solidFill>
                            <a:schemeClr val="tx1"/>
                          </a:solidFill>
                          <a:latin typeface="+mn-lt"/>
                          <a:ea typeface="+mn-ea"/>
                          <a:cs typeface="+mn-cs"/>
                        </a:rPr>
                        <a:t> to handle JDBC result set and convert it to Java. So with JDBC, mapping between Java objects and database tables is done </a:t>
                      </a:r>
                      <a:r>
                        <a:rPr lang="en-US" sz="2000" kern="1200">
                          <a:solidFill>
                            <a:srgbClr val="0000FF"/>
                          </a:solidFill>
                          <a:latin typeface="+mn-lt"/>
                          <a:ea typeface="+mn-ea"/>
                          <a:cs typeface="+mn-cs"/>
                        </a:rPr>
                        <a:t>manually</a:t>
                      </a:r>
                      <a:r>
                        <a:rPr lang="en-US" sz="2000" kern="1200">
                          <a:solidFill>
                            <a:schemeClr val="tx1"/>
                          </a:solidFill>
                          <a:latin typeface="+mn-lt"/>
                          <a:ea typeface="+mn-ea"/>
                          <a:cs typeface="+mn-cs"/>
                        </a:rPr>
                        <a:t>. </a:t>
                      </a:r>
                    </a:p>
                  </a:txBody>
                  <a:tcPr/>
                </a:tc>
                <a:tc>
                  <a:txBody>
                    <a:bodyPr/>
                    <a:lstStyle/>
                    <a:p>
                      <a:pPr algn="just"/>
                      <a:r>
                        <a:rPr lang="en-US" sz="2000" kern="1200">
                          <a:solidFill>
                            <a:schemeClr val="tx1"/>
                          </a:solidFill>
                          <a:latin typeface="+mn-lt"/>
                          <a:ea typeface="+mn-ea"/>
                          <a:cs typeface="+mn-cs"/>
                        </a:rPr>
                        <a:t>Hibernate reduces lines of code by maintaining </a:t>
                      </a:r>
                      <a:r>
                        <a:rPr lang="en-US" sz="2000" kern="1200">
                          <a:solidFill>
                            <a:srgbClr val="0000FF"/>
                          </a:solidFill>
                          <a:latin typeface="+mn-lt"/>
                          <a:ea typeface="+mn-ea"/>
                          <a:cs typeface="+mn-cs"/>
                        </a:rPr>
                        <a:t>object-table mapping </a:t>
                      </a:r>
                      <a:r>
                        <a:rPr lang="en-US" sz="2000" kern="1200">
                          <a:solidFill>
                            <a:schemeClr val="tx1"/>
                          </a:solidFill>
                          <a:latin typeface="+mn-lt"/>
                          <a:ea typeface="+mn-ea"/>
                          <a:cs typeface="+mn-cs"/>
                        </a:rPr>
                        <a:t>itself and returns result to application in form of Java objects,</a:t>
                      </a:r>
                      <a:r>
                        <a:rPr lang="en-US" sz="2000" kern="1200" baseline="0">
                          <a:solidFill>
                            <a:schemeClr val="tx1"/>
                          </a:solidFill>
                          <a:latin typeface="+mn-lt"/>
                          <a:ea typeface="+mn-ea"/>
                          <a:cs typeface="+mn-cs"/>
                        </a:rPr>
                        <a:t> </a:t>
                      </a:r>
                      <a:r>
                        <a:rPr lang="en-US" sz="2000" kern="1200">
                          <a:solidFill>
                            <a:schemeClr val="tx1"/>
                          </a:solidFill>
                          <a:latin typeface="+mn-lt"/>
                          <a:ea typeface="+mn-ea"/>
                          <a:cs typeface="+mn-cs"/>
                        </a:rPr>
                        <a:t>hence </a:t>
                      </a:r>
                      <a:r>
                        <a:rPr lang="en-US" sz="2000" kern="1200">
                          <a:solidFill>
                            <a:srgbClr val="0000FF"/>
                          </a:solidFill>
                          <a:latin typeface="+mn-lt"/>
                          <a:ea typeface="+mn-ea"/>
                          <a:cs typeface="+mn-cs"/>
                        </a:rPr>
                        <a:t>reducing</a:t>
                      </a:r>
                      <a:r>
                        <a:rPr lang="en-US" sz="2000" kern="1200">
                          <a:solidFill>
                            <a:schemeClr val="tx1"/>
                          </a:solidFill>
                          <a:latin typeface="+mn-lt"/>
                          <a:ea typeface="+mn-ea"/>
                          <a:cs typeface="+mn-cs"/>
                        </a:rPr>
                        <a:t> the development time and maintenance cost.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6739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Step-7</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&lt;hibernate-mapping&gt;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&lt;class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hibernatetest.Customer</a:t>
            </a:r>
            <a:r>
              <a:rPr lang="en-US" sz="1800" b="1" dirty="0">
                <a:latin typeface="Courier New" panose="02070309020205020404" pitchFamily="49" charset="0"/>
                <a:cs typeface="Courier New" panose="02070309020205020404" pitchFamily="49" charset="0"/>
              </a:rPr>
              <a:t>" </a:t>
            </a:r>
            <a:r>
              <a:rPr lang="en-US" sz="1800" b="1" dirty="0">
                <a:solidFill>
                  <a:srgbClr val="008000"/>
                </a:solidFill>
                <a:latin typeface="Courier New" panose="02070309020205020404" pitchFamily="49" charset="0"/>
                <a:cs typeface="Courier New" panose="02070309020205020404" pitchFamily="49" charset="0"/>
              </a:rPr>
              <a:t>table</a:t>
            </a:r>
            <a:r>
              <a:rPr lang="en-US" sz="1800" b="1" dirty="0">
                <a:latin typeface="Courier New" panose="02070309020205020404" pitchFamily="49" charset="0"/>
                <a:cs typeface="Courier New" panose="02070309020205020404" pitchFamily="49" charset="0"/>
              </a:rPr>
              <a:t>="customers"</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&lt;id </a:t>
            </a:r>
            <a:r>
              <a:rPr lang="en-US" sz="1800" b="1" dirty="0">
                <a:solidFill>
                  <a:srgbClr val="008000"/>
                </a:solidFill>
                <a:latin typeface="Courier New" panose="02070309020205020404" pitchFamily="49" charset="0"/>
                <a:cs typeface="Courier New" panose="02070309020205020404" pitchFamily="49" charset="0"/>
              </a:rPr>
              <a:t>column</a:t>
            </a:r>
            <a:r>
              <a:rPr lang="en-US" sz="1800" b="1" dirty="0">
                <a:latin typeface="Courier New" panose="02070309020205020404" pitchFamily="49" charset="0"/>
                <a:cs typeface="Courier New" panose="02070309020205020404" pitchFamily="49" charset="0"/>
              </a:rPr>
              <a:t>="C_ID"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customerID</a:t>
            </a:r>
            <a:r>
              <a:rPr lang="en-US" sz="1800" b="1" dirty="0">
                <a:latin typeface="Courier New" panose="02070309020205020404" pitchFamily="49" charset="0"/>
                <a:cs typeface="Courier New" panose="02070309020205020404" pitchFamily="49" charset="0"/>
              </a:rPr>
              <a:t>" </a:t>
            </a:r>
            <a:r>
              <a:rPr lang="en-US" sz="1800" b="1" dirty="0">
                <a:solidFill>
                  <a:srgbClr val="008000"/>
                </a:solidFill>
                <a:latin typeface="Courier New" panose="02070309020205020404" pitchFamily="49" charset="0"/>
                <a:cs typeface="Courier New" panose="02070309020205020404" pitchFamily="49" charset="0"/>
              </a:rPr>
              <a:t>type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&lt;generator </a:t>
            </a:r>
            <a:r>
              <a:rPr lang="en-US" sz="1800" b="1" dirty="0">
                <a:solidFill>
                  <a:srgbClr val="008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="native"</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&lt;/generator&gt;&lt;/id&gt;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customerName</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="name"</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customerAddress</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="address"</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customerEmail</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 &lt;column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="email"</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&lt;/class&gt;&lt;/hibernate-mapping&gt;</a:t>
            </a:r>
          </a:p>
        </p:txBody>
      </p:sp>
      <p:sp>
        <p:nvSpPr>
          <p:cNvPr id="4" name="Slide Number Placeholder 3"/>
          <p:cNvSpPr>
            <a:spLocks noGrp="1"/>
          </p:cNvSpPr>
          <p:nvPr>
            <p:ph type="sldNum" sz="quarter" idx="12"/>
          </p:nvPr>
        </p:nvSpPr>
        <p:spPr/>
        <p:txBody>
          <a:bodyPr/>
          <a:lstStyle/>
          <a:p>
            <a:fld id="{5EA8BEFB-AE5B-48F9-BBAD-B489CDE48C80}" type="slidenum">
              <a:rPr lang="en-US" smtClean="0"/>
              <a:t>50</a:t>
            </a:fld>
            <a:endParaRPr lang="en-US"/>
          </a:p>
        </p:txBody>
      </p:sp>
      <p:sp>
        <p:nvSpPr>
          <p:cNvPr id="5" name="Wave 4"/>
          <p:cNvSpPr/>
          <p:nvPr/>
        </p:nvSpPr>
        <p:spPr>
          <a:xfrm>
            <a:off x="7086600" y="5334000"/>
            <a:ext cx="2057400" cy="6858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lumMod val="75000"/>
                  </a:schemeClr>
                </a:solidFill>
              </a:rPr>
              <a:t>hibernate.hbm.xml</a:t>
            </a:r>
            <a:endParaRPr lang="en-US">
              <a:solidFill>
                <a:schemeClr val="accent1">
                  <a:lumMod val="75000"/>
                </a:schemeClr>
              </a:solidFill>
            </a:endParaRPr>
          </a:p>
        </p:txBody>
      </p:sp>
    </p:spTree>
    <p:extLst>
      <p:ext uri="{BB962C8B-B14F-4D97-AF65-F5344CB8AC3E}">
        <p14:creationId xmlns:p14="http://schemas.microsoft.com/office/powerpoint/2010/main" val="638249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dur="1"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Step-7</a:t>
            </a:r>
          </a:p>
        </p:txBody>
      </p:sp>
      <p:sp>
        <p:nvSpPr>
          <p:cNvPr id="3" name="Content Placeholder 2"/>
          <p:cNvSpPr>
            <a:spLocks noGrp="1"/>
          </p:cNvSpPr>
          <p:nvPr>
            <p:ph idx="1"/>
          </p:nvPr>
        </p:nvSpPr>
        <p:spPr/>
        <p:txBody>
          <a:bodyPr/>
          <a:lstStyle/>
          <a:p>
            <a:pPr marL="0" indent="0">
              <a:buNone/>
            </a:pPr>
            <a:r>
              <a:rPr lang="en-US" b="1"/>
              <a:t>Step-7:  Creating the mapping file [hibernate.hbm]</a:t>
            </a:r>
          </a:p>
          <a:p>
            <a:r>
              <a:rPr lang="en-US"/>
              <a:t>property name = variable name of the POJO class</a:t>
            </a:r>
          </a:p>
          <a:p>
            <a:r>
              <a:rPr lang="en-US"/>
              <a:t>column name = database column that maps with previous variable</a:t>
            </a:r>
          </a:p>
        </p:txBody>
      </p:sp>
      <p:sp>
        <p:nvSpPr>
          <p:cNvPr id="4" name="Slide Number Placeholder 3"/>
          <p:cNvSpPr>
            <a:spLocks noGrp="1"/>
          </p:cNvSpPr>
          <p:nvPr>
            <p:ph type="sldNum" sz="quarter" idx="12"/>
          </p:nvPr>
        </p:nvSpPr>
        <p:spPr/>
        <p:txBody>
          <a:bodyPr/>
          <a:lstStyle/>
          <a:p>
            <a:fld id="{5EA8BEFB-AE5B-48F9-BBAD-B489CDE48C80}" type="slidenum">
              <a:rPr lang="en-US" smtClean="0"/>
              <a:t>51</a:t>
            </a:fld>
            <a:endParaRPr lang="en-US"/>
          </a:p>
        </p:txBody>
      </p:sp>
    </p:spTree>
    <p:extLst>
      <p:ext uri="{BB962C8B-B14F-4D97-AF65-F5344CB8AC3E}">
        <p14:creationId xmlns:p14="http://schemas.microsoft.com/office/powerpoint/2010/main" val="3390698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Step-8: Now java program to insert record into the database</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package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org.hibernate.Session</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org.hibernate.SessionFactory</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 class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 static void </a:t>
            </a:r>
            <a:r>
              <a:rPr lang="en-US" sz="2000" b="1" dirty="0">
                <a:latin typeface="Courier New" panose="02070309020205020404" pitchFamily="49" charset="0"/>
                <a:cs typeface="Courier New" panose="02070309020205020404" pitchFamily="49" charset="0"/>
              </a:rPr>
              <a:t>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Session </a:t>
            </a:r>
            <a:r>
              <a:rPr lang="en-US" sz="2000" b="1" dirty="0" err="1">
                <a:latin typeface="Courier New" panose="02070309020205020404" pitchFamily="49" charset="0"/>
                <a:cs typeface="Courier New" panose="02070309020205020404" pitchFamily="49" charset="0"/>
              </a:rPr>
              <a:t>session</a:t>
            </a:r>
            <a:r>
              <a:rPr lang="en-US" sz="2000" b="1" dirty="0">
                <a:latin typeface="Courier New" panose="02070309020205020404" pitchFamily="49" charset="0"/>
                <a:cs typeface="Courier New" panose="02070309020205020404" pitchFamily="49" charset="0"/>
              </a:rPr>
              <a:t> = null;</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try</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err="1">
                <a:latin typeface="Courier New" panose="02070309020205020404" pitchFamily="49" charset="0"/>
                <a:cs typeface="Courier New" panose="02070309020205020404" pitchFamily="49" charset="0"/>
              </a:rPr>
              <a:t>SessionFactory</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sessionFactory</a:t>
            </a:r>
            <a:r>
              <a:rPr lang="en-US" sz="2000" b="1" dirty="0">
                <a:latin typeface="Courier New" panose="02070309020205020404" pitchFamily="49" charset="0"/>
                <a:cs typeface="Courier New" panose="02070309020205020404" pitchFamily="49" charset="0"/>
              </a:rPr>
              <a:t> = </a:t>
            </a:r>
            <a:r>
              <a:rPr lang="en-US" sz="2000" b="1" dirty="0">
                <a:solidFill>
                  <a:srgbClr val="130BB5"/>
                </a:solidFill>
                <a:latin typeface="Courier New" panose="02070309020205020404" pitchFamily="49" charset="0"/>
                <a:cs typeface="Courier New" panose="02070309020205020404" pitchFamily="49" charset="0"/>
              </a:rPr>
              <a:t>new</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org.hibernate.cfg.Configuration</a:t>
            </a:r>
            <a:r>
              <a:rPr lang="en-US" sz="2000" b="1" dirty="0">
                <a:latin typeface="Courier New" panose="02070309020205020404" pitchFamily="49" charset="0"/>
                <a:cs typeface="Courier New" panose="02070309020205020404" pitchFamily="49" charset="0"/>
              </a:rPr>
              <a:t>().configure().</a:t>
            </a:r>
            <a:r>
              <a:rPr lang="en-US" sz="2000" b="1" dirty="0" err="1">
                <a:latin typeface="Courier New" panose="02070309020205020404" pitchFamily="49" charset="0"/>
                <a:cs typeface="Courier New" panose="02070309020205020404" pitchFamily="49" charset="0"/>
              </a:rPr>
              <a:t>buildSessionFactory</a:t>
            </a:r>
            <a:r>
              <a:rPr lang="en-US" sz="2000" b="1" dirty="0">
                <a:latin typeface="Courier New" panose="02070309020205020404" pitchFamily="49" charset="0"/>
                <a:cs typeface="Courier New" panose="02070309020205020404" pitchFamily="49" charset="0"/>
              </a:rPr>
              <a:t>();</a:t>
            </a:r>
          </a:p>
          <a:p>
            <a:pPr marL="0" indent="0" algn="l">
              <a:buNone/>
            </a:pPr>
            <a:endParaRPr lang="en-US" sz="2000" b="1" dirty="0">
              <a:latin typeface="Courier New" panose="02070309020205020404" pitchFamily="49" charset="0"/>
              <a:cs typeface="Courier New" panose="02070309020205020404" pitchFamily="49" charset="0"/>
            </a:endParaRPr>
          </a:p>
          <a:p>
            <a:pPr marL="0" indent="0">
              <a:buNone/>
            </a:pPr>
            <a:r>
              <a:rPr lang="en-US" dirty="0"/>
              <a:t>    </a:t>
            </a:r>
          </a:p>
        </p:txBody>
      </p:sp>
      <p:sp>
        <p:nvSpPr>
          <p:cNvPr id="4" name="Slide Number Placeholder 3"/>
          <p:cNvSpPr>
            <a:spLocks noGrp="1"/>
          </p:cNvSpPr>
          <p:nvPr>
            <p:ph type="sldNum" sz="quarter" idx="12"/>
          </p:nvPr>
        </p:nvSpPr>
        <p:spPr/>
        <p:txBody>
          <a:bodyPr/>
          <a:lstStyle/>
          <a:p>
            <a:fld id="{5EA8BEFB-AE5B-48F9-BBAD-B489CDE48C80}" type="slidenum">
              <a:rPr lang="en-US" smtClean="0"/>
              <a:t>52</a:t>
            </a:fld>
            <a:endParaRPr lang="en-US"/>
          </a:p>
        </p:txBody>
      </p:sp>
    </p:spTree>
    <p:extLst>
      <p:ext uri="{BB962C8B-B14F-4D97-AF65-F5344CB8AC3E}">
        <p14:creationId xmlns:p14="http://schemas.microsoft.com/office/powerpoint/2010/main" val="8882312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Autofit/>
          </a:bodyPr>
          <a:lstStyle/>
          <a:p>
            <a:pPr algn="l">
              <a:buFont typeface="+mj-lt"/>
              <a:buAutoNum type="arabicPeriod" startAt="10"/>
            </a:pPr>
            <a:r>
              <a:rPr lang="en-US" sz="1800" b="1" dirty="0">
                <a:latin typeface="Courier New" panose="02070309020205020404" pitchFamily="49" charset="0"/>
                <a:cs typeface="Courier New" panose="02070309020205020404" pitchFamily="49" charset="0"/>
              </a:rPr>
              <a:t>session =</a:t>
            </a:r>
            <a:r>
              <a:rPr lang="en-US" sz="1800" b="1" dirty="0" err="1">
                <a:latin typeface="Courier New" panose="02070309020205020404" pitchFamily="49" charset="0"/>
                <a:cs typeface="Courier New" panose="02070309020205020404" pitchFamily="49" charset="0"/>
              </a:rPr>
              <a:t>sessionFactory.openSession</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session.beginTransaction</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("Populating the database !");</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Customer </a:t>
            </a:r>
            <a:r>
              <a:rPr lang="en-US" sz="1800" b="1" dirty="0" err="1">
                <a:latin typeface="Courier New" panose="02070309020205020404" pitchFamily="49" charset="0"/>
                <a:cs typeface="Courier New" panose="02070309020205020404" pitchFamily="49" charset="0"/>
              </a:rPr>
              <a:t>customer</a:t>
            </a:r>
            <a:r>
              <a:rPr lang="en-US" sz="1800" b="1" dirty="0">
                <a:latin typeface="Courier New" panose="02070309020205020404" pitchFamily="49" charset="0"/>
                <a:cs typeface="Courier New" panose="02070309020205020404" pitchFamily="49" charset="0"/>
              </a:rPr>
              <a:t> = </a:t>
            </a:r>
            <a:r>
              <a:rPr lang="en-US" sz="1800" b="1" dirty="0">
                <a:solidFill>
                  <a:srgbClr val="130BB5"/>
                </a:solidFill>
                <a:latin typeface="Courier New" panose="02070309020205020404" pitchFamily="49" charset="0"/>
                <a:cs typeface="Courier New" panose="02070309020205020404" pitchFamily="49" charset="0"/>
              </a:rPr>
              <a:t>new</a:t>
            </a:r>
            <a:r>
              <a:rPr lang="en-US" sz="1800" b="1" dirty="0">
                <a:latin typeface="Courier New" panose="02070309020205020404" pitchFamily="49" charset="0"/>
                <a:cs typeface="Courier New" panose="02070309020205020404" pitchFamily="49" charset="0"/>
              </a:rPr>
              <a:t> Customer();</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customer.setCustomerName</a:t>
            </a:r>
            <a:r>
              <a:rPr lang="en-US" sz="1800" b="1" dirty="0">
                <a:latin typeface="Courier New" panose="02070309020205020404" pitchFamily="49" charset="0"/>
                <a:cs typeface="Courier New" panose="02070309020205020404" pitchFamily="49" charset="0"/>
              </a:rPr>
              <a:t>(“MU");</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customer.setCustomerAddress</a:t>
            </a:r>
            <a:r>
              <a:rPr lang="en-US" sz="1800" b="1" dirty="0">
                <a:latin typeface="Courier New" panose="02070309020205020404" pitchFamily="49" charset="0"/>
                <a:cs typeface="Courier New" panose="02070309020205020404" pitchFamily="49" charset="0"/>
              </a:rPr>
              <a:t>(“Rajkot);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customer.setCustomerEmail</a:t>
            </a:r>
            <a:r>
              <a:rPr lang="en-US" sz="1800" b="1" dirty="0">
                <a:latin typeface="Courier New" panose="02070309020205020404" pitchFamily="49" charset="0"/>
                <a:cs typeface="Courier New" panose="02070309020205020404" pitchFamily="49" charset="0"/>
              </a:rPr>
              <a:t>(“abc@gmail.com");</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session.save</a:t>
            </a:r>
            <a:r>
              <a:rPr lang="en-US" sz="1800" b="1" dirty="0">
                <a:latin typeface="Courier New" panose="02070309020205020404" pitchFamily="49" charset="0"/>
                <a:cs typeface="Courier New" panose="02070309020205020404" pitchFamily="49" charset="0"/>
              </a:rPr>
              <a:t>(customer);</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session.getTransaction</a:t>
            </a:r>
            <a:r>
              <a:rPr lang="en-US" sz="1800" b="1" dirty="0">
                <a:latin typeface="Courier New" panose="02070309020205020404" pitchFamily="49" charset="0"/>
                <a:cs typeface="Courier New" panose="02070309020205020404" pitchFamily="49" charset="0"/>
              </a:rPr>
              <a:t>().commit();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("Done!");</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session.flush</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session.close</a:t>
            </a:r>
            <a:r>
              <a:rPr lang="en-US" sz="1800" b="1" dirty="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catch</a:t>
            </a:r>
            <a:r>
              <a:rPr lang="en-US" sz="1800" b="1" dirty="0">
                <a:latin typeface="Courier New" panose="02070309020205020404" pitchFamily="49" charset="0"/>
                <a:cs typeface="Courier New" panose="02070309020205020404" pitchFamily="49" charset="0"/>
              </a:rPr>
              <a:t>(Exception e)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e.getMessage</a:t>
            </a:r>
            <a:r>
              <a:rPr lang="en-US" sz="1800" b="1" dirty="0">
                <a:latin typeface="Courier New" panose="02070309020205020404" pitchFamily="49" charset="0"/>
                <a:cs typeface="Courier New" panose="02070309020205020404" pitchFamily="49" charset="0"/>
              </a:rPr>
              <a:t>());    } } }</a:t>
            </a:r>
          </a:p>
          <a:p>
            <a:pPr algn="l">
              <a:buFont typeface="+mj-lt"/>
              <a:buAutoNum type="arabicPeriod" startAt="10"/>
            </a:pPr>
            <a:endParaRPr lang="en-US"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t>53</a:t>
            </a:fld>
            <a:endParaRPr lang="en-US"/>
          </a:p>
        </p:txBody>
      </p:sp>
    </p:spTree>
    <p:extLst>
      <p:ext uri="{BB962C8B-B14F-4D97-AF65-F5344CB8AC3E}">
        <p14:creationId xmlns:p14="http://schemas.microsoft.com/office/powerpoint/2010/main" val="13177439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example:output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54</a:t>
            </a:fld>
            <a:endParaRPr lang="en-US"/>
          </a:p>
        </p:txBody>
      </p:sp>
      <p:pic>
        <p:nvPicPr>
          <p:cNvPr id="5" name="Picture 4"/>
          <p:cNvPicPr>
            <a:picLocks noChangeAspect="1"/>
          </p:cNvPicPr>
          <p:nvPr/>
        </p:nvPicPr>
        <p:blipFill>
          <a:blip r:embed="rId2"/>
          <a:stretch>
            <a:fillRect/>
          </a:stretch>
        </p:blipFill>
        <p:spPr>
          <a:xfrm>
            <a:off x="190500" y="1065212"/>
            <a:ext cx="7772400" cy="5018827"/>
          </a:xfrm>
          <a:prstGeom prst="rect">
            <a:avLst/>
          </a:prstGeom>
        </p:spPr>
      </p:pic>
    </p:spTree>
    <p:extLst>
      <p:ext uri="{BB962C8B-B14F-4D97-AF65-F5344CB8AC3E}">
        <p14:creationId xmlns:p14="http://schemas.microsoft.com/office/powerpoint/2010/main" val="66553541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output</a:t>
            </a:r>
          </a:p>
        </p:txBody>
      </p:sp>
      <p:pic>
        <p:nvPicPr>
          <p:cNvPr id="5" name="Content Placeholder 4"/>
          <p:cNvPicPr>
            <a:picLocks noGrp="1" noChangeAspect="1"/>
          </p:cNvPicPr>
          <p:nvPr>
            <p:ph idx="1"/>
          </p:nvPr>
        </p:nvPicPr>
        <p:blipFill>
          <a:blip r:embed="rId2"/>
          <a:stretch>
            <a:fillRect/>
          </a:stretch>
        </p:blipFill>
        <p:spPr>
          <a:xfrm>
            <a:off x="200832" y="990600"/>
            <a:ext cx="7170516" cy="4114800"/>
          </a:xfrm>
          <a:prstGeom prst="rect">
            <a:avLst/>
          </a:prstGeom>
          <a:ln>
            <a:solidFill>
              <a:schemeClr val="bg1"/>
            </a:solidFill>
          </a:ln>
        </p:spPr>
      </p:pic>
      <p:sp>
        <p:nvSpPr>
          <p:cNvPr id="4" name="Slide Number Placeholder 3"/>
          <p:cNvSpPr>
            <a:spLocks noGrp="1"/>
          </p:cNvSpPr>
          <p:nvPr>
            <p:ph type="sldNum" sz="quarter" idx="12"/>
          </p:nvPr>
        </p:nvSpPr>
        <p:spPr/>
        <p:txBody>
          <a:bodyPr/>
          <a:lstStyle/>
          <a:p>
            <a:fld id="{5EA8BEFB-AE5B-48F9-BBAD-B489CDE48C80}" type="slidenum">
              <a:rPr lang="en-US" smtClean="0"/>
              <a:t>55</a:t>
            </a:fld>
            <a:endParaRPr lang="en-US"/>
          </a:p>
        </p:txBody>
      </p:sp>
      <p:sp>
        <p:nvSpPr>
          <p:cNvPr id="3" name="Rectangle 2"/>
          <p:cNvSpPr/>
          <p:nvPr/>
        </p:nvSpPr>
        <p:spPr>
          <a:xfrm>
            <a:off x="4572000" y="2514600"/>
            <a:ext cx="1828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abc@gmail.com</a:t>
            </a:r>
            <a:endParaRPr lang="en-IN" dirty="0">
              <a:solidFill>
                <a:srgbClr val="FF0000"/>
              </a:solidFill>
            </a:endParaRPr>
          </a:p>
        </p:txBody>
      </p:sp>
      <p:sp>
        <p:nvSpPr>
          <p:cNvPr id="6" name="Rectangle 5"/>
          <p:cNvSpPr/>
          <p:nvPr/>
        </p:nvSpPr>
        <p:spPr>
          <a:xfrm>
            <a:off x="2438400" y="2548467"/>
            <a:ext cx="1828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rPr>
              <a:t>Rajkot</a:t>
            </a:r>
            <a:endParaRPr lang="en-IN" dirty="0">
              <a:solidFill>
                <a:srgbClr val="FF0000"/>
              </a:solidFill>
            </a:endParaRPr>
          </a:p>
        </p:txBody>
      </p:sp>
      <p:sp>
        <p:nvSpPr>
          <p:cNvPr id="7" name="Rectangle 6"/>
          <p:cNvSpPr/>
          <p:nvPr/>
        </p:nvSpPr>
        <p:spPr>
          <a:xfrm>
            <a:off x="762000" y="2548467"/>
            <a:ext cx="1066800" cy="347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MU</a:t>
            </a:r>
            <a:endParaRPr lang="en-IN" dirty="0">
              <a:solidFill>
                <a:srgbClr val="FF0000"/>
              </a:solidFill>
            </a:endParaRPr>
          </a:p>
        </p:txBody>
      </p:sp>
      <p:sp>
        <p:nvSpPr>
          <p:cNvPr id="8" name="Rectangle 7"/>
          <p:cNvSpPr/>
          <p:nvPr/>
        </p:nvSpPr>
        <p:spPr>
          <a:xfrm>
            <a:off x="1918808" y="2548467"/>
            <a:ext cx="535724" cy="369332"/>
          </a:xfrm>
          <a:prstGeom prst="rect">
            <a:avLst/>
          </a:prstGeom>
        </p:spPr>
        <p:txBody>
          <a:bodyPr wrap="none">
            <a:spAutoFit/>
          </a:bodyPr>
          <a:lstStyle/>
          <a:p>
            <a:pPr algn="ctr"/>
            <a:r>
              <a:rPr lang="en-US" dirty="0">
                <a:solidFill>
                  <a:srgbClr val="FF0000"/>
                </a:solidFill>
              </a:rPr>
              <a:t>123</a:t>
            </a:r>
            <a:endParaRPr lang="en-IN" dirty="0">
              <a:solidFill>
                <a:srgbClr val="FF0000"/>
              </a:solidFill>
            </a:endParaRPr>
          </a:p>
        </p:txBody>
      </p:sp>
    </p:spTree>
    <p:extLst>
      <p:ext uri="{BB962C8B-B14F-4D97-AF65-F5344CB8AC3E}">
        <p14:creationId xmlns:p14="http://schemas.microsoft.com/office/powerpoint/2010/main" val="420736820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Program Hierarchy</a:t>
            </a:r>
          </a:p>
        </p:txBody>
      </p:sp>
      <p:sp>
        <p:nvSpPr>
          <p:cNvPr id="4" name="Slide Number Placeholder 3"/>
          <p:cNvSpPr>
            <a:spLocks noGrp="1"/>
          </p:cNvSpPr>
          <p:nvPr>
            <p:ph type="sldNum" sz="quarter" idx="12"/>
          </p:nvPr>
        </p:nvSpPr>
        <p:spPr/>
        <p:txBody>
          <a:bodyPr/>
          <a:lstStyle/>
          <a:p>
            <a:fld id="{5EA8BEFB-AE5B-48F9-BBAD-B489CDE48C80}" type="slidenum">
              <a:rPr lang="en-US" smtClean="0"/>
              <a:t>56</a:t>
            </a:fld>
            <a:endParaRPr lang="en-US"/>
          </a:p>
        </p:txBody>
      </p:sp>
      <p:pic>
        <p:nvPicPr>
          <p:cNvPr id="6" name="Picture 5"/>
          <p:cNvPicPr>
            <a:picLocks noChangeAspect="1"/>
          </p:cNvPicPr>
          <p:nvPr/>
        </p:nvPicPr>
        <p:blipFill>
          <a:blip r:embed="rId2"/>
          <a:stretch>
            <a:fillRect/>
          </a:stretch>
        </p:blipFill>
        <p:spPr>
          <a:xfrm>
            <a:off x="2305050" y="1447800"/>
            <a:ext cx="3867150" cy="3964805"/>
          </a:xfrm>
          <a:prstGeom prst="rect">
            <a:avLst/>
          </a:prstGeom>
        </p:spPr>
      </p:pic>
    </p:spTree>
    <p:extLst>
      <p:ext uri="{BB962C8B-B14F-4D97-AF65-F5344CB8AC3E}">
        <p14:creationId xmlns:p14="http://schemas.microsoft.com/office/powerpoint/2010/main" val="317948363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with Annotation</a:t>
            </a:r>
          </a:p>
        </p:txBody>
      </p:sp>
      <p:sp>
        <p:nvSpPr>
          <p:cNvPr id="3" name="Content Placeholder 2"/>
          <p:cNvSpPr>
            <a:spLocks noGrp="1"/>
          </p:cNvSpPr>
          <p:nvPr>
            <p:ph idx="1"/>
          </p:nvPr>
        </p:nvSpPr>
        <p:spPr/>
        <p:txBody>
          <a:bodyPr/>
          <a:lstStyle/>
          <a:p>
            <a:r>
              <a:rPr lang="en-US" dirty="0"/>
              <a:t>The hibernate application can be created with annotation. </a:t>
            </a:r>
          </a:p>
          <a:p>
            <a:r>
              <a:rPr lang="en-US" dirty="0"/>
              <a:t>There are many annotations that can be used to create hibernate application such as </a:t>
            </a:r>
            <a:r>
              <a:rPr lang="en-US" dirty="0">
                <a:solidFill>
                  <a:srgbClr val="FF0000"/>
                </a:solidFill>
              </a:rPr>
              <a:t>@Entity, @Id, @Table etc.</a:t>
            </a:r>
          </a:p>
          <a:p>
            <a:r>
              <a:rPr lang="en-US" dirty="0"/>
              <a:t>Hibernate Annotations are based on the JPA 2 specification and supports all the features.</a:t>
            </a:r>
          </a:p>
          <a:p>
            <a:r>
              <a:rPr lang="en-US" dirty="0"/>
              <a:t>All the JPA annotations are defined in the javax.persistence.* package. </a:t>
            </a:r>
          </a:p>
          <a:p>
            <a:r>
              <a:rPr lang="en-US" dirty="0"/>
              <a:t>Hibernate </a:t>
            </a:r>
            <a:r>
              <a:rPr lang="en-US" b="1" dirty="0" err="1"/>
              <a:t>EntityManager</a:t>
            </a:r>
            <a:r>
              <a:rPr lang="en-US" dirty="0"/>
              <a:t> implements the interfaces and life cycle defined by the JPA specification.</a:t>
            </a:r>
          </a:p>
        </p:txBody>
      </p:sp>
      <p:sp>
        <p:nvSpPr>
          <p:cNvPr id="4" name="Slide Number Placeholder 3"/>
          <p:cNvSpPr>
            <a:spLocks noGrp="1"/>
          </p:cNvSpPr>
          <p:nvPr>
            <p:ph type="sldNum" sz="quarter" idx="12"/>
          </p:nvPr>
        </p:nvSpPr>
        <p:spPr/>
        <p:txBody>
          <a:bodyPr/>
          <a:lstStyle/>
          <a:p>
            <a:fld id="{5EA8BEFB-AE5B-48F9-BBAD-B489CDE48C80}" type="slidenum">
              <a:rPr lang="en-US" smtClean="0"/>
              <a:t>57</a:t>
            </a:fld>
            <a:endParaRPr lang="en-US"/>
          </a:p>
        </p:txBody>
      </p:sp>
    </p:spTree>
    <p:extLst>
      <p:ext uri="{BB962C8B-B14F-4D97-AF65-F5344CB8AC3E}">
        <p14:creationId xmlns:p14="http://schemas.microsoft.com/office/powerpoint/2010/main" val="151300607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with Annotation</a:t>
            </a:r>
          </a:p>
        </p:txBody>
      </p:sp>
      <p:sp>
        <p:nvSpPr>
          <p:cNvPr id="3" name="Content Placeholder 2"/>
          <p:cNvSpPr>
            <a:spLocks noGrp="1"/>
          </p:cNvSpPr>
          <p:nvPr>
            <p:ph idx="1"/>
          </p:nvPr>
        </p:nvSpPr>
        <p:spPr/>
        <p:txBody>
          <a:bodyPr/>
          <a:lstStyle/>
          <a:p>
            <a:pPr marL="0" indent="0">
              <a:buNone/>
            </a:pPr>
            <a:r>
              <a:rPr lang="en-US" b="1"/>
              <a:t>Advantage</a:t>
            </a:r>
          </a:p>
          <a:p>
            <a:r>
              <a:rPr lang="en-US"/>
              <a:t>The core advantage of using hibernate annotation is that you don't need to create mapping (hbm) file. Here, hibernate annotations are used to provide the meta data.</a:t>
            </a:r>
          </a:p>
        </p:txBody>
      </p:sp>
      <p:sp>
        <p:nvSpPr>
          <p:cNvPr id="4" name="Slide Number Placeholder 3"/>
          <p:cNvSpPr>
            <a:spLocks noGrp="1"/>
          </p:cNvSpPr>
          <p:nvPr>
            <p:ph type="sldNum" sz="quarter" idx="12"/>
          </p:nvPr>
        </p:nvSpPr>
        <p:spPr/>
        <p:txBody>
          <a:bodyPr/>
          <a:lstStyle/>
          <a:p>
            <a:fld id="{5EA8BEFB-AE5B-48F9-BBAD-B489CDE48C80}" type="slidenum">
              <a:rPr lang="en-US" smtClean="0"/>
              <a:t>58</a:t>
            </a:fld>
            <a:endParaRPr lang="en-US"/>
          </a:p>
        </p:txBody>
      </p:sp>
    </p:spTree>
    <p:extLst>
      <p:ext uri="{BB962C8B-B14F-4D97-AF65-F5344CB8AC3E}">
        <p14:creationId xmlns:p14="http://schemas.microsoft.com/office/powerpoint/2010/main" val="162317617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1820" y="1293902"/>
            <a:ext cx="6934834" cy="939800"/>
          </a:xfrm>
          <a:prstGeom prst="rect">
            <a:avLst/>
          </a:prstGeom>
        </p:spPr>
        <p:txBody>
          <a:bodyPr vert="horz" wrap="square" lIns="0" tIns="12065" rIns="0" bIns="0" rtlCol="0">
            <a:spAutoFit/>
          </a:bodyPr>
          <a:lstStyle/>
          <a:p>
            <a:pPr marL="469900" indent="-457200">
              <a:lnSpc>
                <a:spcPct val="100000"/>
              </a:lnSpc>
              <a:spcBef>
                <a:spcPts val="95"/>
              </a:spcBef>
              <a:buChar char="-"/>
              <a:tabLst>
                <a:tab pos="469265" algn="l"/>
                <a:tab pos="469900" algn="l"/>
              </a:tabLst>
            </a:pPr>
            <a:r>
              <a:rPr sz="2000" spc="-10" dirty="0">
                <a:latin typeface="Calibri"/>
                <a:cs typeface="Calibri"/>
              </a:rPr>
              <a:t>O/R</a:t>
            </a:r>
            <a:r>
              <a:rPr sz="2000" spc="-5" dirty="0">
                <a:latin typeface="Calibri"/>
                <a:cs typeface="Calibri"/>
              </a:rPr>
              <a:t> </a:t>
            </a:r>
            <a:r>
              <a:rPr sz="2000" dirty="0">
                <a:latin typeface="Calibri"/>
                <a:cs typeface="Calibri"/>
              </a:rPr>
              <a:t>Mapping</a:t>
            </a:r>
            <a:r>
              <a:rPr sz="2000" spc="-65" dirty="0">
                <a:latin typeface="Calibri"/>
                <a:cs typeface="Calibri"/>
              </a:rPr>
              <a:t> </a:t>
            </a:r>
            <a:r>
              <a:rPr sz="2000" spc="-5" dirty="0">
                <a:latin typeface="Calibri"/>
                <a:cs typeface="Calibri"/>
              </a:rPr>
              <a:t>is</a:t>
            </a:r>
            <a:r>
              <a:rPr sz="2000" spc="10" dirty="0">
                <a:latin typeface="Calibri"/>
                <a:cs typeface="Calibri"/>
              </a:rPr>
              <a:t> </a:t>
            </a:r>
            <a:r>
              <a:rPr sz="2000" spc="-5" dirty="0">
                <a:latin typeface="Calibri"/>
                <a:cs typeface="Calibri"/>
              </a:rPr>
              <a:t>usually </a:t>
            </a:r>
            <a:r>
              <a:rPr sz="2000" spc="-10" dirty="0">
                <a:latin typeface="Calibri"/>
                <a:cs typeface="Calibri"/>
              </a:rPr>
              <a:t>defined</a:t>
            </a:r>
            <a:r>
              <a:rPr sz="2000" spc="40" dirty="0">
                <a:latin typeface="Calibri"/>
                <a:cs typeface="Calibri"/>
              </a:rPr>
              <a:t> </a:t>
            </a:r>
            <a:r>
              <a:rPr sz="2000" spc="-5" dirty="0">
                <a:latin typeface="Calibri"/>
                <a:cs typeface="Calibri"/>
              </a:rPr>
              <a:t>in</a:t>
            </a:r>
            <a:r>
              <a:rPr sz="2000" spc="30" dirty="0">
                <a:latin typeface="Calibri"/>
                <a:cs typeface="Calibri"/>
              </a:rPr>
              <a:t> </a:t>
            </a:r>
            <a:r>
              <a:rPr sz="2000" b="1" spc="-5" dirty="0">
                <a:latin typeface="Calibri"/>
                <a:cs typeface="Calibri"/>
              </a:rPr>
              <a:t>XML</a:t>
            </a:r>
            <a:r>
              <a:rPr sz="2000" b="1" spc="-50" dirty="0">
                <a:latin typeface="Calibri"/>
                <a:cs typeface="Calibri"/>
              </a:rPr>
              <a:t> </a:t>
            </a:r>
            <a:r>
              <a:rPr sz="2000" b="1" spc="-5" dirty="0">
                <a:latin typeface="Calibri"/>
                <a:cs typeface="Calibri"/>
              </a:rPr>
              <a:t>document</a:t>
            </a:r>
            <a:r>
              <a:rPr sz="2000" spc="-5" dirty="0">
                <a:latin typeface="Calibri"/>
                <a:cs typeface="Calibri"/>
              </a:rPr>
              <a:t>.</a:t>
            </a:r>
            <a:endParaRPr sz="2000">
              <a:latin typeface="Calibri"/>
              <a:cs typeface="Calibri"/>
            </a:endParaRPr>
          </a:p>
          <a:p>
            <a:pPr marL="469900" indent="-457200">
              <a:lnSpc>
                <a:spcPct val="100000"/>
              </a:lnSpc>
              <a:buChar char="-"/>
              <a:tabLst>
                <a:tab pos="469265" algn="l"/>
                <a:tab pos="469900" algn="l"/>
              </a:tabLst>
            </a:pPr>
            <a:r>
              <a:rPr sz="2000" spc="-10" dirty="0">
                <a:latin typeface="Calibri"/>
                <a:cs typeface="Calibri"/>
              </a:rPr>
              <a:t>The </a:t>
            </a:r>
            <a:r>
              <a:rPr sz="2000" spc="-5" dirty="0">
                <a:latin typeface="Calibri"/>
                <a:cs typeface="Calibri"/>
              </a:rPr>
              <a:t>mapping</a:t>
            </a:r>
            <a:r>
              <a:rPr sz="2000" spc="-25" dirty="0">
                <a:latin typeface="Calibri"/>
                <a:cs typeface="Calibri"/>
              </a:rPr>
              <a:t> </a:t>
            </a:r>
            <a:r>
              <a:rPr sz="2000" spc="-5" dirty="0">
                <a:latin typeface="Calibri"/>
                <a:cs typeface="Calibri"/>
              </a:rPr>
              <a:t>language</a:t>
            </a:r>
            <a:r>
              <a:rPr sz="2000" spc="-20"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java-centric,</a:t>
            </a:r>
            <a:r>
              <a:rPr sz="2000" spc="-15" dirty="0">
                <a:latin typeface="Calibri"/>
                <a:cs typeface="Calibri"/>
              </a:rPr>
              <a:t> </a:t>
            </a:r>
            <a:r>
              <a:rPr sz="2000" spc="-5" dirty="0">
                <a:latin typeface="Calibri"/>
                <a:cs typeface="Calibri"/>
              </a:rPr>
              <a:t>meaning</a:t>
            </a:r>
            <a:r>
              <a:rPr sz="2000" spc="5" dirty="0">
                <a:latin typeface="Calibri"/>
                <a:cs typeface="Calibri"/>
              </a:rPr>
              <a:t> </a:t>
            </a:r>
            <a:r>
              <a:rPr sz="2000" spc="-10" dirty="0">
                <a:latin typeface="Calibri"/>
                <a:cs typeface="Calibri"/>
              </a:rPr>
              <a:t>that</a:t>
            </a:r>
            <a:r>
              <a:rPr sz="2000" spc="10" dirty="0">
                <a:latin typeface="Calibri"/>
                <a:cs typeface="Calibri"/>
              </a:rPr>
              <a:t> </a:t>
            </a:r>
            <a:r>
              <a:rPr sz="2000" spc="-5" dirty="0">
                <a:latin typeface="Calibri"/>
                <a:cs typeface="Calibri"/>
              </a:rPr>
              <a:t>mapping</a:t>
            </a:r>
            <a:r>
              <a:rPr sz="2000" spc="-45" dirty="0">
                <a:latin typeface="Calibri"/>
                <a:cs typeface="Calibri"/>
              </a:rPr>
              <a:t> </a:t>
            </a:r>
            <a:r>
              <a:rPr sz="2000" spc="-5" dirty="0">
                <a:latin typeface="Calibri"/>
                <a:cs typeface="Calibri"/>
              </a:rPr>
              <a:t>is</a:t>
            </a:r>
            <a:endParaRPr sz="2000">
              <a:latin typeface="Calibri"/>
              <a:cs typeface="Calibri"/>
            </a:endParaRPr>
          </a:p>
          <a:p>
            <a:pPr marL="469900">
              <a:lnSpc>
                <a:spcPct val="100000"/>
              </a:lnSpc>
            </a:pPr>
            <a:r>
              <a:rPr sz="2000" spc="-30" dirty="0">
                <a:latin typeface="Calibri"/>
                <a:cs typeface="Calibri"/>
              </a:rPr>
              <a:t>constructed</a:t>
            </a:r>
            <a:r>
              <a:rPr sz="2000" spc="145" dirty="0">
                <a:latin typeface="Calibri"/>
                <a:cs typeface="Calibri"/>
              </a:rPr>
              <a:t> </a:t>
            </a:r>
            <a:r>
              <a:rPr sz="2000" spc="-5" dirty="0">
                <a:latin typeface="Calibri"/>
                <a:cs typeface="Calibri"/>
              </a:rPr>
              <a:t>around</a:t>
            </a:r>
            <a:r>
              <a:rPr sz="2000" spc="-50" dirty="0">
                <a:latin typeface="Calibri"/>
                <a:cs typeface="Calibri"/>
              </a:rPr>
              <a:t> </a:t>
            </a:r>
            <a:r>
              <a:rPr sz="2000" b="1" spc="-15" dirty="0">
                <a:latin typeface="Calibri"/>
                <a:cs typeface="Calibri"/>
              </a:rPr>
              <a:t>persistence</a:t>
            </a:r>
            <a:r>
              <a:rPr sz="2000" b="1" spc="-55" dirty="0">
                <a:latin typeface="Calibri"/>
                <a:cs typeface="Calibri"/>
              </a:rPr>
              <a:t> </a:t>
            </a:r>
            <a:r>
              <a:rPr sz="2000" b="1" spc="-5" dirty="0">
                <a:latin typeface="Calibri"/>
                <a:cs typeface="Calibri"/>
              </a:rPr>
              <a:t>class</a:t>
            </a:r>
            <a:r>
              <a:rPr sz="2000" b="1" spc="25" dirty="0">
                <a:latin typeface="Calibri"/>
                <a:cs typeface="Calibri"/>
              </a:rPr>
              <a:t> </a:t>
            </a:r>
            <a:r>
              <a:rPr sz="2000" b="1" spc="-15" dirty="0">
                <a:latin typeface="Calibri"/>
                <a:cs typeface="Calibri"/>
              </a:rPr>
              <a:t>declaration</a:t>
            </a:r>
            <a:r>
              <a:rPr sz="2000" spc="-15" dirty="0">
                <a:latin typeface="Calibri"/>
                <a:cs typeface="Calibri"/>
              </a:rPr>
              <a:t>.</a:t>
            </a:r>
            <a:endParaRPr sz="2000">
              <a:latin typeface="Calibri"/>
              <a:cs typeface="Calibri"/>
            </a:endParaRPr>
          </a:p>
        </p:txBody>
      </p:sp>
      <p:sp>
        <p:nvSpPr>
          <p:cNvPr id="3" name="object 3"/>
          <p:cNvSpPr txBox="1">
            <a:spLocks noGrp="1"/>
          </p:cNvSpPr>
          <p:nvPr>
            <p:ph type="title"/>
          </p:nvPr>
        </p:nvSpPr>
        <p:spPr>
          <a:xfrm>
            <a:off x="467701" y="304800"/>
            <a:ext cx="5114443" cy="504625"/>
          </a:xfrm>
          <a:prstGeom prst="rect">
            <a:avLst/>
          </a:prstGeom>
        </p:spPr>
        <p:txBody>
          <a:bodyPr vert="horz" wrap="square" lIns="0" tIns="12065" rIns="0" bIns="0" rtlCol="0">
            <a:spAutoFit/>
          </a:bodyPr>
          <a:lstStyle/>
          <a:p>
            <a:pPr marL="640715" marR="5080" indent="-628650">
              <a:lnSpc>
                <a:spcPct val="100000"/>
              </a:lnSpc>
              <a:spcBef>
                <a:spcPts val="95"/>
              </a:spcBef>
            </a:pPr>
            <a:r>
              <a:rPr sz="3200" b="1" spc="-50" dirty="0">
                <a:solidFill>
                  <a:srgbClr val="FF0000"/>
                </a:solidFill>
                <a:latin typeface="Cambria"/>
                <a:cs typeface="Cambria"/>
              </a:rPr>
              <a:t>HIBERNATE </a:t>
            </a:r>
            <a:r>
              <a:rPr sz="3200" b="1" spc="-30" dirty="0">
                <a:solidFill>
                  <a:srgbClr val="FF0000"/>
                </a:solidFill>
                <a:latin typeface="Cambria"/>
                <a:cs typeface="Cambria"/>
              </a:rPr>
              <a:t>O/R </a:t>
            </a:r>
            <a:r>
              <a:rPr sz="3200" b="1" spc="-690" dirty="0">
                <a:solidFill>
                  <a:srgbClr val="FF0000"/>
                </a:solidFill>
                <a:latin typeface="Cambria"/>
                <a:cs typeface="Cambria"/>
              </a:rPr>
              <a:t> </a:t>
            </a:r>
            <a:r>
              <a:rPr sz="3200" b="1" spc="-5" dirty="0">
                <a:solidFill>
                  <a:srgbClr val="FF0000"/>
                </a:solidFill>
                <a:latin typeface="Cambria"/>
                <a:cs typeface="Cambria"/>
              </a:rPr>
              <a:t>MAPPING</a:t>
            </a:r>
            <a:endParaRPr sz="3200" dirty="0">
              <a:solidFill>
                <a:srgbClr val="FF0000"/>
              </a:solidFill>
              <a:latin typeface="Cambria"/>
              <a:cs typeface="Cambria"/>
            </a:endParaRPr>
          </a:p>
        </p:txBody>
      </p:sp>
      <p:pic>
        <p:nvPicPr>
          <p:cNvPr id="4" name="object 4"/>
          <p:cNvPicPr/>
          <p:nvPr/>
        </p:nvPicPr>
        <p:blipFill>
          <a:blip r:embed="rId2" cstate="print"/>
          <a:stretch>
            <a:fillRect/>
          </a:stretch>
        </p:blipFill>
        <p:spPr>
          <a:xfrm>
            <a:off x="762000" y="2718179"/>
            <a:ext cx="7531608" cy="4114798"/>
          </a:xfrm>
          <a:prstGeom prst="rect">
            <a:avLst/>
          </a:prstGeom>
        </p:spPr>
      </p:pic>
    </p:spTree>
    <p:extLst>
      <p:ext uri="{BB962C8B-B14F-4D97-AF65-F5344CB8AC3E}">
        <p14:creationId xmlns:p14="http://schemas.microsoft.com/office/powerpoint/2010/main" val="12831347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JDBC vs Hibernate</a:t>
            </a:r>
          </a:p>
        </p:txBody>
      </p:sp>
      <p:graphicFrame>
        <p:nvGraphicFramePr>
          <p:cNvPr id="5" name="Content Placeholder 4"/>
          <p:cNvGraphicFramePr>
            <a:graphicFrameLocks noGrp="1"/>
          </p:cNvGraphicFramePr>
          <p:nvPr>
            <p:ph idx="1"/>
          </p:nvPr>
        </p:nvGraphicFramePr>
        <p:xfrm>
          <a:off x="190500" y="990600"/>
          <a:ext cx="8763000" cy="370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ctr"/>
                      <a:r>
                        <a:rPr lang="en-US" b="1"/>
                        <a:t>JDBC</a:t>
                      </a:r>
                    </a:p>
                  </a:txBody>
                  <a:tcPr/>
                </a:tc>
                <a:tc>
                  <a:txBody>
                    <a:bodyPr/>
                    <a:lstStyle/>
                    <a:p>
                      <a:pPr algn="ctr"/>
                      <a:r>
                        <a:rPr lang="en-US" b="1"/>
                        <a:t>Hibernate</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t>6</a:t>
            </a:fld>
            <a:endParaRPr lang="en-US"/>
          </a:p>
        </p:txBody>
      </p:sp>
      <p:graphicFrame>
        <p:nvGraphicFramePr>
          <p:cNvPr id="6" name="Content Placeholder 4"/>
          <p:cNvGraphicFramePr/>
          <p:nvPr>
            <p:extLst>
              <p:ext uri="{D42A27DB-BD31-4B8C-83A1-F6EECF244321}">
                <p14:modId xmlns:p14="http://schemas.microsoft.com/office/powerpoint/2010/main" val="2048330686"/>
              </p:ext>
            </p:extLst>
          </p:nvPr>
        </p:nvGraphicFramePr>
        <p:xfrm>
          <a:off x="190500" y="1361440"/>
          <a:ext cx="8763000" cy="7010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a:t>Require </a:t>
                      </a:r>
                      <a:r>
                        <a:rPr lang="en-US" sz="2000">
                          <a:solidFill>
                            <a:srgbClr val="0000FF"/>
                          </a:solidFill>
                        </a:rPr>
                        <a:t>JDBC Driver </a:t>
                      </a:r>
                      <a:r>
                        <a:rPr lang="en-US" sz="2000"/>
                        <a:t>for different types of da</a:t>
                      </a:r>
                      <a:r>
                        <a:rPr lang="en-US" sz="2000" baseline="0"/>
                        <a:t>tabase.</a:t>
                      </a:r>
                      <a:endParaRPr lang="en-US" sz="2000"/>
                    </a:p>
                  </a:txBody>
                  <a:tcPr/>
                </a:tc>
                <a:tc>
                  <a:txBody>
                    <a:bodyPr/>
                    <a:lstStyle/>
                    <a:p>
                      <a:pPr marL="0" marR="0" indent="0" algn="just" defTabSz="914400" rtl="0" eaLnBrk="1" fontAlgn="auto" latinLnBrk="0" hangingPunct="1">
                        <a:lnSpc>
                          <a:spcPct val="100000"/>
                        </a:lnSpc>
                        <a:spcBef>
                          <a:spcPct val="0"/>
                        </a:spcBef>
                        <a:spcAft>
                          <a:spcPct val="0"/>
                        </a:spcAft>
                        <a:buClrTx/>
                        <a:buSzTx/>
                        <a:buFontTx/>
                        <a:buNone/>
                        <a:defRPr/>
                      </a:pPr>
                      <a:r>
                        <a:rPr lang="en-US" sz="2000"/>
                        <a:t>Makes an application </a:t>
                      </a:r>
                      <a:r>
                        <a:rPr lang="en-US" sz="2000">
                          <a:solidFill>
                            <a:srgbClr val="0000FF"/>
                          </a:solidFill>
                        </a:rPr>
                        <a:t>portable</a:t>
                      </a:r>
                      <a:r>
                        <a:rPr lang="en-US" sz="2000"/>
                        <a:t> to all SQL databases.</a:t>
                      </a:r>
                    </a:p>
                  </a:txBody>
                  <a:tcPr/>
                </a:tc>
                <a:extLst>
                  <a:ext uri="{0D108BD9-81ED-4DB2-BD59-A6C34878D82A}">
                    <a16:rowId xmlns:a16="http://schemas.microsoft.com/office/drawing/2014/main" val="10000"/>
                  </a:ext>
                </a:extLst>
              </a:tr>
            </a:tbl>
          </a:graphicData>
        </a:graphic>
      </p:graphicFrame>
      <p:graphicFrame>
        <p:nvGraphicFramePr>
          <p:cNvPr id="8" name="Content Placeholder 4"/>
          <p:cNvGraphicFramePr/>
          <p:nvPr>
            <p:extLst>
              <p:ext uri="{D42A27DB-BD31-4B8C-83A1-F6EECF244321}">
                <p14:modId xmlns:p14="http://schemas.microsoft.com/office/powerpoint/2010/main" val="2701837155"/>
              </p:ext>
            </p:extLst>
          </p:nvPr>
        </p:nvGraphicFramePr>
        <p:xfrm>
          <a:off x="190500" y="206248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a:t>Handles all create-read-update-delete (</a:t>
                      </a:r>
                      <a:r>
                        <a:rPr lang="en-US" sz="2000">
                          <a:solidFill>
                            <a:srgbClr val="0000FF"/>
                          </a:solidFill>
                        </a:rPr>
                        <a:t>CRUD</a:t>
                      </a:r>
                      <a:r>
                        <a:rPr lang="en-US" sz="2000"/>
                        <a:t>) operations using SQL Queries.</a:t>
                      </a:r>
                      <a:endParaRPr lang="en-US" sz="2000" kern="1200">
                        <a:solidFill>
                          <a:schemeClr val="tx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ct val="0"/>
                        </a:spcBef>
                        <a:spcAft>
                          <a:spcPct val="0"/>
                        </a:spcAft>
                        <a:buClrTx/>
                        <a:buSzTx/>
                        <a:buFontTx/>
                        <a:buNone/>
                        <a:defRPr/>
                      </a:pPr>
                      <a:r>
                        <a:rPr lang="en-US" sz="2000"/>
                        <a:t>Handles all create-read-update-delete (</a:t>
                      </a:r>
                      <a:r>
                        <a:rPr lang="en-US" sz="2000">
                          <a:solidFill>
                            <a:srgbClr val="0000FF"/>
                          </a:solidFill>
                        </a:rPr>
                        <a:t>CRUD</a:t>
                      </a:r>
                      <a:r>
                        <a:rPr lang="en-US" sz="2000"/>
                        <a:t>) operations using simple </a:t>
                      </a:r>
                      <a:r>
                        <a:rPr lang="en-US" sz="2000">
                          <a:solidFill>
                            <a:srgbClr val="0000FF"/>
                          </a:solidFill>
                        </a:rPr>
                        <a:t>API</a:t>
                      </a:r>
                      <a:r>
                        <a:rPr lang="en-US" sz="2000"/>
                        <a:t>; no SQL </a:t>
                      </a:r>
                    </a:p>
                  </a:txBody>
                  <a:tcPr/>
                </a:tc>
                <a:extLst>
                  <a:ext uri="{0D108BD9-81ED-4DB2-BD59-A6C34878D82A}">
                    <a16:rowId xmlns:a16="http://schemas.microsoft.com/office/drawing/2014/main" val="10000"/>
                  </a:ext>
                </a:extLst>
              </a:tr>
            </a:tbl>
          </a:graphicData>
        </a:graphic>
      </p:graphicFrame>
      <p:graphicFrame>
        <p:nvGraphicFramePr>
          <p:cNvPr id="9" name="Content Placeholder 4"/>
          <p:cNvGraphicFramePr/>
          <p:nvPr>
            <p:extLst>
              <p:ext uri="{D42A27DB-BD31-4B8C-83A1-F6EECF244321}">
                <p14:modId xmlns:p14="http://schemas.microsoft.com/office/powerpoint/2010/main" val="870092047"/>
              </p:ext>
            </p:extLst>
          </p:nvPr>
        </p:nvGraphicFramePr>
        <p:xfrm>
          <a:off x="190500" y="306832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Working with both Object-Oriented software and Relational Database is  complicated  task with JDBC.</a:t>
                      </a:r>
                    </a:p>
                  </a:txBody>
                  <a:tcPr/>
                </a:tc>
                <a:tc>
                  <a:txBody>
                    <a:bodyPr/>
                    <a:lstStyle/>
                    <a:p>
                      <a:pPr algn="just"/>
                      <a:r>
                        <a:rPr lang="en-US" sz="2000" kern="1200">
                          <a:solidFill>
                            <a:schemeClr val="tx1"/>
                          </a:solidFill>
                          <a:latin typeface="+mn-lt"/>
                          <a:ea typeface="+mn-ea"/>
                          <a:cs typeface="+mn-cs"/>
                        </a:rPr>
                        <a:t>Hibernate itself takes care of this </a:t>
                      </a:r>
                    </a:p>
                    <a:p>
                      <a:pPr algn="just"/>
                      <a:r>
                        <a:rPr lang="en-US" sz="2000" kern="1200">
                          <a:solidFill>
                            <a:schemeClr val="tx1"/>
                          </a:solidFill>
                          <a:latin typeface="+mn-lt"/>
                          <a:ea typeface="+mn-ea"/>
                          <a:cs typeface="+mn-cs"/>
                        </a:rPr>
                        <a:t>mapping using </a:t>
                      </a:r>
                      <a:r>
                        <a:rPr lang="en-US" sz="2000" kern="1200">
                          <a:solidFill>
                            <a:srgbClr val="0000FF"/>
                          </a:solidFill>
                          <a:latin typeface="+mn-lt"/>
                          <a:ea typeface="+mn-ea"/>
                          <a:cs typeface="+mn-cs"/>
                        </a:rPr>
                        <a:t>XML files </a:t>
                      </a:r>
                      <a:r>
                        <a:rPr lang="en-US" sz="2000" kern="1200">
                          <a:solidFill>
                            <a:schemeClr val="tx1"/>
                          </a:solidFill>
                          <a:latin typeface="+mn-lt"/>
                          <a:ea typeface="+mn-ea"/>
                          <a:cs typeface="+mn-cs"/>
                        </a:rPr>
                        <a:t>so developer does not need to write code for this. </a:t>
                      </a:r>
                    </a:p>
                  </a:txBody>
                  <a:tcPr/>
                </a:tc>
                <a:extLst>
                  <a:ext uri="{0D108BD9-81ED-4DB2-BD59-A6C34878D82A}">
                    <a16:rowId xmlns:a16="http://schemas.microsoft.com/office/drawing/2014/main" val="10000"/>
                  </a:ext>
                </a:extLst>
              </a:tr>
            </a:tbl>
          </a:graphicData>
        </a:graphic>
      </p:graphicFrame>
      <p:graphicFrame>
        <p:nvGraphicFramePr>
          <p:cNvPr id="10" name="Content Placeholder 4"/>
          <p:cNvGraphicFramePr/>
          <p:nvPr>
            <p:extLst>
              <p:ext uri="{D42A27DB-BD31-4B8C-83A1-F6EECF244321}">
                <p14:modId xmlns:p14="http://schemas.microsoft.com/office/powerpoint/2010/main" val="2071528343"/>
              </p:ext>
            </p:extLst>
          </p:nvPr>
        </p:nvGraphicFramePr>
        <p:xfrm>
          <a:off x="190500" y="4074160"/>
          <a:ext cx="8763000" cy="1310640"/>
        </p:xfrm>
        <a:graphic>
          <a:graphicData uri="http://schemas.openxmlformats.org/drawingml/2006/table">
            <a:tbl>
              <a:tblPr firstRow="1" bandRow="1">
                <a:tableStyleId>{5940675A-B579-460E-94D1-54222C63F5DA}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JDBC supports only native </a:t>
                      </a:r>
                      <a:r>
                        <a:rPr lang="en-US" sz="2000" kern="1200">
                          <a:solidFill>
                            <a:srgbClr val="0000FF"/>
                          </a:solidFill>
                          <a:latin typeface="+mn-lt"/>
                          <a:ea typeface="+mn-ea"/>
                          <a:cs typeface="+mn-cs"/>
                        </a:rPr>
                        <a:t>Structured Query Language (SQL)</a:t>
                      </a:r>
                    </a:p>
                  </a:txBody>
                  <a:tcPr/>
                </a:tc>
                <a:tc>
                  <a:txBody>
                    <a:bodyPr/>
                    <a:lstStyle/>
                    <a:p>
                      <a:pPr algn="just"/>
                      <a:r>
                        <a:rPr lang="en-US" sz="2000" kern="1200">
                          <a:solidFill>
                            <a:schemeClr val="tx1"/>
                          </a:solidFill>
                          <a:latin typeface="+mn-lt"/>
                          <a:ea typeface="+mn-ea"/>
                          <a:cs typeface="+mn-cs"/>
                        </a:rPr>
                        <a:t>Hibernate provides a  powerful query language </a:t>
                      </a:r>
                      <a:r>
                        <a:rPr lang="en-US" sz="2000" kern="1200">
                          <a:solidFill>
                            <a:srgbClr val="0000FF"/>
                          </a:solidFill>
                          <a:latin typeface="+mn-lt"/>
                          <a:ea typeface="+mn-ea"/>
                          <a:cs typeface="+mn-cs"/>
                        </a:rPr>
                        <a:t>Hibernate Query Language-HQL </a:t>
                      </a:r>
                      <a:r>
                        <a:rPr lang="en-US" sz="2000" kern="1200">
                          <a:solidFill>
                            <a:schemeClr val="tx1"/>
                          </a:solidFill>
                          <a:latin typeface="+mn-lt"/>
                          <a:ea typeface="+mn-ea"/>
                          <a:cs typeface="+mn-cs"/>
                        </a:rPr>
                        <a:t>(independent from type of database)</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44079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2986532"/>
            <a:ext cx="8084184" cy="294386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The</a:t>
            </a:r>
            <a:r>
              <a:rPr sz="2400" spc="-15" dirty="0">
                <a:latin typeface="Calibri"/>
                <a:cs typeface="Calibri"/>
              </a:rPr>
              <a:t> </a:t>
            </a:r>
            <a:r>
              <a:rPr sz="2400" b="1" dirty="0">
                <a:latin typeface="Calibri"/>
                <a:cs typeface="Calibri"/>
              </a:rPr>
              <a:t>&lt;class&gt;</a:t>
            </a:r>
            <a:r>
              <a:rPr sz="2400" b="1" spc="-65" dirty="0">
                <a:latin typeface="Calibri"/>
                <a:cs typeface="Calibri"/>
              </a:rPr>
              <a:t> </a:t>
            </a:r>
            <a:r>
              <a:rPr sz="2400" dirty="0">
                <a:latin typeface="Calibri"/>
                <a:cs typeface="Calibri"/>
              </a:rPr>
              <a:t>elements</a:t>
            </a:r>
            <a:r>
              <a:rPr sz="2400" spc="-55" dirty="0">
                <a:latin typeface="Calibri"/>
                <a:cs typeface="Calibri"/>
              </a:rPr>
              <a:t> </a:t>
            </a:r>
            <a:r>
              <a:rPr sz="2400" spc="-10" dirty="0">
                <a:latin typeface="Calibri"/>
                <a:cs typeface="Calibri"/>
              </a:rPr>
              <a:t>are</a:t>
            </a:r>
            <a:r>
              <a:rPr sz="2400" spc="-60" dirty="0">
                <a:latin typeface="Calibri"/>
                <a:cs typeface="Calibri"/>
              </a:rPr>
              <a:t> </a:t>
            </a:r>
            <a:r>
              <a:rPr sz="2400" dirty="0">
                <a:latin typeface="Calibri"/>
                <a:cs typeface="Calibri"/>
              </a:rPr>
              <a:t>used</a:t>
            </a:r>
            <a:r>
              <a:rPr sz="2400" spc="-25" dirty="0">
                <a:latin typeface="Calibri"/>
                <a:cs typeface="Calibri"/>
              </a:rPr>
              <a:t> </a:t>
            </a:r>
            <a:r>
              <a:rPr sz="2400" spc="-10" dirty="0">
                <a:latin typeface="Calibri"/>
                <a:cs typeface="Calibri"/>
              </a:rPr>
              <a:t>to</a:t>
            </a:r>
            <a:r>
              <a:rPr sz="2400" spc="-85" dirty="0">
                <a:latin typeface="Calibri"/>
                <a:cs typeface="Calibri"/>
              </a:rPr>
              <a:t> </a:t>
            </a:r>
            <a:r>
              <a:rPr sz="2400" dirty="0">
                <a:latin typeface="Calibri"/>
                <a:cs typeface="Calibri"/>
              </a:rPr>
              <a:t>define</a:t>
            </a:r>
            <a:r>
              <a:rPr sz="2400" spc="-30" dirty="0">
                <a:latin typeface="Calibri"/>
                <a:cs typeface="Calibri"/>
              </a:rPr>
              <a:t> </a:t>
            </a:r>
            <a:r>
              <a:rPr sz="2400" dirty="0">
                <a:latin typeface="Calibri"/>
                <a:cs typeface="Calibri"/>
              </a:rPr>
              <a:t>specific</a:t>
            </a:r>
            <a:r>
              <a:rPr sz="2400" spc="-45" dirty="0">
                <a:latin typeface="Calibri"/>
                <a:cs typeface="Calibri"/>
              </a:rPr>
              <a:t> </a:t>
            </a:r>
            <a:r>
              <a:rPr sz="2400" dirty="0">
                <a:latin typeface="Calibri"/>
                <a:cs typeface="Calibri"/>
              </a:rPr>
              <a:t>mappings</a:t>
            </a:r>
            <a:r>
              <a:rPr sz="2400" spc="-114" dirty="0">
                <a:latin typeface="Calibri"/>
                <a:cs typeface="Calibri"/>
              </a:rPr>
              <a:t> </a:t>
            </a:r>
            <a:r>
              <a:rPr sz="2400" spc="-30" dirty="0">
                <a:latin typeface="Calibri"/>
                <a:cs typeface="Calibri"/>
              </a:rPr>
              <a:t>from</a:t>
            </a:r>
            <a:r>
              <a:rPr sz="2400" spc="-10" dirty="0">
                <a:latin typeface="Calibri"/>
                <a:cs typeface="Calibri"/>
              </a:rPr>
              <a:t> </a:t>
            </a:r>
            <a:r>
              <a:rPr sz="2400" dirty="0">
                <a:latin typeface="Calibri"/>
                <a:cs typeface="Calibri"/>
              </a:rPr>
              <a:t>a </a:t>
            </a:r>
            <a:r>
              <a:rPr sz="2400" spc="-530" dirty="0">
                <a:latin typeface="Calibri"/>
                <a:cs typeface="Calibri"/>
              </a:rPr>
              <a:t> </a:t>
            </a:r>
            <a:r>
              <a:rPr sz="2400" spc="-40" dirty="0">
                <a:latin typeface="Calibri"/>
                <a:cs typeface="Calibri"/>
              </a:rPr>
              <a:t>Java </a:t>
            </a:r>
            <a:r>
              <a:rPr sz="2400" spc="-5" dirty="0">
                <a:latin typeface="Calibri"/>
                <a:cs typeface="Calibri"/>
              </a:rPr>
              <a:t>classes </a:t>
            </a:r>
            <a:r>
              <a:rPr sz="2400" spc="-10" dirty="0">
                <a:latin typeface="Calibri"/>
                <a:cs typeface="Calibri"/>
              </a:rPr>
              <a:t>to </a:t>
            </a:r>
            <a:r>
              <a:rPr sz="2400" dirty="0">
                <a:latin typeface="Calibri"/>
                <a:cs typeface="Calibri"/>
              </a:rPr>
              <a:t>the </a:t>
            </a:r>
            <a:r>
              <a:rPr sz="2400" spc="-5" dirty="0">
                <a:latin typeface="Calibri"/>
                <a:cs typeface="Calibri"/>
              </a:rPr>
              <a:t>database </a:t>
            </a:r>
            <a:r>
              <a:rPr sz="2400" dirty="0">
                <a:latin typeface="Calibri"/>
                <a:cs typeface="Calibri"/>
              </a:rPr>
              <a:t>tables. The </a:t>
            </a:r>
            <a:r>
              <a:rPr sz="2400" spc="-35" dirty="0">
                <a:latin typeface="Calibri"/>
                <a:cs typeface="Calibri"/>
              </a:rPr>
              <a:t>Java </a:t>
            </a:r>
            <a:r>
              <a:rPr sz="2400" spc="-5" dirty="0">
                <a:latin typeface="Calibri"/>
                <a:cs typeface="Calibri"/>
              </a:rPr>
              <a:t>class </a:t>
            </a:r>
            <a:r>
              <a:rPr sz="2400" dirty="0">
                <a:latin typeface="Calibri"/>
                <a:cs typeface="Calibri"/>
              </a:rPr>
              <a:t>name is </a:t>
            </a:r>
            <a:r>
              <a:rPr sz="2400" spc="5" dirty="0">
                <a:latin typeface="Calibri"/>
                <a:cs typeface="Calibri"/>
              </a:rPr>
              <a:t> </a:t>
            </a:r>
            <a:r>
              <a:rPr sz="2400" dirty="0">
                <a:latin typeface="Calibri"/>
                <a:cs typeface="Calibri"/>
              </a:rPr>
              <a:t>specified </a:t>
            </a:r>
            <a:r>
              <a:rPr sz="2400" spc="-5" dirty="0">
                <a:latin typeface="Calibri"/>
                <a:cs typeface="Calibri"/>
              </a:rPr>
              <a:t>using </a:t>
            </a:r>
            <a:r>
              <a:rPr sz="2400" dirty="0">
                <a:latin typeface="Calibri"/>
                <a:cs typeface="Calibri"/>
              </a:rPr>
              <a:t>the </a:t>
            </a:r>
            <a:r>
              <a:rPr sz="2400" b="1" spc="-5" dirty="0">
                <a:latin typeface="Calibri"/>
                <a:cs typeface="Calibri"/>
              </a:rPr>
              <a:t>name </a:t>
            </a:r>
            <a:r>
              <a:rPr sz="2400" spc="-15" dirty="0">
                <a:latin typeface="Calibri"/>
                <a:cs typeface="Calibri"/>
              </a:rPr>
              <a:t>attribute </a:t>
            </a:r>
            <a:r>
              <a:rPr sz="2400" spc="-5" dirty="0">
                <a:latin typeface="Calibri"/>
                <a:cs typeface="Calibri"/>
              </a:rPr>
              <a:t>of </a:t>
            </a:r>
            <a:r>
              <a:rPr sz="2400" dirty="0">
                <a:latin typeface="Calibri"/>
                <a:cs typeface="Calibri"/>
              </a:rPr>
              <a:t>the </a:t>
            </a:r>
            <a:r>
              <a:rPr sz="2400" spc="-5" dirty="0">
                <a:latin typeface="Calibri"/>
                <a:cs typeface="Calibri"/>
              </a:rPr>
              <a:t>class </a:t>
            </a:r>
            <a:r>
              <a:rPr sz="2400" dirty="0">
                <a:latin typeface="Calibri"/>
                <a:cs typeface="Calibri"/>
              </a:rPr>
              <a:t>element and </a:t>
            </a:r>
            <a:r>
              <a:rPr sz="2400" spc="5" dirty="0">
                <a:latin typeface="Calibri"/>
                <a:cs typeface="Calibri"/>
              </a:rPr>
              <a:t>the </a:t>
            </a:r>
            <a:r>
              <a:rPr sz="2400" spc="10" dirty="0">
                <a:latin typeface="Calibri"/>
                <a:cs typeface="Calibri"/>
              </a:rPr>
              <a:t> </a:t>
            </a:r>
            <a:r>
              <a:rPr sz="2400" spc="-5" dirty="0">
                <a:latin typeface="Calibri"/>
                <a:cs typeface="Calibri"/>
              </a:rPr>
              <a:t>database</a:t>
            </a:r>
            <a:r>
              <a:rPr sz="2400" spc="-130" dirty="0">
                <a:latin typeface="Calibri"/>
                <a:cs typeface="Calibri"/>
              </a:rPr>
              <a:t> </a:t>
            </a:r>
            <a:r>
              <a:rPr sz="2400" spc="-5" dirty="0">
                <a:latin typeface="Calibri"/>
                <a:cs typeface="Calibri"/>
              </a:rPr>
              <a:t>table</a:t>
            </a:r>
            <a:r>
              <a:rPr sz="2400" spc="-80" dirty="0">
                <a:latin typeface="Calibri"/>
                <a:cs typeface="Calibri"/>
              </a:rPr>
              <a:t> </a:t>
            </a:r>
            <a:r>
              <a:rPr sz="2400" dirty="0">
                <a:latin typeface="Calibri"/>
                <a:cs typeface="Calibri"/>
              </a:rPr>
              <a:t>name</a:t>
            </a:r>
            <a:r>
              <a:rPr sz="2400" spc="-55"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specified</a:t>
            </a:r>
            <a:r>
              <a:rPr sz="2400" spc="-25" dirty="0">
                <a:latin typeface="Calibri"/>
                <a:cs typeface="Calibri"/>
              </a:rPr>
              <a:t> </a:t>
            </a:r>
            <a:r>
              <a:rPr sz="2400" dirty="0">
                <a:latin typeface="Calibri"/>
                <a:cs typeface="Calibri"/>
              </a:rPr>
              <a:t>using</a:t>
            </a:r>
            <a:r>
              <a:rPr sz="2400" spc="-60" dirty="0">
                <a:latin typeface="Calibri"/>
                <a:cs typeface="Calibri"/>
              </a:rPr>
              <a:t> </a:t>
            </a:r>
            <a:r>
              <a:rPr sz="2400" spc="5" dirty="0">
                <a:latin typeface="Calibri"/>
                <a:cs typeface="Calibri"/>
              </a:rPr>
              <a:t>the</a:t>
            </a:r>
            <a:r>
              <a:rPr sz="2400" spc="-10" dirty="0">
                <a:latin typeface="Calibri"/>
                <a:cs typeface="Calibri"/>
              </a:rPr>
              <a:t> </a:t>
            </a:r>
            <a:r>
              <a:rPr sz="2400" b="1" spc="-5" dirty="0">
                <a:latin typeface="Calibri"/>
                <a:cs typeface="Calibri"/>
              </a:rPr>
              <a:t>table</a:t>
            </a:r>
            <a:r>
              <a:rPr sz="2400" b="1" spc="-40" dirty="0">
                <a:latin typeface="Calibri"/>
                <a:cs typeface="Calibri"/>
              </a:rPr>
              <a:t> </a:t>
            </a:r>
            <a:r>
              <a:rPr sz="2400" spc="-10" dirty="0">
                <a:latin typeface="Calibri"/>
                <a:cs typeface="Calibri"/>
              </a:rPr>
              <a:t>attribute.</a:t>
            </a:r>
            <a:endParaRPr sz="2400" dirty="0">
              <a:latin typeface="Calibri"/>
              <a:cs typeface="Calibri"/>
            </a:endParaRPr>
          </a:p>
          <a:p>
            <a:pPr>
              <a:lnSpc>
                <a:spcPct val="100000"/>
              </a:lnSpc>
              <a:spcBef>
                <a:spcPts val="5"/>
              </a:spcBef>
            </a:pPr>
            <a:endParaRPr sz="2300" dirty="0">
              <a:latin typeface="Calibri"/>
              <a:cs typeface="Calibri"/>
            </a:endParaRPr>
          </a:p>
          <a:p>
            <a:pPr marL="12700" marR="320040">
              <a:lnSpc>
                <a:spcPct val="100000"/>
              </a:lnSpc>
            </a:pPr>
            <a:r>
              <a:rPr sz="2400" dirty="0">
                <a:latin typeface="Calibri"/>
                <a:cs typeface="Calibri"/>
              </a:rPr>
              <a:t>The </a:t>
            </a:r>
            <a:r>
              <a:rPr sz="2400" b="1" dirty="0">
                <a:latin typeface="Calibri"/>
                <a:cs typeface="Calibri"/>
              </a:rPr>
              <a:t>&lt;id&gt; </a:t>
            </a:r>
            <a:r>
              <a:rPr sz="2400" dirty="0">
                <a:latin typeface="Calibri"/>
                <a:cs typeface="Calibri"/>
              </a:rPr>
              <a:t>element maps the unique ID </a:t>
            </a:r>
            <a:r>
              <a:rPr sz="2400" spc="-15" dirty="0">
                <a:latin typeface="Calibri"/>
                <a:cs typeface="Calibri"/>
              </a:rPr>
              <a:t>attribute </a:t>
            </a:r>
            <a:r>
              <a:rPr sz="2400" dirty="0">
                <a:latin typeface="Calibri"/>
                <a:cs typeface="Calibri"/>
              </a:rPr>
              <a:t>in </a:t>
            </a:r>
            <a:r>
              <a:rPr sz="2400" spc="-5" dirty="0">
                <a:latin typeface="Calibri"/>
                <a:cs typeface="Calibri"/>
              </a:rPr>
              <a:t>class </a:t>
            </a:r>
            <a:r>
              <a:rPr sz="2400" spc="-10" dirty="0">
                <a:latin typeface="Calibri"/>
                <a:cs typeface="Calibri"/>
              </a:rPr>
              <a:t>to </a:t>
            </a:r>
            <a:r>
              <a:rPr sz="2400" dirty="0">
                <a:latin typeface="Calibri"/>
                <a:cs typeface="Calibri"/>
              </a:rPr>
              <a:t>the </a:t>
            </a:r>
            <a:r>
              <a:rPr sz="2400" spc="5" dirty="0">
                <a:latin typeface="Calibri"/>
                <a:cs typeface="Calibri"/>
              </a:rPr>
              <a:t> </a:t>
            </a:r>
            <a:r>
              <a:rPr sz="2400" dirty="0">
                <a:latin typeface="Calibri"/>
                <a:cs typeface="Calibri"/>
              </a:rPr>
              <a:t>primary</a:t>
            </a:r>
            <a:r>
              <a:rPr sz="2400" spc="-40" dirty="0">
                <a:latin typeface="Calibri"/>
                <a:cs typeface="Calibri"/>
              </a:rPr>
              <a:t> </a:t>
            </a:r>
            <a:r>
              <a:rPr sz="2400" spc="-55" dirty="0">
                <a:latin typeface="Calibri"/>
                <a:cs typeface="Calibri"/>
              </a:rPr>
              <a:t>key</a:t>
            </a:r>
            <a:r>
              <a:rPr sz="2400" spc="-45" dirty="0">
                <a:latin typeface="Calibri"/>
                <a:cs typeface="Calibri"/>
              </a:rPr>
              <a:t> </a:t>
            </a:r>
            <a:r>
              <a:rPr sz="2400" dirty="0">
                <a:latin typeface="Calibri"/>
                <a:cs typeface="Calibri"/>
              </a:rPr>
              <a:t>of </a:t>
            </a:r>
            <a:r>
              <a:rPr sz="2400" spc="5" dirty="0">
                <a:latin typeface="Calibri"/>
                <a:cs typeface="Calibri"/>
              </a:rPr>
              <a:t>the</a:t>
            </a:r>
            <a:r>
              <a:rPr sz="2400" spc="-85" dirty="0">
                <a:latin typeface="Calibri"/>
                <a:cs typeface="Calibri"/>
              </a:rPr>
              <a:t> </a:t>
            </a:r>
            <a:r>
              <a:rPr sz="2400" spc="-5" dirty="0">
                <a:latin typeface="Calibri"/>
                <a:cs typeface="Calibri"/>
              </a:rPr>
              <a:t>database</a:t>
            </a:r>
            <a:r>
              <a:rPr sz="2400" spc="-100" dirty="0">
                <a:latin typeface="Calibri"/>
                <a:cs typeface="Calibri"/>
              </a:rPr>
              <a:t> </a:t>
            </a:r>
            <a:r>
              <a:rPr sz="2400" spc="-5" dirty="0">
                <a:latin typeface="Calibri"/>
                <a:cs typeface="Calibri"/>
              </a:rPr>
              <a:t>table.</a:t>
            </a:r>
            <a:r>
              <a:rPr sz="2400" spc="-110" dirty="0">
                <a:latin typeface="Calibri"/>
                <a:cs typeface="Calibri"/>
              </a:rPr>
              <a:t> </a:t>
            </a:r>
            <a:r>
              <a:rPr sz="2400" dirty="0">
                <a:latin typeface="Calibri"/>
                <a:cs typeface="Calibri"/>
              </a:rPr>
              <a:t>The</a:t>
            </a:r>
            <a:r>
              <a:rPr sz="2400" spc="20" dirty="0">
                <a:latin typeface="Calibri"/>
                <a:cs typeface="Calibri"/>
              </a:rPr>
              <a:t> </a:t>
            </a:r>
            <a:r>
              <a:rPr sz="2400" b="1" spc="-5" dirty="0">
                <a:latin typeface="Calibri"/>
                <a:cs typeface="Calibri"/>
              </a:rPr>
              <a:t>name</a:t>
            </a:r>
            <a:r>
              <a:rPr sz="2400" b="1" spc="-35" dirty="0">
                <a:latin typeface="Calibri"/>
                <a:cs typeface="Calibri"/>
              </a:rPr>
              <a:t> </a:t>
            </a:r>
            <a:r>
              <a:rPr sz="2400" spc="-10" dirty="0">
                <a:latin typeface="Calibri"/>
                <a:cs typeface="Calibri"/>
              </a:rPr>
              <a:t>attribute</a:t>
            </a:r>
            <a:r>
              <a:rPr sz="2400" spc="-150" dirty="0">
                <a:latin typeface="Calibri"/>
                <a:cs typeface="Calibri"/>
              </a:rPr>
              <a:t> </a:t>
            </a:r>
            <a:r>
              <a:rPr sz="2400" dirty="0">
                <a:latin typeface="Calibri"/>
                <a:cs typeface="Calibri"/>
              </a:rPr>
              <a:t>of</a:t>
            </a:r>
            <a:r>
              <a:rPr sz="2400" spc="-25" dirty="0">
                <a:latin typeface="Calibri"/>
                <a:cs typeface="Calibri"/>
              </a:rPr>
              <a:t> </a:t>
            </a:r>
            <a:r>
              <a:rPr sz="2400" spc="5" dirty="0">
                <a:latin typeface="Calibri"/>
                <a:cs typeface="Calibri"/>
              </a:rPr>
              <a:t>the</a:t>
            </a:r>
            <a:r>
              <a:rPr sz="2400" spc="-60" dirty="0">
                <a:latin typeface="Calibri"/>
                <a:cs typeface="Calibri"/>
              </a:rPr>
              <a:t> </a:t>
            </a:r>
            <a:r>
              <a:rPr sz="2400" dirty="0">
                <a:latin typeface="Calibri"/>
                <a:cs typeface="Calibri"/>
              </a:rPr>
              <a:t>id </a:t>
            </a:r>
            <a:r>
              <a:rPr sz="2400" spc="-525" dirty="0">
                <a:latin typeface="Calibri"/>
                <a:cs typeface="Calibri"/>
              </a:rPr>
              <a:t> </a:t>
            </a:r>
            <a:r>
              <a:rPr sz="2400" dirty="0">
                <a:latin typeface="Calibri"/>
                <a:cs typeface="Calibri"/>
              </a:rPr>
              <a:t>element</a:t>
            </a:r>
            <a:r>
              <a:rPr sz="2400" spc="-85" dirty="0">
                <a:latin typeface="Calibri"/>
                <a:cs typeface="Calibri"/>
              </a:rPr>
              <a:t> </a:t>
            </a:r>
            <a:r>
              <a:rPr sz="2400" spc="-45" dirty="0">
                <a:latin typeface="Calibri"/>
                <a:cs typeface="Calibri"/>
              </a:rPr>
              <a:t>refers</a:t>
            </a:r>
            <a:r>
              <a:rPr sz="2400" spc="-15" dirty="0">
                <a:latin typeface="Calibri"/>
                <a:cs typeface="Calibri"/>
              </a:rPr>
              <a:t> </a:t>
            </a:r>
            <a:r>
              <a:rPr sz="2400" spc="-10" dirty="0">
                <a:latin typeface="Calibri"/>
                <a:cs typeface="Calibri"/>
              </a:rPr>
              <a:t>to</a:t>
            </a:r>
            <a:r>
              <a:rPr sz="2400" spc="-85" dirty="0">
                <a:latin typeface="Calibri"/>
                <a:cs typeface="Calibri"/>
              </a:rPr>
              <a:t> </a:t>
            </a:r>
            <a:r>
              <a:rPr sz="2400" spc="5" dirty="0">
                <a:latin typeface="Calibri"/>
                <a:cs typeface="Calibri"/>
              </a:rPr>
              <a:t>the</a:t>
            </a:r>
            <a:r>
              <a:rPr sz="2400" spc="-55" dirty="0">
                <a:latin typeface="Calibri"/>
                <a:cs typeface="Calibri"/>
              </a:rPr>
              <a:t> </a:t>
            </a:r>
            <a:r>
              <a:rPr sz="2400" spc="-5" dirty="0">
                <a:latin typeface="Calibri"/>
                <a:cs typeface="Calibri"/>
              </a:rPr>
              <a:t>property</a:t>
            </a:r>
            <a:r>
              <a:rPr sz="2400" spc="-114"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the</a:t>
            </a:r>
            <a:r>
              <a:rPr sz="2400" spc="-35" dirty="0">
                <a:latin typeface="Calibri"/>
                <a:cs typeface="Calibri"/>
              </a:rPr>
              <a:t> </a:t>
            </a:r>
            <a:r>
              <a:rPr sz="2400" spc="-5" dirty="0">
                <a:latin typeface="Calibri"/>
                <a:cs typeface="Calibri"/>
              </a:rPr>
              <a:t>class.</a:t>
            </a:r>
            <a:endParaRPr sz="2400" dirty="0">
              <a:latin typeface="Calibri"/>
              <a:cs typeface="Calibri"/>
            </a:endParaRPr>
          </a:p>
        </p:txBody>
      </p:sp>
      <p:sp>
        <p:nvSpPr>
          <p:cNvPr id="3" name="object 3"/>
          <p:cNvSpPr txBox="1">
            <a:spLocks noGrp="1"/>
          </p:cNvSpPr>
          <p:nvPr>
            <p:ph type="title"/>
          </p:nvPr>
        </p:nvSpPr>
        <p:spPr>
          <a:xfrm>
            <a:off x="459740" y="654377"/>
            <a:ext cx="8020050" cy="1812676"/>
          </a:xfrm>
          <a:prstGeom prst="rect">
            <a:avLst/>
          </a:prstGeom>
        </p:spPr>
        <p:txBody>
          <a:bodyPr vert="horz" wrap="square" lIns="0" tIns="12065" rIns="0" bIns="0" rtlCol="0">
            <a:spAutoFit/>
          </a:bodyPr>
          <a:lstStyle/>
          <a:p>
            <a:pPr marL="857250" marR="4757420" indent="-628650">
              <a:lnSpc>
                <a:spcPct val="100000"/>
              </a:lnSpc>
              <a:spcBef>
                <a:spcPts val="95"/>
              </a:spcBef>
            </a:pPr>
            <a:br>
              <a:rPr lang="en-US" sz="2000" b="1" spc="-5" dirty="0">
                <a:solidFill>
                  <a:srgbClr val="FF0000"/>
                </a:solidFill>
                <a:latin typeface="Cambria"/>
                <a:cs typeface="Cambria"/>
              </a:rPr>
            </a:br>
            <a:endParaRPr sz="2000" dirty="0">
              <a:solidFill>
                <a:srgbClr val="FF0000"/>
              </a:solidFill>
              <a:latin typeface="Cambria"/>
              <a:cs typeface="Cambria"/>
            </a:endParaRPr>
          </a:p>
          <a:p>
            <a:pPr marL="12700" marR="5080" algn="just">
              <a:lnSpc>
                <a:spcPct val="100000"/>
              </a:lnSpc>
              <a:spcBef>
                <a:spcPts val="635"/>
              </a:spcBef>
            </a:pPr>
            <a:r>
              <a:rPr sz="2400" dirty="0"/>
              <a:t>The mapping </a:t>
            </a:r>
            <a:r>
              <a:rPr sz="2400" spc="-5" dirty="0"/>
              <a:t>document </a:t>
            </a:r>
            <a:r>
              <a:rPr sz="2400" spc="-15" dirty="0"/>
              <a:t>is </a:t>
            </a:r>
            <a:r>
              <a:rPr sz="2400" dirty="0"/>
              <a:t>an XML </a:t>
            </a:r>
            <a:r>
              <a:rPr sz="2400" spc="-5" dirty="0"/>
              <a:t>document </a:t>
            </a:r>
            <a:r>
              <a:rPr sz="2400" spc="-10" dirty="0"/>
              <a:t>having </a:t>
            </a:r>
            <a:r>
              <a:rPr sz="2400" b="1" spc="-5" dirty="0">
                <a:latin typeface="Calibri"/>
                <a:cs typeface="Calibri"/>
              </a:rPr>
              <a:t>&lt;hibernate- </a:t>
            </a:r>
            <a:r>
              <a:rPr sz="2400" b="1" spc="-530" dirty="0">
                <a:latin typeface="Calibri"/>
                <a:cs typeface="Calibri"/>
              </a:rPr>
              <a:t> </a:t>
            </a:r>
            <a:r>
              <a:rPr sz="2400" b="1" dirty="0">
                <a:latin typeface="Calibri"/>
                <a:cs typeface="Calibri"/>
              </a:rPr>
              <a:t>mapping&gt; </a:t>
            </a:r>
            <a:r>
              <a:rPr sz="2400" b="1" spc="-5" dirty="0">
                <a:latin typeface="Calibri"/>
                <a:cs typeface="Calibri"/>
              </a:rPr>
              <a:t>as </a:t>
            </a:r>
            <a:r>
              <a:rPr sz="2400" b="1" dirty="0">
                <a:latin typeface="Calibri"/>
                <a:cs typeface="Calibri"/>
              </a:rPr>
              <a:t>the </a:t>
            </a:r>
            <a:r>
              <a:rPr sz="2400" b="1" spc="-5" dirty="0">
                <a:latin typeface="Calibri"/>
                <a:cs typeface="Calibri"/>
              </a:rPr>
              <a:t>root </a:t>
            </a:r>
            <a:r>
              <a:rPr sz="2400" b="1" spc="-15" dirty="0">
                <a:latin typeface="Calibri"/>
                <a:cs typeface="Calibri"/>
              </a:rPr>
              <a:t>element </a:t>
            </a:r>
            <a:r>
              <a:rPr sz="2400" b="1" spc="-5" dirty="0">
                <a:latin typeface="Calibri"/>
                <a:cs typeface="Calibri"/>
              </a:rPr>
              <a:t>which </a:t>
            </a:r>
            <a:r>
              <a:rPr sz="2400" b="1" spc="-15" dirty="0">
                <a:latin typeface="Calibri"/>
                <a:cs typeface="Calibri"/>
              </a:rPr>
              <a:t>contains </a:t>
            </a:r>
            <a:r>
              <a:rPr sz="2400" b="1" spc="-5" dirty="0">
                <a:latin typeface="Calibri"/>
                <a:cs typeface="Calibri"/>
              </a:rPr>
              <a:t>&lt;class&gt; </a:t>
            </a:r>
            <a:r>
              <a:rPr sz="2400" b="1" spc="-15" dirty="0">
                <a:latin typeface="Calibri"/>
                <a:cs typeface="Calibri"/>
              </a:rPr>
              <a:t>elements </a:t>
            </a:r>
            <a:r>
              <a:rPr sz="2400" b="1" spc="-530" dirty="0">
                <a:latin typeface="Calibri"/>
                <a:cs typeface="Calibri"/>
              </a:rPr>
              <a:t> </a:t>
            </a:r>
            <a:r>
              <a:rPr sz="2400" b="1" spc="-5" dirty="0">
                <a:latin typeface="Calibri"/>
                <a:cs typeface="Calibri"/>
              </a:rPr>
              <a:t>corresponding</a:t>
            </a:r>
            <a:r>
              <a:rPr sz="2400" b="1" spc="-155" dirty="0">
                <a:latin typeface="Calibri"/>
                <a:cs typeface="Calibri"/>
              </a:rPr>
              <a:t> </a:t>
            </a:r>
            <a:r>
              <a:rPr sz="2400" b="1" dirty="0">
                <a:latin typeface="Calibri"/>
                <a:cs typeface="Calibri"/>
              </a:rPr>
              <a:t>class.</a:t>
            </a:r>
            <a:endParaRPr sz="2400" dirty="0">
              <a:latin typeface="Calibri"/>
              <a:cs typeface="Calibri"/>
            </a:endParaRPr>
          </a:p>
        </p:txBody>
      </p:sp>
      <p:sp>
        <p:nvSpPr>
          <p:cNvPr id="4" name="Rectangle 3"/>
          <p:cNvSpPr/>
          <p:nvPr/>
        </p:nvSpPr>
        <p:spPr>
          <a:xfrm>
            <a:off x="685800" y="469711"/>
            <a:ext cx="3827458" cy="461665"/>
          </a:xfrm>
          <a:prstGeom prst="rect">
            <a:avLst/>
          </a:prstGeom>
        </p:spPr>
        <p:txBody>
          <a:bodyPr wrap="none">
            <a:spAutoFit/>
          </a:bodyPr>
          <a:lstStyle/>
          <a:p>
            <a:r>
              <a:rPr lang="en-IN" sz="2400" b="1" spc="-50" dirty="0">
                <a:solidFill>
                  <a:srgbClr val="FF0000"/>
                </a:solidFill>
                <a:latin typeface="Cambria"/>
                <a:cs typeface="Cambria"/>
              </a:rPr>
              <a:t>HIBERNATE </a:t>
            </a:r>
            <a:r>
              <a:rPr lang="en-IN" sz="2400" b="1" spc="-30" dirty="0">
                <a:solidFill>
                  <a:srgbClr val="FF0000"/>
                </a:solidFill>
                <a:latin typeface="Cambria"/>
                <a:cs typeface="Cambria"/>
              </a:rPr>
              <a:t>O/R </a:t>
            </a:r>
            <a:r>
              <a:rPr lang="en-IN" sz="2400" b="1" spc="-690" dirty="0">
                <a:solidFill>
                  <a:srgbClr val="FF0000"/>
                </a:solidFill>
                <a:latin typeface="Cambria"/>
                <a:cs typeface="Cambria"/>
              </a:rPr>
              <a:t> </a:t>
            </a:r>
            <a:r>
              <a:rPr lang="en-IN" sz="2400" b="1" spc="-5" dirty="0">
                <a:solidFill>
                  <a:srgbClr val="FF0000"/>
                </a:solidFill>
                <a:latin typeface="Cambria"/>
                <a:cs typeface="Cambria"/>
              </a:rPr>
              <a:t>MAPPING</a:t>
            </a:r>
            <a:endParaRPr lang="en-IN" sz="2400" dirty="0"/>
          </a:p>
        </p:txBody>
      </p:sp>
    </p:spTree>
    <p:extLst>
      <p:ext uri="{BB962C8B-B14F-4D97-AF65-F5344CB8AC3E}">
        <p14:creationId xmlns:p14="http://schemas.microsoft.com/office/powerpoint/2010/main" val="422493633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26489"/>
            <a:ext cx="7980680" cy="4272915"/>
          </a:xfrm>
          <a:prstGeom prst="rect">
            <a:avLst/>
          </a:prstGeom>
        </p:spPr>
        <p:txBody>
          <a:bodyPr vert="horz" wrap="square" lIns="0" tIns="12065" rIns="0" bIns="0" rtlCol="0">
            <a:spAutoFit/>
          </a:bodyPr>
          <a:lstStyle/>
          <a:p>
            <a:pPr marL="12700">
              <a:lnSpc>
                <a:spcPct val="100000"/>
              </a:lnSpc>
              <a:spcBef>
                <a:spcPts val="95"/>
              </a:spcBef>
            </a:pPr>
            <a:r>
              <a:rPr sz="2000" spc="-10" dirty="0">
                <a:latin typeface="Calibri"/>
                <a:cs typeface="Calibri"/>
              </a:rPr>
              <a:t>The</a:t>
            </a:r>
            <a:r>
              <a:rPr sz="2000" spc="-5" dirty="0">
                <a:latin typeface="Calibri"/>
                <a:cs typeface="Calibri"/>
              </a:rPr>
              <a:t> </a:t>
            </a:r>
            <a:r>
              <a:rPr sz="2000" b="1" spc="-35" dirty="0">
                <a:latin typeface="Calibri"/>
                <a:cs typeface="Calibri"/>
              </a:rPr>
              <a:t>&lt;generator&gt;</a:t>
            </a:r>
            <a:r>
              <a:rPr sz="2000" b="1" spc="95" dirty="0">
                <a:latin typeface="Calibri"/>
                <a:cs typeface="Calibri"/>
              </a:rPr>
              <a:t> </a:t>
            </a:r>
            <a:r>
              <a:rPr sz="2000" spc="-30" dirty="0">
                <a:latin typeface="Calibri"/>
                <a:cs typeface="Calibri"/>
              </a:rPr>
              <a:t>element</a:t>
            </a:r>
            <a:r>
              <a:rPr sz="2000" spc="185" dirty="0">
                <a:latin typeface="Calibri"/>
                <a:cs typeface="Calibri"/>
              </a:rPr>
              <a:t> </a:t>
            </a:r>
            <a:r>
              <a:rPr sz="2000" spc="-5" dirty="0">
                <a:latin typeface="Calibri"/>
                <a:cs typeface="Calibri"/>
              </a:rPr>
              <a:t>within</a:t>
            </a:r>
            <a:r>
              <a:rPr sz="2000" spc="-15" dirty="0">
                <a:latin typeface="Calibri"/>
                <a:cs typeface="Calibri"/>
              </a:rPr>
              <a:t> </a:t>
            </a:r>
            <a:r>
              <a:rPr sz="2000" dirty="0">
                <a:latin typeface="Calibri"/>
                <a:cs typeface="Calibri"/>
              </a:rPr>
              <a:t>the</a:t>
            </a:r>
            <a:r>
              <a:rPr sz="2000" spc="25" dirty="0">
                <a:latin typeface="Calibri"/>
                <a:cs typeface="Calibri"/>
              </a:rPr>
              <a:t> </a:t>
            </a:r>
            <a:r>
              <a:rPr sz="2000" spc="-5" dirty="0">
                <a:latin typeface="Calibri"/>
                <a:cs typeface="Calibri"/>
              </a:rPr>
              <a:t>id</a:t>
            </a:r>
            <a:r>
              <a:rPr sz="2000" spc="-15" dirty="0">
                <a:latin typeface="Calibri"/>
                <a:cs typeface="Calibri"/>
              </a:rPr>
              <a:t> </a:t>
            </a:r>
            <a:r>
              <a:rPr sz="2000" spc="-30" dirty="0">
                <a:latin typeface="Calibri"/>
                <a:cs typeface="Calibri"/>
              </a:rPr>
              <a:t>element</a:t>
            </a:r>
            <a:r>
              <a:rPr sz="2000" spc="165"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used</a:t>
            </a:r>
            <a:r>
              <a:rPr sz="2000" spc="35" dirty="0">
                <a:latin typeface="Calibri"/>
                <a:cs typeface="Calibri"/>
              </a:rPr>
              <a:t> </a:t>
            </a:r>
            <a:r>
              <a:rPr sz="2000" spc="-25" dirty="0">
                <a:latin typeface="Calibri"/>
                <a:cs typeface="Calibri"/>
              </a:rPr>
              <a:t>to</a:t>
            </a:r>
            <a:r>
              <a:rPr sz="2000" spc="-10" dirty="0">
                <a:latin typeface="Calibri"/>
                <a:cs typeface="Calibri"/>
              </a:rPr>
              <a:t> </a:t>
            </a:r>
            <a:r>
              <a:rPr sz="2000" spc="-45" dirty="0">
                <a:latin typeface="Calibri"/>
                <a:cs typeface="Calibri"/>
              </a:rPr>
              <a:t>generate</a:t>
            </a:r>
            <a:r>
              <a:rPr sz="2000" spc="120" dirty="0">
                <a:latin typeface="Calibri"/>
                <a:cs typeface="Calibri"/>
              </a:rPr>
              <a:t> </a:t>
            </a:r>
            <a:r>
              <a:rPr sz="2000" dirty="0">
                <a:latin typeface="Calibri"/>
                <a:cs typeface="Calibri"/>
              </a:rPr>
              <a:t>the</a:t>
            </a:r>
          </a:p>
          <a:p>
            <a:pPr marL="12700">
              <a:lnSpc>
                <a:spcPct val="100000"/>
              </a:lnSpc>
            </a:pPr>
            <a:r>
              <a:rPr sz="2000" spc="-5" dirty="0">
                <a:latin typeface="Calibri"/>
                <a:cs typeface="Calibri"/>
              </a:rPr>
              <a:t>primary</a:t>
            </a:r>
            <a:r>
              <a:rPr sz="2000" spc="5" dirty="0">
                <a:latin typeface="Calibri"/>
                <a:cs typeface="Calibri"/>
              </a:rPr>
              <a:t> </a:t>
            </a:r>
            <a:r>
              <a:rPr sz="2000" spc="-70" dirty="0">
                <a:latin typeface="Calibri"/>
                <a:cs typeface="Calibri"/>
              </a:rPr>
              <a:t>key</a:t>
            </a:r>
            <a:r>
              <a:rPr sz="2000" spc="20" dirty="0">
                <a:latin typeface="Calibri"/>
                <a:cs typeface="Calibri"/>
              </a:rPr>
              <a:t> </a:t>
            </a:r>
            <a:r>
              <a:rPr sz="2000" spc="-15" dirty="0">
                <a:latin typeface="Calibri"/>
                <a:cs typeface="Calibri"/>
              </a:rPr>
              <a:t>values</a:t>
            </a:r>
            <a:r>
              <a:rPr sz="2000" spc="-40" dirty="0">
                <a:latin typeface="Calibri"/>
                <a:cs typeface="Calibri"/>
              </a:rPr>
              <a:t> automatically.</a:t>
            </a:r>
            <a:endParaRPr sz="2000" dirty="0">
              <a:latin typeface="Calibri"/>
              <a:cs typeface="Calibri"/>
            </a:endParaRPr>
          </a:p>
          <a:p>
            <a:pPr>
              <a:lnSpc>
                <a:spcPct val="100000"/>
              </a:lnSpc>
              <a:spcBef>
                <a:spcPts val="35"/>
              </a:spcBef>
            </a:pPr>
            <a:endParaRPr sz="1900" dirty="0">
              <a:latin typeface="Calibri"/>
              <a:cs typeface="Calibri"/>
            </a:endParaRPr>
          </a:p>
          <a:p>
            <a:pPr marL="12700" marR="93345" indent="57785" algn="just">
              <a:lnSpc>
                <a:spcPct val="100000"/>
              </a:lnSpc>
            </a:pPr>
            <a:r>
              <a:rPr sz="2000" spc="-10" dirty="0">
                <a:latin typeface="Calibri"/>
                <a:cs typeface="Calibri"/>
              </a:rPr>
              <a:t>The </a:t>
            </a:r>
            <a:r>
              <a:rPr sz="2000" b="1" spc="-5" dirty="0">
                <a:latin typeface="Calibri"/>
                <a:cs typeface="Calibri"/>
              </a:rPr>
              <a:t>class </a:t>
            </a:r>
            <a:r>
              <a:rPr sz="2000" spc="-20" dirty="0">
                <a:latin typeface="Calibri"/>
                <a:cs typeface="Calibri"/>
              </a:rPr>
              <a:t>attribute </a:t>
            </a:r>
            <a:r>
              <a:rPr sz="2000" spc="-5" dirty="0">
                <a:latin typeface="Calibri"/>
                <a:cs typeface="Calibri"/>
              </a:rPr>
              <a:t>of the </a:t>
            </a:r>
            <a:r>
              <a:rPr sz="2000" spc="-35" dirty="0">
                <a:latin typeface="Calibri"/>
                <a:cs typeface="Calibri"/>
              </a:rPr>
              <a:t>generator </a:t>
            </a:r>
            <a:r>
              <a:rPr sz="2000" spc="-20" dirty="0">
                <a:latin typeface="Calibri"/>
                <a:cs typeface="Calibri"/>
              </a:rPr>
              <a:t>element </a:t>
            </a:r>
            <a:r>
              <a:rPr sz="2000" spc="-5" dirty="0">
                <a:latin typeface="Calibri"/>
                <a:cs typeface="Calibri"/>
              </a:rPr>
              <a:t>is </a:t>
            </a:r>
            <a:r>
              <a:rPr sz="2000" spc="-10" dirty="0">
                <a:latin typeface="Calibri"/>
                <a:cs typeface="Calibri"/>
              </a:rPr>
              <a:t>set </a:t>
            </a:r>
            <a:r>
              <a:rPr sz="2000" spc="-30" dirty="0">
                <a:latin typeface="Calibri"/>
                <a:cs typeface="Calibri"/>
              </a:rPr>
              <a:t>to </a:t>
            </a:r>
            <a:r>
              <a:rPr sz="2000" b="1" spc="-25" dirty="0">
                <a:latin typeface="Calibri"/>
                <a:cs typeface="Calibri"/>
              </a:rPr>
              <a:t>native </a:t>
            </a:r>
            <a:r>
              <a:rPr sz="2000" spc="-30" dirty="0">
                <a:latin typeface="Calibri"/>
                <a:cs typeface="Calibri"/>
              </a:rPr>
              <a:t>to </a:t>
            </a:r>
            <a:r>
              <a:rPr sz="2000" spc="-10" dirty="0">
                <a:latin typeface="Calibri"/>
                <a:cs typeface="Calibri"/>
              </a:rPr>
              <a:t>let hibernate </a:t>
            </a:r>
            <a:r>
              <a:rPr sz="2000" spc="-5" dirty="0">
                <a:latin typeface="Calibri"/>
                <a:cs typeface="Calibri"/>
              </a:rPr>
              <a:t> pick </a:t>
            </a:r>
            <a:r>
              <a:rPr sz="2000" dirty="0">
                <a:latin typeface="Calibri"/>
                <a:cs typeface="Calibri"/>
              </a:rPr>
              <a:t>up </a:t>
            </a:r>
            <a:r>
              <a:rPr sz="2000" spc="-5" dirty="0">
                <a:latin typeface="Calibri"/>
                <a:cs typeface="Calibri"/>
              </a:rPr>
              <a:t>either </a:t>
            </a:r>
            <a:r>
              <a:rPr sz="2000" b="1" spc="-40" dirty="0">
                <a:latin typeface="Calibri"/>
                <a:cs typeface="Calibri"/>
              </a:rPr>
              <a:t>identity, </a:t>
            </a:r>
            <a:r>
              <a:rPr sz="2000" b="1" spc="-5" dirty="0">
                <a:latin typeface="Calibri"/>
                <a:cs typeface="Calibri"/>
              </a:rPr>
              <a:t>sequence </a:t>
            </a:r>
            <a:r>
              <a:rPr sz="2000" spc="-25" dirty="0">
                <a:latin typeface="Calibri"/>
                <a:cs typeface="Calibri"/>
              </a:rPr>
              <a:t>to </a:t>
            </a:r>
            <a:r>
              <a:rPr sz="2000" spc="-30" dirty="0">
                <a:latin typeface="Calibri"/>
                <a:cs typeface="Calibri"/>
              </a:rPr>
              <a:t>create </a:t>
            </a:r>
            <a:r>
              <a:rPr sz="2000" spc="-5" dirty="0">
                <a:latin typeface="Calibri"/>
                <a:cs typeface="Calibri"/>
              </a:rPr>
              <a:t>primary </a:t>
            </a:r>
            <a:r>
              <a:rPr sz="2000" spc="-55" dirty="0">
                <a:latin typeface="Calibri"/>
                <a:cs typeface="Calibri"/>
              </a:rPr>
              <a:t>key </a:t>
            </a:r>
            <a:r>
              <a:rPr sz="2000" spc="-5" dirty="0">
                <a:latin typeface="Calibri"/>
                <a:cs typeface="Calibri"/>
              </a:rPr>
              <a:t>depending </a:t>
            </a:r>
            <a:r>
              <a:rPr sz="2000" spc="-10" dirty="0">
                <a:latin typeface="Calibri"/>
                <a:cs typeface="Calibri"/>
              </a:rPr>
              <a:t>upon the </a:t>
            </a:r>
            <a:r>
              <a:rPr sz="2000" spc="-5" dirty="0">
                <a:latin typeface="Calibri"/>
                <a:cs typeface="Calibri"/>
              </a:rPr>
              <a:t> capabilities</a:t>
            </a:r>
            <a:r>
              <a:rPr sz="2000" spc="35" dirty="0">
                <a:latin typeface="Calibri"/>
                <a:cs typeface="Calibri"/>
              </a:rPr>
              <a:t> </a:t>
            </a:r>
            <a:r>
              <a:rPr sz="2000" spc="-5" dirty="0">
                <a:latin typeface="Calibri"/>
                <a:cs typeface="Calibri"/>
              </a:rPr>
              <a:t>of</a:t>
            </a:r>
            <a:r>
              <a:rPr sz="2000" spc="-30" dirty="0">
                <a:latin typeface="Calibri"/>
                <a:cs typeface="Calibri"/>
              </a:rPr>
              <a:t> </a:t>
            </a:r>
            <a:r>
              <a:rPr sz="2000" spc="-5" dirty="0">
                <a:latin typeface="Calibri"/>
                <a:cs typeface="Calibri"/>
              </a:rPr>
              <a:t>the underlying</a:t>
            </a:r>
            <a:r>
              <a:rPr sz="2000" spc="-60" dirty="0">
                <a:latin typeface="Calibri"/>
                <a:cs typeface="Calibri"/>
              </a:rPr>
              <a:t> </a:t>
            </a:r>
            <a:r>
              <a:rPr sz="2000" spc="-10" dirty="0">
                <a:latin typeface="Calibri"/>
                <a:cs typeface="Calibri"/>
              </a:rPr>
              <a:t>database.</a:t>
            </a:r>
            <a:endParaRPr sz="2000" dirty="0">
              <a:latin typeface="Calibri"/>
              <a:cs typeface="Calibri"/>
            </a:endParaRPr>
          </a:p>
          <a:p>
            <a:pPr>
              <a:lnSpc>
                <a:spcPct val="100000"/>
              </a:lnSpc>
              <a:spcBef>
                <a:spcPts val="15"/>
              </a:spcBef>
            </a:pPr>
            <a:endParaRPr sz="1900" dirty="0">
              <a:latin typeface="Calibri"/>
              <a:cs typeface="Calibri"/>
            </a:endParaRPr>
          </a:p>
          <a:p>
            <a:pPr marL="12700" marR="80645">
              <a:lnSpc>
                <a:spcPct val="100000"/>
              </a:lnSpc>
            </a:pPr>
            <a:r>
              <a:rPr sz="2000" spc="-10" dirty="0">
                <a:latin typeface="Calibri"/>
                <a:cs typeface="Calibri"/>
              </a:rPr>
              <a:t>The</a:t>
            </a:r>
            <a:r>
              <a:rPr sz="2000" spc="-5" dirty="0">
                <a:latin typeface="Calibri"/>
                <a:cs typeface="Calibri"/>
              </a:rPr>
              <a:t> </a:t>
            </a:r>
            <a:r>
              <a:rPr sz="2000" b="1" spc="-5" dirty="0">
                <a:latin typeface="Calibri"/>
                <a:cs typeface="Calibri"/>
              </a:rPr>
              <a:t>&lt;property&gt;</a:t>
            </a:r>
            <a:r>
              <a:rPr sz="2000" b="1" spc="-35" dirty="0">
                <a:latin typeface="Calibri"/>
                <a:cs typeface="Calibri"/>
              </a:rPr>
              <a:t> </a:t>
            </a:r>
            <a:r>
              <a:rPr sz="2000" spc="-15" dirty="0">
                <a:latin typeface="Calibri"/>
                <a:cs typeface="Calibri"/>
              </a:rPr>
              <a:t>element</a:t>
            </a:r>
            <a:r>
              <a:rPr sz="2000" spc="85"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used</a:t>
            </a:r>
            <a:r>
              <a:rPr sz="2000" spc="-5" dirty="0">
                <a:latin typeface="Calibri"/>
                <a:cs typeface="Calibri"/>
              </a:rPr>
              <a:t> </a:t>
            </a:r>
            <a:r>
              <a:rPr sz="2000" spc="-30" dirty="0">
                <a:latin typeface="Calibri"/>
                <a:cs typeface="Calibri"/>
              </a:rPr>
              <a:t>to</a:t>
            </a:r>
            <a:r>
              <a:rPr sz="2000" spc="10" dirty="0">
                <a:latin typeface="Calibri"/>
                <a:cs typeface="Calibri"/>
              </a:rPr>
              <a:t> </a:t>
            </a:r>
            <a:r>
              <a:rPr sz="2000" spc="-10" dirty="0">
                <a:latin typeface="Calibri"/>
                <a:cs typeface="Calibri"/>
              </a:rPr>
              <a:t>map</a:t>
            </a:r>
            <a:r>
              <a:rPr sz="2000" spc="45" dirty="0">
                <a:latin typeface="Calibri"/>
                <a:cs typeface="Calibri"/>
              </a:rPr>
              <a:t> </a:t>
            </a:r>
            <a:r>
              <a:rPr sz="2000" spc="-5" dirty="0">
                <a:latin typeface="Calibri"/>
                <a:cs typeface="Calibri"/>
              </a:rPr>
              <a:t>a</a:t>
            </a:r>
            <a:r>
              <a:rPr sz="2000" spc="10" dirty="0">
                <a:latin typeface="Calibri"/>
                <a:cs typeface="Calibri"/>
              </a:rPr>
              <a:t> </a:t>
            </a:r>
            <a:r>
              <a:rPr sz="2000" spc="-40" dirty="0">
                <a:latin typeface="Calibri"/>
                <a:cs typeface="Calibri"/>
              </a:rPr>
              <a:t>Java</a:t>
            </a:r>
            <a:r>
              <a:rPr sz="2000" spc="35" dirty="0">
                <a:latin typeface="Calibri"/>
                <a:cs typeface="Calibri"/>
              </a:rPr>
              <a:t> </a:t>
            </a:r>
            <a:r>
              <a:rPr sz="2000" spc="-10" dirty="0">
                <a:latin typeface="Calibri"/>
                <a:cs typeface="Calibri"/>
              </a:rPr>
              <a:t>class</a:t>
            </a:r>
            <a:r>
              <a:rPr sz="2000" spc="65" dirty="0">
                <a:latin typeface="Calibri"/>
                <a:cs typeface="Calibri"/>
              </a:rPr>
              <a:t> </a:t>
            </a:r>
            <a:r>
              <a:rPr sz="2000" spc="-10" dirty="0">
                <a:latin typeface="Calibri"/>
                <a:cs typeface="Calibri"/>
              </a:rPr>
              <a:t>property</a:t>
            </a:r>
            <a:r>
              <a:rPr sz="2000" spc="-40" dirty="0">
                <a:latin typeface="Calibri"/>
                <a:cs typeface="Calibri"/>
              </a:rPr>
              <a:t> </a:t>
            </a:r>
            <a:r>
              <a:rPr sz="2000" spc="-30" dirty="0">
                <a:latin typeface="Calibri"/>
                <a:cs typeface="Calibri"/>
              </a:rPr>
              <a:t>to</a:t>
            </a:r>
            <a:r>
              <a:rPr sz="2000" spc="10"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column</a:t>
            </a:r>
            <a:r>
              <a:rPr sz="2000" spc="-5" dirty="0">
                <a:latin typeface="Calibri"/>
                <a:cs typeface="Calibri"/>
              </a:rPr>
              <a:t> in </a:t>
            </a:r>
            <a:r>
              <a:rPr sz="2000" dirty="0">
                <a:latin typeface="Calibri"/>
                <a:cs typeface="Calibri"/>
              </a:rPr>
              <a:t> the </a:t>
            </a:r>
            <a:r>
              <a:rPr sz="2000" spc="-10" dirty="0">
                <a:latin typeface="Calibri"/>
                <a:cs typeface="Calibri"/>
              </a:rPr>
              <a:t>database</a:t>
            </a:r>
            <a:r>
              <a:rPr sz="2000" spc="5" dirty="0">
                <a:latin typeface="Calibri"/>
                <a:cs typeface="Calibri"/>
              </a:rPr>
              <a:t> </a:t>
            </a:r>
            <a:r>
              <a:rPr sz="2000" spc="-10" dirty="0">
                <a:latin typeface="Calibri"/>
                <a:cs typeface="Calibri"/>
              </a:rPr>
              <a:t>table.</a:t>
            </a:r>
            <a:r>
              <a:rPr sz="2000" spc="-45" dirty="0">
                <a:latin typeface="Calibri"/>
                <a:cs typeface="Calibri"/>
              </a:rPr>
              <a:t> </a:t>
            </a:r>
            <a:r>
              <a:rPr sz="2000" spc="-10" dirty="0">
                <a:latin typeface="Calibri"/>
                <a:cs typeface="Calibri"/>
              </a:rPr>
              <a:t>The</a:t>
            </a:r>
            <a:r>
              <a:rPr sz="2000" spc="30" dirty="0">
                <a:latin typeface="Calibri"/>
                <a:cs typeface="Calibri"/>
              </a:rPr>
              <a:t> </a:t>
            </a:r>
            <a:r>
              <a:rPr sz="2000" b="1" spc="-5" dirty="0">
                <a:latin typeface="Calibri"/>
                <a:cs typeface="Calibri"/>
              </a:rPr>
              <a:t>name</a:t>
            </a:r>
            <a:r>
              <a:rPr sz="2000" b="1" spc="10" dirty="0">
                <a:latin typeface="Calibri"/>
                <a:cs typeface="Calibri"/>
              </a:rPr>
              <a:t> </a:t>
            </a:r>
            <a:r>
              <a:rPr sz="2000" spc="-10" dirty="0">
                <a:latin typeface="Calibri"/>
                <a:cs typeface="Calibri"/>
              </a:rPr>
              <a:t>attribute</a:t>
            </a:r>
            <a:r>
              <a:rPr sz="2000" spc="-60" dirty="0">
                <a:latin typeface="Calibri"/>
                <a:cs typeface="Calibri"/>
              </a:rPr>
              <a:t> </a:t>
            </a:r>
            <a:r>
              <a:rPr sz="2000" spc="-5" dirty="0">
                <a:latin typeface="Calibri"/>
                <a:cs typeface="Calibri"/>
              </a:rPr>
              <a:t>of</a:t>
            </a:r>
            <a:r>
              <a:rPr sz="2000" spc="-25" dirty="0">
                <a:latin typeface="Calibri"/>
                <a:cs typeface="Calibri"/>
              </a:rPr>
              <a:t> </a:t>
            </a:r>
            <a:r>
              <a:rPr sz="2000" dirty="0">
                <a:latin typeface="Calibri"/>
                <a:cs typeface="Calibri"/>
              </a:rPr>
              <a:t>the </a:t>
            </a:r>
            <a:r>
              <a:rPr sz="2000" spc="-30" dirty="0">
                <a:latin typeface="Calibri"/>
                <a:cs typeface="Calibri"/>
              </a:rPr>
              <a:t>element</a:t>
            </a:r>
            <a:r>
              <a:rPr sz="2000" spc="180" dirty="0">
                <a:latin typeface="Calibri"/>
                <a:cs typeface="Calibri"/>
              </a:rPr>
              <a:t> </a:t>
            </a:r>
            <a:r>
              <a:rPr sz="2000" spc="-50" dirty="0">
                <a:latin typeface="Calibri"/>
                <a:cs typeface="Calibri"/>
              </a:rPr>
              <a:t>refers</a:t>
            </a:r>
            <a:r>
              <a:rPr sz="2000" spc="20" dirty="0">
                <a:latin typeface="Calibri"/>
                <a:cs typeface="Calibri"/>
              </a:rPr>
              <a:t> </a:t>
            </a:r>
            <a:r>
              <a:rPr sz="2000" spc="-25" dirty="0">
                <a:latin typeface="Calibri"/>
                <a:cs typeface="Calibri"/>
              </a:rPr>
              <a:t>to</a:t>
            </a:r>
            <a:r>
              <a:rPr sz="2000" spc="10" dirty="0">
                <a:latin typeface="Calibri"/>
                <a:cs typeface="Calibri"/>
              </a:rPr>
              <a:t> </a:t>
            </a:r>
            <a:r>
              <a:rPr sz="2000" dirty="0">
                <a:latin typeface="Calibri"/>
                <a:cs typeface="Calibri"/>
              </a:rPr>
              <a:t>the </a:t>
            </a:r>
            <a:r>
              <a:rPr sz="2000" spc="-10" dirty="0">
                <a:latin typeface="Calibri"/>
                <a:cs typeface="Calibri"/>
              </a:rPr>
              <a:t>property </a:t>
            </a:r>
            <a:r>
              <a:rPr sz="2000" spc="-434" dirty="0">
                <a:latin typeface="Calibri"/>
                <a:cs typeface="Calibri"/>
              </a:rPr>
              <a:t> </a:t>
            </a:r>
            <a:r>
              <a:rPr sz="2000" spc="-5" dirty="0">
                <a:latin typeface="Calibri"/>
                <a:cs typeface="Calibri"/>
              </a:rPr>
              <a:t>in the </a:t>
            </a:r>
            <a:r>
              <a:rPr sz="2000" spc="-10" dirty="0">
                <a:latin typeface="Calibri"/>
                <a:cs typeface="Calibri"/>
              </a:rPr>
              <a:t>class </a:t>
            </a:r>
            <a:r>
              <a:rPr sz="2000" spc="-5" dirty="0">
                <a:latin typeface="Calibri"/>
                <a:cs typeface="Calibri"/>
              </a:rPr>
              <a:t>and the </a:t>
            </a:r>
            <a:r>
              <a:rPr sz="2000" b="1" spc="-5" dirty="0">
                <a:latin typeface="Calibri"/>
                <a:cs typeface="Calibri"/>
              </a:rPr>
              <a:t>column </a:t>
            </a:r>
            <a:r>
              <a:rPr sz="2000" spc="-10" dirty="0">
                <a:latin typeface="Calibri"/>
                <a:cs typeface="Calibri"/>
              </a:rPr>
              <a:t>attribute </a:t>
            </a:r>
            <a:r>
              <a:rPr sz="2000" spc="-50" dirty="0">
                <a:latin typeface="Calibri"/>
                <a:cs typeface="Calibri"/>
              </a:rPr>
              <a:t>refers </a:t>
            </a:r>
            <a:r>
              <a:rPr sz="2000" spc="-30" dirty="0">
                <a:latin typeface="Calibri"/>
                <a:cs typeface="Calibri"/>
              </a:rPr>
              <a:t>to </a:t>
            </a:r>
            <a:r>
              <a:rPr sz="2000" spc="-5" dirty="0">
                <a:latin typeface="Calibri"/>
                <a:cs typeface="Calibri"/>
              </a:rPr>
              <a:t>the </a:t>
            </a:r>
            <a:r>
              <a:rPr sz="2000" spc="-10" dirty="0">
                <a:latin typeface="Calibri"/>
                <a:cs typeface="Calibri"/>
              </a:rPr>
              <a:t>column </a:t>
            </a:r>
            <a:r>
              <a:rPr sz="2000" spc="-5" dirty="0">
                <a:latin typeface="Calibri"/>
                <a:cs typeface="Calibri"/>
              </a:rPr>
              <a:t>in the </a:t>
            </a:r>
            <a:r>
              <a:rPr sz="2000" spc="-10" dirty="0">
                <a:latin typeface="Calibri"/>
                <a:cs typeface="Calibri"/>
              </a:rPr>
              <a:t>database </a:t>
            </a:r>
            <a:r>
              <a:rPr sz="2000" spc="-5" dirty="0">
                <a:latin typeface="Calibri"/>
                <a:cs typeface="Calibri"/>
              </a:rPr>
              <a:t> </a:t>
            </a:r>
            <a:r>
              <a:rPr sz="2000" spc="-10" dirty="0">
                <a:latin typeface="Calibri"/>
                <a:cs typeface="Calibri"/>
              </a:rPr>
              <a:t>table.</a:t>
            </a:r>
            <a:endParaRPr sz="2000" dirty="0">
              <a:latin typeface="Calibri"/>
              <a:cs typeface="Calibri"/>
            </a:endParaRPr>
          </a:p>
          <a:p>
            <a:pPr>
              <a:lnSpc>
                <a:spcPct val="100000"/>
              </a:lnSpc>
              <a:spcBef>
                <a:spcPts val="35"/>
              </a:spcBef>
            </a:pPr>
            <a:endParaRPr sz="1900" dirty="0">
              <a:latin typeface="Calibri"/>
              <a:cs typeface="Calibri"/>
            </a:endParaRPr>
          </a:p>
          <a:p>
            <a:pPr marL="70485" algn="just">
              <a:lnSpc>
                <a:spcPct val="100000"/>
              </a:lnSpc>
            </a:pPr>
            <a:r>
              <a:rPr sz="2000" spc="-10" dirty="0">
                <a:latin typeface="Calibri"/>
                <a:cs typeface="Calibri"/>
              </a:rPr>
              <a:t>The</a:t>
            </a:r>
            <a:r>
              <a:rPr sz="2000" spc="25" dirty="0">
                <a:latin typeface="Calibri"/>
                <a:cs typeface="Calibri"/>
              </a:rPr>
              <a:t> </a:t>
            </a:r>
            <a:r>
              <a:rPr sz="2000" b="1" spc="-5" dirty="0">
                <a:latin typeface="Calibri"/>
                <a:cs typeface="Calibri"/>
              </a:rPr>
              <a:t>type</a:t>
            </a:r>
            <a:r>
              <a:rPr sz="2000" b="1" spc="15" dirty="0">
                <a:latin typeface="Calibri"/>
                <a:cs typeface="Calibri"/>
              </a:rPr>
              <a:t> </a:t>
            </a:r>
            <a:r>
              <a:rPr sz="2000" spc="-10" dirty="0">
                <a:latin typeface="Calibri"/>
                <a:cs typeface="Calibri"/>
              </a:rPr>
              <a:t>attribute</a:t>
            </a:r>
            <a:r>
              <a:rPr sz="2000" spc="-85" dirty="0">
                <a:latin typeface="Calibri"/>
                <a:cs typeface="Calibri"/>
              </a:rPr>
              <a:t> </a:t>
            </a:r>
            <a:r>
              <a:rPr sz="2000" spc="-5" dirty="0">
                <a:latin typeface="Calibri"/>
                <a:cs typeface="Calibri"/>
              </a:rPr>
              <a:t>holds</a:t>
            </a:r>
            <a:r>
              <a:rPr sz="2000" spc="5" dirty="0">
                <a:latin typeface="Calibri"/>
                <a:cs typeface="Calibri"/>
              </a:rPr>
              <a:t> </a:t>
            </a:r>
            <a:r>
              <a:rPr sz="2000" spc="-5" dirty="0">
                <a:latin typeface="Calibri"/>
                <a:cs typeface="Calibri"/>
              </a:rPr>
              <a:t>the</a:t>
            </a:r>
            <a:r>
              <a:rPr sz="2000" spc="5" dirty="0">
                <a:latin typeface="Calibri"/>
                <a:cs typeface="Calibri"/>
              </a:rPr>
              <a:t> </a:t>
            </a:r>
            <a:r>
              <a:rPr sz="2000" spc="-10" dirty="0">
                <a:latin typeface="Calibri"/>
                <a:cs typeface="Calibri"/>
              </a:rPr>
              <a:t>hibernate</a:t>
            </a:r>
            <a:r>
              <a:rPr sz="2000" spc="-20" dirty="0">
                <a:latin typeface="Calibri"/>
                <a:cs typeface="Calibri"/>
              </a:rPr>
              <a:t> </a:t>
            </a:r>
            <a:r>
              <a:rPr sz="2000" spc="-5" dirty="0">
                <a:latin typeface="Calibri"/>
                <a:cs typeface="Calibri"/>
              </a:rPr>
              <a:t>mapping</a:t>
            </a:r>
            <a:r>
              <a:rPr sz="2000" spc="-45" dirty="0">
                <a:latin typeface="Calibri"/>
                <a:cs typeface="Calibri"/>
              </a:rPr>
              <a:t> </a:t>
            </a:r>
            <a:r>
              <a:rPr sz="2000" spc="-5" dirty="0">
                <a:latin typeface="Calibri"/>
                <a:cs typeface="Calibri"/>
              </a:rPr>
              <a:t>type,</a:t>
            </a:r>
            <a:r>
              <a:rPr sz="2000" spc="25" dirty="0">
                <a:latin typeface="Calibri"/>
                <a:cs typeface="Calibri"/>
              </a:rPr>
              <a:t> </a:t>
            </a:r>
            <a:r>
              <a:rPr sz="2000" spc="-5" dirty="0">
                <a:latin typeface="Calibri"/>
                <a:cs typeface="Calibri"/>
              </a:rPr>
              <a:t>this</a:t>
            </a:r>
            <a:r>
              <a:rPr sz="2000" spc="25" dirty="0">
                <a:latin typeface="Calibri"/>
                <a:cs typeface="Calibri"/>
              </a:rPr>
              <a:t> </a:t>
            </a:r>
            <a:r>
              <a:rPr sz="2000" spc="-5" dirty="0">
                <a:latin typeface="Calibri"/>
                <a:cs typeface="Calibri"/>
              </a:rPr>
              <a:t>mapping</a:t>
            </a:r>
            <a:r>
              <a:rPr sz="2000" spc="-10" dirty="0">
                <a:latin typeface="Calibri"/>
                <a:cs typeface="Calibri"/>
              </a:rPr>
              <a:t> </a:t>
            </a:r>
            <a:r>
              <a:rPr sz="2000" spc="-5" dirty="0">
                <a:latin typeface="Calibri"/>
                <a:cs typeface="Calibri"/>
              </a:rPr>
              <a:t>types</a:t>
            </a:r>
            <a:r>
              <a:rPr sz="2000" spc="-25" dirty="0">
                <a:latin typeface="Calibri"/>
                <a:cs typeface="Calibri"/>
              </a:rPr>
              <a:t> </a:t>
            </a:r>
            <a:r>
              <a:rPr sz="2000" spc="-10" dirty="0">
                <a:latin typeface="Calibri"/>
                <a:cs typeface="Calibri"/>
              </a:rPr>
              <a:t>will</a:t>
            </a:r>
            <a:endParaRPr sz="2000" dirty="0">
              <a:latin typeface="Calibri"/>
              <a:cs typeface="Calibri"/>
            </a:endParaRPr>
          </a:p>
          <a:p>
            <a:pPr marL="12700" algn="just">
              <a:lnSpc>
                <a:spcPct val="100000"/>
              </a:lnSpc>
            </a:pPr>
            <a:r>
              <a:rPr sz="2000" spc="-40" dirty="0">
                <a:latin typeface="Calibri"/>
                <a:cs typeface="Calibri"/>
              </a:rPr>
              <a:t>convert</a:t>
            </a:r>
            <a:r>
              <a:rPr sz="2000" spc="55" dirty="0">
                <a:latin typeface="Calibri"/>
                <a:cs typeface="Calibri"/>
              </a:rPr>
              <a:t> </a:t>
            </a:r>
            <a:r>
              <a:rPr sz="2000" spc="-35" dirty="0">
                <a:latin typeface="Calibri"/>
                <a:cs typeface="Calibri"/>
              </a:rPr>
              <a:t>from</a:t>
            </a:r>
            <a:r>
              <a:rPr sz="2000" spc="35" dirty="0">
                <a:latin typeface="Calibri"/>
                <a:cs typeface="Calibri"/>
              </a:rPr>
              <a:t> </a:t>
            </a:r>
            <a:r>
              <a:rPr sz="2000" spc="-40" dirty="0">
                <a:latin typeface="Calibri"/>
                <a:cs typeface="Calibri"/>
              </a:rPr>
              <a:t>Java</a:t>
            </a:r>
            <a:r>
              <a:rPr sz="2000" spc="-25" dirty="0">
                <a:latin typeface="Calibri"/>
                <a:cs typeface="Calibri"/>
              </a:rPr>
              <a:t> to</a:t>
            </a:r>
            <a:r>
              <a:rPr sz="2000" dirty="0">
                <a:latin typeface="Calibri"/>
                <a:cs typeface="Calibri"/>
              </a:rPr>
              <a:t> </a:t>
            </a:r>
            <a:r>
              <a:rPr sz="2000" spc="-10" dirty="0">
                <a:latin typeface="Calibri"/>
                <a:cs typeface="Calibri"/>
              </a:rPr>
              <a:t>SQL</a:t>
            </a:r>
            <a:r>
              <a:rPr sz="2000" spc="-25" dirty="0">
                <a:latin typeface="Calibri"/>
                <a:cs typeface="Calibri"/>
              </a:rPr>
              <a:t> </a:t>
            </a:r>
            <a:r>
              <a:rPr sz="2000" spc="-30" dirty="0">
                <a:latin typeface="Calibri"/>
                <a:cs typeface="Calibri"/>
              </a:rPr>
              <a:t>data</a:t>
            </a:r>
            <a:r>
              <a:rPr sz="2000" dirty="0">
                <a:latin typeface="Calibri"/>
                <a:cs typeface="Calibri"/>
              </a:rPr>
              <a:t> </a:t>
            </a:r>
            <a:r>
              <a:rPr sz="2000" spc="-5" dirty="0">
                <a:latin typeface="Calibri"/>
                <a:cs typeface="Calibri"/>
              </a:rPr>
              <a:t>type.</a:t>
            </a:r>
            <a:endParaRPr sz="2000" dirty="0">
              <a:latin typeface="Calibri"/>
              <a:cs typeface="Calibri"/>
            </a:endParaRPr>
          </a:p>
        </p:txBody>
      </p:sp>
      <p:sp>
        <p:nvSpPr>
          <p:cNvPr id="3" name="object 3"/>
          <p:cNvSpPr txBox="1">
            <a:spLocks noGrp="1"/>
          </p:cNvSpPr>
          <p:nvPr>
            <p:ph type="title"/>
          </p:nvPr>
        </p:nvSpPr>
        <p:spPr>
          <a:xfrm>
            <a:off x="438131" y="228600"/>
            <a:ext cx="5952644" cy="504625"/>
          </a:xfrm>
          <a:prstGeom prst="rect">
            <a:avLst/>
          </a:prstGeom>
        </p:spPr>
        <p:txBody>
          <a:bodyPr vert="horz" wrap="square" lIns="0" tIns="12065" rIns="0" bIns="0" rtlCol="0">
            <a:spAutoFit/>
          </a:bodyPr>
          <a:lstStyle/>
          <a:p>
            <a:pPr marL="640715" marR="5080" indent="-628650">
              <a:lnSpc>
                <a:spcPct val="100000"/>
              </a:lnSpc>
              <a:spcBef>
                <a:spcPts val="95"/>
              </a:spcBef>
            </a:pPr>
            <a:r>
              <a:rPr sz="3200" b="1" spc="-50" dirty="0">
                <a:solidFill>
                  <a:srgbClr val="FF0000"/>
                </a:solidFill>
                <a:latin typeface="Cambria"/>
                <a:cs typeface="Cambria"/>
              </a:rPr>
              <a:t>HIBERNATE </a:t>
            </a:r>
            <a:r>
              <a:rPr sz="3200" b="1" spc="-30" dirty="0">
                <a:solidFill>
                  <a:srgbClr val="FF0000"/>
                </a:solidFill>
                <a:latin typeface="Cambria"/>
                <a:cs typeface="Cambria"/>
              </a:rPr>
              <a:t>O/R </a:t>
            </a:r>
            <a:r>
              <a:rPr sz="3200" b="1" spc="-690" dirty="0">
                <a:solidFill>
                  <a:srgbClr val="FF0000"/>
                </a:solidFill>
                <a:latin typeface="Cambria"/>
                <a:cs typeface="Cambria"/>
              </a:rPr>
              <a:t> </a:t>
            </a:r>
            <a:r>
              <a:rPr sz="3200" b="1" spc="-5" dirty="0">
                <a:solidFill>
                  <a:srgbClr val="FF0000"/>
                </a:solidFill>
                <a:latin typeface="Cambria"/>
                <a:cs typeface="Cambria"/>
              </a:rPr>
              <a:t>MAPPING</a:t>
            </a:r>
            <a:endParaRPr sz="3200" dirty="0">
              <a:solidFill>
                <a:srgbClr val="FF0000"/>
              </a:solidFill>
              <a:latin typeface="Cambria"/>
              <a:cs typeface="Cambria"/>
            </a:endParaRPr>
          </a:p>
        </p:txBody>
      </p:sp>
    </p:spTree>
    <p:extLst>
      <p:ext uri="{BB962C8B-B14F-4D97-AF65-F5344CB8AC3E}">
        <p14:creationId xmlns:p14="http://schemas.microsoft.com/office/powerpoint/2010/main" val="396107157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066800"/>
            <a:ext cx="8166734" cy="4827604"/>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panose="020B0604020202020204" pitchFamily="34" charset="0"/>
              <a:buChar char="•"/>
            </a:pPr>
            <a:r>
              <a:rPr sz="2400" b="1" spc="-5" dirty="0">
                <a:solidFill>
                  <a:srgbClr val="002060"/>
                </a:solidFill>
                <a:latin typeface="Cambria"/>
                <a:cs typeface="Cambria"/>
              </a:rPr>
              <a:t>Hibernate Annotations is </a:t>
            </a:r>
            <a:r>
              <a:rPr sz="2400" b="1" dirty="0">
                <a:solidFill>
                  <a:srgbClr val="002060"/>
                </a:solidFill>
                <a:latin typeface="Cambria"/>
                <a:cs typeface="Cambria"/>
              </a:rPr>
              <a:t>the </a:t>
            </a:r>
            <a:r>
              <a:rPr sz="2400" b="1" spc="-10" dirty="0">
                <a:solidFill>
                  <a:srgbClr val="002060"/>
                </a:solidFill>
                <a:latin typeface="Cambria"/>
                <a:cs typeface="Cambria"/>
              </a:rPr>
              <a:t>powerful </a:t>
            </a:r>
            <a:r>
              <a:rPr sz="2400" b="1" spc="-50" dirty="0">
                <a:solidFill>
                  <a:srgbClr val="002060"/>
                </a:solidFill>
                <a:latin typeface="Cambria"/>
                <a:cs typeface="Cambria"/>
              </a:rPr>
              <a:t>way </a:t>
            </a:r>
            <a:r>
              <a:rPr sz="2400" b="1" spc="-25" dirty="0">
                <a:solidFill>
                  <a:srgbClr val="002060"/>
                </a:solidFill>
                <a:latin typeface="Cambria"/>
                <a:cs typeface="Cambria"/>
              </a:rPr>
              <a:t>to </a:t>
            </a:r>
            <a:r>
              <a:rPr sz="2400" b="1" spc="-20" dirty="0">
                <a:solidFill>
                  <a:srgbClr val="002060"/>
                </a:solidFill>
                <a:latin typeface="Cambria"/>
                <a:cs typeface="Cambria"/>
              </a:rPr>
              <a:t>provide </a:t>
            </a:r>
            <a:r>
              <a:rPr sz="2400" b="1" dirty="0">
                <a:solidFill>
                  <a:srgbClr val="002060"/>
                </a:solidFill>
                <a:latin typeface="Cambria"/>
                <a:cs typeface="Cambria"/>
              </a:rPr>
              <a:t>the </a:t>
            </a:r>
            <a:r>
              <a:rPr sz="2400" b="1" u="sng" dirty="0">
                <a:solidFill>
                  <a:srgbClr val="002060"/>
                </a:solidFill>
                <a:latin typeface="Cambria"/>
                <a:cs typeface="Cambria"/>
              </a:rPr>
              <a:t>metadata</a:t>
            </a:r>
            <a:r>
              <a:rPr sz="2400" b="1" dirty="0">
                <a:solidFill>
                  <a:srgbClr val="002060"/>
                </a:solidFill>
                <a:latin typeface="Cambria"/>
                <a:cs typeface="Cambria"/>
              </a:rPr>
              <a:t> </a:t>
            </a:r>
            <a:r>
              <a:rPr sz="2400" b="1" spc="5" dirty="0">
                <a:solidFill>
                  <a:srgbClr val="002060"/>
                </a:solidFill>
                <a:latin typeface="Cambria"/>
                <a:cs typeface="Cambria"/>
              </a:rPr>
              <a:t> </a:t>
            </a:r>
            <a:r>
              <a:rPr sz="2400" b="1" spc="-15" dirty="0">
                <a:solidFill>
                  <a:srgbClr val="002060"/>
                </a:solidFill>
                <a:latin typeface="Cambria"/>
                <a:cs typeface="Cambria"/>
              </a:rPr>
              <a:t>for</a:t>
            </a:r>
            <a:r>
              <a:rPr sz="2400" b="1" spc="-10" dirty="0">
                <a:solidFill>
                  <a:srgbClr val="002060"/>
                </a:solidFill>
                <a:latin typeface="Cambria"/>
                <a:cs typeface="Cambria"/>
              </a:rPr>
              <a:t> the</a:t>
            </a:r>
            <a:r>
              <a:rPr sz="2400" b="1" spc="-5" dirty="0">
                <a:solidFill>
                  <a:srgbClr val="002060"/>
                </a:solidFill>
                <a:latin typeface="Cambria"/>
                <a:cs typeface="Cambria"/>
              </a:rPr>
              <a:t> Object</a:t>
            </a:r>
            <a:r>
              <a:rPr sz="2400" b="1" dirty="0">
                <a:solidFill>
                  <a:srgbClr val="002060"/>
                </a:solidFill>
                <a:latin typeface="Cambria"/>
                <a:cs typeface="Cambria"/>
              </a:rPr>
              <a:t> and</a:t>
            </a:r>
            <a:r>
              <a:rPr sz="2400" b="1" spc="5" dirty="0">
                <a:solidFill>
                  <a:srgbClr val="002060"/>
                </a:solidFill>
                <a:latin typeface="Cambria"/>
                <a:cs typeface="Cambria"/>
              </a:rPr>
              <a:t> </a:t>
            </a:r>
            <a:r>
              <a:rPr sz="2400" b="1" spc="-15" dirty="0">
                <a:solidFill>
                  <a:srgbClr val="002060"/>
                </a:solidFill>
                <a:latin typeface="Cambria"/>
                <a:cs typeface="Cambria"/>
              </a:rPr>
              <a:t>Relational</a:t>
            </a:r>
            <a:r>
              <a:rPr sz="2400" b="1" spc="-10" dirty="0">
                <a:solidFill>
                  <a:srgbClr val="002060"/>
                </a:solidFill>
                <a:latin typeface="Cambria"/>
                <a:cs typeface="Cambria"/>
              </a:rPr>
              <a:t> </a:t>
            </a:r>
            <a:r>
              <a:rPr sz="2400" b="1" spc="-65" dirty="0">
                <a:solidFill>
                  <a:srgbClr val="002060"/>
                </a:solidFill>
                <a:latin typeface="Cambria"/>
                <a:cs typeface="Cambria"/>
              </a:rPr>
              <a:t>Table</a:t>
            </a:r>
            <a:r>
              <a:rPr sz="2400" b="1" spc="-60" dirty="0">
                <a:solidFill>
                  <a:srgbClr val="002060"/>
                </a:solidFill>
                <a:latin typeface="Cambria"/>
                <a:cs typeface="Cambria"/>
              </a:rPr>
              <a:t> </a:t>
            </a:r>
            <a:r>
              <a:rPr sz="2400" b="1" spc="-5" dirty="0">
                <a:solidFill>
                  <a:srgbClr val="002060"/>
                </a:solidFill>
                <a:latin typeface="Cambria"/>
                <a:cs typeface="Cambria"/>
              </a:rPr>
              <a:t>mapping.</a:t>
            </a:r>
            <a:r>
              <a:rPr sz="2400" b="1" dirty="0">
                <a:solidFill>
                  <a:srgbClr val="002060"/>
                </a:solidFill>
                <a:latin typeface="Cambria"/>
                <a:cs typeface="Cambria"/>
              </a:rPr>
              <a:t> </a:t>
            </a:r>
            <a:r>
              <a:rPr sz="2400" spc="-10" dirty="0">
                <a:latin typeface="Cambria"/>
                <a:cs typeface="Cambria"/>
              </a:rPr>
              <a:t>All</a:t>
            </a:r>
            <a:r>
              <a:rPr sz="2400" spc="-5" dirty="0">
                <a:latin typeface="Cambria"/>
                <a:cs typeface="Cambria"/>
              </a:rPr>
              <a:t> </a:t>
            </a:r>
            <a:r>
              <a:rPr sz="2400" dirty="0">
                <a:latin typeface="Cambria"/>
                <a:cs typeface="Cambria"/>
              </a:rPr>
              <a:t>the</a:t>
            </a:r>
            <a:r>
              <a:rPr sz="2400" spc="5" dirty="0">
                <a:latin typeface="Cambria"/>
                <a:cs typeface="Cambria"/>
              </a:rPr>
              <a:t> metadata</a:t>
            </a:r>
            <a:r>
              <a:rPr sz="2400" spc="10" dirty="0">
                <a:latin typeface="Cambria"/>
                <a:cs typeface="Cambria"/>
              </a:rPr>
              <a:t> </a:t>
            </a:r>
            <a:r>
              <a:rPr sz="2400" spc="-15" dirty="0">
                <a:latin typeface="Cambria"/>
                <a:cs typeface="Cambria"/>
              </a:rPr>
              <a:t>is </a:t>
            </a:r>
            <a:r>
              <a:rPr sz="2400" spc="-470" dirty="0">
                <a:latin typeface="Cambria"/>
                <a:cs typeface="Cambria"/>
              </a:rPr>
              <a:t> </a:t>
            </a:r>
            <a:r>
              <a:rPr sz="2400" dirty="0">
                <a:latin typeface="Cambria"/>
                <a:cs typeface="Cambria"/>
              </a:rPr>
              <a:t>clubbed </a:t>
            </a:r>
            <a:r>
              <a:rPr sz="2400" spc="-15" dirty="0">
                <a:latin typeface="Cambria"/>
                <a:cs typeface="Cambria"/>
              </a:rPr>
              <a:t>into </a:t>
            </a:r>
            <a:r>
              <a:rPr sz="2400" dirty="0">
                <a:latin typeface="Cambria"/>
                <a:cs typeface="Cambria"/>
              </a:rPr>
              <a:t>the POJO </a:t>
            </a:r>
            <a:r>
              <a:rPr sz="2400" spc="-55" dirty="0">
                <a:latin typeface="Cambria"/>
                <a:cs typeface="Cambria"/>
              </a:rPr>
              <a:t>java </a:t>
            </a:r>
            <a:r>
              <a:rPr sz="2400" dirty="0">
                <a:latin typeface="Cambria"/>
                <a:cs typeface="Cambria"/>
              </a:rPr>
              <a:t>file </a:t>
            </a:r>
            <a:r>
              <a:rPr sz="2400" spc="-10" dirty="0">
                <a:latin typeface="Cambria"/>
                <a:cs typeface="Cambria"/>
              </a:rPr>
              <a:t>along </a:t>
            </a:r>
            <a:r>
              <a:rPr sz="2400" dirty="0">
                <a:latin typeface="Cambria"/>
                <a:cs typeface="Cambria"/>
              </a:rPr>
              <a:t>with </a:t>
            </a:r>
            <a:r>
              <a:rPr sz="2400" spc="-10" dirty="0">
                <a:latin typeface="Cambria"/>
                <a:cs typeface="Cambria"/>
              </a:rPr>
              <a:t>the </a:t>
            </a:r>
            <a:r>
              <a:rPr sz="2400" spc="-5" dirty="0">
                <a:latin typeface="Cambria"/>
                <a:cs typeface="Cambria"/>
              </a:rPr>
              <a:t>code, </a:t>
            </a:r>
            <a:r>
              <a:rPr sz="2400" spc="-10" dirty="0">
                <a:latin typeface="Cambria"/>
                <a:cs typeface="Cambria"/>
              </a:rPr>
              <a:t>this </a:t>
            </a:r>
            <a:r>
              <a:rPr sz="2400" dirty="0">
                <a:latin typeface="Cambria"/>
                <a:cs typeface="Cambria"/>
              </a:rPr>
              <a:t>helps </a:t>
            </a:r>
            <a:r>
              <a:rPr sz="2400" spc="-10" dirty="0">
                <a:latin typeface="Cambria"/>
                <a:cs typeface="Cambria"/>
              </a:rPr>
              <a:t>the </a:t>
            </a:r>
            <a:r>
              <a:rPr sz="2400" spc="-5" dirty="0">
                <a:latin typeface="Cambria"/>
                <a:cs typeface="Cambria"/>
              </a:rPr>
              <a:t> </a:t>
            </a:r>
            <a:r>
              <a:rPr sz="2400" spc="5" dirty="0">
                <a:latin typeface="Cambria"/>
                <a:cs typeface="Cambria"/>
              </a:rPr>
              <a:t>user</a:t>
            </a:r>
            <a:r>
              <a:rPr sz="2400" spc="10" dirty="0">
                <a:latin typeface="Cambria"/>
                <a:cs typeface="Cambria"/>
              </a:rPr>
              <a:t> </a:t>
            </a:r>
            <a:r>
              <a:rPr sz="2400" spc="-25" dirty="0">
                <a:latin typeface="Cambria"/>
                <a:cs typeface="Cambria"/>
              </a:rPr>
              <a:t>to</a:t>
            </a:r>
            <a:r>
              <a:rPr sz="2400" spc="-20" dirty="0">
                <a:latin typeface="Cambria"/>
                <a:cs typeface="Cambria"/>
              </a:rPr>
              <a:t> </a:t>
            </a:r>
            <a:r>
              <a:rPr sz="2400" spc="-5" dirty="0">
                <a:solidFill>
                  <a:srgbClr val="FF0000"/>
                </a:solidFill>
                <a:latin typeface="Cambria"/>
                <a:cs typeface="Cambria"/>
              </a:rPr>
              <a:t>understand</a:t>
            </a:r>
            <a:r>
              <a:rPr sz="2400" dirty="0">
                <a:solidFill>
                  <a:srgbClr val="FF0000"/>
                </a:solidFill>
                <a:latin typeface="Cambria"/>
                <a:cs typeface="Cambria"/>
              </a:rPr>
              <a:t> the</a:t>
            </a:r>
            <a:r>
              <a:rPr sz="2400" spc="5" dirty="0">
                <a:solidFill>
                  <a:srgbClr val="FF0000"/>
                </a:solidFill>
                <a:latin typeface="Cambria"/>
                <a:cs typeface="Cambria"/>
              </a:rPr>
              <a:t> </a:t>
            </a:r>
            <a:r>
              <a:rPr sz="2400" spc="-5" dirty="0">
                <a:solidFill>
                  <a:srgbClr val="FF0000"/>
                </a:solidFill>
                <a:latin typeface="Cambria"/>
                <a:cs typeface="Cambria"/>
              </a:rPr>
              <a:t>table</a:t>
            </a:r>
            <a:r>
              <a:rPr sz="2400" dirty="0">
                <a:solidFill>
                  <a:srgbClr val="FF0000"/>
                </a:solidFill>
                <a:latin typeface="Cambria"/>
                <a:cs typeface="Cambria"/>
              </a:rPr>
              <a:t> </a:t>
            </a:r>
            <a:r>
              <a:rPr sz="2400" spc="-10" dirty="0">
                <a:solidFill>
                  <a:srgbClr val="FF0000"/>
                </a:solidFill>
                <a:latin typeface="Cambria"/>
                <a:cs typeface="Cambria"/>
              </a:rPr>
              <a:t>structure</a:t>
            </a:r>
            <a:r>
              <a:rPr sz="2400" spc="-5" dirty="0">
                <a:solidFill>
                  <a:srgbClr val="FF0000"/>
                </a:solidFill>
                <a:latin typeface="Cambria"/>
                <a:cs typeface="Cambria"/>
              </a:rPr>
              <a:t> </a:t>
            </a:r>
            <a:r>
              <a:rPr sz="2400" dirty="0">
                <a:solidFill>
                  <a:srgbClr val="FF0000"/>
                </a:solidFill>
                <a:latin typeface="Cambria"/>
                <a:cs typeface="Cambria"/>
              </a:rPr>
              <a:t>and</a:t>
            </a:r>
            <a:r>
              <a:rPr sz="2400" spc="5" dirty="0">
                <a:solidFill>
                  <a:srgbClr val="FF0000"/>
                </a:solidFill>
                <a:latin typeface="Cambria"/>
                <a:cs typeface="Cambria"/>
              </a:rPr>
              <a:t> </a:t>
            </a:r>
            <a:r>
              <a:rPr sz="2400" spc="-10" dirty="0">
                <a:solidFill>
                  <a:srgbClr val="FF0000"/>
                </a:solidFill>
                <a:latin typeface="Cambria"/>
                <a:cs typeface="Cambria"/>
              </a:rPr>
              <a:t>POJO</a:t>
            </a:r>
            <a:r>
              <a:rPr sz="2400" spc="-5" dirty="0">
                <a:solidFill>
                  <a:srgbClr val="FF0000"/>
                </a:solidFill>
                <a:latin typeface="Cambria"/>
                <a:cs typeface="Cambria"/>
              </a:rPr>
              <a:t> </a:t>
            </a:r>
            <a:r>
              <a:rPr sz="2400" spc="-10" dirty="0">
                <a:solidFill>
                  <a:srgbClr val="FF0000"/>
                </a:solidFill>
                <a:latin typeface="Cambria"/>
                <a:cs typeface="Cambria"/>
              </a:rPr>
              <a:t>simultaneously</a:t>
            </a:r>
            <a:r>
              <a:rPr sz="2400" spc="-10" dirty="0">
                <a:latin typeface="Cambria"/>
                <a:cs typeface="Cambria"/>
              </a:rPr>
              <a:t> </a:t>
            </a:r>
            <a:r>
              <a:rPr sz="2400" spc="-5" dirty="0">
                <a:latin typeface="Cambria"/>
                <a:cs typeface="Cambria"/>
              </a:rPr>
              <a:t> </a:t>
            </a:r>
            <a:r>
              <a:rPr sz="2400" dirty="0">
                <a:latin typeface="Cambria"/>
                <a:cs typeface="Cambria"/>
              </a:rPr>
              <a:t>during</a:t>
            </a:r>
            <a:r>
              <a:rPr sz="2400" spc="-45" dirty="0">
                <a:latin typeface="Cambria"/>
                <a:cs typeface="Cambria"/>
              </a:rPr>
              <a:t> </a:t>
            </a:r>
            <a:r>
              <a:rPr sz="2400" dirty="0">
                <a:latin typeface="Cambria"/>
                <a:cs typeface="Cambria"/>
              </a:rPr>
              <a:t>the </a:t>
            </a:r>
            <a:r>
              <a:rPr sz="2400" spc="-5" dirty="0">
                <a:latin typeface="Cambria"/>
                <a:cs typeface="Cambria"/>
              </a:rPr>
              <a:t>development.</a:t>
            </a:r>
            <a:endParaRPr lang="en-US" sz="2400" spc="-5" dirty="0">
              <a:latin typeface="Cambria"/>
              <a:cs typeface="Cambria"/>
            </a:endParaRPr>
          </a:p>
          <a:p>
            <a:pPr marL="355600" marR="5080" indent="-342900" algn="just">
              <a:lnSpc>
                <a:spcPct val="100000"/>
              </a:lnSpc>
              <a:spcBef>
                <a:spcPts val="105"/>
              </a:spcBef>
              <a:buFont typeface="Arial" panose="020B0604020202020204" pitchFamily="34" charset="0"/>
              <a:buChar char="•"/>
            </a:pPr>
            <a:r>
              <a:rPr lang="en-US" sz="2400" spc="-5" dirty="0">
                <a:latin typeface="Cambria"/>
                <a:cs typeface="Cambria"/>
              </a:rPr>
              <a:t>Annotations which are commonly used are </a:t>
            </a:r>
            <a:r>
              <a:rPr lang="en-US" sz="2400" b="1" spc="-5" dirty="0">
                <a:solidFill>
                  <a:srgbClr val="00B050"/>
                </a:solidFill>
                <a:latin typeface="Cambria"/>
                <a:cs typeface="Cambria"/>
              </a:rPr>
              <a:t>@Entity</a:t>
            </a:r>
            <a:r>
              <a:rPr lang="en-US" sz="2400" spc="-5" dirty="0">
                <a:latin typeface="Cambria"/>
                <a:cs typeface="Cambria"/>
              </a:rPr>
              <a:t>, </a:t>
            </a:r>
            <a:r>
              <a:rPr lang="en-US" sz="2400" spc="-5" dirty="0">
                <a:solidFill>
                  <a:schemeClr val="accent6">
                    <a:lumMod val="75000"/>
                  </a:schemeClr>
                </a:solidFill>
                <a:latin typeface="Cambria"/>
                <a:cs typeface="Cambria"/>
              </a:rPr>
              <a:t>@Table</a:t>
            </a:r>
            <a:r>
              <a:rPr lang="en-US" sz="2400" spc="-5" dirty="0">
                <a:latin typeface="Cambria"/>
                <a:cs typeface="Cambria"/>
              </a:rPr>
              <a:t>, </a:t>
            </a:r>
            <a:r>
              <a:rPr lang="en-US" sz="2400" spc="-5" dirty="0">
                <a:solidFill>
                  <a:srgbClr val="FF0000"/>
                </a:solidFill>
                <a:latin typeface="Cambria"/>
                <a:cs typeface="Cambria"/>
              </a:rPr>
              <a:t>@Id</a:t>
            </a:r>
            <a:r>
              <a:rPr lang="en-US" sz="2400" spc="-5" dirty="0">
                <a:latin typeface="Cambria"/>
                <a:cs typeface="Cambria"/>
              </a:rPr>
              <a:t>, </a:t>
            </a:r>
            <a:r>
              <a:rPr lang="en-US" sz="2400" spc="-5" dirty="0">
                <a:solidFill>
                  <a:srgbClr val="0070C0"/>
                </a:solidFill>
                <a:latin typeface="Cambria"/>
                <a:cs typeface="Cambria"/>
              </a:rPr>
              <a:t>@</a:t>
            </a:r>
            <a:r>
              <a:rPr lang="en-US" sz="2400" spc="-5" dirty="0" err="1">
                <a:solidFill>
                  <a:srgbClr val="0070C0"/>
                </a:solidFill>
                <a:latin typeface="Cambria"/>
                <a:cs typeface="Cambria"/>
              </a:rPr>
              <a:t>GenerateValue</a:t>
            </a:r>
            <a:r>
              <a:rPr lang="en-US" sz="2400" spc="-5" dirty="0">
                <a:latin typeface="Cambria"/>
                <a:cs typeface="Cambria"/>
              </a:rPr>
              <a:t>, </a:t>
            </a:r>
            <a:r>
              <a:rPr lang="en-US" sz="2400" spc="-5" dirty="0">
                <a:solidFill>
                  <a:srgbClr val="FF0000"/>
                </a:solidFill>
                <a:latin typeface="Cambria"/>
                <a:cs typeface="Cambria"/>
              </a:rPr>
              <a:t>@Column </a:t>
            </a:r>
            <a:r>
              <a:rPr lang="en-US" sz="2400" spc="-5" dirty="0">
                <a:latin typeface="Cambria"/>
                <a:cs typeface="Cambria"/>
              </a:rPr>
              <a:t>etc.,</a:t>
            </a:r>
            <a:endParaRPr sz="2400" dirty="0">
              <a:latin typeface="Cambria"/>
              <a:cs typeface="Cambria"/>
            </a:endParaRPr>
          </a:p>
          <a:p>
            <a:pPr>
              <a:lnSpc>
                <a:spcPct val="100000"/>
              </a:lnSpc>
              <a:spcBef>
                <a:spcPts val="25"/>
              </a:spcBef>
            </a:pPr>
            <a:endParaRPr lang="en-US" sz="2400" dirty="0">
              <a:latin typeface="Cambria"/>
              <a:cs typeface="Cambria"/>
            </a:endParaRPr>
          </a:p>
          <a:p>
            <a:pPr>
              <a:lnSpc>
                <a:spcPct val="100000"/>
              </a:lnSpc>
              <a:spcBef>
                <a:spcPts val="25"/>
              </a:spcBef>
            </a:pPr>
            <a:r>
              <a:rPr lang="en-US" sz="2400" b="1" dirty="0">
                <a:solidFill>
                  <a:srgbClr val="0070C0"/>
                </a:solidFill>
                <a:latin typeface="Cambria"/>
                <a:cs typeface="Cambria"/>
              </a:rPr>
              <a:t>Confused when to use Annotation and XML Mapping???</a:t>
            </a:r>
          </a:p>
          <a:p>
            <a:pPr>
              <a:lnSpc>
                <a:spcPct val="100000"/>
              </a:lnSpc>
              <a:spcBef>
                <a:spcPts val="25"/>
              </a:spcBef>
            </a:pPr>
            <a:endParaRPr lang="en-US" sz="2400" dirty="0">
              <a:latin typeface="Cambria"/>
              <a:cs typeface="Cambria"/>
            </a:endParaRPr>
          </a:p>
          <a:p>
            <a:pPr>
              <a:lnSpc>
                <a:spcPct val="100000"/>
              </a:lnSpc>
              <a:spcBef>
                <a:spcPts val="25"/>
              </a:spcBef>
            </a:pPr>
            <a:endParaRPr lang="en-US" sz="2400" dirty="0">
              <a:latin typeface="Cambria"/>
              <a:cs typeface="Cambria"/>
            </a:endParaRPr>
          </a:p>
          <a:p>
            <a:pPr>
              <a:lnSpc>
                <a:spcPct val="100000"/>
              </a:lnSpc>
              <a:spcBef>
                <a:spcPts val="25"/>
              </a:spcBef>
            </a:pPr>
            <a:endParaRPr sz="2400" dirty="0">
              <a:latin typeface="Cambria"/>
              <a:cs typeface="Cambria"/>
            </a:endParaRPr>
          </a:p>
        </p:txBody>
      </p:sp>
      <p:sp>
        <p:nvSpPr>
          <p:cNvPr id="3" name="object 3"/>
          <p:cNvSpPr txBox="1">
            <a:spLocks noGrp="1"/>
          </p:cNvSpPr>
          <p:nvPr>
            <p:ph type="title"/>
          </p:nvPr>
        </p:nvSpPr>
        <p:spPr>
          <a:xfrm>
            <a:off x="762000" y="304800"/>
            <a:ext cx="5141875" cy="504625"/>
          </a:xfrm>
          <a:prstGeom prst="rect">
            <a:avLst/>
          </a:prstGeom>
        </p:spPr>
        <p:txBody>
          <a:bodyPr vert="horz" wrap="square" lIns="0" tIns="12065" rIns="0" bIns="0" rtlCol="0">
            <a:spAutoFit/>
          </a:bodyPr>
          <a:lstStyle/>
          <a:p>
            <a:pPr marL="12700" marR="5080" indent="146050">
              <a:lnSpc>
                <a:spcPct val="100000"/>
              </a:lnSpc>
              <a:spcBef>
                <a:spcPts val="95"/>
              </a:spcBef>
            </a:pPr>
            <a:r>
              <a:rPr sz="3200" b="1" spc="-50" dirty="0">
                <a:solidFill>
                  <a:srgbClr val="FF0000"/>
                </a:solidFill>
                <a:latin typeface="Cambria"/>
                <a:cs typeface="Cambria"/>
              </a:rPr>
              <a:t>HIBERNATE </a:t>
            </a:r>
            <a:r>
              <a:rPr sz="3200" b="1" spc="-45" dirty="0">
                <a:solidFill>
                  <a:srgbClr val="FF0000"/>
                </a:solidFill>
                <a:latin typeface="Cambria"/>
                <a:cs typeface="Cambria"/>
              </a:rPr>
              <a:t> </a:t>
            </a:r>
            <a:r>
              <a:rPr sz="3200" b="1" spc="-10" dirty="0">
                <a:solidFill>
                  <a:srgbClr val="FF0000"/>
                </a:solidFill>
                <a:latin typeface="Cambria"/>
                <a:cs typeface="Cambria"/>
              </a:rPr>
              <a:t>AN</a:t>
            </a:r>
            <a:r>
              <a:rPr sz="3200" b="1" spc="-20" dirty="0">
                <a:solidFill>
                  <a:srgbClr val="FF0000"/>
                </a:solidFill>
                <a:latin typeface="Cambria"/>
                <a:cs typeface="Cambria"/>
              </a:rPr>
              <a:t>N</a:t>
            </a:r>
            <a:r>
              <a:rPr sz="3200" b="1" spc="-114" dirty="0">
                <a:solidFill>
                  <a:srgbClr val="FF0000"/>
                </a:solidFill>
                <a:latin typeface="Cambria"/>
                <a:cs typeface="Cambria"/>
              </a:rPr>
              <a:t>O</a:t>
            </a:r>
            <a:r>
              <a:rPr sz="3200" b="1" spc="-375" dirty="0">
                <a:solidFill>
                  <a:srgbClr val="FF0000"/>
                </a:solidFill>
                <a:latin typeface="Cambria"/>
                <a:cs typeface="Cambria"/>
              </a:rPr>
              <a:t>T</a:t>
            </a:r>
            <a:r>
              <a:rPr sz="3200" b="1" spc="-270" dirty="0">
                <a:solidFill>
                  <a:srgbClr val="FF0000"/>
                </a:solidFill>
                <a:latin typeface="Cambria"/>
                <a:cs typeface="Cambria"/>
              </a:rPr>
              <a:t>A</a:t>
            </a:r>
            <a:r>
              <a:rPr sz="3200" b="1" spc="-15" dirty="0">
                <a:solidFill>
                  <a:srgbClr val="FF0000"/>
                </a:solidFill>
                <a:latin typeface="Cambria"/>
                <a:cs typeface="Cambria"/>
              </a:rPr>
              <a:t>T</a:t>
            </a:r>
            <a:r>
              <a:rPr sz="3200" b="1" spc="-40" dirty="0">
                <a:solidFill>
                  <a:srgbClr val="FF0000"/>
                </a:solidFill>
                <a:latin typeface="Cambria"/>
                <a:cs typeface="Cambria"/>
              </a:rPr>
              <a:t>I</a:t>
            </a:r>
            <a:r>
              <a:rPr sz="3200" b="1" spc="-50" dirty="0">
                <a:solidFill>
                  <a:srgbClr val="FF0000"/>
                </a:solidFill>
                <a:latin typeface="Cambria"/>
                <a:cs typeface="Cambria"/>
              </a:rPr>
              <a:t>O</a:t>
            </a:r>
            <a:r>
              <a:rPr sz="3200" b="1" spc="-10" dirty="0">
                <a:solidFill>
                  <a:srgbClr val="FF0000"/>
                </a:solidFill>
                <a:latin typeface="Cambria"/>
                <a:cs typeface="Cambria"/>
              </a:rPr>
              <a:t>N</a:t>
            </a:r>
            <a:endParaRPr sz="3200" dirty="0">
              <a:solidFill>
                <a:srgbClr val="FF0000"/>
              </a:solidFill>
              <a:latin typeface="Cambria"/>
              <a:cs typeface="Cambria"/>
            </a:endParaRPr>
          </a:p>
        </p:txBody>
      </p:sp>
      <p:pic>
        <p:nvPicPr>
          <p:cNvPr id="1028" name="Picture 4" descr="30+ Best Free Brahmi Gifs , brahmanandam gifs , brahmi gif downloa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14819" y="4817435"/>
            <a:ext cx="2589056" cy="193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733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mbria"/>
                <a:cs typeface="Cambria"/>
              </a:rPr>
              <a:t>If</a:t>
            </a:r>
            <a:r>
              <a:rPr lang="en-US" spc="5" dirty="0">
                <a:latin typeface="Cambria"/>
                <a:cs typeface="Cambria"/>
              </a:rPr>
              <a:t> </a:t>
            </a:r>
            <a:r>
              <a:rPr lang="en-US" spc="-35" dirty="0">
                <a:latin typeface="Cambria"/>
                <a:cs typeface="Cambria"/>
              </a:rPr>
              <a:t>you</a:t>
            </a:r>
            <a:r>
              <a:rPr lang="en-US" spc="-30" dirty="0">
                <a:latin typeface="Cambria"/>
                <a:cs typeface="Cambria"/>
              </a:rPr>
              <a:t> </a:t>
            </a:r>
            <a:r>
              <a:rPr lang="en-US" dirty="0">
                <a:latin typeface="Cambria"/>
                <a:cs typeface="Cambria"/>
              </a:rPr>
              <a:t>going</a:t>
            </a:r>
            <a:r>
              <a:rPr lang="en-US" spc="5" dirty="0">
                <a:latin typeface="Cambria"/>
                <a:cs typeface="Cambria"/>
              </a:rPr>
              <a:t> </a:t>
            </a:r>
            <a:r>
              <a:rPr lang="en-US" spc="-15" dirty="0">
                <a:latin typeface="Cambria"/>
                <a:cs typeface="Cambria"/>
              </a:rPr>
              <a:t>to</a:t>
            </a:r>
            <a:r>
              <a:rPr lang="en-US" spc="-10" dirty="0">
                <a:latin typeface="Cambria"/>
                <a:cs typeface="Cambria"/>
              </a:rPr>
              <a:t> </a:t>
            </a:r>
            <a:r>
              <a:rPr lang="en-US" spc="-25" dirty="0">
                <a:latin typeface="Cambria"/>
                <a:cs typeface="Cambria"/>
              </a:rPr>
              <a:t>make</a:t>
            </a:r>
            <a:r>
              <a:rPr lang="en-US" spc="-20" dirty="0">
                <a:latin typeface="Cambria"/>
                <a:cs typeface="Cambria"/>
              </a:rPr>
              <a:t> </a:t>
            </a:r>
            <a:r>
              <a:rPr lang="en-US" spc="-15" dirty="0">
                <a:latin typeface="Cambria"/>
                <a:cs typeface="Cambria"/>
              </a:rPr>
              <a:t>your</a:t>
            </a:r>
            <a:r>
              <a:rPr lang="en-US" spc="-10" dirty="0">
                <a:latin typeface="Cambria"/>
                <a:cs typeface="Cambria"/>
              </a:rPr>
              <a:t> application</a:t>
            </a:r>
            <a:r>
              <a:rPr lang="en-US" spc="-5" dirty="0">
                <a:latin typeface="Cambria"/>
                <a:cs typeface="Cambria"/>
              </a:rPr>
              <a:t> </a:t>
            </a:r>
            <a:r>
              <a:rPr lang="en-US" b="1" spc="-10" dirty="0">
                <a:latin typeface="Cambria"/>
                <a:cs typeface="Cambria"/>
              </a:rPr>
              <a:t>portable</a:t>
            </a:r>
            <a:r>
              <a:rPr lang="en-US" spc="-5" dirty="0">
                <a:latin typeface="Cambria"/>
                <a:cs typeface="Cambria"/>
              </a:rPr>
              <a:t> </a:t>
            </a:r>
            <a:r>
              <a:rPr lang="en-US" spc="-25" dirty="0">
                <a:latin typeface="Cambria"/>
                <a:cs typeface="Cambria"/>
              </a:rPr>
              <a:t>to</a:t>
            </a:r>
            <a:r>
              <a:rPr lang="en-US" spc="-20" dirty="0">
                <a:latin typeface="Cambria"/>
                <a:cs typeface="Cambria"/>
              </a:rPr>
              <a:t> </a:t>
            </a:r>
            <a:r>
              <a:rPr lang="en-US" spc="5" dirty="0">
                <a:latin typeface="Cambria"/>
                <a:cs typeface="Cambria"/>
              </a:rPr>
              <a:t>other</a:t>
            </a:r>
            <a:r>
              <a:rPr lang="en-US" spc="10" dirty="0">
                <a:latin typeface="Cambria"/>
                <a:cs typeface="Cambria"/>
              </a:rPr>
              <a:t> </a:t>
            </a:r>
            <a:r>
              <a:rPr lang="en-US" dirty="0">
                <a:latin typeface="Cambria"/>
                <a:cs typeface="Cambria"/>
              </a:rPr>
              <a:t>EJB</a:t>
            </a:r>
            <a:r>
              <a:rPr lang="en-US" spc="5" dirty="0">
                <a:latin typeface="Cambria"/>
                <a:cs typeface="Cambria"/>
              </a:rPr>
              <a:t> </a:t>
            </a:r>
            <a:r>
              <a:rPr lang="en-US" dirty="0">
                <a:latin typeface="Cambria"/>
                <a:cs typeface="Cambria"/>
              </a:rPr>
              <a:t>3 </a:t>
            </a:r>
            <a:r>
              <a:rPr lang="en-US" spc="5" dirty="0">
                <a:latin typeface="Cambria"/>
                <a:cs typeface="Cambria"/>
              </a:rPr>
              <a:t> </a:t>
            </a:r>
            <a:r>
              <a:rPr lang="en-US" spc="-5" dirty="0">
                <a:latin typeface="Cambria"/>
                <a:cs typeface="Cambria"/>
              </a:rPr>
              <a:t>compliant </a:t>
            </a:r>
            <a:r>
              <a:rPr lang="en-US" dirty="0">
                <a:latin typeface="Cambria"/>
                <a:cs typeface="Cambria"/>
              </a:rPr>
              <a:t>ORM </a:t>
            </a:r>
            <a:r>
              <a:rPr lang="en-US" spc="-10" dirty="0">
                <a:latin typeface="Cambria"/>
                <a:cs typeface="Cambria"/>
              </a:rPr>
              <a:t>applications, </a:t>
            </a:r>
            <a:r>
              <a:rPr lang="en-US" spc="-35" dirty="0">
                <a:latin typeface="Cambria"/>
                <a:cs typeface="Cambria"/>
              </a:rPr>
              <a:t>you </a:t>
            </a:r>
            <a:r>
              <a:rPr lang="en-US" dirty="0">
                <a:latin typeface="Cambria"/>
                <a:cs typeface="Cambria"/>
              </a:rPr>
              <a:t>must </a:t>
            </a:r>
            <a:r>
              <a:rPr lang="en-US" spc="-5" dirty="0">
                <a:latin typeface="Cambria"/>
                <a:cs typeface="Cambria"/>
              </a:rPr>
              <a:t>use annotations </a:t>
            </a:r>
            <a:r>
              <a:rPr lang="en-US" spc="-25" dirty="0">
                <a:latin typeface="Cambria"/>
                <a:cs typeface="Cambria"/>
              </a:rPr>
              <a:t>to </a:t>
            </a:r>
            <a:r>
              <a:rPr lang="en-US" spc="-10" dirty="0">
                <a:latin typeface="Cambria"/>
                <a:cs typeface="Cambria"/>
              </a:rPr>
              <a:t>represent </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mapping</a:t>
            </a:r>
            <a:r>
              <a:rPr lang="en-US" dirty="0">
                <a:latin typeface="Cambria"/>
                <a:cs typeface="Cambria"/>
              </a:rPr>
              <a:t> </a:t>
            </a:r>
            <a:r>
              <a:rPr lang="en-US" spc="-15" dirty="0">
                <a:latin typeface="Cambria"/>
                <a:cs typeface="Cambria"/>
              </a:rPr>
              <a:t>information.</a:t>
            </a:r>
            <a:r>
              <a:rPr lang="en-US" spc="-10" dirty="0">
                <a:latin typeface="Cambria"/>
                <a:cs typeface="Cambria"/>
              </a:rPr>
              <a:t> </a:t>
            </a:r>
          </a:p>
          <a:p>
            <a:r>
              <a:rPr lang="en-US" spc="-5" dirty="0">
                <a:solidFill>
                  <a:srgbClr val="0070C0"/>
                </a:solidFill>
                <a:latin typeface="Cambria"/>
                <a:cs typeface="Cambria"/>
              </a:rPr>
              <a:t>But</a:t>
            </a:r>
            <a:r>
              <a:rPr lang="en-US" dirty="0">
                <a:solidFill>
                  <a:srgbClr val="0070C0"/>
                </a:solidFill>
                <a:latin typeface="Cambria"/>
                <a:cs typeface="Cambria"/>
              </a:rPr>
              <a:t> still</a:t>
            </a:r>
            <a:r>
              <a:rPr lang="en-US" spc="5" dirty="0">
                <a:solidFill>
                  <a:srgbClr val="0070C0"/>
                </a:solidFill>
                <a:latin typeface="Cambria"/>
                <a:cs typeface="Cambria"/>
              </a:rPr>
              <a:t> if</a:t>
            </a:r>
            <a:r>
              <a:rPr lang="en-US" spc="10" dirty="0">
                <a:solidFill>
                  <a:srgbClr val="0070C0"/>
                </a:solidFill>
                <a:latin typeface="Cambria"/>
                <a:cs typeface="Cambria"/>
              </a:rPr>
              <a:t> </a:t>
            </a:r>
            <a:r>
              <a:rPr lang="en-US" spc="-35" dirty="0">
                <a:solidFill>
                  <a:srgbClr val="0070C0"/>
                </a:solidFill>
                <a:latin typeface="Cambria"/>
                <a:cs typeface="Cambria"/>
              </a:rPr>
              <a:t>you</a:t>
            </a:r>
            <a:r>
              <a:rPr lang="en-US" spc="409" dirty="0">
                <a:solidFill>
                  <a:srgbClr val="0070C0"/>
                </a:solidFill>
                <a:latin typeface="Cambria"/>
                <a:cs typeface="Cambria"/>
              </a:rPr>
              <a:t> </a:t>
            </a:r>
            <a:r>
              <a:rPr lang="en-US" spc="-35" dirty="0">
                <a:solidFill>
                  <a:srgbClr val="0070C0"/>
                </a:solidFill>
                <a:latin typeface="Cambria"/>
                <a:cs typeface="Cambria"/>
              </a:rPr>
              <a:t>want</a:t>
            </a:r>
            <a:r>
              <a:rPr lang="en-US" spc="415" dirty="0">
                <a:solidFill>
                  <a:srgbClr val="0070C0"/>
                </a:solidFill>
                <a:latin typeface="Cambria"/>
                <a:cs typeface="Cambria"/>
              </a:rPr>
              <a:t> </a:t>
            </a:r>
            <a:r>
              <a:rPr lang="en-US" spc="-15" dirty="0">
                <a:solidFill>
                  <a:srgbClr val="0070C0"/>
                </a:solidFill>
                <a:latin typeface="Cambria"/>
                <a:cs typeface="Cambria"/>
              </a:rPr>
              <a:t>greater</a:t>
            </a:r>
            <a:r>
              <a:rPr lang="en-US" spc="455" dirty="0">
                <a:solidFill>
                  <a:srgbClr val="0070C0"/>
                </a:solidFill>
                <a:latin typeface="Cambria"/>
                <a:cs typeface="Cambria"/>
              </a:rPr>
              <a:t> </a:t>
            </a:r>
            <a:r>
              <a:rPr lang="en-US" spc="-40" dirty="0">
                <a:solidFill>
                  <a:srgbClr val="0070C0"/>
                </a:solidFill>
                <a:latin typeface="Cambria"/>
                <a:cs typeface="Cambria"/>
              </a:rPr>
              <a:t>flexibility, </a:t>
            </a:r>
            <a:r>
              <a:rPr lang="en-US" spc="-35" dirty="0">
                <a:solidFill>
                  <a:srgbClr val="0070C0"/>
                </a:solidFill>
                <a:latin typeface="Cambria"/>
                <a:cs typeface="Cambria"/>
              </a:rPr>
              <a:t> </a:t>
            </a:r>
            <a:r>
              <a:rPr lang="en-US" dirty="0">
                <a:solidFill>
                  <a:srgbClr val="0070C0"/>
                </a:solidFill>
                <a:latin typeface="Cambria"/>
                <a:cs typeface="Cambria"/>
              </a:rPr>
              <a:t>then</a:t>
            </a:r>
            <a:r>
              <a:rPr lang="en-US" spc="-35" dirty="0">
                <a:solidFill>
                  <a:srgbClr val="0070C0"/>
                </a:solidFill>
                <a:latin typeface="Cambria"/>
                <a:cs typeface="Cambria"/>
              </a:rPr>
              <a:t> you</a:t>
            </a:r>
            <a:r>
              <a:rPr lang="en-US" spc="-5" dirty="0">
                <a:solidFill>
                  <a:srgbClr val="0070C0"/>
                </a:solidFill>
                <a:latin typeface="Cambria"/>
                <a:cs typeface="Cambria"/>
              </a:rPr>
              <a:t> </a:t>
            </a:r>
            <a:r>
              <a:rPr lang="en-US" spc="5" dirty="0">
                <a:solidFill>
                  <a:srgbClr val="0070C0"/>
                </a:solidFill>
                <a:latin typeface="Cambria"/>
                <a:cs typeface="Cambria"/>
              </a:rPr>
              <a:t>should</a:t>
            </a:r>
            <a:r>
              <a:rPr lang="en-US" spc="-50" dirty="0">
                <a:solidFill>
                  <a:srgbClr val="0070C0"/>
                </a:solidFill>
                <a:latin typeface="Cambria"/>
                <a:cs typeface="Cambria"/>
              </a:rPr>
              <a:t> </a:t>
            </a:r>
            <a:r>
              <a:rPr lang="en-US" spc="-5" dirty="0">
                <a:solidFill>
                  <a:srgbClr val="0070C0"/>
                </a:solidFill>
                <a:latin typeface="Cambria"/>
                <a:cs typeface="Cambria"/>
              </a:rPr>
              <a:t>go</a:t>
            </a:r>
            <a:r>
              <a:rPr lang="en-US" spc="-25" dirty="0">
                <a:solidFill>
                  <a:srgbClr val="0070C0"/>
                </a:solidFill>
                <a:latin typeface="Cambria"/>
                <a:cs typeface="Cambria"/>
              </a:rPr>
              <a:t> </a:t>
            </a:r>
            <a:r>
              <a:rPr lang="en-US" dirty="0">
                <a:solidFill>
                  <a:srgbClr val="0070C0"/>
                </a:solidFill>
                <a:latin typeface="Cambria"/>
                <a:cs typeface="Cambria"/>
              </a:rPr>
              <a:t>with</a:t>
            </a:r>
            <a:r>
              <a:rPr lang="en-US" spc="-5" dirty="0">
                <a:solidFill>
                  <a:srgbClr val="0070C0"/>
                </a:solidFill>
                <a:latin typeface="Cambria"/>
                <a:cs typeface="Cambria"/>
              </a:rPr>
              <a:t> </a:t>
            </a:r>
            <a:r>
              <a:rPr lang="en-US" dirty="0">
                <a:solidFill>
                  <a:srgbClr val="0070C0"/>
                </a:solidFill>
                <a:latin typeface="Cambria"/>
                <a:cs typeface="Cambria"/>
              </a:rPr>
              <a:t>XML-based</a:t>
            </a:r>
            <a:r>
              <a:rPr lang="en-US" spc="-100" dirty="0">
                <a:solidFill>
                  <a:srgbClr val="0070C0"/>
                </a:solidFill>
                <a:latin typeface="Cambria"/>
                <a:cs typeface="Cambria"/>
              </a:rPr>
              <a:t> </a:t>
            </a:r>
            <a:r>
              <a:rPr lang="en-US" dirty="0">
                <a:solidFill>
                  <a:srgbClr val="0070C0"/>
                </a:solidFill>
                <a:latin typeface="Cambria"/>
                <a:cs typeface="Cambria"/>
              </a:rPr>
              <a:t>mappings.</a:t>
            </a:r>
          </a:p>
          <a:p>
            <a:endParaRPr lang="en-IN" dirty="0"/>
          </a:p>
        </p:txBody>
      </p:sp>
      <p:sp>
        <p:nvSpPr>
          <p:cNvPr id="4" name="Slide Number Placeholder 3"/>
          <p:cNvSpPr>
            <a:spLocks noGrp="1"/>
          </p:cNvSpPr>
          <p:nvPr>
            <p:ph type="sldNum" sz="quarter" idx="12"/>
          </p:nvPr>
        </p:nvSpPr>
        <p:spPr/>
        <p:txBody>
          <a:bodyPr/>
          <a:lstStyle/>
          <a:p>
            <a:fld id="{5EA8BEFB-AE5B-48F9-BBAD-B489CDE48C80}" type="slidenum">
              <a:rPr lang="en-US" smtClean="0"/>
              <a:t>63</a:t>
            </a:fld>
            <a:endParaRPr lang="en-US"/>
          </a:p>
        </p:txBody>
      </p:sp>
      <p:sp>
        <p:nvSpPr>
          <p:cNvPr id="5" name="object 3"/>
          <p:cNvSpPr txBox="1">
            <a:spLocks noGrp="1"/>
          </p:cNvSpPr>
          <p:nvPr>
            <p:ph type="title"/>
          </p:nvPr>
        </p:nvSpPr>
        <p:spPr>
          <a:prstGeom prst="rect">
            <a:avLst/>
          </a:prstGeom>
        </p:spPr>
        <p:txBody>
          <a:bodyPr vert="horz" wrap="square" lIns="0" tIns="12065" rIns="0" bIns="0" rtlCol="0">
            <a:spAutoFit/>
          </a:bodyPr>
          <a:lstStyle/>
          <a:p>
            <a:pPr marL="12700" marR="5080" indent="146050">
              <a:lnSpc>
                <a:spcPct val="100000"/>
              </a:lnSpc>
              <a:spcBef>
                <a:spcPts val="95"/>
              </a:spcBef>
            </a:pPr>
            <a:r>
              <a:rPr sz="3200" b="1" spc="-50" dirty="0">
                <a:solidFill>
                  <a:srgbClr val="FF0000"/>
                </a:solidFill>
                <a:latin typeface="Cambria"/>
                <a:cs typeface="Cambria"/>
              </a:rPr>
              <a:t>HIBERNATE </a:t>
            </a:r>
            <a:r>
              <a:rPr sz="3200" b="1" spc="-45" dirty="0">
                <a:solidFill>
                  <a:srgbClr val="FF0000"/>
                </a:solidFill>
                <a:latin typeface="Cambria"/>
                <a:cs typeface="Cambria"/>
              </a:rPr>
              <a:t> </a:t>
            </a:r>
            <a:r>
              <a:rPr sz="3200" b="1" spc="-10" dirty="0">
                <a:solidFill>
                  <a:srgbClr val="FF0000"/>
                </a:solidFill>
                <a:latin typeface="Cambria"/>
                <a:cs typeface="Cambria"/>
              </a:rPr>
              <a:t>AN</a:t>
            </a:r>
            <a:r>
              <a:rPr sz="3200" b="1" spc="-20" dirty="0">
                <a:solidFill>
                  <a:srgbClr val="FF0000"/>
                </a:solidFill>
                <a:latin typeface="Cambria"/>
                <a:cs typeface="Cambria"/>
              </a:rPr>
              <a:t>N</a:t>
            </a:r>
            <a:r>
              <a:rPr sz="3200" b="1" spc="-114" dirty="0">
                <a:solidFill>
                  <a:srgbClr val="FF0000"/>
                </a:solidFill>
                <a:latin typeface="Cambria"/>
                <a:cs typeface="Cambria"/>
              </a:rPr>
              <a:t>O</a:t>
            </a:r>
            <a:r>
              <a:rPr sz="3200" b="1" spc="-375" dirty="0">
                <a:solidFill>
                  <a:srgbClr val="FF0000"/>
                </a:solidFill>
                <a:latin typeface="Cambria"/>
                <a:cs typeface="Cambria"/>
              </a:rPr>
              <a:t>T</a:t>
            </a:r>
            <a:r>
              <a:rPr sz="3200" b="1" spc="-270" dirty="0">
                <a:solidFill>
                  <a:srgbClr val="FF0000"/>
                </a:solidFill>
                <a:latin typeface="Cambria"/>
                <a:cs typeface="Cambria"/>
              </a:rPr>
              <a:t>A</a:t>
            </a:r>
            <a:r>
              <a:rPr sz="3200" b="1" spc="-15" dirty="0">
                <a:solidFill>
                  <a:srgbClr val="FF0000"/>
                </a:solidFill>
                <a:latin typeface="Cambria"/>
                <a:cs typeface="Cambria"/>
              </a:rPr>
              <a:t>T</a:t>
            </a:r>
            <a:r>
              <a:rPr sz="3200" b="1" spc="-40" dirty="0">
                <a:solidFill>
                  <a:srgbClr val="FF0000"/>
                </a:solidFill>
                <a:latin typeface="Cambria"/>
                <a:cs typeface="Cambria"/>
              </a:rPr>
              <a:t>I</a:t>
            </a:r>
            <a:r>
              <a:rPr sz="3200" b="1" spc="-50" dirty="0">
                <a:solidFill>
                  <a:srgbClr val="FF0000"/>
                </a:solidFill>
                <a:latin typeface="Cambria"/>
                <a:cs typeface="Cambria"/>
              </a:rPr>
              <a:t>O</a:t>
            </a:r>
            <a:r>
              <a:rPr sz="3200" b="1" spc="-10" dirty="0">
                <a:solidFill>
                  <a:srgbClr val="FF0000"/>
                </a:solidFill>
                <a:latin typeface="Cambria"/>
                <a:cs typeface="Cambria"/>
              </a:rPr>
              <a:t>N</a:t>
            </a:r>
            <a:endParaRPr sz="3200" dirty="0">
              <a:solidFill>
                <a:srgbClr val="FF0000"/>
              </a:solidFill>
              <a:latin typeface="Cambria"/>
              <a:cs typeface="Cambria"/>
            </a:endParaRPr>
          </a:p>
        </p:txBody>
      </p:sp>
    </p:spTree>
    <p:extLst>
      <p:ext uri="{BB962C8B-B14F-4D97-AF65-F5344CB8AC3E}">
        <p14:creationId xmlns:p14="http://schemas.microsoft.com/office/powerpoint/2010/main" val="92401159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41144"/>
            <a:ext cx="8167370" cy="2719070"/>
          </a:xfrm>
          <a:prstGeom prst="rect">
            <a:avLst/>
          </a:prstGeom>
        </p:spPr>
        <p:txBody>
          <a:bodyPr vert="horz" wrap="square" lIns="0" tIns="13335" rIns="0" bIns="0" rtlCol="0">
            <a:spAutoFit/>
          </a:bodyPr>
          <a:lstStyle/>
          <a:p>
            <a:pPr marL="12700" marR="5715" algn="just">
              <a:lnSpc>
                <a:spcPct val="100000"/>
              </a:lnSpc>
              <a:spcBef>
                <a:spcPts val="105"/>
              </a:spcBef>
            </a:pPr>
            <a:r>
              <a:rPr sz="2200" dirty="0">
                <a:latin typeface="Cambria"/>
                <a:cs typeface="Cambria"/>
              </a:rPr>
              <a:t>First </a:t>
            </a:r>
            <a:r>
              <a:rPr sz="2200" spc="-10" dirty="0">
                <a:latin typeface="Cambria"/>
                <a:cs typeface="Cambria"/>
              </a:rPr>
              <a:t>of </a:t>
            </a:r>
            <a:r>
              <a:rPr sz="2200" dirty="0">
                <a:latin typeface="Cambria"/>
                <a:cs typeface="Cambria"/>
              </a:rPr>
              <a:t>all </a:t>
            </a:r>
            <a:r>
              <a:rPr sz="2200" spc="-30" dirty="0">
                <a:latin typeface="Cambria"/>
                <a:cs typeface="Cambria"/>
              </a:rPr>
              <a:t>you </a:t>
            </a:r>
            <a:r>
              <a:rPr sz="2200" spc="-20" dirty="0">
                <a:latin typeface="Cambria"/>
                <a:cs typeface="Cambria"/>
              </a:rPr>
              <a:t>would </a:t>
            </a:r>
            <a:r>
              <a:rPr sz="2200" spc="-40" dirty="0">
                <a:latin typeface="Cambria"/>
                <a:cs typeface="Cambria"/>
              </a:rPr>
              <a:t>have </a:t>
            </a:r>
            <a:r>
              <a:rPr sz="2200" spc="-25" dirty="0">
                <a:latin typeface="Cambria"/>
                <a:cs typeface="Cambria"/>
              </a:rPr>
              <a:t>to </a:t>
            </a:r>
            <a:r>
              <a:rPr sz="2200" spc="-10" dirty="0">
                <a:latin typeface="Cambria"/>
                <a:cs typeface="Cambria"/>
              </a:rPr>
              <a:t>make sure that </a:t>
            </a:r>
            <a:r>
              <a:rPr sz="2200" spc="-35" dirty="0">
                <a:latin typeface="Cambria"/>
                <a:cs typeface="Cambria"/>
              </a:rPr>
              <a:t>you </a:t>
            </a:r>
            <a:r>
              <a:rPr sz="2200" spc="-25" dirty="0">
                <a:latin typeface="Cambria"/>
                <a:cs typeface="Cambria"/>
              </a:rPr>
              <a:t>are </a:t>
            </a:r>
            <a:r>
              <a:rPr sz="2200" dirty="0">
                <a:latin typeface="Cambria"/>
                <a:cs typeface="Cambria"/>
              </a:rPr>
              <a:t>using JDK </a:t>
            </a:r>
            <a:r>
              <a:rPr sz="2200" spc="-5" dirty="0">
                <a:latin typeface="Cambria"/>
                <a:cs typeface="Cambria"/>
              </a:rPr>
              <a:t>5.0 </a:t>
            </a:r>
            <a:r>
              <a:rPr sz="2200" dirty="0">
                <a:latin typeface="Cambria"/>
                <a:cs typeface="Cambria"/>
              </a:rPr>
              <a:t> otherwise</a:t>
            </a:r>
            <a:r>
              <a:rPr sz="2200" spc="5" dirty="0">
                <a:latin typeface="Cambria"/>
                <a:cs typeface="Cambria"/>
              </a:rPr>
              <a:t> </a:t>
            </a:r>
            <a:r>
              <a:rPr sz="2200" spc="-30" dirty="0">
                <a:latin typeface="Cambria"/>
                <a:cs typeface="Cambria"/>
              </a:rPr>
              <a:t>you</a:t>
            </a:r>
            <a:r>
              <a:rPr sz="2200" spc="-25" dirty="0">
                <a:latin typeface="Cambria"/>
                <a:cs typeface="Cambria"/>
              </a:rPr>
              <a:t> </a:t>
            </a:r>
            <a:r>
              <a:rPr sz="2200" dirty="0">
                <a:latin typeface="Cambria"/>
                <a:cs typeface="Cambria"/>
              </a:rPr>
              <a:t>need</a:t>
            </a:r>
            <a:r>
              <a:rPr sz="2200" spc="5" dirty="0">
                <a:latin typeface="Cambria"/>
                <a:cs typeface="Cambria"/>
              </a:rPr>
              <a:t> </a:t>
            </a:r>
            <a:r>
              <a:rPr sz="2200" spc="-25" dirty="0">
                <a:latin typeface="Cambria"/>
                <a:cs typeface="Cambria"/>
              </a:rPr>
              <a:t>to</a:t>
            </a:r>
            <a:r>
              <a:rPr sz="2200" spc="-20" dirty="0">
                <a:latin typeface="Cambria"/>
                <a:cs typeface="Cambria"/>
              </a:rPr>
              <a:t> </a:t>
            </a:r>
            <a:r>
              <a:rPr sz="2200" spc="-15" dirty="0">
                <a:latin typeface="Cambria"/>
                <a:cs typeface="Cambria"/>
              </a:rPr>
              <a:t>upgrade</a:t>
            </a:r>
            <a:r>
              <a:rPr sz="2200" spc="-10" dirty="0">
                <a:latin typeface="Cambria"/>
                <a:cs typeface="Cambria"/>
              </a:rPr>
              <a:t> </a:t>
            </a:r>
            <a:r>
              <a:rPr sz="2200" spc="-25" dirty="0">
                <a:latin typeface="Cambria"/>
                <a:cs typeface="Cambria"/>
              </a:rPr>
              <a:t>your</a:t>
            </a:r>
            <a:r>
              <a:rPr sz="2200" spc="-20" dirty="0">
                <a:latin typeface="Cambria"/>
                <a:cs typeface="Cambria"/>
              </a:rPr>
              <a:t> </a:t>
            </a:r>
            <a:r>
              <a:rPr sz="2200" spc="-15" dirty="0">
                <a:latin typeface="Cambria"/>
                <a:cs typeface="Cambria"/>
              </a:rPr>
              <a:t>JDK</a:t>
            </a:r>
            <a:r>
              <a:rPr sz="2200" spc="-10" dirty="0">
                <a:latin typeface="Cambria"/>
                <a:cs typeface="Cambria"/>
              </a:rPr>
              <a:t> </a:t>
            </a:r>
            <a:r>
              <a:rPr sz="2200" spc="-25" dirty="0">
                <a:latin typeface="Cambria"/>
                <a:cs typeface="Cambria"/>
              </a:rPr>
              <a:t>to</a:t>
            </a:r>
            <a:r>
              <a:rPr sz="2200" spc="-20" dirty="0">
                <a:latin typeface="Cambria"/>
                <a:cs typeface="Cambria"/>
              </a:rPr>
              <a:t> </a:t>
            </a:r>
            <a:r>
              <a:rPr sz="2200" spc="5" dirty="0">
                <a:latin typeface="Cambria"/>
                <a:cs typeface="Cambria"/>
              </a:rPr>
              <a:t>JDK</a:t>
            </a:r>
            <a:r>
              <a:rPr sz="2200" spc="10" dirty="0">
                <a:latin typeface="Cambria"/>
                <a:cs typeface="Cambria"/>
              </a:rPr>
              <a:t> </a:t>
            </a:r>
            <a:r>
              <a:rPr sz="2200" dirty="0">
                <a:latin typeface="Cambria"/>
                <a:cs typeface="Cambria"/>
              </a:rPr>
              <a:t>5.0</a:t>
            </a:r>
            <a:r>
              <a:rPr sz="2200" spc="480" dirty="0">
                <a:latin typeface="Cambria"/>
                <a:cs typeface="Cambria"/>
              </a:rPr>
              <a:t> </a:t>
            </a:r>
            <a:r>
              <a:rPr sz="2200" spc="-25" dirty="0">
                <a:latin typeface="Cambria"/>
                <a:cs typeface="Cambria"/>
              </a:rPr>
              <a:t>to</a:t>
            </a:r>
            <a:r>
              <a:rPr sz="2200" spc="434" dirty="0">
                <a:latin typeface="Cambria"/>
                <a:cs typeface="Cambria"/>
              </a:rPr>
              <a:t> </a:t>
            </a:r>
            <a:r>
              <a:rPr sz="2200" spc="-25" dirty="0">
                <a:latin typeface="Cambria"/>
                <a:cs typeface="Cambria"/>
              </a:rPr>
              <a:t>take </a:t>
            </a:r>
            <a:r>
              <a:rPr sz="2200" spc="-20" dirty="0">
                <a:latin typeface="Cambria"/>
                <a:cs typeface="Cambria"/>
              </a:rPr>
              <a:t> </a:t>
            </a:r>
            <a:r>
              <a:rPr sz="2200" spc="-35" dirty="0">
                <a:latin typeface="Cambria"/>
                <a:cs typeface="Cambria"/>
              </a:rPr>
              <a:t>advantage</a:t>
            </a:r>
            <a:r>
              <a:rPr sz="2200" spc="95" dirty="0">
                <a:latin typeface="Cambria"/>
                <a:cs typeface="Cambria"/>
              </a:rPr>
              <a:t> </a:t>
            </a:r>
            <a:r>
              <a:rPr sz="2200" spc="5" dirty="0">
                <a:latin typeface="Cambria"/>
                <a:cs typeface="Cambria"/>
              </a:rPr>
              <a:t>of</a:t>
            </a:r>
            <a:r>
              <a:rPr sz="2200" spc="-50" dirty="0">
                <a:latin typeface="Cambria"/>
                <a:cs typeface="Cambria"/>
              </a:rPr>
              <a:t> </a:t>
            </a:r>
            <a:r>
              <a:rPr sz="2200" dirty="0">
                <a:latin typeface="Cambria"/>
                <a:cs typeface="Cambria"/>
              </a:rPr>
              <a:t>the </a:t>
            </a:r>
            <a:r>
              <a:rPr sz="2200" spc="-40" dirty="0">
                <a:latin typeface="Cambria"/>
                <a:cs typeface="Cambria"/>
              </a:rPr>
              <a:t>native</a:t>
            </a:r>
            <a:r>
              <a:rPr sz="2200" spc="25" dirty="0">
                <a:latin typeface="Cambria"/>
                <a:cs typeface="Cambria"/>
              </a:rPr>
              <a:t> </a:t>
            </a:r>
            <a:r>
              <a:rPr sz="2200" dirty="0">
                <a:latin typeface="Cambria"/>
                <a:cs typeface="Cambria"/>
              </a:rPr>
              <a:t>support</a:t>
            </a:r>
            <a:r>
              <a:rPr sz="2200" spc="-25" dirty="0">
                <a:latin typeface="Cambria"/>
                <a:cs typeface="Cambria"/>
              </a:rPr>
              <a:t> </a:t>
            </a:r>
            <a:r>
              <a:rPr sz="2200" spc="-5" dirty="0">
                <a:latin typeface="Cambria"/>
                <a:cs typeface="Cambria"/>
              </a:rPr>
              <a:t>for</a:t>
            </a:r>
            <a:r>
              <a:rPr sz="2200" spc="-75" dirty="0">
                <a:latin typeface="Cambria"/>
                <a:cs typeface="Cambria"/>
              </a:rPr>
              <a:t> </a:t>
            </a:r>
            <a:r>
              <a:rPr sz="2200" dirty="0">
                <a:latin typeface="Cambria"/>
                <a:cs typeface="Cambria"/>
              </a:rPr>
              <a:t>annotations.</a:t>
            </a:r>
            <a:endParaRPr sz="2200">
              <a:latin typeface="Cambria"/>
              <a:cs typeface="Cambria"/>
            </a:endParaRPr>
          </a:p>
          <a:p>
            <a:pPr>
              <a:lnSpc>
                <a:spcPct val="100000"/>
              </a:lnSpc>
              <a:spcBef>
                <a:spcPts val="20"/>
              </a:spcBef>
            </a:pPr>
            <a:endParaRPr sz="2300">
              <a:latin typeface="Cambria"/>
              <a:cs typeface="Cambria"/>
            </a:endParaRPr>
          </a:p>
          <a:p>
            <a:pPr marL="12700" marR="5080" algn="just">
              <a:lnSpc>
                <a:spcPct val="100000"/>
              </a:lnSpc>
              <a:tabLst>
                <a:tab pos="3384550" algn="l"/>
              </a:tabLst>
            </a:pPr>
            <a:r>
              <a:rPr sz="2200" dirty="0">
                <a:latin typeface="Cambria"/>
                <a:cs typeface="Cambria"/>
              </a:rPr>
              <a:t>Second,</a:t>
            </a:r>
            <a:r>
              <a:rPr sz="2200" spc="5" dirty="0">
                <a:latin typeface="Cambria"/>
                <a:cs typeface="Cambria"/>
              </a:rPr>
              <a:t> </a:t>
            </a:r>
            <a:r>
              <a:rPr sz="2200" spc="-35" dirty="0">
                <a:latin typeface="Cambria"/>
                <a:cs typeface="Cambria"/>
              </a:rPr>
              <a:t>you</a:t>
            </a:r>
            <a:r>
              <a:rPr sz="2200" spc="-30" dirty="0">
                <a:latin typeface="Cambria"/>
                <a:cs typeface="Cambria"/>
              </a:rPr>
              <a:t> </a:t>
            </a:r>
            <a:r>
              <a:rPr sz="2200" dirty="0">
                <a:latin typeface="Cambria"/>
                <a:cs typeface="Cambria"/>
              </a:rPr>
              <a:t>will</a:t>
            </a:r>
            <a:r>
              <a:rPr sz="2200" spc="5" dirty="0">
                <a:latin typeface="Cambria"/>
                <a:cs typeface="Cambria"/>
              </a:rPr>
              <a:t> </a:t>
            </a:r>
            <a:r>
              <a:rPr sz="2200" dirty="0">
                <a:latin typeface="Cambria"/>
                <a:cs typeface="Cambria"/>
              </a:rPr>
              <a:t>need</a:t>
            </a:r>
            <a:r>
              <a:rPr sz="2200" spc="5" dirty="0">
                <a:latin typeface="Cambria"/>
                <a:cs typeface="Cambria"/>
              </a:rPr>
              <a:t> </a:t>
            </a:r>
            <a:r>
              <a:rPr sz="2200" spc="-15" dirty="0">
                <a:latin typeface="Cambria"/>
                <a:cs typeface="Cambria"/>
              </a:rPr>
              <a:t>to</a:t>
            </a:r>
            <a:r>
              <a:rPr sz="2200" spc="-10" dirty="0">
                <a:latin typeface="Cambria"/>
                <a:cs typeface="Cambria"/>
              </a:rPr>
              <a:t> </a:t>
            </a:r>
            <a:r>
              <a:rPr sz="2200" dirty="0">
                <a:latin typeface="Cambria"/>
                <a:cs typeface="Cambria"/>
              </a:rPr>
              <a:t>install</a:t>
            </a:r>
            <a:r>
              <a:rPr sz="2200" spc="5" dirty="0">
                <a:latin typeface="Cambria"/>
                <a:cs typeface="Cambria"/>
              </a:rPr>
              <a:t> </a:t>
            </a:r>
            <a:r>
              <a:rPr sz="2200" dirty="0">
                <a:latin typeface="Cambria"/>
                <a:cs typeface="Cambria"/>
              </a:rPr>
              <a:t>the</a:t>
            </a:r>
            <a:r>
              <a:rPr sz="2200" spc="5" dirty="0">
                <a:latin typeface="Cambria"/>
                <a:cs typeface="Cambria"/>
              </a:rPr>
              <a:t> </a:t>
            </a:r>
            <a:r>
              <a:rPr sz="2200" spc="-5" dirty="0">
                <a:latin typeface="Cambria"/>
                <a:cs typeface="Cambria"/>
              </a:rPr>
              <a:t>Hibernate</a:t>
            </a:r>
            <a:r>
              <a:rPr sz="2200" dirty="0">
                <a:latin typeface="Cambria"/>
                <a:cs typeface="Cambria"/>
              </a:rPr>
              <a:t> 3.x</a:t>
            </a:r>
            <a:r>
              <a:rPr sz="2200" spc="5" dirty="0">
                <a:latin typeface="Cambria"/>
                <a:cs typeface="Cambria"/>
              </a:rPr>
              <a:t> </a:t>
            </a:r>
            <a:r>
              <a:rPr sz="2200" spc="-5" dirty="0">
                <a:latin typeface="Cambria"/>
                <a:cs typeface="Cambria"/>
              </a:rPr>
              <a:t>annotations </a:t>
            </a:r>
            <a:r>
              <a:rPr sz="2200" dirty="0">
                <a:latin typeface="Cambria"/>
                <a:cs typeface="Cambria"/>
              </a:rPr>
              <a:t> distribution    </a:t>
            </a:r>
            <a:r>
              <a:rPr sz="2200" spc="130" dirty="0">
                <a:latin typeface="Cambria"/>
                <a:cs typeface="Cambria"/>
              </a:rPr>
              <a:t> </a:t>
            </a:r>
            <a:r>
              <a:rPr sz="2200" spc="-5" dirty="0">
                <a:latin typeface="Cambria"/>
                <a:cs typeface="Cambria"/>
              </a:rPr>
              <a:t>package	</a:t>
            </a:r>
            <a:r>
              <a:rPr sz="2200" dirty="0">
                <a:latin typeface="Cambria"/>
                <a:cs typeface="Cambria"/>
              </a:rPr>
              <a:t>and</a:t>
            </a:r>
            <a:r>
              <a:rPr sz="2200" spc="350" dirty="0">
                <a:latin typeface="Cambria"/>
                <a:cs typeface="Cambria"/>
              </a:rPr>
              <a:t> </a:t>
            </a:r>
            <a:r>
              <a:rPr sz="2200" spc="-10" dirty="0">
                <a:latin typeface="Cambria"/>
                <a:cs typeface="Cambria"/>
              </a:rPr>
              <a:t>copy</a:t>
            </a:r>
            <a:r>
              <a:rPr sz="2200" spc="360" dirty="0">
                <a:latin typeface="Cambria"/>
                <a:cs typeface="Cambria"/>
              </a:rPr>
              <a:t> </a:t>
            </a:r>
            <a:r>
              <a:rPr sz="2200" spc="-25" dirty="0">
                <a:latin typeface="Cambria"/>
                <a:cs typeface="Cambria"/>
              </a:rPr>
              <a:t>hibernate-annotations.jar, </a:t>
            </a:r>
            <a:r>
              <a:rPr sz="2200" spc="-475" dirty="0">
                <a:latin typeface="Cambria"/>
                <a:cs typeface="Cambria"/>
              </a:rPr>
              <a:t> </a:t>
            </a:r>
            <a:r>
              <a:rPr sz="2200" spc="-10" dirty="0">
                <a:latin typeface="Cambria"/>
                <a:cs typeface="Cambria"/>
              </a:rPr>
              <a:t>lib/hibernate-comons-annotations.jar</a:t>
            </a:r>
            <a:r>
              <a:rPr sz="2200" spc="-5" dirty="0">
                <a:latin typeface="Cambria"/>
                <a:cs typeface="Cambria"/>
              </a:rPr>
              <a:t> </a:t>
            </a:r>
            <a:r>
              <a:rPr sz="2200" dirty="0">
                <a:latin typeface="Cambria"/>
                <a:cs typeface="Cambria"/>
              </a:rPr>
              <a:t>and</a:t>
            </a:r>
            <a:r>
              <a:rPr sz="2200" spc="5" dirty="0">
                <a:latin typeface="Cambria"/>
                <a:cs typeface="Cambria"/>
              </a:rPr>
              <a:t> </a:t>
            </a:r>
            <a:r>
              <a:rPr sz="2200" spc="-10" dirty="0">
                <a:latin typeface="Cambria"/>
                <a:cs typeface="Cambria"/>
              </a:rPr>
              <a:t>lib/ejb3-persistence.jar </a:t>
            </a:r>
            <a:r>
              <a:rPr sz="2200" spc="-470" dirty="0">
                <a:latin typeface="Cambria"/>
                <a:cs typeface="Cambria"/>
              </a:rPr>
              <a:t> </a:t>
            </a:r>
            <a:r>
              <a:rPr sz="2200" spc="-5" dirty="0">
                <a:latin typeface="Cambria"/>
                <a:cs typeface="Cambria"/>
              </a:rPr>
              <a:t>from</a:t>
            </a:r>
            <a:r>
              <a:rPr sz="2200" spc="-114" dirty="0">
                <a:latin typeface="Cambria"/>
                <a:cs typeface="Cambria"/>
              </a:rPr>
              <a:t> </a:t>
            </a:r>
            <a:r>
              <a:rPr sz="2200" dirty="0">
                <a:latin typeface="Cambria"/>
                <a:cs typeface="Cambria"/>
              </a:rPr>
              <a:t>the</a:t>
            </a:r>
            <a:r>
              <a:rPr sz="2200" spc="-5" dirty="0">
                <a:latin typeface="Cambria"/>
                <a:cs typeface="Cambria"/>
              </a:rPr>
              <a:t> Hibernate</a:t>
            </a:r>
            <a:r>
              <a:rPr sz="2200" spc="-50" dirty="0">
                <a:latin typeface="Cambria"/>
                <a:cs typeface="Cambria"/>
              </a:rPr>
              <a:t> </a:t>
            </a:r>
            <a:r>
              <a:rPr sz="2200" dirty="0">
                <a:latin typeface="Cambria"/>
                <a:cs typeface="Cambria"/>
              </a:rPr>
              <a:t>Annotations</a:t>
            </a:r>
            <a:r>
              <a:rPr sz="2200" spc="-45" dirty="0">
                <a:latin typeface="Cambria"/>
                <a:cs typeface="Cambria"/>
              </a:rPr>
              <a:t> </a:t>
            </a:r>
            <a:r>
              <a:rPr sz="2200" dirty="0">
                <a:latin typeface="Cambria"/>
                <a:cs typeface="Cambria"/>
              </a:rPr>
              <a:t>distribution</a:t>
            </a:r>
            <a:r>
              <a:rPr sz="2200" spc="-70" dirty="0">
                <a:latin typeface="Cambria"/>
                <a:cs typeface="Cambria"/>
              </a:rPr>
              <a:t> </a:t>
            </a:r>
            <a:r>
              <a:rPr sz="2200" spc="-25" dirty="0">
                <a:latin typeface="Cambria"/>
                <a:cs typeface="Cambria"/>
              </a:rPr>
              <a:t>to</a:t>
            </a:r>
            <a:r>
              <a:rPr sz="2200" spc="-5" dirty="0">
                <a:latin typeface="Cambria"/>
                <a:cs typeface="Cambria"/>
              </a:rPr>
              <a:t> </a:t>
            </a:r>
            <a:r>
              <a:rPr sz="2200" spc="-10" dirty="0">
                <a:latin typeface="Cambria"/>
                <a:cs typeface="Cambria"/>
              </a:rPr>
              <a:t>your</a:t>
            </a:r>
            <a:r>
              <a:rPr sz="2200" spc="-50" dirty="0">
                <a:latin typeface="Cambria"/>
                <a:cs typeface="Cambria"/>
              </a:rPr>
              <a:t> </a:t>
            </a:r>
            <a:r>
              <a:rPr sz="2200" spc="-55" dirty="0">
                <a:latin typeface="Cambria"/>
                <a:cs typeface="Cambria"/>
              </a:rPr>
              <a:t>CLASSPATH.</a:t>
            </a:r>
            <a:endParaRPr sz="2200">
              <a:latin typeface="Cambria"/>
              <a:cs typeface="Cambria"/>
            </a:endParaRPr>
          </a:p>
        </p:txBody>
      </p:sp>
      <p:sp>
        <p:nvSpPr>
          <p:cNvPr id="3" name="object 3"/>
          <p:cNvSpPr txBox="1">
            <a:spLocks noGrp="1"/>
          </p:cNvSpPr>
          <p:nvPr>
            <p:ph type="title"/>
          </p:nvPr>
        </p:nvSpPr>
        <p:spPr>
          <a:xfrm>
            <a:off x="459740" y="304800"/>
            <a:ext cx="7315099" cy="443711"/>
          </a:xfrm>
          <a:prstGeom prst="rect">
            <a:avLst/>
          </a:prstGeom>
        </p:spPr>
        <p:txBody>
          <a:bodyPr vert="horz" wrap="square" lIns="0" tIns="12700" rIns="0" bIns="0" rtlCol="0">
            <a:spAutoFit/>
          </a:bodyPr>
          <a:lstStyle/>
          <a:p>
            <a:pPr marL="67310" marR="5080" indent="-55244">
              <a:lnSpc>
                <a:spcPct val="100000"/>
              </a:lnSpc>
              <a:spcBef>
                <a:spcPts val="100"/>
              </a:spcBef>
            </a:pPr>
            <a:r>
              <a:rPr sz="2800" b="1" spc="-25" dirty="0">
                <a:solidFill>
                  <a:srgbClr val="FF0000"/>
                </a:solidFill>
                <a:latin typeface="Cambria"/>
                <a:cs typeface="Cambria"/>
              </a:rPr>
              <a:t>Environment</a:t>
            </a:r>
            <a:r>
              <a:rPr sz="2800" b="1" spc="20" dirty="0">
                <a:solidFill>
                  <a:srgbClr val="FF0000"/>
                </a:solidFill>
                <a:latin typeface="Cambria"/>
                <a:cs typeface="Cambria"/>
              </a:rPr>
              <a:t> </a:t>
            </a:r>
            <a:r>
              <a:rPr sz="2800" b="1" spc="-5" dirty="0">
                <a:solidFill>
                  <a:srgbClr val="FF0000"/>
                </a:solidFill>
                <a:latin typeface="Cambria"/>
                <a:cs typeface="Cambria"/>
              </a:rPr>
              <a:t>Setup</a:t>
            </a:r>
            <a:r>
              <a:rPr sz="2800" b="1" spc="-45" dirty="0">
                <a:solidFill>
                  <a:srgbClr val="FF0000"/>
                </a:solidFill>
                <a:latin typeface="Cambria"/>
                <a:cs typeface="Cambria"/>
              </a:rPr>
              <a:t> </a:t>
            </a:r>
            <a:r>
              <a:rPr sz="2800" b="1" spc="-5" dirty="0">
                <a:solidFill>
                  <a:srgbClr val="FF0000"/>
                </a:solidFill>
                <a:latin typeface="Cambria"/>
                <a:cs typeface="Cambria"/>
              </a:rPr>
              <a:t>for </a:t>
            </a:r>
            <a:r>
              <a:rPr sz="2800" b="1" spc="-509" dirty="0">
                <a:solidFill>
                  <a:srgbClr val="FF0000"/>
                </a:solidFill>
                <a:latin typeface="Cambria"/>
                <a:cs typeface="Cambria"/>
              </a:rPr>
              <a:t> </a:t>
            </a:r>
            <a:r>
              <a:rPr sz="2800" b="1" spc="-5" dirty="0">
                <a:solidFill>
                  <a:srgbClr val="FF0000"/>
                </a:solidFill>
                <a:latin typeface="Cambria"/>
                <a:cs typeface="Cambria"/>
              </a:rPr>
              <a:t>Hibernate</a:t>
            </a:r>
            <a:r>
              <a:rPr sz="2800" b="1" spc="-105" dirty="0">
                <a:solidFill>
                  <a:srgbClr val="FF0000"/>
                </a:solidFill>
                <a:latin typeface="Cambria"/>
                <a:cs typeface="Cambria"/>
              </a:rPr>
              <a:t> </a:t>
            </a:r>
            <a:r>
              <a:rPr sz="2800" b="1" spc="-5" dirty="0">
                <a:solidFill>
                  <a:srgbClr val="FF0000"/>
                </a:solidFill>
                <a:latin typeface="Cambria"/>
                <a:cs typeface="Cambria"/>
              </a:rPr>
              <a:t>Annotation</a:t>
            </a:r>
            <a:endParaRPr sz="2800" dirty="0">
              <a:solidFill>
                <a:srgbClr val="FF0000"/>
              </a:solidFill>
              <a:latin typeface="Cambria"/>
              <a:cs typeface="Cambria"/>
            </a:endParaRPr>
          </a:p>
        </p:txBody>
      </p:sp>
    </p:spTree>
    <p:extLst>
      <p:ext uri="{BB962C8B-B14F-4D97-AF65-F5344CB8AC3E}">
        <p14:creationId xmlns:p14="http://schemas.microsoft.com/office/powerpoint/2010/main" val="338465436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41144"/>
            <a:ext cx="8166100" cy="4430059"/>
          </a:xfrm>
          <a:prstGeom prst="rect">
            <a:avLst/>
          </a:prstGeom>
        </p:spPr>
        <p:txBody>
          <a:bodyPr vert="horz" wrap="square" lIns="0" tIns="13335" rIns="0" bIns="0" rtlCol="0">
            <a:spAutoFit/>
          </a:bodyPr>
          <a:lstStyle/>
          <a:p>
            <a:pPr marL="12700" marR="5080" algn="just">
              <a:lnSpc>
                <a:spcPct val="100000"/>
              </a:lnSpc>
              <a:spcBef>
                <a:spcPts val="105"/>
              </a:spcBef>
            </a:pPr>
            <a:r>
              <a:rPr sz="2200" dirty="0">
                <a:latin typeface="Cambria"/>
                <a:cs typeface="Cambria"/>
              </a:rPr>
              <a:t>In </a:t>
            </a:r>
            <a:r>
              <a:rPr sz="2200" spc="-5" dirty="0">
                <a:latin typeface="Cambria"/>
                <a:cs typeface="Cambria"/>
              </a:rPr>
              <a:t>Hibernate Annotation, all </a:t>
            </a:r>
            <a:r>
              <a:rPr sz="2200" dirty="0">
                <a:latin typeface="Cambria"/>
                <a:cs typeface="Cambria"/>
              </a:rPr>
              <a:t>the </a:t>
            </a:r>
            <a:r>
              <a:rPr sz="2200" spc="5" dirty="0">
                <a:latin typeface="Cambria"/>
                <a:cs typeface="Cambria"/>
              </a:rPr>
              <a:t>metadata is </a:t>
            </a:r>
            <a:r>
              <a:rPr sz="2200" spc="-10" dirty="0">
                <a:latin typeface="Cambria"/>
                <a:cs typeface="Cambria"/>
              </a:rPr>
              <a:t>clubbed </a:t>
            </a:r>
            <a:r>
              <a:rPr sz="2200" spc="-15" dirty="0">
                <a:latin typeface="Cambria"/>
                <a:cs typeface="Cambria"/>
              </a:rPr>
              <a:t>into </a:t>
            </a:r>
            <a:r>
              <a:rPr sz="2200" spc="-10" dirty="0">
                <a:latin typeface="Cambria"/>
                <a:cs typeface="Cambria"/>
              </a:rPr>
              <a:t>the </a:t>
            </a:r>
            <a:r>
              <a:rPr sz="2200" dirty="0">
                <a:latin typeface="Cambria"/>
                <a:cs typeface="Cambria"/>
              </a:rPr>
              <a:t>POJO </a:t>
            </a:r>
            <a:r>
              <a:rPr sz="2200" spc="5" dirty="0">
                <a:latin typeface="Cambria"/>
                <a:cs typeface="Cambria"/>
              </a:rPr>
              <a:t> </a:t>
            </a:r>
            <a:r>
              <a:rPr sz="2200" spc="-50" dirty="0">
                <a:latin typeface="Cambria"/>
                <a:cs typeface="Cambria"/>
              </a:rPr>
              <a:t>java </a:t>
            </a:r>
            <a:r>
              <a:rPr sz="2200" dirty="0">
                <a:latin typeface="Cambria"/>
                <a:cs typeface="Cambria"/>
              </a:rPr>
              <a:t>file </a:t>
            </a:r>
            <a:r>
              <a:rPr sz="2200" spc="-5" dirty="0">
                <a:latin typeface="Cambria"/>
                <a:cs typeface="Cambria"/>
              </a:rPr>
              <a:t>along with </a:t>
            </a:r>
            <a:r>
              <a:rPr sz="2200" spc="-10" dirty="0">
                <a:latin typeface="Cambria"/>
                <a:cs typeface="Cambria"/>
              </a:rPr>
              <a:t>the </a:t>
            </a:r>
            <a:r>
              <a:rPr sz="2200" dirty="0">
                <a:latin typeface="Cambria"/>
                <a:cs typeface="Cambria"/>
              </a:rPr>
              <a:t>code, </a:t>
            </a:r>
            <a:r>
              <a:rPr sz="2200" spc="-10" dirty="0">
                <a:latin typeface="Cambria"/>
                <a:cs typeface="Cambria"/>
              </a:rPr>
              <a:t>this </a:t>
            </a:r>
            <a:r>
              <a:rPr sz="2200" spc="-5" dirty="0">
                <a:latin typeface="Cambria"/>
                <a:cs typeface="Cambria"/>
              </a:rPr>
              <a:t>helps </a:t>
            </a:r>
            <a:r>
              <a:rPr sz="2200" dirty="0">
                <a:latin typeface="Cambria"/>
                <a:cs typeface="Cambria"/>
              </a:rPr>
              <a:t>the </a:t>
            </a:r>
            <a:r>
              <a:rPr sz="2200" spc="5" dirty="0">
                <a:latin typeface="Cambria"/>
                <a:cs typeface="Cambria"/>
              </a:rPr>
              <a:t>user </a:t>
            </a:r>
            <a:r>
              <a:rPr sz="2200" spc="-25" dirty="0">
                <a:latin typeface="Cambria"/>
                <a:cs typeface="Cambria"/>
              </a:rPr>
              <a:t>to </a:t>
            </a:r>
            <a:r>
              <a:rPr sz="2200" spc="-5" dirty="0">
                <a:latin typeface="Cambria"/>
                <a:cs typeface="Cambria"/>
              </a:rPr>
              <a:t>understand </a:t>
            </a:r>
            <a:r>
              <a:rPr sz="2200" spc="-10" dirty="0">
                <a:latin typeface="Cambria"/>
                <a:cs typeface="Cambria"/>
              </a:rPr>
              <a:t>the </a:t>
            </a:r>
            <a:r>
              <a:rPr sz="2200" spc="-5" dirty="0">
                <a:latin typeface="Cambria"/>
                <a:cs typeface="Cambria"/>
              </a:rPr>
              <a:t> table</a:t>
            </a:r>
            <a:r>
              <a:rPr sz="2200" spc="-25" dirty="0">
                <a:latin typeface="Cambria"/>
                <a:cs typeface="Cambria"/>
              </a:rPr>
              <a:t> </a:t>
            </a:r>
            <a:r>
              <a:rPr sz="2200" spc="-5" dirty="0">
                <a:latin typeface="Cambria"/>
                <a:cs typeface="Cambria"/>
              </a:rPr>
              <a:t>structure</a:t>
            </a:r>
            <a:r>
              <a:rPr sz="2200" spc="-85" dirty="0">
                <a:latin typeface="Cambria"/>
                <a:cs typeface="Cambria"/>
              </a:rPr>
              <a:t> </a:t>
            </a:r>
            <a:r>
              <a:rPr sz="2200" dirty="0">
                <a:latin typeface="Cambria"/>
                <a:cs typeface="Cambria"/>
              </a:rPr>
              <a:t>and</a:t>
            </a:r>
            <a:r>
              <a:rPr sz="2200" spc="-10" dirty="0">
                <a:latin typeface="Cambria"/>
                <a:cs typeface="Cambria"/>
              </a:rPr>
              <a:t> </a:t>
            </a:r>
            <a:r>
              <a:rPr sz="2200" dirty="0">
                <a:latin typeface="Cambria"/>
                <a:cs typeface="Cambria"/>
              </a:rPr>
              <a:t>POJO</a:t>
            </a:r>
            <a:r>
              <a:rPr sz="2200" spc="-15" dirty="0">
                <a:latin typeface="Cambria"/>
                <a:cs typeface="Cambria"/>
              </a:rPr>
              <a:t> </a:t>
            </a:r>
            <a:r>
              <a:rPr sz="2200" spc="-5" dirty="0">
                <a:latin typeface="Cambria"/>
                <a:cs typeface="Cambria"/>
              </a:rPr>
              <a:t>simultaneously</a:t>
            </a:r>
            <a:r>
              <a:rPr sz="2200" spc="-125" dirty="0">
                <a:latin typeface="Cambria"/>
                <a:cs typeface="Cambria"/>
              </a:rPr>
              <a:t> </a:t>
            </a:r>
            <a:r>
              <a:rPr sz="2200" dirty="0">
                <a:latin typeface="Cambria"/>
                <a:cs typeface="Cambria"/>
              </a:rPr>
              <a:t>during</a:t>
            </a:r>
            <a:r>
              <a:rPr sz="2200" spc="-30" dirty="0">
                <a:latin typeface="Cambria"/>
                <a:cs typeface="Cambria"/>
              </a:rPr>
              <a:t> </a:t>
            </a:r>
            <a:r>
              <a:rPr sz="2200" dirty="0">
                <a:latin typeface="Cambria"/>
                <a:cs typeface="Cambria"/>
              </a:rPr>
              <a:t>the </a:t>
            </a:r>
            <a:r>
              <a:rPr sz="2200" spc="-5" dirty="0">
                <a:latin typeface="Cambria"/>
                <a:cs typeface="Cambria"/>
              </a:rPr>
              <a:t>development.</a:t>
            </a:r>
            <a:endParaRPr sz="2200" dirty="0">
              <a:latin typeface="Cambria"/>
              <a:cs typeface="Cambria"/>
            </a:endParaRPr>
          </a:p>
          <a:p>
            <a:pPr marL="12700" algn="just">
              <a:lnSpc>
                <a:spcPct val="100000"/>
              </a:lnSpc>
              <a:spcBef>
                <a:spcPts val="5"/>
              </a:spcBef>
            </a:pPr>
            <a:r>
              <a:rPr sz="2200" spc="5" dirty="0">
                <a:latin typeface="Cambria"/>
                <a:cs typeface="Cambria"/>
              </a:rPr>
              <a:t>Consider</a:t>
            </a:r>
            <a:r>
              <a:rPr sz="2200" spc="-35" dirty="0">
                <a:latin typeface="Cambria"/>
                <a:cs typeface="Cambria"/>
              </a:rPr>
              <a:t> </a:t>
            </a:r>
            <a:r>
              <a:rPr sz="2200" spc="-25" dirty="0">
                <a:latin typeface="Cambria"/>
                <a:cs typeface="Cambria"/>
              </a:rPr>
              <a:t>we</a:t>
            </a:r>
            <a:r>
              <a:rPr sz="2200" spc="25" dirty="0">
                <a:latin typeface="Cambria"/>
                <a:cs typeface="Cambria"/>
              </a:rPr>
              <a:t> </a:t>
            </a:r>
            <a:r>
              <a:rPr sz="2200" spc="-25" dirty="0">
                <a:latin typeface="Cambria"/>
                <a:cs typeface="Cambria"/>
              </a:rPr>
              <a:t>are</a:t>
            </a:r>
            <a:r>
              <a:rPr sz="2200" dirty="0">
                <a:latin typeface="Cambria"/>
                <a:cs typeface="Cambria"/>
              </a:rPr>
              <a:t> going</a:t>
            </a:r>
            <a:r>
              <a:rPr sz="2200" spc="15" dirty="0">
                <a:latin typeface="Cambria"/>
                <a:cs typeface="Cambria"/>
              </a:rPr>
              <a:t> </a:t>
            </a:r>
            <a:r>
              <a:rPr sz="2200" spc="-25" dirty="0">
                <a:latin typeface="Cambria"/>
                <a:cs typeface="Cambria"/>
              </a:rPr>
              <a:t>to</a:t>
            </a:r>
            <a:r>
              <a:rPr sz="2200" spc="25" dirty="0">
                <a:latin typeface="Cambria"/>
                <a:cs typeface="Cambria"/>
              </a:rPr>
              <a:t> </a:t>
            </a:r>
            <a:r>
              <a:rPr sz="2200" spc="5" dirty="0">
                <a:latin typeface="Cambria"/>
                <a:cs typeface="Cambria"/>
              </a:rPr>
              <a:t>use</a:t>
            </a:r>
            <a:r>
              <a:rPr sz="2200" spc="30" dirty="0">
                <a:latin typeface="Cambria"/>
                <a:cs typeface="Cambria"/>
              </a:rPr>
              <a:t> </a:t>
            </a:r>
            <a:r>
              <a:rPr sz="2200" dirty="0">
                <a:latin typeface="Cambria"/>
                <a:cs typeface="Cambria"/>
              </a:rPr>
              <a:t>the</a:t>
            </a:r>
            <a:r>
              <a:rPr sz="2200" spc="25" dirty="0">
                <a:latin typeface="Cambria"/>
                <a:cs typeface="Cambria"/>
              </a:rPr>
              <a:t> </a:t>
            </a:r>
            <a:r>
              <a:rPr sz="2200" spc="-10" dirty="0">
                <a:latin typeface="Cambria"/>
                <a:cs typeface="Cambria"/>
              </a:rPr>
              <a:t>following</a:t>
            </a:r>
            <a:r>
              <a:rPr sz="2200" spc="-50" dirty="0">
                <a:latin typeface="Cambria"/>
                <a:cs typeface="Cambria"/>
              </a:rPr>
              <a:t> </a:t>
            </a:r>
            <a:r>
              <a:rPr sz="2200" spc="-20" dirty="0">
                <a:latin typeface="Cambria"/>
                <a:cs typeface="Cambria"/>
              </a:rPr>
              <a:t>EMPLOYEE</a:t>
            </a:r>
            <a:r>
              <a:rPr sz="2200" spc="-70" dirty="0">
                <a:latin typeface="Cambria"/>
                <a:cs typeface="Cambria"/>
              </a:rPr>
              <a:t> </a:t>
            </a:r>
            <a:r>
              <a:rPr sz="2200" spc="-5" dirty="0">
                <a:latin typeface="Cambria"/>
                <a:cs typeface="Cambria"/>
              </a:rPr>
              <a:t>table</a:t>
            </a:r>
            <a:r>
              <a:rPr sz="2200" spc="5" dirty="0">
                <a:latin typeface="Cambria"/>
                <a:cs typeface="Cambria"/>
              </a:rPr>
              <a:t> </a:t>
            </a:r>
            <a:r>
              <a:rPr sz="2200" spc="-25" dirty="0">
                <a:latin typeface="Cambria"/>
                <a:cs typeface="Cambria"/>
              </a:rPr>
              <a:t>to</a:t>
            </a:r>
            <a:r>
              <a:rPr sz="2200" spc="25" dirty="0">
                <a:latin typeface="Cambria"/>
                <a:cs typeface="Cambria"/>
              </a:rPr>
              <a:t> </a:t>
            </a:r>
            <a:r>
              <a:rPr sz="2200" spc="-10" dirty="0">
                <a:latin typeface="Cambria"/>
                <a:cs typeface="Cambria"/>
              </a:rPr>
              <a:t>store</a:t>
            </a:r>
            <a:endParaRPr sz="2200" dirty="0">
              <a:latin typeface="Cambria"/>
              <a:cs typeface="Cambria"/>
            </a:endParaRPr>
          </a:p>
          <a:p>
            <a:pPr marL="12700" algn="just">
              <a:lnSpc>
                <a:spcPct val="100000"/>
              </a:lnSpc>
            </a:pPr>
            <a:r>
              <a:rPr sz="2200" spc="5" dirty="0">
                <a:latin typeface="Cambria"/>
                <a:cs typeface="Cambria"/>
              </a:rPr>
              <a:t>our</a:t>
            </a:r>
            <a:r>
              <a:rPr sz="2200" spc="-75" dirty="0">
                <a:latin typeface="Cambria"/>
                <a:cs typeface="Cambria"/>
              </a:rPr>
              <a:t> </a:t>
            </a:r>
            <a:r>
              <a:rPr sz="2200" dirty="0">
                <a:latin typeface="Cambria"/>
                <a:cs typeface="Cambria"/>
              </a:rPr>
              <a:t>objects</a:t>
            </a:r>
            <a:r>
              <a:rPr sz="2200" spc="-75" dirty="0">
                <a:latin typeface="Cambria"/>
                <a:cs typeface="Cambria"/>
              </a:rPr>
              <a:t> </a:t>
            </a:r>
            <a:r>
              <a:rPr sz="2200" dirty="0">
                <a:latin typeface="Cambria"/>
                <a:cs typeface="Cambria"/>
              </a:rPr>
              <a:t>−</a:t>
            </a:r>
          </a:p>
          <a:p>
            <a:pPr>
              <a:lnSpc>
                <a:spcPct val="100000"/>
              </a:lnSpc>
              <a:spcBef>
                <a:spcPts val="20"/>
              </a:spcBef>
            </a:pPr>
            <a:endParaRPr sz="2300" dirty="0">
              <a:latin typeface="Cambria"/>
              <a:cs typeface="Cambria"/>
            </a:endParaRPr>
          </a:p>
          <a:p>
            <a:pPr marL="12700">
              <a:lnSpc>
                <a:spcPct val="100000"/>
              </a:lnSpc>
            </a:pPr>
            <a:r>
              <a:rPr sz="2200" spc="-5" dirty="0">
                <a:latin typeface="Cambria"/>
                <a:cs typeface="Cambria"/>
              </a:rPr>
              <a:t>create</a:t>
            </a:r>
            <a:r>
              <a:rPr sz="2200" spc="-85" dirty="0">
                <a:latin typeface="Cambria"/>
                <a:cs typeface="Cambria"/>
              </a:rPr>
              <a:t> </a:t>
            </a:r>
            <a:r>
              <a:rPr sz="2200" spc="-5" dirty="0">
                <a:latin typeface="Cambria"/>
                <a:cs typeface="Cambria"/>
              </a:rPr>
              <a:t>table</a:t>
            </a:r>
            <a:r>
              <a:rPr sz="2200" spc="-40" dirty="0">
                <a:latin typeface="Cambria"/>
                <a:cs typeface="Cambria"/>
              </a:rPr>
              <a:t> </a:t>
            </a:r>
            <a:r>
              <a:rPr sz="2200" spc="-35" dirty="0">
                <a:latin typeface="Cambria"/>
                <a:cs typeface="Cambria"/>
              </a:rPr>
              <a:t>EMPLOYEE</a:t>
            </a:r>
            <a:r>
              <a:rPr sz="2200" spc="-10" dirty="0">
                <a:latin typeface="Cambria"/>
                <a:cs typeface="Cambria"/>
              </a:rPr>
              <a:t> </a:t>
            </a:r>
            <a:r>
              <a:rPr sz="2200" dirty="0">
                <a:latin typeface="Cambria"/>
                <a:cs typeface="Cambria"/>
              </a:rPr>
              <a:t>(</a:t>
            </a:r>
            <a:endParaRPr lang="en-US" sz="2200" dirty="0">
              <a:latin typeface="Cambria"/>
              <a:cs typeface="Cambria"/>
            </a:endParaRPr>
          </a:p>
          <a:p>
            <a:pPr marL="12700">
              <a:lnSpc>
                <a:spcPct val="100000"/>
              </a:lnSpc>
            </a:pPr>
            <a:r>
              <a:rPr sz="2200" spc="5" dirty="0">
                <a:solidFill>
                  <a:srgbClr val="FF0000"/>
                </a:solidFill>
                <a:latin typeface="Cambria"/>
                <a:cs typeface="Cambria"/>
              </a:rPr>
              <a:t>id</a:t>
            </a:r>
            <a:r>
              <a:rPr sz="2200" spc="5" dirty="0">
                <a:latin typeface="Cambria"/>
                <a:cs typeface="Cambria"/>
              </a:rPr>
              <a:t> INT </a:t>
            </a:r>
            <a:r>
              <a:rPr sz="2200" spc="-5" dirty="0">
                <a:latin typeface="Cambria"/>
                <a:cs typeface="Cambria"/>
              </a:rPr>
              <a:t>NOT </a:t>
            </a:r>
            <a:r>
              <a:rPr sz="2200" dirty="0">
                <a:latin typeface="Cambria"/>
                <a:cs typeface="Cambria"/>
              </a:rPr>
              <a:t>NULL </a:t>
            </a:r>
            <a:r>
              <a:rPr sz="2200" spc="-5" dirty="0">
                <a:latin typeface="Cambria"/>
                <a:cs typeface="Cambria"/>
              </a:rPr>
              <a:t>auto_increment, </a:t>
            </a:r>
            <a:r>
              <a:rPr sz="2200" dirty="0">
                <a:latin typeface="Cambria"/>
                <a:cs typeface="Cambria"/>
              </a:rPr>
              <a:t> </a:t>
            </a:r>
            <a:endParaRPr lang="en-US" sz="2200" dirty="0">
              <a:latin typeface="Cambria"/>
              <a:cs typeface="Cambria"/>
            </a:endParaRPr>
          </a:p>
          <a:p>
            <a:pPr marL="12700">
              <a:lnSpc>
                <a:spcPct val="100000"/>
              </a:lnSpc>
            </a:pPr>
            <a:r>
              <a:rPr sz="2200" dirty="0" err="1">
                <a:solidFill>
                  <a:srgbClr val="FF0000"/>
                </a:solidFill>
                <a:latin typeface="Cambria"/>
                <a:cs typeface="Cambria"/>
              </a:rPr>
              <a:t>first_name</a:t>
            </a:r>
            <a:r>
              <a:rPr sz="2200" spc="-90" dirty="0">
                <a:latin typeface="Cambria"/>
                <a:cs typeface="Cambria"/>
              </a:rPr>
              <a:t> </a:t>
            </a:r>
            <a:r>
              <a:rPr sz="2200" spc="-45" dirty="0">
                <a:latin typeface="Cambria"/>
                <a:cs typeface="Cambria"/>
              </a:rPr>
              <a:t>VARCHAR(20)</a:t>
            </a:r>
            <a:r>
              <a:rPr sz="2200" spc="-100" dirty="0">
                <a:latin typeface="Cambria"/>
                <a:cs typeface="Cambria"/>
              </a:rPr>
              <a:t> </a:t>
            </a:r>
            <a:r>
              <a:rPr sz="2200" spc="-5" dirty="0">
                <a:latin typeface="Cambria"/>
                <a:cs typeface="Cambria"/>
              </a:rPr>
              <a:t>default</a:t>
            </a:r>
            <a:r>
              <a:rPr sz="2200" spc="-75" dirty="0">
                <a:latin typeface="Cambria"/>
                <a:cs typeface="Cambria"/>
              </a:rPr>
              <a:t> </a:t>
            </a:r>
            <a:r>
              <a:rPr sz="2200" dirty="0">
                <a:latin typeface="Cambria"/>
                <a:cs typeface="Cambria"/>
              </a:rPr>
              <a:t>NULL, </a:t>
            </a:r>
            <a:endParaRPr lang="en-US" sz="2200" dirty="0">
              <a:latin typeface="Cambria"/>
              <a:cs typeface="Cambria"/>
            </a:endParaRPr>
          </a:p>
          <a:p>
            <a:pPr marL="12700">
              <a:lnSpc>
                <a:spcPct val="100000"/>
              </a:lnSpc>
            </a:pPr>
            <a:r>
              <a:rPr sz="2200" spc="-465" dirty="0">
                <a:latin typeface="Cambria"/>
                <a:cs typeface="Cambria"/>
              </a:rPr>
              <a:t> </a:t>
            </a:r>
            <a:r>
              <a:rPr sz="2200" dirty="0">
                <a:solidFill>
                  <a:srgbClr val="FF0000"/>
                </a:solidFill>
                <a:latin typeface="Cambria"/>
                <a:cs typeface="Cambria"/>
              </a:rPr>
              <a:t>last_name</a:t>
            </a:r>
            <a:r>
              <a:rPr sz="2200" dirty="0">
                <a:latin typeface="Cambria"/>
                <a:cs typeface="Cambria"/>
              </a:rPr>
              <a:t> </a:t>
            </a:r>
            <a:r>
              <a:rPr sz="2200" spc="-45" dirty="0">
                <a:latin typeface="Cambria"/>
                <a:cs typeface="Cambria"/>
              </a:rPr>
              <a:t>VARCHAR(20) </a:t>
            </a:r>
            <a:r>
              <a:rPr sz="2200" spc="-5" dirty="0">
                <a:latin typeface="Cambria"/>
                <a:cs typeface="Cambria"/>
              </a:rPr>
              <a:t>default </a:t>
            </a:r>
            <a:r>
              <a:rPr sz="2200" dirty="0">
                <a:latin typeface="Cambria"/>
                <a:cs typeface="Cambria"/>
              </a:rPr>
              <a:t>NULL, </a:t>
            </a:r>
            <a:r>
              <a:rPr sz="2200" spc="-470" dirty="0">
                <a:latin typeface="Cambria"/>
                <a:cs typeface="Cambria"/>
              </a:rPr>
              <a:t> </a:t>
            </a:r>
            <a:endParaRPr lang="en-US" sz="2200" spc="-470" dirty="0">
              <a:latin typeface="Cambria"/>
              <a:cs typeface="Cambria"/>
            </a:endParaRPr>
          </a:p>
          <a:p>
            <a:pPr marL="12700">
              <a:lnSpc>
                <a:spcPct val="100000"/>
              </a:lnSpc>
            </a:pPr>
            <a:r>
              <a:rPr sz="2200" dirty="0">
                <a:solidFill>
                  <a:srgbClr val="FF0000"/>
                </a:solidFill>
                <a:latin typeface="Cambria"/>
                <a:cs typeface="Cambria"/>
              </a:rPr>
              <a:t>salary</a:t>
            </a:r>
            <a:r>
              <a:rPr sz="2200" spc="-40" dirty="0">
                <a:latin typeface="Cambria"/>
                <a:cs typeface="Cambria"/>
              </a:rPr>
              <a:t> </a:t>
            </a:r>
            <a:r>
              <a:rPr sz="2200" spc="5" dirty="0">
                <a:latin typeface="Cambria"/>
                <a:cs typeface="Cambria"/>
              </a:rPr>
              <a:t>INT</a:t>
            </a:r>
            <a:r>
              <a:rPr sz="2200" spc="-40" dirty="0">
                <a:latin typeface="Cambria"/>
                <a:cs typeface="Cambria"/>
              </a:rPr>
              <a:t> </a:t>
            </a:r>
            <a:r>
              <a:rPr sz="2200" spc="-5" dirty="0">
                <a:latin typeface="Cambria"/>
                <a:cs typeface="Cambria"/>
              </a:rPr>
              <a:t>default</a:t>
            </a:r>
            <a:r>
              <a:rPr sz="2200" spc="-105" dirty="0">
                <a:latin typeface="Cambria"/>
                <a:cs typeface="Cambria"/>
              </a:rPr>
              <a:t> </a:t>
            </a:r>
            <a:r>
              <a:rPr sz="2200" dirty="0">
                <a:latin typeface="Cambria"/>
                <a:cs typeface="Cambria"/>
              </a:rPr>
              <a:t>NULL,</a:t>
            </a:r>
          </a:p>
          <a:p>
            <a:pPr marL="12700">
              <a:lnSpc>
                <a:spcPct val="100000"/>
              </a:lnSpc>
              <a:spcBef>
                <a:spcPts val="5"/>
              </a:spcBef>
            </a:pPr>
            <a:r>
              <a:rPr sz="2200" spc="-35" dirty="0">
                <a:latin typeface="Cambria"/>
                <a:cs typeface="Cambria"/>
              </a:rPr>
              <a:t>PRIMARY</a:t>
            </a:r>
            <a:r>
              <a:rPr sz="2200" spc="-45" dirty="0">
                <a:latin typeface="Cambria"/>
                <a:cs typeface="Cambria"/>
              </a:rPr>
              <a:t> </a:t>
            </a:r>
            <a:r>
              <a:rPr sz="2200" spc="5" dirty="0">
                <a:latin typeface="Cambria"/>
                <a:cs typeface="Cambria"/>
              </a:rPr>
              <a:t>KEY</a:t>
            </a:r>
            <a:r>
              <a:rPr sz="2200" spc="-80" dirty="0">
                <a:latin typeface="Cambria"/>
                <a:cs typeface="Cambria"/>
              </a:rPr>
              <a:t> </a:t>
            </a:r>
            <a:r>
              <a:rPr sz="2200" dirty="0">
                <a:latin typeface="Cambria"/>
                <a:cs typeface="Cambria"/>
              </a:rPr>
              <a:t>(</a:t>
            </a:r>
            <a:r>
              <a:rPr sz="2200" dirty="0">
                <a:solidFill>
                  <a:srgbClr val="FF0000"/>
                </a:solidFill>
                <a:latin typeface="Cambria"/>
                <a:cs typeface="Cambria"/>
              </a:rPr>
              <a:t>id</a:t>
            </a:r>
            <a:r>
              <a:rPr sz="2200" dirty="0">
                <a:latin typeface="Cambria"/>
                <a:cs typeface="Cambria"/>
              </a:rPr>
              <a:t>)</a:t>
            </a:r>
          </a:p>
          <a:p>
            <a:pPr marL="12700">
              <a:lnSpc>
                <a:spcPct val="100000"/>
              </a:lnSpc>
            </a:pPr>
            <a:r>
              <a:rPr sz="2200" spc="-5" dirty="0">
                <a:latin typeface="Cambria"/>
                <a:cs typeface="Cambria"/>
              </a:rPr>
              <a:t>);</a:t>
            </a:r>
            <a:endParaRPr sz="2200" dirty="0">
              <a:latin typeface="Cambria"/>
              <a:cs typeface="Cambria"/>
            </a:endParaRPr>
          </a:p>
        </p:txBody>
      </p:sp>
      <p:sp>
        <p:nvSpPr>
          <p:cNvPr id="3" name="object 3"/>
          <p:cNvSpPr txBox="1">
            <a:spLocks noGrp="1"/>
          </p:cNvSpPr>
          <p:nvPr>
            <p:ph type="title"/>
          </p:nvPr>
        </p:nvSpPr>
        <p:spPr>
          <a:xfrm>
            <a:off x="609600" y="304800"/>
            <a:ext cx="6614059" cy="504625"/>
          </a:xfrm>
          <a:prstGeom prst="rect">
            <a:avLst/>
          </a:prstGeom>
        </p:spPr>
        <p:txBody>
          <a:bodyPr vert="horz" wrap="square" lIns="0" tIns="12065" rIns="0" bIns="0" rtlCol="0">
            <a:spAutoFit/>
          </a:bodyPr>
          <a:lstStyle/>
          <a:p>
            <a:pPr marL="707390" marR="5080" indent="-695325">
              <a:lnSpc>
                <a:spcPct val="100000"/>
              </a:lnSpc>
              <a:spcBef>
                <a:spcPts val="95"/>
              </a:spcBef>
            </a:pPr>
            <a:r>
              <a:rPr sz="3200" b="1" spc="-5" dirty="0">
                <a:solidFill>
                  <a:srgbClr val="FF0000"/>
                </a:solidFill>
                <a:latin typeface="Cambria"/>
                <a:cs typeface="Cambria"/>
              </a:rPr>
              <a:t>Annotated</a:t>
            </a:r>
            <a:r>
              <a:rPr sz="3200" b="1" spc="-150" dirty="0">
                <a:solidFill>
                  <a:srgbClr val="FF0000"/>
                </a:solidFill>
                <a:latin typeface="Cambria"/>
                <a:cs typeface="Cambria"/>
              </a:rPr>
              <a:t> </a:t>
            </a:r>
            <a:r>
              <a:rPr sz="3200" b="1" spc="-10" dirty="0">
                <a:solidFill>
                  <a:srgbClr val="FF0000"/>
                </a:solidFill>
                <a:latin typeface="Cambria"/>
                <a:cs typeface="Cambria"/>
              </a:rPr>
              <a:t>Class </a:t>
            </a:r>
            <a:r>
              <a:rPr sz="3200" b="1" spc="-690" dirty="0">
                <a:solidFill>
                  <a:srgbClr val="FF0000"/>
                </a:solidFill>
                <a:latin typeface="Cambria"/>
                <a:cs typeface="Cambria"/>
              </a:rPr>
              <a:t> </a:t>
            </a:r>
            <a:r>
              <a:rPr sz="3200" b="1" spc="-35" dirty="0">
                <a:solidFill>
                  <a:srgbClr val="FF0000"/>
                </a:solidFill>
                <a:latin typeface="Cambria"/>
                <a:cs typeface="Cambria"/>
              </a:rPr>
              <a:t>Example</a:t>
            </a:r>
            <a:endParaRPr sz="3200" dirty="0">
              <a:solidFill>
                <a:srgbClr val="FF0000"/>
              </a:solidFill>
              <a:latin typeface="Cambria"/>
              <a:cs typeface="Cambria"/>
            </a:endParaRPr>
          </a:p>
        </p:txBody>
      </p:sp>
    </p:spTree>
    <p:extLst>
      <p:ext uri="{BB962C8B-B14F-4D97-AF65-F5344CB8AC3E}">
        <p14:creationId xmlns:p14="http://schemas.microsoft.com/office/powerpoint/2010/main" val="174781474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Hierarchy</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EA8BEFB-AE5B-48F9-BBAD-B489CDE48C80}" type="slidenum">
              <a:rPr lang="en-US" smtClean="0"/>
              <a:t>66</a:t>
            </a:fld>
            <a:endParaRPr lang="en-US"/>
          </a:p>
        </p:txBody>
      </p:sp>
      <p:pic>
        <p:nvPicPr>
          <p:cNvPr id="5" name="Picture 4"/>
          <p:cNvPicPr>
            <a:picLocks noChangeAspect="1"/>
          </p:cNvPicPr>
          <p:nvPr/>
        </p:nvPicPr>
        <p:blipFill>
          <a:blip r:embed="rId2"/>
          <a:stretch>
            <a:fillRect/>
          </a:stretch>
        </p:blipFill>
        <p:spPr>
          <a:xfrm>
            <a:off x="1926893" y="1447800"/>
            <a:ext cx="4528213" cy="3810000"/>
          </a:xfrm>
          <a:prstGeom prst="rect">
            <a:avLst/>
          </a:prstGeom>
        </p:spPr>
      </p:pic>
    </p:spTree>
    <p:extLst>
      <p:ext uri="{BB962C8B-B14F-4D97-AF65-F5344CB8AC3E}">
        <p14:creationId xmlns:p14="http://schemas.microsoft.com/office/powerpoint/2010/main" val="418395723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934950"/>
            <a:ext cx="3009265" cy="5504071"/>
          </a:xfrm>
          <a:prstGeom prst="rect">
            <a:avLst/>
          </a:prstGeom>
        </p:spPr>
        <p:txBody>
          <a:bodyPr vert="horz" wrap="square" lIns="0" tIns="12700" rIns="0" bIns="0" rtlCol="0">
            <a:spAutoFit/>
          </a:bodyPr>
          <a:lstStyle/>
          <a:p>
            <a:pPr marL="12700">
              <a:lnSpc>
                <a:spcPct val="100000"/>
              </a:lnSpc>
              <a:spcBef>
                <a:spcPts val="100"/>
              </a:spcBef>
            </a:pPr>
            <a:r>
              <a:rPr lang="en-US" sz="1800" b="1" spc="-5" dirty="0">
                <a:solidFill>
                  <a:srgbClr val="FF0000"/>
                </a:solidFill>
                <a:latin typeface="Calibri"/>
                <a:cs typeface="Calibri"/>
              </a:rPr>
              <a:t>EmployeePojo.java</a:t>
            </a:r>
          </a:p>
          <a:p>
            <a:pPr marL="12700">
              <a:lnSpc>
                <a:spcPct val="100000"/>
              </a:lnSpc>
              <a:spcBef>
                <a:spcPts val="100"/>
              </a:spcBef>
            </a:pPr>
            <a:r>
              <a:rPr sz="1800" spc="-5" dirty="0">
                <a:latin typeface="Calibri"/>
                <a:cs typeface="Calibri"/>
              </a:rPr>
              <a:t>import</a:t>
            </a:r>
            <a:r>
              <a:rPr sz="1800" spc="-85" dirty="0">
                <a:latin typeface="Calibri"/>
                <a:cs typeface="Calibri"/>
              </a:rPr>
              <a:t> </a:t>
            </a:r>
            <a:r>
              <a:rPr sz="1800" spc="-30" dirty="0">
                <a:latin typeface="Calibri"/>
                <a:cs typeface="Calibri"/>
              </a:rPr>
              <a:t>javax.persistence.*;</a:t>
            </a:r>
            <a:endParaRPr sz="1800" dirty="0">
              <a:latin typeface="Calibri"/>
              <a:cs typeface="Calibri"/>
            </a:endParaRPr>
          </a:p>
          <a:p>
            <a:pPr marL="12700">
              <a:lnSpc>
                <a:spcPct val="100000"/>
              </a:lnSpc>
              <a:spcBef>
                <a:spcPts val="5"/>
              </a:spcBef>
            </a:pPr>
            <a:r>
              <a:rPr sz="1800" spc="-10" dirty="0">
                <a:solidFill>
                  <a:srgbClr val="FF0000"/>
                </a:solidFill>
                <a:latin typeface="Calibri"/>
                <a:cs typeface="Calibri"/>
              </a:rPr>
              <a:t>@Entity</a:t>
            </a:r>
            <a:endParaRPr sz="1800" dirty="0">
              <a:latin typeface="Calibri"/>
              <a:cs typeface="Calibri"/>
            </a:endParaRPr>
          </a:p>
          <a:p>
            <a:pPr marL="12700">
              <a:lnSpc>
                <a:spcPct val="100000"/>
              </a:lnSpc>
            </a:pPr>
            <a:r>
              <a:rPr sz="1800" spc="-40" dirty="0">
                <a:solidFill>
                  <a:srgbClr val="FF0000"/>
                </a:solidFill>
                <a:latin typeface="Calibri"/>
                <a:cs typeface="Calibri"/>
              </a:rPr>
              <a:t>@Table</a:t>
            </a:r>
            <a:r>
              <a:rPr sz="1800" spc="-40" dirty="0">
                <a:latin typeface="Calibri"/>
                <a:cs typeface="Calibri"/>
              </a:rPr>
              <a:t>(name</a:t>
            </a:r>
            <a:r>
              <a:rPr sz="1800" spc="65" dirty="0">
                <a:latin typeface="Calibri"/>
                <a:cs typeface="Calibri"/>
              </a:rPr>
              <a:t> </a:t>
            </a:r>
            <a:r>
              <a:rPr sz="1800" dirty="0">
                <a:latin typeface="Calibri"/>
                <a:cs typeface="Calibri"/>
              </a:rPr>
              <a:t>= </a:t>
            </a:r>
            <a:r>
              <a:rPr sz="1800" spc="-10" dirty="0">
                <a:latin typeface="Calibri"/>
                <a:cs typeface="Calibri"/>
              </a:rPr>
              <a:t>"EMPLOYEE")</a:t>
            </a:r>
            <a:endParaRPr sz="1800" dirty="0">
              <a:latin typeface="Calibri"/>
              <a:cs typeface="Calibri"/>
            </a:endParaRPr>
          </a:p>
          <a:p>
            <a:pPr>
              <a:lnSpc>
                <a:spcPct val="100000"/>
              </a:lnSpc>
              <a:spcBef>
                <a:spcPts val="35"/>
              </a:spcBef>
            </a:pPr>
            <a:endParaRPr sz="1700" dirty="0">
              <a:latin typeface="Calibri"/>
              <a:cs typeface="Calibri"/>
            </a:endParaRPr>
          </a:p>
          <a:p>
            <a:pPr marL="12700">
              <a:lnSpc>
                <a:spcPct val="100000"/>
              </a:lnSpc>
              <a:spcBef>
                <a:spcPts val="5"/>
              </a:spcBef>
            </a:pPr>
            <a:r>
              <a:rPr sz="1800" spc="-10" dirty="0">
                <a:latin typeface="Calibri"/>
                <a:cs typeface="Calibri"/>
              </a:rPr>
              <a:t>public</a:t>
            </a:r>
            <a:r>
              <a:rPr sz="1800" spc="5" dirty="0">
                <a:latin typeface="Calibri"/>
                <a:cs typeface="Calibri"/>
              </a:rPr>
              <a:t> </a:t>
            </a:r>
            <a:r>
              <a:rPr sz="1800" spc="-5" dirty="0">
                <a:latin typeface="Calibri"/>
                <a:cs typeface="Calibri"/>
              </a:rPr>
              <a:t>class</a:t>
            </a:r>
            <a:r>
              <a:rPr sz="1800" spc="-35" dirty="0">
                <a:latin typeface="Calibri"/>
                <a:cs typeface="Calibri"/>
              </a:rPr>
              <a:t> </a:t>
            </a:r>
            <a:r>
              <a:rPr sz="1800" spc="-5" dirty="0">
                <a:latin typeface="Calibri"/>
                <a:cs typeface="Calibri"/>
              </a:rPr>
              <a:t>Employee</a:t>
            </a:r>
            <a:endParaRPr sz="1800" dirty="0">
              <a:latin typeface="Calibri"/>
              <a:cs typeface="Calibri"/>
            </a:endParaRPr>
          </a:p>
          <a:p>
            <a:pPr marL="12700">
              <a:lnSpc>
                <a:spcPct val="100000"/>
              </a:lnSpc>
            </a:pPr>
            <a:r>
              <a:rPr sz="1800" dirty="0">
                <a:latin typeface="Calibri"/>
                <a:cs typeface="Calibri"/>
              </a:rPr>
              <a:t>{</a:t>
            </a:r>
          </a:p>
          <a:p>
            <a:pPr marL="12700" marR="810895" algn="just">
              <a:lnSpc>
                <a:spcPct val="100000"/>
              </a:lnSpc>
            </a:pPr>
            <a:r>
              <a:rPr sz="1800" spc="-5" dirty="0">
                <a:solidFill>
                  <a:srgbClr val="FF0000"/>
                </a:solidFill>
                <a:latin typeface="Calibri"/>
                <a:cs typeface="Calibri"/>
              </a:rPr>
              <a:t>@Id</a:t>
            </a:r>
            <a:r>
              <a:rPr sz="1800" dirty="0">
                <a:solidFill>
                  <a:srgbClr val="FF0000"/>
                </a:solidFill>
                <a:latin typeface="Calibri"/>
                <a:cs typeface="Calibri"/>
              </a:rPr>
              <a:t> </a:t>
            </a:r>
            <a:r>
              <a:rPr sz="1800" spc="-30" dirty="0">
                <a:solidFill>
                  <a:srgbClr val="FF0000"/>
                </a:solidFill>
                <a:latin typeface="Calibri"/>
                <a:cs typeface="Calibri"/>
              </a:rPr>
              <a:t>@GeneratedValue </a:t>
            </a:r>
            <a:r>
              <a:rPr sz="1800" spc="-395" dirty="0">
                <a:solidFill>
                  <a:srgbClr val="FF0000"/>
                </a:solidFill>
                <a:latin typeface="Calibri"/>
                <a:cs typeface="Calibri"/>
              </a:rPr>
              <a:t> </a:t>
            </a:r>
            <a:r>
              <a:rPr sz="1800" spc="-5" dirty="0">
                <a:solidFill>
                  <a:srgbClr val="FF0000"/>
                </a:solidFill>
                <a:latin typeface="Calibri"/>
                <a:cs typeface="Calibri"/>
              </a:rPr>
              <a:t>@Column</a:t>
            </a:r>
            <a:r>
              <a:rPr sz="1800" spc="-5" dirty="0">
                <a:latin typeface="Calibri"/>
                <a:cs typeface="Calibri"/>
              </a:rPr>
              <a:t>(name </a:t>
            </a:r>
            <a:r>
              <a:rPr sz="1800" dirty="0">
                <a:latin typeface="Calibri"/>
                <a:cs typeface="Calibri"/>
              </a:rPr>
              <a:t>= </a:t>
            </a:r>
            <a:r>
              <a:rPr sz="1800" spc="-5" dirty="0">
                <a:latin typeface="Calibri"/>
                <a:cs typeface="Calibri"/>
              </a:rPr>
              <a:t>"id") </a:t>
            </a:r>
            <a:r>
              <a:rPr sz="1800" spc="-395" dirty="0">
                <a:latin typeface="Calibri"/>
                <a:cs typeface="Calibri"/>
              </a:rPr>
              <a:t> </a:t>
            </a:r>
            <a:r>
              <a:rPr sz="1800" spc="-35" dirty="0">
                <a:latin typeface="Calibri"/>
                <a:cs typeface="Calibri"/>
              </a:rPr>
              <a:t>private</a:t>
            </a:r>
            <a:r>
              <a:rPr sz="1800" spc="80" dirty="0">
                <a:latin typeface="Calibri"/>
                <a:cs typeface="Calibri"/>
              </a:rPr>
              <a:t> </a:t>
            </a:r>
            <a:r>
              <a:rPr sz="1800" spc="-30" dirty="0">
                <a:latin typeface="Calibri"/>
                <a:cs typeface="Calibri"/>
              </a:rPr>
              <a:t>int</a:t>
            </a:r>
            <a:r>
              <a:rPr sz="1800" spc="45" dirty="0">
                <a:latin typeface="Calibri"/>
                <a:cs typeface="Calibri"/>
              </a:rPr>
              <a:t> </a:t>
            </a:r>
            <a:r>
              <a:rPr sz="1800" spc="-10" dirty="0">
                <a:latin typeface="Calibri"/>
                <a:cs typeface="Calibri"/>
              </a:rPr>
              <a:t>id;</a:t>
            </a:r>
            <a:endParaRPr sz="1800" dirty="0">
              <a:latin typeface="Calibri"/>
              <a:cs typeface="Calibri"/>
            </a:endParaRPr>
          </a:p>
          <a:p>
            <a:pPr>
              <a:lnSpc>
                <a:spcPct val="100000"/>
              </a:lnSpc>
              <a:spcBef>
                <a:spcPts val="15"/>
              </a:spcBef>
            </a:pPr>
            <a:endParaRPr sz="1700" dirty="0">
              <a:latin typeface="Calibri"/>
              <a:cs typeface="Calibri"/>
            </a:endParaRPr>
          </a:p>
          <a:p>
            <a:pPr marL="12700" marR="5080">
              <a:lnSpc>
                <a:spcPct val="100000"/>
              </a:lnSpc>
              <a:spcBef>
                <a:spcPts val="5"/>
              </a:spcBef>
            </a:pPr>
            <a:r>
              <a:rPr sz="1800" spc="-5" dirty="0">
                <a:solidFill>
                  <a:srgbClr val="FF0000"/>
                </a:solidFill>
                <a:latin typeface="Calibri"/>
                <a:cs typeface="Calibri"/>
              </a:rPr>
              <a:t>@Column</a:t>
            </a:r>
            <a:r>
              <a:rPr sz="1800" spc="-5" dirty="0">
                <a:latin typeface="Calibri"/>
                <a:cs typeface="Calibri"/>
              </a:rPr>
              <a:t>(name </a:t>
            </a:r>
            <a:r>
              <a:rPr sz="1800" dirty="0">
                <a:latin typeface="Calibri"/>
                <a:cs typeface="Calibri"/>
              </a:rPr>
              <a:t>= </a:t>
            </a:r>
            <a:r>
              <a:rPr sz="1800" spc="-10" dirty="0">
                <a:latin typeface="Calibri"/>
                <a:cs typeface="Calibri"/>
              </a:rPr>
              <a:t>"first_name") </a:t>
            </a:r>
            <a:r>
              <a:rPr sz="1800" spc="-395" dirty="0">
                <a:latin typeface="Calibri"/>
                <a:cs typeface="Calibri"/>
              </a:rPr>
              <a:t> </a:t>
            </a:r>
            <a:r>
              <a:rPr sz="1800" spc="-35" dirty="0">
                <a:latin typeface="Calibri"/>
                <a:cs typeface="Calibri"/>
              </a:rPr>
              <a:t>private</a:t>
            </a:r>
            <a:r>
              <a:rPr sz="1800" spc="80" dirty="0">
                <a:latin typeface="Calibri"/>
                <a:cs typeface="Calibri"/>
              </a:rPr>
              <a:t> </a:t>
            </a:r>
            <a:r>
              <a:rPr sz="1800" spc="-10" dirty="0">
                <a:latin typeface="Calibri"/>
                <a:cs typeface="Calibri"/>
              </a:rPr>
              <a:t>String</a:t>
            </a:r>
            <a:r>
              <a:rPr sz="1800" spc="-30" dirty="0">
                <a:latin typeface="Calibri"/>
                <a:cs typeface="Calibri"/>
              </a:rPr>
              <a:t> </a:t>
            </a:r>
            <a:r>
              <a:rPr sz="1800" spc="-10" dirty="0">
                <a:latin typeface="Calibri"/>
                <a:cs typeface="Calibri"/>
              </a:rPr>
              <a:t>firstName;</a:t>
            </a:r>
            <a:endParaRPr sz="1800" dirty="0">
              <a:latin typeface="Calibri"/>
              <a:cs typeface="Calibri"/>
            </a:endParaRPr>
          </a:p>
          <a:p>
            <a:pPr>
              <a:lnSpc>
                <a:spcPct val="100000"/>
              </a:lnSpc>
              <a:spcBef>
                <a:spcPts val="35"/>
              </a:spcBef>
            </a:pPr>
            <a:endParaRPr sz="1700" dirty="0">
              <a:latin typeface="Calibri"/>
              <a:cs typeface="Calibri"/>
            </a:endParaRPr>
          </a:p>
          <a:p>
            <a:pPr marL="12700">
              <a:lnSpc>
                <a:spcPct val="100000"/>
              </a:lnSpc>
            </a:pPr>
            <a:r>
              <a:rPr sz="1800" spc="-5" dirty="0">
                <a:solidFill>
                  <a:srgbClr val="FF0000"/>
                </a:solidFill>
                <a:latin typeface="Calibri"/>
                <a:cs typeface="Calibri"/>
              </a:rPr>
              <a:t>@Column</a:t>
            </a:r>
            <a:r>
              <a:rPr sz="1800" spc="-5" dirty="0">
                <a:latin typeface="Calibri"/>
                <a:cs typeface="Calibri"/>
              </a:rPr>
              <a:t>(name</a:t>
            </a:r>
            <a:r>
              <a:rPr sz="1800" spc="5"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"last_name")</a:t>
            </a:r>
            <a:endParaRPr sz="1800" dirty="0">
              <a:latin typeface="Calibri"/>
              <a:cs typeface="Calibri"/>
            </a:endParaRPr>
          </a:p>
          <a:p>
            <a:pPr marL="12700" algn="just">
              <a:lnSpc>
                <a:spcPct val="100000"/>
              </a:lnSpc>
            </a:pPr>
            <a:r>
              <a:rPr sz="1800" spc="-35" dirty="0">
                <a:latin typeface="Calibri"/>
                <a:cs typeface="Calibri"/>
              </a:rPr>
              <a:t>private</a:t>
            </a:r>
            <a:r>
              <a:rPr sz="1800" spc="70" dirty="0">
                <a:latin typeface="Calibri"/>
                <a:cs typeface="Calibri"/>
              </a:rPr>
              <a:t> </a:t>
            </a:r>
            <a:r>
              <a:rPr sz="1800" spc="-10" dirty="0">
                <a:latin typeface="Calibri"/>
                <a:cs typeface="Calibri"/>
              </a:rPr>
              <a:t>String</a:t>
            </a:r>
            <a:r>
              <a:rPr sz="1800" spc="-25" dirty="0">
                <a:latin typeface="Calibri"/>
                <a:cs typeface="Calibri"/>
              </a:rPr>
              <a:t> </a:t>
            </a:r>
            <a:r>
              <a:rPr sz="1800" spc="-10" dirty="0">
                <a:latin typeface="Calibri"/>
                <a:cs typeface="Calibri"/>
              </a:rPr>
              <a:t>lastName;</a:t>
            </a:r>
            <a:endParaRPr sz="1800" dirty="0">
              <a:latin typeface="Calibri"/>
              <a:cs typeface="Calibri"/>
            </a:endParaRPr>
          </a:p>
          <a:p>
            <a:pPr>
              <a:lnSpc>
                <a:spcPct val="100000"/>
              </a:lnSpc>
              <a:spcBef>
                <a:spcPts val="15"/>
              </a:spcBef>
            </a:pPr>
            <a:endParaRPr sz="1700" dirty="0">
              <a:latin typeface="Calibri"/>
              <a:cs typeface="Calibri"/>
            </a:endParaRPr>
          </a:p>
          <a:p>
            <a:pPr marL="12700">
              <a:lnSpc>
                <a:spcPct val="100000"/>
              </a:lnSpc>
            </a:pPr>
            <a:r>
              <a:rPr sz="1800" spc="-5" dirty="0">
                <a:solidFill>
                  <a:srgbClr val="FF0000"/>
                </a:solidFill>
                <a:latin typeface="Calibri"/>
                <a:cs typeface="Calibri"/>
              </a:rPr>
              <a:t>@Column</a:t>
            </a:r>
            <a:r>
              <a:rPr sz="1800" spc="-5" dirty="0">
                <a:latin typeface="Calibri"/>
                <a:cs typeface="Calibri"/>
              </a:rPr>
              <a:t>(name</a:t>
            </a:r>
            <a:r>
              <a:rPr sz="1800" spc="-15" dirty="0">
                <a:latin typeface="Calibri"/>
                <a:cs typeface="Calibri"/>
              </a:rPr>
              <a:t> </a:t>
            </a:r>
            <a:r>
              <a:rPr sz="1800" dirty="0">
                <a:latin typeface="Calibri"/>
                <a:cs typeface="Calibri"/>
              </a:rPr>
              <a:t>= </a:t>
            </a:r>
            <a:r>
              <a:rPr sz="1800" spc="-5" dirty="0">
                <a:latin typeface="Calibri"/>
                <a:cs typeface="Calibri"/>
              </a:rPr>
              <a:t>"salary")</a:t>
            </a:r>
            <a:endParaRPr sz="1800" dirty="0">
              <a:latin typeface="Calibri"/>
              <a:cs typeface="Calibri"/>
            </a:endParaRPr>
          </a:p>
          <a:p>
            <a:pPr marL="12700">
              <a:lnSpc>
                <a:spcPct val="100000"/>
              </a:lnSpc>
            </a:pPr>
            <a:r>
              <a:rPr sz="1800" spc="-35" dirty="0">
                <a:latin typeface="Calibri"/>
                <a:cs typeface="Calibri"/>
              </a:rPr>
              <a:t>private</a:t>
            </a:r>
            <a:r>
              <a:rPr sz="1800" spc="65" dirty="0">
                <a:latin typeface="Calibri"/>
                <a:cs typeface="Calibri"/>
              </a:rPr>
              <a:t> </a:t>
            </a:r>
            <a:r>
              <a:rPr sz="1800" spc="-30" dirty="0">
                <a:latin typeface="Calibri"/>
                <a:cs typeface="Calibri"/>
              </a:rPr>
              <a:t>int</a:t>
            </a:r>
            <a:r>
              <a:rPr sz="1800" spc="15" dirty="0">
                <a:latin typeface="Calibri"/>
                <a:cs typeface="Calibri"/>
              </a:rPr>
              <a:t> </a:t>
            </a:r>
            <a:r>
              <a:rPr sz="1800" spc="-5" dirty="0">
                <a:latin typeface="Calibri"/>
                <a:cs typeface="Calibri"/>
              </a:rPr>
              <a:t>salary;</a:t>
            </a:r>
            <a:endParaRPr sz="1800" dirty="0">
              <a:latin typeface="Calibri"/>
              <a:cs typeface="Calibri"/>
            </a:endParaRPr>
          </a:p>
          <a:p>
            <a:pPr marL="12700">
              <a:lnSpc>
                <a:spcPct val="100000"/>
              </a:lnSpc>
              <a:spcBef>
                <a:spcPts val="5"/>
              </a:spcBef>
            </a:pPr>
            <a:r>
              <a:rPr sz="1800" spc="-10" dirty="0">
                <a:latin typeface="Calibri"/>
                <a:cs typeface="Calibri"/>
              </a:rPr>
              <a:t>public</a:t>
            </a:r>
            <a:r>
              <a:rPr sz="1800" spc="5" dirty="0">
                <a:latin typeface="Calibri"/>
                <a:cs typeface="Calibri"/>
              </a:rPr>
              <a:t> </a:t>
            </a:r>
            <a:r>
              <a:rPr sz="1800" spc="-5" dirty="0">
                <a:latin typeface="Calibri"/>
                <a:cs typeface="Calibri"/>
              </a:rPr>
              <a:t>Employee()</a:t>
            </a:r>
            <a:r>
              <a:rPr sz="1800" spc="-80" dirty="0">
                <a:latin typeface="Calibri"/>
                <a:cs typeface="Calibri"/>
              </a:rPr>
              <a:t> </a:t>
            </a:r>
            <a:r>
              <a:rPr sz="1800" spc="10" dirty="0">
                <a:latin typeface="Calibri"/>
                <a:cs typeface="Calibri"/>
              </a:rPr>
              <a:t>{}</a:t>
            </a:r>
            <a:endParaRPr sz="1800" dirty="0">
              <a:latin typeface="Calibri"/>
              <a:cs typeface="Calibri"/>
            </a:endParaRPr>
          </a:p>
        </p:txBody>
      </p:sp>
      <p:sp>
        <p:nvSpPr>
          <p:cNvPr id="3" name="object 3"/>
          <p:cNvSpPr txBox="1"/>
          <p:nvPr/>
        </p:nvSpPr>
        <p:spPr>
          <a:xfrm>
            <a:off x="78130" y="403098"/>
            <a:ext cx="4277360" cy="758825"/>
          </a:xfrm>
          <a:prstGeom prst="rect">
            <a:avLst/>
          </a:prstGeom>
        </p:spPr>
        <p:txBody>
          <a:bodyPr vert="horz" wrap="square" lIns="0" tIns="13335" rIns="0" bIns="0" rtlCol="0">
            <a:spAutoFit/>
          </a:bodyPr>
          <a:lstStyle/>
          <a:p>
            <a:pPr marL="12700" marR="5080" algn="just">
              <a:lnSpc>
                <a:spcPct val="100000"/>
              </a:lnSpc>
              <a:spcBef>
                <a:spcPts val="105"/>
              </a:spcBef>
            </a:pPr>
            <a:r>
              <a:rPr sz="1600" b="1" spc="-10" dirty="0">
                <a:solidFill>
                  <a:srgbClr val="FFFFFF"/>
                </a:solidFill>
                <a:latin typeface="Cambria"/>
                <a:cs typeface="Cambria"/>
              </a:rPr>
              <a:t>Example</a:t>
            </a:r>
            <a:r>
              <a:rPr sz="1600" b="1" spc="-5" dirty="0">
                <a:solidFill>
                  <a:srgbClr val="FFFFFF"/>
                </a:solidFill>
                <a:latin typeface="Cambria"/>
                <a:cs typeface="Cambria"/>
              </a:rPr>
              <a:t> </a:t>
            </a:r>
            <a:r>
              <a:rPr sz="1600" b="1" spc="-15" dirty="0">
                <a:solidFill>
                  <a:srgbClr val="FFFFFF"/>
                </a:solidFill>
                <a:latin typeface="Cambria"/>
                <a:cs typeface="Cambria"/>
              </a:rPr>
              <a:t>Continue…</a:t>
            </a:r>
            <a:r>
              <a:rPr sz="1600" b="1" spc="-10" dirty="0">
                <a:solidFill>
                  <a:srgbClr val="FFFFFF"/>
                </a:solidFill>
                <a:latin typeface="Cambria"/>
                <a:cs typeface="Cambria"/>
              </a:rPr>
              <a:t> mapping</a:t>
            </a:r>
            <a:r>
              <a:rPr sz="1600" b="1" spc="-5" dirty="0">
                <a:solidFill>
                  <a:srgbClr val="FFFFFF"/>
                </a:solidFill>
                <a:latin typeface="Cambria"/>
                <a:cs typeface="Cambria"/>
              </a:rPr>
              <a:t> </a:t>
            </a:r>
            <a:r>
              <a:rPr sz="1600" b="1" dirty="0">
                <a:solidFill>
                  <a:srgbClr val="FFFFFF"/>
                </a:solidFill>
                <a:latin typeface="Cambria"/>
                <a:cs typeface="Cambria"/>
              </a:rPr>
              <a:t>of</a:t>
            </a:r>
            <a:r>
              <a:rPr sz="1600" b="1" spc="5" dirty="0">
                <a:solidFill>
                  <a:srgbClr val="FFFFFF"/>
                </a:solidFill>
                <a:latin typeface="Cambria"/>
                <a:cs typeface="Cambria"/>
              </a:rPr>
              <a:t> </a:t>
            </a:r>
            <a:r>
              <a:rPr sz="1600" b="1" spc="-25" dirty="0">
                <a:solidFill>
                  <a:srgbClr val="FFFFFF"/>
                </a:solidFill>
                <a:latin typeface="Cambria"/>
                <a:cs typeface="Cambria"/>
              </a:rPr>
              <a:t>Employee </a:t>
            </a:r>
            <a:r>
              <a:rPr sz="1600" b="1" spc="-20" dirty="0">
                <a:solidFill>
                  <a:srgbClr val="FFFFFF"/>
                </a:solidFill>
                <a:latin typeface="Cambria"/>
                <a:cs typeface="Cambria"/>
              </a:rPr>
              <a:t> </a:t>
            </a:r>
            <a:r>
              <a:rPr sz="1600" b="1" dirty="0">
                <a:solidFill>
                  <a:srgbClr val="FFFFFF"/>
                </a:solidFill>
                <a:latin typeface="Cambria"/>
                <a:cs typeface="Cambria"/>
              </a:rPr>
              <a:t>class</a:t>
            </a:r>
            <a:r>
              <a:rPr sz="1600" b="1" spc="5" dirty="0">
                <a:solidFill>
                  <a:srgbClr val="FFFFFF"/>
                </a:solidFill>
                <a:latin typeface="Cambria"/>
                <a:cs typeface="Cambria"/>
              </a:rPr>
              <a:t> </a:t>
            </a:r>
            <a:r>
              <a:rPr sz="1600" b="1" spc="-5" dirty="0">
                <a:solidFill>
                  <a:srgbClr val="FFFFFF"/>
                </a:solidFill>
                <a:latin typeface="Cambria"/>
                <a:cs typeface="Cambria"/>
              </a:rPr>
              <a:t>with</a:t>
            </a:r>
            <a:r>
              <a:rPr sz="1600" b="1" dirty="0">
                <a:solidFill>
                  <a:srgbClr val="FFFFFF"/>
                </a:solidFill>
                <a:latin typeface="Cambria"/>
                <a:cs typeface="Cambria"/>
              </a:rPr>
              <a:t> </a:t>
            </a:r>
            <a:r>
              <a:rPr sz="1600" b="1" spc="-10" dirty="0">
                <a:solidFill>
                  <a:srgbClr val="FFFFFF"/>
                </a:solidFill>
                <a:latin typeface="Cambria"/>
                <a:cs typeface="Cambria"/>
              </a:rPr>
              <a:t>annotations</a:t>
            </a:r>
            <a:r>
              <a:rPr sz="1600" b="1" spc="-5" dirty="0">
                <a:solidFill>
                  <a:srgbClr val="FFFFFF"/>
                </a:solidFill>
                <a:latin typeface="Cambria"/>
                <a:cs typeface="Cambria"/>
              </a:rPr>
              <a:t> </a:t>
            </a:r>
            <a:r>
              <a:rPr sz="1600" b="1" spc="-30" dirty="0">
                <a:solidFill>
                  <a:srgbClr val="FFFFFF"/>
                </a:solidFill>
                <a:latin typeface="Cambria"/>
                <a:cs typeface="Cambria"/>
              </a:rPr>
              <a:t>to</a:t>
            </a:r>
            <a:r>
              <a:rPr sz="1600" b="1" spc="-25" dirty="0">
                <a:solidFill>
                  <a:srgbClr val="FFFFFF"/>
                </a:solidFill>
                <a:latin typeface="Cambria"/>
                <a:cs typeface="Cambria"/>
              </a:rPr>
              <a:t> </a:t>
            </a:r>
            <a:r>
              <a:rPr sz="1600" b="1" spc="5" dirty="0">
                <a:solidFill>
                  <a:srgbClr val="FFFFFF"/>
                </a:solidFill>
                <a:latin typeface="Cambria"/>
                <a:cs typeface="Cambria"/>
              </a:rPr>
              <a:t>map</a:t>
            </a:r>
            <a:r>
              <a:rPr sz="1600" b="1" spc="10" dirty="0">
                <a:solidFill>
                  <a:srgbClr val="FFFFFF"/>
                </a:solidFill>
                <a:latin typeface="Cambria"/>
                <a:cs typeface="Cambria"/>
              </a:rPr>
              <a:t> </a:t>
            </a:r>
            <a:r>
              <a:rPr sz="1600" b="1" spc="-10" dirty="0">
                <a:solidFill>
                  <a:srgbClr val="FFFFFF"/>
                </a:solidFill>
                <a:latin typeface="Cambria"/>
                <a:cs typeface="Cambria"/>
              </a:rPr>
              <a:t>objects</a:t>
            </a:r>
            <a:r>
              <a:rPr sz="1600" b="1" spc="330" dirty="0">
                <a:solidFill>
                  <a:srgbClr val="FFFFFF"/>
                </a:solidFill>
                <a:latin typeface="Cambria"/>
                <a:cs typeface="Cambria"/>
              </a:rPr>
              <a:t> </a:t>
            </a:r>
            <a:r>
              <a:rPr sz="1600" b="1" spc="-10" dirty="0">
                <a:solidFill>
                  <a:srgbClr val="FFFFFF"/>
                </a:solidFill>
                <a:latin typeface="Cambria"/>
                <a:cs typeface="Cambria"/>
              </a:rPr>
              <a:t>with </a:t>
            </a:r>
            <a:r>
              <a:rPr sz="1600" b="1" spc="-5"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a:t>
            </a:r>
            <a:endParaRPr sz="1600" dirty="0">
              <a:latin typeface="Cambria"/>
              <a:cs typeface="Cambria"/>
            </a:endParaRPr>
          </a:p>
        </p:txBody>
      </p:sp>
      <p:sp>
        <p:nvSpPr>
          <p:cNvPr id="5" name="object 5"/>
          <p:cNvSpPr txBox="1"/>
          <p:nvPr/>
        </p:nvSpPr>
        <p:spPr>
          <a:xfrm>
            <a:off x="4564380" y="1161923"/>
            <a:ext cx="4122420" cy="5001369"/>
          </a:xfrm>
          <a:prstGeom prst="rect">
            <a:avLst/>
          </a:prstGeom>
        </p:spPr>
        <p:txBody>
          <a:bodyPr vert="horz" wrap="square" lIns="0" tIns="12700" rIns="0" bIns="0" rtlCol="0">
            <a:spAutoFit/>
          </a:bodyPr>
          <a:lstStyle/>
          <a:p>
            <a:pPr marL="12700">
              <a:lnSpc>
                <a:spcPct val="100000"/>
              </a:lnSpc>
              <a:spcBef>
                <a:spcPts val="100"/>
              </a:spcBef>
            </a:pPr>
            <a:r>
              <a:rPr lang="en-US" spc="-10" dirty="0"/>
              <a:t>public</a:t>
            </a:r>
            <a:r>
              <a:rPr lang="en-US" dirty="0"/>
              <a:t> </a:t>
            </a:r>
            <a:r>
              <a:rPr lang="en-US" spc="-25" dirty="0" err="1"/>
              <a:t>int</a:t>
            </a:r>
            <a:r>
              <a:rPr lang="en-US" spc="-5" dirty="0"/>
              <a:t> </a:t>
            </a:r>
            <a:r>
              <a:rPr lang="en-US" spc="-5" dirty="0" err="1"/>
              <a:t>getId</a:t>
            </a:r>
            <a:r>
              <a:rPr lang="en-US" spc="-5" dirty="0"/>
              <a:t>()</a:t>
            </a:r>
          </a:p>
          <a:p>
            <a:pPr marL="12700">
              <a:lnSpc>
                <a:spcPct val="100000"/>
              </a:lnSpc>
            </a:pPr>
            <a:r>
              <a:rPr lang="en-US" dirty="0"/>
              <a:t>{</a:t>
            </a:r>
            <a:r>
              <a:rPr lang="en-US" spc="-35" dirty="0"/>
              <a:t> </a:t>
            </a:r>
            <a:r>
              <a:rPr lang="en-US" spc="-5" dirty="0"/>
              <a:t>return</a:t>
            </a:r>
            <a:r>
              <a:rPr lang="en-US" spc="-60" dirty="0"/>
              <a:t> </a:t>
            </a:r>
            <a:r>
              <a:rPr lang="en-US" spc="-10" dirty="0"/>
              <a:t>id;</a:t>
            </a:r>
            <a:r>
              <a:rPr lang="en-US" spc="-25" dirty="0"/>
              <a:t> </a:t>
            </a:r>
            <a:r>
              <a:rPr lang="en-US" dirty="0"/>
              <a:t>}</a:t>
            </a:r>
            <a:endParaRPr lang="en-US" sz="1800" spc="-10" dirty="0">
              <a:latin typeface="Calibri"/>
              <a:cs typeface="Calibri"/>
            </a:endParaRPr>
          </a:p>
          <a:p>
            <a:pPr marL="12700">
              <a:lnSpc>
                <a:spcPct val="100000"/>
              </a:lnSpc>
              <a:spcBef>
                <a:spcPts val="100"/>
              </a:spcBef>
            </a:pPr>
            <a:r>
              <a:rPr sz="1800" spc="-10" dirty="0">
                <a:latin typeface="Calibri"/>
                <a:cs typeface="Calibri"/>
              </a:rPr>
              <a:t>public</a:t>
            </a:r>
            <a:r>
              <a:rPr sz="1800" spc="20" dirty="0">
                <a:latin typeface="Calibri"/>
                <a:cs typeface="Calibri"/>
              </a:rPr>
              <a:t> </a:t>
            </a:r>
            <a:r>
              <a:rPr sz="1800" spc="-10" dirty="0">
                <a:latin typeface="Calibri"/>
                <a:cs typeface="Calibri"/>
              </a:rPr>
              <a:t>void</a:t>
            </a:r>
            <a:r>
              <a:rPr sz="1800" spc="-15" dirty="0">
                <a:latin typeface="Calibri"/>
                <a:cs typeface="Calibri"/>
              </a:rPr>
              <a:t> </a:t>
            </a:r>
            <a:r>
              <a:rPr sz="1800" spc="-5" dirty="0">
                <a:latin typeface="Calibri"/>
                <a:cs typeface="Calibri"/>
              </a:rPr>
              <a:t>setId(</a:t>
            </a:r>
            <a:r>
              <a:rPr sz="1800" spc="-30" dirty="0">
                <a:latin typeface="Calibri"/>
                <a:cs typeface="Calibri"/>
              </a:rPr>
              <a:t> int</a:t>
            </a:r>
            <a:r>
              <a:rPr sz="1800" spc="35" dirty="0">
                <a:latin typeface="Calibri"/>
                <a:cs typeface="Calibri"/>
              </a:rPr>
              <a:t> </a:t>
            </a:r>
            <a:r>
              <a:rPr sz="1800" spc="-5" dirty="0">
                <a:latin typeface="Calibri"/>
                <a:cs typeface="Calibri"/>
              </a:rPr>
              <a:t>id</a:t>
            </a:r>
            <a:r>
              <a:rPr sz="1800" spc="5" dirty="0">
                <a:latin typeface="Calibri"/>
                <a:cs typeface="Calibri"/>
              </a:rPr>
              <a:t> </a:t>
            </a:r>
            <a:r>
              <a:rPr sz="1800" dirty="0">
                <a:latin typeface="Calibri"/>
                <a:cs typeface="Calibri"/>
              </a:rPr>
              <a:t>)</a:t>
            </a:r>
          </a:p>
          <a:p>
            <a:pPr marL="64135">
              <a:lnSpc>
                <a:spcPct val="100000"/>
              </a:lnSpc>
            </a:pPr>
            <a:r>
              <a:rPr sz="1800" dirty="0">
                <a:latin typeface="Calibri"/>
                <a:cs typeface="Calibri"/>
              </a:rPr>
              <a:t>{</a:t>
            </a:r>
            <a:r>
              <a:rPr sz="1800" spc="-30" dirty="0">
                <a:latin typeface="Calibri"/>
                <a:cs typeface="Calibri"/>
              </a:rPr>
              <a:t> </a:t>
            </a:r>
            <a:r>
              <a:rPr sz="1800" spc="-10" dirty="0">
                <a:latin typeface="Calibri"/>
                <a:cs typeface="Calibri"/>
              </a:rPr>
              <a:t>this.id</a:t>
            </a:r>
            <a:r>
              <a:rPr sz="1800" spc="-50" dirty="0">
                <a:latin typeface="Calibri"/>
                <a:cs typeface="Calibri"/>
              </a:rPr>
              <a:t> </a:t>
            </a:r>
            <a:r>
              <a:rPr sz="1800" dirty="0">
                <a:latin typeface="Calibri"/>
                <a:cs typeface="Calibri"/>
              </a:rPr>
              <a:t>=</a:t>
            </a:r>
            <a:r>
              <a:rPr sz="1800" spc="-25" dirty="0">
                <a:latin typeface="Calibri"/>
                <a:cs typeface="Calibri"/>
              </a:rPr>
              <a:t> </a:t>
            </a:r>
            <a:r>
              <a:rPr sz="1800" spc="-5" dirty="0">
                <a:latin typeface="Calibri"/>
                <a:cs typeface="Calibri"/>
              </a:rPr>
              <a:t>id;</a:t>
            </a:r>
            <a:r>
              <a:rPr sz="1800" spc="5" dirty="0">
                <a:latin typeface="Calibri"/>
                <a:cs typeface="Calibri"/>
              </a:rPr>
              <a:t> </a:t>
            </a:r>
            <a:r>
              <a:rPr sz="1800" dirty="0">
                <a:latin typeface="Calibri"/>
                <a:cs typeface="Calibri"/>
              </a:rPr>
              <a:t>}</a:t>
            </a:r>
          </a:p>
          <a:p>
            <a:pPr marL="12700">
              <a:lnSpc>
                <a:spcPct val="100000"/>
              </a:lnSpc>
              <a:spcBef>
                <a:spcPts val="1105"/>
              </a:spcBef>
            </a:pPr>
            <a:r>
              <a:rPr sz="1800" spc="-10" dirty="0">
                <a:latin typeface="Calibri"/>
                <a:cs typeface="Calibri"/>
              </a:rPr>
              <a:t>public</a:t>
            </a:r>
            <a:r>
              <a:rPr sz="1800" spc="30" dirty="0">
                <a:latin typeface="Calibri"/>
                <a:cs typeface="Calibri"/>
              </a:rPr>
              <a:t> </a:t>
            </a:r>
            <a:r>
              <a:rPr sz="1800" spc="-10" dirty="0">
                <a:latin typeface="Calibri"/>
                <a:cs typeface="Calibri"/>
              </a:rPr>
              <a:t>String</a:t>
            </a:r>
            <a:r>
              <a:rPr sz="1800" spc="-5" dirty="0">
                <a:latin typeface="Calibri"/>
                <a:cs typeface="Calibri"/>
              </a:rPr>
              <a:t> </a:t>
            </a:r>
            <a:r>
              <a:rPr sz="1800" spc="-15" dirty="0">
                <a:latin typeface="Calibri"/>
                <a:cs typeface="Calibri"/>
              </a:rPr>
              <a:t>getFirstName()</a:t>
            </a:r>
            <a:endParaRPr sz="1800" dirty="0">
              <a:latin typeface="Calibri"/>
              <a:cs typeface="Calibri"/>
            </a:endParaRPr>
          </a:p>
          <a:p>
            <a:pPr marL="12700">
              <a:lnSpc>
                <a:spcPct val="100000"/>
              </a:lnSpc>
            </a:pPr>
            <a:r>
              <a:rPr sz="1800" dirty="0">
                <a:latin typeface="Calibri"/>
                <a:cs typeface="Calibri"/>
              </a:rPr>
              <a:t>{</a:t>
            </a:r>
            <a:r>
              <a:rPr sz="1800" spc="-35" dirty="0">
                <a:latin typeface="Calibri"/>
                <a:cs typeface="Calibri"/>
              </a:rPr>
              <a:t> </a:t>
            </a:r>
            <a:r>
              <a:rPr sz="1800" spc="-10" dirty="0">
                <a:latin typeface="Calibri"/>
                <a:cs typeface="Calibri"/>
              </a:rPr>
              <a:t>return</a:t>
            </a:r>
            <a:r>
              <a:rPr sz="1800" spc="-60" dirty="0">
                <a:latin typeface="Calibri"/>
                <a:cs typeface="Calibri"/>
              </a:rPr>
              <a:t> </a:t>
            </a:r>
            <a:r>
              <a:rPr sz="1800" spc="-10" dirty="0">
                <a:latin typeface="Calibri"/>
                <a:cs typeface="Calibri"/>
              </a:rPr>
              <a:t>firstName;</a:t>
            </a:r>
            <a:r>
              <a:rPr sz="1800" spc="-75" dirty="0">
                <a:latin typeface="Calibri"/>
                <a:cs typeface="Calibri"/>
              </a:rPr>
              <a:t> </a:t>
            </a:r>
            <a:r>
              <a:rPr sz="1800" dirty="0">
                <a:latin typeface="Calibri"/>
                <a:cs typeface="Calibri"/>
              </a:rPr>
              <a:t>}</a:t>
            </a:r>
          </a:p>
          <a:p>
            <a:pPr marL="12700">
              <a:lnSpc>
                <a:spcPct val="100000"/>
              </a:lnSpc>
            </a:pPr>
            <a:r>
              <a:rPr sz="1800" spc="-10" dirty="0">
                <a:latin typeface="Calibri"/>
                <a:cs typeface="Calibri"/>
              </a:rPr>
              <a:t>public</a:t>
            </a:r>
            <a:r>
              <a:rPr sz="1800" spc="25" dirty="0">
                <a:latin typeface="Calibri"/>
                <a:cs typeface="Calibri"/>
              </a:rPr>
              <a:t> </a:t>
            </a:r>
            <a:r>
              <a:rPr sz="1800" spc="-10" dirty="0">
                <a:latin typeface="Calibri"/>
                <a:cs typeface="Calibri"/>
              </a:rPr>
              <a:t>void</a:t>
            </a:r>
            <a:r>
              <a:rPr sz="1800" spc="-15" dirty="0">
                <a:latin typeface="Calibri"/>
                <a:cs typeface="Calibri"/>
              </a:rPr>
              <a:t> setFirstName(</a:t>
            </a:r>
            <a:r>
              <a:rPr sz="1800" spc="-25" dirty="0">
                <a:latin typeface="Calibri"/>
                <a:cs typeface="Calibri"/>
              </a:rPr>
              <a:t> </a:t>
            </a:r>
            <a:r>
              <a:rPr sz="1800" spc="-10" dirty="0">
                <a:latin typeface="Calibri"/>
                <a:cs typeface="Calibri"/>
              </a:rPr>
              <a:t>String</a:t>
            </a:r>
            <a:r>
              <a:rPr sz="1800" spc="-35" dirty="0">
                <a:latin typeface="Calibri"/>
                <a:cs typeface="Calibri"/>
              </a:rPr>
              <a:t> </a:t>
            </a:r>
            <a:r>
              <a:rPr sz="1800" spc="-10" dirty="0">
                <a:latin typeface="Calibri"/>
                <a:cs typeface="Calibri"/>
              </a:rPr>
              <a:t>first_name</a:t>
            </a:r>
            <a:r>
              <a:rPr sz="1800" spc="-35" dirty="0">
                <a:latin typeface="Calibri"/>
                <a:cs typeface="Calibri"/>
              </a:rPr>
              <a:t> </a:t>
            </a:r>
            <a:r>
              <a:rPr sz="1800" dirty="0">
                <a:latin typeface="Calibri"/>
                <a:cs typeface="Calibri"/>
              </a:rPr>
              <a:t>)</a:t>
            </a:r>
          </a:p>
          <a:p>
            <a:pPr marL="64135">
              <a:lnSpc>
                <a:spcPct val="100000"/>
              </a:lnSpc>
            </a:pPr>
            <a:r>
              <a:rPr sz="1800" dirty="0">
                <a:latin typeface="Calibri"/>
                <a:cs typeface="Calibri"/>
              </a:rPr>
              <a:t>{</a:t>
            </a:r>
            <a:r>
              <a:rPr sz="1800" spc="-15" dirty="0">
                <a:latin typeface="Calibri"/>
                <a:cs typeface="Calibri"/>
              </a:rPr>
              <a:t> </a:t>
            </a:r>
            <a:r>
              <a:rPr sz="1800" dirty="0">
                <a:latin typeface="Calibri"/>
                <a:cs typeface="Calibri"/>
              </a:rPr>
              <a:t>t</a:t>
            </a:r>
            <a:r>
              <a:rPr sz="1800" spc="-15" dirty="0">
                <a:latin typeface="Calibri"/>
                <a:cs typeface="Calibri"/>
              </a:rPr>
              <a:t>h</a:t>
            </a:r>
            <a:r>
              <a:rPr sz="1800" spc="-5" dirty="0">
                <a:latin typeface="Calibri"/>
                <a:cs typeface="Calibri"/>
              </a:rPr>
              <a:t>i</a:t>
            </a:r>
            <a:r>
              <a:rPr sz="1800" spc="-10" dirty="0">
                <a:latin typeface="Calibri"/>
                <a:cs typeface="Calibri"/>
              </a:rPr>
              <a:t>s</a:t>
            </a:r>
            <a:r>
              <a:rPr sz="1800" spc="-25" dirty="0">
                <a:latin typeface="Calibri"/>
                <a:cs typeface="Calibri"/>
              </a:rPr>
              <a:t>.</a:t>
            </a:r>
            <a:r>
              <a:rPr sz="1800" spc="-5" dirty="0">
                <a:latin typeface="Calibri"/>
                <a:cs typeface="Calibri"/>
              </a:rPr>
              <a:t>fi</a:t>
            </a:r>
            <a:r>
              <a:rPr sz="1800" spc="-35" dirty="0">
                <a:latin typeface="Calibri"/>
                <a:cs typeface="Calibri"/>
              </a:rPr>
              <a:t>rs</a:t>
            </a:r>
            <a:r>
              <a:rPr sz="1800" spc="-30" dirty="0">
                <a:latin typeface="Calibri"/>
                <a:cs typeface="Calibri"/>
              </a:rPr>
              <a:t>t</a:t>
            </a:r>
            <a:r>
              <a:rPr sz="1800" spc="-10" dirty="0">
                <a:latin typeface="Calibri"/>
                <a:cs typeface="Calibri"/>
              </a:rPr>
              <a:t>N</a:t>
            </a:r>
            <a:r>
              <a:rPr sz="1800" dirty="0">
                <a:latin typeface="Calibri"/>
                <a:cs typeface="Calibri"/>
              </a:rPr>
              <a:t>a</a:t>
            </a:r>
            <a:r>
              <a:rPr sz="1800" spc="-20" dirty="0">
                <a:latin typeface="Calibri"/>
                <a:cs typeface="Calibri"/>
              </a:rPr>
              <a:t>m</a:t>
            </a:r>
            <a:r>
              <a:rPr sz="1800" dirty="0">
                <a:latin typeface="Calibri"/>
                <a:cs typeface="Calibri"/>
              </a:rPr>
              <a:t>e</a:t>
            </a:r>
            <a:r>
              <a:rPr sz="1800" spc="-80" dirty="0">
                <a:latin typeface="Calibri"/>
                <a:cs typeface="Calibri"/>
              </a:rPr>
              <a:t> </a:t>
            </a:r>
            <a:r>
              <a:rPr sz="1800" dirty="0">
                <a:latin typeface="Calibri"/>
                <a:cs typeface="Calibri"/>
              </a:rPr>
              <a:t>=</a:t>
            </a:r>
            <a:r>
              <a:rPr sz="1800" spc="15" dirty="0">
                <a:latin typeface="Calibri"/>
                <a:cs typeface="Calibri"/>
              </a:rPr>
              <a:t> </a:t>
            </a:r>
            <a:r>
              <a:rPr sz="1800" spc="-5" dirty="0">
                <a:latin typeface="Calibri"/>
                <a:cs typeface="Calibri"/>
              </a:rPr>
              <a:t>fi</a:t>
            </a:r>
            <a:r>
              <a:rPr sz="1800" spc="-25" dirty="0">
                <a:latin typeface="Calibri"/>
                <a:cs typeface="Calibri"/>
              </a:rPr>
              <a:t>r</a:t>
            </a:r>
            <a:r>
              <a:rPr sz="1800" spc="-30" dirty="0">
                <a:latin typeface="Calibri"/>
                <a:cs typeface="Calibri"/>
              </a:rPr>
              <a:t>s</a:t>
            </a:r>
            <a:r>
              <a:rPr sz="1800" dirty="0">
                <a:latin typeface="Calibri"/>
                <a:cs typeface="Calibri"/>
              </a:rPr>
              <a:t>t</a:t>
            </a:r>
            <a:r>
              <a:rPr sz="1800" spc="-10" dirty="0">
                <a:latin typeface="Calibri"/>
                <a:cs typeface="Calibri"/>
              </a:rPr>
              <a:t>_n</a:t>
            </a:r>
            <a:r>
              <a:rPr sz="1800" dirty="0">
                <a:latin typeface="Calibri"/>
                <a:cs typeface="Calibri"/>
              </a:rPr>
              <a:t>a</a:t>
            </a:r>
            <a:r>
              <a:rPr sz="1800" spc="5" dirty="0">
                <a:latin typeface="Calibri"/>
                <a:cs typeface="Calibri"/>
              </a:rPr>
              <a:t>m</a:t>
            </a:r>
            <a:r>
              <a:rPr sz="1800" spc="-5" dirty="0">
                <a:latin typeface="Calibri"/>
                <a:cs typeface="Calibri"/>
              </a:rPr>
              <a:t>e</a:t>
            </a:r>
            <a:r>
              <a:rPr sz="1800" dirty="0">
                <a:latin typeface="Calibri"/>
                <a:cs typeface="Calibri"/>
              </a:rPr>
              <a:t>;</a:t>
            </a:r>
            <a:r>
              <a:rPr sz="1800" spc="-65" dirty="0">
                <a:latin typeface="Calibri"/>
                <a:cs typeface="Calibri"/>
              </a:rPr>
              <a:t> </a:t>
            </a:r>
            <a:r>
              <a:rPr sz="1800" dirty="0">
                <a:latin typeface="Calibri"/>
                <a:cs typeface="Calibri"/>
              </a:rPr>
              <a:t>}</a:t>
            </a:r>
          </a:p>
          <a:p>
            <a:pPr marL="12700">
              <a:lnSpc>
                <a:spcPct val="100000"/>
              </a:lnSpc>
              <a:spcBef>
                <a:spcPts val="1105"/>
              </a:spcBef>
            </a:pPr>
            <a:r>
              <a:rPr sz="1800" spc="-10" dirty="0">
                <a:latin typeface="Calibri"/>
                <a:cs typeface="Calibri"/>
              </a:rPr>
              <a:t>public</a:t>
            </a:r>
            <a:r>
              <a:rPr sz="1800" spc="15" dirty="0">
                <a:latin typeface="Calibri"/>
                <a:cs typeface="Calibri"/>
              </a:rPr>
              <a:t> </a:t>
            </a:r>
            <a:r>
              <a:rPr sz="1800" spc="-10" dirty="0">
                <a:latin typeface="Calibri"/>
                <a:cs typeface="Calibri"/>
              </a:rPr>
              <a:t>String</a:t>
            </a:r>
            <a:r>
              <a:rPr sz="1800" spc="5" dirty="0">
                <a:latin typeface="Calibri"/>
                <a:cs typeface="Calibri"/>
              </a:rPr>
              <a:t> </a:t>
            </a:r>
            <a:r>
              <a:rPr sz="1800" spc="-10" dirty="0">
                <a:latin typeface="Calibri"/>
                <a:cs typeface="Calibri"/>
              </a:rPr>
              <a:t>getLastName()</a:t>
            </a:r>
            <a:endParaRPr sz="1800" dirty="0">
              <a:latin typeface="Calibri"/>
              <a:cs typeface="Calibri"/>
            </a:endParaRPr>
          </a:p>
          <a:p>
            <a:pPr marL="64135">
              <a:lnSpc>
                <a:spcPct val="100000"/>
              </a:lnSpc>
              <a:spcBef>
                <a:spcPts val="5"/>
              </a:spcBef>
            </a:pPr>
            <a:r>
              <a:rPr sz="1800" dirty="0">
                <a:latin typeface="Calibri"/>
                <a:cs typeface="Calibri"/>
              </a:rPr>
              <a:t>{</a:t>
            </a:r>
            <a:r>
              <a:rPr sz="1800" spc="-40" dirty="0">
                <a:latin typeface="Calibri"/>
                <a:cs typeface="Calibri"/>
              </a:rPr>
              <a:t> </a:t>
            </a:r>
            <a:r>
              <a:rPr sz="1800" spc="-10" dirty="0">
                <a:latin typeface="Calibri"/>
                <a:cs typeface="Calibri"/>
              </a:rPr>
              <a:t>return</a:t>
            </a:r>
            <a:r>
              <a:rPr sz="1800" spc="-55" dirty="0">
                <a:latin typeface="Calibri"/>
                <a:cs typeface="Calibri"/>
              </a:rPr>
              <a:t> </a:t>
            </a:r>
            <a:r>
              <a:rPr sz="1800" spc="-5" dirty="0">
                <a:latin typeface="Calibri"/>
                <a:cs typeface="Calibri"/>
              </a:rPr>
              <a:t>lastName;</a:t>
            </a:r>
            <a:r>
              <a:rPr sz="1800" spc="-40" dirty="0">
                <a:latin typeface="Calibri"/>
                <a:cs typeface="Calibri"/>
              </a:rPr>
              <a:t> </a:t>
            </a:r>
            <a:r>
              <a:rPr sz="1800" dirty="0">
                <a:latin typeface="Calibri"/>
                <a:cs typeface="Calibri"/>
              </a:rPr>
              <a:t>}</a:t>
            </a:r>
          </a:p>
          <a:p>
            <a:pPr marL="12700">
              <a:lnSpc>
                <a:spcPct val="100000"/>
              </a:lnSpc>
            </a:pPr>
            <a:r>
              <a:rPr sz="1800" spc="-10" dirty="0">
                <a:latin typeface="Calibri"/>
                <a:cs typeface="Calibri"/>
              </a:rPr>
              <a:t>public</a:t>
            </a:r>
            <a:r>
              <a:rPr sz="1800" spc="50" dirty="0">
                <a:latin typeface="Calibri"/>
                <a:cs typeface="Calibri"/>
              </a:rPr>
              <a:t> </a:t>
            </a:r>
            <a:r>
              <a:rPr sz="1800" spc="-10" dirty="0">
                <a:latin typeface="Calibri"/>
                <a:cs typeface="Calibri"/>
              </a:rPr>
              <a:t>void setLastName(</a:t>
            </a:r>
            <a:r>
              <a:rPr sz="1800" spc="-45" dirty="0">
                <a:latin typeface="Calibri"/>
                <a:cs typeface="Calibri"/>
              </a:rPr>
              <a:t> </a:t>
            </a:r>
            <a:r>
              <a:rPr sz="1800" spc="-10" dirty="0">
                <a:latin typeface="Calibri"/>
                <a:cs typeface="Calibri"/>
              </a:rPr>
              <a:t>String</a:t>
            </a:r>
            <a:r>
              <a:rPr sz="1800" spc="20" dirty="0">
                <a:latin typeface="Calibri"/>
                <a:cs typeface="Calibri"/>
              </a:rPr>
              <a:t> </a:t>
            </a:r>
            <a:r>
              <a:rPr sz="1800" spc="-10" dirty="0">
                <a:latin typeface="Calibri"/>
                <a:cs typeface="Calibri"/>
              </a:rPr>
              <a:t>last_name</a:t>
            </a:r>
            <a:r>
              <a:rPr sz="1800" spc="10" dirty="0">
                <a:latin typeface="Calibri"/>
                <a:cs typeface="Calibri"/>
              </a:rPr>
              <a:t> </a:t>
            </a:r>
            <a:r>
              <a:rPr sz="1800" dirty="0">
                <a:latin typeface="Calibri"/>
                <a:cs typeface="Calibri"/>
              </a:rPr>
              <a:t>)</a:t>
            </a:r>
          </a:p>
          <a:p>
            <a:pPr marL="12700">
              <a:lnSpc>
                <a:spcPct val="100000"/>
              </a:lnSpc>
            </a:pPr>
            <a:r>
              <a:rPr sz="1800" dirty="0">
                <a:latin typeface="Calibri"/>
                <a:cs typeface="Calibri"/>
              </a:rPr>
              <a:t>{ </a:t>
            </a:r>
            <a:r>
              <a:rPr sz="1800" spc="-10" dirty="0">
                <a:latin typeface="Calibri"/>
                <a:cs typeface="Calibri"/>
              </a:rPr>
              <a:t>this.lastName</a:t>
            </a:r>
            <a:r>
              <a:rPr sz="1800" spc="-35" dirty="0">
                <a:latin typeface="Calibri"/>
                <a:cs typeface="Calibri"/>
              </a:rPr>
              <a:t> </a:t>
            </a:r>
            <a:r>
              <a:rPr sz="1800" dirty="0">
                <a:latin typeface="Calibri"/>
                <a:cs typeface="Calibri"/>
              </a:rPr>
              <a:t>=</a:t>
            </a:r>
            <a:r>
              <a:rPr sz="1800" spc="-20" dirty="0">
                <a:latin typeface="Calibri"/>
                <a:cs typeface="Calibri"/>
              </a:rPr>
              <a:t> </a:t>
            </a:r>
            <a:r>
              <a:rPr sz="1800" spc="-10" dirty="0">
                <a:latin typeface="Calibri"/>
                <a:cs typeface="Calibri"/>
              </a:rPr>
              <a:t>last_name;</a:t>
            </a:r>
            <a:r>
              <a:rPr sz="1800" spc="5" dirty="0">
                <a:latin typeface="Calibri"/>
                <a:cs typeface="Calibri"/>
              </a:rPr>
              <a:t> </a:t>
            </a:r>
            <a:r>
              <a:rPr sz="1800" dirty="0">
                <a:latin typeface="Calibri"/>
                <a:cs typeface="Calibri"/>
              </a:rPr>
              <a:t>}</a:t>
            </a:r>
          </a:p>
          <a:p>
            <a:pPr>
              <a:lnSpc>
                <a:spcPct val="100000"/>
              </a:lnSpc>
              <a:spcBef>
                <a:spcPts val="15"/>
              </a:spcBef>
            </a:pPr>
            <a:endParaRPr sz="1700" dirty="0">
              <a:latin typeface="Calibri"/>
              <a:cs typeface="Calibri"/>
            </a:endParaRPr>
          </a:p>
          <a:p>
            <a:pPr marL="64135">
              <a:lnSpc>
                <a:spcPct val="100000"/>
              </a:lnSpc>
            </a:pPr>
            <a:r>
              <a:rPr sz="1800" spc="-10" dirty="0">
                <a:latin typeface="Calibri"/>
                <a:cs typeface="Calibri"/>
              </a:rPr>
              <a:t>public</a:t>
            </a:r>
            <a:r>
              <a:rPr sz="1800" spc="15" dirty="0">
                <a:latin typeface="Calibri"/>
                <a:cs typeface="Calibri"/>
              </a:rPr>
              <a:t> </a:t>
            </a:r>
            <a:r>
              <a:rPr sz="1800" spc="-30" dirty="0">
                <a:latin typeface="Calibri"/>
                <a:cs typeface="Calibri"/>
              </a:rPr>
              <a:t>int</a:t>
            </a:r>
            <a:r>
              <a:rPr sz="1800" spc="30" dirty="0">
                <a:latin typeface="Calibri"/>
                <a:cs typeface="Calibri"/>
              </a:rPr>
              <a:t> </a:t>
            </a:r>
            <a:r>
              <a:rPr sz="1800" spc="-10" dirty="0">
                <a:latin typeface="Calibri"/>
                <a:cs typeface="Calibri"/>
              </a:rPr>
              <a:t>getSalary()</a:t>
            </a:r>
            <a:endParaRPr sz="1800" dirty="0">
              <a:latin typeface="Calibri"/>
              <a:cs typeface="Calibri"/>
            </a:endParaRPr>
          </a:p>
          <a:p>
            <a:pPr marL="64135">
              <a:lnSpc>
                <a:spcPct val="100000"/>
              </a:lnSpc>
            </a:pPr>
            <a:r>
              <a:rPr sz="1800" dirty="0">
                <a:latin typeface="Calibri"/>
                <a:cs typeface="Calibri"/>
              </a:rPr>
              <a:t>{</a:t>
            </a:r>
            <a:r>
              <a:rPr sz="1800" spc="-40" dirty="0">
                <a:latin typeface="Calibri"/>
                <a:cs typeface="Calibri"/>
              </a:rPr>
              <a:t> </a:t>
            </a:r>
            <a:r>
              <a:rPr sz="1800" spc="-10" dirty="0">
                <a:latin typeface="Calibri"/>
                <a:cs typeface="Calibri"/>
              </a:rPr>
              <a:t>return</a:t>
            </a:r>
            <a:r>
              <a:rPr sz="1800" spc="-55" dirty="0">
                <a:latin typeface="Calibri"/>
                <a:cs typeface="Calibri"/>
              </a:rPr>
              <a:t> </a:t>
            </a:r>
            <a:r>
              <a:rPr sz="1800" spc="-5" dirty="0">
                <a:latin typeface="Calibri"/>
                <a:cs typeface="Calibri"/>
              </a:rPr>
              <a:t>salary;</a:t>
            </a:r>
            <a:r>
              <a:rPr sz="1800" spc="-55" dirty="0">
                <a:latin typeface="Calibri"/>
                <a:cs typeface="Calibri"/>
              </a:rPr>
              <a:t> </a:t>
            </a:r>
            <a:r>
              <a:rPr sz="1800" dirty="0">
                <a:latin typeface="Calibri"/>
                <a:cs typeface="Calibri"/>
              </a:rPr>
              <a:t>}</a:t>
            </a:r>
          </a:p>
          <a:p>
            <a:pPr marL="12700">
              <a:lnSpc>
                <a:spcPct val="100000"/>
              </a:lnSpc>
            </a:pPr>
            <a:r>
              <a:rPr sz="1800" spc="-10" dirty="0">
                <a:latin typeface="Calibri"/>
                <a:cs typeface="Calibri"/>
              </a:rPr>
              <a:t>public</a:t>
            </a:r>
            <a:r>
              <a:rPr sz="1800" spc="20" dirty="0">
                <a:latin typeface="Calibri"/>
                <a:cs typeface="Calibri"/>
              </a:rPr>
              <a:t> </a:t>
            </a:r>
            <a:r>
              <a:rPr sz="1800" spc="-10" dirty="0">
                <a:latin typeface="Calibri"/>
                <a:cs typeface="Calibri"/>
              </a:rPr>
              <a:t>void</a:t>
            </a:r>
            <a:r>
              <a:rPr sz="1800" spc="-20" dirty="0">
                <a:latin typeface="Calibri"/>
                <a:cs typeface="Calibri"/>
              </a:rPr>
              <a:t> </a:t>
            </a:r>
            <a:r>
              <a:rPr sz="1800" spc="-5" dirty="0">
                <a:latin typeface="Calibri"/>
                <a:cs typeface="Calibri"/>
              </a:rPr>
              <a:t>setSalary( </a:t>
            </a:r>
            <a:r>
              <a:rPr sz="1800" spc="-30" dirty="0">
                <a:latin typeface="Calibri"/>
                <a:cs typeface="Calibri"/>
              </a:rPr>
              <a:t>int</a:t>
            </a:r>
            <a:r>
              <a:rPr sz="1800" spc="30" dirty="0">
                <a:latin typeface="Calibri"/>
                <a:cs typeface="Calibri"/>
              </a:rPr>
              <a:t> </a:t>
            </a:r>
            <a:r>
              <a:rPr sz="1800" spc="-5" dirty="0">
                <a:latin typeface="Calibri"/>
                <a:cs typeface="Calibri"/>
              </a:rPr>
              <a:t>salary</a:t>
            </a:r>
            <a:r>
              <a:rPr sz="1800" spc="-30" dirty="0">
                <a:latin typeface="Calibri"/>
                <a:cs typeface="Calibri"/>
              </a:rPr>
              <a:t> </a:t>
            </a:r>
            <a:r>
              <a:rPr sz="1800" dirty="0">
                <a:latin typeface="Calibri"/>
                <a:cs typeface="Calibri"/>
              </a:rPr>
              <a:t>)</a:t>
            </a:r>
          </a:p>
          <a:p>
            <a:pPr marL="64135">
              <a:lnSpc>
                <a:spcPct val="100000"/>
              </a:lnSpc>
              <a:spcBef>
                <a:spcPts val="5"/>
              </a:spcBef>
            </a:pPr>
            <a:r>
              <a:rPr sz="1800" dirty="0">
                <a:latin typeface="Calibri"/>
                <a:cs typeface="Calibri"/>
              </a:rPr>
              <a:t>{</a:t>
            </a:r>
            <a:r>
              <a:rPr sz="1800" spc="-35" dirty="0">
                <a:latin typeface="Calibri"/>
                <a:cs typeface="Calibri"/>
              </a:rPr>
              <a:t> </a:t>
            </a:r>
            <a:r>
              <a:rPr sz="1800" spc="-5" dirty="0">
                <a:latin typeface="Calibri"/>
                <a:cs typeface="Calibri"/>
              </a:rPr>
              <a:t>this.salary</a:t>
            </a:r>
            <a:r>
              <a:rPr sz="1800" spc="-10" dirty="0">
                <a:latin typeface="Calibri"/>
                <a:cs typeface="Calibri"/>
              </a:rPr>
              <a:t> </a:t>
            </a:r>
            <a:r>
              <a:rPr sz="1800" dirty="0">
                <a:latin typeface="Calibri"/>
                <a:cs typeface="Calibri"/>
              </a:rPr>
              <a:t>=</a:t>
            </a:r>
            <a:r>
              <a:rPr sz="1800" spc="-25" dirty="0">
                <a:latin typeface="Calibri"/>
                <a:cs typeface="Calibri"/>
              </a:rPr>
              <a:t> </a:t>
            </a:r>
            <a:r>
              <a:rPr sz="1800" spc="-5" dirty="0">
                <a:latin typeface="Calibri"/>
                <a:cs typeface="Calibri"/>
              </a:rPr>
              <a:t>salary;</a:t>
            </a:r>
            <a:r>
              <a:rPr sz="1800" spc="-15" dirty="0">
                <a:latin typeface="Calibri"/>
                <a:cs typeface="Calibri"/>
              </a:rPr>
              <a:t> </a:t>
            </a:r>
            <a:r>
              <a:rPr sz="1800" dirty="0">
                <a:latin typeface="Calibri"/>
                <a:cs typeface="Calibri"/>
              </a:rPr>
              <a:t>}</a:t>
            </a:r>
          </a:p>
        </p:txBody>
      </p:sp>
      <p:sp>
        <p:nvSpPr>
          <p:cNvPr id="6" name="object 6"/>
          <p:cNvSpPr txBox="1"/>
          <p:nvPr/>
        </p:nvSpPr>
        <p:spPr>
          <a:xfrm>
            <a:off x="4629150" y="6138164"/>
            <a:ext cx="97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endParaRPr sz="1800">
              <a:latin typeface="Calibri"/>
              <a:cs typeface="Calibri"/>
            </a:endParaRPr>
          </a:p>
        </p:txBody>
      </p:sp>
      <p:sp>
        <p:nvSpPr>
          <p:cNvPr id="7" name="Title 6"/>
          <p:cNvSpPr>
            <a:spLocks noGrp="1"/>
          </p:cNvSpPr>
          <p:nvPr>
            <p:ph type="title"/>
          </p:nvPr>
        </p:nvSpPr>
        <p:spPr>
          <a:xfrm>
            <a:off x="457200" y="274638"/>
            <a:ext cx="8229600" cy="887285"/>
          </a:xfrm>
        </p:spPr>
        <p:txBody>
          <a:bodyPr>
            <a:noAutofit/>
          </a:bodyPr>
          <a:lstStyle/>
          <a:p>
            <a:r>
              <a:rPr lang="en-US" sz="2000" b="1" spc="-10" dirty="0">
                <a:latin typeface="Cambria"/>
                <a:cs typeface="Cambria"/>
              </a:rPr>
              <a:t>Example</a:t>
            </a:r>
            <a:r>
              <a:rPr lang="en-US" sz="2000" b="1" spc="-5" dirty="0">
                <a:latin typeface="Cambria"/>
                <a:cs typeface="Cambria"/>
              </a:rPr>
              <a:t> </a:t>
            </a:r>
            <a:r>
              <a:rPr lang="en-US" sz="2000" b="1" spc="-15" dirty="0">
                <a:latin typeface="Cambria"/>
                <a:cs typeface="Cambria"/>
              </a:rPr>
              <a:t>Continue…</a:t>
            </a:r>
            <a:r>
              <a:rPr lang="en-US" sz="2000" b="1" spc="-10" dirty="0">
                <a:latin typeface="Cambria"/>
                <a:cs typeface="Cambria"/>
              </a:rPr>
              <a:t> mapping</a:t>
            </a:r>
            <a:r>
              <a:rPr lang="en-US" sz="2000" b="1" spc="-5" dirty="0">
                <a:latin typeface="Cambria"/>
                <a:cs typeface="Cambria"/>
              </a:rPr>
              <a:t> </a:t>
            </a:r>
            <a:r>
              <a:rPr lang="en-US" sz="2000" b="1" dirty="0">
                <a:latin typeface="Cambria"/>
                <a:cs typeface="Cambria"/>
              </a:rPr>
              <a:t>of</a:t>
            </a:r>
            <a:r>
              <a:rPr lang="en-US" sz="2000" b="1" spc="5" dirty="0">
                <a:latin typeface="Cambria"/>
                <a:cs typeface="Cambria"/>
              </a:rPr>
              <a:t> </a:t>
            </a:r>
            <a:r>
              <a:rPr lang="en-US" sz="2000" b="1" spc="-25" dirty="0">
                <a:latin typeface="Cambria"/>
                <a:cs typeface="Cambria"/>
              </a:rPr>
              <a:t>Employee </a:t>
            </a:r>
            <a:r>
              <a:rPr lang="en-US" sz="2000" b="1" spc="-20" dirty="0">
                <a:latin typeface="Cambria"/>
                <a:cs typeface="Cambria"/>
              </a:rPr>
              <a:t> </a:t>
            </a:r>
            <a:r>
              <a:rPr lang="en-US" sz="2000" b="1" dirty="0">
                <a:latin typeface="Cambria"/>
                <a:cs typeface="Cambria"/>
              </a:rPr>
              <a:t>class</a:t>
            </a:r>
            <a:r>
              <a:rPr lang="en-US" sz="2000" b="1" spc="5" dirty="0">
                <a:latin typeface="Cambria"/>
                <a:cs typeface="Cambria"/>
              </a:rPr>
              <a:t> </a:t>
            </a:r>
            <a:r>
              <a:rPr lang="en-US" sz="2000" b="1" spc="-5" dirty="0">
                <a:latin typeface="Cambria"/>
                <a:cs typeface="Cambria"/>
              </a:rPr>
              <a:t>with</a:t>
            </a:r>
            <a:r>
              <a:rPr lang="en-US" sz="2000" b="1" dirty="0">
                <a:latin typeface="Cambria"/>
                <a:cs typeface="Cambria"/>
              </a:rPr>
              <a:t> </a:t>
            </a:r>
            <a:r>
              <a:rPr lang="en-US" sz="2000" b="1" spc="-10" dirty="0">
                <a:latin typeface="Cambria"/>
                <a:cs typeface="Cambria"/>
              </a:rPr>
              <a:t>annotations</a:t>
            </a:r>
            <a:r>
              <a:rPr lang="en-US" sz="2000" b="1" spc="-5" dirty="0">
                <a:latin typeface="Cambria"/>
                <a:cs typeface="Cambria"/>
              </a:rPr>
              <a:t> </a:t>
            </a:r>
            <a:r>
              <a:rPr lang="en-US" sz="2000" b="1" spc="-30" dirty="0">
                <a:latin typeface="Cambria"/>
                <a:cs typeface="Cambria"/>
              </a:rPr>
              <a:t>to</a:t>
            </a:r>
            <a:r>
              <a:rPr lang="en-US" sz="2000" b="1" spc="-25" dirty="0">
                <a:latin typeface="Cambria"/>
                <a:cs typeface="Cambria"/>
              </a:rPr>
              <a:t> </a:t>
            </a:r>
            <a:r>
              <a:rPr lang="en-US" sz="2000" b="1" spc="5" dirty="0">
                <a:latin typeface="Cambria"/>
                <a:cs typeface="Cambria"/>
              </a:rPr>
              <a:t>map</a:t>
            </a:r>
            <a:r>
              <a:rPr lang="en-US" sz="2000" b="1" spc="10" dirty="0">
                <a:latin typeface="Cambria"/>
                <a:cs typeface="Cambria"/>
              </a:rPr>
              <a:t> </a:t>
            </a:r>
            <a:r>
              <a:rPr lang="en-US" sz="2000" b="1" spc="-10" dirty="0">
                <a:latin typeface="Cambria"/>
                <a:cs typeface="Cambria"/>
              </a:rPr>
              <a:t>objects</a:t>
            </a:r>
            <a:r>
              <a:rPr lang="en-US" sz="2000" b="1" spc="330" dirty="0">
                <a:latin typeface="Cambria"/>
                <a:cs typeface="Cambria"/>
              </a:rPr>
              <a:t> </a:t>
            </a:r>
            <a:r>
              <a:rPr lang="en-US" sz="2000" b="1" spc="-10" dirty="0">
                <a:latin typeface="Cambria"/>
                <a:cs typeface="Cambria"/>
              </a:rPr>
              <a:t>with </a:t>
            </a:r>
            <a:r>
              <a:rPr lang="en-US" sz="2000" b="1" spc="-5" dirty="0">
                <a:latin typeface="Cambria"/>
                <a:cs typeface="Cambria"/>
              </a:rPr>
              <a:t> </a:t>
            </a:r>
            <a:r>
              <a:rPr lang="en-US" sz="2000" b="1" spc="-10" dirty="0">
                <a:latin typeface="Cambria"/>
                <a:cs typeface="Cambria"/>
              </a:rPr>
              <a:t>t</a:t>
            </a:r>
            <a:r>
              <a:rPr lang="en-US" sz="2000" b="1" dirty="0">
                <a:latin typeface="Cambria"/>
                <a:cs typeface="Cambria"/>
              </a:rPr>
              <a:t>he</a:t>
            </a:r>
            <a:r>
              <a:rPr lang="en-US" sz="2000" b="1" spc="-35" dirty="0">
                <a:latin typeface="Cambria"/>
                <a:cs typeface="Cambria"/>
              </a:rPr>
              <a:t> </a:t>
            </a:r>
            <a:r>
              <a:rPr lang="en-US" sz="2000" b="1" spc="-5" dirty="0">
                <a:latin typeface="Cambria"/>
                <a:cs typeface="Cambria"/>
              </a:rPr>
              <a:t>d</a:t>
            </a:r>
            <a:r>
              <a:rPr lang="en-US" sz="2000" b="1" spc="5" dirty="0">
                <a:latin typeface="Cambria"/>
                <a:cs typeface="Cambria"/>
              </a:rPr>
              <a:t>e</a:t>
            </a:r>
            <a:r>
              <a:rPr lang="en-US" sz="2000" b="1" spc="-5" dirty="0">
                <a:latin typeface="Cambria"/>
                <a:cs typeface="Cambria"/>
              </a:rPr>
              <a:t>fi</a:t>
            </a:r>
            <a:r>
              <a:rPr lang="en-US" sz="2000" b="1" spc="-10" dirty="0">
                <a:latin typeface="Cambria"/>
                <a:cs typeface="Cambria"/>
              </a:rPr>
              <a:t>n</a:t>
            </a:r>
            <a:r>
              <a:rPr lang="en-US" sz="2000" b="1" spc="5" dirty="0">
                <a:latin typeface="Cambria"/>
                <a:cs typeface="Cambria"/>
              </a:rPr>
              <a:t>e</a:t>
            </a:r>
            <a:r>
              <a:rPr lang="en-US" sz="2000" b="1" dirty="0">
                <a:latin typeface="Cambria"/>
                <a:cs typeface="Cambria"/>
              </a:rPr>
              <a:t>d</a:t>
            </a:r>
            <a:r>
              <a:rPr lang="en-US" sz="2000" b="1" spc="-105" dirty="0">
                <a:latin typeface="Cambria"/>
                <a:cs typeface="Cambria"/>
              </a:rPr>
              <a:t> </a:t>
            </a:r>
            <a:r>
              <a:rPr lang="en-US" sz="2000" b="1" spc="10" dirty="0">
                <a:latin typeface="Cambria"/>
                <a:cs typeface="Cambria"/>
              </a:rPr>
              <a:t>EM</a:t>
            </a:r>
            <a:r>
              <a:rPr lang="en-US" sz="2000" b="1" dirty="0">
                <a:latin typeface="Cambria"/>
                <a:cs typeface="Cambria"/>
              </a:rPr>
              <a:t>P</a:t>
            </a:r>
            <a:r>
              <a:rPr lang="en-US" sz="2000" b="1" spc="-30" dirty="0">
                <a:latin typeface="Cambria"/>
                <a:cs typeface="Cambria"/>
              </a:rPr>
              <a:t>L</a:t>
            </a:r>
            <a:r>
              <a:rPr lang="en-US" sz="2000" b="1" spc="-35" dirty="0">
                <a:latin typeface="Cambria"/>
                <a:cs typeface="Cambria"/>
              </a:rPr>
              <a:t>O</a:t>
            </a:r>
            <a:r>
              <a:rPr lang="en-US" sz="2000" b="1" spc="10" dirty="0">
                <a:latin typeface="Cambria"/>
                <a:cs typeface="Cambria"/>
              </a:rPr>
              <a:t>Y</a:t>
            </a:r>
            <a:r>
              <a:rPr lang="en-US" sz="2000" b="1" spc="5" dirty="0">
                <a:latin typeface="Cambria"/>
                <a:cs typeface="Cambria"/>
              </a:rPr>
              <a:t>E</a:t>
            </a:r>
            <a:r>
              <a:rPr lang="en-US" sz="2000" b="1" dirty="0">
                <a:latin typeface="Cambria"/>
                <a:cs typeface="Cambria"/>
              </a:rPr>
              <a:t>E</a:t>
            </a:r>
            <a:r>
              <a:rPr lang="en-US" sz="2000" b="1" spc="-150" dirty="0">
                <a:latin typeface="Cambria"/>
                <a:cs typeface="Cambria"/>
              </a:rPr>
              <a:t> </a:t>
            </a:r>
            <a:r>
              <a:rPr lang="en-US" sz="2000" b="1" spc="-15" dirty="0">
                <a:latin typeface="Cambria"/>
                <a:cs typeface="Cambria"/>
              </a:rPr>
              <a:t>t</a:t>
            </a:r>
            <a:r>
              <a:rPr lang="en-US" sz="2000" b="1" spc="-5" dirty="0">
                <a:latin typeface="Cambria"/>
                <a:cs typeface="Cambria"/>
              </a:rPr>
              <a:t>a</a:t>
            </a:r>
            <a:r>
              <a:rPr lang="en-US" sz="2000" b="1" spc="10" dirty="0">
                <a:latin typeface="Cambria"/>
                <a:cs typeface="Cambria"/>
              </a:rPr>
              <a:t>b</a:t>
            </a:r>
            <a:r>
              <a:rPr lang="en-US" sz="2000" b="1" spc="5" dirty="0">
                <a:latin typeface="Cambria"/>
                <a:cs typeface="Cambria"/>
              </a:rPr>
              <a:t>l</a:t>
            </a:r>
            <a:r>
              <a:rPr lang="en-US" sz="2000" b="1" dirty="0">
                <a:latin typeface="Cambria"/>
                <a:cs typeface="Cambria"/>
              </a:rPr>
              <a:t>e</a:t>
            </a:r>
            <a:endParaRPr lang="en-IN" sz="2000" dirty="0"/>
          </a:p>
        </p:txBody>
      </p:sp>
    </p:spTree>
    <p:extLst>
      <p:ext uri="{BB962C8B-B14F-4D97-AF65-F5344CB8AC3E}">
        <p14:creationId xmlns:p14="http://schemas.microsoft.com/office/powerpoint/2010/main" val="141272202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130" y="403098"/>
            <a:ext cx="4277360" cy="758825"/>
          </a:xfrm>
          <a:prstGeom prst="rect">
            <a:avLst/>
          </a:prstGeom>
        </p:spPr>
        <p:txBody>
          <a:bodyPr vert="horz" wrap="square" lIns="0" tIns="13335" rIns="0" bIns="0" rtlCol="0">
            <a:spAutoFit/>
          </a:bodyPr>
          <a:lstStyle/>
          <a:p>
            <a:pPr marL="12700" marR="5080" algn="just">
              <a:lnSpc>
                <a:spcPct val="100000"/>
              </a:lnSpc>
              <a:spcBef>
                <a:spcPts val="105"/>
              </a:spcBef>
            </a:pPr>
            <a:r>
              <a:rPr sz="1600" b="1" spc="-10" dirty="0">
                <a:solidFill>
                  <a:srgbClr val="FFFFFF"/>
                </a:solidFill>
                <a:latin typeface="Cambria"/>
                <a:cs typeface="Cambria"/>
              </a:rPr>
              <a:t>Example</a:t>
            </a:r>
            <a:r>
              <a:rPr sz="1600" b="1" spc="-5" dirty="0">
                <a:solidFill>
                  <a:srgbClr val="FFFFFF"/>
                </a:solidFill>
                <a:latin typeface="Cambria"/>
                <a:cs typeface="Cambria"/>
              </a:rPr>
              <a:t> </a:t>
            </a:r>
            <a:r>
              <a:rPr sz="1600" b="1" spc="-15" dirty="0">
                <a:solidFill>
                  <a:srgbClr val="FFFFFF"/>
                </a:solidFill>
                <a:latin typeface="Cambria"/>
                <a:cs typeface="Cambria"/>
              </a:rPr>
              <a:t>Continue…</a:t>
            </a:r>
            <a:r>
              <a:rPr sz="1600" b="1" spc="-10" dirty="0">
                <a:solidFill>
                  <a:srgbClr val="FFFFFF"/>
                </a:solidFill>
                <a:latin typeface="Cambria"/>
                <a:cs typeface="Cambria"/>
              </a:rPr>
              <a:t> mapping</a:t>
            </a:r>
            <a:r>
              <a:rPr sz="1600" b="1" spc="-5" dirty="0">
                <a:solidFill>
                  <a:srgbClr val="FFFFFF"/>
                </a:solidFill>
                <a:latin typeface="Cambria"/>
                <a:cs typeface="Cambria"/>
              </a:rPr>
              <a:t> </a:t>
            </a:r>
            <a:r>
              <a:rPr sz="1600" b="1" dirty="0">
                <a:solidFill>
                  <a:srgbClr val="FFFFFF"/>
                </a:solidFill>
                <a:latin typeface="Cambria"/>
                <a:cs typeface="Cambria"/>
              </a:rPr>
              <a:t>of</a:t>
            </a:r>
            <a:r>
              <a:rPr sz="1600" b="1" spc="5" dirty="0">
                <a:solidFill>
                  <a:srgbClr val="FFFFFF"/>
                </a:solidFill>
                <a:latin typeface="Cambria"/>
                <a:cs typeface="Cambria"/>
              </a:rPr>
              <a:t> </a:t>
            </a:r>
            <a:r>
              <a:rPr sz="1600" b="1" spc="-25" dirty="0">
                <a:solidFill>
                  <a:srgbClr val="FFFFFF"/>
                </a:solidFill>
                <a:latin typeface="Cambria"/>
                <a:cs typeface="Cambria"/>
              </a:rPr>
              <a:t>Employee </a:t>
            </a:r>
            <a:r>
              <a:rPr sz="1600" b="1" spc="-20" dirty="0">
                <a:solidFill>
                  <a:srgbClr val="FFFFFF"/>
                </a:solidFill>
                <a:latin typeface="Cambria"/>
                <a:cs typeface="Cambria"/>
              </a:rPr>
              <a:t> </a:t>
            </a:r>
            <a:r>
              <a:rPr sz="1600" b="1" dirty="0">
                <a:solidFill>
                  <a:srgbClr val="FFFFFF"/>
                </a:solidFill>
                <a:latin typeface="Cambria"/>
                <a:cs typeface="Cambria"/>
              </a:rPr>
              <a:t>class</a:t>
            </a:r>
            <a:r>
              <a:rPr sz="1600" b="1" spc="5" dirty="0">
                <a:solidFill>
                  <a:srgbClr val="FFFFFF"/>
                </a:solidFill>
                <a:latin typeface="Cambria"/>
                <a:cs typeface="Cambria"/>
              </a:rPr>
              <a:t> </a:t>
            </a:r>
            <a:r>
              <a:rPr sz="1600" b="1" spc="-5" dirty="0">
                <a:solidFill>
                  <a:srgbClr val="FFFFFF"/>
                </a:solidFill>
                <a:latin typeface="Cambria"/>
                <a:cs typeface="Cambria"/>
              </a:rPr>
              <a:t>with</a:t>
            </a:r>
            <a:r>
              <a:rPr sz="1600" b="1" dirty="0">
                <a:solidFill>
                  <a:srgbClr val="FFFFFF"/>
                </a:solidFill>
                <a:latin typeface="Cambria"/>
                <a:cs typeface="Cambria"/>
              </a:rPr>
              <a:t> </a:t>
            </a:r>
            <a:r>
              <a:rPr sz="1600" b="1" spc="-10" dirty="0">
                <a:solidFill>
                  <a:srgbClr val="FFFFFF"/>
                </a:solidFill>
                <a:latin typeface="Cambria"/>
                <a:cs typeface="Cambria"/>
              </a:rPr>
              <a:t>annotations</a:t>
            </a:r>
            <a:r>
              <a:rPr sz="1600" b="1" spc="-5" dirty="0">
                <a:solidFill>
                  <a:srgbClr val="FFFFFF"/>
                </a:solidFill>
                <a:latin typeface="Cambria"/>
                <a:cs typeface="Cambria"/>
              </a:rPr>
              <a:t> </a:t>
            </a:r>
            <a:r>
              <a:rPr sz="1600" b="1" spc="-30" dirty="0">
                <a:solidFill>
                  <a:srgbClr val="FFFFFF"/>
                </a:solidFill>
                <a:latin typeface="Cambria"/>
                <a:cs typeface="Cambria"/>
              </a:rPr>
              <a:t>to</a:t>
            </a:r>
            <a:r>
              <a:rPr sz="1600" b="1" spc="-25" dirty="0">
                <a:solidFill>
                  <a:srgbClr val="FFFFFF"/>
                </a:solidFill>
                <a:latin typeface="Cambria"/>
                <a:cs typeface="Cambria"/>
              </a:rPr>
              <a:t> </a:t>
            </a:r>
            <a:r>
              <a:rPr sz="1600" b="1" spc="5" dirty="0">
                <a:solidFill>
                  <a:srgbClr val="FFFFFF"/>
                </a:solidFill>
                <a:latin typeface="Cambria"/>
                <a:cs typeface="Cambria"/>
              </a:rPr>
              <a:t>map</a:t>
            </a:r>
            <a:r>
              <a:rPr sz="1600" b="1" spc="10" dirty="0">
                <a:solidFill>
                  <a:srgbClr val="FFFFFF"/>
                </a:solidFill>
                <a:latin typeface="Cambria"/>
                <a:cs typeface="Cambria"/>
              </a:rPr>
              <a:t> </a:t>
            </a:r>
            <a:r>
              <a:rPr sz="1600" b="1" spc="-10" dirty="0">
                <a:solidFill>
                  <a:srgbClr val="FFFFFF"/>
                </a:solidFill>
                <a:latin typeface="Cambria"/>
                <a:cs typeface="Cambria"/>
              </a:rPr>
              <a:t>objects</a:t>
            </a:r>
            <a:r>
              <a:rPr sz="1600" b="1" spc="330" dirty="0">
                <a:solidFill>
                  <a:srgbClr val="FFFFFF"/>
                </a:solidFill>
                <a:latin typeface="Cambria"/>
                <a:cs typeface="Cambria"/>
              </a:rPr>
              <a:t> </a:t>
            </a:r>
            <a:r>
              <a:rPr sz="1600" b="1" spc="-10" dirty="0">
                <a:solidFill>
                  <a:srgbClr val="FFFFFF"/>
                </a:solidFill>
                <a:latin typeface="Cambria"/>
                <a:cs typeface="Cambria"/>
              </a:rPr>
              <a:t>with </a:t>
            </a:r>
            <a:r>
              <a:rPr sz="1600" b="1" spc="-5" dirty="0">
                <a:solidFill>
                  <a:srgbClr val="FFFFFF"/>
                </a:solidFill>
                <a:latin typeface="Cambria"/>
                <a:cs typeface="Cambria"/>
              </a:rPr>
              <a:t> </a:t>
            </a:r>
            <a:r>
              <a:rPr sz="1600" b="1" spc="-10" dirty="0">
                <a:solidFill>
                  <a:srgbClr val="FFFFFF"/>
                </a:solidFill>
                <a:latin typeface="Cambria"/>
                <a:cs typeface="Cambria"/>
              </a:rPr>
              <a:t>t</a:t>
            </a:r>
            <a:r>
              <a:rPr sz="1600" b="1" dirty="0">
                <a:solidFill>
                  <a:srgbClr val="FFFFFF"/>
                </a:solidFill>
                <a:latin typeface="Cambria"/>
                <a:cs typeface="Cambria"/>
              </a:rPr>
              <a:t>he</a:t>
            </a:r>
            <a:endParaRPr sz="1600" dirty="0">
              <a:latin typeface="Cambria"/>
              <a:cs typeface="Cambria"/>
            </a:endParaRPr>
          </a:p>
        </p:txBody>
      </p:sp>
      <p:sp>
        <p:nvSpPr>
          <p:cNvPr id="8" name="Rectangle 7"/>
          <p:cNvSpPr/>
          <p:nvPr/>
        </p:nvSpPr>
        <p:spPr>
          <a:xfrm>
            <a:off x="0" y="0"/>
            <a:ext cx="8686800" cy="6986528"/>
          </a:xfrm>
          <a:prstGeom prst="rect">
            <a:avLst/>
          </a:prstGeom>
        </p:spPr>
        <p:txBody>
          <a:bodyPr wrap="square">
            <a:spAutoFit/>
          </a:bodyPr>
          <a:lstStyle/>
          <a:p>
            <a:r>
              <a:rPr lang="en-IN" sz="1400" dirty="0"/>
              <a:t>package </a:t>
            </a:r>
            <a:r>
              <a:rPr lang="en-IN" sz="1400" dirty="0" err="1"/>
              <a:t>hibernateannotation</a:t>
            </a:r>
            <a:r>
              <a:rPr lang="en-IN" sz="1400" dirty="0"/>
              <a:t>;</a:t>
            </a:r>
          </a:p>
          <a:p>
            <a:r>
              <a:rPr lang="en-IN" sz="1400" dirty="0"/>
              <a:t>import </a:t>
            </a:r>
            <a:r>
              <a:rPr lang="en-IN" sz="1400" dirty="0" err="1"/>
              <a:t>java.util.Iterator</a:t>
            </a:r>
            <a:r>
              <a:rPr lang="en-IN" sz="1400" dirty="0"/>
              <a:t>;</a:t>
            </a:r>
          </a:p>
          <a:p>
            <a:r>
              <a:rPr lang="en-IN" sz="1400" dirty="0"/>
              <a:t>import </a:t>
            </a:r>
            <a:r>
              <a:rPr lang="en-IN" sz="1400" dirty="0" err="1"/>
              <a:t>java.util.List</a:t>
            </a:r>
            <a:r>
              <a:rPr lang="en-IN" sz="1400" dirty="0"/>
              <a:t>;</a:t>
            </a:r>
          </a:p>
          <a:p>
            <a:r>
              <a:rPr lang="en-IN" sz="1400" dirty="0"/>
              <a:t>import </a:t>
            </a:r>
            <a:r>
              <a:rPr lang="en-IN" sz="1400" dirty="0" err="1"/>
              <a:t>org.hibernate.HibernateException</a:t>
            </a:r>
            <a:r>
              <a:rPr lang="en-IN" sz="1400" dirty="0"/>
              <a:t>;</a:t>
            </a:r>
          </a:p>
          <a:p>
            <a:r>
              <a:rPr lang="en-IN" sz="1400" dirty="0"/>
              <a:t>import </a:t>
            </a:r>
            <a:r>
              <a:rPr lang="en-IN" sz="1400" dirty="0" err="1"/>
              <a:t>org.hibernate.Session</a:t>
            </a:r>
            <a:r>
              <a:rPr lang="en-IN" sz="1400" dirty="0"/>
              <a:t>;</a:t>
            </a:r>
          </a:p>
          <a:p>
            <a:r>
              <a:rPr lang="en-IN" sz="1400" dirty="0"/>
              <a:t>import </a:t>
            </a:r>
            <a:r>
              <a:rPr lang="en-IN" sz="1400" dirty="0" err="1"/>
              <a:t>org.hibernate.SessionFactory</a:t>
            </a:r>
            <a:r>
              <a:rPr lang="en-IN" sz="1400" dirty="0"/>
              <a:t>;</a:t>
            </a:r>
          </a:p>
          <a:p>
            <a:r>
              <a:rPr lang="en-IN" sz="1400" dirty="0"/>
              <a:t>import </a:t>
            </a:r>
            <a:r>
              <a:rPr lang="en-IN" sz="1400" dirty="0" err="1"/>
              <a:t>org.hibernate.Transaction</a:t>
            </a:r>
            <a:r>
              <a:rPr lang="en-IN" sz="1400" dirty="0"/>
              <a:t>;</a:t>
            </a:r>
          </a:p>
          <a:p>
            <a:r>
              <a:rPr lang="en-IN" sz="1400" dirty="0"/>
              <a:t>import </a:t>
            </a:r>
            <a:r>
              <a:rPr lang="en-IN" sz="1400" dirty="0" err="1"/>
              <a:t>org.hibernate.cfg.AnnotationConfiguration</a:t>
            </a:r>
            <a:r>
              <a:rPr lang="en-IN" sz="1400" dirty="0"/>
              <a:t>;</a:t>
            </a:r>
          </a:p>
          <a:p>
            <a:r>
              <a:rPr lang="en-IN" sz="1400" dirty="0"/>
              <a:t>public class </a:t>
            </a:r>
            <a:r>
              <a:rPr lang="en-IN" sz="1400" dirty="0" err="1"/>
              <a:t>ManageEmployee</a:t>
            </a:r>
            <a:r>
              <a:rPr lang="en-IN" sz="1400" dirty="0"/>
              <a:t> {</a:t>
            </a:r>
          </a:p>
          <a:p>
            <a:r>
              <a:rPr lang="en-IN" sz="1400" dirty="0"/>
              <a:t>    private static </a:t>
            </a:r>
            <a:r>
              <a:rPr lang="en-IN" sz="1400" dirty="0" err="1"/>
              <a:t>SessionFactory</a:t>
            </a:r>
            <a:r>
              <a:rPr lang="en-IN" sz="1400" dirty="0"/>
              <a:t> factory; </a:t>
            </a:r>
          </a:p>
          <a:p>
            <a:r>
              <a:rPr lang="en-IN" sz="1400" dirty="0"/>
              <a:t>   public static void main(String[] </a:t>
            </a:r>
            <a:r>
              <a:rPr lang="en-IN" sz="1400" dirty="0" err="1"/>
              <a:t>args</a:t>
            </a:r>
            <a:r>
              <a:rPr lang="en-IN" sz="1400" dirty="0"/>
              <a:t>) {</a:t>
            </a:r>
          </a:p>
          <a:p>
            <a:r>
              <a:rPr lang="en-IN" sz="1400" dirty="0"/>
              <a:t>      </a:t>
            </a:r>
          </a:p>
          <a:p>
            <a:r>
              <a:rPr lang="en-IN" sz="1400" dirty="0"/>
              <a:t>      try {</a:t>
            </a:r>
          </a:p>
          <a:p>
            <a:r>
              <a:rPr lang="en-IN" sz="1400" dirty="0"/>
              <a:t>         factory = new </a:t>
            </a:r>
            <a:r>
              <a:rPr lang="en-IN" sz="1400" dirty="0" err="1"/>
              <a:t>AnnotationConfiguration</a:t>
            </a:r>
            <a:r>
              <a:rPr lang="en-IN" sz="1400" dirty="0"/>
              <a:t>().</a:t>
            </a:r>
          </a:p>
          <a:p>
            <a:r>
              <a:rPr lang="en-IN" sz="1400" dirty="0"/>
              <a:t>                   configure().</a:t>
            </a:r>
          </a:p>
          <a:p>
            <a:r>
              <a:rPr lang="en-IN" sz="1400" dirty="0"/>
              <a:t>                   </a:t>
            </a:r>
            <a:r>
              <a:rPr lang="en-IN" sz="1400" dirty="0" err="1"/>
              <a:t>addPackage</a:t>
            </a:r>
            <a:r>
              <a:rPr lang="en-IN" sz="1400" dirty="0"/>
              <a:t>("com"). //add package if used.</a:t>
            </a:r>
          </a:p>
          <a:p>
            <a:r>
              <a:rPr lang="en-IN" sz="1400" dirty="0"/>
              <a:t>                   </a:t>
            </a:r>
            <a:r>
              <a:rPr lang="en-IN" sz="1400" dirty="0" err="1"/>
              <a:t>addAnnotatedClass</a:t>
            </a:r>
            <a:r>
              <a:rPr lang="en-IN" sz="1400" dirty="0"/>
              <a:t>(</a:t>
            </a:r>
            <a:r>
              <a:rPr lang="en-IN" sz="1400" dirty="0" err="1"/>
              <a:t>EmployeePojo.class</a:t>
            </a:r>
            <a:r>
              <a:rPr lang="en-IN" sz="1400" dirty="0"/>
              <a:t>).</a:t>
            </a:r>
          </a:p>
          <a:p>
            <a:r>
              <a:rPr lang="en-IN" sz="1400" dirty="0"/>
              <a:t>                   </a:t>
            </a:r>
            <a:r>
              <a:rPr lang="en-IN" sz="1400" dirty="0" err="1"/>
              <a:t>buildSessionFactory</a:t>
            </a:r>
            <a:r>
              <a:rPr lang="en-IN" sz="1400" dirty="0"/>
              <a:t>();</a:t>
            </a:r>
          </a:p>
          <a:p>
            <a:r>
              <a:rPr lang="en-IN" sz="1400" dirty="0"/>
              <a:t>      } catch (</a:t>
            </a:r>
            <a:r>
              <a:rPr lang="en-IN" sz="1400" dirty="0" err="1"/>
              <a:t>Throwable</a:t>
            </a:r>
            <a:r>
              <a:rPr lang="en-IN" sz="1400" dirty="0"/>
              <a:t> ex) { </a:t>
            </a:r>
          </a:p>
          <a:p>
            <a:r>
              <a:rPr lang="en-IN" sz="1400" dirty="0"/>
              <a:t>         </a:t>
            </a:r>
            <a:r>
              <a:rPr lang="en-IN" sz="1400" dirty="0" err="1"/>
              <a:t>System.err.println</a:t>
            </a:r>
            <a:r>
              <a:rPr lang="en-IN" sz="1400" dirty="0"/>
              <a:t>("Failed to create </a:t>
            </a:r>
            <a:r>
              <a:rPr lang="en-IN" sz="1400" dirty="0" err="1"/>
              <a:t>sessionFactory</a:t>
            </a:r>
            <a:r>
              <a:rPr lang="en-IN" sz="1400" dirty="0"/>
              <a:t> object." + ex);</a:t>
            </a:r>
          </a:p>
          <a:p>
            <a:r>
              <a:rPr lang="en-IN" sz="1400" dirty="0"/>
              <a:t>         throw new </a:t>
            </a:r>
            <a:r>
              <a:rPr lang="en-IN" sz="1400" dirty="0" err="1"/>
              <a:t>ExceptionInInitializerError</a:t>
            </a:r>
            <a:r>
              <a:rPr lang="en-IN" sz="1400" dirty="0"/>
              <a:t>(ex); </a:t>
            </a:r>
          </a:p>
          <a:p>
            <a:r>
              <a:rPr lang="en-IN" sz="1400" dirty="0"/>
              <a:t>      }</a:t>
            </a:r>
          </a:p>
          <a:p>
            <a:r>
              <a:rPr lang="en-IN" sz="1400" dirty="0"/>
              <a:t>      </a:t>
            </a:r>
          </a:p>
          <a:p>
            <a:r>
              <a:rPr lang="en-IN" sz="1400" dirty="0"/>
              <a:t>      </a:t>
            </a:r>
            <a:r>
              <a:rPr lang="en-IN" sz="1400" dirty="0" err="1"/>
              <a:t>ManageEmployee</a:t>
            </a:r>
            <a:r>
              <a:rPr lang="en-IN" sz="1400" dirty="0"/>
              <a:t> ME = new </a:t>
            </a:r>
            <a:r>
              <a:rPr lang="en-IN" sz="1400" dirty="0" err="1"/>
              <a:t>ManageEmployee</a:t>
            </a:r>
            <a:r>
              <a:rPr lang="en-IN" sz="1400" dirty="0"/>
              <a:t>();</a:t>
            </a:r>
          </a:p>
          <a:p>
            <a:endParaRPr lang="en-IN" sz="1400" dirty="0"/>
          </a:p>
          <a:p>
            <a:r>
              <a:rPr lang="en-IN" sz="1400" dirty="0"/>
              <a:t>      /* Add few employee records in database */</a:t>
            </a:r>
          </a:p>
          <a:p>
            <a:r>
              <a:rPr lang="en-IN" sz="1400" dirty="0"/>
              <a:t>      Integer empID1 = </a:t>
            </a:r>
            <a:r>
              <a:rPr lang="en-IN" sz="1400" dirty="0" err="1"/>
              <a:t>ME.addEmployee</a:t>
            </a:r>
            <a:r>
              <a:rPr lang="en-IN" sz="1400" dirty="0"/>
              <a:t>("RK", "Keynotes", 1000);</a:t>
            </a:r>
          </a:p>
          <a:p>
            <a:r>
              <a:rPr lang="en-IN" sz="1400" dirty="0"/>
              <a:t>      Integer empID2 = </a:t>
            </a:r>
            <a:r>
              <a:rPr lang="en-IN" sz="1400" dirty="0" err="1"/>
              <a:t>ME.addEmployee</a:t>
            </a:r>
            <a:r>
              <a:rPr lang="en-IN" sz="1400" dirty="0"/>
              <a:t>("</a:t>
            </a:r>
            <a:r>
              <a:rPr lang="en-IN" sz="1400" dirty="0" err="1"/>
              <a:t>Marwadi</a:t>
            </a:r>
            <a:r>
              <a:rPr lang="en-IN" sz="1400" dirty="0"/>
              <a:t>", "University", 5000);</a:t>
            </a:r>
          </a:p>
          <a:p>
            <a:r>
              <a:rPr lang="en-IN" sz="1400" dirty="0"/>
              <a:t>      Integer empID3 = </a:t>
            </a:r>
            <a:r>
              <a:rPr lang="en-IN" sz="1400" dirty="0" err="1"/>
              <a:t>ME.addEmployee</a:t>
            </a:r>
            <a:r>
              <a:rPr lang="en-IN" sz="1400" dirty="0"/>
              <a:t>("Aarav", "Natarajan", 10000);</a:t>
            </a:r>
          </a:p>
          <a:p>
            <a:endParaRPr lang="en-IN" sz="1400" dirty="0"/>
          </a:p>
          <a:p>
            <a:r>
              <a:rPr lang="en-IN" sz="1400" dirty="0"/>
              <a:t>      /* List down all the employees */</a:t>
            </a:r>
          </a:p>
          <a:p>
            <a:r>
              <a:rPr lang="en-IN" sz="1400" dirty="0"/>
              <a:t>      </a:t>
            </a:r>
            <a:r>
              <a:rPr lang="en-IN" sz="1400" dirty="0" err="1"/>
              <a:t>ME.listEmployees</a:t>
            </a:r>
            <a:r>
              <a:rPr lang="en-IN" sz="1400" dirty="0"/>
              <a:t>();</a:t>
            </a:r>
          </a:p>
        </p:txBody>
      </p:sp>
      <p:sp>
        <p:nvSpPr>
          <p:cNvPr id="9" name="Rectangle 8"/>
          <p:cNvSpPr/>
          <p:nvPr/>
        </p:nvSpPr>
        <p:spPr>
          <a:xfrm>
            <a:off x="5486400" y="1295400"/>
            <a:ext cx="4572000" cy="4708981"/>
          </a:xfrm>
          <a:prstGeom prst="rect">
            <a:avLst/>
          </a:prstGeom>
        </p:spPr>
        <p:txBody>
          <a:bodyPr>
            <a:spAutoFit/>
          </a:bodyPr>
          <a:lstStyle/>
          <a:p>
            <a:r>
              <a:rPr lang="en-IN" sz="1200" dirty="0"/>
              <a:t>public Integer </a:t>
            </a:r>
            <a:r>
              <a:rPr lang="en-IN" sz="1200" dirty="0" err="1"/>
              <a:t>addEmployee</a:t>
            </a:r>
            <a:r>
              <a:rPr lang="en-IN" sz="1200" dirty="0"/>
              <a:t>(String </a:t>
            </a:r>
            <a:r>
              <a:rPr lang="en-IN" sz="1200" dirty="0" err="1"/>
              <a:t>fname</a:t>
            </a:r>
            <a:r>
              <a:rPr lang="en-IN" sz="1200" dirty="0"/>
              <a:t>, String </a:t>
            </a:r>
            <a:r>
              <a:rPr lang="en-IN" sz="1200" dirty="0" err="1"/>
              <a:t>lname</a:t>
            </a:r>
            <a:r>
              <a:rPr lang="en-IN" sz="1200" dirty="0"/>
              <a:t>, </a:t>
            </a:r>
          </a:p>
          <a:p>
            <a:r>
              <a:rPr lang="en-IN" sz="1200" dirty="0" err="1"/>
              <a:t>int</a:t>
            </a:r>
            <a:r>
              <a:rPr lang="en-IN" sz="1200" dirty="0"/>
              <a:t> salary){</a:t>
            </a:r>
          </a:p>
          <a:p>
            <a:r>
              <a:rPr lang="en-IN" sz="1200" dirty="0"/>
              <a:t>      Session </a:t>
            </a:r>
            <a:r>
              <a:rPr lang="en-IN" sz="1200" dirty="0" err="1"/>
              <a:t>session</a:t>
            </a:r>
            <a:r>
              <a:rPr lang="en-IN" sz="1200" dirty="0"/>
              <a:t> = </a:t>
            </a:r>
            <a:r>
              <a:rPr lang="en-IN" sz="1200" dirty="0" err="1"/>
              <a:t>factory.openSession</a:t>
            </a:r>
            <a:r>
              <a:rPr lang="en-IN" sz="1200" dirty="0"/>
              <a:t>();</a:t>
            </a:r>
          </a:p>
          <a:p>
            <a:r>
              <a:rPr lang="en-IN" sz="1200" dirty="0"/>
              <a:t>      Transaction </a:t>
            </a:r>
            <a:r>
              <a:rPr lang="en-IN" sz="1200" dirty="0" err="1"/>
              <a:t>tx</a:t>
            </a:r>
            <a:r>
              <a:rPr lang="en-IN" sz="1200" dirty="0"/>
              <a:t> = null;</a:t>
            </a:r>
          </a:p>
          <a:p>
            <a:r>
              <a:rPr lang="en-IN" sz="1200" dirty="0"/>
              <a:t>      Integer </a:t>
            </a:r>
            <a:r>
              <a:rPr lang="en-IN" sz="1200" dirty="0" err="1"/>
              <a:t>employeeID</a:t>
            </a:r>
            <a:r>
              <a:rPr lang="en-IN" sz="1200" dirty="0"/>
              <a:t> = null;</a:t>
            </a:r>
          </a:p>
          <a:p>
            <a:r>
              <a:rPr lang="en-IN" sz="1200" dirty="0"/>
              <a:t>      </a:t>
            </a:r>
          </a:p>
          <a:p>
            <a:r>
              <a:rPr lang="en-IN" sz="1200" dirty="0"/>
              <a:t>      try {</a:t>
            </a:r>
          </a:p>
          <a:p>
            <a:r>
              <a:rPr lang="en-IN" sz="1200" dirty="0"/>
              <a:t>         </a:t>
            </a:r>
            <a:r>
              <a:rPr lang="en-IN" sz="1200" dirty="0" err="1"/>
              <a:t>tx</a:t>
            </a:r>
            <a:r>
              <a:rPr lang="en-IN" sz="1200" dirty="0"/>
              <a:t> = </a:t>
            </a:r>
            <a:r>
              <a:rPr lang="en-IN" sz="1200" dirty="0" err="1"/>
              <a:t>session.beginTransaction</a:t>
            </a:r>
            <a:r>
              <a:rPr lang="en-IN" sz="1200" dirty="0"/>
              <a:t>();</a:t>
            </a:r>
          </a:p>
          <a:p>
            <a:r>
              <a:rPr lang="en-IN" sz="1200" dirty="0"/>
              <a:t>         </a:t>
            </a:r>
            <a:r>
              <a:rPr lang="en-IN" sz="1200" dirty="0" err="1"/>
              <a:t>EmployeePojo</a:t>
            </a:r>
            <a:r>
              <a:rPr lang="en-IN" sz="1200" dirty="0"/>
              <a:t> employee = new </a:t>
            </a:r>
            <a:r>
              <a:rPr lang="en-IN" sz="1200" dirty="0" err="1"/>
              <a:t>EmployeePojo</a:t>
            </a:r>
            <a:r>
              <a:rPr lang="en-IN" sz="1200" dirty="0"/>
              <a:t>();</a:t>
            </a:r>
          </a:p>
          <a:p>
            <a:r>
              <a:rPr lang="en-IN" sz="1200" dirty="0"/>
              <a:t>         </a:t>
            </a:r>
            <a:r>
              <a:rPr lang="en-IN" sz="1200" dirty="0" err="1"/>
              <a:t>employee.setFirstName</a:t>
            </a:r>
            <a:r>
              <a:rPr lang="en-IN" sz="1200" dirty="0"/>
              <a:t>(</a:t>
            </a:r>
            <a:r>
              <a:rPr lang="en-IN" sz="1200" dirty="0" err="1"/>
              <a:t>fname</a:t>
            </a:r>
            <a:r>
              <a:rPr lang="en-IN" sz="1200" dirty="0"/>
              <a:t>);</a:t>
            </a:r>
          </a:p>
          <a:p>
            <a:r>
              <a:rPr lang="en-IN" sz="1200" dirty="0"/>
              <a:t>         </a:t>
            </a:r>
            <a:r>
              <a:rPr lang="en-IN" sz="1200" dirty="0" err="1"/>
              <a:t>employee.setLastName</a:t>
            </a:r>
            <a:r>
              <a:rPr lang="en-IN" sz="1200" dirty="0"/>
              <a:t>(</a:t>
            </a:r>
            <a:r>
              <a:rPr lang="en-IN" sz="1200" dirty="0" err="1"/>
              <a:t>lname</a:t>
            </a:r>
            <a:r>
              <a:rPr lang="en-IN" sz="1200" dirty="0"/>
              <a:t>);</a:t>
            </a:r>
          </a:p>
          <a:p>
            <a:r>
              <a:rPr lang="en-IN" sz="1200" dirty="0"/>
              <a:t>         </a:t>
            </a:r>
            <a:r>
              <a:rPr lang="en-IN" sz="1200" dirty="0" err="1"/>
              <a:t>employee.setSalary</a:t>
            </a:r>
            <a:r>
              <a:rPr lang="en-IN" sz="1200" dirty="0"/>
              <a:t>(salary);</a:t>
            </a:r>
          </a:p>
          <a:p>
            <a:r>
              <a:rPr lang="en-IN" sz="1200" dirty="0"/>
              <a:t>         </a:t>
            </a:r>
            <a:r>
              <a:rPr lang="en-IN" sz="1200" dirty="0" err="1"/>
              <a:t>employeeID</a:t>
            </a:r>
            <a:r>
              <a:rPr lang="en-IN" sz="1200" dirty="0"/>
              <a:t> = (Integer) </a:t>
            </a:r>
            <a:r>
              <a:rPr lang="en-IN" sz="1200" dirty="0" err="1"/>
              <a:t>session.save</a:t>
            </a:r>
            <a:r>
              <a:rPr lang="en-IN" sz="1200" dirty="0"/>
              <a:t>(employee); </a:t>
            </a:r>
          </a:p>
          <a:p>
            <a:r>
              <a:rPr lang="en-IN" sz="1200" dirty="0"/>
              <a:t>         </a:t>
            </a:r>
            <a:r>
              <a:rPr lang="en-IN" sz="1200" dirty="0" err="1"/>
              <a:t>tx.commit</a:t>
            </a:r>
            <a:r>
              <a:rPr lang="en-IN" sz="1200" dirty="0"/>
              <a:t>();</a:t>
            </a:r>
          </a:p>
          <a:p>
            <a:r>
              <a:rPr lang="en-IN" sz="1200" dirty="0"/>
              <a:t>      } catch (</a:t>
            </a:r>
            <a:r>
              <a:rPr lang="en-IN" sz="1200" dirty="0" err="1"/>
              <a:t>HibernateException</a:t>
            </a:r>
            <a:r>
              <a:rPr lang="en-IN" sz="1200" dirty="0"/>
              <a:t> e) {</a:t>
            </a:r>
          </a:p>
          <a:p>
            <a:r>
              <a:rPr lang="en-IN" sz="1200" dirty="0"/>
              <a:t>         if (</a:t>
            </a:r>
            <a:r>
              <a:rPr lang="en-IN" sz="1200" dirty="0" err="1"/>
              <a:t>tx</a:t>
            </a:r>
            <a:r>
              <a:rPr lang="en-IN" sz="1200" dirty="0"/>
              <a:t>!=null) {</a:t>
            </a:r>
          </a:p>
          <a:p>
            <a:r>
              <a:rPr lang="en-IN" sz="1200" dirty="0"/>
              <a:t>              </a:t>
            </a:r>
            <a:r>
              <a:rPr lang="en-IN" sz="1200" dirty="0" err="1"/>
              <a:t>tx.rollback</a:t>
            </a:r>
            <a:r>
              <a:rPr lang="en-IN" sz="1200" dirty="0"/>
              <a:t>();</a:t>
            </a:r>
          </a:p>
          <a:p>
            <a:r>
              <a:rPr lang="en-IN" sz="1200" dirty="0"/>
              <a:t>          }</a:t>
            </a:r>
          </a:p>
          <a:p>
            <a:r>
              <a:rPr lang="en-IN" sz="1200" dirty="0"/>
              <a:t>         </a:t>
            </a:r>
            <a:r>
              <a:rPr lang="en-IN" sz="1200" dirty="0" err="1"/>
              <a:t>e.printStackTrace</a:t>
            </a:r>
            <a:r>
              <a:rPr lang="en-IN" sz="1200" dirty="0"/>
              <a:t>(); </a:t>
            </a:r>
          </a:p>
          <a:p>
            <a:r>
              <a:rPr lang="en-IN" sz="1200" dirty="0"/>
              <a:t>      } finally {</a:t>
            </a:r>
          </a:p>
          <a:p>
            <a:r>
              <a:rPr lang="en-IN" sz="1200" dirty="0"/>
              <a:t>         </a:t>
            </a:r>
            <a:r>
              <a:rPr lang="en-IN" sz="1200" dirty="0" err="1"/>
              <a:t>session.close</a:t>
            </a:r>
            <a:r>
              <a:rPr lang="en-IN" sz="1200" dirty="0"/>
              <a:t>(); </a:t>
            </a:r>
          </a:p>
          <a:p>
            <a:r>
              <a:rPr lang="en-IN" sz="1200" dirty="0"/>
              <a:t>      }</a:t>
            </a:r>
          </a:p>
          <a:p>
            <a:r>
              <a:rPr lang="en-IN" sz="1200" dirty="0"/>
              <a:t>      return </a:t>
            </a:r>
            <a:r>
              <a:rPr lang="en-IN" sz="1200" dirty="0" err="1"/>
              <a:t>employeeID</a:t>
            </a:r>
            <a:r>
              <a:rPr lang="en-IN" sz="1200" dirty="0"/>
              <a:t>;</a:t>
            </a:r>
          </a:p>
          <a:p>
            <a:r>
              <a:rPr lang="en-IN" sz="1200" dirty="0"/>
              <a:t>   }</a:t>
            </a:r>
          </a:p>
          <a:p>
            <a:r>
              <a:rPr lang="en-IN" sz="1200" dirty="0"/>
              <a:t> </a:t>
            </a:r>
          </a:p>
        </p:txBody>
      </p:sp>
    </p:spTree>
    <p:extLst>
      <p:ext uri="{BB962C8B-B14F-4D97-AF65-F5344CB8AC3E}">
        <p14:creationId xmlns:p14="http://schemas.microsoft.com/office/powerpoint/2010/main" val="267093174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838200"/>
            <a:ext cx="8001000" cy="5693866"/>
          </a:xfrm>
          <a:prstGeom prst="rect">
            <a:avLst/>
          </a:prstGeom>
        </p:spPr>
        <p:txBody>
          <a:bodyPr wrap="square">
            <a:spAutoFit/>
          </a:bodyPr>
          <a:lstStyle/>
          <a:p>
            <a:r>
              <a:rPr lang="en-IN" sz="1400" dirty="0"/>
              <a:t>public void </a:t>
            </a:r>
            <a:r>
              <a:rPr lang="en-IN" sz="1400" dirty="0" err="1"/>
              <a:t>listEmployees</a:t>
            </a:r>
            <a:r>
              <a:rPr lang="en-IN" sz="1400" dirty="0"/>
              <a:t>( ){</a:t>
            </a:r>
          </a:p>
          <a:p>
            <a:r>
              <a:rPr lang="en-IN" sz="1400" dirty="0"/>
              <a:t>      Session </a:t>
            </a:r>
            <a:r>
              <a:rPr lang="en-IN" sz="1400" dirty="0" err="1"/>
              <a:t>session</a:t>
            </a:r>
            <a:r>
              <a:rPr lang="en-IN" sz="1400" dirty="0"/>
              <a:t> = </a:t>
            </a:r>
            <a:r>
              <a:rPr lang="en-IN" sz="1400" dirty="0" err="1"/>
              <a:t>factory.openSession</a:t>
            </a:r>
            <a:r>
              <a:rPr lang="en-IN" sz="1400" dirty="0"/>
              <a:t>();</a:t>
            </a:r>
          </a:p>
          <a:p>
            <a:r>
              <a:rPr lang="en-IN" sz="1400" dirty="0"/>
              <a:t>      Transaction </a:t>
            </a:r>
            <a:r>
              <a:rPr lang="en-IN" sz="1400" dirty="0" err="1"/>
              <a:t>tx</a:t>
            </a:r>
            <a:r>
              <a:rPr lang="en-IN" sz="1400" dirty="0"/>
              <a:t> = null;</a:t>
            </a:r>
          </a:p>
          <a:p>
            <a:r>
              <a:rPr lang="en-IN" sz="1400" dirty="0"/>
              <a:t>      </a:t>
            </a:r>
          </a:p>
          <a:p>
            <a:r>
              <a:rPr lang="en-IN" sz="1400" dirty="0"/>
              <a:t>      try {</a:t>
            </a:r>
          </a:p>
          <a:p>
            <a:r>
              <a:rPr lang="en-IN" sz="1400" dirty="0"/>
              <a:t>         </a:t>
            </a:r>
            <a:r>
              <a:rPr lang="en-IN" sz="1400" dirty="0" err="1"/>
              <a:t>tx</a:t>
            </a:r>
            <a:r>
              <a:rPr lang="en-IN" sz="1400" dirty="0"/>
              <a:t> = </a:t>
            </a:r>
            <a:r>
              <a:rPr lang="en-IN" sz="1400" dirty="0" err="1"/>
              <a:t>session.beginTransaction</a:t>
            </a:r>
            <a:r>
              <a:rPr lang="en-IN" sz="1400" dirty="0"/>
              <a:t>();</a:t>
            </a:r>
          </a:p>
          <a:p>
            <a:r>
              <a:rPr lang="en-IN" sz="1400" dirty="0"/>
              <a:t>         List employees = </a:t>
            </a:r>
            <a:r>
              <a:rPr lang="en-IN" sz="1400" dirty="0" err="1"/>
              <a:t>session.createQuery</a:t>
            </a:r>
            <a:r>
              <a:rPr lang="en-IN" sz="1400" dirty="0"/>
              <a:t>("FROM </a:t>
            </a:r>
            <a:r>
              <a:rPr lang="en-IN" sz="1400" dirty="0" err="1"/>
              <a:t>EmployeePojo</a:t>
            </a:r>
            <a:r>
              <a:rPr lang="en-IN" sz="1400" dirty="0"/>
              <a:t>").list(); </a:t>
            </a:r>
          </a:p>
          <a:p>
            <a:r>
              <a:rPr lang="en-IN" sz="1400" dirty="0"/>
              <a:t>         for (Iterator </a:t>
            </a:r>
            <a:r>
              <a:rPr lang="en-IN" sz="1400" dirty="0" err="1"/>
              <a:t>iterator</a:t>
            </a:r>
            <a:r>
              <a:rPr lang="en-IN" sz="1400" dirty="0"/>
              <a:t> = </a:t>
            </a:r>
            <a:r>
              <a:rPr lang="en-IN" sz="1400" dirty="0" err="1"/>
              <a:t>employees.iterator</a:t>
            </a:r>
            <a:r>
              <a:rPr lang="en-IN" sz="1400" dirty="0"/>
              <a:t>(); </a:t>
            </a:r>
            <a:r>
              <a:rPr lang="en-IN" sz="1400" dirty="0" err="1"/>
              <a:t>iterator.hasNext</a:t>
            </a:r>
            <a:r>
              <a:rPr lang="en-IN" sz="1400" dirty="0"/>
              <a:t>();){</a:t>
            </a:r>
          </a:p>
          <a:p>
            <a:r>
              <a:rPr lang="en-IN" sz="1400" dirty="0"/>
              <a:t>            </a:t>
            </a:r>
            <a:r>
              <a:rPr lang="en-IN" sz="1400" dirty="0" err="1"/>
              <a:t>EmployeePojo</a:t>
            </a:r>
            <a:r>
              <a:rPr lang="en-IN" sz="1400" dirty="0"/>
              <a:t> employee = (</a:t>
            </a:r>
            <a:r>
              <a:rPr lang="en-IN" sz="1400" dirty="0" err="1"/>
              <a:t>EmployeePojo</a:t>
            </a:r>
            <a:r>
              <a:rPr lang="en-IN" sz="1400" dirty="0"/>
              <a:t>) </a:t>
            </a:r>
            <a:r>
              <a:rPr lang="en-IN" sz="1400" dirty="0" err="1"/>
              <a:t>iterator.next</a:t>
            </a:r>
            <a:r>
              <a:rPr lang="en-IN" sz="1400" dirty="0"/>
              <a:t>(); </a:t>
            </a:r>
          </a:p>
          <a:p>
            <a:r>
              <a:rPr lang="en-IN" sz="1400" dirty="0"/>
              <a:t>            </a:t>
            </a:r>
            <a:r>
              <a:rPr lang="en-IN" sz="1400" dirty="0" err="1"/>
              <a:t>System.out.print</a:t>
            </a:r>
            <a:r>
              <a:rPr lang="en-IN" sz="1400" dirty="0"/>
              <a:t>("First Name: " + </a:t>
            </a:r>
            <a:r>
              <a:rPr lang="en-IN" sz="1400" dirty="0" err="1"/>
              <a:t>employee.getFirstName</a:t>
            </a:r>
            <a:r>
              <a:rPr lang="en-IN" sz="1400" dirty="0"/>
              <a:t>()); </a:t>
            </a:r>
          </a:p>
          <a:p>
            <a:r>
              <a:rPr lang="en-IN" sz="1400" dirty="0"/>
              <a:t>            </a:t>
            </a:r>
            <a:r>
              <a:rPr lang="en-IN" sz="1400" dirty="0" err="1"/>
              <a:t>System.out.print</a:t>
            </a:r>
            <a:r>
              <a:rPr lang="en-IN" sz="1400" dirty="0"/>
              <a:t>("  Last Name: " + </a:t>
            </a:r>
            <a:r>
              <a:rPr lang="en-IN" sz="1400" dirty="0" err="1"/>
              <a:t>employee.getLastName</a:t>
            </a:r>
            <a:r>
              <a:rPr lang="en-IN" sz="1400" dirty="0"/>
              <a:t>()); </a:t>
            </a:r>
          </a:p>
          <a:p>
            <a:r>
              <a:rPr lang="en-IN" sz="1400" dirty="0"/>
              <a:t>            </a:t>
            </a:r>
            <a:r>
              <a:rPr lang="en-IN" sz="1400" dirty="0" err="1"/>
              <a:t>System.out.println</a:t>
            </a:r>
            <a:r>
              <a:rPr lang="en-IN" sz="1400" dirty="0"/>
              <a:t>("  Salary: " + </a:t>
            </a:r>
            <a:r>
              <a:rPr lang="en-IN" sz="1400" dirty="0" err="1"/>
              <a:t>employee.getSalary</a:t>
            </a:r>
            <a:r>
              <a:rPr lang="en-IN" sz="1400" dirty="0"/>
              <a:t>()); </a:t>
            </a:r>
          </a:p>
          <a:p>
            <a:r>
              <a:rPr lang="en-IN" sz="1400" dirty="0"/>
              <a:t>         }</a:t>
            </a:r>
          </a:p>
          <a:p>
            <a:r>
              <a:rPr lang="en-IN" sz="1400" dirty="0"/>
              <a:t>         </a:t>
            </a:r>
            <a:r>
              <a:rPr lang="en-IN" sz="1400" dirty="0" err="1"/>
              <a:t>tx.commit</a:t>
            </a:r>
            <a:r>
              <a:rPr lang="en-IN" sz="1400" dirty="0"/>
              <a:t>();</a:t>
            </a:r>
          </a:p>
          <a:p>
            <a:r>
              <a:rPr lang="en-IN" sz="1400" dirty="0"/>
              <a:t>      } catch (</a:t>
            </a:r>
            <a:r>
              <a:rPr lang="en-IN" sz="1400" dirty="0" err="1"/>
              <a:t>HibernateException</a:t>
            </a:r>
            <a:r>
              <a:rPr lang="en-IN" sz="1400" dirty="0"/>
              <a:t> e) {</a:t>
            </a:r>
          </a:p>
          <a:p>
            <a:r>
              <a:rPr lang="en-IN" sz="1400" dirty="0"/>
              <a:t>         if (</a:t>
            </a:r>
            <a:r>
              <a:rPr lang="en-IN" sz="1400" dirty="0" err="1"/>
              <a:t>tx</a:t>
            </a:r>
            <a:r>
              <a:rPr lang="en-IN" sz="1400" dirty="0"/>
              <a:t>!=null) {</a:t>
            </a:r>
          </a:p>
          <a:p>
            <a:r>
              <a:rPr lang="en-IN" sz="1400" dirty="0"/>
              <a:t>              </a:t>
            </a:r>
            <a:r>
              <a:rPr lang="en-IN" sz="1400" dirty="0" err="1"/>
              <a:t>tx.rollback</a:t>
            </a:r>
            <a:r>
              <a:rPr lang="en-IN" sz="1400" dirty="0"/>
              <a:t>();</a:t>
            </a:r>
          </a:p>
          <a:p>
            <a:r>
              <a:rPr lang="en-IN" sz="1400" dirty="0"/>
              <a:t>          }</a:t>
            </a:r>
          </a:p>
          <a:p>
            <a:r>
              <a:rPr lang="en-IN" sz="1400" dirty="0"/>
              <a:t>         </a:t>
            </a:r>
            <a:r>
              <a:rPr lang="en-IN" sz="1400" dirty="0" err="1"/>
              <a:t>e.printStackTrace</a:t>
            </a:r>
            <a:r>
              <a:rPr lang="en-IN" sz="1400" dirty="0"/>
              <a:t>(); </a:t>
            </a:r>
          </a:p>
          <a:p>
            <a:r>
              <a:rPr lang="en-IN" sz="1400" dirty="0"/>
              <a:t>      } finally {</a:t>
            </a:r>
          </a:p>
          <a:p>
            <a:r>
              <a:rPr lang="en-IN" sz="1400" dirty="0"/>
              <a:t>         </a:t>
            </a:r>
            <a:r>
              <a:rPr lang="en-IN" sz="1400" dirty="0" err="1"/>
              <a:t>session.close</a:t>
            </a:r>
            <a:r>
              <a:rPr lang="en-IN" sz="1400" dirty="0"/>
              <a:t>(); </a:t>
            </a:r>
          </a:p>
          <a:p>
            <a:r>
              <a:rPr lang="en-IN" sz="1400" dirty="0"/>
              <a:t>      }</a:t>
            </a:r>
          </a:p>
          <a:p>
            <a:r>
              <a:rPr lang="en-IN" sz="1400" dirty="0"/>
              <a:t>   }</a:t>
            </a:r>
          </a:p>
          <a:p>
            <a:r>
              <a:rPr lang="en-IN" sz="1400" dirty="0"/>
              <a:t>   </a:t>
            </a:r>
          </a:p>
          <a:p>
            <a:r>
              <a:rPr lang="en-IN" sz="1400" dirty="0"/>
              <a:t>   }</a:t>
            </a:r>
          </a:p>
          <a:p>
            <a:r>
              <a:rPr lang="en-IN" sz="1400" dirty="0"/>
              <a:t> </a:t>
            </a:r>
          </a:p>
        </p:txBody>
      </p:sp>
    </p:spTree>
    <p:extLst>
      <p:ext uri="{BB962C8B-B14F-4D97-AF65-F5344CB8AC3E}">
        <p14:creationId xmlns:p14="http://schemas.microsoft.com/office/powerpoint/2010/main" val="10266418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Overview of Hibernate</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7</a:t>
            </a:fld>
            <a:endParaRPr lang="en-US"/>
          </a:p>
        </p:txBody>
      </p:sp>
    </p:spTree>
    <p:extLst>
      <p:ext uri="{BB962C8B-B14F-4D97-AF65-F5344CB8AC3E}">
        <p14:creationId xmlns:p14="http://schemas.microsoft.com/office/powerpoint/2010/main" val="141388105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41144"/>
            <a:ext cx="8167370" cy="4402455"/>
          </a:xfrm>
          <a:prstGeom prst="rect">
            <a:avLst/>
          </a:prstGeom>
        </p:spPr>
        <p:txBody>
          <a:bodyPr vert="horz" wrap="square" lIns="0" tIns="13335" rIns="0" bIns="0" rtlCol="0">
            <a:spAutoFit/>
          </a:bodyPr>
          <a:lstStyle/>
          <a:p>
            <a:pPr marL="12700" algn="just">
              <a:lnSpc>
                <a:spcPct val="100000"/>
              </a:lnSpc>
              <a:spcBef>
                <a:spcPts val="105"/>
              </a:spcBef>
            </a:pPr>
            <a:r>
              <a:rPr sz="2200" b="1" spc="5" dirty="0">
                <a:latin typeface="Cambria"/>
                <a:cs typeface="Cambria"/>
              </a:rPr>
              <a:t>@Entity</a:t>
            </a:r>
            <a:r>
              <a:rPr sz="2200" b="1" spc="-114" dirty="0">
                <a:latin typeface="Cambria"/>
                <a:cs typeface="Cambria"/>
              </a:rPr>
              <a:t> </a:t>
            </a:r>
            <a:r>
              <a:rPr sz="2200" b="1" spc="-5" dirty="0">
                <a:latin typeface="Cambria"/>
                <a:cs typeface="Cambria"/>
              </a:rPr>
              <a:t>Annotation</a:t>
            </a:r>
            <a:endParaRPr sz="2200">
              <a:latin typeface="Cambria"/>
              <a:cs typeface="Cambria"/>
            </a:endParaRPr>
          </a:p>
          <a:p>
            <a:pPr marL="12700" marR="5715" algn="just">
              <a:lnSpc>
                <a:spcPct val="100000"/>
              </a:lnSpc>
            </a:pPr>
            <a:r>
              <a:rPr sz="2200" b="1" spc="-10" dirty="0">
                <a:latin typeface="Cambria"/>
                <a:cs typeface="Cambria"/>
              </a:rPr>
              <a:t>@Entity</a:t>
            </a:r>
            <a:r>
              <a:rPr sz="2200" b="1" spc="-5" dirty="0">
                <a:latin typeface="Cambria"/>
                <a:cs typeface="Cambria"/>
              </a:rPr>
              <a:t> </a:t>
            </a:r>
            <a:r>
              <a:rPr sz="2200" spc="-5" dirty="0">
                <a:latin typeface="Cambria"/>
                <a:cs typeface="Cambria"/>
              </a:rPr>
              <a:t>annotation </a:t>
            </a:r>
            <a:r>
              <a:rPr sz="2200" spc="-25" dirty="0">
                <a:latin typeface="Cambria"/>
                <a:cs typeface="Cambria"/>
              </a:rPr>
              <a:t>to</a:t>
            </a:r>
            <a:r>
              <a:rPr sz="2200" spc="-20" dirty="0">
                <a:latin typeface="Cambria"/>
                <a:cs typeface="Cambria"/>
              </a:rPr>
              <a:t> </a:t>
            </a:r>
            <a:r>
              <a:rPr sz="2200" spc="5" dirty="0">
                <a:latin typeface="Cambria"/>
                <a:cs typeface="Cambria"/>
              </a:rPr>
              <a:t>the </a:t>
            </a:r>
            <a:r>
              <a:rPr sz="2200" spc="-25" dirty="0">
                <a:latin typeface="Cambria"/>
                <a:cs typeface="Cambria"/>
              </a:rPr>
              <a:t>Employee</a:t>
            </a:r>
            <a:r>
              <a:rPr sz="2200" spc="-20" dirty="0">
                <a:latin typeface="Cambria"/>
                <a:cs typeface="Cambria"/>
              </a:rPr>
              <a:t> </a:t>
            </a:r>
            <a:r>
              <a:rPr sz="2200" dirty="0">
                <a:latin typeface="Cambria"/>
                <a:cs typeface="Cambria"/>
              </a:rPr>
              <a:t>class, </a:t>
            </a:r>
            <a:r>
              <a:rPr sz="2200" spc="-15" dirty="0">
                <a:latin typeface="Cambria"/>
                <a:cs typeface="Cambria"/>
              </a:rPr>
              <a:t>which</a:t>
            </a:r>
            <a:r>
              <a:rPr sz="2200" spc="450" dirty="0">
                <a:latin typeface="Cambria"/>
                <a:cs typeface="Cambria"/>
              </a:rPr>
              <a:t> </a:t>
            </a:r>
            <a:r>
              <a:rPr sz="2200" spc="-20" dirty="0">
                <a:latin typeface="Cambria"/>
                <a:cs typeface="Cambria"/>
              </a:rPr>
              <a:t>marks</a:t>
            </a:r>
            <a:r>
              <a:rPr sz="2200" spc="445" dirty="0">
                <a:latin typeface="Cambria"/>
                <a:cs typeface="Cambria"/>
              </a:rPr>
              <a:t> </a:t>
            </a:r>
            <a:r>
              <a:rPr sz="2200" spc="-5" dirty="0">
                <a:latin typeface="Cambria"/>
                <a:cs typeface="Cambria"/>
              </a:rPr>
              <a:t>this</a:t>
            </a:r>
            <a:r>
              <a:rPr sz="2200" spc="475" dirty="0">
                <a:latin typeface="Cambria"/>
                <a:cs typeface="Cambria"/>
              </a:rPr>
              <a:t> </a:t>
            </a:r>
            <a:r>
              <a:rPr sz="2200" spc="-5" dirty="0">
                <a:latin typeface="Cambria"/>
                <a:cs typeface="Cambria"/>
              </a:rPr>
              <a:t>class </a:t>
            </a:r>
            <a:r>
              <a:rPr sz="2200" spc="-470" dirty="0">
                <a:latin typeface="Cambria"/>
                <a:cs typeface="Cambria"/>
              </a:rPr>
              <a:t> </a:t>
            </a:r>
            <a:r>
              <a:rPr sz="2200" dirty="0">
                <a:latin typeface="Cambria"/>
                <a:cs typeface="Cambria"/>
              </a:rPr>
              <a:t>as an entity bean, </a:t>
            </a:r>
            <a:r>
              <a:rPr sz="2200" spc="5" dirty="0">
                <a:latin typeface="Cambria"/>
                <a:cs typeface="Cambria"/>
              </a:rPr>
              <a:t>so it must </a:t>
            </a:r>
            <a:r>
              <a:rPr sz="2200" spc="-40" dirty="0">
                <a:latin typeface="Cambria"/>
                <a:cs typeface="Cambria"/>
              </a:rPr>
              <a:t>have </a:t>
            </a:r>
            <a:r>
              <a:rPr sz="2200" dirty="0">
                <a:latin typeface="Cambria"/>
                <a:cs typeface="Cambria"/>
              </a:rPr>
              <a:t>a no-argument </a:t>
            </a:r>
            <a:r>
              <a:rPr sz="2200" spc="-10" dirty="0">
                <a:latin typeface="Cambria"/>
                <a:cs typeface="Cambria"/>
              </a:rPr>
              <a:t>constructor </a:t>
            </a:r>
            <a:r>
              <a:rPr sz="2200" spc="-5" dirty="0">
                <a:latin typeface="Cambria"/>
                <a:cs typeface="Cambria"/>
              </a:rPr>
              <a:t>that </a:t>
            </a:r>
            <a:r>
              <a:rPr sz="2200" spc="10" dirty="0">
                <a:latin typeface="Cambria"/>
                <a:cs typeface="Cambria"/>
              </a:rPr>
              <a:t>is </a:t>
            </a:r>
            <a:r>
              <a:rPr sz="2200" spc="15" dirty="0">
                <a:latin typeface="Cambria"/>
                <a:cs typeface="Cambria"/>
              </a:rPr>
              <a:t> </a:t>
            </a:r>
            <a:r>
              <a:rPr sz="2200" dirty="0">
                <a:latin typeface="Cambria"/>
                <a:cs typeface="Cambria"/>
              </a:rPr>
              <a:t>visible</a:t>
            </a:r>
            <a:r>
              <a:rPr sz="2200" spc="-45" dirty="0">
                <a:latin typeface="Cambria"/>
                <a:cs typeface="Cambria"/>
              </a:rPr>
              <a:t> </a:t>
            </a:r>
            <a:r>
              <a:rPr sz="2200" dirty="0">
                <a:latin typeface="Cambria"/>
                <a:cs typeface="Cambria"/>
              </a:rPr>
              <a:t>with at</a:t>
            </a:r>
            <a:r>
              <a:rPr sz="2200" spc="-10" dirty="0">
                <a:latin typeface="Cambria"/>
                <a:cs typeface="Cambria"/>
              </a:rPr>
              <a:t> </a:t>
            </a:r>
            <a:r>
              <a:rPr sz="2200" dirty="0">
                <a:latin typeface="Cambria"/>
                <a:cs typeface="Cambria"/>
              </a:rPr>
              <a:t>least</a:t>
            </a:r>
            <a:r>
              <a:rPr sz="2200" spc="-25" dirty="0">
                <a:latin typeface="Cambria"/>
                <a:cs typeface="Cambria"/>
              </a:rPr>
              <a:t> </a:t>
            </a:r>
            <a:r>
              <a:rPr sz="2200" spc="-10" dirty="0">
                <a:latin typeface="Cambria"/>
                <a:cs typeface="Cambria"/>
              </a:rPr>
              <a:t>protected</a:t>
            </a:r>
            <a:r>
              <a:rPr sz="2200" spc="-100" dirty="0">
                <a:latin typeface="Cambria"/>
                <a:cs typeface="Cambria"/>
              </a:rPr>
              <a:t> </a:t>
            </a:r>
            <a:r>
              <a:rPr sz="2200" spc="5" dirty="0">
                <a:latin typeface="Cambria"/>
                <a:cs typeface="Cambria"/>
              </a:rPr>
              <a:t>scope.</a:t>
            </a:r>
            <a:endParaRPr sz="2200">
              <a:latin typeface="Cambria"/>
              <a:cs typeface="Cambria"/>
            </a:endParaRPr>
          </a:p>
          <a:p>
            <a:pPr>
              <a:lnSpc>
                <a:spcPct val="100000"/>
              </a:lnSpc>
              <a:spcBef>
                <a:spcPts val="20"/>
              </a:spcBef>
            </a:pPr>
            <a:endParaRPr sz="2300">
              <a:latin typeface="Cambria"/>
              <a:cs typeface="Cambria"/>
            </a:endParaRPr>
          </a:p>
          <a:p>
            <a:pPr marL="12700">
              <a:lnSpc>
                <a:spcPct val="100000"/>
              </a:lnSpc>
            </a:pPr>
            <a:r>
              <a:rPr sz="2200" b="1" spc="-20" dirty="0">
                <a:latin typeface="Cambria"/>
                <a:cs typeface="Cambria"/>
              </a:rPr>
              <a:t>@</a:t>
            </a:r>
            <a:r>
              <a:rPr sz="2200" b="1" spc="-185" dirty="0">
                <a:latin typeface="Cambria"/>
                <a:cs typeface="Cambria"/>
              </a:rPr>
              <a:t>T</a:t>
            </a:r>
            <a:r>
              <a:rPr sz="2200" b="1" spc="-30" dirty="0">
                <a:latin typeface="Cambria"/>
                <a:cs typeface="Cambria"/>
              </a:rPr>
              <a:t>a</a:t>
            </a:r>
            <a:r>
              <a:rPr sz="2200" b="1" spc="-35" dirty="0">
                <a:latin typeface="Cambria"/>
                <a:cs typeface="Cambria"/>
              </a:rPr>
              <a:t>bl</a:t>
            </a:r>
            <a:r>
              <a:rPr sz="2200" b="1" spc="5" dirty="0">
                <a:latin typeface="Cambria"/>
                <a:cs typeface="Cambria"/>
              </a:rPr>
              <a:t>e</a:t>
            </a:r>
            <a:r>
              <a:rPr sz="2200" b="1" spc="-145" dirty="0">
                <a:latin typeface="Cambria"/>
                <a:cs typeface="Cambria"/>
              </a:rPr>
              <a:t> </a:t>
            </a:r>
            <a:r>
              <a:rPr sz="2200" b="1" spc="5" dirty="0">
                <a:latin typeface="Cambria"/>
                <a:cs typeface="Cambria"/>
              </a:rPr>
              <a:t>A</a:t>
            </a:r>
            <a:r>
              <a:rPr sz="2200" b="1" spc="10" dirty="0">
                <a:latin typeface="Cambria"/>
                <a:cs typeface="Cambria"/>
              </a:rPr>
              <a:t>nn</a:t>
            </a:r>
            <a:r>
              <a:rPr sz="2200" b="1" spc="-5" dirty="0">
                <a:latin typeface="Cambria"/>
                <a:cs typeface="Cambria"/>
              </a:rPr>
              <a:t>o</a:t>
            </a:r>
            <a:r>
              <a:rPr sz="2200" b="1" spc="5" dirty="0">
                <a:latin typeface="Cambria"/>
                <a:cs typeface="Cambria"/>
              </a:rPr>
              <a:t>t</a:t>
            </a:r>
            <a:r>
              <a:rPr sz="2200" b="1" spc="-5" dirty="0">
                <a:latin typeface="Cambria"/>
                <a:cs typeface="Cambria"/>
              </a:rPr>
              <a:t>at</a:t>
            </a:r>
            <a:r>
              <a:rPr sz="2200" b="1" spc="-25" dirty="0">
                <a:latin typeface="Cambria"/>
                <a:cs typeface="Cambria"/>
              </a:rPr>
              <a:t>i</a:t>
            </a:r>
            <a:r>
              <a:rPr sz="2200" b="1" spc="-5" dirty="0">
                <a:latin typeface="Cambria"/>
                <a:cs typeface="Cambria"/>
              </a:rPr>
              <a:t>o</a:t>
            </a:r>
            <a:r>
              <a:rPr sz="2200" b="1" spc="5" dirty="0">
                <a:latin typeface="Cambria"/>
                <a:cs typeface="Cambria"/>
              </a:rPr>
              <a:t>n</a:t>
            </a:r>
            <a:endParaRPr sz="2200">
              <a:latin typeface="Cambria"/>
              <a:cs typeface="Cambria"/>
            </a:endParaRPr>
          </a:p>
          <a:p>
            <a:pPr marL="12700">
              <a:lnSpc>
                <a:spcPct val="100000"/>
              </a:lnSpc>
              <a:spcBef>
                <a:spcPts val="5"/>
              </a:spcBef>
            </a:pPr>
            <a:r>
              <a:rPr sz="2200" spc="5" dirty="0">
                <a:latin typeface="Cambria"/>
                <a:cs typeface="Cambria"/>
              </a:rPr>
              <a:t>The</a:t>
            </a:r>
            <a:r>
              <a:rPr sz="2200" spc="25" dirty="0">
                <a:latin typeface="Cambria"/>
                <a:cs typeface="Cambria"/>
              </a:rPr>
              <a:t> </a:t>
            </a:r>
            <a:r>
              <a:rPr sz="2200" spc="-45" dirty="0">
                <a:latin typeface="Cambria"/>
                <a:cs typeface="Cambria"/>
              </a:rPr>
              <a:t>@Table</a:t>
            </a:r>
            <a:r>
              <a:rPr sz="2200" spc="-10" dirty="0">
                <a:latin typeface="Cambria"/>
                <a:cs typeface="Cambria"/>
              </a:rPr>
              <a:t> </a:t>
            </a:r>
            <a:r>
              <a:rPr sz="2200" dirty="0">
                <a:latin typeface="Cambria"/>
                <a:cs typeface="Cambria"/>
              </a:rPr>
              <a:t>annotation</a:t>
            </a:r>
            <a:r>
              <a:rPr sz="2200" spc="35" dirty="0">
                <a:latin typeface="Cambria"/>
                <a:cs typeface="Cambria"/>
              </a:rPr>
              <a:t> </a:t>
            </a:r>
            <a:r>
              <a:rPr sz="2200" spc="-15" dirty="0">
                <a:latin typeface="Cambria"/>
                <a:cs typeface="Cambria"/>
              </a:rPr>
              <a:t>allows</a:t>
            </a:r>
            <a:r>
              <a:rPr sz="2200" spc="10" dirty="0">
                <a:latin typeface="Cambria"/>
                <a:cs typeface="Cambria"/>
              </a:rPr>
              <a:t> </a:t>
            </a:r>
            <a:r>
              <a:rPr sz="2200" spc="-35" dirty="0">
                <a:latin typeface="Cambria"/>
                <a:cs typeface="Cambria"/>
              </a:rPr>
              <a:t>you</a:t>
            </a:r>
            <a:r>
              <a:rPr sz="2200" spc="70" dirty="0">
                <a:latin typeface="Cambria"/>
                <a:cs typeface="Cambria"/>
              </a:rPr>
              <a:t> </a:t>
            </a:r>
            <a:r>
              <a:rPr sz="2200" spc="-25" dirty="0">
                <a:latin typeface="Cambria"/>
                <a:cs typeface="Cambria"/>
              </a:rPr>
              <a:t>to</a:t>
            </a:r>
            <a:r>
              <a:rPr sz="2200" spc="75" dirty="0">
                <a:latin typeface="Cambria"/>
                <a:cs typeface="Cambria"/>
              </a:rPr>
              <a:t> </a:t>
            </a:r>
            <a:r>
              <a:rPr sz="2200" dirty="0">
                <a:latin typeface="Cambria"/>
                <a:cs typeface="Cambria"/>
              </a:rPr>
              <a:t>specify</a:t>
            </a:r>
            <a:r>
              <a:rPr sz="2200" spc="20" dirty="0">
                <a:latin typeface="Cambria"/>
                <a:cs typeface="Cambria"/>
              </a:rPr>
              <a:t> </a:t>
            </a:r>
            <a:r>
              <a:rPr sz="2200" dirty="0">
                <a:latin typeface="Cambria"/>
                <a:cs typeface="Cambria"/>
              </a:rPr>
              <a:t>the</a:t>
            </a:r>
            <a:r>
              <a:rPr sz="2200" spc="75" dirty="0">
                <a:latin typeface="Cambria"/>
                <a:cs typeface="Cambria"/>
              </a:rPr>
              <a:t> </a:t>
            </a:r>
            <a:r>
              <a:rPr sz="2200" dirty="0">
                <a:latin typeface="Cambria"/>
                <a:cs typeface="Cambria"/>
              </a:rPr>
              <a:t>details</a:t>
            </a:r>
            <a:r>
              <a:rPr sz="2200" spc="85" dirty="0">
                <a:latin typeface="Cambria"/>
                <a:cs typeface="Cambria"/>
              </a:rPr>
              <a:t> </a:t>
            </a:r>
            <a:r>
              <a:rPr sz="2200" dirty="0">
                <a:latin typeface="Cambria"/>
                <a:cs typeface="Cambria"/>
              </a:rPr>
              <a:t>of</a:t>
            </a:r>
            <a:r>
              <a:rPr sz="2200" spc="45" dirty="0">
                <a:latin typeface="Cambria"/>
                <a:cs typeface="Cambria"/>
              </a:rPr>
              <a:t> </a:t>
            </a:r>
            <a:r>
              <a:rPr sz="2200" dirty="0">
                <a:latin typeface="Cambria"/>
                <a:cs typeface="Cambria"/>
              </a:rPr>
              <a:t>the</a:t>
            </a:r>
            <a:r>
              <a:rPr sz="2200" spc="70" dirty="0">
                <a:latin typeface="Cambria"/>
                <a:cs typeface="Cambria"/>
              </a:rPr>
              <a:t> </a:t>
            </a:r>
            <a:r>
              <a:rPr sz="2200" spc="-5" dirty="0">
                <a:latin typeface="Cambria"/>
                <a:cs typeface="Cambria"/>
              </a:rPr>
              <a:t>table</a:t>
            </a:r>
            <a:endParaRPr sz="2200">
              <a:latin typeface="Cambria"/>
              <a:cs typeface="Cambria"/>
            </a:endParaRPr>
          </a:p>
          <a:p>
            <a:pPr marL="12700">
              <a:lnSpc>
                <a:spcPct val="100000"/>
              </a:lnSpc>
            </a:pPr>
            <a:r>
              <a:rPr sz="2200" dirty="0">
                <a:latin typeface="Cambria"/>
                <a:cs typeface="Cambria"/>
              </a:rPr>
              <a:t>that</a:t>
            </a:r>
            <a:r>
              <a:rPr sz="2200" spc="-10" dirty="0">
                <a:latin typeface="Cambria"/>
                <a:cs typeface="Cambria"/>
              </a:rPr>
              <a:t> </a:t>
            </a:r>
            <a:r>
              <a:rPr sz="2200" dirty="0">
                <a:latin typeface="Cambria"/>
                <a:cs typeface="Cambria"/>
              </a:rPr>
              <a:t>will</a:t>
            </a:r>
            <a:r>
              <a:rPr sz="2200" spc="-5" dirty="0">
                <a:latin typeface="Cambria"/>
                <a:cs typeface="Cambria"/>
              </a:rPr>
              <a:t> be</a:t>
            </a:r>
            <a:r>
              <a:rPr sz="2200" spc="-25" dirty="0">
                <a:latin typeface="Cambria"/>
                <a:cs typeface="Cambria"/>
              </a:rPr>
              <a:t> </a:t>
            </a:r>
            <a:r>
              <a:rPr sz="2200" spc="5" dirty="0">
                <a:latin typeface="Cambria"/>
                <a:cs typeface="Cambria"/>
              </a:rPr>
              <a:t>used</a:t>
            </a:r>
            <a:r>
              <a:rPr sz="2200" spc="-5" dirty="0">
                <a:latin typeface="Cambria"/>
                <a:cs typeface="Cambria"/>
              </a:rPr>
              <a:t> </a:t>
            </a:r>
            <a:r>
              <a:rPr sz="2200" spc="-25" dirty="0">
                <a:latin typeface="Cambria"/>
                <a:cs typeface="Cambria"/>
              </a:rPr>
              <a:t>to </a:t>
            </a:r>
            <a:r>
              <a:rPr sz="2200" dirty="0">
                <a:latin typeface="Cambria"/>
                <a:cs typeface="Cambria"/>
              </a:rPr>
              <a:t>persist</a:t>
            </a:r>
            <a:r>
              <a:rPr sz="2200" spc="-20" dirty="0">
                <a:latin typeface="Cambria"/>
                <a:cs typeface="Cambria"/>
              </a:rPr>
              <a:t> </a:t>
            </a:r>
            <a:r>
              <a:rPr sz="2200" dirty="0">
                <a:latin typeface="Cambria"/>
                <a:cs typeface="Cambria"/>
              </a:rPr>
              <a:t>the</a:t>
            </a:r>
            <a:r>
              <a:rPr sz="2200" spc="-35" dirty="0">
                <a:latin typeface="Cambria"/>
                <a:cs typeface="Cambria"/>
              </a:rPr>
              <a:t> </a:t>
            </a:r>
            <a:r>
              <a:rPr sz="2200" dirty="0">
                <a:latin typeface="Cambria"/>
                <a:cs typeface="Cambria"/>
              </a:rPr>
              <a:t>entity</a:t>
            </a:r>
            <a:r>
              <a:rPr sz="2200" spc="45" dirty="0">
                <a:latin typeface="Cambria"/>
                <a:cs typeface="Cambria"/>
              </a:rPr>
              <a:t> </a:t>
            </a:r>
            <a:r>
              <a:rPr sz="2200" spc="5" dirty="0">
                <a:latin typeface="Cambria"/>
                <a:cs typeface="Cambria"/>
              </a:rPr>
              <a:t>in</a:t>
            </a:r>
            <a:r>
              <a:rPr sz="2200" spc="-40" dirty="0">
                <a:latin typeface="Cambria"/>
                <a:cs typeface="Cambria"/>
              </a:rPr>
              <a:t> </a:t>
            </a:r>
            <a:r>
              <a:rPr sz="2200" dirty="0">
                <a:latin typeface="Cambria"/>
                <a:cs typeface="Cambria"/>
              </a:rPr>
              <a:t>the database.</a:t>
            </a:r>
            <a:endParaRPr sz="2200">
              <a:latin typeface="Cambria"/>
              <a:cs typeface="Cambria"/>
            </a:endParaRPr>
          </a:p>
          <a:p>
            <a:pPr>
              <a:lnSpc>
                <a:spcPct val="100000"/>
              </a:lnSpc>
              <a:spcBef>
                <a:spcPts val="50"/>
              </a:spcBef>
            </a:pPr>
            <a:endParaRPr sz="2250">
              <a:latin typeface="Cambria"/>
              <a:cs typeface="Cambria"/>
            </a:endParaRPr>
          </a:p>
          <a:p>
            <a:pPr marL="12700" marR="5080" algn="just">
              <a:lnSpc>
                <a:spcPct val="100000"/>
              </a:lnSpc>
            </a:pPr>
            <a:r>
              <a:rPr sz="2200" dirty="0">
                <a:latin typeface="Cambria"/>
                <a:cs typeface="Cambria"/>
              </a:rPr>
              <a:t>The</a:t>
            </a:r>
            <a:r>
              <a:rPr sz="2200" spc="5" dirty="0">
                <a:latin typeface="Cambria"/>
                <a:cs typeface="Cambria"/>
              </a:rPr>
              <a:t> </a:t>
            </a:r>
            <a:r>
              <a:rPr sz="2200" spc="-55" dirty="0">
                <a:latin typeface="Cambria"/>
                <a:cs typeface="Cambria"/>
              </a:rPr>
              <a:t>@Table</a:t>
            </a:r>
            <a:r>
              <a:rPr sz="2200" spc="-50" dirty="0">
                <a:latin typeface="Cambria"/>
                <a:cs typeface="Cambria"/>
              </a:rPr>
              <a:t> </a:t>
            </a:r>
            <a:r>
              <a:rPr sz="2200" spc="-5" dirty="0">
                <a:latin typeface="Cambria"/>
                <a:cs typeface="Cambria"/>
              </a:rPr>
              <a:t>annotation</a:t>
            </a:r>
            <a:r>
              <a:rPr sz="2200" dirty="0">
                <a:latin typeface="Cambria"/>
                <a:cs typeface="Cambria"/>
              </a:rPr>
              <a:t> </a:t>
            </a:r>
            <a:r>
              <a:rPr sz="2200" spc="-20" dirty="0">
                <a:latin typeface="Cambria"/>
                <a:cs typeface="Cambria"/>
              </a:rPr>
              <a:t>provides</a:t>
            </a:r>
            <a:r>
              <a:rPr sz="2200" spc="-15" dirty="0">
                <a:latin typeface="Cambria"/>
                <a:cs typeface="Cambria"/>
              </a:rPr>
              <a:t> </a:t>
            </a:r>
            <a:r>
              <a:rPr sz="2200" spc="-25" dirty="0">
                <a:latin typeface="Cambria"/>
                <a:cs typeface="Cambria"/>
              </a:rPr>
              <a:t>four</a:t>
            </a:r>
            <a:r>
              <a:rPr sz="2200" spc="-20" dirty="0">
                <a:latin typeface="Cambria"/>
                <a:cs typeface="Cambria"/>
              </a:rPr>
              <a:t> </a:t>
            </a:r>
            <a:r>
              <a:rPr sz="2200" spc="-10" dirty="0">
                <a:latin typeface="Cambria"/>
                <a:cs typeface="Cambria"/>
              </a:rPr>
              <a:t>attributes,</a:t>
            </a:r>
            <a:r>
              <a:rPr sz="2200" spc="-5" dirty="0">
                <a:latin typeface="Cambria"/>
                <a:cs typeface="Cambria"/>
              </a:rPr>
              <a:t> </a:t>
            </a:r>
            <a:r>
              <a:rPr sz="2200" dirty="0">
                <a:latin typeface="Cambria"/>
                <a:cs typeface="Cambria"/>
              </a:rPr>
              <a:t>allowing</a:t>
            </a:r>
            <a:r>
              <a:rPr sz="2200" spc="5" dirty="0">
                <a:latin typeface="Cambria"/>
                <a:cs typeface="Cambria"/>
              </a:rPr>
              <a:t> </a:t>
            </a:r>
            <a:r>
              <a:rPr sz="2200" spc="-35" dirty="0">
                <a:latin typeface="Cambria"/>
                <a:cs typeface="Cambria"/>
              </a:rPr>
              <a:t>you</a:t>
            </a:r>
            <a:r>
              <a:rPr sz="2200" spc="-30" dirty="0">
                <a:latin typeface="Cambria"/>
                <a:cs typeface="Cambria"/>
              </a:rPr>
              <a:t> </a:t>
            </a:r>
            <a:r>
              <a:rPr sz="2200" spc="-55" dirty="0">
                <a:latin typeface="Cambria"/>
                <a:cs typeface="Cambria"/>
              </a:rPr>
              <a:t>to </a:t>
            </a:r>
            <a:r>
              <a:rPr sz="2200" spc="-50" dirty="0">
                <a:latin typeface="Cambria"/>
                <a:cs typeface="Cambria"/>
              </a:rPr>
              <a:t> </a:t>
            </a:r>
            <a:r>
              <a:rPr sz="2200" spc="-15" dirty="0">
                <a:latin typeface="Cambria"/>
                <a:cs typeface="Cambria"/>
              </a:rPr>
              <a:t>override </a:t>
            </a:r>
            <a:r>
              <a:rPr sz="2200" dirty="0">
                <a:latin typeface="Cambria"/>
                <a:cs typeface="Cambria"/>
              </a:rPr>
              <a:t>the </a:t>
            </a:r>
            <a:r>
              <a:rPr sz="2200" b="1" spc="-5" dirty="0">
                <a:latin typeface="Cambria"/>
                <a:cs typeface="Cambria"/>
              </a:rPr>
              <a:t>name </a:t>
            </a:r>
            <a:r>
              <a:rPr sz="2200" dirty="0">
                <a:latin typeface="Cambria"/>
                <a:cs typeface="Cambria"/>
              </a:rPr>
              <a:t>of the table, its </a:t>
            </a:r>
            <a:r>
              <a:rPr sz="2200" b="1" spc="-5" dirty="0">
                <a:latin typeface="Cambria"/>
                <a:cs typeface="Cambria"/>
              </a:rPr>
              <a:t>catalogue</a:t>
            </a:r>
            <a:r>
              <a:rPr sz="2200" spc="-5" dirty="0">
                <a:latin typeface="Cambria"/>
                <a:cs typeface="Cambria"/>
              </a:rPr>
              <a:t>, </a:t>
            </a:r>
            <a:r>
              <a:rPr sz="2200" dirty="0">
                <a:latin typeface="Cambria"/>
                <a:cs typeface="Cambria"/>
              </a:rPr>
              <a:t>and its </a:t>
            </a:r>
            <a:r>
              <a:rPr sz="2200" b="1" dirty="0">
                <a:latin typeface="Cambria"/>
                <a:cs typeface="Cambria"/>
              </a:rPr>
              <a:t>schema</a:t>
            </a:r>
            <a:r>
              <a:rPr sz="2200" dirty="0">
                <a:latin typeface="Cambria"/>
                <a:cs typeface="Cambria"/>
              </a:rPr>
              <a:t>, </a:t>
            </a:r>
            <a:r>
              <a:rPr sz="2200" spc="-5" dirty="0">
                <a:latin typeface="Cambria"/>
                <a:cs typeface="Cambria"/>
              </a:rPr>
              <a:t>and </a:t>
            </a:r>
            <a:r>
              <a:rPr sz="2200" dirty="0">
                <a:latin typeface="Cambria"/>
                <a:cs typeface="Cambria"/>
              </a:rPr>
              <a:t> </a:t>
            </a:r>
            <a:r>
              <a:rPr sz="2200" spc="-20" dirty="0">
                <a:latin typeface="Cambria"/>
                <a:cs typeface="Cambria"/>
              </a:rPr>
              <a:t>enforce</a:t>
            </a:r>
            <a:r>
              <a:rPr sz="2200" spc="-15" dirty="0">
                <a:latin typeface="Cambria"/>
                <a:cs typeface="Cambria"/>
              </a:rPr>
              <a:t> </a:t>
            </a:r>
            <a:r>
              <a:rPr sz="2200" b="1" spc="-10" dirty="0">
                <a:latin typeface="Cambria"/>
                <a:cs typeface="Cambria"/>
              </a:rPr>
              <a:t>unique </a:t>
            </a:r>
            <a:r>
              <a:rPr sz="2200" b="1" spc="-20" dirty="0">
                <a:latin typeface="Cambria"/>
                <a:cs typeface="Cambria"/>
              </a:rPr>
              <a:t>constraints</a:t>
            </a:r>
            <a:r>
              <a:rPr sz="2200" b="1" spc="440" dirty="0">
                <a:latin typeface="Cambria"/>
                <a:cs typeface="Cambria"/>
              </a:rPr>
              <a:t> </a:t>
            </a:r>
            <a:r>
              <a:rPr sz="2200" spc="5" dirty="0">
                <a:latin typeface="Cambria"/>
                <a:cs typeface="Cambria"/>
              </a:rPr>
              <a:t>on </a:t>
            </a:r>
            <a:r>
              <a:rPr sz="2200" spc="-5" dirty="0">
                <a:latin typeface="Cambria"/>
                <a:cs typeface="Cambria"/>
              </a:rPr>
              <a:t>columns </a:t>
            </a:r>
            <a:r>
              <a:rPr sz="2200" spc="5" dirty="0">
                <a:latin typeface="Cambria"/>
                <a:cs typeface="Cambria"/>
              </a:rPr>
              <a:t>in </a:t>
            </a:r>
            <a:r>
              <a:rPr sz="2200" dirty="0">
                <a:latin typeface="Cambria"/>
                <a:cs typeface="Cambria"/>
              </a:rPr>
              <a:t>the </a:t>
            </a:r>
            <a:r>
              <a:rPr sz="2200" spc="-5" dirty="0">
                <a:latin typeface="Cambria"/>
                <a:cs typeface="Cambria"/>
              </a:rPr>
              <a:t>table. </a:t>
            </a:r>
            <a:r>
              <a:rPr sz="2200" spc="-55" dirty="0">
                <a:latin typeface="Cambria"/>
                <a:cs typeface="Cambria"/>
              </a:rPr>
              <a:t>For</a:t>
            </a:r>
            <a:r>
              <a:rPr sz="2200" spc="375" dirty="0">
                <a:latin typeface="Cambria"/>
                <a:cs typeface="Cambria"/>
              </a:rPr>
              <a:t> </a:t>
            </a:r>
            <a:r>
              <a:rPr sz="2200" spc="-85" dirty="0">
                <a:latin typeface="Cambria"/>
                <a:cs typeface="Cambria"/>
              </a:rPr>
              <a:t>now,</a:t>
            </a:r>
            <a:r>
              <a:rPr sz="2200" spc="315" dirty="0">
                <a:latin typeface="Cambria"/>
                <a:cs typeface="Cambria"/>
              </a:rPr>
              <a:t> </a:t>
            </a:r>
            <a:r>
              <a:rPr sz="2200" spc="-75" dirty="0">
                <a:latin typeface="Cambria"/>
                <a:cs typeface="Cambria"/>
              </a:rPr>
              <a:t>we </a:t>
            </a:r>
            <a:r>
              <a:rPr sz="2200" spc="-70" dirty="0">
                <a:latin typeface="Cambria"/>
                <a:cs typeface="Cambria"/>
              </a:rPr>
              <a:t> </a:t>
            </a:r>
            <a:r>
              <a:rPr sz="2200" spc="-10" dirty="0">
                <a:latin typeface="Cambria"/>
                <a:cs typeface="Cambria"/>
              </a:rPr>
              <a:t>are</a:t>
            </a:r>
            <a:r>
              <a:rPr sz="2200" spc="-55" dirty="0">
                <a:latin typeface="Cambria"/>
                <a:cs typeface="Cambria"/>
              </a:rPr>
              <a:t> </a:t>
            </a:r>
            <a:r>
              <a:rPr sz="2200" spc="5" dirty="0">
                <a:latin typeface="Cambria"/>
                <a:cs typeface="Cambria"/>
              </a:rPr>
              <a:t>using</a:t>
            </a:r>
            <a:r>
              <a:rPr sz="2200" spc="-70" dirty="0">
                <a:latin typeface="Cambria"/>
                <a:cs typeface="Cambria"/>
              </a:rPr>
              <a:t> </a:t>
            </a:r>
            <a:r>
              <a:rPr sz="2200" dirty="0">
                <a:latin typeface="Cambria"/>
                <a:cs typeface="Cambria"/>
              </a:rPr>
              <a:t>just</a:t>
            </a:r>
            <a:r>
              <a:rPr sz="2200" spc="-5" dirty="0">
                <a:latin typeface="Cambria"/>
                <a:cs typeface="Cambria"/>
              </a:rPr>
              <a:t> table</a:t>
            </a:r>
            <a:r>
              <a:rPr sz="2200" spc="-25" dirty="0">
                <a:latin typeface="Cambria"/>
                <a:cs typeface="Cambria"/>
              </a:rPr>
              <a:t> </a:t>
            </a:r>
            <a:r>
              <a:rPr sz="2200" dirty="0">
                <a:latin typeface="Cambria"/>
                <a:cs typeface="Cambria"/>
              </a:rPr>
              <a:t>name,</a:t>
            </a:r>
            <a:r>
              <a:rPr sz="2200" spc="-70" dirty="0">
                <a:latin typeface="Cambria"/>
                <a:cs typeface="Cambria"/>
              </a:rPr>
              <a:t> </a:t>
            </a:r>
            <a:r>
              <a:rPr sz="2200" dirty="0">
                <a:latin typeface="Cambria"/>
                <a:cs typeface="Cambria"/>
              </a:rPr>
              <a:t>which</a:t>
            </a:r>
            <a:r>
              <a:rPr sz="2200" spc="-70" dirty="0">
                <a:latin typeface="Cambria"/>
                <a:cs typeface="Cambria"/>
              </a:rPr>
              <a:t> </a:t>
            </a:r>
            <a:r>
              <a:rPr sz="2200" spc="5" dirty="0">
                <a:latin typeface="Cambria"/>
                <a:cs typeface="Cambria"/>
              </a:rPr>
              <a:t>is </a:t>
            </a:r>
            <a:r>
              <a:rPr sz="2200" spc="-15" dirty="0">
                <a:latin typeface="Cambria"/>
                <a:cs typeface="Cambria"/>
              </a:rPr>
              <a:t>EMPLOYEE.</a:t>
            </a:r>
            <a:endParaRPr sz="2200">
              <a:latin typeface="Cambria"/>
              <a:cs typeface="Cambria"/>
            </a:endParaRPr>
          </a:p>
        </p:txBody>
      </p:sp>
      <p:sp>
        <p:nvSpPr>
          <p:cNvPr id="3" name="object 3"/>
          <p:cNvSpPr txBox="1">
            <a:spLocks noGrp="1"/>
          </p:cNvSpPr>
          <p:nvPr>
            <p:ph type="title"/>
          </p:nvPr>
        </p:nvSpPr>
        <p:spPr>
          <a:xfrm>
            <a:off x="459740" y="304800"/>
            <a:ext cx="5562600" cy="504625"/>
          </a:xfrm>
          <a:prstGeom prst="rect">
            <a:avLst/>
          </a:prstGeom>
        </p:spPr>
        <p:txBody>
          <a:bodyPr vert="horz" wrap="square" lIns="0" tIns="12065" rIns="0" bIns="0" rtlCol="0">
            <a:spAutoFit/>
          </a:bodyPr>
          <a:lstStyle/>
          <a:p>
            <a:pPr marL="12700" marR="5080" indent="146050">
              <a:lnSpc>
                <a:spcPct val="100000"/>
              </a:lnSpc>
              <a:spcBef>
                <a:spcPts val="95"/>
              </a:spcBef>
            </a:pPr>
            <a:r>
              <a:rPr sz="3200" b="1" spc="-50" dirty="0">
                <a:solidFill>
                  <a:srgbClr val="FF0000"/>
                </a:solidFill>
                <a:latin typeface="Cambria"/>
                <a:cs typeface="Cambria"/>
              </a:rPr>
              <a:t>HIBERNATE </a:t>
            </a:r>
            <a:r>
              <a:rPr sz="3200" b="1" spc="-45" dirty="0">
                <a:solidFill>
                  <a:srgbClr val="FF0000"/>
                </a:solidFill>
                <a:latin typeface="Cambria"/>
                <a:cs typeface="Cambria"/>
              </a:rPr>
              <a:t> </a:t>
            </a:r>
            <a:r>
              <a:rPr sz="3200" b="1" spc="-10" dirty="0">
                <a:solidFill>
                  <a:srgbClr val="FF0000"/>
                </a:solidFill>
                <a:latin typeface="Cambria"/>
                <a:cs typeface="Cambria"/>
              </a:rPr>
              <a:t>AN</a:t>
            </a:r>
            <a:r>
              <a:rPr sz="3200" b="1" spc="-20" dirty="0">
                <a:solidFill>
                  <a:srgbClr val="FF0000"/>
                </a:solidFill>
                <a:latin typeface="Cambria"/>
                <a:cs typeface="Cambria"/>
              </a:rPr>
              <a:t>N</a:t>
            </a:r>
            <a:r>
              <a:rPr sz="3200" b="1" spc="-114" dirty="0">
                <a:solidFill>
                  <a:srgbClr val="FF0000"/>
                </a:solidFill>
                <a:latin typeface="Cambria"/>
                <a:cs typeface="Cambria"/>
              </a:rPr>
              <a:t>O</a:t>
            </a:r>
            <a:r>
              <a:rPr sz="3200" b="1" spc="-375" dirty="0">
                <a:solidFill>
                  <a:srgbClr val="FF0000"/>
                </a:solidFill>
                <a:latin typeface="Cambria"/>
                <a:cs typeface="Cambria"/>
              </a:rPr>
              <a:t>T</a:t>
            </a:r>
            <a:r>
              <a:rPr sz="3200" b="1" spc="-270" dirty="0">
                <a:solidFill>
                  <a:srgbClr val="FF0000"/>
                </a:solidFill>
                <a:latin typeface="Cambria"/>
                <a:cs typeface="Cambria"/>
              </a:rPr>
              <a:t>A</a:t>
            </a:r>
            <a:r>
              <a:rPr sz="3200" b="1" spc="-15" dirty="0">
                <a:solidFill>
                  <a:srgbClr val="FF0000"/>
                </a:solidFill>
                <a:latin typeface="Cambria"/>
                <a:cs typeface="Cambria"/>
              </a:rPr>
              <a:t>T</a:t>
            </a:r>
            <a:r>
              <a:rPr sz="3200" b="1" spc="-40" dirty="0">
                <a:solidFill>
                  <a:srgbClr val="FF0000"/>
                </a:solidFill>
                <a:latin typeface="Cambria"/>
                <a:cs typeface="Cambria"/>
              </a:rPr>
              <a:t>I</a:t>
            </a:r>
            <a:r>
              <a:rPr sz="3200" b="1" spc="-50" dirty="0">
                <a:solidFill>
                  <a:srgbClr val="FF0000"/>
                </a:solidFill>
                <a:latin typeface="Cambria"/>
                <a:cs typeface="Cambria"/>
              </a:rPr>
              <a:t>O</a:t>
            </a:r>
            <a:r>
              <a:rPr sz="3200" b="1" spc="-10" dirty="0">
                <a:solidFill>
                  <a:srgbClr val="FF0000"/>
                </a:solidFill>
                <a:latin typeface="Cambria"/>
                <a:cs typeface="Cambria"/>
              </a:rPr>
              <a:t>N</a:t>
            </a:r>
            <a:endParaRPr sz="3200" dirty="0">
              <a:solidFill>
                <a:srgbClr val="FF0000"/>
              </a:solidFill>
              <a:latin typeface="Cambria"/>
              <a:cs typeface="Cambria"/>
            </a:endParaRPr>
          </a:p>
        </p:txBody>
      </p:sp>
    </p:spTree>
    <p:extLst>
      <p:ext uri="{BB962C8B-B14F-4D97-AF65-F5344CB8AC3E}">
        <p14:creationId xmlns:p14="http://schemas.microsoft.com/office/powerpoint/2010/main" val="420356228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41144"/>
            <a:ext cx="8169909" cy="3731895"/>
          </a:xfrm>
          <a:prstGeom prst="rect">
            <a:avLst/>
          </a:prstGeom>
        </p:spPr>
        <p:txBody>
          <a:bodyPr vert="horz" wrap="square" lIns="0" tIns="13335" rIns="0" bIns="0" rtlCol="0">
            <a:spAutoFit/>
          </a:bodyPr>
          <a:lstStyle/>
          <a:p>
            <a:pPr marL="12700" algn="just">
              <a:lnSpc>
                <a:spcPct val="100000"/>
              </a:lnSpc>
              <a:spcBef>
                <a:spcPts val="105"/>
              </a:spcBef>
            </a:pPr>
            <a:r>
              <a:rPr sz="2200" b="1" dirty="0">
                <a:latin typeface="Cambria"/>
                <a:cs typeface="Cambria"/>
              </a:rPr>
              <a:t>@Id</a:t>
            </a:r>
            <a:r>
              <a:rPr sz="2200" b="1" spc="-45" dirty="0">
                <a:latin typeface="Cambria"/>
                <a:cs typeface="Cambria"/>
              </a:rPr>
              <a:t> </a:t>
            </a:r>
            <a:r>
              <a:rPr sz="2200" b="1" dirty="0">
                <a:latin typeface="Cambria"/>
                <a:cs typeface="Cambria"/>
              </a:rPr>
              <a:t>and</a:t>
            </a:r>
            <a:r>
              <a:rPr sz="2200" b="1" spc="-60" dirty="0">
                <a:latin typeface="Cambria"/>
                <a:cs typeface="Cambria"/>
              </a:rPr>
              <a:t> </a:t>
            </a:r>
            <a:r>
              <a:rPr sz="2200" b="1" spc="-35" dirty="0">
                <a:latin typeface="Cambria"/>
                <a:cs typeface="Cambria"/>
              </a:rPr>
              <a:t>@GeneratedValue</a:t>
            </a:r>
            <a:r>
              <a:rPr sz="2200" b="1" spc="-80" dirty="0">
                <a:latin typeface="Cambria"/>
                <a:cs typeface="Cambria"/>
              </a:rPr>
              <a:t> </a:t>
            </a:r>
            <a:r>
              <a:rPr sz="2200" b="1" dirty="0">
                <a:latin typeface="Cambria"/>
                <a:cs typeface="Cambria"/>
              </a:rPr>
              <a:t>Annotations</a:t>
            </a:r>
            <a:endParaRPr sz="2200">
              <a:latin typeface="Cambria"/>
              <a:cs typeface="Cambria"/>
            </a:endParaRPr>
          </a:p>
          <a:p>
            <a:pPr>
              <a:lnSpc>
                <a:spcPct val="100000"/>
              </a:lnSpc>
              <a:spcBef>
                <a:spcPts val="20"/>
              </a:spcBef>
            </a:pPr>
            <a:endParaRPr sz="2300">
              <a:latin typeface="Cambria"/>
              <a:cs typeface="Cambria"/>
            </a:endParaRPr>
          </a:p>
          <a:p>
            <a:pPr marL="12700" marR="5080" algn="just">
              <a:lnSpc>
                <a:spcPct val="100000"/>
              </a:lnSpc>
            </a:pPr>
            <a:r>
              <a:rPr sz="2200" dirty="0">
                <a:latin typeface="Cambria"/>
                <a:cs typeface="Cambria"/>
              </a:rPr>
              <a:t>Each entity bean will </a:t>
            </a:r>
            <a:r>
              <a:rPr sz="2200" spc="-30" dirty="0">
                <a:latin typeface="Cambria"/>
                <a:cs typeface="Cambria"/>
              </a:rPr>
              <a:t>have </a:t>
            </a:r>
            <a:r>
              <a:rPr sz="2200" dirty="0">
                <a:latin typeface="Cambria"/>
                <a:cs typeface="Cambria"/>
              </a:rPr>
              <a:t>a primary </a:t>
            </a:r>
            <a:r>
              <a:rPr sz="2200" spc="-120" dirty="0">
                <a:latin typeface="Cambria"/>
                <a:cs typeface="Cambria"/>
              </a:rPr>
              <a:t>key, </a:t>
            </a:r>
            <a:r>
              <a:rPr sz="2200" dirty="0">
                <a:latin typeface="Cambria"/>
                <a:cs typeface="Cambria"/>
              </a:rPr>
              <a:t>which </a:t>
            </a:r>
            <a:r>
              <a:rPr sz="2200" spc="-30" dirty="0">
                <a:latin typeface="Cambria"/>
                <a:cs typeface="Cambria"/>
              </a:rPr>
              <a:t>you </a:t>
            </a:r>
            <a:r>
              <a:rPr sz="2200" spc="-10" dirty="0">
                <a:latin typeface="Cambria"/>
                <a:cs typeface="Cambria"/>
              </a:rPr>
              <a:t>annotate </a:t>
            </a:r>
            <a:r>
              <a:rPr sz="2200" dirty="0">
                <a:latin typeface="Cambria"/>
                <a:cs typeface="Cambria"/>
              </a:rPr>
              <a:t>on </a:t>
            </a:r>
            <a:r>
              <a:rPr sz="2200" spc="-5" dirty="0">
                <a:latin typeface="Cambria"/>
                <a:cs typeface="Cambria"/>
              </a:rPr>
              <a:t>the </a:t>
            </a:r>
            <a:r>
              <a:rPr sz="2200" dirty="0">
                <a:latin typeface="Cambria"/>
                <a:cs typeface="Cambria"/>
              </a:rPr>
              <a:t> class </a:t>
            </a:r>
            <a:r>
              <a:rPr sz="2200" spc="-5" dirty="0">
                <a:latin typeface="Cambria"/>
                <a:cs typeface="Cambria"/>
              </a:rPr>
              <a:t>with </a:t>
            </a:r>
            <a:r>
              <a:rPr sz="2200" dirty="0">
                <a:latin typeface="Cambria"/>
                <a:cs typeface="Cambria"/>
              </a:rPr>
              <a:t>the </a:t>
            </a:r>
            <a:r>
              <a:rPr sz="2200" b="1" dirty="0">
                <a:latin typeface="Cambria"/>
                <a:cs typeface="Cambria"/>
              </a:rPr>
              <a:t>@Id </a:t>
            </a:r>
            <a:r>
              <a:rPr sz="2200" spc="-10" dirty="0">
                <a:latin typeface="Cambria"/>
                <a:cs typeface="Cambria"/>
              </a:rPr>
              <a:t>annotation. </a:t>
            </a:r>
            <a:r>
              <a:rPr sz="2200" dirty="0">
                <a:latin typeface="Cambria"/>
                <a:cs typeface="Cambria"/>
              </a:rPr>
              <a:t>The </a:t>
            </a:r>
            <a:r>
              <a:rPr sz="2200" spc="-5" dirty="0">
                <a:latin typeface="Cambria"/>
                <a:cs typeface="Cambria"/>
              </a:rPr>
              <a:t>primary </a:t>
            </a:r>
            <a:r>
              <a:rPr sz="2200" spc="-40" dirty="0">
                <a:latin typeface="Cambria"/>
                <a:cs typeface="Cambria"/>
              </a:rPr>
              <a:t>key </a:t>
            </a:r>
            <a:r>
              <a:rPr sz="2200" spc="5" dirty="0">
                <a:latin typeface="Cambria"/>
                <a:cs typeface="Cambria"/>
              </a:rPr>
              <a:t>can </a:t>
            </a:r>
            <a:r>
              <a:rPr sz="2200" dirty="0">
                <a:latin typeface="Cambria"/>
                <a:cs typeface="Cambria"/>
              </a:rPr>
              <a:t>be </a:t>
            </a:r>
            <a:r>
              <a:rPr sz="2200" spc="5" dirty="0">
                <a:latin typeface="Cambria"/>
                <a:cs typeface="Cambria"/>
              </a:rPr>
              <a:t>a </a:t>
            </a:r>
            <a:r>
              <a:rPr sz="2200" spc="-5" dirty="0">
                <a:latin typeface="Cambria"/>
                <a:cs typeface="Cambria"/>
              </a:rPr>
              <a:t>single field </a:t>
            </a:r>
            <a:r>
              <a:rPr sz="2200" dirty="0">
                <a:latin typeface="Cambria"/>
                <a:cs typeface="Cambria"/>
              </a:rPr>
              <a:t> or</a:t>
            </a:r>
            <a:r>
              <a:rPr sz="2200" spc="5" dirty="0">
                <a:latin typeface="Cambria"/>
                <a:cs typeface="Cambria"/>
              </a:rPr>
              <a:t> </a:t>
            </a:r>
            <a:r>
              <a:rPr sz="2200" dirty="0">
                <a:latin typeface="Cambria"/>
                <a:cs typeface="Cambria"/>
              </a:rPr>
              <a:t>a</a:t>
            </a:r>
            <a:r>
              <a:rPr sz="2200" spc="5" dirty="0">
                <a:latin typeface="Cambria"/>
                <a:cs typeface="Cambria"/>
              </a:rPr>
              <a:t> </a:t>
            </a:r>
            <a:r>
              <a:rPr sz="2200" spc="-10" dirty="0">
                <a:latin typeface="Cambria"/>
                <a:cs typeface="Cambria"/>
              </a:rPr>
              <a:t>combination</a:t>
            </a:r>
            <a:r>
              <a:rPr sz="2200" spc="-5" dirty="0">
                <a:latin typeface="Cambria"/>
                <a:cs typeface="Cambria"/>
              </a:rPr>
              <a:t> </a:t>
            </a:r>
            <a:r>
              <a:rPr sz="2200" dirty="0">
                <a:latin typeface="Cambria"/>
                <a:cs typeface="Cambria"/>
              </a:rPr>
              <a:t>of</a:t>
            </a:r>
            <a:r>
              <a:rPr sz="2200" spc="5" dirty="0">
                <a:latin typeface="Cambria"/>
                <a:cs typeface="Cambria"/>
              </a:rPr>
              <a:t> </a:t>
            </a:r>
            <a:r>
              <a:rPr sz="2200" spc="-5" dirty="0">
                <a:latin typeface="Cambria"/>
                <a:cs typeface="Cambria"/>
              </a:rPr>
              <a:t>multiple</a:t>
            </a:r>
            <a:r>
              <a:rPr sz="2200" dirty="0">
                <a:latin typeface="Cambria"/>
                <a:cs typeface="Cambria"/>
              </a:rPr>
              <a:t> </a:t>
            </a:r>
            <a:r>
              <a:rPr sz="2200" spc="-5" dirty="0">
                <a:latin typeface="Cambria"/>
                <a:cs typeface="Cambria"/>
              </a:rPr>
              <a:t>fields</a:t>
            </a:r>
            <a:r>
              <a:rPr sz="2200" dirty="0">
                <a:latin typeface="Cambria"/>
                <a:cs typeface="Cambria"/>
              </a:rPr>
              <a:t> depending</a:t>
            </a:r>
            <a:r>
              <a:rPr sz="2200" spc="5" dirty="0">
                <a:latin typeface="Cambria"/>
                <a:cs typeface="Cambria"/>
              </a:rPr>
              <a:t> </a:t>
            </a:r>
            <a:r>
              <a:rPr sz="2200" dirty="0">
                <a:latin typeface="Cambria"/>
                <a:cs typeface="Cambria"/>
              </a:rPr>
              <a:t>on</a:t>
            </a:r>
            <a:r>
              <a:rPr sz="2200" spc="5" dirty="0">
                <a:latin typeface="Cambria"/>
                <a:cs typeface="Cambria"/>
              </a:rPr>
              <a:t> </a:t>
            </a:r>
            <a:r>
              <a:rPr sz="2200" spc="-20" dirty="0">
                <a:latin typeface="Cambria"/>
                <a:cs typeface="Cambria"/>
              </a:rPr>
              <a:t>your</a:t>
            </a:r>
            <a:r>
              <a:rPr sz="2200" spc="-15" dirty="0">
                <a:latin typeface="Cambria"/>
                <a:cs typeface="Cambria"/>
              </a:rPr>
              <a:t> </a:t>
            </a:r>
            <a:r>
              <a:rPr sz="2200" spc="-10" dirty="0">
                <a:latin typeface="Cambria"/>
                <a:cs typeface="Cambria"/>
              </a:rPr>
              <a:t>table </a:t>
            </a:r>
            <a:r>
              <a:rPr sz="2200" spc="-5" dirty="0">
                <a:latin typeface="Cambria"/>
                <a:cs typeface="Cambria"/>
              </a:rPr>
              <a:t> </a:t>
            </a:r>
            <a:r>
              <a:rPr sz="2200" dirty="0">
                <a:latin typeface="Cambria"/>
                <a:cs typeface="Cambria"/>
              </a:rPr>
              <a:t>structure.</a:t>
            </a:r>
            <a:endParaRPr sz="2200">
              <a:latin typeface="Cambria"/>
              <a:cs typeface="Cambria"/>
            </a:endParaRPr>
          </a:p>
          <a:p>
            <a:pPr>
              <a:lnSpc>
                <a:spcPct val="100000"/>
              </a:lnSpc>
              <a:spcBef>
                <a:spcPts val="55"/>
              </a:spcBef>
            </a:pPr>
            <a:endParaRPr sz="2250">
              <a:latin typeface="Cambria"/>
              <a:cs typeface="Cambria"/>
            </a:endParaRPr>
          </a:p>
          <a:p>
            <a:pPr marL="12700" marR="5715" algn="just">
              <a:lnSpc>
                <a:spcPct val="100000"/>
              </a:lnSpc>
            </a:pPr>
            <a:r>
              <a:rPr sz="2200" spc="-25" dirty="0">
                <a:latin typeface="Cambria"/>
                <a:cs typeface="Cambria"/>
              </a:rPr>
              <a:t>By</a:t>
            </a:r>
            <a:r>
              <a:rPr sz="2200" spc="-20" dirty="0">
                <a:latin typeface="Cambria"/>
                <a:cs typeface="Cambria"/>
              </a:rPr>
              <a:t> </a:t>
            </a:r>
            <a:r>
              <a:rPr sz="2200" dirty="0">
                <a:latin typeface="Cambria"/>
                <a:cs typeface="Cambria"/>
              </a:rPr>
              <a:t>default,</a:t>
            </a:r>
            <a:r>
              <a:rPr sz="2200" spc="5" dirty="0">
                <a:latin typeface="Cambria"/>
                <a:cs typeface="Cambria"/>
              </a:rPr>
              <a:t> </a:t>
            </a:r>
            <a:r>
              <a:rPr sz="2200" dirty="0">
                <a:latin typeface="Cambria"/>
                <a:cs typeface="Cambria"/>
              </a:rPr>
              <a:t>the</a:t>
            </a:r>
            <a:r>
              <a:rPr sz="2200" spc="5" dirty="0">
                <a:latin typeface="Cambria"/>
                <a:cs typeface="Cambria"/>
              </a:rPr>
              <a:t> </a:t>
            </a:r>
            <a:r>
              <a:rPr sz="2200" spc="-5" dirty="0">
                <a:latin typeface="Cambria"/>
                <a:cs typeface="Cambria"/>
              </a:rPr>
              <a:t>@Id</a:t>
            </a:r>
            <a:r>
              <a:rPr sz="2200" dirty="0">
                <a:latin typeface="Cambria"/>
                <a:cs typeface="Cambria"/>
              </a:rPr>
              <a:t> annotation</a:t>
            </a:r>
            <a:r>
              <a:rPr sz="2200" spc="5" dirty="0">
                <a:latin typeface="Cambria"/>
                <a:cs typeface="Cambria"/>
              </a:rPr>
              <a:t> </a:t>
            </a:r>
            <a:r>
              <a:rPr sz="2200" spc="-5" dirty="0">
                <a:latin typeface="Cambria"/>
                <a:cs typeface="Cambria"/>
              </a:rPr>
              <a:t>will</a:t>
            </a:r>
            <a:r>
              <a:rPr sz="2200" dirty="0">
                <a:latin typeface="Cambria"/>
                <a:cs typeface="Cambria"/>
              </a:rPr>
              <a:t> </a:t>
            </a:r>
            <a:r>
              <a:rPr sz="2200" spc="-20" dirty="0">
                <a:latin typeface="Cambria"/>
                <a:cs typeface="Cambria"/>
              </a:rPr>
              <a:t>automatically</a:t>
            </a:r>
            <a:r>
              <a:rPr sz="2200" spc="-15" dirty="0">
                <a:latin typeface="Cambria"/>
                <a:cs typeface="Cambria"/>
              </a:rPr>
              <a:t> </a:t>
            </a:r>
            <a:r>
              <a:rPr sz="2200" dirty="0">
                <a:latin typeface="Cambria"/>
                <a:cs typeface="Cambria"/>
              </a:rPr>
              <a:t>determine</a:t>
            </a:r>
            <a:r>
              <a:rPr sz="2200" spc="480" dirty="0">
                <a:latin typeface="Cambria"/>
                <a:cs typeface="Cambria"/>
              </a:rPr>
              <a:t> </a:t>
            </a:r>
            <a:r>
              <a:rPr sz="2200" spc="-10" dirty="0">
                <a:latin typeface="Cambria"/>
                <a:cs typeface="Cambria"/>
              </a:rPr>
              <a:t>the </a:t>
            </a:r>
            <a:r>
              <a:rPr sz="2200" spc="-5" dirty="0">
                <a:latin typeface="Cambria"/>
                <a:cs typeface="Cambria"/>
              </a:rPr>
              <a:t> </a:t>
            </a:r>
            <a:r>
              <a:rPr sz="2200" dirty="0">
                <a:latin typeface="Cambria"/>
                <a:cs typeface="Cambria"/>
              </a:rPr>
              <a:t>most </a:t>
            </a:r>
            <a:r>
              <a:rPr sz="2200" spc="-10" dirty="0">
                <a:latin typeface="Cambria"/>
                <a:cs typeface="Cambria"/>
              </a:rPr>
              <a:t>appropriate primary </a:t>
            </a:r>
            <a:r>
              <a:rPr sz="2200" spc="-35" dirty="0">
                <a:latin typeface="Cambria"/>
                <a:cs typeface="Cambria"/>
              </a:rPr>
              <a:t>key</a:t>
            </a:r>
            <a:r>
              <a:rPr sz="2200" spc="-30" dirty="0">
                <a:latin typeface="Cambria"/>
                <a:cs typeface="Cambria"/>
              </a:rPr>
              <a:t> </a:t>
            </a:r>
            <a:r>
              <a:rPr sz="2200" spc="-10" dirty="0">
                <a:latin typeface="Cambria"/>
                <a:cs typeface="Cambria"/>
              </a:rPr>
              <a:t>generation </a:t>
            </a:r>
            <a:r>
              <a:rPr sz="2200" spc="-15" dirty="0">
                <a:latin typeface="Cambria"/>
                <a:cs typeface="Cambria"/>
              </a:rPr>
              <a:t>strategy</a:t>
            </a:r>
            <a:r>
              <a:rPr sz="2200" spc="450" dirty="0">
                <a:latin typeface="Cambria"/>
                <a:cs typeface="Cambria"/>
              </a:rPr>
              <a:t> </a:t>
            </a:r>
            <a:r>
              <a:rPr sz="2200" spc="-25" dirty="0">
                <a:latin typeface="Cambria"/>
                <a:cs typeface="Cambria"/>
              </a:rPr>
              <a:t>to </a:t>
            </a:r>
            <a:r>
              <a:rPr sz="2200" spc="-5" dirty="0">
                <a:latin typeface="Cambria"/>
                <a:cs typeface="Cambria"/>
              </a:rPr>
              <a:t>be </a:t>
            </a:r>
            <a:r>
              <a:rPr sz="2200" spc="5" dirty="0">
                <a:latin typeface="Cambria"/>
                <a:cs typeface="Cambria"/>
              </a:rPr>
              <a:t>used </a:t>
            </a:r>
            <a:r>
              <a:rPr sz="2200" spc="-5" dirty="0">
                <a:latin typeface="Cambria"/>
                <a:cs typeface="Cambria"/>
              </a:rPr>
              <a:t>but </a:t>
            </a:r>
            <a:r>
              <a:rPr sz="2200" dirty="0">
                <a:latin typeface="Cambria"/>
                <a:cs typeface="Cambria"/>
              </a:rPr>
              <a:t> </a:t>
            </a:r>
            <a:r>
              <a:rPr sz="2200" spc="-35" dirty="0">
                <a:latin typeface="Cambria"/>
                <a:cs typeface="Cambria"/>
              </a:rPr>
              <a:t>you</a:t>
            </a:r>
            <a:r>
              <a:rPr sz="2200" spc="-30" dirty="0">
                <a:latin typeface="Cambria"/>
                <a:cs typeface="Cambria"/>
              </a:rPr>
              <a:t> </a:t>
            </a:r>
            <a:r>
              <a:rPr sz="2200" spc="5" dirty="0">
                <a:latin typeface="Cambria"/>
                <a:cs typeface="Cambria"/>
              </a:rPr>
              <a:t>can</a:t>
            </a:r>
            <a:r>
              <a:rPr sz="2200" spc="10" dirty="0">
                <a:latin typeface="Cambria"/>
                <a:cs typeface="Cambria"/>
              </a:rPr>
              <a:t> </a:t>
            </a:r>
            <a:r>
              <a:rPr sz="2200" spc="-15" dirty="0">
                <a:latin typeface="Cambria"/>
                <a:cs typeface="Cambria"/>
              </a:rPr>
              <a:t>override</a:t>
            </a:r>
            <a:r>
              <a:rPr sz="2200" spc="-10" dirty="0">
                <a:latin typeface="Cambria"/>
                <a:cs typeface="Cambria"/>
              </a:rPr>
              <a:t> this</a:t>
            </a:r>
            <a:r>
              <a:rPr sz="2200" spc="-5" dirty="0">
                <a:latin typeface="Cambria"/>
                <a:cs typeface="Cambria"/>
              </a:rPr>
              <a:t> </a:t>
            </a:r>
            <a:r>
              <a:rPr sz="2200" spc="-25" dirty="0">
                <a:latin typeface="Cambria"/>
                <a:cs typeface="Cambria"/>
              </a:rPr>
              <a:t>by</a:t>
            </a:r>
            <a:r>
              <a:rPr sz="2200" spc="434" dirty="0">
                <a:latin typeface="Cambria"/>
                <a:cs typeface="Cambria"/>
              </a:rPr>
              <a:t> </a:t>
            </a:r>
            <a:r>
              <a:rPr sz="2200" spc="-10" dirty="0">
                <a:latin typeface="Cambria"/>
                <a:cs typeface="Cambria"/>
              </a:rPr>
              <a:t>applying</a:t>
            </a:r>
            <a:r>
              <a:rPr sz="2200" spc="465" dirty="0">
                <a:latin typeface="Cambria"/>
                <a:cs typeface="Cambria"/>
              </a:rPr>
              <a:t> </a:t>
            </a:r>
            <a:r>
              <a:rPr sz="2200" spc="-10" dirty="0">
                <a:latin typeface="Cambria"/>
                <a:cs typeface="Cambria"/>
              </a:rPr>
              <a:t>the</a:t>
            </a:r>
            <a:r>
              <a:rPr sz="2200" spc="465" dirty="0">
                <a:latin typeface="Cambria"/>
                <a:cs typeface="Cambria"/>
              </a:rPr>
              <a:t> </a:t>
            </a:r>
            <a:r>
              <a:rPr sz="2200" b="1" spc="-40" dirty="0">
                <a:latin typeface="Cambria"/>
                <a:cs typeface="Cambria"/>
              </a:rPr>
              <a:t>@GeneratedValue </a:t>
            </a:r>
            <a:r>
              <a:rPr sz="2200" b="1" spc="-35" dirty="0">
                <a:latin typeface="Cambria"/>
                <a:cs typeface="Cambria"/>
              </a:rPr>
              <a:t> </a:t>
            </a:r>
            <a:r>
              <a:rPr sz="2200" dirty="0">
                <a:latin typeface="Cambria"/>
                <a:cs typeface="Cambria"/>
              </a:rPr>
              <a:t>annotation,</a:t>
            </a:r>
            <a:r>
              <a:rPr sz="2200" spc="-75" dirty="0">
                <a:latin typeface="Cambria"/>
                <a:cs typeface="Cambria"/>
              </a:rPr>
              <a:t> </a:t>
            </a:r>
            <a:r>
              <a:rPr sz="2200" dirty="0">
                <a:latin typeface="Cambria"/>
                <a:cs typeface="Cambria"/>
              </a:rPr>
              <a:t>which</a:t>
            </a:r>
            <a:r>
              <a:rPr sz="2200" spc="-70" dirty="0">
                <a:latin typeface="Cambria"/>
                <a:cs typeface="Cambria"/>
              </a:rPr>
              <a:t> </a:t>
            </a:r>
            <a:r>
              <a:rPr sz="2200" spc="-10" dirty="0">
                <a:latin typeface="Cambria"/>
                <a:cs typeface="Cambria"/>
              </a:rPr>
              <a:t>takes</a:t>
            </a:r>
            <a:r>
              <a:rPr sz="2200" spc="-45" dirty="0">
                <a:latin typeface="Cambria"/>
                <a:cs typeface="Cambria"/>
              </a:rPr>
              <a:t> </a:t>
            </a:r>
            <a:r>
              <a:rPr sz="2200" spc="-10" dirty="0">
                <a:latin typeface="Cambria"/>
                <a:cs typeface="Cambria"/>
              </a:rPr>
              <a:t>two</a:t>
            </a:r>
            <a:r>
              <a:rPr sz="2200" spc="-25" dirty="0">
                <a:latin typeface="Cambria"/>
                <a:cs typeface="Cambria"/>
              </a:rPr>
              <a:t> </a:t>
            </a:r>
            <a:r>
              <a:rPr sz="2200" spc="-5" dirty="0">
                <a:latin typeface="Cambria"/>
                <a:cs typeface="Cambria"/>
              </a:rPr>
              <a:t>parameters</a:t>
            </a:r>
            <a:r>
              <a:rPr sz="2200" spc="-110" dirty="0">
                <a:latin typeface="Cambria"/>
                <a:cs typeface="Cambria"/>
              </a:rPr>
              <a:t> </a:t>
            </a:r>
            <a:r>
              <a:rPr sz="2200" b="1" spc="-10" dirty="0">
                <a:latin typeface="Cambria"/>
                <a:cs typeface="Cambria"/>
              </a:rPr>
              <a:t>strategy</a:t>
            </a:r>
            <a:r>
              <a:rPr sz="2200" b="1" spc="-145" dirty="0">
                <a:latin typeface="Cambria"/>
                <a:cs typeface="Cambria"/>
              </a:rPr>
              <a:t> </a:t>
            </a:r>
            <a:r>
              <a:rPr sz="2200" dirty="0">
                <a:latin typeface="Cambria"/>
                <a:cs typeface="Cambria"/>
              </a:rPr>
              <a:t>and</a:t>
            </a:r>
            <a:r>
              <a:rPr sz="2200" spc="-15" dirty="0">
                <a:latin typeface="Cambria"/>
                <a:cs typeface="Cambria"/>
              </a:rPr>
              <a:t> </a:t>
            </a:r>
            <a:r>
              <a:rPr sz="2200" b="1" spc="-55" dirty="0">
                <a:latin typeface="Cambria"/>
                <a:cs typeface="Cambria"/>
              </a:rPr>
              <a:t>generator.</a:t>
            </a:r>
            <a:endParaRPr sz="2200">
              <a:latin typeface="Cambria"/>
              <a:cs typeface="Cambria"/>
            </a:endParaRPr>
          </a:p>
        </p:txBody>
      </p:sp>
      <p:sp>
        <p:nvSpPr>
          <p:cNvPr id="3" name="object 3"/>
          <p:cNvSpPr txBox="1">
            <a:spLocks noGrp="1"/>
          </p:cNvSpPr>
          <p:nvPr>
            <p:ph type="title"/>
          </p:nvPr>
        </p:nvSpPr>
        <p:spPr>
          <a:xfrm>
            <a:off x="954125" y="395173"/>
            <a:ext cx="2502535" cy="1000125"/>
          </a:xfrm>
          <a:prstGeom prst="rect">
            <a:avLst/>
          </a:prstGeom>
        </p:spPr>
        <p:txBody>
          <a:bodyPr vert="horz" wrap="square" lIns="0" tIns="12065" rIns="0" bIns="0" rtlCol="0">
            <a:spAutoFit/>
          </a:bodyPr>
          <a:lstStyle/>
          <a:p>
            <a:pPr marL="12700" marR="5080" indent="146050">
              <a:lnSpc>
                <a:spcPct val="100000"/>
              </a:lnSpc>
              <a:spcBef>
                <a:spcPts val="95"/>
              </a:spcBef>
            </a:pPr>
            <a:r>
              <a:rPr sz="3200" b="1" spc="-50" dirty="0">
                <a:solidFill>
                  <a:srgbClr val="FFFFFF"/>
                </a:solidFill>
                <a:latin typeface="Cambria"/>
                <a:cs typeface="Cambria"/>
              </a:rPr>
              <a:t>HIBERNATE </a:t>
            </a:r>
            <a:r>
              <a:rPr sz="3200" b="1" spc="-45" dirty="0">
                <a:solidFill>
                  <a:srgbClr val="FFFFFF"/>
                </a:solidFill>
                <a:latin typeface="Cambria"/>
                <a:cs typeface="Cambria"/>
              </a:rPr>
              <a:t> </a:t>
            </a:r>
            <a:r>
              <a:rPr sz="3200" b="1" spc="-10" dirty="0">
                <a:solidFill>
                  <a:srgbClr val="FFFFFF"/>
                </a:solidFill>
                <a:latin typeface="Cambria"/>
                <a:cs typeface="Cambria"/>
              </a:rPr>
              <a:t>AN</a:t>
            </a:r>
            <a:r>
              <a:rPr sz="3200" b="1" spc="-20" dirty="0">
                <a:solidFill>
                  <a:srgbClr val="FFFFFF"/>
                </a:solidFill>
                <a:latin typeface="Cambria"/>
                <a:cs typeface="Cambria"/>
              </a:rPr>
              <a:t>N</a:t>
            </a:r>
            <a:r>
              <a:rPr sz="3200" b="1" spc="-114" dirty="0">
                <a:solidFill>
                  <a:srgbClr val="FFFFFF"/>
                </a:solidFill>
                <a:latin typeface="Cambria"/>
                <a:cs typeface="Cambria"/>
              </a:rPr>
              <a:t>O</a:t>
            </a:r>
            <a:r>
              <a:rPr sz="3200" b="1" spc="-375" dirty="0">
                <a:solidFill>
                  <a:srgbClr val="FFFFFF"/>
                </a:solidFill>
                <a:latin typeface="Cambria"/>
                <a:cs typeface="Cambria"/>
              </a:rPr>
              <a:t>T</a:t>
            </a:r>
            <a:r>
              <a:rPr sz="3200" b="1" spc="-270" dirty="0">
                <a:solidFill>
                  <a:srgbClr val="FFFFFF"/>
                </a:solidFill>
                <a:latin typeface="Cambria"/>
                <a:cs typeface="Cambria"/>
              </a:rPr>
              <a:t>A</a:t>
            </a:r>
            <a:r>
              <a:rPr sz="3200" b="1" spc="-15" dirty="0">
                <a:solidFill>
                  <a:srgbClr val="FFFFFF"/>
                </a:solidFill>
                <a:latin typeface="Cambria"/>
                <a:cs typeface="Cambria"/>
              </a:rPr>
              <a:t>T</a:t>
            </a:r>
            <a:r>
              <a:rPr sz="3200" b="1" spc="-40" dirty="0">
                <a:solidFill>
                  <a:srgbClr val="FFFFFF"/>
                </a:solidFill>
                <a:latin typeface="Cambria"/>
                <a:cs typeface="Cambria"/>
              </a:rPr>
              <a:t>I</a:t>
            </a:r>
            <a:r>
              <a:rPr sz="3200" b="1" spc="-50" dirty="0">
                <a:solidFill>
                  <a:srgbClr val="FFFFFF"/>
                </a:solidFill>
                <a:latin typeface="Cambria"/>
                <a:cs typeface="Cambria"/>
              </a:rPr>
              <a:t>O</a:t>
            </a:r>
            <a:r>
              <a:rPr sz="3200" b="1" spc="-10" dirty="0">
                <a:solidFill>
                  <a:srgbClr val="FFFFFF"/>
                </a:solidFill>
                <a:latin typeface="Cambria"/>
                <a:cs typeface="Cambria"/>
              </a:rPr>
              <a:t>N</a:t>
            </a:r>
            <a:endParaRPr sz="3200" dirty="0">
              <a:latin typeface="Cambria"/>
              <a:cs typeface="Cambria"/>
            </a:endParaRPr>
          </a:p>
        </p:txBody>
      </p:sp>
      <p:sp>
        <p:nvSpPr>
          <p:cNvPr id="4" name="object 3"/>
          <p:cNvSpPr txBox="1">
            <a:spLocks/>
          </p:cNvSpPr>
          <p:nvPr/>
        </p:nvSpPr>
        <p:spPr>
          <a:xfrm>
            <a:off x="459740" y="304800"/>
            <a:ext cx="5562600" cy="504625"/>
          </a:xfrm>
          <a:prstGeom prst="rect">
            <a:avLst/>
          </a:prstGeom>
        </p:spPr>
        <p:txBody>
          <a:bodyPr vert="horz" wrap="square" lIns="0" tIns="12065" rIns="0" bIns="0" rtlCol="0" anchor="ctr">
            <a:spAutoFit/>
          </a:bodyPr>
          <a:lstStyle>
            <a:lvl1pPr algn="l" defTabSz="914400" rtl="0" eaLnBrk="1" latinLnBrk="0" hangingPunct="1">
              <a:spcBef>
                <a:spcPct val="0"/>
              </a:spcBef>
              <a:buNone/>
              <a:defRPr sz="4400" kern="1200">
                <a:solidFill>
                  <a:schemeClr val="tx1"/>
                </a:solidFill>
                <a:latin typeface="+mj-lt"/>
                <a:ea typeface="Open Sans Semibold" panose="020B0706030804020204" pitchFamily="34" charset="0"/>
                <a:cs typeface="Open Sans Semibold" panose="020B0706030804020204" pitchFamily="34" charset="0"/>
              </a:defRPr>
            </a:lvl1pPr>
          </a:lstStyle>
          <a:p>
            <a:pPr marL="12700" marR="5080" indent="146050">
              <a:spcBef>
                <a:spcPts val="95"/>
              </a:spcBef>
            </a:pPr>
            <a:r>
              <a:rPr lang="en-IN" sz="3200" b="1" spc="-50">
                <a:solidFill>
                  <a:srgbClr val="FF0000"/>
                </a:solidFill>
                <a:latin typeface="Cambria"/>
                <a:cs typeface="Cambria"/>
              </a:rPr>
              <a:t>HIBERNATE </a:t>
            </a:r>
            <a:r>
              <a:rPr lang="en-IN" sz="3200" b="1" spc="-45">
                <a:solidFill>
                  <a:srgbClr val="FF0000"/>
                </a:solidFill>
                <a:latin typeface="Cambria"/>
                <a:cs typeface="Cambria"/>
              </a:rPr>
              <a:t> </a:t>
            </a:r>
            <a:r>
              <a:rPr lang="en-IN" sz="3200" b="1" spc="-10">
                <a:solidFill>
                  <a:srgbClr val="FF0000"/>
                </a:solidFill>
                <a:latin typeface="Cambria"/>
                <a:cs typeface="Cambria"/>
              </a:rPr>
              <a:t>AN</a:t>
            </a:r>
            <a:r>
              <a:rPr lang="en-IN" sz="3200" b="1" spc="-20">
                <a:solidFill>
                  <a:srgbClr val="FF0000"/>
                </a:solidFill>
                <a:latin typeface="Cambria"/>
                <a:cs typeface="Cambria"/>
              </a:rPr>
              <a:t>N</a:t>
            </a:r>
            <a:r>
              <a:rPr lang="en-IN" sz="3200" b="1" spc="-114">
                <a:solidFill>
                  <a:srgbClr val="FF0000"/>
                </a:solidFill>
                <a:latin typeface="Cambria"/>
                <a:cs typeface="Cambria"/>
              </a:rPr>
              <a:t>O</a:t>
            </a:r>
            <a:r>
              <a:rPr lang="en-IN" sz="3200" b="1" spc="-375">
                <a:solidFill>
                  <a:srgbClr val="FF0000"/>
                </a:solidFill>
                <a:latin typeface="Cambria"/>
                <a:cs typeface="Cambria"/>
              </a:rPr>
              <a:t>T</a:t>
            </a:r>
            <a:r>
              <a:rPr lang="en-IN" sz="3200" b="1" spc="-270">
                <a:solidFill>
                  <a:srgbClr val="FF0000"/>
                </a:solidFill>
                <a:latin typeface="Cambria"/>
                <a:cs typeface="Cambria"/>
              </a:rPr>
              <a:t>A</a:t>
            </a:r>
            <a:r>
              <a:rPr lang="en-IN" sz="3200" b="1" spc="-15">
                <a:solidFill>
                  <a:srgbClr val="FF0000"/>
                </a:solidFill>
                <a:latin typeface="Cambria"/>
                <a:cs typeface="Cambria"/>
              </a:rPr>
              <a:t>T</a:t>
            </a:r>
            <a:r>
              <a:rPr lang="en-IN" sz="3200" b="1" spc="-40">
                <a:solidFill>
                  <a:srgbClr val="FF0000"/>
                </a:solidFill>
                <a:latin typeface="Cambria"/>
                <a:cs typeface="Cambria"/>
              </a:rPr>
              <a:t>I</a:t>
            </a:r>
            <a:r>
              <a:rPr lang="en-IN" sz="3200" b="1" spc="-50">
                <a:solidFill>
                  <a:srgbClr val="FF0000"/>
                </a:solidFill>
                <a:latin typeface="Cambria"/>
                <a:cs typeface="Cambria"/>
              </a:rPr>
              <a:t>O</a:t>
            </a:r>
            <a:r>
              <a:rPr lang="en-IN" sz="3200" b="1" spc="-10">
                <a:solidFill>
                  <a:srgbClr val="FF0000"/>
                </a:solidFill>
                <a:latin typeface="Cambria"/>
                <a:cs typeface="Cambria"/>
              </a:rPr>
              <a:t>N</a:t>
            </a:r>
            <a:endParaRPr lang="en-IN" sz="3200" dirty="0">
              <a:solidFill>
                <a:srgbClr val="FF0000"/>
              </a:solidFill>
              <a:latin typeface="Cambria"/>
              <a:cs typeface="Cambria"/>
            </a:endParaRPr>
          </a:p>
        </p:txBody>
      </p:sp>
    </p:spTree>
    <p:extLst>
      <p:ext uri="{BB962C8B-B14F-4D97-AF65-F5344CB8AC3E}">
        <p14:creationId xmlns:p14="http://schemas.microsoft.com/office/powerpoint/2010/main" val="239754222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46605"/>
            <a:ext cx="8166734" cy="4194175"/>
          </a:xfrm>
          <a:prstGeom prst="rect">
            <a:avLst/>
          </a:prstGeom>
        </p:spPr>
        <p:txBody>
          <a:bodyPr vert="horz" wrap="square" lIns="0" tIns="12700" rIns="0" bIns="0" rtlCol="0">
            <a:spAutoFit/>
          </a:bodyPr>
          <a:lstStyle/>
          <a:p>
            <a:pPr marL="12700" algn="just">
              <a:lnSpc>
                <a:spcPct val="100000"/>
              </a:lnSpc>
              <a:spcBef>
                <a:spcPts val="100"/>
              </a:spcBef>
            </a:pPr>
            <a:r>
              <a:rPr sz="1800" b="1" spc="-10" dirty="0">
                <a:latin typeface="Cambria"/>
                <a:cs typeface="Cambria"/>
              </a:rPr>
              <a:t>@Column</a:t>
            </a:r>
            <a:r>
              <a:rPr sz="1800" b="1" spc="-90" dirty="0">
                <a:latin typeface="Cambria"/>
                <a:cs typeface="Cambria"/>
              </a:rPr>
              <a:t> </a:t>
            </a:r>
            <a:r>
              <a:rPr sz="1800" b="1" spc="-5" dirty="0">
                <a:latin typeface="Cambria"/>
                <a:cs typeface="Cambria"/>
              </a:rPr>
              <a:t>Annotation</a:t>
            </a:r>
            <a:endParaRPr sz="1800">
              <a:latin typeface="Cambria"/>
              <a:cs typeface="Cambria"/>
            </a:endParaRPr>
          </a:p>
          <a:p>
            <a:pPr marL="12700" marR="5080" algn="just">
              <a:lnSpc>
                <a:spcPct val="100000"/>
              </a:lnSpc>
            </a:pPr>
            <a:r>
              <a:rPr sz="1800" spc="-10" dirty="0">
                <a:latin typeface="Cambria"/>
                <a:cs typeface="Cambria"/>
              </a:rPr>
              <a:t>The </a:t>
            </a:r>
            <a:r>
              <a:rPr sz="1800" spc="-15" dirty="0">
                <a:latin typeface="Cambria"/>
                <a:cs typeface="Cambria"/>
              </a:rPr>
              <a:t>@Column </a:t>
            </a:r>
            <a:r>
              <a:rPr sz="1800" spc="-10" dirty="0">
                <a:latin typeface="Cambria"/>
                <a:cs typeface="Cambria"/>
              </a:rPr>
              <a:t>annotation </a:t>
            </a:r>
            <a:r>
              <a:rPr sz="1800" dirty="0">
                <a:latin typeface="Cambria"/>
                <a:cs typeface="Cambria"/>
              </a:rPr>
              <a:t>is </a:t>
            </a:r>
            <a:r>
              <a:rPr sz="1800" spc="-10" dirty="0">
                <a:latin typeface="Cambria"/>
                <a:cs typeface="Cambria"/>
              </a:rPr>
              <a:t>used </a:t>
            </a:r>
            <a:r>
              <a:rPr sz="1800" spc="-30" dirty="0">
                <a:latin typeface="Cambria"/>
                <a:cs typeface="Cambria"/>
              </a:rPr>
              <a:t>to </a:t>
            </a:r>
            <a:r>
              <a:rPr sz="1800" spc="-5" dirty="0">
                <a:latin typeface="Cambria"/>
                <a:cs typeface="Cambria"/>
              </a:rPr>
              <a:t>specify</a:t>
            </a:r>
            <a:r>
              <a:rPr sz="1800" dirty="0">
                <a:latin typeface="Cambria"/>
                <a:cs typeface="Cambria"/>
              </a:rPr>
              <a:t> </a:t>
            </a:r>
            <a:r>
              <a:rPr sz="1800" spc="-25" dirty="0">
                <a:latin typeface="Cambria"/>
                <a:cs typeface="Cambria"/>
              </a:rPr>
              <a:t>the</a:t>
            </a:r>
            <a:r>
              <a:rPr sz="1800" spc="-20" dirty="0">
                <a:latin typeface="Cambria"/>
                <a:cs typeface="Cambria"/>
              </a:rPr>
              <a:t> </a:t>
            </a:r>
            <a:r>
              <a:rPr sz="1800" spc="-5" dirty="0">
                <a:latin typeface="Cambria"/>
                <a:cs typeface="Cambria"/>
              </a:rPr>
              <a:t>details </a:t>
            </a:r>
            <a:r>
              <a:rPr sz="1800" spc="-10" dirty="0">
                <a:latin typeface="Cambria"/>
                <a:cs typeface="Cambria"/>
              </a:rPr>
              <a:t>of</a:t>
            </a:r>
            <a:r>
              <a:rPr sz="1800" spc="-5" dirty="0">
                <a:latin typeface="Cambria"/>
                <a:cs typeface="Cambria"/>
              </a:rPr>
              <a:t> </a:t>
            </a:r>
            <a:r>
              <a:rPr sz="1800" spc="-15" dirty="0">
                <a:latin typeface="Cambria"/>
                <a:cs typeface="Cambria"/>
              </a:rPr>
              <a:t>the</a:t>
            </a:r>
            <a:r>
              <a:rPr sz="1800" spc="365" dirty="0">
                <a:latin typeface="Cambria"/>
                <a:cs typeface="Cambria"/>
              </a:rPr>
              <a:t> </a:t>
            </a:r>
            <a:r>
              <a:rPr sz="1800" spc="-15" dirty="0">
                <a:latin typeface="Cambria"/>
                <a:cs typeface="Cambria"/>
              </a:rPr>
              <a:t>column </a:t>
            </a:r>
            <a:r>
              <a:rPr sz="1800" spc="-45" dirty="0">
                <a:latin typeface="Cambria"/>
                <a:cs typeface="Cambria"/>
              </a:rPr>
              <a:t>to</a:t>
            </a:r>
            <a:r>
              <a:rPr sz="1800" spc="305" dirty="0">
                <a:latin typeface="Cambria"/>
                <a:cs typeface="Cambria"/>
              </a:rPr>
              <a:t> </a:t>
            </a:r>
            <a:r>
              <a:rPr sz="1800" spc="-30" dirty="0">
                <a:latin typeface="Cambria"/>
                <a:cs typeface="Cambria"/>
              </a:rPr>
              <a:t>which</a:t>
            </a:r>
            <a:r>
              <a:rPr sz="1800" spc="335" dirty="0">
                <a:latin typeface="Cambria"/>
                <a:cs typeface="Cambria"/>
              </a:rPr>
              <a:t> </a:t>
            </a:r>
            <a:r>
              <a:rPr sz="1800" dirty="0">
                <a:latin typeface="Cambria"/>
                <a:cs typeface="Cambria"/>
              </a:rPr>
              <a:t>a </a:t>
            </a:r>
            <a:r>
              <a:rPr sz="1800" spc="5" dirty="0">
                <a:latin typeface="Cambria"/>
                <a:cs typeface="Cambria"/>
              </a:rPr>
              <a:t> </a:t>
            </a:r>
            <a:r>
              <a:rPr sz="1800" spc="-5" dirty="0">
                <a:latin typeface="Cambria"/>
                <a:cs typeface="Cambria"/>
              </a:rPr>
              <a:t>field </a:t>
            </a:r>
            <a:r>
              <a:rPr sz="1800" dirty="0">
                <a:latin typeface="Cambria"/>
                <a:cs typeface="Cambria"/>
              </a:rPr>
              <a:t>or </a:t>
            </a:r>
            <a:r>
              <a:rPr sz="1800" spc="-10" dirty="0">
                <a:latin typeface="Cambria"/>
                <a:cs typeface="Cambria"/>
              </a:rPr>
              <a:t>property </a:t>
            </a:r>
            <a:r>
              <a:rPr sz="1800" spc="-5" dirty="0">
                <a:latin typeface="Cambria"/>
                <a:cs typeface="Cambria"/>
              </a:rPr>
              <a:t>will </a:t>
            </a:r>
            <a:r>
              <a:rPr sz="1800" spc="-15" dirty="0">
                <a:latin typeface="Cambria"/>
                <a:cs typeface="Cambria"/>
              </a:rPr>
              <a:t>be </a:t>
            </a:r>
            <a:r>
              <a:rPr sz="1800" spc="-10" dirty="0">
                <a:latin typeface="Cambria"/>
                <a:cs typeface="Cambria"/>
              </a:rPr>
              <a:t>mapped. </a:t>
            </a:r>
            <a:r>
              <a:rPr sz="1800" spc="-90" dirty="0">
                <a:latin typeface="Cambria"/>
                <a:cs typeface="Cambria"/>
              </a:rPr>
              <a:t>You </a:t>
            </a:r>
            <a:r>
              <a:rPr sz="1800" spc="-10" dirty="0">
                <a:latin typeface="Cambria"/>
                <a:cs typeface="Cambria"/>
              </a:rPr>
              <a:t>can use column annotation </a:t>
            </a:r>
            <a:r>
              <a:rPr sz="1800" spc="-5" dirty="0">
                <a:latin typeface="Cambria"/>
                <a:cs typeface="Cambria"/>
              </a:rPr>
              <a:t>with </a:t>
            </a:r>
            <a:r>
              <a:rPr sz="1800" spc="-15" dirty="0">
                <a:latin typeface="Cambria"/>
                <a:cs typeface="Cambria"/>
              </a:rPr>
              <a:t>the </a:t>
            </a:r>
            <a:r>
              <a:rPr sz="1800" spc="-10" dirty="0">
                <a:latin typeface="Cambria"/>
                <a:cs typeface="Cambria"/>
              </a:rPr>
              <a:t>following </a:t>
            </a:r>
            <a:r>
              <a:rPr sz="1800" spc="-5" dirty="0">
                <a:latin typeface="Cambria"/>
                <a:cs typeface="Cambria"/>
              </a:rPr>
              <a:t> most </a:t>
            </a:r>
            <a:r>
              <a:rPr sz="1800" spc="-10" dirty="0">
                <a:latin typeface="Cambria"/>
                <a:cs typeface="Cambria"/>
              </a:rPr>
              <a:t>commonly</a:t>
            </a:r>
            <a:r>
              <a:rPr sz="1800" spc="-30" dirty="0">
                <a:latin typeface="Cambria"/>
                <a:cs typeface="Cambria"/>
              </a:rPr>
              <a:t> </a:t>
            </a:r>
            <a:r>
              <a:rPr sz="1800" spc="-5" dirty="0">
                <a:latin typeface="Cambria"/>
                <a:cs typeface="Cambria"/>
              </a:rPr>
              <a:t>used </a:t>
            </a:r>
            <a:r>
              <a:rPr sz="1800" spc="-10" dirty="0">
                <a:latin typeface="Cambria"/>
                <a:cs typeface="Cambria"/>
              </a:rPr>
              <a:t>attributes</a:t>
            </a:r>
            <a:r>
              <a:rPr sz="1800" spc="-15" dirty="0">
                <a:latin typeface="Cambria"/>
                <a:cs typeface="Cambria"/>
              </a:rPr>
              <a:t> </a:t>
            </a:r>
            <a:r>
              <a:rPr sz="1800" dirty="0">
                <a:latin typeface="Cambria"/>
                <a:cs typeface="Cambria"/>
              </a:rPr>
              <a:t>−</a:t>
            </a:r>
            <a:endParaRPr sz="1800">
              <a:latin typeface="Cambria"/>
              <a:cs typeface="Cambria"/>
            </a:endParaRPr>
          </a:p>
          <a:p>
            <a:pPr>
              <a:lnSpc>
                <a:spcPct val="100000"/>
              </a:lnSpc>
              <a:spcBef>
                <a:spcPts val="30"/>
              </a:spcBef>
            </a:pPr>
            <a:endParaRPr sz="1900">
              <a:latin typeface="Cambria"/>
              <a:cs typeface="Cambria"/>
            </a:endParaRPr>
          </a:p>
          <a:p>
            <a:pPr marL="12700" algn="just">
              <a:lnSpc>
                <a:spcPct val="100000"/>
              </a:lnSpc>
            </a:pPr>
            <a:r>
              <a:rPr sz="1800" b="1" spc="-5" dirty="0">
                <a:latin typeface="Cambria"/>
                <a:cs typeface="Cambria"/>
              </a:rPr>
              <a:t>name</a:t>
            </a:r>
            <a:r>
              <a:rPr sz="1800" b="1" spc="-30" dirty="0">
                <a:latin typeface="Cambria"/>
                <a:cs typeface="Cambria"/>
              </a:rPr>
              <a:t> </a:t>
            </a:r>
            <a:r>
              <a:rPr sz="1800" spc="-10" dirty="0">
                <a:latin typeface="Cambria"/>
                <a:cs typeface="Cambria"/>
              </a:rPr>
              <a:t>attribute</a:t>
            </a:r>
            <a:r>
              <a:rPr sz="1800" spc="45" dirty="0">
                <a:latin typeface="Cambria"/>
                <a:cs typeface="Cambria"/>
              </a:rPr>
              <a:t> </a:t>
            </a:r>
            <a:r>
              <a:rPr sz="1800" dirty="0">
                <a:latin typeface="Cambria"/>
                <a:cs typeface="Cambria"/>
              </a:rPr>
              <a:t>permits</a:t>
            </a:r>
            <a:r>
              <a:rPr sz="1800" spc="5" dirty="0">
                <a:latin typeface="Cambria"/>
                <a:cs typeface="Cambria"/>
              </a:rPr>
              <a:t> </a:t>
            </a:r>
            <a:r>
              <a:rPr sz="1800" spc="-10" dirty="0">
                <a:latin typeface="Cambria"/>
                <a:cs typeface="Cambria"/>
              </a:rPr>
              <a:t>the</a:t>
            </a:r>
            <a:r>
              <a:rPr sz="1800" spc="-5" dirty="0">
                <a:latin typeface="Cambria"/>
                <a:cs typeface="Cambria"/>
              </a:rPr>
              <a:t> name</a:t>
            </a:r>
            <a:r>
              <a:rPr sz="1800" spc="-50" dirty="0">
                <a:latin typeface="Cambria"/>
                <a:cs typeface="Cambria"/>
              </a:rPr>
              <a:t> </a:t>
            </a:r>
            <a:r>
              <a:rPr sz="1800" dirty="0">
                <a:latin typeface="Cambria"/>
                <a:cs typeface="Cambria"/>
              </a:rPr>
              <a:t>of</a:t>
            </a:r>
            <a:r>
              <a:rPr sz="1800" spc="15" dirty="0">
                <a:latin typeface="Cambria"/>
                <a:cs typeface="Cambria"/>
              </a:rPr>
              <a:t> </a:t>
            </a:r>
            <a:r>
              <a:rPr sz="1800" spc="-10" dirty="0">
                <a:latin typeface="Cambria"/>
                <a:cs typeface="Cambria"/>
              </a:rPr>
              <a:t>the</a:t>
            </a:r>
            <a:r>
              <a:rPr sz="1800" spc="-5" dirty="0">
                <a:latin typeface="Cambria"/>
                <a:cs typeface="Cambria"/>
              </a:rPr>
              <a:t> column</a:t>
            </a:r>
            <a:r>
              <a:rPr sz="1800" spc="10" dirty="0">
                <a:latin typeface="Cambria"/>
                <a:cs typeface="Cambria"/>
              </a:rPr>
              <a:t> </a:t>
            </a:r>
            <a:r>
              <a:rPr sz="1800" spc="-30" dirty="0">
                <a:latin typeface="Cambria"/>
                <a:cs typeface="Cambria"/>
              </a:rPr>
              <a:t>to</a:t>
            </a:r>
            <a:r>
              <a:rPr sz="1800" spc="40" dirty="0">
                <a:latin typeface="Cambria"/>
                <a:cs typeface="Cambria"/>
              </a:rPr>
              <a:t> </a:t>
            </a:r>
            <a:r>
              <a:rPr sz="1800" dirty="0">
                <a:latin typeface="Cambria"/>
                <a:cs typeface="Cambria"/>
              </a:rPr>
              <a:t>be</a:t>
            </a:r>
            <a:r>
              <a:rPr sz="1800" spc="-30" dirty="0">
                <a:latin typeface="Cambria"/>
                <a:cs typeface="Cambria"/>
              </a:rPr>
              <a:t> </a:t>
            </a:r>
            <a:r>
              <a:rPr sz="1800" spc="-10" dirty="0">
                <a:latin typeface="Cambria"/>
                <a:cs typeface="Cambria"/>
              </a:rPr>
              <a:t>explicitly</a:t>
            </a:r>
            <a:r>
              <a:rPr sz="1800" spc="-5" dirty="0">
                <a:latin typeface="Cambria"/>
                <a:cs typeface="Cambria"/>
              </a:rPr>
              <a:t> </a:t>
            </a:r>
            <a:r>
              <a:rPr sz="1800" dirty="0">
                <a:latin typeface="Cambria"/>
                <a:cs typeface="Cambria"/>
              </a:rPr>
              <a:t>specified.</a:t>
            </a:r>
            <a:endParaRPr sz="1800">
              <a:latin typeface="Cambria"/>
              <a:cs typeface="Cambria"/>
            </a:endParaRPr>
          </a:p>
          <a:p>
            <a:pPr>
              <a:lnSpc>
                <a:spcPct val="100000"/>
              </a:lnSpc>
              <a:spcBef>
                <a:spcPts val="35"/>
              </a:spcBef>
            </a:pPr>
            <a:endParaRPr sz="1900">
              <a:latin typeface="Cambria"/>
              <a:cs typeface="Cambria"/>
            </a:endParaRPr>
          </a:p>
          <a:p>
            <a:pPr marL="12700" marR="11430" algn="just">
              <a:lnSpc>
                <a:spcPct val="100000"/>
              </a:lnSpc>
            </a:pPr>
            <a:r>
              <a:rPr sz="1800" b="1" spc="-10" dirty="0">
                <a:latin typeface="Cambria"/>
                <a:cs typeface="Cambria"/>
              </a:rPr>
              <a:t>length</a:t>
            </a:r>
            <a:r>
              <a:rPr sz="1800" b="1" spc="40" dirty="0">
                <a:latin typeface="Cambria"/>
                <a:cs typeface="Cambria"/>
              </a:rPr>
              <a:t> </a:t>
            </a:r>
            <a:r>
              <a:rPr sz="1800" spc="-10" dirty="0">
                <a:latin typeface="Cambria"/>
                <a:cs typeface="Cambria"/>
              </a:rPr>
              <a:t>attribute</a:t>
            </a:r>
            <a:r>
              <a:rPr sz="1800" spc="95" dirty="0">
                <a:latin typeface="Cambria"/>
                <a:cs typeface="Cambria"/>
              </a:rPr>
              <a:t> </a:t>
            </a:r>
            <a:r>
              <a:rPr sz="1800" dirty="0">
                <a:latin typeface="Cambria"/>
                <a:cs typeface="Cambria"/>
              </a:rPr>
              <a:t>permits</a:t>
            </a:r>
            <a:r>
              <a:rPr sz="1800" spc="75" dirty="0">
                <a:latin typeface="Cambria"/>
                <a:cs typeface="Cambria"/>
              </a:rPr>
              <a:t> </a:t>
            </a:r>
            <a:r>
              <a:rPr sz="1800" spc="-15" dirty="0">
                <a:latin typeface="Cambria"/>
                <a:cs typeface="Cambria"/>
              </a:rPr>
              <a:t>the</a:t>
            </a:r>
            <a:r>
              <a:rPr sz="1800" spc="90" dirty="0">
                <a:latin typeface="Cambria"/>
                <a:cs typeface="Cambria"/>
              </a:rPr>
              <a:t> </a:t>
            </a:r>
            <a:r>
              <a:rPr sz="1800" spc="-15" dirty="0">
                <a:latin typeface="Cambria"/>
                <a:cs typeface="Cambria"/>
              </a:rPr>
              <a:t>size</a:t>
            </a:r>
            <a:r>
              <a:rPr sz="1800" spc="70" dirty="0">
                <a:latin typeface="Cambria"/>
                <a:cs typeface="Cambria"/>
              </a:rPr>
              <a:t> </a:t>
            </a:r>
            <a:r>
              <a:rPr sz="1800" dirty="0">
                <a:latin typeface="Cambria"/>
                <a:cs typeface="Cambria"/>
              </a:rPr>
              <a:t>of</a:t>
            </a:r>
            <a:r>
              <a:rPr sz="1800" spc="90" dirty="0">
                <a:latin typeface="Cambria"/>
                <a:cs typeface="Cambria"/>
              </a:rPr>
              <a:t> </a:t>
            </a:r>
            <a:r>
              <a:rPr sz="1800" spc="-25" dirty="0">
                <a:latin typeface="Cambria"/>
                <a:cs typeface="Cambria"/>
              </a:rPr>
              <a:t>the</a:t>
            </a:r>
            <a:r>
              <a:rPr sz="1800" spc="70" dirty="0">
                <a:latin typeface="Cambria"/>
                <a:cs typeface="Cambria"/>
              </a:rPr>
              <a:t> </a:t>
            </a:r>
            <a:r>
              <a:rPr sz="1800" spc="-5" dirty="0">
                <a:latin typeface="Cambria"/>
                <a:cs typeface="Cambria"/>
              </a:rPr>
              <a:t>column</a:t>
            </a:r>
            <a:r>
              <a:rPr sz="1800" spc="85" dirty="0">
                <a:latin typeface="Cambria"/>
                <a:cs typeface="Cambria"/>
              </a:rPr>
              <a:t> </a:t>
            </a:r>
            <a:r>
              <a:rPr sz="1800" spc="-10" dirty="0">
                <a:latin typeface="Cambria"/>
                <a:cs typeface="Cambria"/>
              </a:rPr>
              <a:t>used</a:t>
            </a:r>
            <a:r>
              <a:rPr sz="1800" spc="70" dirty="0">
                <a:latin typeface="Cambria"/>
                <a:cs typeface="Cambria"/>
              </a:rPr>
              <a:t> </a:t>
            </a:r>
            <a:r>
              <a:rPr sz="1800" spc="-30" dirty="0">
                <a:latin typeface="Cambria"/>
                <a:cs typeface="Cambria"/>
              </a:rPr>
              <a:t>to</a:t>
            </a:r>
            <a:r>
              <a:rPr sz="1800" spc="60" dirty="0">
                <a:latin typeface="Cambria"/>
                <a:cs typeface="Cambria"/>
              </a:rPr>
              <a:t> </a:t>
            </a:r>
            <a:r>
              <a:rPr sz="1800" spc="-10" dirty="0">
                <a:latin typeface="Cambria"/>
                <a:cs typeface="Cambria"/>
              </a:rPr>
              <a:t>map</a:t>
            </a:r>
            <a:r>
              <a:rPr sz="1800" spc="65" dirty="0">
                <a:latin typeface="Cambria"/>
                <a:cs typeface="Cambria"/>
              </a:rPr>
              <a:t> </a:t>
            </a:r>
            <a:r>
              <a:rPr sz="1800" dirty="0">
                <a:latin typeface="Cambria"/>
                <a:cs typeface="Cambria"/>
              </a:rPr>
              <a:t>a</a:t>
            </a:r>
            <a:r>
              <a:rPr sz="1800" spc="90" dirty="0">
                <a:latin typeface="Cambria"/>
                <a:cs typeface="Cambria"/>
              </a:rPr>
              <a:t> </a:t>
            </a:r>
            <a:r>
              <a:rPr sz="1800" spc="-35" dirty="0">
                <a:latin typeface="Cambria"/>
                <a:cs typeface="Cambria"/>
              </a:rPr>
              <a:t>value</a:t>
            </a:r>
            <a:r>
              <a:rPr sz="1800" spc="45" dirty="0">
                <a:latin typeface="Cambria"/>
                <a:cs typeface="Cambria"/>
              </a:rPr>
              <a:t> </a:t>
            </a:r>
            <a:r>
              <a:rPr sz="1800" spc="-10" dirty="0">
                <a:latin typeface="Cambria"/>
                <a:cs typeface="Cambria"/>
              </a:rPr>
              <a:t>particularly</a:t>
            </a:r>
            <a:r>
              <a:rPr sz="1800" spc="45" dirty="0">
                <a:latin typeface="Cambria"/>
                <a:cs typeface="Cambria"/>
              </a:rPr>
              <a:t> </a:t>
            </a:r>
            <a:r>
              <a:rPr sz="1800" spc="-15" dirty="0">
                <a:latin typeface="Cambria"/>
                <a:cs typeface="Cambria"/>
              </a:rPr>
              <a:t>for </a:t>
            </a:r>
            <a:r>
              <a:rPr sz="1800" spc="-385" dirty="0">
                <a:latin typeface="Cambria"/>
                <a:cs typeface="Cambria"/>
              </a:rPr>
              <a:t> </a:t>
            </a:r>
            <a:r>
              <a:rPr sz="1800" dirty="0">
                <a:latin typeface="Cambria"/>
                <a:cs typeface="Cambria"/>
              </a:rPr>
              <a:t>a</a:t>
            </a:r>
            <a:r>
              <a:rPr sz="1800" spc="-10" dirty="0">
                <a:latin typeface="Cambria"/>
                <a:cs typeface="Cambria"/>
              </a:rPr>
              <a:t> </a:t>
            </a:r>
            <a:r>
              <a:rPr sz="1800" spc="-5" dirty="0">
                <a:latin typeface="Cambria"/>
                <a:cs typeface="Cambria"/>
              </a:rPr>
              <a:t>String</a:t>
            </a:r>
            <a:r>
              <a:rPr sz="1800" spc="-15" dirty="0">
                <a:latin typeface="Cambria"/>
                <a:cs typeface="Cambria"/>
              </a:rPr>
              <a:t> </a:t>
            </a:r>
            <a:r>
              <a:rPr sz="1800" spc="-10" dirty="0">
                <a:latin typeface="Cambria"/>
                <a:cs typeface="Cambria"/>
              </a:rPr>
              <a:t>value.</a:t>
            </a:r>
            <a:endParaRPr sz="1800">
              <a:latin typeface="Cambria"/>
              <a:cs typeface="Cambria"/>
            </a:endParaRPr>
          </a:p>
          <a:p>
            <a:pPr>
              <a:lnSpc>
                <a:spcPct val="100000"/>
              </a:lnSpc>
              <a:spcBef>
                <a:spcPts val="30"/>
              </a:spcBef>
            </a:pPr>
            <a:endParaRPr sz="1900">
              <a:latin typeface="Cambria"/>
              <a:cs typeface="Cambria"/>
            </a:endParaRPr>
          </a:p>
          <a:p>
            <a:pPr marL="12700">
              <a:lnSpc>
                <a:spcPct val="100000"/>
              </a:lnSpc>
            </a:pPr>
            <a:r>
              <a:rPr sz="1800" b="1" spc="-10" dirty="0">
                <a:latin typeface="Cambria"/>
                <a:cs typeface="Cambria"/>
              </a:rPr>
              <a:t>nullable</a:t>
            </a:r>
            <a:r>
              <a:rPr sz="1800" b="1" spc="-60" dirty="0">
                <a:latin typeface="Cambria"/>
                <a:cs typeface="Cambria"/>
              </a:rPr>
              <a:t> </a:t>
            </a:r>
            <a:r>
              <a:rPr sz="1800" spc="-10" dirty="0">
                <a:latin typeface="Cambria"/>
                <a:cs typeface="Cambria"/>
              </a:rPr>
              <a:t>attribute</a:t>
            </a:r>
            <a:r>
              <a:rPr sz="1800" spc="50" dirty="0">
                <a:latin typeface="Cambria"/>
                <a:cs typeface="Cambria"/>
              </a:rPr>
              <a:t> </a:t>
            </a:r>
            <a:r>
              <a:rPr sz="1800" dirty="0">
                <a:latin typeface="Cambria"/>
                <a:cs typeface="Cambria"/>
              </a:rPr>
              <a:t>permits</a:t>
            </a:r>
            <a:r>
              <a:rPr sz="1800" spc="5"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column</a:t>
            </a:r>
            <a:r>
              <a:rPr sz="1800" spc="15" dirty="0">
                <a:latin typeface="Cambria"/>
                <a:cs typeface="Cambria"/>
              </a:rPr>
              <a:t> </a:t>
            </a:r>
            <a:r>
              <a:rPr sz="1800" spc="-30" dirty="0">
                <a:latin typeface="Cambria"/>
                <a:cs typeface="Cambria"/>
              </a:rPr>
              <a:t>to</a:t>
            </a:r>
            <a:r>
              <a:rPr sz="1800" spc="20" dirty="0">
                <a:latin typeface="Cambria"/>
                <a:cs typeface="Cambria"/>
              </a:rPr>
              <a:t> </a:t>
            </a:r>
            <a:r>
              <a:rPr sz="1800" dirty="0">
                <a:latin typeface="Cambria"/>
                <a:cs typeface="Cambria"/>
              </a:rPr>
              <a:t>be</a:t>
            </a:r>
            <a:r>
              <a:rPr sz="1800" spc="20" dirty="0">
                <a:latin typeface="Cambria"/>
                <a:cs typeface="Cambria"/>
              </a:rPr>
              <a:t> </a:t>
            </a:r>
            <a:r>
              <a:rPr sz="1800" spc="-10" dirty="0">
                <a:latin typeface="Cambria"/>
                <a:cs typeface="Cambria"/>
              </a:rPr>
              <a:t>marked</a:t>
            </a:r>
            <a:r>
              <a:rPr sz="1800" spc="-20" dirty="0">
                <a:latin typeface="Cambria"/>
                <a:cs typeface="Cambria"/>
              </a:rPr>
              <a:t> </a:t>
            </a:r>
            <a:r>
              <a:rPr sz="1800" spc="-10" dirty="0">
                <a:latin typeface="Cambria"/>
                <a:cs typeface="Cambria"/>
              </a:rPr>
              <a:t>NOT</a:t>
            </a:r>
            <a:r>
              <a:rPr sz="1800" spc="-20" dirty="0">
                <a:latin typeface="Cambria"/>
                <a:cs typeface="Cambria"/>
              </a:rPr>
              <a:t> </a:t>
            </a:r>
            <a:r>
              <a:rPr sz="1800" spc="-5" dirty="0">
                <a:latin typeface="Cambria"/>
                <a:cs typeface="Cambria"/>
              </a:rPr>
              <a:t>NULL</a:t>
            </a:r>
            <a:r>
              <a:rPr sz="1800" spc="-70" dirty="0">
                <a:latin typeface="Cambria"/>
                <a:cs typeface="Cambria"/>
              </a:rPr>
              <a:t> </a:t>
            </a:r>
            <a:r>
              <a:rPr sz="1800" spc="-10" dirty="0">
                <a:latin typeface="Cambria"/>
                <a:cs typeface="Cambria"/>
              </a:rPr>
              <a:t>when</a:t>
            </a:r>
            <a:r>
              <a:rPr sz="1800" spc="5" dirty="0">
                <a:latin typeface="Cambria"/>
                <a:cs typeface="Cambria"/>
              </a:rPr>
              <a:t> </a:t>
            </a:r>
            <a:r>
              <a:rPr sz="1800" spc="-10" dirty="0">
                <a:latin typeface="Cambria"/>
                <a:cs typeface="Cambria"/>
              </a:rPr>
              <a:t>the</a:t>
            </a:r>
            <a:r>
              <a:rPr sz="1800" spc="-5" dirty="0">
                <a:latin typeface="Cambria"/>
                <a:cs typeface="Cambria"/>
              </a:rPr>
              <a:t> schema</a:t>
            </a:r>
            <a:r>
              <a:rPr sz="1800" spc="5" dirty="0">
                <a:latin typeface="Cambria"/>
                <a:cs typeface="Cambria"/>
              </a:rPr>
              <a:t> </a:t>
            </a:r>
            <a:r>
              <a:rPr sz="1800" dirty="0">
                <a:latin typeface="Cambria"/>
                <a:cs typeface="Cambria"/>
              </a:rPr>
              <a:t>is</a:t>
            </a:r>
            <a:endParaRPr sz="1800">
              <a:latin typeface="Cambria"/>
              <a:cs typeface="Cambria"/>
            </a:endParaRPr>
          </a:p>
          <a:p>
            <a:pPr marL="12700">
              <a:lnSpc>
                <a:spcPct val="100000"/>
              </a:lnSpc>
            </a:pPr>
            <a:r>
              <a:rPr sz="1800" spc="-10" dirty="0">
                <a:latin typeface="Cambria"/>
                <a:cs typeface="Cambria"/>
              </a:rPr>
              <a:t>generated.</a:t>
            </a:r>
            <a:endParaRPr sz="1800">
              <a:latin typeface="Cambria"/>
              <a:cs typeface="Cambria"/>
            </a:endParaRPr>
          </a:p>
          <a:p>
            <a:pPr>
              <a:lnSpc>
                <a:spcPct val="100000"/>
              </a:lnSpc>
              <a:spcBef>
                <a:spcPts val="55"/>
              </a:spcBef>
            </a:pPr>
            <a:endParaRPr sz="1900">
              <a:latin typeface="Cambria"/>
              <a:cs typeface="Cambria"/>
            </a:endParaRPr>
          </a:p>
          <a:p>
            <a:pPr marL="12700" marR="600710">
              <a:lnSpc>
                <a:spcPct val="100000"/>
              </a:lnSpc>
            </a:pPr>
            <a:r>
              <a:rPr sz="1800" b="1" spc="-5" dirty="0">
                <a:latin typeface="Cambria"/>
                <a:cs typeface="Cambria"/>
              </a:rPr>
              <a:t>unique</a:t>
            </a:r>
            <a:r>
              <a:rPr sz="1800" b="1" spc="20" dirty="0">
                <a:latin typeface="Cambria"/>
                <a:cs typeface="Cambria"/>
              </a:rPr>
              <a:t> </a:t>
            </a:r>
            <a:r>
              <a:rPr sz="1800" spc="-10" dirty="0">
                <a:latin typeface="Cambria"/>
                <a:cs typeface="Cambria"/>
              </a:rPr>
              <a:t>attribute</a:t>
            </a:r>
            <a:r>
              <a:rPr sz="1800" spc="100" dirty="0">
                <a:latin typeface="Cambria"/>
                <a:cs typeface="Cambria"/>
              </a:rPr>
              <a:t> </a:t>
            </a:r>
            <a:r>
              <a:rPr sz="1800" dirty="0">
                <a:latin typeface="Cambria"/>
                <a:cs typeface="Cambria"/>
              </a:rPr>
              <a:t>permits</a:t>
            </a:r>
            <a:r>
              <a:rPr sz="1800" spc="80" dirty="0">
                <a:latin typeface="Cambria"/>
                <a:cs typeface="Cambria"/>
              </a:rPr>
              <a:t> </a:t>
            </a:r>
            <a:r>
              <a:rPr sz="1800" spc="-10" dirty="0">
                <a:latin typeface="Cambria"/>
                <a:cs typeface="Cambria"/>
              </a:rPr>
              <a:t>the</a:t>
            </a:r>
            <a:r>
              <a:rPr sz="1800" spc="65" dirty="0">
                <a:latin typeface="Cambria"/>
                <a:cs typeface="Cambria"/>
              </a:rPr>
              <a:t> </a:t>
            </a:r>
            <a:r>
              <a:rPr sz="1800" spc="-5" dirty="0">
                <a:latin typeface="Cambria"/>
                <a:cs typeface="Cambria"/>
              </a:rPr>
              <a:t>column</a:t>
            </a:r>
            <a:r>
              <a:rPr sz="1800" spc="65" dirty="0">
                <a:latin typeface="Cambria"/>
                <a:cs typeface="Cambria"/>
              </a:rPr>
              <a:t> </a:t>
            </a:r>
            <a:r>
              <a:rPr sz="1800" spc="-30" dirty="0">
                <a:latin typeface="Cambria"/>
                <a:cs typeface="Cambria"/>
              </a:rPr>
              <a:t>to</a:t>
            </a:r>
            <a:r>
              <a:rPr sz="1800" spc="90" dirty="0">
                <a:latin typeface="Cambria"/>
                <a:cs typeface="Cambria"/>
              </a:rPr>
              <a:t> </a:t>
            </a:r>
            <a:r>
              <a:rPr sz="1800" spc="-5" dirty="0">
                <a:latin typeface="Cambria"/>
                <a:cs typeface="Cambria"/>
              </a:rPr>
              <a:t>be</a:t>
            </a:r>
            <a:r>
              <a:rPr sz="1800" spc="100" dirty="0">
                <a:latin typeface="Cambria"/>
                <a:cs typeface="Cambria"/>
              </a:rPr>
              <a:t> </a:t>
            </a:r>
            <a:r>
              <a:rPr sz="1800" spc="-10" dirty="0">
                <a:latin typeface="Cambria"/>
                <a:cs typeface="Cambria"/>
              </a:rPr>
              <a:t>marked</a:t>
            </a:r>
            <a:r>
              <a:rPr sz="1800" dirty="0">
                <a:latin typeface="Cambria"/>
                <a:cs typeface="Cambria"/>
              </a:rPr>
              <a:t> as</a:t>
            </a:r>
            <a:r>
              <a:rPr sz="1800" spc="55" dirty="0">
                <a:latin typeface="Cambria"/>
                <a:cs typeface="Cambria"/>
              </a:rPr>
              <a:t> </a:t>
            </a:r>
            <a:r>
              <a:rPr sz="1800" spc="-10" dirty="0">
                <a:latin typeface="Cambria"/>
                <a:cs typeface="Cambria"/>
              </a:rPr>
              <a:t>containing</a:t>
            </a:r>
            <a:r>
              <a:rPr sz="1800" spc="-5" dirty="0">
                <a:latin typeface="Cambria"/>
                <a:cs typeface="Cambria"/>
              </a:rPr>
              <a:t> </a:t>
            </a:r>
            <a:r>
              <a:rPr sz="1800" spc="-35" dirty="0">
                <a:latin typeface="Cambria"/>
                <a:cs typeface="Cambria"/>
              </a:rPr>
              <a:t>only</a:t>
            </a:r>
            <a:r>
              <a:rPr sz="1800" spc="110" dirty="0">
                <a:latin typeface="Cambria"/>
                <a:cs typeface="Cambria"/>
              </a:rPr>
              <a:t> </a:t>
            </a:r>
            <a:r>
              <a:rPr sz="1800" spc="-5" dirty="0">
                <a:latin typeface="Cambria"/>
                <a:cs typeface="Cambria"/>
              </a:rPr>
              <a:t>unique </a:t>
            </a:r>
            <a:r>
              <a:rPr sz="1800" spc="-380" dirty="0">
                <a:latin typeface="Cambria"/>
                <a:cs typeface="Cambria"/>
              </a:rPr>
              <a:t> </a:t>
            </a:r>
            <a:r>
              <a:rPr sz="1800" spc="-10" dirty="0">
                <a:latin typeface="Cambria"/>
                <a:cs typeface="Cambria"/>
              </a:rPr>
              <a:t>values.</a:t>
            </a:r>
            <a:endParaRPr sz="1800">
              <a:latin typeface="Cambria"/>
              <a:cs typeface="Cambria"/>
            </a:endParaRPr>
          </a:p>
        </p:txBody>
      </p:sp>
      <p:sp>
        <p:nvSpPr>
          <p:cNvPr id="3" name="object 3"/>
          <p:cNvSpPr txBox="1">
            <a:spLocks noGrp="1"/>
          </p:cNvSpPr>
          <p:nvPr>
            <p:ph type="title"/>
          </p:nvPr>
        </p:nvSpPr>
        <p:spPr>
          <a:xfrm>
            <a:off x="954125" y="395173"/>
            <a:ext cx="2502535" cy="1000125"/>
          </a:xfrm>
          <a:prstGeom prst="rect">
            <a:avLst/>
          </a:prstGeom>
        </p:spPr>
        <p:txBody>
          <a:bodyPr vert="horz" wrap="square" lIns="0" tIns="12065" rIns="0" bIns="0" rtlCol="0">
            <a:spAutoFit/>
          </a:bodyPr>
          <a:lstStyle/>
          <a:p>
            <a:pPr marL="12700" marR="5080" indent="146050">
              <a:lnSpc>
                <a:spcPct val="100000"/>
              </a:lnSpc>
              <a:spcBef>
                <a:spcPts val="95"/>
              </a:spcBef>
            </a:pPr>
            <a:r>
              <a:rPr sz="3200" b="1" spc="-50" dirty="0">
                <a:solidFill>
                  <a:srgbClr val="FFFFFF"/>
                </a:solidFill>
                <a:latin typeface="Cambria"/>
                <a:cs typeface="Cambria"/>
              </a:rPr>
              <a:t>HIBERNATE </a:t>
            </a:r>
            <a:r>
              <a:rPr sz="3200" b="1" spc="-45" dirty="0">
                <a:solidFill>
                  <a:srgbClr val="FFFFFF"/>
                </a:solidFill>
                <a:latin typeface="Cambria"/>
                <a:cs typeface="Cambria"/>
              </a:rPr>
              <a:t> </a:t>
            </a:r>
            <a:r>
              <a:rPr sz="3200" b="1" spc="-10" dirty="0">
                <a:solidFill>
                  <a:srgbClr val="FFFFFF"/>
                </a:solidFill>
                <a:latin typeface="Cambria"/>
                <a:cs typeface="Cambria"/>
              </a:rPr>
              <a:t>AN</a:t>
            </a:r>
            <a:r>
              <a:rPr sz="3200" b="1" spc="-20" dirty="0">
                <a:solidFill>
                  <a:srgbClr val="FFFFFF"/>
                </a:solidFill>
                <a:latin typeface="Cambria"/>
                <a:cs typeface="Cambria"/>
              </a:rPr>
              <a:t>N</a:t>
            </a:r>
            <a:r>
              <a:rPr sz="3200" b="1" spc="-114" dirty="0">
                <a:solidFill>
                  <a:srgbClr val="FFFFFF"/>
                </a:solidFill>
                <a:latin typeface="Cambria"/>
                <a:cs typeface="Cambria"/>
              </a:rPr>
              <a:t>O</a:t>
            </a:r>
            <a:r>
              <a:rPr sz="3200" b="1" spc="-375" dirty="0">
                <a:solidFill>
                  <a:srgbClr val="FFFFFF"/>
                </a:solidFill>
                <a:latin typeface="Cambria"/>
                <a:cs typeface="Cambria"/>
              </a:rPr>
              <a:t>T</a:t>
            </a:r>
            <a:r>
              <a:rPr sz="3200" b="1" spc="-270" dirty="0">
                <a:solidFill>
                  <a:srgbClr val="FFFFFF"/>
                </a:solidFill>
                <a:latin typeface="Cambria"/>
                <a:cs typeface="Cambria"/>
              </a:rPr>
              <a:t>A</a:t>
            </a:r>
            <a:r>
              <a:rPr sz="3200" b="1" spc="-15" dirty="0">
                <a:solidFill>
                  <a:srgbClr val="FFFFFF"/>
                </a:solidFill>
                <a:latin typeface="Cambria"/>
                <a:cs typeface="Cambria"/>
              </a:rPr>
              <a:t>T</a:t>
            </a:r>
            <a:r>
              <a:rPr sz="3200" b="1" spc="-40" dirty="0">
                <a:solidFill>
                  <a:srgbClr val="FFFFFF"/>
                </a:solidFill>
                <a:latin typeface="Cambria"/>
                <a:cs typeface="Cambria"/>
              </a:rPr>
              <a:t>I</a:t>
            </a:r>
            <a:r>
              <a:rPr sz="3200" b="1" spc="-50" dirty="0">
                <a:solidFill>
                  <a:srgbClr val="FFFFFF"/>
                </a:solidFill>
                <a:latin typeface="Cambria"/>
                <a:cs typeface="Cambria"/>
              </a:rPr>
              <a:t>O</a:t>
            </a:r>
            <a:r>
              <a:rPr sz="3200" b="1" spc="-10" dirty="0">
                <a:solidFill>
                  <a:srgbClr val="FFFFFF"/>
                </a:solidFill>
                <a:latin typeface="Cambria"/>
                <a:cs typeface="Cambria"/>
              </a:rPr>
              <a:t>N</a:t>
            </a:r>
            <a:endParaRPr sz="3200">
              <a:latin typeface="Cambria"/>
              <a:cs typeface="Cambria"/>
            </a:endParaRPr>
          </a:p>
        </p:txBody>
      </p:sp>
      <p:sp>
        <p:nvSpPr>
          <p:cNvPr id="4" name="object 3"/>
          <p:cNvSpPr txBox="1">
            <a:spLocks/>
          </p:cNvSpPr>
          <p:nvPr/>
        </p:nvSpPr>
        <p:spPr>
          <a:xfrm>
            <a:off x="459740" y="304800"/>
            <a:ext cx="5562600" cy="504625"/>
          </a:xfrm>
          <a:prstGeom prst="rect">
            <a:avLst/>
          </a:prstGeom>
        </p:spPr>
        <p:txBody>
          <a:bodyPr vert="horz" wrap="square" lIns="0" tIns="12065" rIns="0" bIns="0" rtlCol="0" anchor="ctr">
            <a:spAutoFit/>
          </a:bodyPr>
          <a:lstStyle>
            <a:lvl1pPr algn="l" defTabSz="914400" rtl="0" eaLnBrk="1" latinLnBrk="0" hangingPunct="1">
              <a:spcBef>
                <a:spcPct val="0"/>
              </a:spcBef>
              <a:buNone/>
              <a:defRPr sz="4400" kern="1200">
                <a:solidFill>
                  <a:schemeClr val="tx1"/>
                </a:solidFill>
                <a:latin typeface="+mj-lt"/>
                <a:ea typeface="Open Sans Semibold" panose="020B0706030804020204" pitchFamily="34" charset="0"/>
                <a:cs typeface="Open Sans Semibold" panose="020B0706030804020204" pitchFamily="34" charset="0"/>
              </a:defRPr>
            </a:lvl1pPr>
          </a:lstStyle>
          <a:p>
            <a:pPr marL="12700" marR="5080" indent="146050">
              <a:spcBef>
                <a:spcPts val="95"/>
              </a:spcBef>
            </a:pPr>
            <a:r>
              <a:rPr lang="en-IN" sz="3200" b="1" spc="-50">
                <a:solidFill>
                  <a:srgbClr val="FF0000"/>
                </a:solidFill>
                <a:latin typeface="Cambria"/>
                <a:cs typeface="Cambria"/>
              </a:rPr>
              <a:t>HIBERNATE </a:t>
            </a:r>
            <a:r>
              <a:rPr lang="en-IN" sz="3200" b="1" spc="-45">
                <a:solidFill>
                  <a:srgbClr val="FF0000"/>
                </a:solidFill>
                <a:latin typeface="Cambria"/>
                <a:cs typeface="Cambria"/>
              </a:rPr>
              <a:t> </a:t>
            </a:r>
            <a:r>
              <a:rPr lang="en-IN" sz="3200" b="1" spc="-10">
                <a:solidFill>
                  <a:srgbClr val="FF0000"/>
                </a:solidFill>
                <a:latin typeface="Cambria"/>
                <a:cs typeface="Cambria"/>
              </a:rPr>
              <a:t>AN</a:t>
            </a:r>
            <a:r>
              <a:rPr lang="en-IN" sz="3200" b="1" spc="-20">
                <a:solidFill>
                  <a:srgbClr val="FF0000"/>
                </a:solidFill>
                <a:latin typeface="Cambria"/>
                <a:cs typeface="Cambria"/>
              </a:rPr>
              <a:t>N</a:t>
            </a:r>
            <a:r>
              <a:rPr lang="en-IN" sz="3200" b="1" spc="-114">
                <a:solidFill>
                  <a:srgbClr val="FF0000"/>
                </a:solidFill>
                <a:latin typeface="Cambria"/>
                <a:cs typeface="Cambria"/>
              </a:rPr>
              <a:t>O</a:t>
            </a:r>
            <a:r>
              <a:rPr lang="en-IN" sz="3200" b="1" spc="-375">
                <a:solidFill>
                  <a:srgbClr val="FF0000"/>
                </a:solidFill>
                <a:latin typeface="Cambria"/>
                <a:cs typeface="Cambria"/>
              </a:rPr>
              <a:t>T</a:t>
            </a:r>
            <a:r>
              <a:rPr lang="en-IN" sz="3200" b="1" spc="-270">
                <a:solidFill>
                  <a:srgbClr val="FF0000"/>
                </a:solidFill>
                <a:latin typeface="Cambria"/>
                <a:cs typeface="Cambria"/>
              </a:rPr>
              <a:t>A</a:t>
            </a:r>
            <a:r>
              <a:rPr lang="en-IN" sz="3200" b="1" spc="-15">
                <a:solidFill>
                  <a:srgbClr val="FF0000"/>
                </a:solidFill>
                <a:latin typeface="Cambria"/>
                <a:cs typeface="Cambria"/>
              </a:rPr>
              <a:t>T</a:t>
            </a:r>
            <a:r>
              <a:rPr lang="en-IN" sz="3200" b="1" spc="-40">
                <a:solidFill>
                  <a:srgbClr val="FF0000"/>
                </a:solidFill>
                <a:latin typeface="Cambria"/>
                <a:cs typeface="Cambria"/>
              </a:rPr>
              <a:t>I</a:t>
            </a:r>
            <a:r>
              <a:rPr lang="en-IN" sz="3200" b="1" spc="-50">
                <a:solidFill>
                  <a:srgbClr val="FF0000"/>
                </a:solidFill>
                <a:latin typeface="Cambria"/>
                <a:cs typeface="Cambria"/>
              </a:rPr>
              <a:t>O</a:t>
            </a:r>
            <a:r>
              <a:rPr lang="en-IN" sz="3200" b="1" spc="-10">
                <a:solidFill>
                  <a:srgbClr val="FF0000"/>
                </a:solidFill>
                <a:latin typeface="Cambria"/>
                <a:cs typeface="Cambria"/>
              </a:rPr>
              <a:t>N</a:t>
            </a:r>
            <a:endParaRPr lang="en-IN" sz="3200" dirty="0">
              <a:solidFill>
                <a:srgbClr val="FF0000"/>
              </a:solidFill>
              <a:latin typeface="Cambria"/>
              <a:cs typeface="Cambria"/>
            </a:endParaRPr>
          </a:p>
        </p:txBody>
      </p:sp>
    </p:spTree>
    <p:extLst>
      <p:ext uri="{BB962C8B-B14F-4D97-AF65-F5344CB8AC3E}">
        <p14:creationId xmlns:p14="http://schemas.microsoft.com/office/powerpoint/2010/main" val="54943539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Query Language (HQL)</a:t>
            </a:r>
          </a:p>
        </p:txBody>
      </p:sp>
      <p:sp>
        <p:nvSpPr>
          <p:cNvPr id="3" name="Content Placeholder 2"/>
          <p:cNvSpPr>
            <a:spLocks noGrp="1"/>
          </p:cNvSpPr>
          <p:nvPr>
            <p:ph idx="1"/>
          </p:nvPr>
        </p:nvSpPr>
        <p:spPr/>
        <p:txBody>
          <a:bodyPr/>
          <a:lstStyle/>
          <a:p>
            <a:r>
              <a:rPr lang="en-US"/>
              <a:t>The Hibernate ORM framework provides its </a:t>
            </a:r>
            <a:r>
              <a:rPr lang="en-US">
                <a:solidFill>
                  <a:srgbClr val="0000FF"/>
                </a:solidFill>
              </a:rPr>
              <a:t>own query language </a:t>
            </a:r>
            <a:r>
              <a:rPr lang="en-US"/>
              <a:t>called </a:t>
            </a:r>
            <a:r>
              <a:rPr lang="en-US">
                <a:solidFill>
                  <a:srgbClr val="0000FF"/>
                </a:solidFill>
              </a:rPr>
              <a:t>Hibernate Query Language</a:t>
            </a:r>
            <a:r>
              <a:rPr lang="en-US"/>
              <a:t> .</a:t>
            </a:r>
            <a:endParaRPr lang="en-IN"/>
          </a:p>
          <a:p>
            <a:pPr>
              <a:buClr>
                <a:schemeClr val="tx1"/>
              </a:buClr>
            </a:pPr>
            <a:r>
              <a:rPr lang="en-IN">
                <a:solidFill>
                  <a:srgbClr val="0000FF"/>
                </a:solidFill>
              </a:rPr>
              <a:t>Hibernate Query Language </a:t>
            </a:r>
            <a:r>
              <a:rPr lang="en-IN"/>
              <a:t>(HQL) is same as SQL (</a:t>
            </a:r>
            <a:r>
              <a:rPr lang="en-IN">
                <a:solidFill>
                  <a:srgbClr val="0000FF"/>
                </a:solidFill>
              </a:rPr>
              <a:t>Structured Query Language</a:t>
            </a:r>
            <a:r>
              <a:rPr lang="en-IN"/>
              <a:t>)</a:t>
            </a:r>
            <a:r>
              <a:rPr lang="en-IN">
                <a:solidFill>
                  <a:srgbClr val="0000FF"/>
                </a:solidFill>
              </a:rPr>
              <a:t> </a:t>
            </a:r>
            <a:r>
              <a:rPr lang="en-IN"/>
              <a:t>but it doesn't depends on the table of the database. Instead of table name, we use </a:t>
            </a:r>
            <a:r>
              <a:rPr lang="en-IN">
                <a:solidFill>
                  <a:srgbClr val="0000FF"/>
                </a:solidFill>
              </a:rPr>
              <a:t>class name </a:t>
            </a:r>
            <a:r>
              <a:rPr lang="en-IN"/>
              <a:t>in HQL. </a:t>
            </a:r>
          </a:p>
          <a:p>
            <a:pPr marL="0" indent="0">
              <a:buNone/>
            </a:pPr>
            <a:r>
              <a:rPr lang="en-IN"/>
              <a:t>     Therefore, it is </a:t>
            </a:r>
            <a:r>
              <a:rPr lang="en-IN">
                <a:solidFill>
                  <a:srgbClr val="0000FF"/>
                </a:solidFill>
              </a:rPr>
              <a:t>database independent query </a:t>
            </a:r>
            <a:r>
              <a:rPr lang="en-IN"/>
              <a:t>language.</a:t>
            </a:r>
          </a:p>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73</a:t>
            </a:fld>
            <a:endParaRPr lang="en-US"/>
          </a:p>
        </p:txBody>
      </p:sp>
    </p:spTree>
    <p:extLst>
      <p:ext uri="{BB962C8B-B14F-4D97-AF65-F5344CB8AC3E}">
        <p14:creationId xmlns:p14="http://schemas.microsoft.com/office/powerpoint/2010/main" val="2418468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Query Language (HQL)</a:t>
            </a:r>
          </a:p>
        </p:txBody>
      </p:sp>
      <p:sp>
        <p:nvSpPr>
          <p:cNvPr id="3" name="Content Placeholder 2"/>
          <p:cNvSpPr>
            <a:spLocks noGrp="1"/>
          </p:cNvSpPr>
          <p:nvPr>
            <p:ph idx="1"/>
          </p:nvPr>
        </p:nvSpPr>
        <p:spPr/>
        <p:txBody>
          <a:bodyPr/>
          <a:lstStyle/>
          <a:p>
            <a:pPr marL="0" indent="0">
              <a:buNone/>
            </a:pPr>
            <a:r>
              <a:rPr lang="en-US" b="1"/>
              <a:t>Characteristics of HQL</a:t>
            </a:r>
          </a:p>
          <a:p>
            <a:pPr marL="457200" indent="-457200">
              <a:buFont typeface="+mj-lt"/>
              <a:buAutoNum type="arabicPeriod"/>
            </a:pPr>
            <a:r>
              <a:rPr lang="en-US" b="1"/>
              <a:t>Similar to SQL</a:t>
            </a:r>
          </a:p>
          <a:p>
            <a:pPr marL="465138" indent="0">
              <a:buNone/>
            </a:pPr>
            <a:r>
              <a:rPr lang="en-US">
                <a:solidFill>
                  <a:srgbClr val="0000FF"/>
                </a:solidFill>
              </a:rPr>
              <a:t>HQL’s</a:t>
            </a:r>
            <a:r>
              <a:rPr lang="en-US"/>
              <a:t> syntax is very similar to standard </a:t>
            </a:r>
            <a:r>
              <a:rPr lang="en-US">
                <a:solidFill>
                  <a:srgbClr val="0000FF"/>
                </a:solidFill>
              </a:rPr>
              <a:t>SQL</a:t>
            </a:r>
            <a:r>
              <a:rPr lang="en-US"/>
              <a:t>. If you are familiar with SQL then writing HQL would be pretty easy.</a:t>
            </a:r>
          </a:p>
          <a:p>
            <a:pPr marL="457200" indent="-457200">
              <a:buFont typeface="+mj-lt"/>
              <a:buAutoNum type="arabicPeriod" startAt="2"/>
            </a:pPr>
            <a:r>
              <a:rPr lang="en-US" b="1"/>
              <a:t>Fully object-oriented: </a:t>
            </a:r>
            <a:r>
              <a:rPr lang="en-US"/>
              <a:t>HQL doesn’t use real names of table and columns. It uses </a:t>
            </a:r>
            <a:r>
              <a:rPr lang="en-US">
                <a:solidFill>
                  <a:srgbClr val="0000FF"/>
                </a:solidFill>
              </a:rPr>
              <a:t>class</a:t>
            </a:r>
            <a:r>
              <a:rPr lang="en-US"/>
              <a:t> and </a:t>
            </a:r>
            <a:r>
              <a:rPr lang="en-US">
                <a:solidFill>
                  <a:srgbClr val="0000FF"/>
                </a:solidFill>
              </a:rPr>
              <a:t>property</a:t>
            </a:r>
            <a:r>
              <a:rPr lang="en-US"/>
              <a:t> names instead. HQL can understand </a:t>
            </a:r>
            <a:r>
              <a:rPr lang="en-US">
                <a:solidFill>
                  <a:srgbClr val="0000FF"/>
                </a:solidFill>
              </a:rPr>
              <a:t>inheritance</a:t>
            </a:r>
            <a:r>
              <a:rPr lang="en-US"/>
              <a:t>, </a:t>
            </a:r>
            <a:r>
              <a:rPr lang="en-US">
                <a:solidFill>
                  <a:srgbClr val="0000FF"/>
                </a:solidFill>
              </a:rPr>
              <a:t>polymorphism</a:t>
            </a:r>
            <a:r>
              <a:rPr lang="en-US"/>
              <a:t> and </a:t>
            </a:r>
            <a:r>
              <a:rPr lang="en-US">
                <a:solidFill>
                  <a:srgbClr val="0000FF"/>
                </a:solidFill>
              </a:rPr>
              <a:t>association</a:t>
            </a:r>
            <a:r>
              <a:rPr lang="en-US"/>
              <a:t>.</a:t>
            </a:r>
          </a:p>
          <a:p>
            <a:pPr marL="457200" indent="-457200">
              <a:buFont typeface="+mj-lt"/>
              <a:buAutoNum type="arabicPeriod" startAt="2"/>
            </a:pPr>
            <a:r>
              <a:rPr lang="en-US" b="1"/>
              <a:t>Reduces the size of queries</a:t>
            </a:r>
          </a:p>
          <a:p>
            <a:pPr marL="457200" indent="-457200">
              <a:buFont typeface="+mj-lt"/>
              <a:buAutoNum type="arabicPeriod" startAt="2"/>
            </a:pPr>
            <a:endParaRPr lang="en-US" b="1"/>
          </a:p>
        </p:txBody>
      </p:sp>
      <p:sp>
        <p:nvSpPr>
          <p:cNvPr id="4" name="Slide Number Placeholder 3"/>
          <p:cNvSpPr>
            <a:spLocks noGrp="1"/>
          </p:cNvSpPr>
          <p:nvPr>
            <p:ph type="sldNum" sz="quarter" idx="12"/>
          </p:nvPr>
        </p:nvSpPr>
        <p:spPr/>
        <p:txBody>
          <a:bodyPr/>
          <a:lstStyle/>
          <a:p>
            <a:fld id="{5EA8BEFB-AE5B-48F9-BBAD-B489CDE48C80}" type="slidenum">
              <a:rPr lang="en-US" smtClean="0"/>
              <a:t>74</a:t>
            </a:fld>
            <a:endParaRPr lang="en-US"/>
          </a:p>
        </p:txBody>
      </p:sp>
    </p:spTree>
    <p:extLst>
      <p:ext uri="{BB962C8B-B14F-4D97-AF65-F5344CB8AC3E}">
        <p14:creationId xmlns:p14="http://schemas.microsoft.com/office/powerpoint/2010/main" val="32534851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 vs SQL</a:t>
            </a:r>
          </a:p>
        </p:txBody>
      </p:sp>
      <p:sp>
        <p:nvSpPr>
          <p:cNvPr id="3" name="Content Placeholder 2"/>
          <p:cNvSpPr>
            <a:spLocks noGrp="1"/>
          </p:cNvSpPr>
          <p:nvPr>
            <p:ph idx="1"/>
          </p:nvPr>
        </p:nvSpPr>
        <p:spPr/>
        <p:txBody>
          <a:bodyPr/>
          <a:lstStyle/>
          <a:p>
            <a:pPr marL="0" indent="0" algn="ctr">
              <a:lnSpc>
                <a:spcPct val="150000"/>
              </a:lnSpc>
              <a:buNone/>
            </a:pPr>
            <a:r>
              <a:rPr lang="en-US" b="1" dirty="0"/>
              <a:t>SELECT QUERY</a:t>
            </a:r>
          </a:p>
          <a:p>
            <a:pPr marL="0" indent="0">
              <a:lnSpc>
                <a:spcPct val="150000"/>
              </a:lnSpc>
              <a:buNone/>
            </a:pPr>
            <a:r>
              <a:rPr lang="en-US" b="1" dirty="0"/>
              <a:t>SQL</a:t>
            </a:r>
          </a:p>
          <a:p>
            <a:pPr marL="0" indent="0">
              <a:lnSpc>
                <a:spcPct val="150000"/>
              </a:lnSpc>
              <a:buNone/>
            </a:pPr>
            <a:r>
              <a:rPr lang="en-US" dirty="0" err="1"/>
              <a:t>ResultSet</a:t>
            </a:r>
            <a:r>
              <a:rPr lang="en-US" dirty="0"/>
              <a:t> </a:t>
            </a:r>
            <a:r>
              <a:rPr lang="en-US" dirty="0" err="1"/>
              <a:t>rs</a:t>
            </a:r>
            <a:r>
              <a:rPr lang="en-US" dirty="0"/>
              <a:t>=</a:t>
            </a:r>
            <a:r>
              <a:rPr lang="en-US" dirty="0" err="1"/>
              <a:t>st.executeQuery</a:t>
            </a:r>
            <a:r>
              <a:rPr lang="en-US" dirty="0"/>
              <a:t>("</a:t>
            </a:r>
            <a:r>
              <a:rPr lang="en-US" b="1" dirty="0"/>
              <a:t>select * from diet</a:t>
            </a:r>
            <a:r>
              <a:rPr lang="en-US" dirty="0"/>
              <a:t>");</a:t>
            </a:r>
          </a:p>
          <a:p>
            <a:pPr marL="0" indent="0">
              <a:lnSpc>
                <a:spcPct val="150000"/>
              </a:lnSpc>
              <a:buNone/>
            </a:pPr>
            <a:r>
              <a:rPr lang="en-US" b="1" dirty="0"/>
              <a:t>HQL</a:t>
            </a:r>
          </a:p>
          <a:p>
            <a:pPr marL="0" indent="0" algn="l">
              <a:lnSpc>
                <a:spcPct val="150000"/>
              </a:lnSpc>
              <a:spcBef>
                <a:spcPct val="0"/>
              </a:spcBef>
              <a:buNone/>
              <a:defRPr/>
            </a:pPr>
            <a:r>
              <a:rPr lang="en-US" dirty="0"/>
              <a:t>Query query= </a:t>
            </a:r>
            <a:r>
              <a:rPr lang="en-US" dirty="0" err="1"/>
              <a:t>session.createQuery</a:t>
            </a:r>
            <a:r>
              <a:rPr lang="en-US" dirty="0"/>
              <a:t>("</a:t>
            </a:r>
            <a:r>
              <a:rPr lang="en-US" b="1" dirty="0"/>
              <a:t>from diet</a:t>
            </a:r>
            <a:r>
              <a:rPr lang="en-US" dirty="0"/>
              <a:t>");</a:t>
            </a:r>
          </a:p>
          <a:p>
            <a:pPr marL="0" indent="0" algn="l">
              <a:lnSpc>
                <a:spcPct val="150000"/>
              </a:lnSpc>
              <a:spcBef>
                <a:spcPct val="0"/>
              </a:spcBef>
              <a:buNone/>
              <a:defRPr/>
            </a:pPr>
            <a:r>
              <a:rPr lang="en-US" dirty="0"/>
              <a:t>				//here persistent class name is diet </a:t>
            </a:r>
            <a:endParaRPr lang="en-US" b="1" dirty="0"/>
          </a:p>
          <a:p>
            <a:pPr marL="0" indent="0">
              <a:lnSpc>
                <a:spcPct val="150000"/>
              </a:lnSpc>
              <a:buNone/>
            </a:pPr>
            <a:endParaRPr lang="en-US" b="1" dirty="0"/>
          </a:p>
          <a:p>
            <a:pPr marL="0" indent="0">
              <a:lnSpc>
                <a:spcPct val="150000"/>
              </a:lnSpc>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75</a:t>
            </a:fld>
            <a:endParaRPr lang="en-US"/>
          </a:p>
        </p:txBody>
      </p:sp>
    </p:spTree>
    <p:extLst>
      <p:ext uri="{BB962C8B-B14F-4D97-AF65-F5344CB8AC3E}">
        <p14:creationId xmlns:p14="http://schemas.microsoft.com/office/powerpoint/2010/main" val="19025581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lstStyle/>
          <a:p>
            <a:pPr marL="0" indent="0" algn="ctr">
              <a:buNone/>
            </a:pPr>
            <a:r>
              <a:rPr lang="en-US" b="1" dirty="0"/>
              <a:t>SELECT with WHERE clause</a:t>
            </a:r>
          </a:p>
          <a:p>
            <a:pPr marL="0" indent="0">
              <a:lnSpc>
                <a:spcPct val="150000"/>
              </a:lnSpc>
              <a:buNone/>
            </a:pPr>
            <a:r>
              <a:rPr lang="en-US" b="1" dirty="0"/>
              <a:t>SQL</a:t>
            </a:r>
          </a:p>
          <a:p>
            <a:pPr marL="0" indent="0">
              <a:lnSpc>
                <a:spcPct val="150000"/>
              </a:lnSpc>
              <a:buNone/>
            </a:pPr>
            <a:r>
              <a:rPr lang="en-US" dirty="0" err="1"/>
              <a:t>ResultSet</a:t>
            </a:r>
            <a:r>
              <a:rPr lang="en-US" dirty="0"/>
              <a:t> </a:t>
            </a:r>
            <a:r>
              <a:rPr lang="en-US" dirty="0" err="1"/>
              <a:t>rs</a:t>
            </a:r>
            <a:r>
              <a:rPr lang="en-US" dirty="0"/>
              <a:t>=</a:t>
            </a:r>
            <a:r>
              <a:rPr lang="en-US" dirty="0" err="1"/>
              <a:t>st.executeQuery</a:t>
            </a:r>
            <a:r>
              <a:rPr lang="en-US" dirty="0"/>
              <a:t>("</a:t>
            </a:r>
            <a:r>
              <a:rPr lang="en-US" b="1" dirty="0"/>
              <a:t>select * from diet where id=301</a:t>
            </a:r>
            <a:r>
              <a:rPr lang="en-US" dirty="0"/>
              <a:t>");</a:t>
            </a:r>
          </a:p>
          <a:p>
            <a:pPr marL="0" indent="0">
              <a:lnSpc>
                <a:spcPct val="150000"/>
              </a:lnSpc>
              <a:buNone/>
            </a:pPr>
            <a:r>
              <a:rPr lang="en-US" b="1" dirty="0"/>
              <a:t>HQL</a:t>
            </a:r>
          </a:p>
          <a:p>
            <a:pPr marL="0" indent="0" algn="l">
              <a:lnSpc>
                <a:spcPct val="150000"/>
              </a:lnSpc>
              <a:spcBef>
                <a:spcPct val="0"/>
              </a:spcBef>
              <a:buNone/>
              <a:defRPr/>
            </a:pPr>
            <a:r>
              <a:rPr lang="en-US" dirty="0"/>
              <a:t>Query query= </a:t>
            </a:r>
            <a:r>
              <a:rPr lang="en-US" dirty="0" err="1"/>
              <a:t>session.createQuery</a:t>
            </a:r>
            <a:r>
              <a:rPr lang="en-US" dirty="0"/>
              <a:t>("</a:t>
            </a:r>
            <a:r>
              <a:rPr lang="en-US" b="1" dirty="0"/>
              <a:t>from diet where id=301 </a:t>
            </a:r>
            <a:r>
              <a:rPr lang="en-US" dirty="0"/>
              <a:t>");</a:t>
            </a:r>
          </a:p>
          <a:p>
            <a:pPr marL="0" indent="0" algn="l">
              <a:lnSpc>
                <a:spcPct val="150000"/>
              </a:lnSpc>
              <a:spcBef>
                <a:spcPct val="0"/>
              </a:spcBef>
              <a:buNone/>
              <a:defRPr/>
            </a:pPr>
            <a:r>
              <a:rPr lang="en-US" dirty="0"/>
              <a:t>				//here persistent class name is diet </a:t>
            </a:r>
            <a:endParaRPr lang="en-US" b="1" dirty="0"/>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76</a:t>
            </a:fld>
            <a:endParaRPr lang="en-US"/>
          </a:p>
        </p:txBody>
      </p:sp>
    </p:spTree>
    <p:extLst>
      <p:ext uri="{BB962C8B-B14F-4D97-AF65-F5344CB8AC3E}">
        <p14:creationId xmlns:p14="http://schemas.microsoft.com/office/powerpoint/2010/main" val="3393920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dur="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b="1" dirty="0"/>
              <a:t>UPDATE QUERY</a:t>
            </a:r>
          </a:p>
          <a:p>
            <a:pPr marL="0" indent="0">
              <a:buNone/>
            </a:pPr>
            <a:r>
              <a:rPr lang="en-US" b="1" dirty="0"/>
              <a:t>SQL</a:t>
            </a:r>
          </a:p>
          <a:p>
            <a:pPr marL="457200" indent="-457200" algn="l">
              <a:buFont typeface="+mj-lt"/>
              <a:buAutoNum type="arabicPeriod"/>
            </a:pPr>
            <a:r>
              <a:rPr lang="en-US" dirty="0"/>
              <a:t>String query = "</a:t>
            </a:r>
            <a:r>
              <a:rPr lang="en-US" b="1" dirty="0"/>
              <a:t>update User set name=? where id = ?"; </a:t>
            </a:r>
          </a:p>
          <a:p>
            <a:pPr marL="457200" indent="-457200" algn="l">
              <a:buFont typeface="+mj-lt"/>
              <a:buAutoNum type="arabicPeriod"/>
            </a:pPr>
            <a:r>
              <a:rPr lang="en-US" dirty="0" err="1"/>
              <a:t>PreparedStatement</a:t>
            </a:r>
            <a:r>
              <a:rPr lang="en-US" dirty="0"/>
              <a:t> </a:t>
            </a:r>
            <a:r>
              <a:rPr lang="en-US" dirty="0" err="1"/>
              <a:t>preparedStmt</a:t>
            </a:r>
            <a:r>
              <a:rPr lang="en-US" dirty="0"/>
              <a:t> = </a:t>
            </a:r>
            <a:r>
              <a:rPr lang="en-US" dirty="0" err="1"/>
              <a:t>conn.prepareStatement</a:t>
            </a:r>
            <a:r>
              <a:rPr lang="en-US" dirty="0"/>
              <a:t>(query); </a:t>
            </a:r>
          </a:p>
          <a:p>
            <a:pPr marL="457200" indent="-457200" algn="l">
              <a:buFont typeface="+mj-lt"/>
              <a:buAutoNum type="arabicPeriod"/>
            </a:pPr>
            <a:r>
              <a:rPr lang="en-US" dirty="0" err="1"/>
              <a:t>preparedStmt.setString</a:t>
            </a:r>
            <a:r>
              <a:rPr lang="en-US" dirty="0"/>
              <a:t> (1, “DIET_CE”); </a:t>
            </a:r>
          </a:p>
          <a:p>
            <a:pPr marL="457200" indent="-457200" algn="l">
              <a:buFont typeface="+mj-lt"/>
              <a:buAutoNum type="arabicPeriod"/>
            </a:pPr>
            <a:r>
              <a:rPr lang="en-US" dirty="0" err="1"/>
              <a:t>preparedStmt.setInt</a:t>
            </a:r>
            <a:r>
              <a:rPr lang="en-US" dirty="0"/>
              <a:t>(2, 054); </a:t>
            </a:r>
          </a:p>
          <a:p>
            <a:pPr marL="457200" indent="-457200" algn="l">
              <a:buFont typeface="+mj-lt"/>
              <a:buAutoNum type="arabicPeriod"/>
            </a:pPr>
            <a:r>
              <a:rPr lang="en-US" dirty="0" err="1"/>
              <a:t>preparedStmt.executeUpdate</a:t>
            </a:r>
            <a:r>
              <a:rPr lang="en-US" dirty="0"/>
              <a:t>();</a:t>
            </a:r>
          </a:p>
          <a:p>
            <a:pPr marL="0" indent="0">
              <a:buNone/>
            </a:pPr>
            <a:r>
              <a:rPr lang="en-US" b="1" dirty="0"/>
              <a:t>HQL</a:t>
            </a:r>
          </a:p>
          <a:p>
            <a:pPr marL="457200" indent="-457200">
              <a:buFont typeface="+mj-lt"/>
              <a:buAutoNum type="arabicPeriod"/>
            </a:pPr>
            <a:r>
              <a:rPr lang="en-US" dirty="0"/>
              <a:t>Query q=</a:t>
            </a:r>
            <a:r>
              <a:rPr lang="en-US" dirty="0" err="1"/>
              <a:t>session.createQuery</a:t>
            </a:r>
            <a:r>
              <a:rPr lang="en-US" dirty="0"/>
              <a:t>("</a:t>
            </a:r>
            <a:r>
              <a:rPr lang="en-US" b="1" dirty="0"/>
              <a:t>update User set name=:n where id=:</a:t>
            </a:r>
            <a:r>
              <a:rPr lang="en-US" b="1" dirty="0" err="1"/>
              <a:t>i</a:t>
            </a:r>
            <a:r>
              <a:rPr lang="en-US" dirty="0"/>
              <a:t>");</a:t>
            </a:r>
          </a:p>
          <a:p>
            <a:pPr marL="457200" indent="-457200">
              <a:buFont typeface="+mj-lt"/>
              <a:buAutoNum type="arabicPeriod"/>
            </a:pPr>
            <a:r>
              <a:rPr lang="en-US" dirty="0" err="1"/>
              <a:t>q.setParameter</a:t>
            </a:r>
            <a:r>
              <a:rPr lang="en-US" dirty="0"/>
              <a:t>("n", "DIET_CE");  </a:t>
            </a:r>
          </a:p>
          <a:p>
            <a:pPr marL="457200" indent="-457200">
              <a:buFont typeface="+mj-lt"/>
              <a:buAutoNum type="arabicPeriod"/>
            </a:pPr>
            <a:r>
              <a:rPr lang="en-US" dirty="0" err="1"/>
              <a:t>q.setParameter</a:t>
            </a:r>
            <a:r>
              <a:rPr lang="en-US" dirty="0"/>
              <a:t>("i",054);  </a:t>
            </a:r>
          </a:p>
          <a:p>
            <a:pPr marL="457200" indent="-457200">
              <a:buFont typeface="+mj-lt"/>
              <a:buAutoNum type="arabicPeriod"/>
            </a:pPr>
            <a:r>
              <a:rPr lang="en-US" dirty="0" err="1"/>
              <a:t>int</a:t>
            </a:r>
            <a:r>
              <a:rPr lang="en-US" dirty="0"/>
              <a:t> status=</a:t>
            </a:r>
            <a:r>
              <a:rPr lang="en-US" dirty="0" err="1"/>
              <a:t>q.executeUpdate</a:t>
            </a:r>
            <a:r>
              <a:rPr lang="en-US" dirty="0"/>
              <a:t>(); </a:t>
            </a:r>
          </a:p>
          <a:p>
            <a:pPr marL="0" indent="0" algn="l">
              <a:lnSpc>
                <a:spcPct val="100000"/>
              </a:lnSpc>
              <a:spcBef>
                <a:spcPct val="0"/>
              </a:spcBef>
              <a:buNone/>
              <a:defRPr/>
            </a:pPr>
            <a:r>
              <a:rPr lang="en-US" dirty="0"/>
              <a:t> </a:t>
            </a:r>
            <a:endParaRPr lang="en-US" b="1" dirty="0"/>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t>77</a:t>
            </a:fld>
            <a:endParaRPr lang="en-US"/>
          </a:p>
        </p:txBody>
      </p:sp>
    </p:spTree>
    <p:extLst>
      <p:ext uri="{BB962C8B-B14F-4D97-AF65-F5344CB8AC3E}">
        <p14:creationId xmlns:p14="http://schemas.microsoft.com/office/powerpoint/2010/main" val="4188775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dur="1"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dur="1"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dur="1"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dur="1"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lstStyle/>
          <a:p>
            <a:pPr marL="0" indent="0" algn="ctr">
              <a:buNone/>
            </a:pPr>
            <a:r>
              <a:rPr lang="en-US" b="1"/>
              <a:t>INSERT QUERY</a:t>
            </a:r>
          </a:p>
          <a:p>
            <a:pPr marL="0" indent="0">
              <a:lnSpc>
                <a:spcPct val="150000"/>
              </a:lnSpc>
              <a:buNone/>
            </a:pPr>
            <a:r>
              <a:rPr lang="en-US" b="1"/>
              <a:t>SQL</a:t>
            </a:r>
          </a:p>
          <a:p>
            <a:pPr marL="0" indent="0" algn="l">
              <a:lnSpc>
                <a:spcPct val="150000"/>
              </a:lnSpc>
              <a:buNone/>
            </a:pPr>
            <a:r>
              <a:rPr lang="en-US"/>
              <a:t> String sql = "</a:t>
            </a:r>
            <a:r>
              <a:rPr lang="en-US" b="1"/>
              <a:t>INSERT INTO Stock VALUES (100, 'abc')</a:t>
            </a:r>
            <a:r>
              <a:rPr lang="en-US"/>
              <a:t>";</a:t>
            </a:r>
          </a:p>
          <a:p>
            <a:pPr marL="0" indent="0">
              <a:lnSpc>
                <a:spcPct val="150000"/>
              </a:lnSpc>
              <a:buNone/>
            </a:pPr>
            <a:r>
              <a:rPr lang="en-US" err="1"/>
              <a:t>int result = stmt.executeUpdate(sql);</a:t>
            </a:r>
          </a:p>
          <a:p>
            <a:pPr marL="0" indent="0">
              <a:lnSpc>
                <a:spcPct val="150000"/>
              </a:lnSpc>
              <a:buNone/>
            </a:pPr>
            <a:r>
              <a:rPr lang="en-US" b="1"/>
              <a:t>HQL</a:t>
            </a:r>
          </a:p>
          <a:p>
            <a:pPr marL="0" indent="0" algn="l">
              <a:lnSpc>
                <a:spcPct val="150000"/>
              </a:lnSpc>
              <a:spcBef>
                <a:spcPct val="0"/>
              </a:spcBef>
              <a:buNone/>
              <a:defRPr/>
            </a:pPr>
            <a:r>
              <a:rPr lang="en-US"/>
              <a:t>Query query = session.createQuery("</a:t>
            </a:r>
            <a:r>
              <a:rPr lang="en-US" b="1"/>
              <a:t>insert into Stock(stock_code, stock_name) select stock_code, stock_name from backup_stock</a:t>
            </a:r>
            <a:r>
              <a:rPr lang="en-US"/>
              <a:t>");</a:t>
            </a:r>
          </a:p>
          <a:p>
            <a:pPr marL="0" indent="0" algn="l">
              <a:lnSpc>
                <a:spcPct val="150000"/>
              </a:lnSpc>
              <a:spcBef>
                <a:spcPct val="0"/>
              </a:spcBef>
              <a:buNone/>
              <a:defRPr/>
            </a:pPr>
            <a:r>
              <a:rPr lang="en-US" err="1"/>
              <a:t>int result = query.executeUpdate();</a:t>
            </a:r>
          </a:p>
        </p:txBody>
      </p:sp>
      <p:sp>
        <p:nvSpPr>
          <p:cNvPr id="4" name="Slide Number Placeholder 3"/>
          <p:cNvSpPr>
            <a:spLocks noGrp="1"/>
          </p:cNvSpPr>
          <p:nvPr>
            <p:ph type="sldNum" sz="quarter" idx="12"/>
          </p:nvPr>
        </p:nvSpPr>
        <p:spPr/>
        <p:txBody>
          <a:bodyPr/>
          <a:lstStyle/>
          <a:p>
            <a:fld id="{5EA8BEFB-AE5B-48F9-BBAD-B489CDE48C80}" type="slidenum">
              <a:rPr lang="en-US" smtClean="0"/>
              <a:t>78</a:t>
            </a:fld>
            <a:endParaRPr lang="en-US"/>
          </a:p>
        </p:txBody>
      </p:sp>
    </p:spTree>
    <p:extLst>
      <p:ext uri="{BB962C8B-B14F-4D97-AF65-F5344CB8AC3E}">
        <p14:creationId xmlns:p14="http://schemas.microsoft.com/office/powerpoint/2010/main" val="1405067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dur="1"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46605"/>
            <a:ext cx="7905750" cy="4342214"/>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ambria"/>
                <a:cs typeface="Cambria"/>
              </a:rPr>
              <a:t>Hibernate </a:t>
            </a:r>
            <a:r>
              <a:rPr sz="2000" dirty="0">
                <a:latin typeface="Cambria"/>
                <a:cs typeface="Cambria"/>
              </a:rPr>
              <a:t>is </a:t>
            </a:r>
            <a:r>
              <a:rPr sz="2000" spc="-5" dirty="0">
                <a:latin typeface="Cambria"/>
                <a:cs typeface="Cambria"/>
              </a:rPr>
              <a:t>supported </a:t>
            </a:r>
            <a:r>
              <a:rPr sz="2000" spc="-25" dirty="0">
                <a:latin typeface="Cambria"/>
                <a:cs typeface="Cambria"/>
              </a:rPr>
              <a:t>by </a:t>
            </a:r>
            <a:r>
              <a:rPr sz="2000" dirty="0">
                <a:latin typeface="Cambria"/>
                <a:cs typeface="Cambria"/>
              </a:rPr>
              <a:t>a </a:t>
            </a:r>
            <a:r>
              <a:rPr sz="2000" spc="-5" dirty="0">
                <a:latin typeface="Cambria"/>
                <a:cs typeface="Cambria"/>
              </a:rPr>
              <a:t>very powerful query language </a:t>
            </a:r>
            <a:r>
              <a:rPr sz="2000" spc="-10" dirty="0">
                <a:latin typeface="Cambria"/>
                <a:cs typeface="Cambria"/>
              </a:rPr>
              <a:t>which </a:t>
            </a:r>
            <a:r>
              <a:rPr sz="2000" dirty="0">
                <a:latin typeface="Cambria"/>
                <a:cs typeface="Cambria"/>
              </a:rPr>
              <a:t>is </a:t>
            </a:r>
            <a:r>
              <a:rPr sz="2000" spc="-5" dirty="0">
                <a:latin typeface="Cambria"/>
                <a:cs typeface="Cambria"/>
              </a:rPr>
              <a:t>just similar </a:t>
            </a:r>
            <a:r>
              <a:rPr sz="2000" spc="-60" dirty="0">
                <a:latin typeface="Cambria"/>
                <a:cs typeface="Cambria"/>
              </a:rPr>
              <a:t>to </a:t>
            </a:r>
            <a:r>
              <a:rPr sz="2000" spc="-385" dirty="0">
                <a:latin typeface="Cambria"/>
                <a:cs typeface="Cambria"/>
              </a:rPr>
              <a:t> </a:t>
            </a:r>
            <a:r>
              <a:rPr sz="2000" spc="-10" dirty="0">
                <a:latin typeface="Cambria"/>
                <a:cs typeface="Cambria"/>
              </a:rPr>
              <a:t>SQL.</a:t>
            </a:r>
            <a:endParaRPr sz="2000" dirty="0">
              <a:latin typeface="Cambria"/>
              <a:cs typeface="Cambria"/>
            </a:endParaRPr>
          </a:p>
          <a:p>
            <a:pPr marL="12700">
              <a:lnSpc>
                <a:spcPct val="100000"/>
              </a:lnSpc>
              <a:spcBef>
                <a:spcPts val="1490"/>
              </a:spcBef>
            </a:pPr>
            <a:r>
              <a:rPr sz="2000" spc="-10" dirty="0">
                <a:latin typeface="Cambria"/>
                <a:cs typeface="Cambria"/>
              </a:rPr>
              <a:t>The</a:t>
            </a:r>
            <a:r>
              <a:rPr sz="2000" spc="-5" dirty="0">
                <a:latin typeface="Cambria"/>
                <a:cs typeface="Cambria"/>
              </a:rPr>
              <a:t> Hibernate</a:t>
            </a:r>
            <a:r>
              <a:rPr sz="2000" spc="-20" dirty="0">
                <a:latin typeface="Cambria"/>
                <a:cs typeface="Cambria"/>
              </a:rPr>
              <a:t> </a:t>
            </a:r>
            <a:r>
              <a:rPr sz="2000" spc="-5" dirty="0">
                <a:latin typeface="Cambria"/>
                <a:cs typeface="Cambria"/>
              </a:rPr>
              <a:t>query</a:t>
            </a:r>
            <a:r>
              <a:rPr sz="2000" spc="15" dirty="0">
                <a:latin typeface="Cambria"/>
                <a:cs typeface="Cambria"/>
              </a:rPr>
              <a:t> </a:t>
            </a:r>
            <a:r>
              <a:rPr sz="2000" spc="-5" dirty="0">
                <a:latin typeface="Cambria"/>
                <a:cs typeface="Cambria"/>
              </a:rPr>
              <a:t>language</a:t>
            </a:r>
            <a:r>
              <a:rPr sz="2000" spc="-45" dirty="0">
                <a:latin typeface="Cambria"/>
                <a:cs typeface="Cambria"/>
              </a:rPr>
              <a:t> </a:t>
            </a:r>
            <a:r>
              <a:rPr sz="2000" dirty="0">
                <a:latin typeface="Cambria"/>
                <a:cs typeface="Cambria"/>
              </a:rPr>
              <a:t>is</a:t>
            </a:r>
            <a:r>
              <a:rPr sz="2000" spc="5" dirty="0">
                <a:latin typeface="Cambria"/>
                <a:cs typeface="Cambria"/>
              </a:rPr>
              <a:t> </a:t>
            </a:r>
            <a:r>
              <a:rPr sz="2000" dirty="0">
                <a:latin typeface="Cambria"/>
                <a:cs typeface="Cambria"/>
              </a:rPr>
              <a:t>an</a:t>
            </a:r>
            <a:r>
              <a:rPr sz="2000" spc="-55" dirty="0">
                <a:latin typeface="Cambria"/>
                <a:cs typeface="Cambria"/>
              </a:rPr>
              <a:t> </a:t>
            </a:r>
            <a:r>
              <a:rPr sz="2000" dirty="0">
                <a:latin typeface="Cambria"/>
                <a:cs typeface="Cambria"/>
              </a:rPr>
              <a:t>object</a:t>
            </a:r>
            <a:r>
              <a:rPr sz="2000" spc="-50" dirty="0">
                <a:latin typeface="Cambria"/>
                <a:cs typeface="Cambria"/>
              </a:rPr>
              <a:t> </a:t>
            </a:r>
            <a:r>
              <a:rPr sz="2000" spc="-5" dirty="0">
                <a:latin typeface="Cambria"/>
                <a:cs typeface="Cambria"/>
              </a:rPr>
              <a:t>oriented</a:t>
            </a:r>
            <a:r>
              <a:rPr sz="2000" spc="-40" dirty="0">
                <a:latin typeface="Cambria"/>
                <a:cs typeface="Cambria"/>
              </a:rPr>
              <a:t> </a:t>
            </a:r>
            <a:r>
              <a:rPr sz="2000" spc="-5" dirty="0">
                <a:latin typeface="Cambria"/>
                <a:cs typeface="Cambria"/>
              </a:rPr>
              <a:t>query</a:t>
            </a:r>
            <a:r>
              <a:rPr sz="2000" spc="20" dirty="0">
                <a:latin typeface="Cambria"/>
                <a:cs typeface="Cambria"/>
              </a:rPr>
              <a:t> </a:t>
            </a:r>
            <a:r>
              <a:rPr sz="2000" spc="-5" dirty="0">
                <a:latin typeface="Cambria"/>
                <a:cs typeface="Cambria"/>
              </a:rPr>
              <a:t>language.</a:t>
            </a:r>
            <a:endParaRPr sz="2000" dirty="0">
              <a:latin typeface="Cambria"/>
              <a:cs typeface="Cambria"/>
            </a:endParaRPr>
          </a:p>
          <a:p>
            <a:pPr>
              <a:lnSpc>
                <a:spcPct val="100000"/>
              </a:lnSpc>
              <a:spcBef>
                <a:spcPts val="50"/>
              </a:spcBef>
            </a:pPr>
            <a:endParaRPr sz="2000" dirty="0">
              <a:latin typeface="Cambria"/>
              <a:cs typeface="Cambria"/>
            </a:endParaRPr>
          </a:p>
          <a:p>
            <a:pPr marL="12700">
              <a:lnSpc>
                <a:spcPct val="100000"/>
              </a:lnSpc>
            </a:pPr>
            <a:r>
              <a:rPr sz="2000" spc="-5" dirty="0">
                <a:latin typeface="Cambria"/>
                <a:cs typeface="Cambria"/>
              </a:rPr>
              <a:t>It</a:t>
            </a:r>
            <a:r>
              <a:rPr sz="2000" spc="20" dirty="0">
                <a:latin typeface="Cambria"/>
                <a:cs typeface="Cambria"/>
              </a:rPr>
              <a:t> </a:t>
            </a:r>
            <a:r>
              <a:rPr sz="2000" spc="-35" dirty="0">
                <a:latin typeface="Cambria"/>
                <a:cs typeface="Cambria"/>
              </a:rPr>
              <a:t>works</a:t>
            </a:r>
            <a:r>
              <a:rPr sz="2000" spc="75" dirty="0">
                <a:latin typeface="Cambria"/>
                <a:cs typeface="Cambria"/>
              </a:rPr>
              <a:t> </a:t>
            </a:r>
            <a:r>
              <a:rPr sz="2000" spc="-5" dirty="0">
                <a:latin typeface="Cambria"/>
                <a:cs typeface="Cambria"/>
              </a:rPr>
              <a:t>with</a:t>
            </a:r>
            <a:r>
              <a:rPr sz="2000" dirty="0">
                <a:latin typeface="Cambria"/>
                <a:cs typeface="Cambria"/>
              </a:rPr>
              <a:t> </a:t>
            </a:r>
            <a:r>
              <a:rPr sz="2000" spc="-5" dirty="0">
                <a:latin typeface="Cambria"/>
                <a:cs typeface="Cambria"/>
              </a:rPr>
              <a:t>persistent</a:t>
            </a:r>
            <a:r>
              <a:rPr sz="2000" spc="-55" dirty="0">
                <a:latin typeface="Cambria"/>
                <a:cs typeface="Cambria"/>
              </a:rPr>
              <a:t> </a:t>
            </a:r>
            <a:r>
              <a:rPr sz="2000" dirty="0">
                <a:latin typeface="Cambria"/>
                <a:cs typeface="Cambria"/>
              </a:rPr>
              <a:t>object</a:t>
            </a:r>
            <a:r>
              <a:rPr sz="2000" spc="-55" dirty="0">
                <a:latin typeface="Cambria"/>
                <a:cs typeface="Cambria"/>
              </a:rPr>
              <a:t> </a:t>
            </a:r>
            <a:r>
              <a:rPr sz="2000" dirty="0">
                <a:latin typeface="Cambria"/>
                <a:cs typeface="Cambria"/>
              </a:rPr>
              <a:t>and</a:t>
            </a:r>
            <a:r>
              <a:rPr sz="2000" spc="-45" dirty="0">
                <a:latin typeface="Cambria"/>
                <a:cs typeface="Cambria"/>
              </a:rPr>
              <a:t> </a:t>
            </a:r>
            <a:r>
              <a:rPr sz="2000" dirty="0">
                <a:latin typeface="Cambria"/>
                <a:cs typeface="Cambria"/>
              </a:rPr>
              <a:t>its</a:t>
            </a:r>
            <a:r>
              <a:rPr sz="2000" spc="15" dirty="0">
                <a:latin typeface="Cambria"/>
                <a:cs typeface="Cambria"/>
              </a:rPr>
              <a:t> </a:t>
            </a:r>
            <a:r>
              <a:rPr sz="2000" spc="-40" dirty="0">
                <a:latin typeface="Cambria"/>
                <a:cs typeface="Cambria"/>
              </a:rPr>
              <a:t>property.</a:t>
            </a:r>
            <a:endParaRPr sz="2000" dirty="0">
              <a:latin typeface="Cambria"/>
              <a:cs typeface="Cambria"/>
            </a:endParaRPr>
          </a:p>
          <a:p>
            <a:pPr>
              <a:lnSpc>
                <a:spcPct val="100000"/>
              </a:lnSpc>
            </a:pPr>
            <a:endParaRPr sz="2800" dirty="0">
              <a:latin typeface="Cambria"/>
              <a:cs typeface="Cambria"/>
            </a:endParaRPr>
          </a:p>
          <a:p>
            <a:pPr marL="12700" marR="24130">
              <a:lnSpc>
                <a:spcPct val="100000"/>
              </a:lnSpc>
            </a:pPr>
            <a:r>
              <a:rPr sz="2000" b="1" spc="-10" dirty="0">
                <a:solidFill>
                  <a:srgbClr val="0070C0"/>
                </a:solidFill>
                <a:latin typeface="Cambria"/>
                <a:cs typeface="Cambria"/>
              </a:rPr>
              <a:t>HQL</a:t>
            </a:r>
            <a:r>
              <a:rPr sz="2000" b="1" spc="-25" dirty="0">
                <a:solidFill>
                  <a:srgbClr val="0070C0"/>
                </a:solidFill>
                <a:latin typeface="Cambria"/>
                <a:cs typeface="Cambria"/>
              </a:rPr>
              <a:t> </a:t>
            </a:r>
            <a:r>
              <a:rPr sz="2000" b="1" spc="5" dirty="0">
                <a:solidFill>
                  <a:srgbClr val="0070C0"/>
                </a:solidFill>
                <a:latin typeface="Cambria"/>
                <a:cs typeface="Cambria"/>
              </a:rPr>
              <a:t>does</a:t>
            </a:r>
            <a:r>
              <a:rPr sz="2000" b="1" spc="-45" dirty="0">
                <a:solidFill>
                  <a:srgbClr val="0070C0"/>
                </a:solidFill>
                <a:latin typeface="Cambria"/>
                <a:cs typeface="Cambria"/>
              </a:rPr>
              <a:t> </a:t>
            </a:r>
            <a:r>
              <a:rPr sz="2000" b="1" dirty="0">
                <a:solidFill>
                  <a:srgbClr val="0070C0"/>
                </a:solidFill>
                <a:latin typeface="Cambria"/>
                <a:cs typeface="Cambria"/>
              </a:rPr>
              <a:t>not</a:t>
            </a:r>
            <a:r>
              <a:rPr sz="2000" b="1" spc="-25" dirty="0">
                <a:solidFill>
                  <a:srgbClr val="0070C0"/>
                </a:solidFill>
                <a:latin typeface="Cambria"/>
                <a:cs typeface="Cambria"/>
              </a:rPr>
              <a:t> </a:t>
            </a:r>
            <a:r>
              <a:rPr sz="2000" b="1" spc="5" dirty="0">
                <a:solidFill>
                  <a:srgbClr val="0070C0"/>
                </a:solidFill>
                <a:latin typeface="Cambria"/>
                <a:cs typeface="Cambria"/>
              </a:rPr>
              <a:t>depends</a:t>
            </a:r>
            <a:r>
              <a:rPr sz="2000" b="1" spc="-95" dirty="0">
                <a:solidFill>
                  <a:srgbClr val="0070C0"/>
                </a:solidFill>
                <a:latin typeface="Cambria"/>
                <a:cs typeface="Cambria"/>
              </a:rPr>
              <a:t> </a:t>
            </a:r>
            <a:r>
              <a:rPr sz="2000" b="1" dirty="0">
                <a:solidFill>
                  <a:srgbClr val="0070C0"/>
                </a:solidFill>
                <a:latin typeface="Cambria"/>
                <a:cs typeface="Cambria"/>
              </a:rPr>
              <a:t>upon</a:t>
            </a:r>
            <a:r>
              <a:rPr sz="2000" b="1" spc="-15" dirty="0">
                <a:solidFill>
                  <a:srgbClr val="0070C0"/>
                </a:solidFill>
                <a:latin typeface="Cambria"/>
                <a:cs typeface="Cambria"/>
              </a:rPr>
              <a:t> </a:t>
            </a:r>
            <a:r>
              <a:rPr sz="2000" b="1" spc="-5" dirty="0">
                <a:solidFill>
                  <a:srgbClr val="0070C0"/>
                </a:solidFill>
                <a:latin typeface="Cambria"/>
                <a:cs typeface="Cambria"/>
              </a:rPr>
              <a:t>table</a:t>
            </a:r>
            <a:r>
              <a:rPr sz="2000" b="1" dirty="0">
                <a:solidFill>
                  <a:srgbClr val="0070C0"/>
                </a:solidFill>
                <a:latin typeface="Cambria"/>
                <a:cs typeface="Cambria"/>
              </a:rPr>
              <a:t> of</a:t>
            </a:r>
            <a:r>
              <a:rPr sz="2000" b="1" spc="-5" dirty="0">
                <a:solidFill>
                  <a:srgbClr val="0070C0"/>
                </a:solidFill>
                <a:latin typeface="Cambria"/>
                <a:cs typeface="Cambria"/>
              </a:rPr>
              <a:t> </a:t>
            </a:r>
            <a:r>
              <a:rPr sz="2000" b="1" dirty="0">
                <a:solidFill>
                  <a:srgbClr val="0070C0"/>
                </a:solidFill>
                <a:latin typeface="Cambria"/>
                <a:cs typeface="Cambria"/>
              </a:rPr>
              <a:t>database.</a:t>
            </a:r>
            <a:r>
              <a:rPr sz="2000" b="1" spc="-40" dirty="0">
                <a:solidFill>
                  <a:srgbClr val="0070C0"/>
                </a:solidFill>
                <a:latin typeface="Cambria"/>
                <a:cs typeface="Cambria"/>
              </a:rPr>
              <a:t> </a:t>
            </a:r>
            <a:r>
              <a:rPr sz="2000" b="1" spc="-10" dirty="0">
                <a:solidFill>
                  <a:srgbClr val="0070C0"/>
                </a:solidFill>
                <a:latin typeface="Cambria"/>
                <a:cs typeface="Cambria"/>
              </a:rPr>
              <a:t>Instead</a:t>
            </a:r>
            <a:r>
              <a:rPr sz="2000" b="1" spc="-45" dirty="0">
                <a:solidFill>
                  <a:srgbClr val="0070C0"/>
                </a:solidFill>
                <a:latin typeface="Cambria"/>
                <a:cs typeface="Cambria"/>
              </a:rPr>
              <a:t> </a:t>
            </a:r>
            <a:r>
              <a:rPr sz="2000" b="1" dirty="0">
                <a:solidFill>
                  <a:srgbClr val="0070C0"/>
                </a:solidFill>
                <a:latin typeface="Cambria"/>
                <a:cs typeface="Cambria"/>
              </a:rPr>
              <a:t>of</a:t>
            </a:r>
            <a:r>
              <a:rPr sz="2000" b="1" spc="-10" dirty="0">
                <a:solidFill>
                  <a:srgbClr val="0070C0"/>
                </a:solidFill>
                <a:latin typeface="Cambria"/>
                <a:cs typeface="Cambria"/>
              </a:rPr>
              <a:t> </a:t>
            </a:r>
            <a:r>
              <a:rPr sz="2000" b="1" spc="-5" dirty="0">
                <a:solidFill>
                  <a:srgbClr val="0070C0"/>
                </a:solidFill>
                <a:latin typeface="Cambria"/>
                <a:cs typeface="Cambria"/>
              </a:rPr>
              <a:t>table</a:t>
            </a:r>
            <a:r>
              <a:rPr sz="2000" b="1" dirty="0">
                <a:solidFill>
                  <a:srgbClr val="0070C0"/>
                </a:solidFill>
                <a:latin typeface="Cambria"/>
                <a:cs typeface="Cambria"/>
              </a:rPr>
              <a:t> </a:t>
            </a:r>
            <a:r>
              <a:rPr sz="2000" b="1" spc="-5" dirty="0">
                <a:solidFill>
                  <a:srgbClr val="0070C0"/>
                </a:solidFill>
                <a:latin typeface="Cambria"/>
                <a:cs typeface="Cambria"/>
              </a:rPr>
              <a:t>name</a:t>
            </a:r>
            <a:r>
              <a:rPr sz="2000" b="1" spc="-10" dirty="0">
                <a:solidFill>
                  <a:srgbClr val="0070C0"/>
                </a:solidFill>
                <a:latin typeface="Cambria"/>
                <a:cs typeface="Cambria"/>
              </a:rPr>
              <a:t> </a:t>
            </a:r>
            <a:r>
              <a:rPr sz="2000" b="1" spc="-25" dirty="0">
                <a:solidFill>
                  <a:srgbClr val="0070C0"/>
                </a:solidFill>
                <a:latin typeface="Cambria"/>
                <a:cs typeface="Cambria"/>
              </a:rPr>
              <a:t>we</a:t>
            </a:r>
            <a:r>
              <a:rPr sz="2000" b="1" spc="-5" dirty="0">
                <a:solidFill>
                  <a:srgbClr val="0070C0"/>
                </a:solidFill>
                <a:latin typeface="Cambria"/>
                <a:cs typeface="Cambria"/>
              </a:rPr>
              <a:t> use</a:t>
            </a:r>
            <a:r>
              <a:rPr sz="2000" b="1" spc="40" dirty="0">
                <a:solidFill>
                  <a:srgbClr val="0070C0"/>
                </a:solidFill>
                <a:latin typeface="Cambria"/>
                <a:cs typeface="Cambria"/>
              </a:rPr>
              <a:t> </a:t>
            </a:r>
            <a:r>
              <a:rPr sz="2000" b="1" spc="-5" dirty="0">
                <a:solidFill>
                  <a:srgbClr val="0070C0"/>
                </a:solidFill>
                <a:latin typeface="Cambria"/>
                <a:cs typeface="Cambria"/>
              </a:rPr>
              <a:t>class </a:t>
            </a:r>
            <a:r>
              <a:rPr sz="2000" b="1" spc="-385" dirty="0">
                <a:solidFill>
                  <a:srgbClr val="0070C0"/>
                </a:solidFill>
                <a:latin typeface="Cambria"/>
                <a:cs typeface="Cambria"/>
              </a:rPr>
              <a:t> </a:t>
            </a:r>
            <a:r>
              <a:rPr sz="2000" b="1" spc="-5" dirty="0">
                <a:solidFill>
                  <a:srgbClr val="0070C0"/>
                </a:solidFill>
                <a:latin typeface="Cambria"/>
                <a:cs typeface="Cambria"/>
              </a:rPr>
              <a:t>name</a:t>
            </a:r>
            <a:r>
              <a:rPr sz="2000" b="1" spc="-30" dirty="0">
                <a:solidFill>
                  <a:srgbClr val="0070C0"/>
                </a:solidFill>
                <a:latin typeface="Cambria"/>
                <a:cs typeface="Cambria"/>
              </a:rPr>
              <a:t> </a:t>
            </a:r>
            <a:r>
              <a:rPr sz="2000" b="1" dirty="0">
                <a:solidFill>
                  <a:srgbClr val="0070C0"/>
                </a:solidFill>
                <a:latin typeface="Cambria"/>
                <a:cs typeface="Cambria"/>
              </a:rPr>
              <a:t>in</a:t>
            </a:r>
            <a:r>
              <a:rPr sz="2000" b="1" spc="-35" dirty="0">
                <a:solidFill>
                  <a:srgbClr val="0070C0"/>
                </a:solidFill>
                <a:latin typeface="Cambria"/>
                <a:cs typeface="Cambria"/>
              </a:rPr>
              <a:t> </a:t>
            </a:r>
            <a:r>
              <a:rPr sz="2000" b="1" spc="-10" dirty="0">
                <a:solidFill>
                  <a:srgbClr val="0070C0"/>
                </a:solidFill>
                <a:latin typeface="Cambria"/>
                <a:cs typeface="Cambria"/>
              </a:rPr>
              <a:t>HQL.</a:t>
            </a:r>
            <a:endParaRPr sz="2000" b="1" dirty="0">
              <a:solidFill>
                <a:srgbClr val="0070C0"/>
              </a:solidFill>
              <a:latin typeface="Cambria"/>
              <a:cs typeface="Cambria"/>
            </a:endParaRPr>
          </a:p>
          <a:p>
            <a:pPr>
              <a:lnSpc>
                <a:spcPct val="100000"/>
              </a:lnSpc>
              <a:spcBef>
                <a:spcPts val="30"/>
              </a:spcBef>
            </a:pPr>
            <a:endParaRPr sz="2000" dirty="0">
              <a:latin typeface="Cambria"/>
              <a:cs typeface="Cambria"/>
            </a:endParaRPr>
          </a:p>
          <a:p>
            <a:pPr marL="12700">
              <a:lnSpc>
                <a:spcPct val="100000"/>
              </a:lnSpc>
            </a:pPr>
            <a:r>
              <a:rPr sz="2000" spc="-10" dirty="0">
                <a:latin typeface="Cambria"/>
                <a:cs typeface="Cambria"/>
              </a:rPr>
              <a:t>The</a:t>
            </a:r>
            <a:r>
              <a:rPr sz="2000" dirty="0">
                <a:latin typeface="Cambria"/>
                <a:cs typeface="Cambria"/>
              </a:rPr>
              <a:t> </a:t>
            </a:r>
            <a:r>
              <a:rPr sz="2000" spc="-5" dirty="0">
                <a:latin typeface="Cambria"/>
                <a:cs typeface="Cambria"/>
              </a:rPr>
              <a:t>Hibernate</a:t>
            </a:r>
            <a:r>
              <a:rPr sz="2000" spc="-20" dirty="0">
                <a:latin typeface="Cambria"/>
                <a:cs typeface="Cambria"/>
              </a:rPr>
              <a:t> </a:t>
            </a:r>
            <a:r>
              <a:rPr sz="2000" spc="-5" dirty="0">
                <a:latin typeface="Cambria"/>
                <a:cs typeface="Cambria"/>
              </a:rPr>
              <a:t>query</a:t>
            </a:r>
            <a:r>
              <a:rPr sz="2000" spc="20" dirty="0">
                <a:latin typeface="Cambria"/>
                <a:cs typeface="Cambria"/>
              </a:rPr>
              <a:t> </a:t>
            </a:r>
            <a:r>
              <a:rPr sz="2000" spc="-10" dirty="0">
                <a:latin typeface="Cambria"/>
                <a:cs typeface="Cambria"/>
              </a:rPr>
              <a:t>are</a:t>
            </a:r>
            <a:r>
              <a:rPr sz="2000" spc="-45" dirty="0">
                <a:latin typeface="Cambria"/>
                <a:cs typeface="Cambria"/>
              </a:rPr>
              <a:t> </a:t>
            </a:r>
            <a:r>
              <a:rPr sz="2000" spc="-15" dirty="0">
                <a:latin typeface="Cambria"/>
                <a:cs typeface="Cambria"/>
              </a:rPr>
              <a:t>converted</a:t>
            </a:r>
            <a:r>
              <a:rPr sz="2000" spc="-120" dirty="0">
                <a:latin typeface="Cambria"/>
                <a:cs typeface="Cambria"/>
              </a:rPr>
              <a:t> </a:t>
            </a:r>
            <a:r>
              <a:rPr sz="2000" spc="-10" dirty="0">
                <a:latin typeface="Cambria"/>
                <a:cs typeface="Cambria"/>
              </a:rPr>
              <a:t>into</a:t>
            </a:r>
            <a:r>
              <a:rPr sz="2000" spc="-5" dirty="0">
                <a:latin typeface="Cambria"/>
                <a:cs typeface="Cambria"/>
              </a:rPr>
              <a:t> </a:t>
            </a:r>
            <a:r>
              <a:rPr sz="2000" spc="-15" dirty="0">
                <a:latin typeface="Cambria"/>
                <a:cs typeface="Cambria"/>
              </a:rPr>
              <a:t>conventional</a:t>
            </a:r>
            <a:r>
              <a:rPr sz="2000" spc="-135" dirty="0">
                <a:latin typeface="Cambria"/>
                <a:cs typeface="Cambria"/>
              </a:rPr>
              <a:t> </a:t>
            </a:r>
            <a:r>
              <a:rPr sz="2000" spc="-5" dirty="0">
                <a:latin typeface="Cambria"/>
                <a:cs typeface="Cambria"/>
              </a:rPr>
              <a:t>query</a:t>
            </a:r>
            <a:r>
              <a:rPr sz="2000" spc="70" dirty="0">
                <a:latin typeface="Cambria"/>
                <a:cs typeface="Cambria"/>
              </a:rPr>
              <a:t> </a:t>
            </a:r>
            <a:r>
              <a:rPr sz="2000" spc="-5" dirty="0">
                <a:latin typeface="Cambria"/>
                <a:cs typeface="Cambria"/>
              </a:rPr>
              <a:t>that</a:t>
            </a:r>
            <a:r>
              <a:rPr sz="2000" spc="-25" dirty="0">
                <a:latin typeface="Cambria"/>
                <a:cs typeface="Cambria"/>
              </a:rPr>
              <a:t> </a:t>
            </a:r>
            <a:r>
              <a:rPr sz="2000" dirty="0">
                <a:latin typeface="Cambria"/>
                <a:cs typeface="Cambria"/>
              </a:rPr>
              <a:t>in</a:t>
            </a:r>
            <a:r>
              <a:rPr sz="2000" spc="-5" dirty="0">
                <a:latin typeface="Cambria"/>
                <a:cs typeface="Cambria"/>
              </a:rPr>
              <a:t> turn</a:t>
            </a:r>
            <a:r>
              <a:rPr sz="2000" spc="70" dirty="0">
                <a:latin typeface="Cambria"/>
                <a:cs typeface="Cambria"/>
              </a:rPr>
              <a:t> </a:t>
            </a:r>
            <a:r>
              <a:rPr sz="2000" spc="-5" dirty="0">
                <a:latin typeface="Cambria"/>
                <a:cs typeface="Cambria"/>
              </a:rPr>
              <a:t>perform</a:t>
            </a:r>
            <a:r>
              <a:rPr lang="en-US" sz="2000" spc="-5" dirty="0">
                <a:latin typeface="Cambria"/>
                <a:cs typeface="Cambria"/>
              </a:rPr>
              <a:t> </a:t>
            </a:r>
            <a:r>
              <a:rPr sz="2000" spc="-5" dirty="0">
                <a:latin typeface="Cambria"/>
                <a:cs typeface="Cambria"/>
              </a:rPr>
              <a:t>operation.</a:t>
            </a:r>
            <a:endParaRPr sz="2000" dirty="0">
              <a:latin typeface="Cambria"/>
              <a:cs typeface="Cambria"/>
            </a:endParaRPr>
          </a:p>
          <a:p>
            <a:pPr>
              <a:lnSpc>
                <a:spcPct val="100000"/>
              </a:lnSpc>
              <a:spcBef>
                <a:spcPts val="30"/>
              </a:spcBef>
            </a:pPr>
            <a:endParaRPr sz="2000" dirty="0">
              <a:latin typeface="Cambria"/>
              <a:cs typeface="Cambria"/>
            </a:endParaRPr>
          </a:p>
          <a:p>
            <a:pPr marL="12700">
              <a:lnSpc>
                <a:spcPct val="100000"/>
              </a:lnSpc>
            </a:pPr>
            <a:r>
              <a:rPr sz="2000" spc="-5" dirty="0">
                <a:latin typeface="Cambria"/>
                <a:cs typeface="Cambria"/>
              </a:rPr>
              <a:t>These</a:t>
            </a:r>
            <a:r>
              <a:rPr sz="2000" spc="-35" dirty="0">
                <a:latin typeface="Cambria"/>
                <a:cs typeface="Cambria"/>
              </a:rPr>
              <a:t> </a:t>
            </a:r>
            <a:r>
              <a:rPr sz="2000" spc="-5" dirty="0">
                <a:latin typeface="Cambria"/>
                <a:cs typeface="Cambria"/>
              </a:rPr>
              <a:t>query</a:t>
            </a:r>
            <a:r>
              <a:rPr sz="2000" spc="10" dirty="0">
                <a:latin typeface="Cambria"/>
                <a:cs typeface="Cambria"/>
              </a:rPr>
              <a:t> </a:t>
            </a:r>
            <a:r>
              <a:rPr sz="2000" spc="-10" dirty="0">
                <a:latin typeface="Cambria"/>
                <a:cs typeface="Cambria"/>
              </a:rPr>
              <a:t>are</a:t>
            </a:r>
            <a:r>
              <a:rPr sz="2000" spc="-75" dirty="0">
                <a:latin typeface="Cambria"/>
                <a:cs typeface="Cambria"/>
              </a:rPr>
              <a:t> </a:t>
            </a:r>
            <a:r>
              <a:rPr sz="2000" dirty="0">
                <a:latin typeface="Cambria"/>
                <a:cs typeface="Cambria"/>
              </a:rPr>
              <a:t>case</a:t>
            </a:r>
            <a:r>
              <a:rPr sz="2000" spc="-35" dirty="0">
                <a:latin typeface="Cambria"/>
                <a:cs typeface="Cambria"/>
              </a:rPr>
              <a:t> </a:t>
            </a:r>
            <a:r>
              <a:rPr sz="2000" spc="-15" dirty="0">
                <a:latin typeface="Cambria"/>
                <a:cs typeface="Cambria"/>
              </a:rPr>
              <a:t>sensitive.</a:t>
            </a:r>
            <a:endParaRPr sz="2000" dirty="0">
              <a:latin typeface="Cambria"/>
              <a:cs typeface="Cambria"/>
            </a:endParaRPr>
          </a:p>
        </p:txBody>
      </p:sp>
      <p:sp>
        <p:nvSpPr>
          <p:cNvPr id="3" name="object 3"/>
          <p:cNvSpPr txBox="1">
            <a:spLocks noGrp="1"/>
          </p:cNvSpPr>
          <p:nvPr>
            <p:ph type="title"/>
          </p:nvPr>
        </p:nvSpPr>
        <p:spPr>
          <a:xfrm>
            <a:off x="435856" y="381000"/>
            <a:ext cx="7406539" cy="474489"/>
          </a:xfrm>
          <a:prstGeom prst="rect">
            <a:avLst/>
          </a:prstGeom>
        </p:spPr>
        <p:txBody>
          <a:bodyPr vert="horz" wrap="square" lIns="0" tIns="12700" rIns="0" bIns="0" rtlCol="0">
            <a:spAutoFit/>
          </a:bodyPr>
          <a:lstStyle/>
          <a:p>
            <a:pPr marL="207645" marR="5080" indent="-195580">
              <a:lnSpc>
                <a:spcPct val="100000"/>
              </a:lnSpc>
              <a:spcBef>
                <a:spcPts val="100"/>
              </a:spcBef>
            </a:pPr>
            <a:r>
              <a:rPr sz="3000" b="1" spc="-35" dirty="0">
                <a:solidFill>
                  <a:srgbClr val="FF0000"/>
                </a:solidFill>
                <a:latin typeface="Cambria"/>
                <a:cs typeface="Cambria"/>
              </a:rPr>
              <a:t>H</a:t>
            </a:r>
            <a:r>
              <a:rPr sz="3000" b="1" spc="-20" dirty="0">
                <a:solidFill>
                  <a:srgbClr val="FF0000"/>
                </a:solidFill>
                <a:latin typeface="Cambria"/>
                <a:cs typeface="Cambria"/>
              </a:rPr>
              <a:t>I</a:t>
            </a:r>
            <a:r>
              <a:rPr sz="3000" b="1" spc="-40" dirty="0">
                <a:solidFill>
                  <a:srgbClr val="FF0000"/>
                </a:solidFill>
                <a:latin typeface="Cambria"/>
                <a:cs typeface="Cambria"/>
              </a:rPr>
              <a:t>B</a:t>
            </a:r>
            <a:r>
              <a:rPr sz="3000" b="1" spc="-30" dirty="0">
                <a:solidFill>
                  <a:srgbClr val="FF0000"/>
                </a:solidFill>
                <a:latin typeface="Cambria"/>
                <a:cs typeface="Cambria"/>
              </a:rPr>
              <a:t>E</a:t>
            </a:r>
            <a:r>
              <a:rPr sz="3000" b="1" spc="-20" dirty="0">
                <a:solidFill>
                  <a:srgbClr val="FF0000"/>
                </a:solidFill>
                <a:latin typeface="Cambria"/>
                <a:cs typeface="Cambria"/>
              </a:rPr>
              <a:t>R</a:t>
            </a:r>
            <a:r>
              <a:rPr sz="3000" b="1" spc="-25" dirty="0">
                <a:solidFill>
                  <a:srgbClr val="FF0000"/>
                </a:solidFill>
                <a:latin typeface="Cambria"/>
                <a:cs typeface="Cambria"/>
              </a:rPr>
              <a:t>N</a:t>
            </a:r>
            <a:r>
              <a:rPr sz="3000" b="1" spc="-40" dirty="0">
                <a:solidFill>
                  <a:srgbClr val="FF0000"/>
                </a:solidFill>
                <a:latin typeface="Cambria"/>
                <a:cs typeface="Cambria"/>
              </a:rPr>
              <a:t>A</a:t>
            </a:r>
            <a:r>
              <a:rPr sz="3000" b="1" spc="-50" dirty="0">
                <a:solidFill>
                  <a:srgbClr val="FF0000"/>
                </a:solidFill>
                <a:latin typeface="Cambria"/>
                <a:cs typeface="Cambria"/>
              </a:rPr>
              <a:t>T</a:t>
            </a:r>
            <a:r>
              <a:rPr sz="3000" b="1" dirty="0">
                <a:solidFill>
                  <a:srgbClr val="FF0000"/>
                </a:solidFill>
                <a:latin typeface="Cambria"/>
                <a:cs typeface="Cambria"/>
              </a:rPr>
              <a:t>E</a:t>
            </a:r>
            <a:r>
              <a:rPr sz="3000" b="1" spc="-180" dirty="0">
                <a:solidFill>
                  <a:srgbClr val="FF0000"/>
                </a:solidFill>
                <a:latin typeface="Cambria"/>
                <a:cs typeface="Cambria"/>
              </a:rPr>
              <a:t> </a:t>
            </a:r>
            <a:r>
              <a:rPr sz="3000" b="1" spc="-25" dirty="0">
                <a:solidFill>
                  <a:srgbClr val="FF0000"/>
                </a:solidFill>
                <a:latin typeface="Cambria"/>
                <a:cs typeface="Cambria"/>
              </a:rPr>
              <a:t>Q</a:t>
            </a:r>
            <a:r>
              <a:rPr sz="3000" b="1" spc="-15" dirty="0">
                <a:solidFill>
                  <a:srgbClr val="FF0000"/>
                </a:solidFill>
                <a:latin typeface="Cambria"/>
                <a:cs typeface="Cambria"/>
              </a:rPr>
              <a:t>U</a:t>
            </a:r>
            <a:r>
              <a:rPr sz="3000" b="1" spc="-30" dirty="0">
                <a:solidFill>
                  <a:srgbClr val="FF0000"/>
                </a:solidFill>
                <a:latin typeface="Cambria"/>
                <a:cs typeface="Cambria"/>
              </a:rPr>
              <a:t>E</a:t>
            </a:r>
            <a:r>
              <a:rPr sz="3000" b="1" spc="-20" dirty="0">
                <a:solidFill>
                  <a:srgbClr val="FF0000"/>
                </a:solidFill>
                <a:latin typeface="Cambria"/>
                <a:cs typeface="Cambria"/>
              </a:rPr>
              <a:t>R</a:t>
            </a:r>
            <a:r>
              <a:rPr sz="3000" b="1" dirty="0">
                <a:solidFill>
                  <a:srgbClr val="FF0000"/>
                </a:solidFill>
                <a:latin typeface="Cambria"/>
                <a:cs typeface="Cambria"/>
              </a:rPr>
              <a:t>Y  </a:t>
            </a:r>
            <a:r>
              <a:rPr sz="3000" b="1" spc="-25" dirty="0">
                <a:solidFill>
                  <a:srgbClr val="FF0000"/>
                </a:solidFill>
                <a:latin typeface="Cambria"/>
                <a:cs typeface="Cambria"/>
              </a:rPr>
              <a:t>LANGUAGE(HQL)</a:t>
            </a:r>
            <a:endParaRPr sz="3000" dirty="0">
              <a:solidFill>
                <a:srgbClr val="FF0000"/>
              </a:solidFill>
              <a:latin typeface="Cambria"/>
              <a:cs typeface="Cambria"/>
            </a:endParaRPr>
          </a:p>
        </p:txBody>
      </p:sp>
    </p:spTree>
    <p:extLst>
      <p:ext uri="{BB962C8B-B14F-4D97-AF65-F5344CB8AC3E}">
        <p14:creationId xmlns:p14="http://schemas.microsoft.com/office/powerpoint/2010/main" val="33296767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Framework	</a:t>
            </a:r>
          </a:p>
        </p:txBody>
      </p:sp>
      <p:sp>
        <p:nvSpPr>
          <p:cNvPr id="3" name="Content Placeholder 2"/>
          <p:cNvSpPr>
            <a:spLocks noGrp="1"/>
          </p:cNvSpPr>
          <p:nvPr>
            <p:ph idx="1"/>
          </p:nvPr>
        </p:nvSpPr>
        <p:spPr/>
        <p:txBody>
          <a:bodyPr/>
          <a:lstStyle/>
          <a:p>
            <a:r>
              <a:rPr lang="en-US"/>
              <a:t>Hibernate framework simplifies the development of java application to interact with the database. </a:t>
            </a:r>
          </a:p>
          <a:p>
            <a:r>
              <a:rPr lang="en-US"/>
              <a:t>Hibernate is an </a:t>
            </a:r>
            <a:r>
              <a:rPr lang="en-US">
                <a:solidFill>
                  <a:srgbClr val="0000FF"/>
                </a:solidFill>
              </a:rPr>
              <a:t>open source</a:t>
            </a:r>
            <a:r>
              <a:rPr lang="en-US"/>
              <a:t>, </a:t>
            </a:r>
            <a:r>
              <a:rPr lang="en-US">
                <a:solidFill>
                  <a:srgbClr val="0000FF"/>
                </a:solidFill>
              </a:rPr>
              <a:t>lightweight</a:t>
            </a:r>
            <a:r>
              <a:rPr lang="en-US"/>
              <a:t>, </a:t>
            </a:r>
            <a:r>
              <a:rPr lang="en-US">
                <a:solidFill>
                  <a:srgbClr val="0000FF"/>
                </a:solidFill>
              </a:rPr>
              <a:t>ORM</a:t>
            </a:r>
            <a:r>
              <a:rPr lang="en-US"/>
              <a:t> (Object Relational Mapping) </a:t>
            </a:r>
            <a:r>
              <a:rPr lang="en-US">
                <a:solidFill>
                  <a:srgbClr val="0000FF"/>
                </a:solidFill>
              </a:rPr>
              <a:t>tool</a:t>
            </a:r>
            <a:r>
              <a:rPr lang="en-US"/>
              <a:t>.</a:t>
            </a:r>
          </a:p>
          <a:p>
            <a:r>
              <a:rPr lang="en-US"/>
              <a:t>An ORM tool simplifies the data </a:t>
            </a:r>
            <a:r>
              <a:rPr lang="en-US">
                <a:solidFill>
                  <a:srgbClr val="0000FF"/>
                </a:solidFill>
              </a:rPr>
              <a:t>creation</a:t>
            </a:r>
            <a:r>
              <a:rPr lang="en-US"/>
              <a:t>, data </a:t>
            </a:r>
            <a:r>
              <a:rPr lang="en-US">
                <a:solidFill>
                  <a:srgbClr val="0000FF"/>
                </a:solidFill>
              </a:rPr>
              <a:t>manipulation</a:t>
            </a:r>
            <a:r>
              <a:rPr lang="en-US"/>
              <a:t> and data </a:t>
            </a:r>
            <a:r>
              <a:rPr lang="en-US">
                <a:solidFill>
                  <a:srgbClr val="0000FF"/>
                </a:solidFill>
              </a:rPr>
              <a:t>access</a:t>
            </a:r>
            <a:r>
              <a:rPr lang="en-US"/>
              <a:t>. </a:t>
            </a:r>
          </a:p>
          <a:p>
            <a:r>
              <a:rPr lang="en-US"/>
              <a:t>Hibernate is a </a:t>
            </a:r>
            <a:r>
              <a:rPr lang="en-US">
                <a:solidFill>
                  <a:srgbClr val="0000FF"/>
                </a:solidFill>
              </a:rPr>
              <a:t>programming technique </a:t>
            </a:r>
            <a:r>
              <a:rPr lang="en-US"/>
              <a:t>that maps the object to the data stored in the database.</a:t>
            </a:r>
          </a:p>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t>8</a:t>
            </a:fld>
            <a:endParaRPr lang="en-US"/>
          </a:p>
        </p:txBody>
      </p:sp>
    </p:spTree>
    <p:extLst>
      <p:ext uri="{BB962C8B-B14F-4D97-AF65-F5344CB8AC3E}">
        <p14:creationId xmlns:p14="http://schemas.microsoft.com/office/powerpoint/2010/main" val="1610176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235" y="1922221"/>
            <a:ext cx="8157209" cy="3406140"/>
          </a:xfrm>
          <a:prstGeom prst="rect">
            <a:avLst/>
          </a:prstGeom>
        </p:spPr>
        <p:txBody>
          <a:bodyPr vert="horz" wrap="square" lIns="0" tIns="13970" rIns="0" bIns="0" rtlCol="0">
            <a:spAutoFit/>
          </a:bodyPr>
          <a:lstStyle/>
          <a:p>
            <a:pPr marL="469900" indent="-457200">
              <a:lnSpc>
                <a:spcPct val="100000"/>
              </a:lnSpc>
              <a:spcBef>
                <a:spcPts val="110"/>
              </a:spcBef>
              <a:buAutoNum type="arabicPeriod"/>
              <a:tabLst>
                <a:tab pos="469265" algn="l"/>
                <a:tab pos="469900" algn="l"/>
              </a:tabLst>
            </a:pPr>
            <a:r>
              <a:rPr sz="2200" spc="5" dirty="0">
                <a:latin typeface="Cambria"/>
                <a:cs typeface="Cambria"/>
              </a:rPr>
              <a:t>The</a:t>
            </a:r>
            <a:r>
              <a:rPr sz="2200" spc="-20" dirty="0">
                <a:latin typeface="Cambria"/>
                <a:cs typeface="Cambria"/>
              </a:rPr>
              <a:t> </a:t>
            </a:r>
            <a:r>
              <a:rPr sz="2200" dirty="0">
                <a:latin typeface="Cambria"/>
                <a:cs typeface="Cambria"/>
              </a:rPr>
              <a:t>HQL</a:t>
            </a:r>
            <a:r>
              <a:rPr sz="2200" spc="-40" dirty="0">
                <a:latin typeface="Cambria"/>
                <a:cs typeface="Cambria"/>
              </a:rPr>
              <a:t> </a:t>
            </a:r>
            <a:r>
              <a:rPr sz="2200" spc="5" dirty="0">
                <a:latin typeface="Cambria"/>
                <a:cs typeface="Cambria"/>
              </a:rPr>
              <a:t>can</a:t>
            </a:r>
            <a:r>
              <a:rPr sz="2200" spc="-15" dirty="0">
                <a:latin typeface="Cambria"/>
                <a:cs typeface="Cambria"/>
              </a:rPr>
              <a:t> </a:t>
            </a:r>
            <a:r>
              <a:rPr sz="2200" spc="-5" dirty="0">
                <a:latin typeface="Cambria"/>
                <a:cs typeface="Cambria"/>
              </a:rPr>
              <a:t>perform</a:t>
            </a:r>
            <a:r>
              <a:rPr sz="2200" spc="-90" dirty="0">
                <a:latin typeface="Cambria"/>
                <a:cs typeface="Cambria"/>
              </a:rPr>
              <a:t> </a:t>
            </a:r>
            <a:r>
              <a:rPr sz="2200" spc="-5" dirty="0">
                <a:latin typeface="Cambria"/>
                <a:cs typeface="Cambria"/>
              </a:rPr>
              <a:t>bulk</a:t>
            </a:r>
            <a:r>
              <a:rPr sz="2200" spc="-55" dirty="0">
                <a:latin typeface="Cambria"/>
                <a:cs typeface="Cambria"/>
              </a:rPr>
              <a:t> </a:t>
            </a:r>
            <a:r>
              <a:rPr sz="2200" dirty="0">
                <a:latin typeface="Cambria"/>
                <a:cs typeface="Cambria"/>
              </a:rPr>
              <a:t>of</a:t>
            </a:r>
            <a:r>
              <a:rPr sz="2200" spc="-50" dirty="0">
                <a:latin typeface="Cambria"/>
                <a:cs typeface="Cambria"/>
              </a:rPr>
              <a:t> </a:t>
            </a:r>
            <a:r>
              <a:rPr sz="2200" spc="-5" dirty="0">
                <a:latin typeface="Cambria"/>
                <a:cs typeface="Cambria"/>
              </a:rPr>
              <a:t>operation</a:t>
            </a:r>
            <a:r>
              <a:rPr sz="2200" spc="-75" dirty="0">
                <a:latin typeface="Cambria"/>
                <a:cs typeface="Cambria"/>
              </a:rPr>
              <a:t> </a:t>
            </a:r>
            <a:r>
              <a:rPr sz="2200" dirty="0">
                <a:latin typeface="Cambria"/>
                <a:cs typeface="Cambria"/>
              </a:rPr>
              <a:t>at</a:t>
            </a:r>
            <a:r>
              <a:rPr sz="2200" spc="-10" dirty="0">
                <a:latin typeface="Cambria"/>
                <a:cs typeface="Cambria"/>
              </a:rPr>
              <a:t> </a:t>
            </a:r>
            <a:r>
              <a:rPr sz="2200" spc="5" dirty="0">
                <a:latin typeface="Cambria"/>
                <a:cs typeface="Cambria"/>
              </a:rPr>
              <a:t>a</a:t>
            </a:r>
            <a:r>
              <a:rPr sz="2200" spc="25" dirty="0">
                <a:latin typeface="Cambria"/>
                <a:cs typeface="Cambria"/>
              </a:rPr>
              <a:t> </a:t>
            </a:r>
            <a:r>
              <a:rPr sz="2200" spc="5" dirty="0">
                <a:latin typeface="Cambria"/>
                <a:cs typeface="Cambria"/>
              </a:rPr>
              <a:t>time</a:t>
            </a:r>
            <a:r>
              <a:rPr sz="2200" spc="-45" dirty="0">
                <a:latin typeface="Cambria"/>
                <a:cs typeface="Cambria"/>
              </a:rPr>
              <a:t> </a:t>
            </a:r>
            <a:r>
              <a:rPr sz="2200" spc="5" dirty="0">
                <a:latin typeface="Cambria"/>
                <a:cs typeface="Cambria"/>
              </a:rPr>
              <a:t>on</a:t>
            </a:r>
            <a:r>
              <a:rPr sz="2200" spc="-15" dirty="0">
                <a:latin typeface="Cambria"/>
                <a:cs typeface="Cambria"/>
              </a:rPr>
              <a:t> </a:t>
            </a:r>
            <a:r>
              <a:rPr sz="2200" dirty="0">
                <a:latin typeface="Cambria"/>
                <a:cs typeface="Cambria"/>
              </a:rPr>
              <a:t>Hibernate.</a:t>
            </a:r>
          </a:p>
          <a:p>
            <a:pPr>
              <a:lnSpc>
                <a:spcPct val="100000"/>
              </a:lnSpc>
              <a:spcBef>
                <a:spcPts val="15"/>
              </a:spcBef>
              <a:buFont typeface="Cambria"/>
              <a:buAutoNum type="arabicPeriod"/>
            </a:pPr>
            <a:endParaRPr sz="2300" dirty="0">
              <a:latin typeface="Cambria"/>
              <a:cs typeface="Cambria"/>
            </a:endParaRPr>
          </a:p>
          <a:p>
            <a:pPr marL="469900" indent="-457200">
              <a:lnSpc>
                <a:spcPct val="100000"/>
              </a:lnSpc>
              <a:buAutoNum type="arabicPeriod"/>
              <a:tabLst>
                <a:tab pos="469265" algn="l"/>
                <a:tab pos="469900" algn="l"/>
                <a:tab pos="1170940" algn="l"/>
                <a:tab pos="2414905" algn="l"/>
                <a:tab pos="3323590" algn="l"/>
                <a:tab pos="4521835" algn="l"/>
                <a:tab pos="5552440" algn="l"/>
                <a:tab pos="6283960" algn="l"/>
                <a:tab pos="6713855" algn="l"/>
              </a:tabLst>
            </a:pPr>
            <a:r>
              <a:rPr sz="2200" spc="5" dirty="0">
                <a:latin typeface="Cambria"/>
                <a:cs typeface="Cambria"/>
              </a:rPr>
              <a:t>HQL	</a:t>
            </a:r>
            <a:r>
              <a:rPr sz="2200" dirty="0">
                <a:latin typeface="Cambria"/>
                <a:cs typeface="Cambria"/>
              </a:rPr>
              <a:t>supports	object	oriented	</a:t>
            </a:r>
            <a:r>
              <a:rPr sz="2200" spc="-10" dirty="0">
                <a:latin typeface="Cambria"/>
                <a:cs typeface="Cambria"/>
              </a:rPr>
              <a:t>feature	</a:t>
            </a:r>
            <a:r>
              <a:rPr sz="2200" spc="5" dirty="0">
                <a:latin typeface="Cambria"/>
                <a:cs typeface="Cambria"/>
              </a:rPr>
              <a:t>such	</a:t>
            </a:r>
            <a:r>
              <a:rPr sz="2200" dirty="0">
                <a:latin typeface="Cambria"/>
                <a:cs typeface="Cambria"/>
              </a:rPr>
              <a:t>as	inheritance,</a:t>
            </a:r>
          </a:p>
          <a:p>
            <a:pPr marL="469900">
              <a:lnSpc>
                <a:spcPct val="100000"/>
              </a:lnSpc>
              <a:spcBef>
                <a:spcPts val="5"/>
              </a:spcBef>
            </a:pPr>
            <a:r>
              <a:rPr sz="2200" spc="-5" dirty="0">
                <a:latin typeface="Cambria"/>
                <a:cs typeface="Cambria"/>
              </a:rPr>
              <a:t>po</a:t>
            </a:r>
            <a:r>
              <a:rPr sz="2200" spc="-45" dirty="0">
                <a:latin typeface="Cambria"/>
                <a:cs typeface="Cambria"/>
              </a:rPr>
              <a:t>l</a:t>
            </a:r>
            <a:r>
              <a:rPr sz="2200" dirty="0">
                <a:latin typeface="Cambria"/>
                <a:cs typeface="Cambria"/>
              </a:rPr>
              <a:t>ymorp</a:t>
            </a:r>
            <a:r>
              <a:rPr sz="2200" spc="-15" dirty="0">
                <a:latin typeface="Cambria"/>
                <a:cs typeface="Cambria"/>
              </a:rPr>
              <a:t>h</a:t>
            </a:r>
            <a:r>
              <a:rPr sz="2200" spc="5" dirty="0">
                <a:latin typeface="Cambria"/>
                <a:cs typeface="Cambria"/>
              </a:rPr>
              <a:t>i</a:t>
            </a:r>
            <a:r>
              <a:rPr sz="2200" spc="-10" dirty="0">
                <a:latin typeface="Cambria"/>
                <a:cs typeface="Cambria"/>
              </a:rPr>
              <a:t>sm</a:t>
            </a:r>
            <a:r>
              <a:rPr sz="2200" dirty="0">
                <a:latin typeface="Cambria"/>
                <a:cs typeface="Cambria"/>
              </a:rPr>
              <a:t>,</a:t>
            </a:r>
            <a:r>
              <a:rPr sz="2200" spc="-185" dirty="0">
                <a:latin typeface="Cambria"/>
                <a:cs typeface="Cambria"/>
              </a:rPr>
              <a:t> </a:t>
            </a:r>
            <a:r>
              <a:rPr sz="2200" spc="-5" dirty="0">
                <a:latin typeface="Cambria"/>
                <a:cs typeface="Cambria"/>
              </a:rPr>
              <a:t>a</a:t>
            </a:r>
            <a:r>
              <a:rPr sz="2200" spc="10" dirty="0">
                <a:latin typeface="Cambria"/>
                <a:cs typeface="Cambria"/>
              </a:rPr>
              <a:t>ss</a:t>
            </a:r>
            <a:r>
              <a:rPr sz="2200" dirty="0">
                <a:latin typeface="Cambria"/>
                <a:cs typeface="Cambria"/>
              </a:rPr>
              <a:t>o</a:t>
            </a:r>
            <a:r>
              <a:rPr sz="2200" spc="15" dirty="0">
                <a:latin typeface="Cambria"/>
                <a:cs typeface="Cambria"/>
              </a:rPr>
              <a:t>c</a:t>
            </a:r>
            <a:r>
              <a:rPr sz="2200" spc="5" dirty="0">
                <a:latin typeface="Cambria"/>
                <a:cs typeface="Cambria"/>
              </a:rPr>
              <a:t>i</a:t>
            </a:r>
            <a:r>
              <a:rPr sz="2200" spc="-5" dirty="0">
                <a:latin typeface="Cambria"/>
                <a:cs typeface="Cambria"/>
              </a:rPr>
              <a:t>at</a:t>
            </a:r>
            <a:r>
              <a:rPr sz="2200" spc="10" dirty="0">
                <a:latin typeface="Cambria"/>
                <a:cs typeface="Cambria"/>
              </a:rPr>
              <a:t>i</a:t>
            </a:r>
            <a:r>
              <a:rPr sz="2200" dirty="0">
                <a:latin typeface="Cambria"/>
                <a:cs typeface="Cambria"/>
              </a:rPr>
              <a:t>on</a:t>
            </a:r>
            <a:r>
              <a:rPr sz="2200" spc="-85" dirty="0">
                <a:latin typeface="Cambria"/>
                <a:cs typeface="Cambria"/>
              </a:rPr>
              <a:t> </a:t>
            </a:r>
            <a:r>
              <a:rPr sz="2200" spc="-5" dirty="0">
                <a:latin typeface="Cambria"/>
                <a:cs typeface="Cambria"/>
              </a:rPr>
              <a:t>an</a:t>
            </a:r>
            <a:r>
              <a:rPr sz="2200" dirty="0">
                <a:latin typeface="Cambria"/>
                <a:cs typeface="Cambria"/>
              </a:rPr>
              <a:t>d</a:t>
            </a:r>
            <a:r>
              <a:rPr sz="2200" spc="-35" dirty="0">
                <a:latin typeface="Cambria"/>
                <a:cs typeface="Cambria"/>
              </a:rPr>
              <a:t> </a:t>
            </a:r>
            <a:r>
              <a:rPr sz="2200" spc="10" dirty="0">
                <a:latin typeface="Cambria"/>
                <a:cs typeface="Cambria"/>
              </a:rPr>
              <a:t>s</a:t>
            </a:r>
            <a:r>
              <a:rPr sz="2200" dirty="0">
                <a:latin typeface="Cambria"/>
                <a:cs typeface="Cambria"/>
              </a:rPr>
              <a:t>o</a:t>
            </a:r>
            <a:r>
              <a:rPr sz="2200" spc="-25" dirty="0">
                <a:latin typeface="Cambria"/>
                <a:cs typeface="Cambria"/>
              </a:rPr>
              <a:t> </a:t>
            </a:r>
            <a:r>
              <a:rPr sz="2200" dirty="0">
                <a:latin typeface="Cambria"/>
                <a:cs typeface="Cambria"/>
              </a:rPr>
              <a:t>on.</a:t>
            </a:r>
          </a:p>
          <a:p>
            <a:pPr>
              <a:lnSpc>
                <a:spcPct val="100000"/>
              </a:lnSpc>
              <a:spcBef>
                <a:spcPts val="50"/>
              </a:spcBef>
            </a:pPr>
            <a:endParaRPr sz="2250" dirty="0">
              <a:latin typeface="Cambria"/>
              <a:cs typeface="Cambria"/>
            </a:endParaRPr>
          </a:p>
          <a:p>
            <a:pPr marL="469900" marR="27305" indent="-457200">
              <a:lnSpc>
                <a:spcPct val="100000"/>
              </a:lnSpc>
              <a:buAutoNum type="arabicPeriod" startAt="3"/>
              <a:tabLst>
                <a:tab pos="469265" algn="l"/>
                <a:tab pos="469900" algn="l"/>
              </a:tabLst>
            </a:pPr>
            <a:r>
              <a:rPr sz="2200" spc="-5" dirty="0">
                <a:latin typeface="Cambria"/>
                <a:cs typeface="Cambria"/>
              </a:rPr>
              <a:t>Instead</a:t>
            </a:r>
            <a:r>
              <a:rPr sz="2200" spc="25" dirty="0">
                <a:latin typeface="Cambria"/>
                <a:cs typeface="Cambria"/>
              </a:rPr>
              <a:t> </a:t>
            </a:r>
            <a:r>
              <a:rPr sz="2200" spc="5" dirty="0">
                <a:latin typeface="Cambria"/>
                <a:cs typeface="Cambria"/>
              </a:rPr>
              <a:t>of</a:t>
            </a:r>
            <a:r>
              <a:rPr sz="2200" spc="50" dirty="0">
                <a:latin typeface="Cambria"/>
                <a:cs typeface="Cambria"/>
              </a:rPr>
              <a:t> </a:t>
            </a:r>
            <a:r>
              <a:rPr sz="2200" dirty="0">
                <a:latin typeface="Cambria"/>
                <a:cs typeface="Cambria"/>
              </a:rPr>
              <a:t>returning</a:t>
            </a:r>
            <a:r>
              <a:rPr sz="2200" spc="-45" dirty="0">
                <a:latin typeface="Cambria"/>
                <a:cs typeface="Cambria"/>
              </a:rPr>
              <a:t> </a:t>
            </a:r>
            <a:r>
              <a:rPr sz="2200" dirty="0">
                <a:latin typeface="Cambria"/>
                <a:cs typeface="Cambria"/>
              </a:rPr>
              <a:t>plain</a:t>
            </a:r>
            <a:r>
              <a:rPr sz="2200" spc="40" dirty="0">
                <a:latin typeface="Cambria"/>
                <a:cs typeface="Cambria"/>
              </a:rPr>
              <a:t> </a:t>
            </a:r>
            <a:r>
              <a:rPr sz="2200" dirty="0">
                <a:latin typeface="Cambria"/>
                <a:cs typeface="Cambria"/>
              </a:rPr>
              <a:t>data</a:t>
            </a:r>
            <a:r>
              <a:rPr sz="2200" spc="70" dirty="0">
                <a:latin typeface="Cambria"/>
                <a:cs typeface="Cambria"/>
              </a:rPr>
              <a:t> </a:t>
            </a:r>
            <a:r>
              <a:rPr sz="2200" dirty="0">
                <a:latin typeface="Cambria"/>
                <a:cs typeface="Cambria"/>
              </a:rPr>
              <a:t>HQL</a:t>
            </a:r>
            <a:r>
              <a:rPr sz="2200" spc="35" dirty="0">
                <a:latin typeface="Cambria"/>
                <a:cs typeface="Cambria"/>
              </a:rPr>
              <a:t> </a:t>
            </a:r>
            <a:r>
              <a:rPr sz="2200" spc="-5" dirty="0">
                <a:latin typeface="Cambria"/>
                <a:cs typeface="Cambria"/>
              </a:rPr>
              <a:t>return</a:t>
            </a:r>
            <a:r>
              <a:rPr sz="2200" spc="15" dirty="0">
                <a:latin typeface="Cambria"/>
                <a:cs typeface="Cambria"/>
              </a:rPr>
              <a:t> </a:t>
            </a:r>
            <a:r>
              <a:rPr sz="2200" dirty="0">
                <a:latin typeface="Cambria"/>
                <a:cs typeface="Cambria"/>
              </a:rPr>
              <a:t>object.</a:t>
            </a:r>
            <a:r>
              <a:rPr sz="2200" spc="100" dirty="0">
                <a:latin typeface="Cambria"/>
                <a:cs typeface="Cambria"/>
              </a:rPr>
              <a:t> </a:t>
            </a:r>
            <a:r>
              <a:rPr sz="2200" spc="5" dirty="0">
                <a:latin typeface="Cambria"/>
                <a:cs typeface="Cambria"/>
              </a:rPr>
              <a:t>These</a:t>
            </a:r>
            <a:r>
              <a:rPr sz="2200" spc="35" dirty="0">
                <a:latin typeface="Cambria"/>
                <a:cs typeface="Cambria"/>
              </a:rPr>
              <a:t> </a:t>
            </a:r>
            <a:r>
              <a:rPr sz="2200" dirty="0">
                <a:latin typeface="Cambria"/>
                <a:cs typeface="Cambria"/>
              </a:rPr>
              <a:t>objects </a:t>
            </a:r>
            <a:r>
              <a:rPr sz="2200" spc="-470" dirty="0">
                <a:latin typeface="Cambria"/>
                <a:cs typeface="Cambria"/>
              </a:rPr>
              <a:t> </a:t>
            </a:r>
            <a:r>
              <a:rPr sz="2200" dirty="0">
                <a:latin typeface="Cambria"/>
                <a:cs typeface="Cambria"/>
              </a:rPr>
              <a:t>can</a:t>
            </a:r>
            <a:r>
              <a:rPr sz="2200" spc="-15" dirty="0">
                <a:latin typeface="Cambria"/>
                <a:cs typeface="Cambria"/>
              </a:rPr>
              <a:t> </a:t>
            </a:r>
            <a:r>
              <a:rPr sz="2200" spc="-5" dirty="0">
                <a:latin typeface="Cambria"/>
                <a:cs typeface="Cambria"/>
              </a:rPr>
              <a:t>be</a:t>
            </a:r>
            <a:r>
              <a:rPr sz="2200" spc="-30" dirty="0">
                <a:latin typeface="Cambria"/>
                <a:cs typeface="Cambria"/>
              </a:rPr>
              <a:t> </a:t>
            </a:r>
            <a:r>
              <a:rPr sz="2200" spc="-5" dirty="0">
                <a:latin typeface="Cambria"/>
                <a:cs typeface="Cambria"/>
              </a:rPr>
              <a:t>easily</a:t>
            </a:r>
            <a:r>
              <a:rPr sz="2200" spc="-85" dirty="0">
                <a:latin typeface="Cambria"/>
                <a:cs typeface="Cambria"/>
              </a:rPr>
              <a:t> </a:t>
            </a:r>
            <a:r>
              <a:rPr sz="2200" spc="5" dirty="0">
                <a:latin typeface="Cambria"/>
                <a:cs typeface="Cambria"/>
              </a:rPr>
              <a:t>accessed</a:t>
            </a:r>
            <a:r>
              <a:rPr sz="2200" spc="-20" dirty="0">
                <a:latin typeface="Cambria"/>
                <a:cs typeface="Cambria"/>
              </a:rPr>
              <a:t> </a:t>
            </a:r>
            <a:r>
              <a:rPr sz="2200" spc="5" dirty="0">
                <a:latin typeface="Cambria"/>
                <a:cs typeface="Cambria"/>
              </a:rPr>
              <a:t>or</a:t>
            </a:r>
            <a:r>
              <a:rPr sz="2200" spc="-55" dirty="0">
                <a:latin typeface="Cambria"/>
                <a:cs typeface="Cambria"/>
              </a:rPr>
              <a:t> </a:t>
            </a:r>
            <a:r>
              <a:rPr sz="2200" spc="-10" dirty="0">
                <a:latin typeface="Cambria"/>
                <a:cs typeface="Cambria"/>
              </a:rPr>
              <a:t>programmed.</a:t>
            </a:r>
            <a:endParaRPr sz="2200" dirty="0">
              <a:latin typeface="Cambria"/>
              <a:cs typeface="Cambria"/>
            </a:endParaRPr>
          </a:p>
          <a:p>
            <a:pPr>
              <a:lnSpc>
                <a:spcPct val="100000"/>
              </a:lnSpc>
              <a:spcBef>
                <a:spcPts val="20"/>
              </a:spcBef>
              <a:buFont typeface="Cambria"/>
              <a:buAutoNum type="arabicPeriod" startAt="3"/>
            </a:pPr>
            <a:endParaRPr sz="2300" dirty="0">
              <a:latin typeface="Cambria"/>
              <a:cs typeface="Cambria"/>
            </a:endParaRPr>
          </a:p>
          <a:p>
            <a:pPr marL="469900" marR="30480" indent="-457200">
              <a:lnSpc>
                <a:spcPct val="100000"/>
              </a:lnSpc>
              <a:buAutoNum type="arabicPeriod" startAt="3"/>
              <a:tabLst>
                <a:tab pos="469265" algn="l"/>
                <a:tab pos="469900" algn="l"/>
              </a:tabLst>
            </a:pPr>
            <a:r>
              <a:rPr sz="2200" spc="5" dirty="0">
                <a:latin typeface="Cambria"/>
                <a:cs typeface="Cambria"/>
              </a:rPr>
              <a:t>HQL</a:t>
            </a:r>
            <a:r>
              <a:rPr sz="2200" spc="-15" dirty="0">
                <a:latin typeface="Cambria"/>
                <a:cs typeface="Cambria"/>
              </a:rPr>
              <a:t> </a:t>
            </a:r>
            <a:r>
              <a:rPr sz="2200" spc="5" dirty="0">
                <a:latin typeface="Cambria"/>
                <a:cs typeface="Cambria"/>
              </a:rPr>
              <a:t>is</a:t>
            </a:r>
            <a:r>
              <a:rPr sz="2200" spc="10" dirty="0">
                <a:latin typeface="Cambria"/>
                <a:cs typeface="Cambria"/>
              </a:rPr>
              <a:t> </a:t>
            </a:r>
            <a:r>
              <a:rPr sz="2200" dirty="0">
                <a:latin typeface="Cambria"/>
                <a:cs typeface="Cambria"/>
              </a:rPr>
              <a:t>database</a:t>
            </a:r>
            <a:r>
              <a:rPr sz="2200" spc="-20" dirty="0">
                <a:latin typeface="Cambria"/>
                <a:cs typeface="Cambria"/>
              </a:rPr>
              <a:t> </a:t>
            </a:r>
            <a:r>
              <a:rPr sz="2200" dirty="0">
                <a:latin typeface="Cambria"/>
                <a:cs typeface="Cambria"/>
              </a:rPr>
              <a:t>independent.</a:t>
            </a:r>
            <a:r>
              <a:rPr sz="2200" spc="-70" dirty="0">
                <a:latin typeface="Cambria"/>
                <a:cs typeface="Cambria"/>
              </a:rPr>
              <a:t> </a:t>
            </a:r>
            <a:r>
              <a:rPr sz="2200" spc="5" dirty="0">
                <a:latin typeface="Cambria"/>
                <a:cs typeface="Cambria"/>
              </a:rPr>
              <a:t>The same</a:t>
            </a:r>
            <a:r>
              <a:rPr sz="2200" spc="-40" dirty="0">
                <a:latin typeface="Cambria"/>
                <a:cs typeface="Cambria"/>
              </a:rPr>
              <a:t> </a:t>
            </a:r>
            <a:r>
              <a:rPr sz="2200" dirty="0">
                <a:latin typeface="Cambria"/>
                <a:cs typeface="Cambria"/>
              </a:rPr>
              <a:t>HQL</a:t>
            </a:r>
            <a:r>
              <a:rPr sz="2200" spc="-15" dirty="0">
                <a:latin typeface="Cambria"/>
                <a:cs typeface="Cambria"/>
              </a:rPr>
              <a:t> </a:t>
            </a:r>
            <a:r>
              <a:rPr sz="2200" spc="5" dirty="0">
                <a:latin typeface="Cambria"/>
                <a:cs typeface="Cambria"/>
              </a:rPr>
              <a:t>can</a:t>
            </a:r>
            <a:r>
              <a:rPr sz="2200" spc="-5" dirty="0">
                <a:latin typeface="Cambria"/>
                <a:cs typeface="Cambria"/>
              </a:rPr>
              <a:t> be</a:t>
            </a:r>
            <a:r>
              <a:rPr sz="2200" spc="-25" dirty="0">
                <a:latin typeface="Cambria"/>
                <a:cs typeface="Cambria"/>
              </a:rPr>
              <a:t> </a:t>
            </a:r>
            <a:r>
              <a:rPr sz="2200" spc="-15" dirty="0">
                <a:latin typeface="Cambria"/>
                <a:cs typeface="Cambria"/>
              </a:rPr>
              <a:t>executed</a:t>
            </a:r>
            <a:r>
              <a:rPr sz="2200" spc="-80" dirty="0">
                <a:latin typeface="Cambria"/>
                <a:cs typeface="Cambria"/>
              </a:rPr>
              <a:t> </a:t>
            </a:r>
            <a:r>
              <a:rPr sz="2200" dirty="0">
                <a:latin typeface="Cambria"/>
                <a:cs typeface="Cambria"/>
              </a:rPr>
              <a:t>on </a:t>
            </a:r>
            <a:r>
              <a:rPr sz="2200" spc="-470" dirty="0">
                <a:latin typeface="Cambria"/>
                <a:cs typeface="Cambria"/>
              </a:rPr>
              <a:t> </a:t>
            </a:r>
            <a:r>
              <a:rPr sz="2200" spc="-5" dirty="0">
                <a:latin typeface="Cambria"/>
                <a:cs typeface="Cambria"/>
              </a:rPr>
              <a:t>different</a:t>
            </a:r>
            <a:r>
              <a:rPr sz="2200" spc="-140" dirty="0">
                <a:latin typeface="Cambria"/>
                <a:cs typeface="Cambria"/>
              </a:rPr>
              <a:t> </a:t>
            </a:r>
            <a:r>
              <a:rPr sz="2200" dirty="0">
                <a:latin typeface="Cambria"/>
                <a:cs typeface="Cambria"/>
              </a:rPr>
              <a:t>databases.</a:t>
            </a:r>
          </a:p>
        </p:txBody>
      </p:sp>
      <p:sp>
        <p:nvSpPr>
          <p:cNvPr id="3" name="object 3"/>
          <p:cNvSpPr txBox="1">
            <a:spLocks noGrp="1"/>
          </p:cNvSpPr>
          <p:nvPr>
            <p:ph type="title"/>
          </p:nvPr>
        </p:nvSpPr>
        <p:spPr>
          <a:xfrm>
            <a:off x="399389" y="624331"/>
            <a:ext cx="3609975" cy="512445"/>
          </a:xfrm>
          <a:prstGeom prst="rect">
            <a:avLst/>
          </a:prstGeom>
        </p:spPr>
        <p:txBody>
          <a:bodyPr vert="horz" wrap="square" lIns="0" tIns="11430" rIns="0" bIns="0" rtlCol="0">
            <a:spAutoFit/>
          </a:bodyPr>
          <a:lstStyle/>
          <a:p>
            <a:pPr marL="12700">
              <a:lnSpc>
                <a:spcPct val="100000"/>
              </a:lnSpc>
              <a:spcBef>
                <a:spcPts val="90"/>
              </a:spcBef>
            </a:pPr>
            <a:r>
              <a:rPr sz="3200" b="1" spc="-30" dirty="0">
                <a:solidFill>
                  <a:srgbClr val="FFFFFF"/>
                </a:solidFill>
                <a:latin typeface="Cambria"/>
                <a:cs typeface="Cambria"/>
              </a:rPr>
              <a:t>Advantages</a:t>
            </a:r>
            <a:r>
              <a:rPr sz="3200" b="1" spc="-10" dirty="0">
                <a:solidFill>
                  <a:srgbClr val="FFFFFF"/>
                </a:solidFill>
                <a:latin typeface="Cambria"/>
                <a:cs typeface="Cambria"/>
              </a:rPr>
              <a:t> </a:t>
            </a:r>
            <a:r>
              <a:rPr sz="3200" b="1" spc="-5" dirty="0">
                <a:solidFill>
                  <a:srgbClr val="FFFFFF"/>
                </a:solidFill>
                <a:latin typeface="Cambria"/>
                <a:cs typeface="Cambria"/>
              </a:rPr>
              <a:t>of</a:t>
            </a:r>
            <a:r>
              <a:rPr sz="3200" b="1" spc="-75" dirty="0">
                <a:solidFill>
                  <a:srgbClr val="FFFFFF"/>
                </a:solidFill>
                <a:latin typeface="Cambria"/>
                <a:cs typeface="Cambria"/>
              </a:rPr>
              <a:t> </a:t>
            </a:r>
            <a:r>
              <a:rPr sz="3200" b="1" spc="-10" dirty="0">
                <a:solidFill>
                  <a:srgbClr val="FFFFFF"/>
                </a:solidFill>
                <a:latin typeface="Cambria"/>
                <a:cs typeface="Cambria"/>
              </a:rPr>
              <a:t>HQL:</a:t>
            </a:r>
            <a:endParaRPr sz="3200">
              <a:latin typeface="Cambria"/>
              <a:cs typeface="Cambria"/>
            </a:endParaRPr>
          </a:p>
        </p:txBody>
      </p:sp>
      <p:sp>
        <p:nvSpPr>
          <p:cNvPr id="4" name="object 3"/>
          <p:cNvSpPr txBox="1">
            <a:spLocks/>
          </p:cNvSpPr>
          <p:nvPr/>
        </p:nvSpPr>
        <p:spPr>
          <a:xfrm>
            <a:off x="435856" y="381000"/>
            <a:ext cx="7406539" cy="474489"/>
          </a:xfrm>
          <a:prstGeom prst="rect">
            <a:avLst/>
          </a:prstGeom>
        </p:spPr>
        <p:txBody>
          <a:bodyPr vert="horz" wrap="square" lIns="0" tIns="12700" rIns="0" bIns="0" rtlCol="0" anchor="ctr">
            <a:spAutoFit/>
          </a:bodyPr>
          <a:lstStyle>
            <a:lvl1pPr algn="l" defTabSz="914400" rtl="0" eaLnBrk="1" latinLnBrk="0" hangingPunct="1">
              <a:spcBef>
                <a:spcPct val="0"/>
              </a:spcBef>
              <a:buNone/>
              <a:defRPr sz="4400" kern="1200">
                <a:solidFill>
                  <a:schemeClr val="tx1"/>
                </a:solidFill>
                <a:latin typeface="+mj-lt"/>
                <a:ea typeface="Open Sans Semibold" panose="020B0706030804020204" pitchFamily="34" charset="0"/>
                <a:cs typeface="Open Sans Semibold" panose="020B0706030804020204" pitchFamily="34" charset="0"/>
              </a:defRPr>
            </a:lvl1pPr>
          </a:lstStyle>
          <a:p>
            <a:pPr marL="207645" marR="5080" indent="-195580">
              <a:spcBef>
                <a:spcPts val="100"/>
              </a:spcBef>
            </a:pPr>
            <a:r>
              <a:rPr lang="en-IN" sz="3000" b="1" spc="-35">
                <a:solidFill>
                  <a:srgbClr val="FF0000"/>
                </a:solidFill>
                <a:latin typeface="Cambria"/>
                <a:cs typeface="Cambria"/>
              </a:rPr>
              <a:t>H</a:t>
            </a:r>
            <a:r>
              <a:rPr lang="en-IN" sz="3000" b="1" spc="-20">
                <a:solidFill>
                  <a:srgbClr val="FF0000"/>
                </a:solidFill>
                <a:latin typeface="Cambria"/>
                <a:cs typeface="Cambria"/>
              </a:rPr>
              <a:t>I</a:t>
            </a:r>
            <a:r>
              <a:rPr lang="en-IN" sz="3000" b="1" spc="-40">
                <a:solidFill>
                  <a:srgbClr val="FF0000"/>
                </a:solidFill>
                <a:latin typeface="Cambria"/>
                <a:cs typeface="Cambria"/>
              </a:rPr>
              <a:t>B</a:t>
            </a:r>
            <a:r>
              <a:rPr lang="en-IN" sz="3000" b="1" spc="-30">
                <a:solidFill>
                  <a:srgbClr val="FF0000"/>
                </a:solidFill>
                <a:latin typeface="Cambria"/>
                <a:cs typeface="Cambria"/>
              </a:rPr>
              <a:t>E</a:t>
            </a:r>
            <a:r>
              <a:rPr lang="en-IN" sz="3000" b="1" spc="-20">
                <a:solidFill>
                  <a:srgbClr val="FF0000"/>
                </a:solidFill>
                <a:latin typeface="Cambria"/>
                <a:cs typeface="Cambria"/>
              </a:rPr>
              <a:t>R</a:t>
            </a:r>
            <a:r>
              <a:rPr lang="en-IN" sz="3000" b="1" spc="-25">
                <a:solidFill>
                  <a:srgbClr val="FF0000"/>
                </a:solidFill>
                <a:latin typeface="Cambria"/>
                <a:cs typeface="Cambria"/>
              </a:rPr>
              <a:t>N</a:t>
            </a:r>
            <a:r>
              <a:rPr lang="en-IN" sz="3000" b="1" spc="-40">
                <a:solidFill>
                  <a:srgbClr val="FF0000"/>
                </a:solidFill>
                <a:latin typeface="Cambria"/>
                <a:cs typeface="Cambria"/>
              </a:rPr>
              <a:t>A</a:t>
            </a:r>
            <a:r>
              <a:rPr lang="en-IN" sz="3000" b="1" spc="-50">
                <a:solidFill>
                  <a:srgbClr val="FF0000"/>
                </a:solidFill>
                <a:latin typeface="Cambria"/>
                <a:cs typeface="Cambria"/>
              </a:rPr>
              <a:t>T</a:t>
            </a:r>
            <a:r>
              <a:rPr lang="en-IN" sz="3000" b="1">
                <a:solidFill>
                  <a:srgbClr val="FF0000"/>
                </a:solidFill>
                <a:latin typeface="Cambria"/>
                <a:cs typeface="Cambria"/>
              </a:rPr>
              <a:t>E</a:t>
            </a:r>
            <a:r>
              <a:rPr lang="en-IN" sz="3000" b="1" spc="-180">
                <a:solidFill>
                  <a:srgbClr val="FF0000"/>
                </a:solidFill>
                <a:latin typeface="Cambria"/>
                <a:cs typeface="Cambria"/>
              </a:rPr>
              <a:t> </a:t>
            </a:r>
            <a:r>
              <a:rPr lang="en-IN" sz="3000" b="1" spc="-25">
                <a:solidFill>
                  <a:srgbClr val="FF0000"/>
                </a:solidFill>
                <a:latin typeface="Cambria"/>
                <a:cs typeface="Cambria"/>
              </a:rPr>
              <a:t>Q</a:t>
            </a:r>
            <a:r>
              <a:rPr lang="en-IN" sz="3000" b="1" spc="-15">
                <a:solidFill>
                  <a:srgbClr val="FF0000"/>
                </a:solidFill>
                <a:latin typeface="Cambria"/>
                <a:cs typeface="Cambria"/>
              </a:rPr>
              <a:t>U</a:t>
            </a:r>
            <a:r>
              <a:rPr lang="en-IN" sz="3000" b="1" spc="-30">
                <a:solidFill>
                  <a:srgbClr val="FF0000"/>
                </a:solidFill>
                <a:latin typeface="Cambria"/>
                <a:cs typeface="Cambria"/>
              </a:rPr>
              <a:t>E</a:t>
            </a:r>
            <a:r>
              <a:rPr lang="en-IN" sz="3000" b="1" spc="-20">
                <a:solidFill>
                  <a:srgbClr val="FF0000"/>
                </a:solidFill>
                <a:latin typeface="Cambria"/>
                <a:cs typeface="Cambria"/>
              </a:rPr>
              <a:t>R</a:t>
            </a:r>
            <a:r>
              <a:rPr lang="en-IN" sz="3000" b="1">
                <a:solidFill>
                  <a:srgbClr val="FF0000"/>
                </a:solidFill>
                <a:latin typeface="Cambria"/>
                <a:cs typeface="Cambria"/>
              </a:rPr>
              <a:t>Y  </a:t>
            </a:r>
            <a:r>
              <a:rPr lang="en-IN" sz="3000" b="1" spc="-25">
                <a:solidFill>
                  <a:srgbClr val="FF0000"/>
                </a:solidFill>
                <a:latin typeface="Cambria"/>
                <a:cs typeface="Cambria"/>
              </a:rPr>
              <a:t>LANGUAGE(HQL)</a:t>
            </a:r>
            <a:endParaRPr lang="en-IN" sz="3000" dirty="0">
              <a:solidFill>
                <a:srgbClr val="FF0000"/>
              </a:solidFill>
              <a:latin typeface="Cambria"/>
              <a:cs typeface="Cambria"/>
            </a:endParaRPr>
          </a:p>
        </p:txBody>
      </p:sp>
    </p:spTree>
    <p:extLst>
      <p:ext uri="{BB962C8B-B14F-4D97-AF65-F5344CB8AC3E}">
        <p14:creationId xmlns:p14="http://schemas.microsoft.com/office/powerpoint/2010/main" val="1715290424"/>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235" y="1922221"/>
            <a:ext cx="8169275" cy="2726055"/>
          </a:xfrm>
          <a:prstGeom prst="rect">
            <a:avLst/>
          </a:prstGeom>
        </p:spPr>
        <p:txBody>
          <a:bodyPr vert="horz" wrap="square" lIns="0" tIns="13970" rIns="0" bIns="0" rtlCol="0">
            <a:spAutoFit/>
          </a:bodyPr>
          <a:lstStyle/>
          <a:p>
            <a:pPr marL="469900" indent="-457200">
              <a:lnSpc>
                <a:spcPct val="100000"/>
              </a:lnSpc>
              <a:spcBef>
                <a:spcPts val="110"/>
              </a:spcBef>
              <a:buAutoNum type="arabicPeriod"/>
              <a:tabLst>
                <a:tab pos="469265" algn="l"/>
                <a:tab pos="469900" algn="l"/>
              </a:tabLst>
            </a:pPr>
            <a:r>
              <a:rPr sz="2200" spc="5" dirty="0">
                <a:latin typeface="Cambria"/>
                <a:cs typeface="Cambria"/>
              </a:rPr>
              <a:t>HQL</a:t>
            </a:r>
            <a:r>
              <a:rPr sz="2200" spc="240" dirty="0">
                <a:latin typeface="Cambria"/>
                <a:cs typeface="Cambria"/>
              </a:rPr>
              <a:t> </a:t>
            </a:r>
            <a:r>
              <a:rPr sz="2200" dirty="0">
                <a:latin typeface="Cambria"/>
                <a:cs typeface="Cambria"/>
              </a:rPr>
              <a:t>stands</a:t>
            </a:r>
            <a:r>
              <a:rPr sz="2200" spc="295" dirty="0">
                <a:latin typeface="Cambria"/>
                <a:cs typeface="Cambria"/>
              </a:rPr>
              <a:t> </a:t>
            </a:r>
            <a:r>
              <a:rPr sz="2200" spc="-5" dirty="0">
                <a:latin typeface="Cambria"/>
                <a:cs typeface="Cambria"/>
              </a:rPr>
              <a:t>for</a:t>
            </a:r>
            <a:r>
              <a:rPr sz="2200" spc="235" dirty="0">
                <a:latin typeface="Cambria"/>
                <a:cs typeface="Cambria"/>
              </a:rPr>
              <a:t> </a:t>
            </a:r>
            <a:r>
              <a:rPr sz="2200" spc="-5" dirty="0">
                <a:latin typeface="Cambria"/>
                <a:cs typeface="Cambria"/>
              </a:rPr>
              <a:t>Hibernate</a:t>
            </a:r>
            <a:r>
              <a:rPr sz="2200" spc="235" dirty="0">
                <a:latin typeface="Cambria"/>
                <a:cs typeface="Cambria"/>
              </a:rPr>
              <a:t> </a:t>
            </a:r>
            <a:r>
              <a:rPr sz="2200" dirty="0">
                <a:latin typeface="Cambria"/>
                <a:cs typeface="Cambria"/>
              </a:rPr>
              <a:t>Query</a:t>
            </a:r>
            <a:r>
              <a:rPr sz="2200" spc="275" dirty="0">
                <a:latin typeface="Cambria"/>
                <a:cs typeface="Cambria"/>
              </a:rPr>
              <a:t> </a:t>
            </a:r>
            <a:r>
              <a:rPr sz="2200" spc="-5" dirty="0">
                <a:latin typeface="Cambria"/>
                <a:cs typeface="Cambria"/>
              </a:rPr>
              <a:t>Language</a:t>
            </a:r>
            <a:r>
              <a:rPr sz="2200" spc="235" dirty="0">
                <a:latin typeface="Cambria"/>
                <a:cs typeface="Cambria"/>
              </a:rPr>
              <a:t> </a:t>
            </a:r>
            <a:r>
              <a:rPr sz="2200" dirty="0">
                <a:latin typeface="Cambria"/>
                <a:cs typeface="Cambria"/>
              </a:rPr>
              <a:t>and</a:t>
            </a:r>
            <a:r>
              <a:rPr sz="2200" spc="275" dirty="0">
                <a:latin typeface="Cambria"/>
                <a:cs typeface="Cambria"/>
              </a:rPr>
              <a:t> </a:t>
            </a:r>
            <a:r>
              <a:rPr sz="2200" dirty="0">
                <a:latin typeface="Cambria"/>
                <a:cs typeface="Cambria"/>
              </a:rPr>
              <a:t>SQL</a:t>
            </a:r>
            <a:r>
              <a:rPr sz="2200" spc="275" dirty="0">
                <a:latin typeface="Cambria"/>
                <a:cs typeface="Cambria"/>
              </a:rPr>
              <a:t> </a:t>
            </a:r>
            <a:r>
              <a:rPr sz="2200" dirty="0">
                <a:latin typeface="Cambria"/>
                <a:cs typeface="Cambria"/>
              </a:rPr>
              <a:t>stands</a:t>
            </a:r>
            <a:r>
              <a:rPr sz="2200" spc="270" dirty="0">
                <a:latin typeface="Cambria"/>
                <a:cs typeface="Cambria"/>
              </a:rPr>
              <a:t> </a:t>
            </a:r>
            <a:r>
              <a:rPr sz="2200" spc="-5" dirty="0">
                <a:latin typeface="Cambria"/>
                <a:cs typeface="Cambria"/>
              </a:rPr>
              <a:t>for</a:t>
            </a:r>
            <a:endParaRPr sz="2200" dirty="0">
              <a:latin typeface="Cambria"/>
              <a:cs typeface="Cambria"/>
            </a:endParaRPr>
          </a:p>
          <a:p>
            <a:pPr marL="469900">
              <a:lnSpc>
                <a:spcPct val="100000"/>
              </a:lnSpc>
            </a:pPr>
            <a:r>
              <a:rPr sz="2200" spc="5" dirty="0">
                <a:latin typeface="Cambria"/>
                <a:cs typeface="Cambria"/>
              </a:rPr>
              <a:t>S</a:t>
            </a:r>
            <a:r>
              <a:rPr sz="2200" spc="-5" dirty="0">
                <a:latin typeface="Cambria"/>
                <a:cs typeface="Cambria"/>
              </a:rPr>
              <a:t>tru</a:t>
            </a:r>
            <a:r>
              <a:rPr sz="2200" spc="10" dirty="0">
                <a:latin typeface="Cambria"/>
                <a:cs typeface="Cambria"/>
              </a:rPr>
              <a:t>c</a:t>
            </a:r>
            <a:r>
              <a:rPr sz="2200" spc="-5" dirty="0">
                <a:latin typeface="Cambria"/>
                <a:cs typeface="Cambria"/>
              </a:rPr>
              <a:t>tu</a:t>
            </a:r>
            <a:r>
              <a:rPr sz="2200" spc="-25" dirty="0">
                <a:latin typeface="Cambria"/>
                <a:cs typeface="Cambria"/>
              </a:rPr>
              <a:t>re</a:t>
            </a:r>
            <a:r>
              <a:rPr sz="2200" dirty="0">
                <a:latin typeface="Cambria"/>
                <a:cs typeface="Cambria"/>
              </a:rPr>
              <a:t>d</a:t>
            </a:r>
            <a:r>
              <a:rPr sz="2200" spc="-120" dirty="0">
                <a:latin typeface="Cambria"/>
                <a:cs typeface="Cambria"/>
              </a:rPr>
              <a:t> </a:t>
            </a:r>
            <a:r>
              <a:rPr sz="2200" spc="-5" dirty="0">
                <a:latin typeface="Cambria"/>
                <a:cs typeface="Cambria"/>
              </a:rPr>
              <a:t>Quer</a:t>
            </a:r>
            <a:r>
              <a:rPr sz="2200" dirty="0">
                <a:latin typeface="Cambria"/>
                <a:cs typeface="Cambria"/>
              </a:rPr>
              <a:t>y</a:t>
            </a:r>
            <a:r>
              <a:rPr sz="2200" spc="-30" dirty="0">
                <a:latin typeface="Cambria"/>
                <a:cs typeface="Cambria"/>
              </a:rPr>
              <a:t> </a:t>
            </a:r>
            <a:r>
              <a:rPr sz="2200" spc="-10" dirty="0">
                <a:latin typeface="Cambria"/>
                <a:cs typeface="Cambria"/>
              </a:rPr>
              <a:t>L</a:t>
            </a:r>
            <a:r>
              <a:rPr sz="2200" spc="-5" dirty="0">
                <a:latin typeface="Cambria"/>
                <a:cs typeface="Cambria"/>
              </a:rPr>
              <a:t>an</a:t>
            </a:r>
            <a:r>
              <a:rPr sz="2200" spc="-20" dirty="0">
                <a:latin typeface="Cambria"/>
                <a:cs typeface="Cambria"/>
              </a:rPr>
              <a:t>g</a:t>
            </a:r>
            <a:r>
              <a:rPr sz="2200" spc="-5" dirty="0">
                <a:latin typeface="Cambria"/>
                <a:cs typeface="Cambria"/>
              </a:rPr>
              <a:t>u</a:t>
            </a:r>
            <a:r>
              <a:rPr sz="2200" dirty="0">
                <a:latin typeface="Cambria"/>
                <a:cs typeface="Cambria"/>
              </a:rPr>
              <a:t>a</a:t>
            </a:r>
            <a:r>
              <a:rPr sz="2200" spc="-15" dirty="0">
                <a:latin typeface="Cambria"/>
                <a:cs typeface="Cambria"/>
              </a:rPr>
              <a:t>g</a:t>
            </a:r>
            <a:r>
              <a:rPr sz="2200" dirty="0">
                <a:latin typeface="Cambria"/>
                <a:cs typeface="Cambria"/>
              </a:rPr>
              <a:t>e</a:t>
            </a:r>
          </a:p>
          <a:p>
            <a:pPr>
              <a:lnSpc>
                <a:spcPct val="100000"/>
              </a:lnSpc>
              <a:spcBef>
                <a:spcPts val="20"/>
              </a:spcBef>
            </a:pPr>
            <a:endParaRPr sz="2300" dirty="0">
              <a:latin typeface="Cambria"/>
              <a:cs typeface="Cambria"/>
            </a:endParaRPr>
          </a:p>
          <a:p>
            <a:pPr marL="469900" marR="5080" indent="-457200" algn="just">
              <a:lnSpc>
                <a:spcPct val="100000"/>
              </a:lnSpc>
              <a:buAutoNum type="arabicPeriod" startAt="2"/>
              <a:tabLst>
                <a:tab pos="469900" algn="l"/>
              </a:tabLst>
            </a:pPr>
            <a:r>
              <a:rPr sz="2200" dirty="0">
                <a:latin typeface="Cambria"/>
                <a:cs typeface="Cambria"/>
              </a:rPr>
              <a:t>The </a:t>
            </a:r>
            <a:r>
              <a:rPr sz="2200" spc="-10" dirty="0">
                <a:latin typeface="Cambria"/>
                <a:cs typeface="Cambria"/>
              </a:rPr>
              <a:t>structure of </a:t>
            </a:r>
            <a:r>
              <a:rPr sz="2200" dirty="0">
                <a:latin typeface="Cambria"/>
                <a:cs typeface="Cambria"/>
              </a:rPr>
              <a:t>HQL </a:t>
            </a:r>
            <a:r>
              <a:rPr sz="2200" spc="5" dirty="0">
                <a:latin typeface="Cambria"/>
                <a:cs typeface="Cambria"/>
              </a:rPr>
              <a:t>is </a:t>
            </a:r>
            <a:r>
              <a:rPr sz="2200" spc="-10" dirty="0">
                <a:latin typeface="Cambria"/>
                <a:cs typeface="Cambria"/>
              </a:rPr>
              <a:t>similar </a:t>
            </a:r>
            <a:r>
              <a:rPr sz="2200" spc="-25" dirty="0">
                <a:latin typeface="Cambria"/>
                <a:cs typeface="Cambria"/>
              </a:rPr>
              <a:t>to </a:t>
            </a:r>
            <a:r>
              <a:rPr sz="2200" dirty="0">
                <a:latin typeface="Cambria"/>
                <a:cs typeface="Cambria"/>
              </a:rPr>
              <a:t>SQL, </a:t>
            </a:r>
            <a:r>
              <a:rPr sz="2200" spc="-5" dirty="0">
                <a:latin typeface="Cambria"/>
                <a:cs typeface="Cambria"/>
              </a:rPr>
              <a:t>but </a:t>
            </a:r>
            <a:r>
              <a:rPr sz="2200" dirty="0">
                <a:latin typeface="Cambria"/>
                <a:cs typeface="Cambria"/>
              </a:rPr>
              <a:t>the </a:t>
            </a:r>
            <a:r>
              <a:rPr sz="2200" spc="-5" dirty="0">
                <a:latin typeface="Cambria"/>
                <a:cs typeface="Cambria"/>
              </a:rPr>
              <a:t>main deference </a:t>
            </a:r>
            <a:r>
              <a:rPr sz="2200" spc="10" dirty="0">
                <a:latin typeface="Cambria"/>
                <a:cs typeface="Cambria"/>
              </a:rPr>
              <a:t>is </a:t>
            </a:r>
            <a:r>
              <a:rPr sz="2200" spc="15" dirty="0">
                <a:latin typeface="Cambria"/>
                <a:cs typeface="Cambria"/>
              </a:rPr>
              <a:t> </a:t>
            </a:r>
            <a:r>
              <a:rPr sz="2200" dirty="0">
                <a:latin typeface="Cambria"/>
                <a:cs typeface="Cambria"/>
              </a:rPr>
              <a:t>that HQL </a:t>
            </a:r>
            <a:r>
              <a:rPr sz="2200" spc="-20" dirty="0">
                <a:latin typeface="Cambria"/>
                <a:cs typeface="Cambria"/>
              </a:rPr>
              <a:t>makes </a:t>
            </a:r>
            <a:r>
              <a:rPr sz="2200" spc="5" dirty="0">
                <a:latin typeface="Cambria"/>
                <a:cs typeface="Cambria"/>
              </a:rPr>
              <a:t>use </a:t>
            </a:r>
            <a:r>
              <a:rPr sz="2200" dirty="0">
                <a:latin typeface="Cambria"/>
                <a:cs typeface="Cambria"/>
              </a:rPr>
              <a:t>of class </a:t>
            </a:r>
            <a:r>
              <a:rPr sz="2200" spc="-10" dirty="0">
                <a:latin typeface="Cambria"/>
                <a:cs typeface="Cambria"/>
              </a:rPr>
              <a:t>name </a:t>
            </a:r>
            <a:r>
              <a:rPr sz="2200" dirty="0">
                <a:latin typeface="Cambria"/>
                <a:cs typeface="Cambria"/>
              </a:rPr>
              <a:t>instead of </a:t>
            </a:r>
            <a:r>
              <a:rPr sz="2200" spc="-10" dirty="0">
                <a:latin typeface="Cambria"/>
                <a:cs typeface="Cambria"/>
              </a:rPr>
              <a:t>table </a:t>
            </a:r>
            <a:r>
              <a:rPr sz="2200" dirty="0">
                <a:latin typeface="Cambria"/>
                <a:cs typeface="Cambria"/>
              </a:rPr>
              <a:t>and </a:t>
            </a:r>
            <a:r>
              <a:rPr sz="2200" spc="-5" dirty="0">
                <a:latin typeface="Cambria"/>
                <a:cs typeface="Cambria"/>
              </a:rPr>
              <a:t>property </a:t>
            </a:r>
            <a:r>
              <a:rPr sz="2200" dirty="0">
                <a:latin typeface="Cambria"/>
                <a:cs typeface="Cambria"/>
              </a:rPr>
              <a:t> name.</a:t>
            </a:r>
          </a:p>
          <a:p>
            <a:pPr>
              <a:lnSpc>
                <a:spcPct val="100000"/>
              </a:lnSpc>
              <a:spcBef>
                <a:spcPts val="55"/>
              </a:spcBef>
              <a:buFont typeface="Cambria"/>
              <a:buAutoNum type="arabicPeriod" startAt="2"/>
            </a:pPr>
            <a:endParaRPr sz="2250" dirty="0">
              <a:latin typeface="Cambria"/>
              <a:cs typeface="Cambria"/>
            </a:endParaRPr>
          </a:p>
          <a:p>
            <a:pPr marL="469900" indent="-457200">
              <a:lnSpc>
                <a:spcPct val="100000"/>
              </a:lnSpc>
              <a:buAutoNum type="arabicPeriod" startAt="2"/>
              <a:tabLst>
                <a:tab pos="469265" algn="l"/>
                <a:tab pos="469900" algn="l"/>
              </a:tabLst>
            </a:pPr>
            <a:r>
              <a:rPr sz="2200" spc="5" dirty="0">
                <a:latin typeface="Cambria"/>
                <a:cs typeface="Cambria"/>
              </a:rPr>
              <a:t>HQL</a:t>
            </a:r>
            <a:r>
              <a:rPr sz="2200" spc="-20" dirty="0">
                <a:latin typeface="Cambria"/>
                <a:cs typeface="Cambria"/>
              </a:rPr>
              <a:t> </a:t>
            </a:r>
            <a:r>
              <a:rPr sz="2200" spc="5" dirty="0">
                <a:latin typeface="Cambria"/>
                <a:cs typeface="Cambria"/>
              </a:rPr>
              <a:t>is </a:t>
            </a:r>
            <a:r>
              <a:rPr sz="2200" dirty="0">
                <a:latin typeface="Cambria"/>
                <a:cs typeface="Cambria"/>
              </a:rPr>
              <a:t>object</a:t>
            </a:r>
            <a:r>
              <a:rPr sz="2200" spc="-35" dirty="0">
                <a:latin typeface="Cambria"/>
                <a:cs typeface="Cambria"/>
              </a:rPr>
              <a:t> </a:t>
            </a:r>
            <a:r>
              <a:rPr sz="2200" spc="-5" dirty="0">
                <a:latin typeface="Cambria"/>
                <a:cs typeface="Cambria"/>
              </a:rPr>
              <a:t>oriented</a:t>
            </a:r>
            <a:r>
              <a:rPr sz="2200" spc="-75" dirty="0">
                <a:latin typeface="Cambria"/>
                <a:cs typeface="Cambria"/>
              </a:rPr>
              <a:t> </a:t>
            </a:r>
            <a:r>
              <a:rPr sz="2200" dirty="0">
                <a:latin typeface="Cambria"/>
                <a:cs typeface="Cambria"/>
              </a:rPr>
              <a:t>query</a:t>
            </a:r>
            <a:r>
              <a:rPr sz="2200" spc="-40" dirty="0">
                <a:latin typeface="Cambria"/>
                <a:cs typeface="Cambria"/>
              </a:rPr>
              <a:t> </a:t>
            </a:r>
            <a:r>
              <a:rPr sz="2200" spc="-5" dirty="0">
                <a:latin typeface="Cambria"/>
                <a:cs typeface="Cambria"/>
              </a:rPr>
              <a:t>language</a:t>
            </a:r>
            <a:r>
              <a:rPr sz="2200" spc="-15" dirty="0">
                <a:latin typeface="Cambria"/>
                <a:cs typeface="Cambria"/>
              </a:rPr>
              <a:t> </a:t>
            </a:r>
            <a:r>
              <a:rPr sz="2200" dirty="0">
                <a:latin typeface="Cambria"/>
                <a:cs typeface="Cambria"/>
              </a:rPr>
              <a:t>and</a:t>
            </a:r>
            <a:r>
              <a:rPr sz="2200" spc="-15" dirty="0">
                <a:latin typeface="Cambria"/>
                <a:cs typeface="Cambria"/>
              </a:rPr>
              <a:t> </a:t>
            </a:r>
            <a:r>
              <a:rPr sz="2200" dirty="0">
                <a:latin typeface="Cambria"/>
                <a:cs typeface="Cambria"/>
              </a:rPr>
              <a:t>sql</a:t>
            </a:r>
            <a:r>
              <a:rPr sz="2200" spc="-25" dirty="0">
                <a:latin typeface="Cambria"/>
                <a:cs typeface="Cambria"/>
              </a:rPr>
              <a:t> </a:t>
            </a:r>
            <a:r>
              <a:rPr sz="2200" spc="5" dirty="0">
                <a:latin typeface="Cambria"/>
                <a:cs typeface="Cambria"/>
              </a:rPr>
              <a:t>is</a:t>
            </a:r>
            <a:r>
              <a:rPr sz="2200" spc="-15" dirty="0">
                <a:latin typeface="Cambria"/>
                <a:cs typeface="Cambria"/>
              </a:rPr>
              <a:t> </a:t>
            </a:r>
            <a:r>
              <a:rPr sz="2200" spc="5" dirty="0">
                <a:latin typeface="Cambria"/>
                <a:cs typeface="Cambria"/>
              </a:rPr>
              <a:t>not.</a:t>
            </a:r>
            <a:endParaRPr sz="2200" dirty="0">
              <a:latin typeface="Cambria"/>
              <a:cs typeface="Cambria"/>
            </a:endParaRPr>
          </a:p>
        </p:txBody>
      </p:sp>
      <p:sp>
        <p:nvSpPr>
          <p:cNvPr id="3" name="object 3"/>
          <p:cNvSpPr txBox="1"/>
          <p:nvPr/>
        </p:nvSpPr>
        <p:spPr>
          <a:xfrm>
            <a:off x="383235" y="4942713"/>
            <a:ext cx="1409700" cy="361950"/>
          </a:xfrm>
          <a:prstGeom prst="rect">
            <a:avLst/>
          </a:prstGeom>
        </p:spPr>
        <p:txBody>
          <a:bodyPr vert="horz" wrap="square" lIns="0" tIns="13335" rIns="0" bIns="0" rtlCol="0">
            <a:spAutoFit/>
          </a:bodyPr>
          <a:lstStyle/>
          <a:p>
            <a:pPr marL="12700">
              <a:lnSpc>
                <a:spcPct val="100000"/>
              </a:lnSpc>
              <a:spcBef>
                <a:spcPts val="105"/>
              </a:spcBef>
              <a:tabLst>
                <a:tab pos="469265" algn="l"/>
                <a:tab pos="1195070" algn="l"/>
              </a:tabLst>
            </a:pPr>
            <a:r>
              <a:rPr sz="2200" dirty="0">
                <a:latin typeface="Cambria"/>
                <a:cs typeface="Cambria"/>
              </a:rPr>
              <a:t>4.	HQL	</a:t>
            </a:r>
            <a:r>
              <a:rPr sz="2200" spc="10" dirty="0">
                <a:latin typeface="Cambria"/>
                <a:cs typeface="Cambria"/>
              </a:rPr>
              <a:t>is</a:t>
            </a:r>
            <a:endParaRPr sz="2200">
              <a:latin typeface="Cambria"/>
              <a:cs typeface="Cambria"/>
            </a:endParaRPr>
          </a:p>
        </p:txBody>
      </p:sp>
      <p:sp>
        <p:nvSpPr>
          <p:cNvPr id="4" name="object 4"/>
          <p:cNvSpPr txBox="1"/>
          <p:nvPr/>
        </p:nvSpPr>
        <p:spPr>
          <a:xfrm>
            <a:off x="1969389" y="4942713"/>
            <a:ext cx="6568440" cy="361950"/>
          </a:xfrm>
          <a:prstGeom prst="rect">
            <a:avLst/>
          </a:prstGeom>
        </p:spPr>
        <p:txBody>
          <a:bodyPr vert="horz" wrap="square" lIns="0" tIns="13335" rIns="0" bIns="0" rtlCol="0">
            <a:spAutoFit/>
          </a:bodyPr>
          <a:lstStyle/>
          <a:p>
            <a:pPr marL="12700">
              <a:lnSpc>
                <a:spcPct val="100000"/>
              </a:lnSpc>
              <a:spcBef>
                <a:spcPts val="105"/>
              </a:spcBef>
              <a:tabLst>
                <a:tab pos="1280795" algn="l"/>
                <a:tab pos="2997200" algn="l"/>
                <a:tab pos="3951604" algn="l"/>
                <a:tab pos="4408805" algn="l"/>
                <a:tab pos="5082540" algn="l"/>
                <a:tab pos="5485130" algn="l"/>
              </a:tabLst>
            </a:pPr>
            <a:r>
              <a:rPr sz="2200" dirty="0">
                <a:latin typeface="Cambria"/>
                <a:cs typeface="Cambria"/>
              </a:rPr>
              <a:t>data</a:t>
            </a:r>
            <a:r>
              <a:rPr sz="2200" spc="-15" dirty="0">
                <a:latin typeface="Cambria"/>
                <a:cs typeface="Cambria"/>
              </a:rPr>
              <a:t>b</a:t>
            </a:r>
            <a:r>
              <a:rPr sz="2200" spc="-20" dirty="0">
                <a:latin typeface="Cambria"/>
                <a:cs typeface="Cambria"/>
              </a:rPr>
              <a:t>a</a:t>
            </a:r>
            <a:r>
              <a:rPr sz="2200" spc="10" dirty="0">
                <a:latin typeface="Cambria"/>
                <a:cs typeface="Cambria"/>
              </a:rPr>
              <a:t>s</a:t>
            </a:r>
            <a:r>
              <a:rPr sz="2200" dirty="0">
                <a:latin typeface="Cambria"/>
                <a:cs typeface="Cambria"/>
              </a:rPr>
              <a:t>e	</a:t>
            </a:r>
            <a:r>
              <a:rPr sz="2200" spc="10" dirty="0">
                <a:latin typeface="Cambria"/>
                <a:cs typeface="Cambria"/>
              </a:rPr>
              <a:t>i</a:t>
            </a:r>
            <a:r>
              <a:rPr sz="2200" spc="-10" dirty="0">
                <a:latin typeface="Cambria"/>
                <a:cs typeface="Cambria"/>
              </a:rPr>
              <a:t>n</a:t>
            </a:r>
            <a:r>
              <a:rPr sz="2200" dirty="0">
                <a:latin typeface="Cambria"/>
                <a:cs typeface="Cambria"/>
              </a:rPr>
              <a:t>de</a:t>
            </a:r>
            <a:r>
              <a:rPr sz="2200" spc="-30" dirty="0">
                <a:latin typeface="Cambria"/>
                <a:cs typeface="Cambria"/>
              </a:rPr>
              <a:t>p</a:t>
            </a:r>
            <a:r>
              <a:rPr sz="2200" dirty="0">
                <a:latin typeface="Cambria"/>
                <a:cs typeface="Cambria"/>
              </a:rPr>
              <a:t>e</a:t>
            </a:r>
            <a:r>
              <a:rPr sz="2200" spc="-10" dirty="0">
                <a:latin typeface="Cambria"/>
                <a:cs typeface="Cambria"/>
              </a:rPr>
              <a:t>n</a:t>
            </a:r>
            <a:r>
              <a:rPr sz="2200" spc="-5" dirty="0">
                <a:latin typeface="Cambria"/>
                <a:cs typeface="Cambria"/>
              </a:rPr>
              <a:t>d</a:t>
            </a:r>
            <a:r>
              <a:rPr sz="2200" dirty="0">
                <a:latin typeface="Cambria"/>
                <a:cs typeface="Cambria"/>
              </a:rPr>
              <a:t>ent	</a:t>
            </a:r>
            <a:r>
              <a:rPr sz="2200" spc="-50" dirty="0">
                <a:latin typeface="Cambria"/>
                <a:cs typeface="Cambria"/>
              </a:rPr>
              <a:t>w</a:t>
            </a:r>
            <a:r>
              <a:rPr sz="2200" spc="5" dirty="0">
                <a:latin typeface="Cambria"/>
                <a:cs typeface="Cambria"/>
              </a:rPr>
              <a:t>he</a:t>
            </a:r>
            <a:r>
              <a:rPr sz="2200" spc="-50" dirty="0">
                <a:latin typeface="Cambria"/>
                <a:cs typeface="Cambria"/>
              </a:rPr>
              <a:t>r</a:t>
            </a:r>
            <a:r>
              <a:rPr sz="2200" dirty="0">
                <a:latin typeface="Cambria"/>
                <a:cs typeface="Cambria"/>
              </a:rPr>
              <a:t>e	as	</a:t>
            </a:r>
            <a:r>
              <a:rPr sz="2200" spc="5" dirty="0">
                <a:latin typeface="Cambria"/>
                <a:cs typeface="Cambria"/>
              </a:rPr>
              <a:t>S</a:t>
            </a:r>
            <a:r>
              <a:rPr sz="2200" dirty="0">
                <a:latin typeface="Cambria"/>
                <a:cs typeface="Cambria"/>
              </a:rPr>
              <a:t>QL	</a:t>
            </a:r>
            <a:r>
              <a:rPr sz="2200" spc="10" dirty="0">
                <a:latin typeface="Cambria"/>
                <a:cs typeface="Cambria"/>
              </a:rPr>
              <a:t>i</a:t>
            </a:r>
            <a:r>
              <a:rPr sz="2200" dirty="0">
                <a:latin typeface="Cambria"/>
                <a:cs typeface="Cambria"/>
              </a:rPr>
              <a:t>s	da</a:t>
            </a:r>
            <a:r>
              <a:rPr sz="2200" spc="-5" dirty="0">
                <a:latin typeface="Cambria"/>
                <a:cs typeface="Cambria"/>
              </a:rPr>
              <a:t>t</a:t>
            </a:r>
            <a:r>
              <a:rPr sz="2200" dirty="0">
                <a:latin typeface="Cambria"/>
                <a:cs typeface="Cambria"/>
              </a:rPr>
              <a:t>a</a:t>
            </a:r>
            <a:r>
              <a:rPr sz="2200" spc="-10" dirty="0">
                <a:latin typeface="Cambria"/>
                <a:cs typeface="Cambria"/>
              </a:rPr>
              <a:t>b</a:t>
            </a:r>
            <a:r>
              <a:rPr sz="2200" spc="-25" dirty="0">
                <a:latin typeface="Cambria"/>
                <a:cs typeface="Cambria"/>
              </a:rPr>
              <a:t>a</a:t>
            </a:r>
            <a:r>
              <a:rPr sz="2200" spc="10" dirty="0">
                <a:latin typeface="Cambria"/>
                <a:cs typeface="Cambria"/>
              </a:rPr>
              <a:t>s</a:t>
            </a:r>
            <a:r>
              <a:rPr sz="2200" dirty="0">
                <a:latin typeface="Cambria"/>
                <a:cs typeface="Cambria"/>
              </a:rPr>
              <a:t>e</a:t>
            </a:r>
            <a:endParaRPr sz="2200">
              <a:latin typeface="Cambria"/>
              <a:cs typeface="Cambria"/>
            </a:endParaRPr>
          </a:p>
        </p:txBody>
      </p:sp>
      <p:sp>
        <p:nvSpPr>
          <p:cNvPr id="5" name="object 5"/>
          <p:cNvSpPr txBox="1"/>
          <p:nvPr/>
        </p:nvSpPr>
        <p:spPr>
          <a:xfrm>
            <a:off x="840739" y="5278628"/>
            <a:ext cx="1370965"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Cambria"/>
                <a:cs typeface="Cambria"/>
              </a:rPr>
              <a:t>dependen</a:t>
            </a:r>
            <a:r>
              <a:rPr sz="2200" spc="15" dirty="0">
                <a:latin typeface="Cambria"/>
                <a:cs typeface="Cambria"/>
              </a:rPr>
              <a:t>t</a:t>
            </a:r>
            <a:r>
              <a:rPr sz="2200" dirty="0">
                <a:latin typeface="Cambria"/>
                <a:cs typeface="Cambria"/>
              </a:rPr>
              <a:t>.</a:t>
            </a:r>
            <a:endParaRPr sz="2200">
              <a:latin typeface="Cambria"/>
              <a:cs typeface="Cambria"/>
            </a:endParaRPr>
          </a:p>
        </p:txBody>
      </p:sp>
      <p:sp>
        <p:nvSpPr>
          <p:cNvPr id="6" name="object 6"/>
          <p:cNvSpPr txBox="1">
            <a:spLocks noGrp="1"/>
          </p:cNvSpPr>
          <p:nvPr>
            <p:ph type="title"/>
          </p:nvPr>
        </p:nvSpPr>
        <p:spPr>
          <a:xfrm>
            <a:off x="1143406" y="624331"/>
            <a:ext cx="2121535" cy="512445"/>
          </a:xfrm>
          <a:prstGeom prst="rect">
            <a:avLst/>
          </a:prstGeom>
        </p:spPr>
        <p:txBody>
          <a:bodyPr vert="horz" wrap="square" lIns="0" tIns="11430" rIns="0" bIns="0" rtlCol="0">
            <a:spAutoFit/>
          </a:bodyPr>
          <a:lstStyle/>
          <a:p>
            <a:pPr marL="12700">
              <a:lnSpc>
                <a:spcPct val="100000"/>
              </a:lnSpc>
              <a:spcBef>
                <a:spcPts val="90"/>
              </a:spcBef>
            </a:pPr>
            <a:r>
              <a:rPr sz="3200" b="1" spc="-35" dirty="0">
                <a:solidFill>
                  <a:srgbClr val="FFFFFF"/>
                </a:solidFill>
                <a:latin typeface="Cambria"/>
                <a:cs typeface="Cambria"/>
              </a:rPr>
              <a:t>S</a:t>
            </a:r>
            <a:r>
              <a:rPr sz="3200" b="1" spc="-50" dirty="0">
                <a:solidFill>
                  <a:srgbClr val="FFFFFF"/>
                </a:solidFill>
                <a:latin typeface="Cambria"/>
                <a:cs typeface="Cambria"/>
              </a:rPr>
              <a:t>Q</a:t>
            </a:r>
            <a:r>
              <a:rPr sz="3200" b="1" spc="-5" dirty="0">
                <a:solidFill>
                  <a:srgbClr val="FFFFFF"/>
                </a:solidFill>
                <a:latin typeface="Cambria"/>
                <a:cs typeface="Cambria"/>
              </a:rPr>
              <a:t>L</a:t>
            </a:r>
            <a:r>
              <a:rPr sz="3200" b="1" spc="10" dirty="0">
                <a:solidFill>
                  <a:srgbClr val="FFFFFF"/>
                </a:solidFill>
                <a:latin typeface="Cambria"/>
                <a:cs typeface="Cambria"/>
              </a:rPr>
              <a:t> </a:t>
            </a:r>
            <a:r>
              <a:rPr sz="3200" b="1" spc="-140" dirty="0">
                <a:solidFill>
                  <a:srgbClr val="FFFFFF"/>
                </a:solidFill>
                <a:latin typeface="Cambria"/>
                <a:cs typeface="Cambria"/>
              </a:rPr>
              <a:t>V</a:t>
            </a:r>
            <a:r>
              <a:rPr sz="3200" b="1" spc="-5" dirty="0">
                <a:solidFill>
                  <a:srgbClr val="FFFFFF"/>
                </a:solidFill>
                <a:latin typeface="Cambria"/>
                <a:cs typeface="Cambria"/>
              </a:rPr>
              <a:t>s</a:t>
            </a:r>
            <a:r>
              <a:rPr sz="3200" b="1" spc="-110" dirty="0">
                <a:solidFill>
                  <a:srgbClr val="FFFFFF"/>
                </a:solidFill>
                <a:latin typeface="Cambria"/>
                <a:cs typeface="Cambria"/>
              </a:rPr>
              <a:t> </a:t>
            </a:r>
            <a:r>
              <a:rPr sz="3200" b="1" spc="-10" dirty="0">
                <a:solidFill>
                  <a:srgbClr val="FFFFFF"/>
                </a:solidFill>
                <a:latin typeface="Cambria"/>
                <a:cs typeface="Cambria"/>
              </a:rPr>
              <a:t>H</a:t>
            </a:r>
            <a:r>
              <a:rPr sz="3200" b="1" spc="-20" dirty="0">
                <a:solidFill>
                  <a:srgbClr val="FFFFFF"/>
                </a:solidFill>
                <a:latin typeface="Cambria"/>
                <a:cs typeface="Cambria"/>
              </a:rPr>
              <a:t>Q</a:t>
            </a:r>
            <a:r>
              <a:rPr sz="3200" b="1" spc="-5" dirty="0">
                <a:solidFill>
                  <a:srgbClr val="FFFFFF"/>
                </a:solidFill>
                <a:latin typeface="Cambria"/>
                <a:cs typeface="Cambria"/>
              </a:rPr>
              <a:t>L</a:t>
            </a:r>
            <a:endParaRPr sz="3200">
              <a:latin typeface="Cambria"/>
              <a:cs typeface="Cambria"/>
            </a:endParaRPr>
          </a:p>
        </p:txBody>
      </p:sp>
      <p:sp>
        <p:nvSpPr>
          <p:cNvPr id="7" name="object 3"/>
          <p:cNvSpPr txBox="1">
            <a:spLocks/>
          </p:cNvSpPr>
          <p:nvPr/>
        </p:nvSpPr>
        <p:spPr>
          <a:xfrm>
            <a:off x="435856" y="381000"/>
            <a:ext cx="7406539" cy="474489"/>
          </a:xfrm>
          <a:prstGeom prst="rect">
            <a:avLst/>
          </a:prstGeom>
        </p:spPr>
        <p:txBody>
          <a:bodyPr vert="horz" wrap="square" lIns="0" tIns="12700" rIns="0" bIns="0" rtlCol="0" anchor="ctr">
            <a:spAutoFit/>
          </a:bodyPr>
          <a:lstStyle>
            <a:lvl1pPr algn="l" defTabSz="914400" rtl="0" eaLnBrk="1" latinLnBrk="0" hangingPunct="1">
              <a:spcBef>
                <a:spcPct val="0"/>
              </a:spcBef>
              <a:buNone/>
              <a:defRPr sz="4400" kern="1200">
                <a:solidFill>
                  <a:schemeClr val="tx1"/>
                </a:solidFill>
                <a:latin typeface="+mj-lt"/>
                <a:ea typeface="Open Sans Semibold" panose="020B0706030804020204" pitchFamily="34" charset="0"/>
                <a:cs typeface="Open Sans Semibold" panose="020B0706030804020204" pitchFamily="34" charset="0"/>
              </a:defRPr>
            </a:lvl1pPr>
          </a:lstStyle>
          <a:p>
            <a:pPr marL="207645" marR="5080" indent="-195580">
              <a:spcBef>
                <a:spcPts val="100"/>
              </a:spcBef>
            </a:pPr>
            <a:r>
              <a:rPr lang="en-IN" sz="3000" b="1" spc="-35">
                <a:solidFill>
                  <a:srgbClr val="FF0000"/>
                </a:solidFill>
                <a:latin typeface="Cambria"/>
                <a:cs typeface="Cambria"/>
              </a:rPr>
              <a:t>H</a:t>
            </a:r>
            <a:r>
              <a:rPr lang="en-IN" sz="3000" b="1" spc="-20">
                <a:solidFill>
                  <a:srgbClr val="FF0000"/>
                </a:solidFill>
                <a:latin typeface="Cambria"/>
                <a:cs typeface="Cambria"/>
              </a:rPr>
              <a:t>I</a:t>
            </a:r>
            <a:r>
              <a:rPr lang="en-IN" sz="3000" b="1" spc="-40">
                <a:solidFill>
                  <a:srgbClr val="FF0000"/>
                </a:solidFill>
                <a:latin typeface="Cambria"/>
                <a:cs typeface="Cambria"/>
              </a:rPr>
              <a:t>B</a:t>
            </a:r>
            <a:r>
              <a:rPr lang="en-IN" sz="3000" b="1" spc="-30">
                <a:solidFill>
                  <a:srgbClr val="FF0000"/>
                </a:solidFill>
                <a:latin typeface="Cambria"/>
                <a:cs typeface="Cambria"/>
              </a:rPr>
              <a:t>E</a:t>
            </a:r>
            <a:r>
              <a:rPr lang="en-IN" sz="3000" b="1" spc="-20">
                <a:solidFill>
                  <a:srgbClr val="FF0000"/>
                </a:solidFill>
                <a:latin typeface="Cambria"/>
                <a:cs typeface="Cambria"/>
              </a:rPr>
              <a:t>R</a:t>
            </a:r>
            <a:r>
              <a:rPr lang="en-IN" sz="3000" b="1" spc="-25">
                <a:solidFill>
                  <a:srgbClr val="FF0000"/>
                </a:solidFill>
                <a:latin typeface="Cambria"/>
                <a:cs typeface="Cambria"/>
              </a:rPr>
              <a:t>N</a:t>
            </a:r>
            <a:r>
              <a:rPr lang="en-IN" sz="3000" b="1" spc="-40">
                <a:solidFill>
                  <a:srgbClr val="FF0000"/>
                </a:solidFill>
                <a:latin typeface="Cambria"/>
                <a:cs typeface="Cambria"/>
              </a:rPr>
              <a:t>A</a:t>
            </a:r>
            <a:r>
              <a:rPr lang="en-IN" sz="3000" b="1" spc="-50">
                <a:solidFill>
                  <a:srgbClr val="FF0000"/>
                </a:solidFill>
                <a:latin typeface="Cambria"/>
                <a:cs typeface="Cambria"/>
              </a:rPr>
              <a:t>T</a:t>
            </a:r>
            <a:r>
              <a:rPr lang="en-IN" sz="3000" b="1">
                <a:solidFill>
                  <a:srgbClr val="FF0000"/>
                </a:solidFill>
                <a:latin typeface="Cambria"/>
                <a:cs typeface="Cambria"/>
              </a:rPr>
              <a:t>E</a:t>
            </a:r>
            <a:r>
              <a:rPr lang="en-IN" sz="3000" b="1" spc="-180">
                <a:solidFill>
                  <a:srgbClr val="FF0000"/>
                </a:solidFill>
                <a:latin typeface="Cambria"/>
                <a:cs typeface="Cambria"/>
              </a:rPr>
              <a:t> </a:t>
            </a:r>
            <a:r>
              <a:rPr lang="en-IN" sz="3000" b="1" spc="-25">
                <a:solidFill>
                  <a:srgbClr val="FF0000"/>
                </a:solidFill>
                <a:latin typeface="Cambria"/>
                <a:cs typeface="Cambria"/>
              </a:rPr>
              <a:t>Q</a:t>
            </a:r>
            <a:r>
              <a:rPr lang="en-IN" sz="3000" b="1" spc="-15">
                <a:solidFill>
                  <a:srgbClr val="FF0000"/>
                </a:solidFill>
                <a:latin typeface="Cambria"/>
                <a:cs typeface="Cambria"/>
              </a:rPr>
              <a:t>U</a:t>
            </a:r>
            <a:r>
              <a:rPr lang="en-IN" sz="3000" b="1" spc="-30">
                <a:solidFill>
                  <a:srgbClr val="FF0000"/>
                </a:solidFill>
                <a:latin typeface="Cambria"/>
                <a:cs typeface="Cambria"/>
              </a:rPr>
              <a:t>E</a:t>
            </a:r>
            <a:r>
              <a:rPr lang="en-IN" sz="3000" b="1" spc="-20">
                <a:solidFill>
                  <a:srgbClr val="FF0000"/>
                </a:solidFill>
                <a:latin typeface="Cambria"/>
                <a:cs typeface="Cambria"/>
              </a:rPr>
              <a:t>R</a:t>
            </a:r>
            <a:r>
              <a:rPr lang="en-IN" sz="3000" b="1">
                <a:solidFill>
                  <a:srgbClr val="FF0000"/>
                </a:solidFill>
                <a:latin typeface="Cambria"/>
                <a:cs typeface="Cambria"/>
              </a:rPr>
              <a:t>Y  </a:t>
            </a:r>
            <a:r>
              <a:rPr lang="en-IN" sz="3000" b="1" spc="-25">
                <a:solidFill>
                  <a:srgbClr val="FF0000"/>
                </a:solidFill>
                <a:latin typeface="Cambria"/>
                <a:cs typeface="Cambria"/>
              </a:rPr>
              <a:t>LANGUAGE(HQL)</a:t>
            </a:r>
            <a:endParaRPr lang="en-IN" sz="3000" dirty="0">
              <a:solidFill>
                <a:srgbClr val="FF0000"/>
              </a:solidFill>
              <a:latin typeface="Cambria"/>
              <a:cs typeface="Cambria"/>
            </a:endParaRPr>
          </a:p>
        </p:txBody>
      </p:sp>
    </p:spTree>
    <p:extLst>
      <p:ext uri="{BB962C8B-B14F-4D97-AF65-F5344CB8AC3E}">
        <p14:creationId xmlns:p14="http://schemas.microsoft.com/office/powerpoint/2010/main" val="54519909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CRUD Operation using Hibernate API</a:t>
            </a:r>
            <a:endParaRPr lang="en-IN" dirty="0">
              <a:solidFill>
                <a:srgbClr val="FF0000"/>
              </a:solidFill>
            </a:endParaRPr>
          </a:p>
        </p:txBody>
      </p:sp>
      <p:sp>
        <p:nvSpPr>
          <p:cNvPr id="3" name="Content Placeholder 2"/>
          <p:cNvSpPr>
            <a:spLocks noGrp="1"/>
          </p:cNvSpPr>
          <p:nvPr>
            <p:ph idx="1"/>
          </p:nvPr>
        </p:nvSpPr>
        <p:spPr/>
        <p:txBody>
          <a:bodyPr/>
          <a:lstStyle/>
          <a:p>
            <a:r>
              <a:rPr lang="en-US" dirty="0"/>
              <a:t>Demo</a:t>
            </a:r>
            <a:endParaRPr lang="en-IN" dirty="0"/>
          </a:p>
        </p:txBody>
      </p:sp>
      <p:sp>
        <p:nvSpPr>
          <p:cNvPr id="4" name="Slide Number Placeholder 3"/>
          <p:cNvSpPr>
            <a:spLocks noGrp="1"/>
          </p:cNvSpPr>
          <p:nvPr>
            <p:ph type="sldNum" sz="quarter" idx="12"/>
          </p:nvPr>
        </p:nvSpPr>
        <p:spPr/>
        <p:txBody>
          <a:bodyPr/>
          <a:lstStyle/>
          <a:p>
            <a:fld id="{5EA8BEFB-AE5B-48F9-BBAD-B489CDE48C80}" type="slidenum">
              <a:rPr lang="en-US" smtClean="0"/>
              <a:t>82</a:t>
            </a:fld>
            <a:endParaRPr lang="en-US"/>
          </a:p>
        </p:txBody>
      </p:sp>
    </p:spTree>
    <p:extLst>
      <p:ext uri="{BB962C8B-B14F-4D97-AF65-F5344CB8AC3E}">
        <p14:creationId xmlns:p14="http://schemas.microsoft.com/office/powerpoint/2010/main" val="46622494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FF0000"/>
                </a:solidFill>
              </a:rPr>
              <a:t>CRUD Operation using Hibernate API</a:t>
            </a:r>
            <a:endParaRPr lang="en-IN" sz="3200" dirty="0">
              <a:solidFill>
                <a:srgbClr val="FF0000"/>
              </a:solidFill>
            </a:endParaRPr>
          </a:p>
        </p:txBody>
      </p:sp>
      <p:sp>
        <p:nvSpPr>
          <p:cNvPr id="3" name="Content Placeholder 2"/>
          <p:cNvSpPr>
            <a:spLocks noGrp="1"/>
          </p:cNvSpPr>
          <p:nvPr>
            <p:ph idx="1"/>
          </p:nvPr>
        </p:nvSpPr>
        <p:spPr>
          <a:xfrm>
            <a:off x="190500" y="1600200"/>
            <a:ext cx="8763000" cy="4724400"/>
          </a:xfrm>
        </p:spPr>
        <p:txBody>
          <a:bodyPr/>
          <a:lstStyle/>
          <a:p>
            <a:r>
              <a:rPr lang="en-US" dirty="0"/>
              <a:t>Demo</a:t>
            </a:r>
            <a:endParaRPr lang="en-IN" dirty="0"/>
          </a:p>
        </p:txBody>
      </p:sp>
      <p:sp>
        <p:nvSpPr>
          <p:cNvPr id="4" name="Slide Number Placeholder 3"/>
          <p:cNvSpPr>
            <a:spLocks noGrp="1"/>
          </p:cNvSpPr>
          <p:nvPr>
            <p:ph type="sldNum" sz="quarter" idx="12"/>
          </p:nvPr>
        </p:nvSpPr>
        <p:spPr/>
        <p:txBody>
          <a:bodyPr/>
          <a:lstStyle/>
          <a:p>
            <a:fld id="{5EA8BEFB-AE5B-48F9-BBAD-B489CDE48C80}" type="slidenum">
              <a:rPr lang="en-US" smtClean="0"/>
              <a:t>83</a:t>
            </a:fld>
            <a:endParaRPr lang="en-US"/>
          </a:p>
        </p:txBody>
      </p:sp>
    </p:spTree>
    <p:extLst>
      <p:ext uri="{BB962C8B-B14F-4D97-AF65-F5344CB8AC3E}">
        <p14:creationId xmlns:p14="http://schemas.microsoft.com/office/powerpoint/2010/main" val="3581785593"/>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Introduction to Hibernate</a:t>
            </a:r>
          </a:p>
          <a:p>
            <a:pPr>
              <a:buFont typeface="Arial" panose="020B0604020202020204" pitchFamily="34" charset="0"/>
              <a:buChar char="•"/>
            </a:pPr>
            <a:r>
              <a:rPr lang="en-US" dirty="0"/>
              <a:t>Exploring Architecture of Hibernate</a:t>
            </a:r>
          </a:p>
          <a:p>
            <a:pPr>
              <a:buFont typeface="Arial" panose="020B0604020202020204" pitchFamily="34" charset="0"/>
              <a:buChar char="•"/>
            </a:pPr>
            <a:r>
              <a:rPr lang="en-US" dirty="0"/>
              <a:t>Object Relation Mapping(ORM) with Hibernate</a:t>
            </a:r>
          </a:p>
          <a:p>
            <a:pPr>
              <a:buFont typeface="Arial" panose="020B0604020202020204" pitchFamily="34" charset="0"/>
              <a:buChar char="•"/>
            </a:pPr>
            <a:r>
              <a:rPr lang="en-US" dirty="0"/>
              <a:t>Hibernate Annotation</a:t>
            </a:r>
          </a:p>
          <a:p>
            <a:pPr>
              <a:buFont typeface="Arial" panose="020B0604020202020204" pitchFamily="34" charset="0"/>
              <a:buChar char="•"/>
            </a:pPr>
            <a:r>
              <a:rPr lang="en-US" dirty="0"/>
              <a:t>Hibernate Query Language (HQL)</a:t>
            </a:r>
          </a:p>
          <a:p>
            <a:pPr>
              <a:buFont typeface="Arial" panose="020B0604020202020204" pitchFamily="34" charset="0"/>
              <a:buChar char="•"/>
            </a:pPr>
            <a:r>
              <a:rPr lang="en-US" dirty="0"/>
              <a:t>CRUD Operation using Hibernate API</a:t>
            </a:r>
            <a:endParaRPr lang="en-IN" dirty="0"/>
          </a:p>
          <a:p>
            <a:endParaRPr lang="en-IN" dirty="0"/>
          </a:p>
        </p:txBody>
      </p:sp>
      <p:sp>
        <p:nvSpPr>
          <p:cNvPr id="4" name="Slide Number Placeholder 3"/>
          <p:cNvSpPr>
            <a:spLocks noGrp="1"/>
          </p:cNvSpPr>
          <p:nvPr>
            <p:ph type="sldNum" sz="quarter" idx="12"/>
          </p:nvPr>
        </p:nvSpPr>
        <p:spPr/>
        <p:txBody>
          <a:bodyPr/>
          <a:lstStyle/>
          <a:p>
            <a:fld id="{5EA8BEFB-AE5B-48F9-BBAD-B489CDE48C80}" type="slidenum">
              <a:rPr lang="en-US" smtClean="0"/>
              <a:t>84</a:t>
            </a:fld>
            <a:endParaRPr lang="en-US"/>
          </a:p>
        </p:txBody>
      </p:sp>
    </p:spTree>
    <p:extLst>
      <p:ext uri="{BB962C8B-B14F-4D97-AF65-F5344CB8AC3E}">
        <p14:creationId xmlns:p14="http://schemas.microsoft.com/office/powerpoint/2010/main" val="315343917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 Next?</a:t>
            </a:r>
            <a:endParaRPr lang="en-IN" dirty="0"/>
          </a:p>
        </p:txBody>
      </p:sp>
      <p:sp>
        <p:nvSpPr>
          <p:cNvPr id="3" name="Content Placeholder 2"/>
          <p:cNvSpPr>
            <a:spLocks noGrp="1"/>
          </p:cNvSpPr>
          <p:nvPr>
            <p:ph idx="1"/>
          </p:nvPr>
        </p:nvSpPr>
        <p:spPr/>
        <p:txBody>
          <a:bodyPr/>
          <a:lstStyle/>
          <a:p>
            <a:r>
              <a:rPr lang="en-IN" dirty="0"/>
              <a:t>Spring: Introduction, Architecture, </a:t>
            </a:r>
          </a:p>
          <a:p>
            <a:r>
              <a:rPr lang="en-IN" dirty="0"/>
              <a:t>Spring MVC Module, </a:t>
            </a:r>
          </a:p>
          <a:p>
            <a:r>
              <a:rPr lang="en-IN" dirty="0"/>
              <a:t>Life Cycle of Bean Factory, </a:t>
            </a:r>
          </a:p>
          <a:p>
            <a:r>
              <a:rPr lang="en-IN" dirty="0"/>
              <a:t>Explore: Constructor Injection, Dependency Injection, </a:t>
            </a:r>
          </a:p>
          <a:p>
            <a:r>
              <a:rPr lang="en-IN" dirty="0"/>
              <a:t>Inner Beans, Aliases in Bean, Bean Scopes, </a:t>
            </a:r>
          </a:p>
          <a:p>
            <a:r>
              <a:rPr lang="en-IN" dirty="0"/>
              <a:t>Spring Annotations, Spring AOP Module, </a:t>
            </a:r>
          </a:p>
          <a:p>
            <a:r>
              <a:rPr lang="en-IN" dirty="0"/>
              <a:t>Spring DAO, </a:t>
            </a:r>
          </a:p>
          <a:p>
            <a:r>
              <a:rPr lang="en-IN" dirty="0"/>
              <a:t>Database Transaction Management, </a:t>
            </a:r>
          </a:p>
          <a:p>
            <a:r>
              <a:rPr lang="en-IN" dirty="0"/>
              <a:t>CRUD Operation using DAO and Spring API</a:t>
            </a:r>
          </a:p>
        </p:txBody>
      </p:sp>
      <p:sp>
        <p:nvSpPr>
          <p:cNvPr id="4" name="Slide Number Placeholder 3"/>
          <p:cNvSpPr>
            <a:spLocks noGrp="1"/>
          </p:cNvSpPr>
          <p:nvPr>
            <p:ph type="sldNum" sz="quarter" idx="12"/>
          </p:nvPr>
        </p:nvSpPr>
        <p:spPr/>
        <p:txBody>
          <a:bodyPr/>
          <a:lstStyle/>
          <a:p>
            <a:fld id="{5EA8BEFB-AE5B-48F9-BBAD-B489CDE48C80}" type="slidenum">
              <a:rPr lang="en-US" smtClean="0"/>
              <a:t>85</a:t>
            </a:fld>
            <a:endParaRPr lang="en-US"/>
          </a:p>
        </p:txBody>
      </p:sp>
    </p:spTree>
    <p:extLst>
      <p:ext uri="{BB962C8B-B14F-4D97-AF65-F5344CB8AC3E}">
        <p14:creationId xmlns:p14="http://schemas.microsoft.com/office/powerpoint/2010/main" val="147059957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667000"/>
            <a:ext cx="4572000" cy="808037"/>
          </a:xfrm>
        </p:spPr>
        <p:txBody>
          <a:bodyPr>
            <a:noAutofit/>
          </a:bodyPr>
          <a:lstStyle/>
          <a:p>
            <a:r>
              <a:rPr lang="en-US" dirty="0">
                <a:solidFill>
                  <a:srgbClr val="FF0000"/>
                </a:solidFill>
              </a:rPr>
              <a:t>END OF UNIT - 5</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t>86</a:t>
            </a:fld>
            <a:endParaRPr lang="en-US"/>
          </a:p>
        </p:txBody>
      </p:sp>
    </p:spTree>
    <p:extLst>
      <p:ext uri="{BB962C8B-B14F-4D97-AF65-F5344CB8AC3E}">
        <p14:creationId xmlns:p14="http://schemas.microsoft.com/office/powerpoint/2010/main" val="2423308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	</a:t>
            </a:r>
          </a:p>
        </p:txBody>
      </p:sp>
      <p:sp>
        <p:nvSpPr>
          <p:cNvPr id="4" name="Slide Number Placeholder 3"/>
          <p:cNvSpPr>
            <a:spLocks noGrp="1"/>
          </p:cNvSpPr>
          <p:nvPr>
            <p:ph type="sldNum" sz="quarter" idx="12"/>
          </p:nvPr>
        </p:nvSpPr>
        <p:spPr/>
        <p:txBody>
          <a:bodyPr/>
          <a:lstStyle/>
          <a:p>
            <a:fld id="{5EA8BEFB-AE5B-48F9-BBAD-B489CDE48C80}" type="slidenum">
              <a:rPr lang="en-US" smtClean="0"/>
              <a:t>9</a:t>
            </a:fld>
            <a:endParaRPr lang="en-US"/>
          </a:p>
        </p:txBody>
      </p:sp>
      <p:sp>
        <p:nvSpPr>
          <p:cNvPr id="5" name="Rectangle 4"/>
          <p:cNvSpPr/>
          <p:nvPr/>
        </p:nvSpPr>
        <p:spPr>
          <a:xfrm>
            <a:off x="3810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Java Application</a:t>
            </a:r>
          </a:p>
        </p:txBody>
      </p:sp>
      <p:sp>
        <p:nvSpPr>
          <p:cNvPr id="7" name="Rectangle 6"/>
          <p:cNvSpPr/>
          <p:nvPr/>
        </p:nvSpPr>
        <p:spPr>
          <a:xfrm>
            <a:off x="48006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ORM</a:t>
            </a:r>
          </a:p>
        </p:txBody>
      </p:sp>
      <p:sp>
        <p:nvSpPr>
          <p:cNvPr id="8" name="Flowchart: Magnetic Disk 7"/>
          <p:cNvSpPr/>
          <p:nvPr/>
        </p:nvSpPr>
        <p:spPr>
          <a:xfrm>
            <a:off x="7524750" y="2362200"/>
            <a:ext cx="1371600" cy="1295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Database</a:t>
            </a:r>
            <a:endParaRPr lang="en-US"/>
          </a:p>
        </p:txBody>
      </p:sp>
      <p:sp>
        <p:nvSpPr>
          <p:cNvPr id="9" name="Flowchart: Connector 8"/>
          <p:cNvSpPr/>
          <p:nvPr/>
        </p:nvSpPr>
        <p:spPr>
          <a:xfrm>
            <a:off x="2667000" y="2633662"/>
            <a:ext cx="1447800" cy="82867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Object</a:t>
            </a:r>
            <a:endParaRPr lang="en-US"/>
          </a:p>
        </p:txBody>
      </p:sp>
      <p:cxnSp>
        <p:nvCxnSpPr>
          <p:cNvPr id="11" name="Straight Arrow Connector 10"/>
          <p:cNvCxnSpPr>
            <a:stCxn id="5" idx="3"/>
            <a:endCxn id="9" idx="2"/>
          </p:cNvCxnSpPr>
          <p:nvPr/>
        </p:nvCxnSpPr>
        <p:spPr>
          <a:xfrm>
            <a:off x="2057400" y="3048000"/>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flipV="1">
            <a:off x="4114800" y="3048000"/>
            <a:ext cx="68580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a:off x="6477000" y="3048000"/>
            <a:ext cx="104775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4343400" y="4071938"/>
            <a:ext cx="4267200" cy="1066800"/>
          </a:xfrm>
          <a:prstGeom prst="wedgeEllipseCallout">
            <a:avLst>
              <a:gd name="adj1" fmla="val -18945"/>
              <a:gd name="adj2" fmla="val -85268"/>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FF0000"/>
                </a:solidFill>
              </a:rPr>
              <a:t>The ORM tool internally uses the JDBC API to interact with the database.</a:t>
            </a:r>
          </a:p>
        </p:txBody>
      </p:sp>
    </p:spTree>
    <p:extLst>
      <p:ext uri="{BB962C8B-B14F-4D97-AF65-F5344CB8AC3E}">
        <p14:creationId xmlns:p14="http://schemas.microsoft.com/office/powerpoint/2010/main" val="37572262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19"/>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Custom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Calibri" panose="020F050202020403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Calibri" panose="020F050202020403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31401</TotalTime>
  <Words>6259</Words>
  <Application>Microsoft Office PowerPoint</Application>
  <PresentationFormat>On-screen Show (4:3)</PresentationFormat>
  <Paragraphs>868</Paragraphs>
  <Slides>86</Slides>
  <Notes>6</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86</vt:i4>
      </vt:variant>
    </vt:vector>
  </HeadingPairs>
  <TitlesOfParts>
    <vt:vector size="95" baseType="lpstr">
      <vt:lpstr>Arial</vt:lpstr>
      <vt:lpstr>Calibri</vt:lpstr>
      <vt:lpstr>Calibri Light</vt:lpstr>
      <vt:lpstr>Cambria</vt:lpstr>
      <vt:lpstr>Courier New</vt:lpstr>
      <vt:lpstr>Times New Roman</vt:lpstr>
      <vt:lpstr>Wingdings</vt:lpstr>
      <vt:lpstr>Office Theme</vt:lpstr>
      <vt:lpstr>Retrospect</vt:lpstr>
      <vt:lpstr> Unit 5 Hibernate</vt:lpstr>
      <vt:lpstr>Contents</vt:lpstr>
      <vt:lpstr>Hibernate: Introduction</vt:lpstr>
      <vt:lpstr>Object-Relational Mapping (ORM)</vt:lpstr>
      <vt:lpstr>JDBC v/s Hibernate</vt:lpstr>
      <vt:lpstr>JDBC vs Hibernate</vt:lpstr>
      <vt:lpstr>Overview of Hibernate</vt:lpstr>
      <vt:lpstr>Hibernate Framework </vt:lpstr>
      <vt:lpstr>Hibernate Framework </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Cache Architecture</vt:lpstr>
      <vt:lpstr>Why Cache Architecture?</vt:lpstr>
      <vt:lpstr>Hibernate Cache Architecture</vt:lpstr>
      <vt:lpstr>Hibernate Cache Architecture</vt:lpstr>
      <vt:lpstr>Hibernate Mapping Types  </vt:lpstr>
      <vt:lpstr>Hibernate Mapping Types:   </vt:lpstr>
      <vt:lpstr>Hibernate Mapping Types:   </vt:lpstr>
      <vt:lpstr>Hibernate Mapping Types:   </vt:lpstr>
      <vt:lpstr>Hibernate Mapping Types:   </vt:lpstr>
      <vt:lpstr>Hibernate O/R Mapping  </vt:lpstr>
      <vt:lpstr>Hibernate O/R Mapping  </vt:lpstr>
      <vt:lpstr>Hibernate O/R Mapping: </vt:lpstr>
      <vt:lpstr>Hibernate O/R Mapping: </vt:lpstr>
      <vt:lpstr>Hibernate O/R Mapping: </vt:lpstr>
      <vt:lpstr>Hibernate O/R Mapping: </vt:lpstr>
      <vt:lpstr>Advantages of Hibernate Framework</vt:lpstr>
      <vt:lpstr>Advantages of Hibernate Framework</vt:lpstr>
      <vt:lpstr>Steps to run hibernate example</vt:lpstr>
      <vt:lpstr>Steps to run hibernate example</vt:lpstr>
      <vt:lpstr>Steps to run hibernate example</vt:lpstr>
      <vt:lpstr>Steps to run hibernate example: Step-4</vt:lpstr>
      <vt:lpstr>Steps to run hibernate example: Step-4</vt:lpstr>
      <vt:lpstr>Steps to run hibernate example: Step-4</vt:lpstr>
      <vt:lpstr>Steps to run hibernate example</vt:lpstr>
      <vt:lpstr>Steps to run hibernate example</vt:lpstr>
      <vt:lpstr>Steps to run hibernate example: Step-6</vt:lpstr>
      <vt:lpstr>Steps to run hibernate example</vt:lpstr>
      <vt:lpstr>Steps to run hibernate example</vt:lpstr>
      <vt:lpstr>Steps to run hibernate example</vt:lpstr>
      <vt:lpstr>Steps to run hibernate example: Step-7</vt:lpstr>
      <vt:lpstr>Steps to run hibernate example: Step-7</vt:lpstr>
      <vt:lpstr>Steps to run hibernate example</vt:lpstr>
      <vt:lpstr>Steps to run hibernate example</vt:lpstr>
      <vt:lpstr>Steps to run hibernate example:output</vt:lpstr>
      <vt:lpstr>Steps to run hibernate example: output</vt:lpstr>
      <vt:lpstr>Hibernate Program Hierarchy</vt:lpstr>
      <vt:lpstr>Hibernate with Annotation</vt:lpstr>
      <vt:lpstr>Hibernate with Annotation</vt:lpstr>
      <vt:lpstr>HIBERNATE O/R  MAPPING</vt:lpstr>
      <vt:lpstr>  The mapping document is an XML document having &lt;hibernate-  mapping&gt; as the root element which contains &lt;class&gt; elements  corresponding class.</vt:lpstr>
      <vt:lpstr>HIBERNATE O/R  MAPPING</vt:lpstr>
      <vt:lpstr>HIBERNATE  ANNOTATION</vt:lpstr>
      <vt:lpstr>HIBERNATE  ANNOTATION</vt:lpstr>
      <vt:lpstr>Environment Setup for  Hibernate Annotation</vt:lpstr>
      <vt:lpstr>Annotated Class  Example</vt:lpstr>
      <vt:lpstr>Project Hierarchy</vt:lpstr>
      <vt:lpstr>Example Continue… mapping of Employee  class with annotations to map objects with  the defined EMPLOYEE table</vt:lpstr>
      <vt:lpstr>PowerPoint Presentation</vt:lpstr>
      <vt:lpstr>PowerPoint Presentation</vt:lpstr>
      <vt:lpstr>HIBERNATE  ANNOTATION</vt:lpstr>
      <vt:lpstr>HIBERNATE  ANNOTATION</vt:lpstr>
      <vt:lpstr>HIBERNATE  ANNOTATION</vt:lpstr>
      <vt:lpstr>Hibernate Query Language (HQL)</vt:lpstr>
      <vt:lpstr>Hibernate Query Language (HQL)</vt:lpstr>
      <vt:lpstr>HQL vs SQL</vt:lpstr>
      <vt:lpstr>HQL vs SQL</vt:lpstr>
      <vt:lpstr>HQL vs SQL</vt:lpstr>
      <vt:lpstr>HQL vs SQL</vt:lpstr>
      <vt:lpstr>HIBERNATE QUERY  LANGUAGE(HQL)</vt:lpstr>
      <vt:lpstr>Advantages of HQL:</vt:lpstr>
      <vt:lpstr>SQL Vs HQL</vt:lpstr>
      <vt:lpstr>CRUD Operation using Hibernate API</vt:lpstr>
      <vt:lpstr>CRUD Operation using Hibernate API</vt:lpstr>
      <vt:lpstr>Summary</vt:lpstr>
      <vt:lpstr>Up Next?</vt:lpstr>
      <vt:lpstr>END OF UNIT - 5</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Ravikumar R N</dc:creator>
  <cp:lastModifiedBy>santosh betgeri</cp:lastModifiedBy>
  <cp:revision>4158</cp:revision>
  <dcterms:created xsi:type="dcterms:W3CDTF">2013-05-17T03:00:03Z</dcterms:created>
  <dcterms:modified xsi:type="dcterms:W3CDTF">2023-10-16T12:51:34Z</dcterms:modified>
</cp:coreProperties>
</file>