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946F-0BCC-4A90-BDCD-57304783944C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2EAEA-A49B-425E-AA74-A88F7D453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8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Java Naming and Directory Interface, 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Transaction API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EAEA-A49B-425E-AA74-A88F7D4535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3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Responsible for session objects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EAEA-A49B-425E-AA74-A88F7D45353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52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 Lesser General Public License, </a:t>
            </a:r>
            <a:r>
              <a:rPr lang="en-US" sz="1200" spc="-15" dirty="0">
                <a:latin typeface="+mn-lt"/>
                <a:cs typeface="Calibri"/>
              </a:rPr>
              <a:t>Fast performance – two cache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E2EAEA-A49B-425E-AA74-A88F7D45353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1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8542" y="440893"/>
            <a:ext cx="6966915" cy="512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0488" y="2663951"/>
            <a:ext cx="2093976" cy="8717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7334" y="918209"/>
            <a:ext cx="154622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679" y="1545462"/>
            <a:ext cx="82766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/>
          <p:cNvSpPr/>
          <p:nvPr userDrawn="1"/>
        </p:nvSpPr>
        <p:spPr>
          <a:xfrm>
            <a:off x="0" y="6019800"/>
            <a:ext cx="9144000" cy="838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454702"/>
            <a:ext cx="4036060" cy="115480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spcBef>
                <a:spcPts val="605"/>
              </a:spcBef>
            </a:pPr>
            <a:r>
              <a:rPr sz="2000" b="1" spc="-35" dirty="0">
                <a:latin typeface="Bell MT" panose="02020503060305020303" pitchFamily="18" charset="0"/>
                <a:cs typeface="Cambria"/>
              </a:rPr>
              <a:t>Prepared</a:t>
            </a:r>
            <a:r>
              <a:rPr sz="2000" b="1" spc="55" dirty="0">
                <a:latin typeface="Bell MT" panose="02020503060305020303" pitchFamily="18" charset="0"/>
                <a:cs typeface="Cambria"/>
              </a:rPr>
              <a:t> </a:t>
            </a:r>
            <a:r>
              <a:rPr sz="2000" b="1" spc="-55" dirty="0">
                <a:latin typeface="Bell MT" panose="02020503060305020303" pitchFamily="18" charset="0"/>
                <a:cs typeface="Cambria"/>
              </a:rPr>
              <a:t>By</a:t>
            </a:r>
            <a:endParaRPr sz="2000" dirty="0">
              <a:latin typeface="Bell MT" panose="02020503060305020303" pitchFamily="18" charset="0"/>
              <a:cs typeface="Cambria"/>
            </a:endParaRPr>
          </a:p>
          <a:p>
            <a:pPr marL="12700" marR="5080">
              <a:lnSpc>
                <a:spcPts val="2910"/>
              </a:lnSpc>
              <a:spcBef>
                <a:spcPts val="90"/>
              </a:spcBef>
            </a:pPr>
            <a:r>
              <a:rPr sz="2000" spc="-35" dirty="0">
                <a:latin typeface="Bell MT" panose="02020503060305020303" pitchFamily="18" charset="0"/>
                <a:cs typeface="Cambria"/>
              </a:rPr>
              <a:t>P</a:t>
            </a:r>
            <a:r>
              <a:rPr sz="2000" spc="-60" dirty="0">
                <a:latin typeface="Bell MT" panose="02020503060305020303" pitchFamily="18" charset="0"/>
                <a:cs typeface="Cambria"/>
              </a:rPr>
              <a:t>r</a:t>
            </a:r>
            <a:r>
              <a:rPr sz="2000" spc="-35" dirty="0">
                <a:latin typeface="Bell MT" panose="02020503060305020303" pitchFamily="18" charset="0"/>
                <a:cs typeface="Cambria"/>
              </a:rPr>
              <a:t>of</a:t>
            </a:r>
            <a:r>
              <a:rPr sz="2000" spc="-5" dirty="0">
                <a:latin typeface="Bell MT" panose="02020503060305020303" pitchFamily="18" charset="0"/>
                <a:cs typeface="Cambria"/>
              </a:rPr>
              <a:t>.</a:t>
            </a:r>
            <a:r>
              <a:rPr sz="2000" spc="40" dirty="0">
                <a:latin typeface="Bell MT" panose="02020503060305020303" pitchFamily="18" charset="0"/>
                <a:cs typeface="Cambria"/>
              </a:rPr>
              <a:t> </a:t>
            </a:r>
            <a:r>
              <a:rPr lang="en-US" sz="2000" spc="-204" dirty="0" err="1">
                <a:latin typeface="Bell MT" panose="02020503060305020303" pitchFamily="18" charset="0"/>
                <a:cs typeface="Cambria"/>
              </a:rPr>
              <a:t>Santushti</a:t>
            </a:r>
            <a:r>
              <a:rPr lang="en-US" sz="2000" spc="-204" dirty="0">
                <a:latin typeface="Bell MT" panose="02020503060305020303" pitchFamily="18" charset="0"/>
                <a:cs typeface="Cambria"/>
              </a:rPr>
              <a:t> Betgeri</a:t>
            </a:r>
            <a:r>
              <a:rPr sz="2000" spc="-5" dirty="0">
                <a:latin typeface="Bell MT" panose="02020503060305020303" pitchFamily="18" charset="0"/>
                <a:cs typeface="Cambria"/>
              </a:rPr>
              <a:t>  </a:t>
            </a:r>
            <a:endParaRPr lang="en-US" sz="2000" spc="-5" dirty="0">
              <a:latin typeface="Bell MT" panose="02020503060305020303" pitchFamily="18" charset="0"/>
              <a:cs typeface="Cambria"/>
            </a:endParaRPr>
          </a:p>
          <a:p>
            <a:pPr marL="12700" marR="5080">
              <a:lnSpc>
                <a:spcPts val="2910"/>
              </a:lnSpc>
              <a:spcBef>
                <a:spcPts val="90"/>
              </a:spcBef>
            </a:pPr>
            <a:r>
              <a:rPr sz="2000" dirty="0">
                <a:latin typeface="Bell MT" panose="02020503060305020303" pitchFamily="18" charset="0"/>
                <a:cs typeface="Cambria"/>
              </a:rPr>
              <a:t>Ass</a:t>
            </a:r>
            <a:r>
              <a:rPr sz="2000" spc="-5" dirty="0">
                <a:latin typeface="Bell MT" panose="02020503060305020303" pitchFamily="18" charset="0"/>
                <a:cs typeface="Cambria"/>
              </a:rPr>
              <a:t>ist</a:t>
            </a:r>
            <a:r>
              <a:rPr sz="2000" spc="5" dirty="0">
                <a:latin typeface="Bell MT" panose="02020503060305020303" pitchFamily="18" charset="0"/>
                <a:cs typeface="Cambria"/>
              </a:rPr>
              <a:t>a</a:t>
            </a:r>
            <a:r>
              <a:rPr sz="2000" spc="-15" dirty="0">
                <a:latin typeface="Bell MT" panose="02020503060305020303" pitchFamily="18" charset="0"/>
                <a:cs typeface="Cambria"/>
              </a:rPr>
              <a:t>n</a:t>
            </a:r>
            <a:r>
              <a:rPr sz="2000" spc="-5" dirty="0">
                <a:latin typeface="Bell MT" panose="02020503060305020303" pitchFamily="18" charset="0"/>
                <a:cs typeface="Cambria"/>
              </a:rPr>
              <a:t>t</a:t>
            </a:r>
            <a:r>
              <a:rPr sz="2000" spc="-80" dirty="0">
                <a:latin typeface="Bell MT" panose="02020503060305020303" pitchFamily="18" charset="0"/>
                <a:cs typeface="Cambria"/>
              </a:rPr>
              <a:t> </a:t>
            </a:r>
            <a:r>
              <a:rPr sz="2000" spc="-35" dirty="0">
                <a:latin typeface="Bell MT" panose="02020503060305020303" pitchFamily="18" charset="0"/>
                <a:cs typeface="Cambria"/>
              </a:rPr>
              <a:t>P</a:t>
            </a:r>
            <a:r>
              <a:rPr sz="2000" spc="-60" dirty="0">
                <a:latin typeface="Bell MT" panose="02020503060305020303" pitchFamily="18" charset="0"/>
                <a:cs typeface="Cambria"/>
              </a:rPr>
              <a:t>r</a:t>
            </a:r>
            <a:r>
              <a:rPr sz="2000" spc="-35" dirty="0">
                <a:latin typeface="Bell MT" panose="02020503060305020303" pitchFamily="18" charset="0"/>
                <a:cs typeface="Cambria"/>
              </a:rPr>
              <a:t>o</a:t>
            </a:r>
            <a:r>
              <a:rPr sz="2000" spc="-60" dirty="0">
                <a:latin typeface="Bell MT" panose="02020503060305020303" pitchFamily="18" charset="0"/>
                <a:cs typeface="Cambria"/>
              </a:rPr>
              <a:t>f</a:t>
            </a:r>
            <a:r>
              <a:rPr sz="2000" spc="-45" dirty="0">
                <a:latin typeface="Bell MT" panose="02020503060305020303" pitchFamily="18" charset="0"/>
                <a:cs typeface="Cambria"/>
              </a:rPr>
              <a:t>e</a:t>
            </a:r>
            <a:r>
              <a:rPr sz="2000" spc="-25" dirty="0">
                <a:latin typeface="Bell MT" panose="02020503060305020303" pitchFamily="18" charset="0"/>
                <a:cs typeface="Cambria"/>
              </a:rPr>
              <a:t>ss</a:t>
            </a:r>
            <a:r>
              <a:rPr sz="2000" spc="-35" dirty="0">
                <a:latin typeface="Bell MT" panose="02020503060305020303" pitchFamily="18" charset="0"/>
                <a:cs typeface="Cambria"/>
              </a:rPr>
              <a:t>o</a:t>
            </a:r>
            <a:r>
              <a:rPr sz="2000" spc="-229" dirty="0">
                <a:latin typeface="Bell MT" panose="02020503060305020303" pitchFamily="18" charset="0"/>
                <a:cs typeface="Cambria"/>
              </a:rPr>
              <a:t>r</a:t>
            </a:r>
            <a:r>
              <a:rPr sz="2000" spc="-5" dirty="0">
                <a:latin typeface="Bell MT" panose="02020503060305020303" pitchFamily="18" charset="0"/>
                <a:cs typeface="Cambria"/>
              </a:rPr>
              <a:t>,</a:t>
            </a:r>
            <a:r>
              <a:rPr sz="2000" spc="-55" dirty="0">
                <a:latin typeface="Bell MT" panose="02020503060305020303" pitchFamily="18" charset="0"/>
                <a:cs typeface="Cambria"/>
              </a:rPr>
              <a:t> </a:t>
            </a:r>
            <a:r>
              <a:rPr lang="en-US" sz="2000" spc="-5" dirty="0">
                <a:latin typeface="Bell MT" panose="02020503060305020303" pitchFamily="18" charset="0"/>
                <a:cs typeface="Cambria"/>
              </a:rPr>
              <a:t>CE </a:t>
            </a:r>
            <a:r>
              <a:rPr sz="2000" spc="-10" dirty="0">
                <a:latin typeface="Bell MT" panose="02020503060305020303" pitchFamily="18" charset="0"/>
                <a:cs typeface="Cambria"/>
              </a:rPr>
              <a:t>D</a:t>
            </a:r>
            <a:r>
              <a:rPr sz="2000" spc="-15" dirty="0">
                <a:latin typeface="Bell MT" panose="02020503060305020303" pitchFamily="18" charset="0"/>
                <a:cs typeface="Cambria"/>
              </a:rPr>
              <a:t>e</a:t>
            </a:r>
            <a:r>
              <a:rPr sz="2000" spc="-10" dirty="0">
                <a:latin typeface="Bell MT" panose="02020503060305020303" pitchFamily="18" charset="0"/>
                <a:cs typeface="Cambria"/>
              </a:rPr>
              <a:t>p</a:t>
            </a:r>
            <a:r>
              <a:rPr sz="2000" spc="10" dirty="0">
                <a:latin typeface="Bell MT" panose="02020503060305020303" pitchFamily="18" charset="0"/>
                <a:cs typeface="Cambria"/>
              </a:rPr>
              <a:t>t</a:t>
            </a:r>
            <a:r>
              <a:rPr sz="2000" spc="-5" dirty="0">
                <a:latin typeface="Bell MT" panose="02020503060305020303" pitchFamily="18" charset="0"/>
                <a:cs typeface="Cambria"/>
              </a:rPr>
              <a:t>.</a:t>
            </a:r>
            <a:endParaRPr sz="2000" dirty="0">
              <a:latin typeface="Bell MT" panose="02020503060305020303" pitchFamily="18" charset="0"/>
              <a:cs typeface="Cambri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514600"/>
            <a:ext cx="3505200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156049" y="2438400"/>
            <a:ext cx="23056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solidFill>
                  <a:schemeClr val="accent1"/>
                </a:solidFill>
              </a:rPr>
              <a:t>Unit 5</a:t>
            </a:r>
          </a:p>
          <a:p>
            <a:pPr algn="r"/>
            <a:r>
              <a:rPr lang="en-US" sz="4000" b="1" dirty="0">
                <a:solidFill>
                  <a:schemeClr val="accent1"/>
                </a:solidFill>
              </a:rPr>
              <a:t>Hibernate</a:t>
            </a:r>
            <a:endParaRPr lang="en-IN" sz="4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0509"/>
            <a:ext cx="8168640" cy="3367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Transaction </a:t>
            </a:r>
            <a:r>
              <a:rPr sz="2400" b="1" spc="-15" dirty="0">
                <a:solidFill>
                  <a:srgbClr val="FF0000"/>
                </a:solidFill>
                <a:latin typeface="Cambria"/>
                <a:cs typeface="Cambria"/>
              </a:rPr>
              <a:t>represents </a:t>
            </a:r>
            <a:r>
              <a:rPr sz="2400" b="1" dirty="0">
                <a:solidFill>
                  <a:srgbClr val="FF0000"/>
                </a:solidFill>
                <a:latin typeface="Cambria"/>
                <a:cs typeface="Cambria"/>
              </a:rPr>
              <a:t>a </a:t>
            </a:r>
            <a:r>
              <a:rPr sz="2400" b="1" spc="-15" dirty="0">
                <a:solidFill>
                  <a:srgbClr val="FF0000"/>
                </a:solidFill>
                <a:latin typeface="Cambria"/>
                <a:cs typeface="Cambria"/>
              </a:rPr>
              <a:t>unit </a:t>
            </a:r>
            <a:r>
              <a:rPr sz="2400" b="1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2400" b="1" spc="-30" dirty="0">
                <a:solidFill>
                  <a:srgbClr val="FF0000"/>
                </a:solidFill>
                <a:latin typeface="Cambria"/>
                <a:cs typeface="Cambria"/>
              </a:rPr>
              <a:t>work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with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the database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and</a:t>
            </a:r>
            <a:r>
              <a:rPr sz="2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most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the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"/>
                <a:cs typeface="Cambria"/>
              </a:rPr>
              <a:t>RDBMS</a:t>
            </a: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supports</a:t>
            </a:r>
            <a:r>
              <a:rPr sz="2400" spc="-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mbria"/>
                <a:cs typeface="Cambria"/>
              </a:rPr>
              <a:t>transaction</a:t>
            </a:r>
            <a:r>
              <a:rPr sz="2400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functionality.</a:t>
            </a:r>
            <a:endParaRPr sz="24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latin typeface="Cambria"/>
                <a:cs typeface="Cambria"/>
              </a:rPr>
              <a:t>Transactions</a:t>
            </a:r>
            <a:r>
              <a:rPr sz="2400" spc="6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9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Hibernate</a:t>
            </a:r>
            <a:r>
              <a:rPr sz="2400" spc="93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are</a:t>
            </a:r>
            <a:r>
              <a:rPr sz="2400" spc="98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handled</a:t>
            </a:r>
            <a:r>
              <a:rPr sz="2400" spc="9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by</a:t>
            </a:r>
            <a:r>
              <a:rPr sz="2400" spc="94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</a:t>
            </a:r>
            <a:r>
              <a:rPr sz="2400" spc="98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underlying</a:t>
            </a:r>
            <a:endParaRPr sz="2400" dirty="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transaction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manager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transaction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(from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JDBC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0070C0"/>
                </a:solidFill>
                <a:latin typeface="Cambria"/>
                <a:cs typeface="Cambria"/>
              </a:rPr>
              <a:t>JTA</a:t>
            </a:r>
            <a:r>
              <a:rPr sz="2400" spc="-80" dirty="0">
                <a:latin typeface="Cambria"/>
                <a:cs typeface="Cambria"/>
              </a:rPr>
              <a:t>).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 dirty="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This</a:t>
            </a:r>
            <a:r>
              <a:rPr sz="2400" dirty="0">
                <a:latin typeface="Cambria"/>
                <a:cs typeface="Cambria"/>
              </a:rPr>
              <a:t> is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mbria"/>
                <a:cs typeface="Cambria"/>
              </a:rPr>
              <a:t>optional</a:t>
            </a:r>
            <a:r>
              <a:rPr sz="2400" b="1" spc="-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b="1" spc="-15" dirty="0">
                <a:latin typeface="Cambria"/>
                <a:cs typeface="Cambria"/>
              </a:rPr>
              <a:t>object</a:t>
            </a:r>
            <a:r>
              <a:rPr sz="2400" b="1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Hibernate</a:t>
            </a:r>
            <a:r>
              <a:rPr sz="2400" spc="-5" dirty="0">
                <a:latin typeface="Cambria"/>
                <a:cs typeface="Cambria"/>
              </a:rPr>
              <a:t> applications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may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choose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not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use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this</a:t>
            </a:r>
            <a:r>
              <a:rPr sz="2400" spc="52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interface,</a:t>
            </a:r>
            <a:r>
              <a:rPr sz="2400" spc="49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instead</a:t>
            </a:r>
            <a:r>
              <a:rPr sz="2400" spc="509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managing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transactions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b="1" spc="-10" dirty="0">
                <a:latin typeface="Cambria"/>
                <a:cs typeface="Cambria"/>
              </a:rPr>
              <a:t>in</a:t>
            </a:r>
            <a:r>
              <a:rPr sz="2400" b="1" spc="-15" dirty="0">
                <a:latin typeface="Cambria"/>
                <a:cs typeface="Cambria"/>
              </a:rPr>
              <a:t> </a:t>
            </a:r>
            <a:r>
              <a:rPr sz="2400" b="1" dirty="0">
                <a:latin typeface="Cambria"/>
                <a:cs typeface="Cambria"/>
              </a:rPr>
              <a:t>their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35" dirty="0">
                <a:latin typeface="Cambria"/>
                <a:cs typeface="Cambria"/>
              </a:rPr>
              <a:t>own</a:t>
            </a:r>
            <a:r>
              <a:rPr sz="2400" b="1" spc="-3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application</a:t>
            </a:r>
            <a:r>
              <a:rPr sz="2400" b="1" spc="-7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2917" y="700531"/>
            <a:ext cx="35471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Transaction</a:t>
            </a:r>
            <a:r>
              <a:rPr sz="3200" b="1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Object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8547" y="700531"/>
            <a:ext cx="24460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Query</a:t>
            </a:r>
            <a:r>
              <a:rPr sz="32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Object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26463"/>
            <a:ext cx="7863205" cy="221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Query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Hibernate</a:t>
            </a:r>
            <a:r>
              <a:rPr sz="2400" spc="4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Query</a:t>
            </a:r>
            <a:r>
              <a:rPr sz="2400" spc="5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Language</a:t>
            </a:r>
            <a:r>
              <a:rPr sz="2400" spc="4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(HQL)</a:t>
            </a:r>
            <a:endParaRPr sz="240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string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retrieve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data </a:t>
            </a:r>
            <a:r>
              <a:rPr sz="2400" spc="-30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create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objects.</a:t>
            </a:r>
          </a:p>
          <a:p>
            <a:pPr>
              <a:lnSpc>
                <a:spcPct val="100000"/>
              </a:lnSpc>
            </a:pPr>
            <a:endParaRPr sz="2300" dirty="0">
              <a:latin typeface="Calibri"/>
              <a:cs typeface="Calibri"/>
            </a:endParaRPr>
          </a:p>
          <a:p>
            <a:pPr marL="12700" marR="5080" indent="6985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Query </a:t>
            </a:r>
            <a:r>
              <a:rPr sz="2400" spc="-20" dirty="0">
                <a:latin typeface="Calibri"/>
                <a:cs typeface="Calibri"/>
              </a:rPr>
              <a:t>instance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used to bind </a:t>
            </a:r>
            <a:r>
              <a:rPr sz="2400" b="1" dirty="0">
                <a:latin typeface="Calibri"/>
                <a:cs typeface="Calibri"/>
              </a:rPr>
              <a:t>query </a:t>
            </a:r>
            <a:r>
              <a:rPr sz="2400" spc="-35" dirty="0">
                <a:latin typeface="Calibri"/>
                <a:cs typeface="Calibri"/>
              </a:rPr>
              <a:t>parameters, </a:t>
            </a:r>
            <a:r>
              <a:rPr sz="2400" spc="-5" dirty="0">
                <a:latin typeface="Calibri"/>
                <a:cs typeface="Calibri"/>
              </a:rPr>
              <a:t>limit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 of </a:t>
            </a:r>
            <a:r>
              <a:rPr sz="2400" spc="-10" dirty="0">
                <a:latin typeface="Calibri"/>
                <a:cs typeface="Calibri"/>
              </a:rPr>
              <a:t>results </a:t>
            </a:r>
            <a:r>
              <a:rPr sz="2400" spc="-15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query, </a:t>
            </a:r>
            <a:r>
              <a:rPr sz="2400" spc="-15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finally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45" dirty="0">
                <a:latin typeface="Calibri"/>
                <a:cs typeface="Calibri"/>
              </a:rPr>
              <a:t>execute 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query.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542" y="440893"/>
            <a:ext cx="24644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Criteria</a:t>
            </a:r>
            <a:r>
              <a:rPr sz="32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03375"/>
            <a:ext cx="8068309" cy="13042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  <a:tabLst>
                <a:tab pos="911860" algn="l"/>
                <a:tab pos="1798955" algn="l"/>
                <a:tab pos="2272030" algn="l"/>
                <a:tab pos="2902585" algn="l"/>
                <a:tab pos="3262629" algn="l"/>
                <a:tab pos="4052570" algn="l"/>
                <a:tab pos="4582795" algn="l"/>
                <a:tab pos="5521960" algn="l"/>
                <a:tab pos="6311900" algn="l"/>
                <a:tab pos="7329805" algn="l"/>
              </a:tabLst>
            </a:pP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35" dirty="0">
                <a:latin typeface="Calibri"/>
                <a:cs typeface="Calibri"/>
              </a:rPr>
              <a:t>i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eria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	obj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a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an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e</a:t>
            </a:r>
            <a:r>
              <a:rPr sz="2800" spc="-100" dirty="0">
                <a:latin typeface="Calibri"/>
                <a:cs typeface="Calibri"/>
              </a:rPr>
              <a:t>x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ob</a:t>
            </a:r>
            <a:r>
              <a:rPr sz="2800" b="1" spc="-5" dirty="0">
                <a:latin typeface="Calibri"/>
                <a:cs typeface="Calibri"/>
              </a:rPr>
              <a:t>j</a:t>
            </a:r>
            <a:r>
              <a:rPr sz="2800" b="1" spc="-15" dirty="0">
                <a:latin typeface="Calibri"/>
                <a:cs typeface="Calibri"/>
              </a:rPr>
              <a:t>e</a:t>
            </a:r>
            <a:r>
              <a:rPr sz="2800" b="1" spc="-35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ori</a:t>
            </a:r>
            <a:r>
              <a:rPr sz="2800" b="1" spc="-40" dirty="0">
                <a:latin typeface="Calibri"/>
                <a:cs typeface="Calibri"/>
              </a:rPr>
              <a:t>e</a:t>
            </a:r>
            <a:r>
              <a:rPr sz="2800" b="1" spc="-45" dirty="0">
                <a:latin typeface="Calibri"/>
                <a:cs typeface="Calibri"/>
              </a:rPr>
              <a:t>n</a:t>
            </a:r>
            <a:r>
              <a:rPr sz="2800" b="1" spc="-50" dirty="0">
                <a:latin typeface="Calibri"/>
                <a:cs typeface="Calibri"/>
              </a:rPr>
              <a:t>t</a:t>
            </a:r>
            <a:r>
              <a:rPr sz="2800" b="1" spc="-4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d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cri</a:t>
            </a:r>
            <a:r>
              <a:rPr sz="2800" b="1" spc="-25" dirty="0">
                <a:latin typeface="Calibri"/>
                <a:cs typeface="Calibri"/>
              </a:rPr>
              <a:t>t</a:t>
            </a:r>
            <a:r>
              <a:rPr sz="2800" b="1" spc="-40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ria  queries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retrieve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685800"/>
            <a:ext cx="41910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30" dirty="0">
                <a:solidFill>
                  <a:srgbClr val="FFFFFF"/>
                </a:solidFill>
                <a:latin typeface="Calibri"/>
                <a:cs typeface="Calibri"/>
              </a:rPr>
              <a:t>Advantages of Hibernate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603375"/>
            <a:ext cx="8068309" cy="26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90"/>
              </a:spcBef>
              <a:buFont typeface="+mj-lt"/>
              <a:buAutoNum type="arabicPeriod"/>
              <a:tabLst>
                <a:tab pos="911860" algn="l"/>
                <a:tab pos="1798955" algn="l"/>
                <a:tab pos="2272030" algn="l"/>
                <a:tab pos="2902585" algn="l"/>
                <a:tab pos="3262629" algn="l"/>
                <a:tab pos="4052570" algn="l"/>
                <a:tab pos="4582795" algn="l"/>
                <a:tab pos="5521960" algn="l"/>
                <a:tab pos="6311900" algn="l"/>
                <a:tab pos="7329805" algn="l"/>
              </a:tabLst>
            </a:pPr>
            <a:r>
              <a:rPr lang="en-US" sz="2800" spc="-15" dirty="0">
                <a:latin typeface="Calibri"/>
                <a:cs typeface="Calibri"/>
              </a:rPr>
              <a:t>Open source and light weight</a:t>
            </a:r>
          </a:p>
          <a:p>
            <a:pPr marL="527050" marR="5080" indent="-514350">
              <a:lnSpc>
                <a:spcPct val="100000"/>
              </a:lnSpc>
              <a:spcBef>
                <a:spcPts val="90"/>
              </a:spcBef>
              <a:buFont typeface="+mj-lt"/>
              <a:buAutoNum type="arabicPeriod"/>
              <a:tabLst>
                <a:tab pos="911860" algn="l"/>
                <a:tab pos="1798955" algn="l"/>
                <a:tab pos="2272030" algn="l"/>
                <a:tab pos="2902585" algn="l"/>
                <a:tab pos="3262629" algn="l"/>
                <a:tab pos="4052570" algn="l"/>
                <a:tab pos="4582795" algn="l"/>
                <a:tab pos="5521960" algn="l"/>
                <a:tab pos="6311900" algn="l"/>
                <a:tab pos="7329805" algn="l"/>
              </a:tabLst>
            </a:pPr>
            <a:r>
              <a:rPr lang="en-US" sz="2800" spc="-15" dirty="0">
                <a:latin typeface="Calibri"/>
                <a:cs typeface="Calibri"/>
              </a:rPr>
              <a:t>Fast performance</a:t>
            </a:r>
          </a:p>
          <a:p>
            <a:pPr marL="527050" marR="5080" indent="-514350">
              <a:lnSpc>
                <a:spcPct val="100000"/>
              </a:lnSpc>
              <a:spcBef>
                <a:spcPts val="90"/>
              </a:spcBef>
              <a:buFont typeface="+mj-lt"/>
              <a:buAutoNum type="arabicPeriod"/>
              <a:tabLst>
                <a:tab pos="911860" algn="l"/>
                <a:tab pos="1798955" algn="l"/>
                <a:tab pos="2272030" algn="l"/>
                <a:tab pos="2902585" algn="l"/>
                <a:tab pos="3262629" algn="l"/>
                <a:tab pos="4052570" algn="l"/>
                <a:tab pos="4582795" algn="l"/>
                <a:tab pos="5521960" algn="l"/>
                <a:tab pos="6311900" algn="l"/>
                <a:tab pos="7329805" algn="l"/>
              </a:tabLst>
            </a:pPr>
            <a:r>
              <a:rPr lang="en-US" sz="2800" spc="-15" dirty="0">
                <a:latin typeface="Calibri"/>
                <a:cs typeface="Calibri"/>
              </a:rPr>
              <a:t>Database independent query</a:t>
            </a:r>
          </a:p>
          <a:p>
            <a:pPr marL="527050" marR="5080" indent="-514350">
              <a:lnSpc>
                <a:spcPct val="100000"/>
              </a:lnSpc>
              <a:spcBef>
                <a:spcPts val="90"/>
              </a:spcBef>
              <a:buFont typeface="+mj-lt"/>
              <a:buAutoNum type="arabicPeriod"/>
              <a:tabLst>
                <a:tab pos="911860" algn="l"/>
                <a:tab pos="1798955" algn="l"/>
                <a:tab pos="2272030" algn="l"/>
                <a:tab pos="2902585" algn="l"/>
                <a:tab pos="3262629" algn="l"/>
                <a:tab pos="4052570" algn="l"/>
                <a:tab pos="4582795" algn="l"/>
                <a:tab pos="5521960" algn="l"/>
                <a:tab pos="6311900" algn="l"/>
                <a:tab pos="7329805" algn="l"/>
              </a:tabLst>
            </a:pPr>
            <a:r>
              <a:rPr lang="en-US" sz="2800" spc="-15" dirty="0">
                <a:latin typeface="Calibri"/>
                <a:cs typeface="Calibri"/>
              </a:rPr>
              <a:t>Automatic table creation</a:t>
            </a:r>
          </a:p>
          <a:p>
            <a:pPr marL="527050" marR="5080" indent="-514350">
              <a:lnSpc>
                <a:spcPct val="100000"/>
              </a:lnSpc>
              <a:spcBef>
                <a:spcPts val="90"/>
              </a:spcBef>
              <a:buFont typeface="+mj-lt"/>
              <a:buAutoNum type="arabicPeriod"/>
              <a:tabLst>
                <a:tab pos="911860" algn="l"/>
                <a:tab pos="1798955" algn="l"/>
                <a:tab pos="2272030" algn="l"/>
                <a:tab pos="2902585" algn="l"/>
                <a:tab pos="3262629" algn="l"/>
                <a:tab pos="4052570" algn="l"/>
                <a:tab pos="4582795" algn="l"/>
                <a:tab pos="5521960" algn="l"/>
                <a:tab pos="6311900" algn="l"/>
                <a:tab pos="7329805" algn="l"/>
              </a:tabLst>
            </a:pPr>
            <a:r>
              <a:rPr lang="en-US" sz="2800" spc="-15" dirty="0">
                <a:latin typeface="Calibri"/>
                <a:cs typeface="Calibri"/>
              </a:rPr>
              <a:t>Simplifies complex join</a:t>
            </a:r>
          </a:p>
          <a:p>
            <a:pPr marL="527050" marR="5080" indent="-514350">
              <a:lnSpc>
                <a:spcPct val="100000"/>
              </a:lnSpc>
              <a:spcBef>
                <a:spcPts val="90"/>
              </a:spcBef>
              <a:buFont typeface="+mj-lt"/>
              <a:buAutoNum type="arabicPeriod"/>
              <a:tabLst>
                <a:tab pos="911860" algn="l"/>
                <a:tab pos="1798955" algn="l"/>
                <a:tab pos="2272030" algn="l"/>
                <a:tab pos="2902585" algn="l"/>
                <a:tab pos="3262629" algn="l"/>
                <a:tab pos="4052570" algn="l"/>
                <a:tab pos="4582795" algn="l"/>
                <a:tab pos="5521960" algn="l"/>
                <a:tab pos="6311900" algn="l"/>
                <a:tab pos="7329805" algn="l"/>
              </a:tabLst>
            </a:pPr>
            <a:r>
              <a:rPr lang="en-US" sz="2800" spc="-15" dirty="0">
                <a:latin typeface="Calibri"/>
                <a:cs typeface="Calibri"/>
              </a:rPr>
              <a:t>Provides query statistics and database status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02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012" y="696213"/>
            <a:ext cx="40017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iber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b="1" spc="-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onf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b="1" spc="-20" dirty="0">
                <a:solidFill>
                  <a:srgbClr val="FFFFFF"/>
                </a:solidFill>
                <a:latin typeface="Cambria"/>
                <a:cs typeface="Cambria"/>
              </a:rPr>
              <a:t>g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2800" b="1" spc="-2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b="1" spc="-20" dirty="0">
                <a:solidFill>
                  <a:srgbClr val="FFFFFF"/>
                </a:solidFill>
                <a:latin typeface="Cambria"/>
                <a:cs typeface="Cambria"/>
              </a:rPr>
              <a:t>ti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4621"/>
            <a:ext cx="8017509" cy="366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Hibernate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requires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know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advance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where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mapping </a:t>
            </a:r>
            <a:r>
              <a:rPr sz="2400" spc="-30" dirty="0">
                <a:latin typeface="Calibri"/>
                <a:cs typeface="Calibri"/>
              </a:rPr>
              <a:t>information</a:t>
            </a:r>
            <a:r>
              <a:rPr sz="2400" spc="-25" dirty="0">
                <a:latin typeface="Calibri"/>
                <a:cs typeface="Calibri"/>
              </a:rPr>
              <a:t> that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defines how </a:t>
            </a:r>
            <a:r>
              <a:rPr sz="2400" spc="-25" dirty="0">
                <a:latin typeface="Calibri"/>
                <a:cs typeface="Calibri"/>
              </a:rPr>
              <a:t>your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Java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classes </a:t>
            </a:r>
            <a:r>
              <a:rPr sz="2400" spc="-30" dirty="0">
                <a:latin typeface="Calibri"/>
                <a:cs typeface="Calibri"/>
              </a:rPr>
              <a:t>relate 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Hibernate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configuration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settings</a:t>
            </a:r>
            <a:r>
              <a:rPr sz="2400" spc="-30" dirty="0">
                <a:latin typeface="Calibri"/>
                <a:cs typeface="Calibri"/>
              </a:rPr>
              <a:t> related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ase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el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information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supplied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standard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Java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called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hibernate.properties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XML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hibernate.cfg.xml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477" y="701802"/>
            <a:ext cx="37274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3000" b="1" spc="-1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bernat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b="1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3000" b="1" spc="1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ope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000" b="1" spc="-2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4621"/>
            <a:ext cx="7894955" cy="439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hibernate.dialect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makes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Hibernate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generate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chosen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hibernate.connection.driver_class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JDBC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driver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Calibri"/>
                <a:cs typeface="Calibri"/>
              </a:rPr>
              <a:t>hibernate.connection.url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</a:t>
            </a:r>
            <a:r>
              <a:rPr sz="2400" spc="1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ase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hibernate.connection.username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15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ser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am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6489"/>
            <a:ext cx="6934834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har char="-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O/R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 </a:t>
            </a:r>
            <a:r>
              <a:rPr sz="2000" spc="-10" dirty="0">
                <a:latin typeface="Calibri"/>
                <a:cs typeface="Calibri"/>
              </a:rPr>
              <a:t>defined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XML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document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Char char="-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mapping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language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java-centric,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mapping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spc="-30" dirty="0">
                <a:latin typeface="Calibri"/>
                <a:cs typeface="Calibri"/>
              </a:rPr>
              <a:t>constructed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around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persistence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class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declaration</a:t>
            </a:r>
            <a:r>
              <a:rPr sz="2000" spc="-1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757" y="471373"/>
            <a:ext cx="305054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0715" marR="5080" indent="-62865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HIBERNATE </a:t>
            </a: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O/R </a:t>
            </a:r>
            <a:r>
              <a:rPr sz="3200" b="1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MAPPING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743199"/>
            <a:ext cx="7531608" cy="41147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986532"/>
            <a:ext cx="8084184" cy="294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&lt;class&gt;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mappings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Java </a:t>
            </a:r>
            <a:r>
              <a:rPr sz="2400" spc="-5" dirty="0">
                <a:latin typeface="Calibri"/>
                <a:cs typeface="Calibri"/>
              </a:rPr>
              <a:t>classes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database </a:t>
            </a:r>
            <a:r>
              <a:rPr sz="2400" dirty="0">
                <a:latin typeface="Calibri"/>
                <a:cs typeface="Calibri"/>
              </a:rPr>
              <a:t>tables. The </a:t>
            </a:r>
            <a:r>
              <a:rPr sz="2400" spc="-35" dirty="0">
                <a:latin typeface="Calibri"/>
                <a:cs typeface="Calibri"/>
              </a:rPr>
              <a:t>Java </a:t>
            </a:r>
            <a:r>
              <a:rPr sz="2400" spc="-5" dirty="0">
                <a:latin typeface="Calibri"/>
                <a:cs typeface="Calibri"/>
              </a:rPr>
              <a:t>class </a:t>
            </a:r>
            <a:r>
              <a:rPr sz="2400" dirty="0">
                <a:latin typeface="Calibri"/>
                <a:cs typeface="Calibri"/>
              </a:rPr>
              <a:t>name 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name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class </a:t>
            </a:r>
            <a:r>
              <a:rPr sz="2400" dirty="0">
                <a:latin typeface="Calibri"/>
                <a:cs typeface="Calibri"/>
              </a:rPr>
              <a:t>element and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table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 marR="32004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&lt;id&gt; </a:t>
            </a:r>
            <a:r>
              <a:rPr sz="2400" dirty="0">
                <a:latin typeface="Calibri"/>
                <a:cs typeface="Calibri"/>
              </a:rPr>
              <a:t>element maps the unique ID </a:t>
            </a:r>
            <a:r>
              <a:rPr sz="2400" spc="-15" dirty="0">
                <a:latin typeface="Calibri"/>
                <a:cs typeface="Calibri"/>
              </a:rPr>
              <a:t>attribute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class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key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name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refers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471373"/>
            <a:ext cx="8020050" cy="2178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0" marR="4757420" indent="-62865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HIBERNATE </a:t>
            </a: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O/R </a:t>
            </a:r>
            <a:r>
              <a:rPr sz="3200" b="1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MAPPING</a:t>
            </a:r>
            <a:endParaRPr sz="32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spcBef>
                <a:spcPts val="635"/>
              </a:spcBef>
            </a:pPr>
            <a:r>
              <a:rPr sz="2400" dirty="0"/>
              <a:t>The mapping </a:t>
            </a:r>
            <a:r>
              <a:rPr sz="2400" spc="-5" dirty="0"/>
              <a:t>document </a:t>
            </a:r>
            <a:r>
              <a:rPr sz="2400" spc="-15" dirty="0"/>
              <a:t>is </a:t>
            </a:r>
            <a:r>
              <a:rPr sz="2400" dirty="0"/>
              <a:t>an XML </a:t>
            </a:r>
            <a:r>
              <a:rPr sz="2400" spc="-5" dirty="0"/>
              <a:t>document </a:t>
            </a:r>
            <a:r>
              <a:rPr sz="2400" spc="-10" dirty="0"/>
              <a:t>having </a:t>
            </a:r>
            <a:r>
              <a:rPr sz="2400" b="1" spc="-5" dirty="0">
                <a:latin typeface="Calibri"/>
                <a:cs typeface="Calibri"/>
              </a:rPr>
              <a:t>&lt;hibernate-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mapping&gt; </a:t>
            </a:r>
            <a:r>
              <a:rPr sz="2400" b="1" spc="-5" dirty="0">
                <a:latin typeface="Calibri"/>
                <a:cs typeface="Calibri"/>
              </a:rPr>
              <a:t>as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root </a:t>
            </a:r>
            <a:r>
              <a:rPr sz="2400" b="1" spc="-15" dirty="0">
                <a:latin typeface="Calibri"/>
                <a:cs typeface="Calibri"/>
              </a:rPr>
              <a:t>element </a:t>
            </a:r>
            <a:r>
              <a:rPr sz="2400" b="1" spc="-5" dirty="0">
                <a:latin typeface="Calibri"/>
                <a:cs typeface="Calibri"/>
              </a:rPr>
              <a:t>which </a:t>
            </a:r>
            <a:r>
              <a:rPr sz="2400" b="1" spc="-15" dirty="0">
                <a:latin typeface="Calibri"/>
                <a:cs typeface="Calibri"/>
              </a:rPr>
              <a:t>contains </a:t>
            </a:r>
            <a:r>
              <a:rPr sz="2400" b="1" spc="-5" dirty="0">
                <a:latin typeface="Calibri"/>
                <a:cs typeface="Calibri"/>
              </a:rPr>
              <a:t>&lt;class&gt; </a:t>
            </a:r>
            <a:r>
              <a:rPr sz="2400" b="1" spc="-15" dirty="0">
                <a:latin typeface="Calibri"/>
                <a:cs typeface="Calibri"/>
              </a:rPr>
              <a:t>elements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corresponding</a:t>
            </a:r>
            <a:r>
              <a:rPr sz="2400" b="1" spc="-1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6489"/>
            <a:ext cx="7980680" cy="4272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&lt;generator&gt;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element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element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generate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primary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70" dirty="0">
                <a:latin typeface="Calibri"/>
                <a:cs typeface="Calibri"/>
              </a:rPr>
              <a:t>key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values</a:t>
            </a:r>
            <a:r>
              <a:rPr sz="2000" spc="-40" dirty="0">
                <a:latin typeface="Calibri"/>
                <a:cs typeface="Calibri"/>
              </a:rPr>
              <a:t> automatically.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2700" marR="93345" indent="57785" algn="just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class </a:t>
            </a:r>
            <a:r>
              <a:rPr sz="2000" spc="-20" dirty="0">
                <a:latin typeface="Calibri"/>
                <a:cs typeface="Calibri"/>
              </a:rPr>
              <a:t>attribute </a:t>
            </a:r>
            <a:r>
              <a:rPr sz="2000" spc="-5" dirty="0">
                <a:latin typeface="Calibri"/>
                <a:cs typeface="Calibri"/>
              </a:rPr>
              <a:t>of the </a:t>
            </a:r>
            <a:r>
              <a:rPr sz="2000" spc="-35" dirty="0">
                <a:latin typeface="Calibri"/>
                <a:cs typeface="Calibri"/>
              </a:rPr>
              <a:t>generator </a:t>
            </a:r>
            <a:r>
              <a:rPr sz="2000" spc="-20" dirty="0">
                <a:latin typeface="Calibri"/>
                <a:cs typeface="Calibri"/>
              </a:rPr>
              <a:t>element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30" dirty="0">
                <a:latin typeface="Calibri"/>
                <a:cs typeface="Calibri"/>
              </a:rPr>
              <a:t>to </a:t>
            </a:r>
            <a:r>
              <a:rPr sz="2000" b="1" spc="-25" dirty="0">
                <a:latin typeface="Calibri"/>
                <a:cs typeface="Calibri"/>
              </a:rPr>
              <a:t>native </a:t>
            </a:r>
            <a:r>
              <a:rPr sz="2000" spc="-30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let hibernate </a:t>
            </a:r>
            <a:r>
              <a:rPr sz="2000" spc="-5" dirty="0">
                <a:latin typeface="Calibri"/>
                <a:cs typeface="Calibri"/>
              </a:rPr>
              <a:t> pick </a:t>
            </a:r>
            <a:r>
              <a:rPr sz="2000" dirty="0">
                <a:latin typeface="Calibri"/>
                <a:cs typeface="Calibri"/>
              </a:rPr>
              <a:t>up </a:t>
            </a:r>
            <a:r>
              <a:rPr sz="2000" spc="-5" dirty="0">
                <a:latin typeface="Calibri"/>
                <a:cs typeface="Calibri"/>
              </a:rPr>
              <a:t>either </a:t>
            </a:r>
            <a:r>
              <a:rPr sz="2000" b="1" spc="-40" dirty="0">
                <a:latin typeface="Calibri"/>
                <a:cs typeface="Calibri"/>
              </a:rPr>
              <a:t>identity, </a:t>
            </a:r>
            <a:r>
              <a:rPr sz="2000" b="1" spc="-5" dirty="0">
                <a:latin typeface="Calibri"/>
                <a:cs typeface="Calibri"/>
              </a:rPr>
              <a:t>sequence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30" dirty="0">
                <a:latin typeface="Calibri"/>
                <a:cs typeface="Calibri"/>
              </a:rPr>
              <a:t>create </a:t>
            </a:r>
            <a:r>
              <a:rPr sz="2000" spc="-5" dirty="0">
                <a:latin typeface="Calibri"/>
                <a:cs typeface="Calibri"/>
              </a:rPr>
              <a:t>primary </a:t>
            </a:r>
            <a:r>
              <a:rPr sz="2000" spc="-55" dirty="0">
                <a:latin typeface="Calibri"/>
                <a:cs typeface="Calibri"/>
              </a:rPr>
              <a:t>key </a:t>
            </a:r>
            <a:r>
              <a:rPr sz="2000" spc="-5" dirty="0">
                <a:latin typeface="Calibri"/>
                <a:cs typeface="Calibri"/>
              </a:rPr>
              <a:t>depending </a:t>
            </a:r>
            <a:r>
              <a:rPr sz="2000" spc="-10" dirty="0">
                <a:latin typeface="Calibri"/>
                <a:cs typeface="Calibri"/>
              </a:rPr>
              <a:t>upon the </a:t>
            </a:r>
            <a:r>
              <a:rPr sz="2000" spc="-5" dirty="0">
                <a:latin typeface="Calibri"/>
                <a:cs typeface="Calibri"/>
              </a:rPr>
              <a:t> capabilities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underlying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Calibri"/>
              <a:cs typeface="Calibri"/>
            </a:endParaRPr>
          </a:p>
          <a:p>
            <a:pPr marL="12700" marR="8064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&lt;property&gt;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element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map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Java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class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column</a:t>
            </a:r>
            <a:r>
              <a:rPr sz="2000" spc="-5" dirty="0">
                <a:latin typeface="Calibri"/>
                <a:cs typeface="Calibri"/>
              </a:rPr>
              <a:t> in 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name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30" dirty="0">
                <a:latin typeface="Calibri"/>
                <a:cs typeface="Calibri"/>
              </a:rPr>
              <a:t>element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refers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property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class </a:t>
            </a:r>
            <a:r>
              <a:rPr sz="2000" spc="-5" dirty="0">
                <a:latin typeface="Calibri"/>
                <a:cs typeface="Calibri"/>
              </a:rPr>
              <a:t>and the </a:t>
            </a:r>
            <a:r>
              <a:rPr sz="2000" b="1" spc="-5" dirty="0">
                <a:latin typeface="Calibri"/>
                <a:cs typeface="Calibri"/>
              </a:rPr>
              <a:t>column </a:t>
            </a:r>
            <a:r>
              <a:rPr sz="2000" spc="-10" dirty="0">
                <a:latin typeface="Calibri"/>
                <a:cs typeface="Calibri"/>
              </a:rPr>
              <a:t>attribute </a:t>
            </a:r>
            <a:r>
              <a:rPr sz="2000" spc="-50" dirty="0">
                <a:latin typeface="Calibri"/>
                <a:cs typeface="Calibri"/>
              </a:rPr>
              <a:t>refers </a:t>
            </a:r>
            <a:r>
              <a:rPr sz="2000" spc="-3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column </a:t>
            </a:r>
            <a:r>
              <a:rPr sz="2000" spc="-5" dirty="0">
                <a:latin typeface="Calibri"/>
                <a:cs typeface="Calibri"/>
              </a:rPr>
              <a:t>in the </a:t>
            </a:r>
            <a:r>
              <a:rPr sz="2000" spc="-10" dirty="0">
                <a:latin typeface="Calibri"/>
                <a:cs typeface="Calibri"/>
              </a:rPr>
              <a:t>database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70485" algn="just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type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holds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hibernate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mapping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mapping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will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000" spc="-40" dirty="0">
                <a:latin typeface="Calibri"/>
                <a:cs typeface="Calibri"/>
              </a:rPr>
              <a:t>convert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from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Java</a:t>
            </a:r>
            <a:r>
              <a:rPr sz="2000" spc="-2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SQL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757" y="395173"/>
            <a:ext cx="305054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0715" marR="5080" indent="-62865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HIBERNATE </a:t>
            </a: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O/R </a:t>
            </a:r>
            <a:r>
              <a:rPr sz="3200" b="1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MAPPING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1144"/>
            <a:ext cx="8166734" cy="339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mbria"/>
                <a:cs typeface="Cambria"/>
              </a:rPr>
              <a:t>Hibernate Annotations is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10" dirty="0">
                <a:latin typeface="Cambria"/>
                <a:cs typeface="Cambria"/>
              </a:rPr>
              <a:t>powerful </a:t>
            </a:r>
            <a:r>
              <a:rPr sz="2200" spc="-50" dirty="0">
                <a:latin typeface="Cambria"/>
                <a:cs typeface="Cambria"/>
              </a:rPr>
              <a:t>way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spc="-20" dirty="0">
                <a:latin typeface="Cambria"/>
                <a:cs typeface="Cambria"/>
              </a:rPr>
              <a:t>provide </a:t>
            </a:r>
            <a:r>
              <a:rPr sz="2200" dirty="0">
                <a:latin typeface="Cambria"/>
                <a:cs typeface="Cambria"/>
              </a:rPr>
              <a:t>the metadata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-10" dirty="0">
                <a:latin typeface="Cambria"/>
                <a:cs typeface="Cambria"/>
              </a:rPr>
              <a:t> the</a:t>
            </a:r>
            <a:r>
              <a:rPr sz="2200" spc="-5" dirty="0">
                <a:latin typeface="Cambria"/>
                <a:cs typeface="Cambria"/>
              </a:rPr>
              <a:t> Object</a:t>
            </a:r>
            <a:r>
              <a:rPr sz="2200" dirty="0">
                <a:latin typeface="Cambria"/>
                <a:cs typeface="Cambria"/>
              </a:rPr>
              <a:t> 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Relational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Table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mapping.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All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metadata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is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clubbed </a:t>
            </a:r>
            <a:r>
              <a:rPr sz="2200" spc="-15" dirty="0">
                <a:latin typeface="Cambria"/>
                <a:cs typeface="Cambria"/>
              </a:rPr>
              <a:t>into </a:t>
            </a:r>
            <a:r>
              <a:rPr sz="2200" dirty="0">
                <a:latin typeface="Cambria"/>
                <a:cs typeface="Cambria"/>
              </a:rPr>
              <a:t>the POJO </a:t>
            </a:r>
            <a:r>
              <a:rPr sz="2200" spc="-55" dirty="0">
                <a:latin typeface="Cambria"/>
                <a:cs typeface="Cambria"/>
              </a:rPr>
              <a:t>java </a:t>
            </a:r>
            <a:r>
              <a:rPr sz="2200" dirty="0">
                <a:latin typeface="Cambria"/>
                <a:cs typeface="Cambria"/>
              </a:rPr>
              <a:t>file </a:t>
            </a:r>
            <a:r>
              <a:rPr sz="2200" spc="-10" dirty="0">
                <a:latin typeface="Cambria"/>
                <a:cs typeface="Cambria"/>
              </a:rPr>
              <a:t>along </a:t>
            </a:r>
            <a:r>
              <a:rPr sz="2200" dirty="0">
                <a:latin typeface="Cambria"/>
                <a:cs typeface="Cambria"/>
              </a:rPr>
              <a:t>with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code, </a:t>
            </a:r>
            <a:r>
              <a:rPr sz="2200" spc="-10" dirty="0">
                <a:latin typeface="Cambria"/>
                <a:cs typeface="Cambria"/>
              </a:rPr>
              <a:t>this </a:t>
            </a:r>
            <a:r>
              <a:rPr sz="2200" dirty="0">
                <a:latin typeface="Cambria"/>
                <a:cs typeface="Cambria"/>
              </a:rPr>
              <a:t>helps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understand</a:t>
            </a:r>
            <a:r>
              <a:rPr sz="2200" dirty="0">
                <a:latin typeface="Cambria"/>
                <a:cs typeface="Cambria"/>
              </a:rPr>
              <a:t> 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table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structure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POJO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simultaneously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during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development.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If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you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going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make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your</a:t>
            </a:r>
            <a:r>
              <a:rPr sz="2200" spc="-10" dirty="0">
                <a:latin typeface="Cambria"/>
                <a:cs typeface="Cambria"/>
              </a:rPr>
              <a:t> application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portable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other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EJB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3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compliant </a:t>
            </a:r>
            <a:r>
              <a:rPr sz="2200" dirty="0">
                <a:latin typeface="Cambria"/>
                <a:cs typeface="Cambria"/>
              </a:rPr>
              <a:t>ORM </a:t>
            </a:r>
            <a:r>
              <a:rPr sz="2200" spc="-10" dirty="0">
                <a:latin typeface="Cambria"/>
                <a:cs typeface="Cambria"/>
              </a:rPr>
              <a:t>applications, </a:t>
            </a:r>
            <a:r>
              <a:rPr sz="2200" spc="-35" dirty="0">
                <a:latin typeface="Cambria"/>
                <a:cs typeface="Cambria"/>
              </a:rPr>
              <a:t>you </a:t>
            </a:r>
            <a:r>
              <a:rPr sz="2200" dirty="0">
                <a:latin typeface="Cambria"/>
                <a:cs typeface="Cambria"/>
              </a:rPr>
              <a:t>must </a:t>
            </a:r>
            <a:r>
              <a:rPr sz="2200" spc="-5" dirty="0">
                <a:latin typeface="Cambria"/>
                <a:cs typeface="Cambria"/>
              </a:rPr>
              <a:t>use annotations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spc="-10" dirty="0">
                <a:latin typeface="Cambria"/>
                <a:cs typeface="Cambria"/>
              </a:rPr>
              <a:t>represent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mapping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information,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but</a:t>
            </a:r>
            <a:r>
              <a:rPr sz="2200" dirty="0">
                <a:latin typeface="Cambria"/>
                <a:cs typeface="Cambria"/>
              </a:rPr>
              <a:t> still</a:t>
            </a:r>
            <a:r>
              <a:rPr sz="2200" spc="5" dirty="0">
                <a:latin typeface="Cambria"/>
                <a:cs typeface="Cambria"/>
              </a:rPr>
              <a:t> if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you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want</a:t>
            </a:r>
            <a:r>
              <a:rPr sz="2200" spc="41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greater</a:t>
            </a:r>
            <a:r>
              <a:rPr sz="2200" spc="455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flexibility, 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then</a:t>
            </a:r>
            <a:r>
              <a:rPr sz="2200" spc="-35" dirty="0">
                <a:latin typeface="Cambria"/>
                <a:cs typeface="Cambria"/>
              </a:rPr>
              <a:t> you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should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go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with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XML-based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mappings.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4125" y="395173"/>
            <a:ext cx="250253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HIBERNATE </a:t>
            </a:r>
            <a:r>
              <a:rPr sz="32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200" b="1" spc="-11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37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b="1" spc="-2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b="1" spc="-4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471373"/>
            <a:ext cx="2863850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b="1" spc="-25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r>
              <a:rPr sz="320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3200" b="1" spc="-6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Hibernate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035" y="1419489"/>
            <a:ext cx="8321675" cy="458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715" indent="-515620" algn="just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Hibernate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sz="22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5" dirty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sz="22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mbria"/>
                <a:cs typeface="Cambria"/>
              </a:rPr>
              <a:t>Object-Relational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 Mapping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mbria"/>
                <a:cs typeface="Cambria"/>
              </a:rPr>
              <a:t>(ORM)</a:t>
            </a:r>
            <a:r>
              <a:rPr sz="22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solution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135" dirty="0">
                <a:latin typeface="Cambria"/>
                <a:cs typeface="Cambria"/>
              </a:rPr>
              <a:t>JAVA. </a:t>
            </a:r>
            <a:r>
              <a:rPr sz="2200" dirty="0">
                <a:latin typeface="Cambria"/>
                <a:cs typeface="Cambria"/>
              </a:rPr>
              <a:t>It </a:t>
            </a:r>
            <a:r>
              <a:rPr sz="2200" spc="5" dirty="0">
                <a:latin typeface="Cambria"/>
                <a:cs typeface="Cambria"/>
              </a:rPr>
              <a:t>is an open </a:t>
            </a:r>
            <a:r>
              <a:rPr sz="2200" spc="-5" dirty="0">
                <a:latin typeface="Cambria"/>
                <a:cs typeface="Cambria"/>
              </a:rPr>
              <a:t>source </a:t>
            </a:r>
            <a:r>
              <a:rPr sz="2200" dirty="0">
                <a:latin typeface="Cambria"/>
                <a:cs typeface="Cambria"/>
              </a:rPr>
              <a:t>persistent </a:t>
            </a:r>
            <a:r>
              <a:rPr sz="2200" spc="-20" dirty="0">
                <a:latin typeface="Cambria"/>
                <a:cs typeface="Cambria"/>
              </a:rPr>
              <a:t>framework </a:t>
            </a:r>
            <a:r>
              <a:rPr sz="2200" spc="-15" dirty="0">
                <a:latin typeface="Cambria"/>
                <a:cs typeface="Cambria"/>
              </a:rPr>
              <a:t>created </a:t>
            </a:r>
            <a:r>
              <a:rPr sz="2200" spc="-25" dirty="0">
                <a:latin typeface="Cambria"/>
                <a:cs typeface="Cambria"/>
              </a:rPr>
              <a:t>by </a:t>
            </a:r>
            <a:r>
              <a:rPr sz="2200" spc="-15" dirty="0">
                <a:latin typeface="Cambria"/>
                <a:cs typeface="Cambria"/>
              </a:rPr>
              <a:t>Gavin 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King</a:t>
            </a:r>
            <a:r>
              <a:rPr sz="2200" spc="5" dirty="0">
                <a:latin typeface="Cambria"/>
                <a:cs typeface="Cambria"/>
              </a:rPr>
              <a:t> in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2001.</a:t>
            </a:r>
            <a:r>
              <a:rPr sz="2200" dirty="0">
                <a:latin typeface="Cambria"/>
                <a:cs typeface="Cambria"/>
              </a:rPr>
              <a:t> It</a:t>
            </a:r>
            <a:r>
              <a:rPr sz="2200" spc="5" dirty="0">
                <a:latin typeface="Cambria"/>
                <a:cs typeface="Cambria"/>
              </a:rPr>
              <a:t> 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powerful,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high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performance</a:t>
            </a:r>
            <a:r>
              <a:rPr sz="2200" spc="4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Object-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Relational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Persistence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Query</a:t>
            </a:r>
            <a:r>
              <a:rPr sz="2200" spc="5" dirty="0">
                <a:latin typeface="Cambria"/>
                <a:cs typeface="Cambria"/>
              </a:rPr>
              <a:t> service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for</a:t>
            </a:r>
            <a:r>
              <a:rPr sz="2200" spc="45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any</a:t>
            </a:r>
            <a:r>
              <a:rPr sz="2200" spc="434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Java 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Application.</a:t>
            </a:r>
          </a:p>
          <a:p>
            <a:pPr marL="527685" marR="5080" indent="-515620" algn="just">
              <a:lnSpc>
                <a:spcPct val="150100"/>
              </a:lnSpc>
              <a:buFont typeface="Arial MT"/>
              <a:buChar char="•"/>
              <a:tabLst>
                <a:tab pos="528320" algn="l"/>
              </a:tabLst>
            </a:pPr>
            <a:r>
              <a:rPr sz="2200" b="1" spc="-5" dirty="0">
                <a:latin typeface="Cambria"/>
                <a:cs typeface="Cambria"/>
              </a:rPr>
              <a:t>Hibernate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maps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45" dirty="0">
                <a:latin typeface="Cambria"/>
                <a:cs typeface="Cambria"/>
              </a:rPr>
              <a:t>Java</a:t>
            </a:r>
            <a:r>
              <a:rPr sz="2200" b="1" spc="-4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classes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to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database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tables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and</a:t>
            </a:r>
            <a:r>
              <a:rPr sz="2200" b="1" spc="48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from</a:t>
            </a:r>
            <a:r>
              <a:rPr sz="2200" b="1" spc="455" dirty="0">
                <a:latin typeface="Cambria"/>
                <a:cs typeface="Cambria"/>
              </a:rPr>
              <a:t> </a:t>
            </a:r>
            <a:r>
              <a:rPr sz="2200" b="1" spc="-45" dirty="0">
                <a:latin typeface="Cambria"/>
                <a:cs typeface="Cambria"/>
              </a:rPr>
              <a:t>Java </a:t>
            </a:r>
            <a:r>
              <a:rPr sz="2200" b="1" spc="-47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data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types</a:t>
            </a:r>
            <a:r>
              <a:rPr sz="2200" b="1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to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SQL data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types</a:t>
            </a:r>
            <a:r>
              <a:rPr sz="2200" b="1" spc="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and </a:t>
            </a:r>
            <a:r>
              <a:rPr sz="2200" b="1" spc="-20" dirty="0">
                <a:latin typeface="Cambria"/>
                <a:cs typeface="Cambria"/>
              </a:rPr>
              <a:t>relieves</a:t>
            </a:r>
            <a:r>
              <a:rPr sz="2200" b="1" spc="-1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the</a:t>
            </a:r>
            <a:r>
              <a:rPr sz="2200" b="1" spc="48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developer</a:t>
            </a:r>
            <a:r>
              <a:rPr sz="2200" b="1" spc="455" dirty="0">
                <a:latin typeface="Cambria"/>
                <a:cs typeface="Cambria"/>
              </a:rPr>
              <a:t> </a:t>
            </a:r>
            <a:r>
              <a:rPr sz="2200" b="1" spc="-20" dirty="0">
                <a:latin typeface="Cambria"/>
                <a:cs typeface="Cambria"/>
              </a:rPr>
              <a:t>from </a:t>
            </a:r>
            <a:r>
              <a:rPr sz="2200" b="1" spc="-15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95%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of</a:t>
            </a:r>
            <a:r>
              <a:rPr sz="2200" b="1" spc="-50" dirty="0">
                <a:latin typeface="Cambria"/>
                <a:cs typeface="Cambria"/>
              </a:rPr>
              <a:t> </a:t>
            </a:r>
            <a:r>
              <a:rPr sz="2200" b="1" spc="10" dirty="0">
                <a:latin typeface="Cambria"/>
                <a:cs typeface="Cambria"/>
              </a:rPr>
              <a:t>common</a:t>
            </a:r>
            <a:r>
              <a:rPr sz="2200" b="1" spc="-12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data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persistence</a:t>
            </a:r>
            <a:r>
              <a:rPr sz="2200" b="1" spc="-5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related</a:t>
            </a:r>
            <a:r>
              <a:rPr sz="2200" b="1" spc="-7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programming</a:t>
            </a:r>
            <a:r>
              <a:rPr sz="2200" b="1" spc="-13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tasks.</a:t>
            </a:r>
            <a:endParaRPr sz="2200" b="1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1144"/>
            <a:ext cx="8167370" cy="271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mbria"/>
                <a:cs typeface="Cambria"/>
              </a:rPr>
              <a:t>First </a:t>
            </a:r>
            <a:r>
              <a:rPr sz="2200" spc="-10" dirty="0">
                <a:latin typeface="Cambria"/>
                <a:cs typeface="Cambria"/>
              </a:rPr>
              <a:t>of </a:t>
            </a:r>
            <a:r>
              <a:rPr sz="2200" dirty="0">
                <a:latin typeface="Cambria"/>
                <a:cs typeface="Cambria"/>
              </a:rPr>
              <a:t>all </a:t>
            </a:r>
            <a:r>
              <a:rPr sz="2200" spc="-30" dirty="0">
                <a:latin typeface="Cambria"/>
                <a:cs typeface="Cambria"/>
              </a:rPr>
              <a:t>you </a:t>
            </a:r>
            <a:r>
              <a:rPr sz="2200" spc="-20" dirty="0">
                <a:latin typeface="Cambria"/>
                <a:cs typeface="Cambria"/>
              </a:rPr>
              <a:t>would </a:t>
            </a:r>
            <a:r>
              <a:rPr sz="2200" spc="-40" dirty="0">
                <a:latin typeface="Cambria"/>
                <a:cs typeface="Cambria"/>
              </a:rPr>
              <a:t>have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spc="-10" dirty="0">
                <a:latin typeface="Cambria"/>
                <a:cs typeface="Cambria"/>
              </a:rPr>
              <a:t>make sure that </a:t>
            </a:r>
            <a:r>
              <a:rPr sz="2200" spc="-35" dirty="0">
                <a:latin typeface="Cambria"/>
                <a:cs typeface="Cambria"/>
              </a:rPr>
              <a:t>you </a:t>
            </a:r>
            <a:r>
              <a:rPr sz="2200" spc="-25" dirty="0">
                <a:latin typeface="Cambria"/>
                <a:cs typeface="Cambria"/>
              </a:rPr>
              <a:t>are </a:t>
            </a:r>
            <a:r>
              <a:rPr sz="2200" dirty="0">
                <a:latin typeface="Cambria"/>
                <a:cs typeface="Cambria"/>
              </a:rPr>
              <a:t>using JDK </a:t>
            </a:r>
            <a:r>
              <a:rPr sz="2200" spc="-5" dirty="0">
                <a:latin typeface="Cambria"/>
                <a:cs typeface="Cambria"/>
              </a:rPr>
              <a:t>5.0 </a:t>
            </a:r>
            <a:r>
              <a:rPr sz="2200" dirty="0">
                <a:latin typeface="Cambria"/>
                <a:cs typeface="Cambria"/>
              </a:rPr>
              <a:t> otherwise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you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need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upgrade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your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JDK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JDK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5.0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434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take 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advantage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of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40" dirty="0">
                <a:latin typeface="Cambria"/>
                <a:cs typeface="Cambria"/>
              </a:rPr>
              <a:t>native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support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for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annotations.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  <a:tabLst>
                <a:tab pos="3384550" algn="l"/>
              </a:tabLst>
            </a:pPr>
            <a:r>
              <a:rPr sz="2200" dirty="0">
                <a:latin typeface="Cambria"/>
                <a:cs typeface="Cambria"/>
              </a:rPr>
              <a:t>Second,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you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will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need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to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install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Hibernate</a:t>
            </a:r>
            <a:r>
              <a:rPr sz="2200" dirty="0">
                <a:latin typeface="Cambria"/>
                <a:cs typeface="Cambria"/>
              </a:rPr>
              <a:t> 3.x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annotations </a:t>
            </a:r>
            <a:r>
              <a:rPr sz="2200" dirty="0">
                <a:latin typeface="Cambria"/>
                <a:cs typeface="Cambria"/>
              </a:rPr>
              <a:t> distribution    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package	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3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copy</a:t>
            </a:r>
            <a:r>
              <a:rPr sz="2200" spc="36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hibernate-annotations.jar, </a:t>
            </a:r>
            <a:r>
              <a:rPr sz="2200" spc="-4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lib/hibernate-comons-annotations.jar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lib/ejb3-persistence.jar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from</a:t>
            </a:r>
            <a:r>
              <a:rPr sz="2200" spc="-11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5" dirty="0">
                <a:latin typeface="Cambria"/>
                <a:cs typeface="Cambria"/>
              </a:rPr>
              <a:t> Hibernate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Annotations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distribution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your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CLASSPATH.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701" y="395985"/>
            <a:ext cx="31870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Cambria"/>
                <a:cs typeface="Cambria"/>
              </a:rPr>
              <a:t>Environment</a:t>
            </a:r>
            <a:r>
              <a:rPr sz="2400" b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Setup</a:t>
            </a:r>
            <a:r>
              <a:rPr sz="24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for </a:t>
            </a:r>
            <a:r>
              <a:rPr sz="2400" b="1" spc="-50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Hibernate</a:t>
            </a:r>
            <a:r>
              <a:rPr sz="2400" b="1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mbria"/>
                <a:cs typeface="Cambria"/>
              </a:rPr>
              <a:t>Annotation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1144"/>
            <a:ext cx="8166100" cy="439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mbria"/>
                <a:cs typeface="Cambria"/>
              </a:rPr>
              <a:t>In </a:t>
            </a:r>
            <a:r>
              <a:rPr sz="2200" spc="-5" dirty="0">
                <a:latin typeface="Cambria"/>
                <a:cs typeface="Cambria"/>
              </a:rPr>
              <a:t>Hibernate Annotation, all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5" dirty="0">
                <a:latin typeface="Cambria"/>
                <a:cs typeface="Cambria"/>
              </a:rPr>
              <a:t>metadata is </a:t>
            </a:r>
            <a:r>
              <a:rPr sz="2200" spc="-10" dirty="0">
                <a:latin typeface="Cambria"/>
                <a:cs typeface="Cambria"/>
              </a:rPr>
              <a:t>clubbed </a:t>
            </a:r>
            <a:r>
              <a:rPr sz="2200" spc="-15" dirty="0">
                <a:latin typeface="Cambria"/>
                <a:cs typeface="Cambria"/>
              </a:rPr>
              <a:t>into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dirty="0">
                <a:latin typeface="Cambria"/>
                <a:cs typeface="Cambria"/>
              </a:rPr>
              <a:t>POJO 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java </a:t>
            </a:r>
            <a:r>
              <a:rPr sz="2200" dirty="0">
                <a:latin typeface="Cambria"/>
                <a:cs typeface="Cambria"/>
              </a:rPr>
              <a:t>file </a:t>
            </a:r>
            <a:r>
              <a:rPr sz="2200" spc="-5" dirty="0">
                <a:latin typeface="Cambria"/>
                <a:cs typeface="Cambria"/>
              </a:rPr>
              <a:t>along with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dirty="0">
                <a:latin typeface="Cambria"/>
                <a:cs typeface="Cambria"/>
              </a:rPr>
              <a:t>code, </a:t>
            </a:r>
            <a:r>
              <a:rPr sz="2200" spc="-10" dirty="0">
                <a:latin typeface="Cambria"/>
                <a:cs typeface="Cambria"/>
              </a:rPr>
              <a:t>this </a:t>
            </a:r>
            <a:r>
              <a:rPr sz="2200" spc="-5" dirty="0">
                <a:latin typeface="Cambria"/>
                <a:cs typeface="Cambria"/>
              </a:rPr>
              <a:t>helps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5" dirty="0">
                <a:latin typeface="Cambria"/>
                <a:cs typeface="Cambria"/>
              </a:rPr>
              <a:t>user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spc="-5" dirty="0">
                <a:latin typeface="Cambria"/>
                <a:cs typeface="Cambria"/>
              </a:rPr>
              <a:t>understand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 table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structure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POJO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simultaneously</a:t>
            </a:r>
            <a:r>
              <a:rPr sz="2200" spc="-1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during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development.</a:t>
            </a:r>
            <a:endParaRPr sz="2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mbria"/>
                <a:cs typeface="Cambria"/>
              </a:rPr>
              <a:t>Consider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we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are</a:t>
            </a:r>
            <a:r>
              <a:rPr sz="2200" dirty="0">
                <a:latin typeface="Cambria"/>
                <a:cs typeface="Cambria"/>
              </a:rPr>
              <a:t> going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following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EMPLOYEE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table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store</a:t>
            </a:r>
            <a:endParaRPr sz="22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our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objects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−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create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table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EMPLOYEE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</a:t>
            </a:r>
            <a:endParaRPr sz="2200">
              <a:latin typeface="Cambria"/>
              <a:cs typeface="Cambria"/>
            </a:endParaRPr>
          </a:p>
          <a:p>
            <a:pPr marL="12700" marR="3479800" indent="60960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id INT </a:t>
            </a:r>
            <a:r>
              <a:rPr sz="2200" spc="-5" dirty="0">
                <a:latin typeface="Cambria"/>
                <a:cs typeface="Cambria"/>
              </a:rPr>
              <a:t>NOT </a:t>
            </a:r>
            <a:r>
              <a:rPr sz="2200" dirty="0">
                <a:latin typeface="Cambria"/>
                <a:cs typeface="Cambria"/>
              </a:rPr>
              <a:t>NULL </a:t>
            </a:r>
            <a:r>
              <a:rPr sz="2200" spc="-5" dirty="0">
                <a:latin typeface="Cambria"/>
                <a:cs typeface="Cambria"/>
              </a:rPr>
              <a:t>auto_increment, </a:t>
            </a:r>
            <a:r>
              <a:rPr sz="2200" dirty="0">
                <a:latin typeface="Cambria"/>
                <a:cs typeface="Cambria"/>
              </a:rPr>
              <a:t> first_name</a:t>
            </a:r>
            <a:r>
              <a:rPr sz="2200" spc="-90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VARCHAR(20)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default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NULL, </a:t>
            </a:r>
            <a:r>
              <a:rPr sz="2200" spc="-4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last_name </a:t>
            </a:r>
            <a:r>
              <a:rPr sz="2200" spc="-45" dirty="0">
                <a:latin typeface="Cambria"/>
                <a:cs typeface="Cambria"/>
              </a:rPr>
              <a:t>VARCHAR(20) </a:t>
            </a:r>
            <a:r>
              <a:rPr sz="2200" spc="-5" dirty="0">
                <a:latin typeface="Cambria"/>
                <a:cs typeface="Cambria"/>
              </a:rPr>
              <a:t>default </a:t>
            </a:r>
            <a:r>
              <a:rPr sz="2200" dirty="0">
                <a:latin typeface="Cambria"/>
                <a:cs typeface="Cambria"/>
              </a:rPr>
              <a:t>NULL,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salary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INT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default</a:t>
            </a:r>
            <a:r>
              <a:rPr sz="2200" spc="-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NULL,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35" dirty="0">
                <a:latin typeface="Cambria"/>
                <a:cs typeface="Cambria"/>
              </a:rPr>
              <a:t>PRIMARY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KEY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(id)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);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141" y="395173"/>
            <a:ext cx="300926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7390" marR="5080" indent="-69532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Annotated</a:t>
            </a:r>
            <a:r>
              <a:rPr sz="3200" b="1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Class </a:t>
            </a:r>
            <a:r>
              <a:rPr sz="3200" b="1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35" y="1451559"/>
            <a:ext cx="3009265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javax.persistence.*;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@Entity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@Table</a:t>
            </a:r>
            <a:r>
              <a:rPr sz="1800" spc="-40" dirty="0">
                <a:latin typeface="Calibri"/>
                <a:cs typeface="Calibri"/>
              </a:rPr>
              <a:t>(name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"EMPLOYEE")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2700" marR="810895" algn="just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@Id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@GeneratedValue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@Column</a:t>
            </a:r>
            <a:r>
              <a:rPr sz="1800" spc="-5" dirty="0">
                <a:latin typeface="Calibri"/>
                <a:cs typeface="Calibri"/>
              </a:rPr>
              <a:t>(name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"id")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private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@Column</a:t>
            </a:r>
            <a:r>
              <a:rPr sz="1800" spc="-5" dirty="0">
                <a:latin typeface="Calibri"/>
                <a:cs typeface="Calibri"/>
              </a:rPr>
              <a:t>(name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"first_name")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private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firstName;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@Column</a:t>
            </a:r>
            <a:r>
              <a:rPr sz="1800" spc="-5" dirty="0">
                <a:latin typeface="Calibri"/>
                <a:cs typeface="Calibri"/>
              </a:rPr>
              <a:t>(name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"last_name")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private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lastName;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@Column</a:t>
            </a:r>
            <a:r>
              <a:rPr sz="1800" spc="-5" dirty="0">
                <a:latin typeface="Calibri"/>
                <a:cs typeface="Calibri"/>
              </a:rPr>
              <a:t>(name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"salary")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private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Employee()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{}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30" y="403098"/>
            <a:ext cx="427736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Example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Continue…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 mapping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ambria"/>
                <a:cs typeface="Cambria"/>
              </a:rPr>
              <a:t>Employee </a:t>
            </a:r>
            <a:r>
              <a:rPr sz="16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class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annotations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600" b="1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map</a:t>
            </a:r>
            <a:r>
              <a:rPr sz="16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objects</a:t>
            </a:r>
            <a:r>
              <a:rPr sz="1600" b="1" spc="3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he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fi</a:t>
            </a:r>
            <a:r>
              <a:rPr sz="16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1600" b="1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10" dirty="0">
                <a:solidFill>
                  <a:srgbClr val="FFFFFF"/>
                </a:solidFill>
                <a:latin typeface="Cambria"/>
                <a:cs typeface="Cambria"/>
              </a:rPr>
              <a:t>EM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sz="1600" b="1" spc="-3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1600" b="1" spc="1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1600" b="1" spc="-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-1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600" b="1" spc="1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1600" b="1" spc="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public</a:t>
            </a:r>
            <a:r>
              <a:rPr dirty="0"/>
              <a:t> </a:t>
            </a:r>
            <a:r>
              <a:rPr spc="-25" dirty="0"/>
              <a:t>int</a:t>
            </a:r>
            <a:r>
              <a:rPr spc="-5" dirty="0"/>
              <a:t> getId()</a:t>
            </a:r>
          </a:p>
          <a:p>
            <a:pPr marL="12700">
              <a:lnSpc>
                <a:spcPct val="100000"/>
              </a:lnSpc>
            </a:pPr>
            <a:r>
              <a:rPr dirty="0"/>
              <a:t>{</a:t>
            </a:r>
            <a:r>
              <a:rPr spc="-35" dirty="0"/>
              <a:t> </a:t>
            </a:r>
            <a:r>
              <a:rPr spc="-5" dirty="0"/>
              <a:t>return</a:t>
            </a:r>
            <a:r>
              <a:rPr spc="-60" dirty="0"/>
              <a:t> </a:t>
            </a:r>
            <a:r>
              <a:rPr spc="-10" dirty="0"/>
              <a:t>id;</a:t>
            </a:r>
            <a:r>
              <a:rPr spc="-25" dirty="0"/>
              <a:t> </a:t>
            </a:r>
            <a:r>
              <a:rPr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7334" y="1467358"/>
            <a:ext cx="4122420" cy="441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setId(</a:t>
            </a:r>
            <a:r>
              <a:rPr sz="1800" spc="-30" dirty="0">
                <a:latin typeface="Calibri"/>
                <a:cs typeface="Calibri"/>
              </a:rPr>
              <a:t> int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this.id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getFirstName()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firstName;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15" dirty="0">
                <a:latin typeface="Calibri"/>
                <a:cs typeface="Calibri"/>
              </a:rPr>
              <a:t> setFirstName(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first_name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.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35" dirty="0">
                <a:latin typeface="Calibri"/>
                <a:cs typeface="Calibri"/>
              </a:rPr>
              <a:t>rs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-3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_n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;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getLastName()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lastName;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 setLastName(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last_name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 </a:t>
            </a:r>
            <a:r>
              <a:rPr sz="1800" spc="-10" dirty="0">
                <a:latin typeface="Calibri"/>
                <a:cs typeface="Calibri"/>
              </a:rPr>
              <a:t>this.lastName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last_name;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getSalary()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return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salary;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public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void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setSalary( </a:t>
            </a:r>
            <a:r>
              <a:rPr sz="1800" spc="-30" dirty="0">
                <a:latin typeface="Calibri"/>
                <a:cs typeface="Calibri"/>
              </a:rPr>
              <a:t>int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this.salary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salary;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9150" y="6138164"/>
            <a:ext cx="9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" y="696213"/>
            <a:ext cx="32581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-15" dirty="0">
                <a:solidFill>
                  <a:srgbClr val="FFFFFF"/>
                </a:solidFill>
                <a:latin typeface="Cambria"/>
                <a:cs typeface="Cambria"/>
              </a:rPr>
              <a:t>x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mpl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800" b="1" spc="-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2800" b="1" spc="1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nt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800" b="1" spc="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2800" b="1" dirty="0">
                <a:solidFill>
                  <a:srgbClr val="FFFFFF"/>
                </a:solidFill>
                <a:latin typeface="Cambria"/>
                <a:cs typeface="Cambria"/>
              </a:rPr>
              <a:t>ue…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1756917"/>
            <a:ext cx="7905750" cy="411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Compilation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Create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main(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D</a:t>
            </a:r>
            <a:r>
              <a:rPr sz="1800" b="1" spc="-30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b</a:t>
            </a:r>
            <a:r>
              <a:rPr sz="1800" b="1" dirty="0">
                <a:latin typeface="Calibri"/>
                <a:cs typeface="Calibri"/>
              </a:rPr>
              <a:t>ase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b="1" spc="-10" dirty="0">
                <a:latin typeface="Calibri"/>
                <a:cs typeface="Calibri"/>
              </a:rPr>
              <a:t>on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5" dirty="0">
                <a:latin typeface="Calibri"/>
                <a:cs typeface="Calibri"/>
              </a:rPr>
              <a:t>g</a:t>
            </a:r>
            <a:r>
              <a:rPr sz="1800" b="1" spc="-3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30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-15" dirty="0">
                <a:latin typeface="Calibri"/>
                <a:cs typeface="Calibri"/>
              </a:rPr>
              <a:t>i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Calibri"/>
                <a:cs typeface="Calibri"/>
              </a:rPr>
              <a:t>create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hibernate.cfg.xml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configuration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define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database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related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parameters.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Compilation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Execution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35" dirty="0">
                <a:latin typeface="Calibri"/>
                <a:cs typeface="Calibri"/>
              </a:rPr>
              <a:t>Make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sure,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have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25" dirty="0">
                <a:latin typeface="Calibri"/>
                <a:cs typeface="Calibri"/>
              </a:rPr>
              <a:t>PATH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CLASSPATH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appropriately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before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proceeding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compilation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execution.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30" dirty="0">
                <a:latin typeface="Calibri"/>
                <a:cs typeface="Calibri"/>
              </a:rPr>
              <a:t>D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-25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hb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25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ml ma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</a:t>
            </a:r>
            <a:r>
              <a:rPr sz="1800" spc="-2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-1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25" dirty="0">
                <a:latin typeface="Calibri"/>
                <a:cs typeface="Calibri"/>
              </a:rPr>
              <a:t>C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ee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25" dirty="0">
                <a:latin typeface="Calibri"/>
                <a:cs typeface="Calibri"/>
              </a:rPr>
              <a:t>j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u</a:t>
            </a:r>
            <a:r>
              <a:rPr sz="1800" spc="-25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0" dirty="0">
                <a:latin typeface="Calibri"/>
                <a:cs typeface="Calibri"/>
              </a:rPr>
              <a:t> sh</a:t>
            </a:r>
            <a:r>
              <a:rPr sz="1800" spc="5" dirty="0">
                <a:latin typeface="Calibri"/>
                <a:cs typeface="Calibri"/>
              </a:rPr>
              <a:t>ow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10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40" dirty="0">
                <a:latin typeface="Calibri"/>
                <a:cs typeface="Calibri"/>
              </a:rPr>
              <a:t>Create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ManageEmployee.java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source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shown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compile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353695" indent="-34163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3695" algn="l"/>
                <a:tab pos="354330" algn="l"/>
              </a:tabLst>
            </a:pPr>
            <a:r>
              <a:rPr sz="1800" spc="-35" dirty="0">
                <a:latin typeface="Calibri"/>
                <a:cs typeface="Calibri"/>
              </a:rPr>
              <a:t>Execute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ManageEmployee</a:t>
            </a:r>
            <a:r>
              <a:rPr sz="1800" spc="-5" dirty="0">
                <a:latin typeface="Calibri"/>
                <a:cs typeface="Calibri"/>
              </a:rPr>
              <a:t> binary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program.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1144"/>
            <a:ext cx="8167370" cy="4402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200" b="1" spc="5" dirty="0">
                <a:latin typeface="Cambria"/>
                <a:cs typeface="Cambria"/>
              </a:rPr>
              <a:t>@Entity</a:t>
            </a:r>
            <a:r>
              <a:rPr sz="2200" b="1" spc="-114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Annotation</a:t>
            </a:r>
            <a:endParaRPr sz="220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</a:pPr>
            <a:r>
              <a:rPr sz="2200" b="1" spc="-10" dirty="0">
                <a:latin typeface="Cambria"/>
                <a:cs typeface="Cambria"/>
              </a:rPr>
              <a:t>@Entity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annotation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the </a:t>
            </a:r>
            <a:r>
              <a:rPr sz="2200" spc="-25" dirty="0">
                <a:latin typeface="Cambria"/>
                <a:cs typeface="Cambria"/>
              </a:rPr>
              <a:t>Employee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class, </a:t>
            </a:r>
            <a:r>
              <a:rPr sz="2200" spc="-15" dirty="0">
                <a:latin typeface="Cambria"/>
                <a:cs typeface="Cambria"/>
              </a:rPr>
              <a:t>which</a:t>
            </a:r>
            <a:r>
              <a:rPr sz="2200" spc="45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marks</a:t>
            </a:r>
            <a:r>
              <a:rPr sz="2200" spc="4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this</a:t>
            </a:r>
            <a:r>
              <a:rPr sz="2200" spc="4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class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 an entity bean, </a:t>
            </a:r>
            <a:r>
              <a:rPr sz="2200" spc="5" dirty="0">
                <a:latin typeface="Cambria"/>
                <a:cs typeface="Cambria"/>
              </a:rPr>
              <a:t>so it must </a:t>
            </a:r>
            <a:r>
              <a:rPr sz="2200" spc="-40" dirty="0">
                <a:latin typeface="Cambria"/>
                <a:cs typeface="Cambria"/>
              </a:rPr>
              <a:t>have </a:t>
            </a:r>
            <a:r>
              <a:rPr sz="2200" dirty="0">
                <a:latin typeface="Cambria"/>
                <a:cs typeface="Cambria"/>
              </a:rPr>
              <a:t>a no-argument </a:t>
            </a:r>
            <a:r>
              <a:rPr sz="2200" spc="-10" dirty="0">
                <a:latin typeface="Cambria"/>
                <a:cs typeface="Cambria"/>
              </a:rPr>
              <a:t>constructor </a:t>
            </a:r>
            <a:r>
              <a:rPr sz="2200" spc="-5" dirty="0">
                <a:latin typeface="Cambria"/>
                <a:cs typeface="Cambria"/>
              </a:rPr>
              <a:t>that </a:t>
            </a:r>
            <a:r>
              <a:rPr sz="2200" spc="10" dirty="0">
                <a:latin typeface="Cambria"/>
                <a:cs typeface="Cambria"/>
              </a:rPr>
              <a:t>is 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visible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with at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least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protected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scope.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latin typeface="Cambria"/>
                <a:cs typeface="Cambria"/>
              </a:rPr>
              <a:t>@</a:t>
            </a:r>
            <a:r>
              <a:rPr sz="2200" b="1" spc="-185" dirty="0">
                <a:latin typeface="Cambria"/>
                <a:cs typeface="Cambria"/>
              </a:rPr>
              <a:t>T</a:t>
            </a:r>
            <a:r>
              <a:rPr sz="2200" b="1" spc="-30" dirty="0">
                <a:latin typeface="Cambria"/>
                <a:cs typeface="Cambria"/>
              </a:rPr>
              <a:t>a</a:t>
            </a:r>
            <a:r>
              <a:rPr sz="2200" b="1" spc="-35" dirty="0">
                <a:latin typeface="Cambria"/>
                <a:cs typeface="Cambria"/>
              </a:rPr>
              <a:t>bl</a:t>
            </a:r>
            <a:r>
              <a:rPr sz="2200" b="1" spc="5" dirty="0">
                <a:latin typeface="Cambria"/>
                <a:cs typeface="Cambria"/>
              </a:rPr>
              <a:t>e</a:t>
            </a:r>
            <a:r>
              <a:rPr sz="2200" b="1" spc="-145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A</a:t>
            </a:r>
            <a:r>
              <a:rPr sz="2200" b="1" spc="10" dirty="0">
                <a:latin typeface="Cambria"/>
                <a:cs typeface="Cambria"/>
              </a:rPr>
              <a:t>nn</a:t>
            </a:r>
            <a:r>
              <a:rPr sz="2200" b="1" spc="-5" dirty="0">
                <a:latin typeface="Cambria"/>
                <a:cs typeface="Cambria"/>
              </a:rPr>
              <a:t>o</a:t>
            </a:r>
            <a:r>
              <a:rPr sz="2200" b="1" spc="5" dirty="0">
                <a:latin typeface="Cambria"/>
                <a:cs typeface="Cambria"/>
              </a:rPr>
              <a:t>t</a:t>
            </a:r>
            <a:r>
              <a:rPr sz="2200" b="1" spc="-5" dirty="0">
                <a:latin typeface="Cambria"/>
                <a:cs typeface="Cambria"/>
              </a:rPr>
              <a:t>at</a:t>
            </a:r>
            <a:r>
              <a:rPr sz="2200" b="1" spc="-25" dirty="0">
                <a:latin typeface="Cambria"/>
                <a:cs typeface="Cambria"/>
              </a:rPr>
              <a:t>i</a:t>
            </a:r>
            <a:r>
              <a:rPr sz="2200" b="1" spc="-5" dirty="0">
                <a:latin typeface="Cambria"/>
                <a:cs typeface="Cambria"/>
              </a:rPr>
              <a:t>o</a:t>
            </a:r>
            <a:r>
              <a:rPr sz="2200" b="1" spc="5" dirty="0">
                <a:latin typeface="Cambria"/>
                <a:cs typeface="Cambria"/>
              </a:rPr>
              <a:t>n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5" dirty="0">
                <a:latin typeface="Cambria"/>
                <a:cs typeface="Cambria"/>
              </a:rPr>
              <a:t>The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@Table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annotation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allows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you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specify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details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table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that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will</a:t>
            </a:r>
            <a:r>
              <a:rPr sz="2200" spc="-5" dirty="0">
                <a:latin typeface="Cambria"/>
                <a:cs typeface="Cambria"/>
              </a:rPr>
              <a:t> be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used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dirty="0">
                <a:latin typeface="Cambria"/>
                <a:cs typeface="Cambria"/>
              </a:rPr>
              <a:t>persist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entity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in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database.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@Table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annotation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provides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four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attributes,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allowing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you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to 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override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b="1" spc="-5" dirty="0">
                <a:latin typeface="Cambria"/>
                <a:cs typeface="Cambria"/>
              </a:rPr>
              <a:t>name </a:t>
            </a:r>
            <a:r>
              <a:rPr sz="2200" dirty="0">
                <a:latin typeface="Cambria"/>
                <a:cs typeface="Cambria"/>
              </a:rPr>
              <a:t>of the table, its </a:t>
            </a:r>
            <a:r>
              <a:rPr sz="2200" b="1" spc="-5" dirty="0">
                <a:latin typeface="Cambria"/>
                <a:cs typeface="Cambria"/>
              </a:rPr>
              <a:t>catalogue</a:t>
            </a:r>
            <a:r>
              <a:rPr sz="2200" spc="-5" dirty="0">
                <a:latin typeface="Cambria"/>
                <a:cs typeface="Cambria"/>
              </a:rPr>
              <a:t>, </a:t>
            </a:r>
            <a:r>
              <a:rPr sz="2200" dirty="0">
                <a:latin typeface="Cambria"/>
                <a:cs typeface="Cambria"/>
              </a:rPr>
              <a:t>and its </a:t>
            </a:r>
            <a:r>
              <a:rPr sz="2200" b="1" dirty="0">
                <a:latin typeface="Cambria"/>
                <a:cs typeface="Cambria"/>
              </a:rPr>
              <a:t>schema</a:t>
            </a:r>
            <a:r>
              <a:rPr sz="2200" dirty="0">
                <a:latin typeface="Cambria"/>
                <a:cs typeface="Cambria"/>
              </a:rPr>
              <a:t>, </a:t>
            </a:r>
            <a:r>
              <a:rPr sz="2200" spc="-5" dirty="0">
                <a:latin typeface="Cambria"/>
                <a:cs typeface="Cambria"/>
              </a:rPr>
              <a:t>and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enforce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unique </a:t>
            </a:r>
            <a:r>
              <a:rPr sz="2200" b="1" spc="-20" dirty="0">
                <a:latin typeface="Cambria"/>
                <a:cs typeface="Cambria"/>
              </a:rPr>
              <a:t>constraints</a:t>
            </a:r>
            <a:r>
              <a:rPr sz="2200" b="1" spc="44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on </a:t>
            </a:r>
            <a:r>
              <a:rPr sz="2200" spc="-5" dirty="0">
                <a:latin typeface="Cambria"/>
                <a:cs typeface="Cambria"/>
              </a:rPr>
              <a:t>columns </a:t>
            </a:r>
            <a:r>
              <a:rPr sz="2200" spc="5" dirty="0">
                <a:latin typeface="Cambria"/>
                <a:cs typeface="Cambria"/>
              </a:rPr>
              <a:t>in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table. </a:t>
            </a:r>
            <a:r>
              <a:rPr sz="2200" spc="-55" dirty="0">
                <a:latin typeface="Cambria"/>
                <a:cs typeface="Cambria"/>
              </a:rPr>
              <a:t>For</a:t>
            </a:r>
            <a:r>
              <a:rPr sz="2200" spc="375" dirty="0"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now,</a:t>
            </a:r>
            <a:r>
              <a:rPr sz="2200" spc="315" dirty="0">
                <a:latin typeface="Cambria"/>
                <a:cs typeface="Cambria"/>
              </a:rPr>
              <a:t> </a:t>
            </a:r>
            <a:r>
              <a:rPr sz="2200" spc="-75" dirty="0">
                <a:latin typeface="Cambria"/>
                <a:cs typeface="Cambria"/>
              </a:rPr>
              <a:t>we 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are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using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just</a:t>
            </a:r>
            <a:r>
              <a:rPr sz="2200" spc="-5" dirty="0">
                <a:latin typeface="Cambria"/>
                <a:cs typeface="Cambria"/>
              </a:rPr>
              <a:t> table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name,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which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 </a:t>
            </a:r>
            <a:r>
              <a:rPr sz="2200" spc="-15" dirty="0">
                <a:latin typeface="Cambria"/>
                <a:cs typeface="Cambria"/>
              </a:rPr>
              <a:t>EMPLOYEE.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4125" y="395173"/>
            <a:ext cx="250253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HIBERNATE </a:t>
            </a:r>
            <a:r>
              <a:rPr sz="32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200" b="1" spc="-11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37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b="1" spc="-2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b="1" spc="-4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1144"/>
            <a:ext cx="8169909" cy="3731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Cambria"/>
                <a:cs typeface="Cambria"/>
              </a:rPr>
              <a:t>@Id</a:t>
            </a:r>
            <a:r>
              <a:rPr sz="2200" b="1" spc="-4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and</a:t>
            </a:r>
            <a:r>
              <a:rPr sz="2200" b="1" spc="-60" dirty="0">
                <a:latin typeface="Cambria"/>
                <a:cs typeface="Cambria"/>
              </a:rPr>
              <a:t> </a:t>
            </a:r>
            <a:r>
              <a:rPr sz="2200" b="1" spc="-35" dirty="0">
                <a:latin typeface="Cambria"/>
                <a:cs typeface="Cambria"/>
              </a:rPr>
              <a:t>@GeneratedValue</a:t>
            </a:r>
            <a:r>
              <a:rPr sz="2200" b="1" spc="-8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Annotations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Each entity bean will </a:t>
            </a:r>
            <a:r>
              <a:rPr sz="2200" spc="-30" dirty="0">
                <a:latin typeface="Cambria"/>
                <a:cs typeface="Cambria"/>
              </a:rPr>
              <a:t>have </a:t>
            </a:r>
            <a:r>
              <a:rPr sz="2200" dirty="0">
                <a:latin typeface="Cambria"/>
                <a:cs typeface="Cambria"/>
              </a:rPr>
              <a:t>a primary </a:t>
            </a:r>
            <a:r>
              <a:rPr sz="2200" spc="-120" dirty="0">
                <a:latin typeface="Cambria"/>
                <a:cs typeface="Cambria"/>
              </a:rPr>
              <a:t>key, </a:t>
            </a:r>
            <a:r>
              <a:rPr sz="2200" dirty="0">
                <a:latin typeface="Cambria"/>
                <a:cs typeface="Cambria"/>
              </a:rPr>
              <a:t>which </a:t>
            </a:r>
            <a:r>
              <a:rPr sz="2200" spc="-30" dirty="0">
                <a:latin typeface="Cambria"/>
                <a:cs typeface="Cambria"/>
              </a:rPr>
              <a:t>you </a:t>
            </a:r>
            <a:r>
              <a:rPr sz="2200" spc="-10" dirty="0">
                <a:latin typeface="Cambria"/>
                <a:cs typeface="Cambria"/>
              </a:rPr>
              <a:t>annotate </a:t>
            </a:r>
            <a:r>
              <a:rPr sz="2200" dirty="0">
                <a:latin typeface="Cambria"/>
                <a:cs typeface="Cambria"/>
              </a:rPr>
              <a:t>on </a:t>
            </a:r>
            <a:r>
              <a:rPr sz="2200" spc="-5" dirty="0">
                <a:latin typeface="Cambria"/>
                <a:cs typeface="Cambria"/>
              </a:rPr>
              <a:t>the </a:t>
            </a:r>
            <a:r>
              <a:rPr sz="2200" dirty="0">
                <a:latin typeface="Cambria"/>
                <a:cs typeface="Cambria"/>
              </a:rPr>
              <a:t> class </a:t>
            </a:r>
            <a:r>
              <a:rPr sz="2200" spc="-5" dirty="0">
                <a:latin typeface="Cambria"/>
                <a:cs typeface="Cambria"/>
              </a:rPr>
              <a:t>with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b="1" dirty="0">
                <a:latin typeface="Cambria"/>
                <a:cs typeface="Cambria"/>
              </a:rPr>
              <a:t>@Id </a:t>
            </a:r>
            <a:r>
              <a:rPr sz="2200" spc="-10" dirty="0">
                <a:latin typeface="Cambria"/>
                <a:cs typeface="Cambria"/>
              </a:rPr>
              <a:t>annotation.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primary </a:t>
            </a:r>
            <a:r>
              <a:rPr sz="2200" spc="-40" dirty="0">
                <a:latin typeface="Cambria"/>
                <a:cs typeface="Cambria"/>
              </a:rPr>
              <a:t>key </a:t>
            </a:r>
            <a:r>
              <a:rPr sz="2200" spc="5" dirty="0">
                <a:latin typeface="Cambria"/>
                <a:cs typeface="Cambria"/>
              </a:rPr>
              <a:t>can </a:t>
            </a:r>
            <a:r>
              <a:rPr sz="2200" dirty="0">
                <a:latin typeface="Cambria"/>
                <a:cs typeface="Cambria"/>
              </a:rPr>
              <a:t>be </a:t>
            </a:r>
            <a:r>
              <a:rPr sz="2200" spc="5" dirty="0">
                <a:latin typeface="Cambria"/>
                <a:cs typeface="Cambria"/>
              </a:rPr>
              <a:t>a </a:t>
            </a:r>
            <a:r>
              <a:rPr sz="2200" spc="-5" dirty="0">
                <a:latin typeface="Cambria"/>
                <a:cs typeface="Cambria"/>
              </a:rPr>
              <a:t>single field </a:t>
            </a:r>
            <a:r>
              <a:rPr sz="2200" dirty="0">
                <a:latin typeface="Cambria"/>
                <a:cs typeface="Cambria"/>
              </a:rPr>
              <a:t> or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combination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multiple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fields</a:t>
            </a:r>
            <a:r>
              <a:rPr sz="2200" dirty="0">
                <a:latin typeface="Cambria"/>
                <a:cs typeface="Cambria"/>
              </a:rPr>
              <a:t> depending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your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table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structure.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</a:pP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default,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@Id</a:t>
            </a:r>
            <a:r>
              <a:rPr sz="2200" dirty="0">
                <a:latin typeface="Cambria"/>
                <a:cs typeface="Cambria"/>
              </a:rPr>
              <a:t> annotation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will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automatically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determine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most </a:t>
            </a:r>
            <a:r>
              <a:rPr sz="2200" spc="-10" dirty="0">
                <a:latin typeface="Cambria"/>
                <a:cs typeface="Cambria"/>
              </a:rPr>
              <a:t>appropriate primary </a:t>
            </a:r>
            <a:r>
              <a:rPr sz="2200" spc="-35" dirty="0">
                <a:latin typeface="Cambria"/>
                <a:cs typeface="Cambria"/>
              </a:rPr>
              <a:t>key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generation </a:t>
            </a:r>
            <a:r>
              <a:rPr sz="2200" spc="-15" dirty="0">
                <a:latin typeface="Cambria"/>
                <a:cs typeface="Cambria"/>
              </a:rPr>
              <a:t>strategy</a:t>
            </a:r>
            <a:r>
              <a:rPr sz="2200" spc="45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spc="-5" dirty="0">
                <a:latin typeface="Cambria"/>
                <a:cs typeface="Cambria"/>
              </a:rPr>
              <a:t>be </a:t>
            </a:r>
            <a:r>
              <a:rPr sz="2200" spc="5" dirty="0">
                <a:latin typeface="Cambria"/>
                <a:cs typeface="Cambria"/>
              </a:rPr>
              <a:t>used </a:t>
            </a:r>
            <a:r>
              <a:rPr sz="2200" spc="-5" dirty="0">
                <a:latin typeface="Cambria"/>
                <a:cs typeface="Cambria"/>
              </a:rPr>
              <a:t>but 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you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can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override</a:t>
            </a:r>
            <a:r>
              <a:rPr sz="2200" spc="-10" dirty="0">
                <a:latin typeface="Cambria"/>
                <a:cs typeface="Cambria"/>
              </a:rPr>
              <a:t> this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by</a:t>
            </a:r>
            <a:r>
              <a:rPr sz="2200" spc="434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applying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b="1" spc="-40" dirty="0">
                <a:latin typeface="Cambria"/>
                <a:cs typeface="Cambria"/>
              </a:rPr>
              <a:t>@GeneratedValue </a:t>
            </a:r>
            <a:r>
              <a:rPr sz="2200" b="1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annotation,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which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takes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two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parameters</a:t>
            </a:r>
            <a:r>
              <a:rPr sz="2200" spc="-110" dirty="0">
                <a:latin typeface="Cambria"/>
                <a:cs typeface="Cambria"/>
              </a:rPr>
              <a:t> </a:t>
            </a:r>
            <a:r>
              <a:rPr sz="2200" b="1" spc="-10" dirty="0">
                <a:latin typeface="Cambria"/>
                <a:cs typeface="Cambria"/>
              </a:rPr>
              <a:t>strategy</a:t>
            </a:r>
            <a:r>
              <a:rPr sz="2200" b="1" spc="-1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b="1" spc="-55" dirty="0">
                <a:latin typeface="Cambria"/>
                <a:cs typeface="Cambria"/>
              </a:rPr>
              <a:t>generator.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4125" y="395173"/>
            <a:ext cx="250253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HIBERNATE </a:t>
            </a:r>
            <a:r>
              <a:rPr sz="32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200" b="1" spc="-11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37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b="1" spc="-2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b="1" spc="-4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6605"/>
            <a:ext cx="8166734" cy="419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@Column</a:t>
            </a:r>
            <a:r>
              <a:rPr sz="1800" b="1" spc="-90" dirty="0">
                <a:latin typeface="Cambria"/>
                <a:cs typeface="Cambria"/>
              </a:rPr>
              <a:t> </a:t>
            </a:r>
            <a:r>
              <a:rPr sz="1800" b="1" spc="-5" dirty="0">
                <a:latin typeface="Cambria"/>
                <a:cs typeface="Cambria"/>
              </a:rPr>
              <a:t>Annotation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The </a:t>
            </a:r>
            <a:r>
              <a:rPr sz="1800" spc="-15" dirty="0">
                <a:latin typeface="Cambria"/>
                <a:cs typeface="Cambria"/>
              </a:rPr>
              <a:t>@Column </a:t>
            </a:r>
            <a:r>
              <a:rPr sz="1800" spc="-10" dirty="0">
                <a:latin typeface="Cambria"/>
                <a:cs typeface="Cambria"/>
              </a:rPr>
              <a:t>annotation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10" dirty="0">
                <a:latin typeface="Cambria"/>
                <a:cs typeface="Cambria"/>
              </a:rPr>
              <a:t>used </a:t>
            </a:r>
            <a:r>
              <a:rPr sz="1800" spc="-30" dirty="0">
                <a:latin typeface="Cambria"/>
                <a:cs typeface="Cambria"/>
              </a:rPr>
              <a:t>to </a:t>
            </a:r>
            <a:r>
              <a:rPr sz="1800" spc="-5" dirty="0">
                <a:latin typeface="Cambria"/>
                <a:cs typeface="Cambria"/>
              </a:rPr>
              <a:t>specify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details </a:t>
            </a:r>
            <a:r>
              <a:rPr sz="1800" spc="-1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the</a:t>
            </a:r>
            <a:r>
              <a:rPr sz="1800" spc="36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column </a:t>
            </a:r>
            <a:r>
              <a:rPr sz="1800" spc="-45" dirty="0">
                <a:latin typeface="Cambria"/>
                <a:cs typeface="Cambria"/>
              </a:rPr>
              <a:t>to</a:t>
            </a:r>
            <a:r>
              <a:rPr sz="1800" spc="30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which</a:t>
            </a:r>
            <a:r>
              <a:rPr sz="1800" spc="3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field </a:t>
            </a:r>
            <a:r>
              <a:rPr sz="1800" dirty="0">
                <a:latin typeface="Cambria"/>
                <a:cs typeface="Cambria"/>
              </a:rPr>
              <a:t>or </a:t>
            </a:r>
            <a:r>
              <a:rPr sz="1800" spc="-10" dirty="0">
                <a:latin typeface="Cambria"/>
                <a:cs typeface="Cambria"/>
              </a:rPr>
              <a:t>property </a:t>
            </a:r>
            <a:r>
              <a:rPr sz="1800" spc="-5" dirty="0">
                <a:latin typeface="Cambria"/>
                <a:cs typeface="Cambria"/>
              </a:rPr>
              <a:t>will </a:t>
            </a:r>
            <a:r>
              <a:rPr sz="1800" spc="-15" dirty="0">
                <a:latin typeface="Cambria"/>
                <a:cs typeface="Cambria"/>
              </a:rPr>
              <a:t>be </a:t>
            </a:r>
            <a:r>
              <a:rPr sz="1800" spc="-10" dirty="0">
                <a:latin typeface="Cambria"/>
                <a:cs typeface="Cambria"/>
              </a:rPr>
              <a:t>mapped. </a:t>
            </a:r>
            <a:r>
              <a:rPr sz="1800" spc="-90" dirty="0">
                <a:latin typeface="Cambria"/>
                <a:cs typeface="Cambria"/>
              </a:rPr>
              <a:t>You </a:t>
            </a:r>
            <a:r>
              <a:rPr sz="1800" spc="-10" dirty="0">
                <a:latin typeface="Cambria"/>
                <a:cs typeface="Cambria"/>
              </a:rPr>
              <a:t>can use column annotation </a:t>
            </a:r>
            <a:r>
              <a:rPr sz="1800" spc="-5" dirty="0">
                <a:latin typeface="Cambria"/>
                <a:cs typeface="Cambria"/>
              </a:rPr>
              <a:t>with </a:t>
            </a:r>
            <a:r>
              <a:rPr sz="1800" spc="-15" dirty="0">
                <a:latin typeface="Cambria"/>
                <a:cs typeface="Cambria"/>
              </a:rPr>
              <a:t>the </a:t>
            </a:r>
            <a:r>
              <a:rPr sz="1800" spc="-10" dirty="0">
                <a:latin typeface="Cambria"/>
                <a:cs typeface="Cambria"/>
              </a:rPr>
              <a:t>following </a:t>
            </a:r>
            <a:r>
              <a:rPr sz="1800" spc="-5" dirty="0">
                <a:latin typeface="Cambria"/>
                <a:cs typeface="Cambria"/>
              </a:rPr>
              <a:t> most </a:t>
            </a:r>
            <a:r>
              <a:rPr sz="1800" spc="-10" dirty="0">
                <a:latin typeface="Cambria"/>
                <a:cs typeface="Cambria"/>
              </a:rPr>
              <a:t>commonly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used </a:t>
            </a:r>
            <a:r>
              <a:rPr sz="1800" spc="-10" dirty="0">
                <a:latin typeface="Cambria"/>
                <a:cs typeface="Cambria"/>
              </a:rPr>
              <a:t>attributes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−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Cambria"/>
                <a:cs typeface="Cambria"/>
              </a:rPr>
              <a:t>name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attribute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permits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name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column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explicitly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mbria"/>
              <a:cs typeface="Cambria"/>
            </a:endParaRPr>
          </a:p>
          <a:p>
            <a:pPr marL="12700" marR="11430" algn="just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length</a:t>
            </a:r>
            <a:r>
              <a:rPr sz="1800" b="1" spc="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attribute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permits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the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size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column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used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map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value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particularly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for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String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nullable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attribute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permits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column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marked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NOT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NULL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when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schema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generated.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mbria"/>
              <a:cs typeface="Cambria"/>
            </a:endParaRPr>
          </a:p>
          <a:p>
            <a:pPr marL="12700" marR="600710">
              <a:lnSpc>
                <a:spcPct val="100000"/>
              </a:lnSpc>
            </a:pPr>
            <a:r>
              <a:rPr sz="1800" b="1" spc="-5" dirty="0">
                <a:latin typeface="Cambria"/>
                <a:cs typeface="Cambria"/>
              </a:rPr>
              <a:t>unique</a:t>
            </a:r>
            <a:r>
              <a:rPr sz="1800" b="1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attribute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permits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column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to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be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marked</a:t>
            </a:r>
            <a:r>
              <a:rPr sz="1800" dirty="0">
                <a:latin typeface="Cambria"/>
                <a:cs typeface="Cambria"/>
              </a:rPr>
              <a:t> as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containing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only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unique </a:t>
            </a:r>
            <a:r>
              <a:rPr sz="1800" spc="-3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values.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4125" y="395173"/>
            <a:ext cx="250253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95"/>
              </a:spcBef>
            </a:pP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HIBERNATE </a:t>
            </a:r>
            <a:r>
              <a:rPr sz="3200" b="1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200" b="1" spc="-114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37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b="1" spc="-27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200" b="1" spc="-1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200" b="1" spc="-4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6605"/>
            <a:ext cx="790575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"/>
                <a:cs typeface="Cambria"/>
              </a:rPr>
              <a:t>Hibernate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5" dirty="0">
                <a:latin typeface="Cambria"/>
                <a:cs typeface="Cambria"/>
              </a:rPr>
              <a:t>supported </a:t>
            </a:r>
            <a:r>
              <a:rPr sz="1800" spc="-25" dirty="0">
                <a:latin typeface="Cambria"/>
                <a:cs typeface="Cambria"/>
              </a:rPr>
              <a:t>by </a:t>
            </a:r>
            <a:r>
              <a:rPr sz="1800" dirty="0">
                <a:latin typeface="Cambria"/>
                <a:cs typeface="Cambria"/>
              </a:rPr>
              <a:t>a </a:t>
            </a:r>
            <a:r>
              <a:rPr sz="1800" spc="-5" dirty="0">
                <a:latin typeface="Cambria"/>
                <a:cs typeface="Cambria"/>
              </a:rPr>
              <a:t>very powerful query language </a:t>
            </a:r>
            <a:r>
              <a:rPr sz="1800" spc="-10" dirty="0">
                <a:latin typeface="Cambria"/>
                <a:cs typeface="Cambria"/>
              </a:rPr>
              <a:t>which </a:t>
            </a:r>
            <a:r>
              <a:rPr sz="1800" dirty="0">
                <a:latin typeface="Cambria"/>
                <a:cs typeface="Cambria"/>
              </a:rPr>
              <a:t>is </a:t>
            </a:r>
            <a:r>
              <a:rPr sz="1800" spc="-5" dirty="0">
                <a:latin typeface="Cambria"/>
                <a:cs typeface="Cambria"/>
              </a:rPr>
              <a:t>just similar </a:t>
            </a:r>
            <a:r>
              <a:rPr sz="1800" spc="-60" dirty="0">
                <a:latin typeface="Cambria"/>
                <a:cs typeface="Cambria"/>
              </a:rPr>
              <a:t>to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SQL.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Hibernate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query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language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oriented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query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language.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It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works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with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persistent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property.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>
              <a:latin typeface="Cambria"/>
              <a:cs typeface="Cambria"/>
            </a:endParaRPr>
          </a:p>
          <a:p>
            <a:pPr marL="12700" marR="2413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HQL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does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5" dirty="0">
                <a:latin typeface="Cambria"/>
                <a:cs typeface="Cambria"/>
              </a:rPr>
              <a:t>depends</a:t>
            </a:r>
            <a:r>
              <a:rPr sz="1800" spc="-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upon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table</a:t>
            </a:r>
            <a:r>
              <a:rPr sz="1800" dirty="0">
                <a:latin typeface="Cambria"/>
                <a:cs typeface="Cambria"/>
              </a:rPr>
              <a:t> 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database.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Instead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table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name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we</a:t>
            </a:r>
            <a:r>
              <a:rPr sz="1800" spc="-5" dirty="0">
                <a:latin typeface="Cambria"/>
                <a:cs typeface="Cambria"/>
              </a:rPr>
              <a:t> use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class </a:t>
            </a:r>
            <a:r>
              <a:rPr sz="1800" spc="-38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name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HQL.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Hibernate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query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converted</a:t>
            </a:r>
            <a:r>
              <a:rPr sz="1800" spc="-1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into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conventional</a:t>
            </a:r>
            <a:r>
              <a:rPr sz="1800" spc="-1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query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that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5" dirty="0">
                <a:latin typeface="Cambria"/>
                <a:cs typeface="Cambria"/>
              </a:rPr>
              <a:t> turn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perform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operation.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mbria"/>
                <a:cs typeface="Cambria"/>
              </a:rPr>
              <a:t>These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query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are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case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5" dirty="0">
                <a:latin typeface="Cambria"/>
                <a:cs typeface="Cambria"/>
              </a:rPr>
              <a:t>sensitive.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261" y="548081"/>
            <a:ext cx="337248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3000" b="1" spc="-35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b="1" spc="-40" dirty="0">
                <a:solidFill>
                  <a:srgbClr val="FFFFFF"/>
                </a:solidFill>
                <a:latin typeface="Cambria"/>
                <a:cs typeface="Cambria"/>
              </a:rPr>
              <a:t>B</a:t>
            </a:r>
            <a:r>
              <a:rPr sz="3000" b="1" spc="-3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b="1" spc="-2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000" b="1" spc="-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b="1" spc="-5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b="1" spc="-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sz="3000" b="1" spc="-1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3000" b="1" spc="-3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Y  </a:t>
            </a:r>
            <a:r>
              <a:rPr sz="3000" b="1" spc="-25" dirty="0">
                <a:solidFill>
                  <a:srgbClr val="FFFFFF"/>
                </a:solidFill>
                <a:latin typeface="Cambria"/>
                <a:cs typeface="Cambria"/>
              </a:rPr>
              <a:t>LANGUAGE(HQL)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35" y="1922221"/>
            <a:ext cx="8157209" cy="3406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latin typeface="Cambria"/>
                <a:cs typeface="Cambria"/>
              </a:rPr>
              <a:t>The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HQL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can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perform</a:t>
            </a:r>
            <a:r>
              <a:rPr sz="2200" spc="-9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bulk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operation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a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time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Hibernate.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mbria"/>
              <a:buAutoNum type="arabicPeriod"/>
            </a:pPr>
            <a:endParaRPr sz="23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170940" algn="l"/>
                <a:tab pos="2414905" algn="l"/>
                <a:tab pos="3323590" algn="l"/>
                <a:tab pos="4521835" algn="l"/>
                <a:tab pos="5552440" algn="l"/>
                <a:tab pos="6283960" algn="l"/>
                <a:tab pos="6713855" algn="l"/>
              </a:tabLst>
            </a:pPr>
            <a:r>
              <a:rPr sz="2200" spc="5" dirty="0">
                <a:latin typeface="Cambria"/>
                <a:cs typeface="Cambria"/>
              </a:rPr>
              <a:t>HQL	</a:t>
            </a:r>
            <a:r>
              <a:rPr sz="2200" dirty="0">
                <a:latin typeface="Cambria"/>
                <a:cs typeface="Cambria"/>
              </a:rPr>
              <a:t>supports	object	oriented	</a:t>
            </a:r>
            <a:r>
              <a:rPr sz="2200" spc="-10" dirty="0">
                <a:latin typeface="Cambria"/>
                <a:cs typeface="Cambria"/>
              </a:rPr>
              <a:t>feature	</a:t>
            </a:r>
            <a:r>
              <a:rPr sz="2200" spc="5" dirty="0">
                <a:latin typeface="Cambria"/>
                <a:cs typeface="Cambria"/>
              </a:rPr>
              <a:t>such	</a:t>
            </a:r>
            <a:r>
              <a:rPr sz="2200" dirty="0">
                <a:latin typeface="Cambria"/>
                <a:cs typeface="Cambria"/>
              </a:rPr>
              <a:t>as	inheritance,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po</a:t>
            </a:r>
            <a:r>
              <a:rPr sz="2200" spc="-4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ymorp</a:t>
            </a:r>
            <a:r>
              <a:rPr sz="2200" spc="-15" dirty="0">
                <a:latin typeface="Cambria"/>
                <a:cs typeface="Cambria"/>
              </a:rPr>
              <a:t>h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sm</a:t>
            </a:r>
            <a:r>
              <a:rPr sz="2200" dirty="0">
                <a:latin typeface="Cambria"/>
                <a:cs typeface="Cambria"/>
              </a:rPr>
              <a:t>,</a:t>
            </a:r>
            <a:r>
              <a:rPr sz="2200" spc="-1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ss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15" dirty="0">
                <a:latin typeface="Cambria"/>
                <a:cs typeface="Cambria"/>
              </a:rPr>
              <a:t>c</a:t>
            </a:r>
            <a:r>
              <a:rPr sz="2200" spc="5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at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on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10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o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on.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mbria"/>
              <a:cs typeface="Cambria"/>
            </a:endParaRPr>
          </a:p>
          <a:p>
            <a:pPr marL="469900" marR="27305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200" spc="-5" dirty="0">
                <a:latin typeface="Cambria"/>
                <a:cs typeface="Cambria"/>
              </a:rPr>
              <a:t>Instead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of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returning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plain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data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HQL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return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object.</a:t>
            </a:r>
            <a:r>
              <a:rPr sz="2200" spc="10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These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objects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easily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accessed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or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programmed.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mbria"/>
              <a:buAutoNum type="arabicPeriod" startAt="3"/>
            </a:pPr>
            <a:endParaRPr sz="2300">
              <a:latin typeface="Cambria"/>
              <a:cs typeface="Cambria"/>
            </a:endParaRPr>
          </a:p>
          <a:p>
            <a:pPr marL="469900" marR="3048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2200" spc="5" dirty="0">
                <a:latin typeface="Cambria"/>
                <a:cs typeface="Cambria"/>
              </a:rPr>
              <a:t>HQL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database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independent.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The same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HQL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can</a:t>
            </a:r>
            <a:r>
              <a:rPr sz="2200" spc="-5" dirty="0">
                <a:latin typeface="Cambria"/>
                <a:cs typeface="Cambria"/>
              </a:rPr>
              <a:t> be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executed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on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different</a:t>
            </a:r>
            <a:r>
              <a:rPr sz="2200" spc="-1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databases.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389" y="624331"/>
            <a:ext cx="36099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Advantages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3200" b="1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HQL: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35" y="1922221"/>
            <a:ext cx="8169275" cy="2726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5" dirty="0">
                <a:latin typeface="Cambria"/>
                <a:cs typeface="Cambria"/>
              </a:rPr>
              <a:t>HQL</a:t>
            </a:r>
            <a:r>
              <a:rPr sz="2200" spc="2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stands</a:t>
            </a:r>
            <a:r>
              <a:rPr sz="2200" spc="29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for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Hibernate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Query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Language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SQL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stands</a:t>
            </a:r>
            <a:r>
              <a:rPr sz="2200" spc="27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for</a:t>
            </a:r>
            <a:endParaRPr sz="2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</a:pP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tru</a:t>
            </a:r>
            <a:r>
              <a:rPr sz="2200" spc="10" dirty="0">
                <a:latin typeface="Cambria"/>
                <a:cs typeface="Cambria"/>
              </a:rPr>
              <a:t>c</a:t>
            </a:r>
            <a:r>
              <a:rPr sz="2200" spc="-5" dirty="0">
                <a:latin typeface="Cambria"/>
                <a:cs typeface="Cambria"/>
              </a:rPr>
              <a:t>tu</a:t>
            </a:r>
            <a:r>
              <a:rPr sz="2200" spc="-25" dirty="0">
                <a:latin typeface="Cambria"/>
                <a:cs typeface="Cambria"/>
              </a:rPr>
              <a:t>re</a:t>
            </a:r>
            <a:r>
              <a:rPr sz="2200" dirty="0">
                <a:latin typeface="Cambria"/>
                <a:cs typeface="Cambria"/>
              </a:rPr>
              <a:t>d</a:t>
            </a:r>
            <a:r>
              <a:rPr sz="2200" spc="-12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Quer</a:t>
            </a:r>
            <a:r>
              <a:rPr sz="2200" dirty="0">
                <a:latin typeface="Cambria"/>
                <a:cs typeface="Cambria"/>
              </a:rPr>
              <a:t>y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L</a:t>
            </a:r>
            <a:r>
              <a:rPr sz="2200" spc="-5" dirty="0">
                <a:latin typeface="Cambria"/>
                <a:cs typeface="Cambria"/>
              </a:rPr>
              <a:t>an</a:t>
            </a:r>
            <a:r>
              <a:rPr sz="2200" spc="-20" dirty="0">
                <a:latin typeface="Cambria"/>
                <a:cs typeface="Cambria"/>
              </a:rPr>
              <a:t>g</a:t>
            </a:r>
            <a:r>
              <a:rPr sz="2200" spc="-5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g</a:t>
            </a:r>
            <a:r>
              <a:rPr sz="2200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469900" marR="5080" indent="-457200" algn="just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2200" dirty="0">
                <a:latin typeface="Cambria"/>
                <a:cs typeface="Cambria"/>
              </a:rPr>
              <a:t>The </a:t>
            </a:r>
            <a:r>
              <a:rPr sz="2200" spc="-10" dirty="0">
                <a:latin typeface="Cambria"/>
                <a:cs typeface="Cambria"/>
              </a:rPr>
              <a:t>structure of </a:t>
            </a:r>
            <a:r>
              <a:rPr sz="2200" dirty="0">
                <a:latin typeface="Cambria"/>
                <a:cs typeface="Cambria"/>
              </a:rPr>
              <a:t>HQL </a:t>
            </a:r>
            <a:r>
              <a:rPr sz="2200" spc="5" dirty="0">
                <a:latin typeface="Cambria"/>
                <a:cs typeface="Cambria"/>
              </a:rPr>
              <a:t>is </a:t>
            </a:r>
            <a:r>
              <a:rPr sz="2200" spc="-10" dirty="0">
                <a:latin typeface="Cambria"/>
                <a:cs typeface="Cambria"/>
              </a:rPr>
              <a:t>similar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dirty="0">
                <a:latin typeface="Cambria"/>
                <a:cs typeface="Cambria"/>
              </a:rPr>
              <a:t>SQL, </a:t>
            </a:r>
            <a:r>
              <a:rPr sz="2200" spc="-5" dirty="0">
                <a:latin typeface="Cambria"/>
                <a:cs typeface="Cambria"/>
              </a:rPr>
              <a:t>but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main deference </a:t>
            </a:r>
            <a:r>
              <a:rPr sz="2200" spc="10" dirty="0">
                <a:latin typeface="Cambria"/>
                <a:cs typeface="Cambria"/>
              </a:rPr>
              <a:t>is 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that HQL </a:t>
            </a:r>
            <a:r>
              <a:rPr sz="2200" spc="-20" dirty="0">
                <a:latin typeface="Cambria"/>
                <a:cs typeface="Cambria"/>
              </a:rPr>
              <a:t>makes </a:t>
            </a:r>
            <a:r>
              <a:rPr sz="2200" spc="5" dirty="0">
                <a:latin typeface="Cambria"/>
                <a:cs typeface="Cambria"/>
              </a:rPr>
              <a:t>use </a:t>
            </a:r>
            <a:r>
              <a:rPr sz="2200" dirty="0">
                <a:latin typeface="Cambria"/>
                <a:cs typeface="Cambria"/>
              </a:rPr>
              <a:t>of class </a:t>
            </a:r>
            <a:r>
              <a:rPr sz="2200" spc="-10" dirty="0">
                <a:latin typeface="Cambria"/>
                <a:cs typeface="Cambria"/>
              </a:rPr>
              <a:t>name </a:t>
            </a:r>
            <a:r>
              <a:rPr sz="2200" dirty="0">
                <a:latin typeface="Cambria"/>
                <a:cs typeface="Cambria"/>
              </a:rPr>
              <a:t>instead of </a:t>
            </a:r>
            <a:r>
              <a:rPr sz="2200" spc="-10" dirty="0">
                <a:latin typeface="Cambria"/>
                <a:cs typeface="Cambria"/>
              </a:rPr>
              <a:t>table </a:t>
            </a:r>
            <a:r>
              <a:rPr sz="2200" dirty="0">
                <a:latin typeface="Cambria"/>
                <a:cs typeface="Cambria"/>
              </a:rPr>
              <a:t>and </a:t>
            </a:r>
            <a:r>
              <a:rPr sz="2200" spc="-5" dirty="0">
                <a:latin typeface="Cambria"/>
                <a:cs typeface="Cambria"/>
              </a:rPr>
              <a:t>property </a:t>
            </a:r>
            <a:r>
              <a:rPr sz="2200" dirty="0">
                <a:latin typeface="Cambria"/>
                <a:cs typeface="Cambria"/>
              </a:rPr>
              <a:t> name.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 startAt="2"/>
            </a:pPr>
            <a:endParaRPr sz="225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200" spc="5" dirty="0">
                <a:latin typeface="Cambria"/>
                <a:cs typeface="Cambria"/>
              </a:rPr>
              <a:t>HQL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 </a:t>
            </a:r>
            <a:r>
              <a:rPr sz="2200" dirty="0">
                <a:latin typeface="Cambria"/>
                <a:cs typeface="Cambria"/>
              </a:rPr>
              <a:t>object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oriented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query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language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sql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not.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5" y="4942713"/>
            <a:ext cx="14097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  <a:tab pos="1195070" algn="l"/>
              </a:tabLst>
            </a:pPr>
            <a:r>
              <a:rPr sz="2200" dirty="0">
                <a:latin typeface="Cambria"/>
                <a:cs typeface="Cambria"/>
              </a:rPr>
              <a:t>4.	HQL	</a:t>
            </a:r>
            <a:r>
              <a:rPr sz="2200" spc="10" dirty="0">
                <a:latin typeface="Cambria"/>
                <a:cs typeface="Cambria"/>
              </a:rPr>
              <a:t>is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9389" y="4942713"/>
            <a:ext cx="65684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0795" algn="l"/>
                <a:tab pos="2997200" algn="l"/>
                <a:tab pos="3951604" algn="l"/>
                <a:tab pos="4408805" algn="l"/>
                <a:tab pos="5082540" algn="l"/>
                <a:tab pos="5485130" algn="l"/>
              </a:tabLst>
            </a:pPr>
            <a:r>
              <a:rPr sz="2200" dirty="0">
                <a:latin typeface="Cambria"/>
                <a:cs typeface="Cambria"/>
              </a:rPr>
              <a:t>data</a:t>
            </a:r>
            <a:r>
              <a:rPr sz="2200" spc="-15" dirty="0">
                <a:latin typeface="Cambria"/>
                <a:cs typeface="Cambria"/>
              </a:rPr>
              <a:t>b</a:t>
            </a:r>
            <a:r>
              <a:rPr sz="2200" spc="-20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dirty="0">
                <a:latin typeface="Cambria"/>
                <a:cs typeface="Cambria"/>
              </a:rPr>
              <a:t>de</a:t>
            </a:r>
            <a:r>
              <a:rPr sz="2200" spc="-30" dirty="0">
                <a:latin typeface="Cambria"/>
                <a:cs typeface="Cambria"/>
              </a:rPr>
              <a:t>p</a:t>
            </a:r>
            <a:r>
              <a:rPr sz="2200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-5" dirty="0">
                <a:latin typeface="Cambria"/>
                <a:cs typeface="Cambria"/>
              </a:rPr>
              <a:t>d</a:t>
            </a:r>
            <a:r>
              <a:rPr sz="2200" dirty="0">
                <a:latin typeface="Cambria"/>
                <a:cs typeface="Cambria"/>
              </a:rPr>
              <a:t>ent	</a:t>
            </a:r>
            <a:r>
              <a:rPr sz="2200" spc="-50" dirty="0">
                <a:latin typeface="Cambria"/>
                <a:cs typeface="Cambria"/>
              </a:rPr>
              <a:t>w</a:t>
            </a:r>
            <a:r>
              <a:rPr sz="2200" spc="5" dirty="0">
                <a:latin typeface="Cambria"/>
                <a:cs typeface="Cambria"/>
              </a:rPr>
              <a:t>he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	as	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QL	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s	da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10" dirty="0">
                <a:latin typeface="Cambria"/>
                <a:cs typeface="Cambria"/>
              </a:rPr>
              <a:t>b</a:t>
            </a:r>
            <a:r>
              <a:rPr sz="2200" spc="-25" dirty="0">
                <a:latin typeface="Cambria"/>
                <a:cs typeface="Cambria"/>
              </a:rPr>
              <a:t>a</a:t>
            </a:r>
            <a:r>
              <a:rPr sz="2200" spc="10" dirty="0">
                <a:latin typeface="Cambria"/>
                <a:cs typeface="Cambria"/>
              </a:rPr>
              <a:t>s</a:t>
            </a:r>
            <a:r>
              <a:rPr sz="2200" dirty="0">
                <a:latin typeface="Cambria"/>
                <a:cs typeface="Cambria"/>
              </a:rPr>
              <a:t>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739" y="5278628"/>
            <a:ext cx="13709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mbria"/>
                <a:cs typeface="Cambria"/>
              </a:rPr>
              <a:t>dependen</a:t>
            </a:r>
            <a:r>
              <a:rPr sz="2200" spc="15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3406" y="624331"/>
            <a:ext cx="21215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b="1" spc="-50" dirty="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32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40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3200" b="1" spc="-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35" y="389585"/>
            <a:ext cx="270192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600" b="1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600" b="1" spc="1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600" b="1" spc="-5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600" b="1" spc="-1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600" b="1" spc="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3600" b="1" spc="10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3600" b="1" dirty="0">
                <a:solidFill>
                  <a:srgbClr val="FFFFFF"/>
                </a:solidFill>
                <a:latin typeface="Cambria"/>
                <a:cs typeface="Cambria"/>
              </a:rPr>
              <a:t>cti</a:t>
            </a:r>
            <a:r>
              <a:rPr sz="3600" b="1" spc="-2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600" b="1" dirty="0">
                <a:solidFill>
                  <a:srgbClr val="FFFFFF"/>
                </a:solidFill>
                <a:latin typeface="Cambria"/>
                <a:cs typeface="Cambria"/>
              </a:rPr>
              <a:t>n  </a:t>
            </a:r>
            <a:r>
              <a:rPr sz="3600" b="1" spc="-1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3600" b="1" spc="-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Cambria"/>
                <a:cs typeface="Cambria"/>
              </a:rPr>
              <a:t>Hibernate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34" y="1748261"/>
            <a:ext cx="8760765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50100"/>
              </a:lnSpc>
              <a:spcBef>
                <a:spcPts val="9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400" spc="-5" dirty="0">
                <a:latin typeface="Cambria"/>
                <a:cs typeface="Cambria"/>
              </a:rPr>
              <a:t>Hibernate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sits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between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traditional</a:t>
            </a:r>
            <a:r>
              <a:rPr sz="2400" spc="-11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Java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objects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database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server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to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handle </a:t>
            </a:r>
            <a:r>
              <a:rPr sz="2400" spc="-38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all </a:t>
            </a:r>
            <a:r>
              <a:rPr sz="2400" spc="-10" dirty="0">
                <a:latin typeface="Cambria"/>
                <a:cs typeface="Cambria"/>
              </a:rPr>
              <a:t>the </a:t>
            </a:r>
            <a:r>
              <a:rPr sz="2400" spc="-35" dirty="0">
                <a:latin typeface="Cambria"/>
                <a:cs typeface="Cambria"/>
              </a:rPr>
              <a:t>works </a:t>
            </a:r>
            <a:r>
              <a:rPr sz="2400" dirty="0">
                <a:latin typeface="Cambria"/>
                <a:cs typeface="Cambria"/>
              </a:rPr>
              <a:t>in </a:t>
            </a:r>
            <a:r>
              <a:rPr sz="2400" spc="-5" dirty="0">
                <a:latin typeface="Cambria"/>
                <a:cs typeface="Cambria"/>
              </a:rPr>
              <a:t>persisting those objects based </a:t>
            </a:r>
            <a:r>
              <a:rPr sz="2400" dirty="0">
                <a:latin typeface="Cambria"/>
                <a:cs typeface="Cambria"/>
              </a:rPr>
              <a:t>on </a:t>
            </a:r>
            <a:r>
              <a:rPr sz="2400" spc="-10" dirty="0">
                <a:latin typeface="Cambria"/>
                <a:cs typeface="Cambria"/>
              </a:rPr>
              <a:t>the appropriate </a:t>
            </a:r>
            <a:r>
              <a:rPr sz="2400" spc="-5" dirty="0">
                <a:latin typeface="Cambria"/>
                <a:cs typeface="Cambria"/>
              </a:rPr>
              <a:t>O/R 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mechanisms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patterns.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657600"/>
            <a:ext cx="7735824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1144"/>
            <a:ext cx="8157845" cy="3405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Cambria"/>
                <a:cs typeface="Cambria"/>
              </a:rPr>
              <a:t>public</a:t>
            </a:r>
            <a:r>
              <a:rPr sz="2200" b="1" spc="20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int</a:t>
            </a:r>
            <a:r>
              <a:rPr sz="2200" b="1" spc="30" dirty="0">
                <a:latin typeface="Cambria"/>
                <a:cs typeface="Cambria"/>
              </a:rPr>
              <a:t> </a:t>
            </a:r>
            <a:r>
              <a:rPr sz="2200" b="1" spc="-30" dirty="0">
                <a:latin typeface="Cambria"/>
                <a:cs typeface="Cambria"/>
              </a:rPr>
              <a:t>executeUpdate()</a:t>
            </a:r>
            <a:r>
              <a:rPr sz="2200" b="1" spc="4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used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execute</a:t>
            </a:r>
            <a:r>
              <a:rPr sz="2200" spc="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8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update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4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delete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5" dirty="0">
                <a:latin typeface="Cambria"/>
                <a:cs typeface="Cambria"/>
              </a:rPr>
              <a:t>query.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mbria"/>
                <a:cs typeface="Cambria"/>
              </a:rPr>
              <a:t>public</a:t>
            </a:r>
            <a:r>
              <a:rPr sz="2200" b="1" spc="-55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List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list()</a:t>
            </a:r>
            <a:r>
              <a:rPr sz="2200" b="1" spc="-7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returns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result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5" dirty="0">
                <a:latin typeface="Cambria"/>
                <a:cs typeface="Cambria"/>
              </a:rPr>
              <a:t>ralation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list.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mbria"/>
                <a:cs typeface="Cambria"/>
              </a:rPr>
              <a:t>public</a:t>
            </a:r>
            <a:r>
              <a:rPr sz="2200" b="1" spc="4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Query</a:t>
            </a:r>
            <a:r>
              <a:rPr sz="2200" b="1" spc="30" dirty="0">
                <a:latin typeface="Cambria"/>
                <a:cs typeface="Cambria"/>
              </a:rPr>
              <a:t> </a:t>
            </a:r>
            <a:r>
              <a:rPr sz="2200" b="1" spc="-15" dirty="0">
                <a:latin typeface="Cambria"/>
                <a:cs typeface="Cambria"/>
              </a:rPr>
              <a:t>setFirstResult(int</a:t>
            </a:r>
            <a:r>
              <a:rPr sz="2200" b="1" spc="15" dirty="0">
                <a:latin typeface="Cambria"/>
                <a:cs typeface="Cambria"/>
              </a:rPr>
              <a:t> </a:t>
            </a:r>
            <a:r>
              <a:rPr sz="2200" b="1" spc="-35" dirty="0">
                <a:latin typeface="Cambria"/>
                <a:cs typeface="Cambria"/>
              </a:rPr>
              <a:t>rowno)</a:t>
            </a:r>
            <a:r>
              <a:rPr sz="2200" b="1" spc="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specifies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row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number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mbria"/>
                <a:cs typeface="Cambria"/>
              </a:rPr>
              <a:t>from</a:t>
            </a:r>
            <a:r>
              <a:rPr sz="2200" spc="-114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where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record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will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be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retrieved.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15365" algn="l"/>
                <a:tab pos="2000250" algn="l"/>
                <a:tab pos="4391025" algn="l"/>
                <a:tab pos="5534025" algn="l"/>
                <a:tab pos="6769100" algn="l"/>
                <a:tab pos="7351395" algn="l"/>
                <a:tab pos="7909559" algn="l"/>
              </a:tabLst>
            </a:pPr>
            <a:r>
              <a:rPr sz="2200" b="1" dirty="0">
                <a:latin typeface="Cambria"/>
                <a:cs typeface="Cambria"/>
              </a:rPr>
              <a:t>pu</a:t>
            </a:r>
            <a:r>
              <a:rPr sz="2200" b="1" spc="-10" dirty="0">
                <a:latin typeface="Cambria"/>
                <a:cs typeface="Cambria"/>
              </a:rPr>
              <a:t>b</a:t>
            </a:r>
            <a:r>
              <a:rPr sz="2200" b="1" spc="-30" dirty="0">
                <a:latin typeface="Cambria"/>
                <a:cs typeface="Cambria"/>
              </a:rPr>
              <a:t>l</a:t>
            </a:r>
            <a:r>
              <a:rPr sz="2200" b="1" dirty="0">
                <a:latin typeface="Cambria"/>
                <a:cs typeface="Cambria"/>
              </a:rPr>
              <a:t>ic	</a:t>
            </a:r>
            <a:r>
              <a:rPr sz="2200" b="1" spc="5" dirty="0">
                <a:latin typeface="Cambria"/>
                <a:cs typeface="Cambria"/>
              </a:rPr>
              <a:t>Q</a:t>
            </a:r>
            <a:r>
              <a:rPr sz="2200" b="1" spc="-25" dirty="0">
                <a:latin typeface="Cambria"/>
                <a:cs typeface="Cambria"/>
              </a:rPr>
              <a:t>u</a:t>
            </a:r>
            <a:r>
              <a:rPr sz="2200" b="1" dirty="0">
                <a:latin typeface="Cambria"/>
                <a:cs typeface="Cambria"/>
              </a:rPr>
              <a:t>ery	</a:t>
            </a:r>
            <a:r>
              <a:rPr sz="2200" b="1" spc="-10" dirty="0">
                <a:latin typeface="Cambria"/>
                <a:cs typeface="Cambria"/>
              </a:rPr>
              <a:t>s</a:t>
            </a:r>
            <a:r>
              <a:rPr sz="2200" b="1" spc="-20" dirty="0">
                <a:latin typeface="Cambria"/>
                <a:cs typeface="Cambria"/>
              </a:rPr>
              <a:t>e</a:t>
            </a:r>
            <a:r>
              <a:rPr sz="2200" b="1" spc="10" dirty="0">
                <a:latin typeface="Cambria"/>
                <a:cs typeface="Cambria"/>
              </a:rPr>
              <a:t>t</a:t>
            </a:r>
            <a:r>
              <a:rPr sz="2200" b="1" spc="5" dirty="0">
                <a:latin typeface="Cambria"/>
                <a:cs typeface="Cambria"/>
              </a:rPr>
              <a:t>M</a:t>
            </a:r>
            <a:r>
              <a:rPr sz="2200" b="1" spc="-10" dirty="0">
                <a:latin typeface="Cambria"/>
                <a:cs typeface="Cambria"/>
              </a:rPr>
              <a:t>a</a:t>
            </a:r>
            <a:r>
              <a:rPr sz="2200" b="1" spc="-35" dirty="0">
                <a:latin typeface="Cambria"/>
                <a:cs typeface="Cambria"/>
              </a:rPr>
              <a:t>x</a:t>
            </a:r>
            <a:r>
              <a:rPr sz="2200" b="1" spc="-114" dirty="0">
                <a:latin typeface="Cambria"/>
                <a:cs typeface="Cambria"/>
              </a:rPr>
              <a:t>R</a:t>
            </a:r>
            <a:r>
              <a:rPr sz="2200" b="1" dirty="0">
                <a:latin typeface="Cambria"/>
                <a:cs typeface="Cambria"/>
              </a:rPr>
              <a:t>esu</a:t>
            </a:r>
            <a:r>
              <a:rPr sz="2200" b="1" spc="-10" dirty="0">
                <a:latin typeface="Cambria"/>
                <a:cs typeface="Cambria"/>
              </a:rPr>
              <a:t>l</a:t>
            </a:r>
            <a:r>
              <a:rPr sz="2200" b="1" spc="-15" dirty="0">
                <a:latin typeface="Cambria"/>
                <a:cs typeface="Cambria"/>
              </a:rPr>
              <a:t>t</a:t>
            </a:r>
            <a:r>
              <a:rPr sz="2200" b="1" spc="10" dirty="0">
                <a:latin typeface="Cambria"/>
                <a:cs typeface="Cambria"/>
              </a:rPr>
              <a:t>(</a:t>
            </a:r>
            <a:r>
              <a:rPr sz="2200" b="1" spc="-50" dirty="0">
                <a:latin typeface="Cambria"/>
                <a:cs typeface="Cambria"/>
              </a:rPr>
              <a:t>i</a:t>
            </a:r>
            <a:r>
              <a:rPr sz="2200" b="1" spc="-15" dirty="0">
                <a:latin typeface="Cambria"/>
                <a:cs typeface="Cambria"/>
              </a:rPr>
              <a:t>n</a:t>
            </a:r>
            <a:r>
              <a:rPr sz="2200" b="1" dirty="0">
                <a:latin typeface="Cambria"/>
                <a:cs typeface="Cambria"/>
              </a:rPr>
              <a:t>t	</a:t>
            </a:r>
            <a:r>
              <a:rPr sz="2200" b="1" spc="-60" dirty="0">
                <a:latin typeface="Cambria"/>
                <a:cs typeface="Cambria"/>
              </a:rPr>
              <a:t>r</a:t>
            </a:r>
            <a:r>
              <a:rPr sz="2200" b="1" spc="-130" dirty="0">
                <a:latin typeface="Cambria"/>
                <a:cs typeface="Cambria"/>
              </a:rPr>
              <a:t>o</a:t>
            </a:r>
            <a:r>
              <a:rPr sz="2200" b="1" spc="-10" dirty="0">
                <a:latin typeface="Cambria"/>
                <a:cs typeface="Cambria"/>
              </a:rPr>
              <a:t>w</a:t>
            </a:r>
            <a:r>
              <a:rPr sz="2200" b="1" spc="10" dirty="0">
                <a:latin typeface="Cambria"/>
                <a:cs typeface="Cambria"/>
              </a:rPr>
              <a:t>n</a:t>
            </a:r>
            <a:r>
              <a:rPr sz="2200" b="1" spc="-10" dirty="0">
                <a:latin typeface="Cambria"/>
                <a:cs typeface="Cambria"/>
              </a:rPr>
              <a:t>o</a:t>
            </a:r>
            <a:r>
              <a:rPr sz="2200" b="1" dirty="0">
                <a:latin typeface="Cambria"/>
                <a:cs typeface="Cambria"/>
              </a:rPr>
              <a:t>)	</a:t>
            </a:r>
            <a:r>
              <a:rPr sz="2200" spc="10" dirty="0">
                <a:latin typeface="Cambria"/>
                <a:cs typeface="Cambria"/>
              </a:rPr>
              <a:t>s</a:t>
            </a:r>
            <a:r>
              <a:rPr sz="2200" spc="-30" dirty="0">
                <a:latin typeface="Cambria"/>
                <a:cs typeface="Cambria"/>
              </a:rPr>
              <a:t>p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spc="10" dirty="0">
                <a:latin typeface="Cambria"/>
                <a:cs typeface="Cambria"/>
              </a:rPr>
              <a:t>c</a:t>
            </a:r>
            <a:r>
              <a:rPr sz="2200" spc="-15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f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dirty="0">
                <a:latin typeface="Cambria"/>
                <a:cs typeface="Cambria"/>
              </a:rPr>
              <a:t>es	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spc="5" dirty="0">
                <a:latin typeface="Cambria"/>
                <a:cs typeface="Cambria"/>
              </a:rPr>
              <a:t>h</a:t>
            </a:r>
            <a:r>
              <a:rPr sz="2200" dirty="0">
                <a:latin typeface="Cambria"/>
                <a:cs typeface="Cambria"/>
              </a:rPr>
              <a:t>e	</a:t>
            </a:r>
            <a:r>
              <a:rPr sz="2200" spc="-10" dirty="0">
                <a:latin typeface="Cambria"/>
                <a:cs typeface="Cambria"/>
              </a:rPr>
              <a:t>n</a:t>
            </a:r>
            <a:r>
              <a:rPr sz="2200" spc="5" dirty="0">
                <a:latin typeface="Cambria"/>
                <a:cs typeface="Cambria"/>
              </a:rPr>
              <a:t>o</a:t>
            </a:r>
            <a:r>
              <a:rPr sz="2200" dirty="0">
                <a:latin typeface="Cambria"/>
                <a:cs typeface="Cambria"/>
              </a:rPr>
              <a:t>.	of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mbria"/>
                <a:cs typeface="Cambria"/>
              </a:rPr>
              <a:t>records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 </a:t>
            </a:r>
            <a:r>
              <a:rPr sz="2200" spc="-15" dirty="0">
                <a:latin typeface="Cambria"/>
                <a:cs typeface="Cambria"/>
              </a:rPr>
              <a:t>retrieved</a:t>
            </a:r>
            <a:r>
              <a:rPr sz="2200" spc="-10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from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relation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(table).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6589" y="624331"/>
            <a:ext cx="268922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HQL</a:t>
            </a:r>
            <a:r>
              <a:rPr sz="3200" b="1" spc="-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25" dirty="0">
                <a:solidFill>
                  <a:srgbClr val="FFFFFF"/>
                </a:solidFill>
                <a:latin typeface="Cambria"/>
                <a:cs typeface="Cambria"/>
              </a:rPr>
              <a:t>Interface: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41144"/>
            <a:ext cx="7129145" cy="4411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Cambria"/>
                <a:cs typeface="Cambria"/>
              </a:rPr>
              <a:t>HQL</a:t>
            </a:r>
            <a:r>
              <a:rPr sz="2200" b="1" spc="-3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to</a:t>
            </a:r>
            <a:r>
              <a:rPr sz="2200" b="1" spc="-9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get</a:t>
            </a:r>
            <a:r>
              <a:rPr sz="2200" b="1" spc="-50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all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b="1" spc="5" dirty="0">
                <a:latin typeface="Cambria"/>
                <a:cs typeface="Cambria"/>
              </a:rPr>
              <a:t>the</a:t>
            </a:r>
            <a:r>
              <a:rPr sz="2200" b="1" spc="-80" dirty="0">
                <a:latin typeface="Cambria"/>
                <a:cs typeface="Cambria"/>
              </a:rPr>
              <a:t> </a:t>
            </a:r>
            <a:r>
              <a:rPr sz="2200" b="1" spc="-35" dirty="0">
                <a:latin typeface="Cambria"/>
                <a:cs typeface="Cambria"/>
              </a:rPr>
              <a:t>records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Query </a:t>
            </a:r>
            <a:r>
              <a:rPr sz="2200" spc="-10" dirty="0">
                <a:latin typeface="Cambria"/>
                <a:cs typeface="Cambria"/>
              </a:rPr>
              <a:t>query=session.createQuery("from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Emp");//here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persistent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class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name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Emp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List</a:t>
            </a:r>
            <a:r>
              <a:rPr sz="2200" spc="-90" dirty="0">
                <a:latin typeface="Cambria"/>
                <a:cs typeface="Cambria"/>
              </a:rPr>
              <a:t> </a:t>
            </a:r>
            <a:r>
              <a:rPr sz="2200" spc="-15" dirty="0">
                <a:latin typeface="Cambria"/>
                <a:cs typeface="Cambria"/>
              </a:rPr>
              <a:t>list=query.list();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mbria"/>
                <a:cs typeface="Cambria"/>
              </a:rPr>
              <a:t>HQL</a:t>
            </a:r>
            <a:r>
              <a:rPr sz="2200" b="1" spc="-25" dirty="0">
                <a:latin typeface="Cambria"/>
                <a:cs typeface="Cambria"/>
              </a:rPr>
              <a:t> </a:t>
            </a:r>
            <a:r>
              <a:rPr sz="2200" b="1" spc="-5" dirty="0">
                <a:latin typeface="Cambria"/>
                <a:cs typeface="Cambria"/>
              </a:rPr>
              <a:t>to</a:t>
            </a:r>
            <a:r>
              <a:rPr sz="2200" b="1" spc="-9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get</a:t>
            </a:r>
            <a:r>
              <a:rPr sz="2200" b="1" spc="-50" dirty="0">
                <a:latin typeface="Cambria"/>
                <a:cs typeface="Cambria"/>
              </a:rPr>
              <a:t> </a:t>
            </a:r>
            <a:r>
              <a:rPr sz="2200" b="1" spc="-35" dirty="0">
                <a:latin typeface="Cambria"/>
                <a:cs typeface="Cambria"/>
              </a:rPr>
              <a:t>records</a:t>
            </a:r>
            <a:r>
              <a:rPr sz="2200" b="1" spc="-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with</a:t>
            </a:r>
            <a:r>
              <a:rPr sz="2200" b="1" spc="-5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pagination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mbria"/>
              <a:cs typeface="Cambria"/>
            </a:endParaRPr>
          </a:p>
          <a:p>
            <a:pPr marL="12700" marR="138938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mbria"/>
                <a:cs typeface="Cambria"/>
              </a:rPr>
              <a:t>Query </a:t>
            </a:r>
            <a:r>
              <a:rPr sz="2200" spc="-10" dirty="0">
                <a:latin typeface="Cambria"/>
                <a:cs typeface="Cambria"/>
              </a:rPr>
              <a:t>query=session.createQuery("from Emp"); </a:t>
            </a:r>
            <a:r>
              <a:rPr sz="2200" spc="-47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query.setFirstResult(5); 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query.setMaxResult(10);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mbria"/>
                <a:cs typeface="Cambria"/>
              </a:rPr>
              <a:t>L</a:t>
            </a:r>
            <a:r>
              <a:rPr sz="2200" spc="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 l</a:t>
            </a:r>
            <a:r>
              <a:rPr sz="2200" spc="10" dirty="0">
                <a:latin typeface="Cambria"/>
                <a:cs typeface="Cambria"/>
              </a:rPr>
              <a:t>i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5" dirty="0">
                <a:latin typeface="Cambria"/>
                <a:cs typeface="Cambria"/>
              </a:rPr>
              <a:t>t</a:t>
            </a:r>
            <a:r>
              <a:rPr sz="2200" spc="-20" dirty="0">
                <a:latin typeface="Cambria"/>
                <a:cs typeface="Cambria"/>
              </a:rPr>
              <a:t>=</a:t>
            </a:r>
            <a:r>
              <a:rPr sz="2200" spc="-5" dirty="0">
                <a:latin typeface="Cambria"/>
                <a:cs typeface="Cambria"/>
              </a:rPr>
              <a:t>q</a:t>
            </a:r>
            <a:r>
              <a:rPr sz="2200" spc="-15" dirty="0">
                <a:latin typeface="Cambria"/>
                <a:cs typeface="Cambria"/>
              </a:rPr>
              <a:t>ue</a:t>
            </a:r>
            <a:r>
              <a:rPr sz="2200" dirty="0">
                <a:latin typeface="Cambria"/>
                <a:cs typeface="Cambria"/>
              </a:rPr>
              <a:t>r</a:t>
            </a:r>
            <a:r>
              <a:rPr sz="2200" spc="-200" dirty="0">
                <a:latin typeface="Cambria"/>
                <a:cs typeface="Cambria"/>
              </a:rPr>
              <a:t>y</a:t>
            </a:r>
            <a:r>
              <a:rPr sz="2200" spc="-5" dirty="0">
                <a:latin typeface="Cambria"/>
                <a:cs typeface="Cambria"/>
              </a:rPr>
              <a:t>.</a:t>
            </a:r>
            <a:r>
              <a:rPr sz="2200" spc="-20" dirty="0">
                <a:latin typeface="Cambria"/>
                <a:cs typeface="Cambria"/>
              </a:rPr>
              <a:t>l</a:t>
            </a:r>
            <a:r>
              <a:rPr sz="2200" spc="-15" dirty="0">
                <a:latin typeface="Cambria"/>
                <a:cs typeface="Cambria"/>
              </a:rPr>
              <a:t>i</a:t>
            </a:r>
            <a:r>
              <a:rPr sz="2200" spc="5" dirty="0">
                <a:latin typeface="Cambria"/>
                <a:cs typeface="Cambria"/>
              </a:rPr>
              <a:t>s</a:t>
            </a:r>
            <a:r>
              <a:rPr sz="2200" spc="-30" dirty="0">
                <a:latin typeface="Cambria"/>
                <a:cs typeface="Cambria"/>
              </a:rPr>
              <a:t>t</a:t>
            </a:r>
            <a:r>
              <a:rPr sz="2200" dirty="0">
                <a:latin typeface="Cambria"/>
                <a:cs typeface="Cambria"/>
              </a:rPr>
              <a:t>(</a:t>
            </a:r>
            <a:r>
              <a:rPr sz="2200" spc="-30" dirty="0">
                <a:latin typeface="Cambria"/>
                <a:cs typeface="Cambria"/>
              </a:rPr>
              <a:t>)</a:t>
            </a:r>
            <a:r>
              <a:rPr sz="2200" dirty="0">
                <a:latin typeface="Cambria"/>
                <a:cs typeface="Cambria"/>
              </a:rPr>
              <a:t>;</a:t>
            </a:r>
            <a:r>
              <a:rPr sz="2200" spc="-30" dirty="0">
                <a:latin typeface="Cambria"/>
                <a:cs typeface="Cambria"/>
              </a:rPr>
              <a:t>/</a:t>
            </a:r>
            <a:r>
              <a:rPr sz="2200" dirty="0">
                <a:latin typeface="Cambria"/>
                <a:cs typeface="Cambria"/>
              </a:rPr>
              <a:t>/</a:t>
            </a:r>
            <a:r>
              <a:rPr sz="2200" spc="-2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i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dirty="0">
                <a:latin typeface="Cambria"/>
                <a:cs typeface="Cambria"/>
              </a:rPr>
              <a:t>l</a:t>
            </a:r>
            <a:r>
              <a:rPr sz="2200" spc="-114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r</a:t>
            </a:r>
            <a:r>
              <a:rPr sz="2200" dirty="0">
                <a:latin typeface="Cambria"/>
                <a:cs typeface="Cambria"/>
              </a:rPr>
              <a:t>et</a:t>
            </a:r>
            <a:r>
              <a:rPr sz="2200" spc="-10" dirty="0">
                <a:latin typeface="Cambria"/>
                <a:cs typeface="Cambria"/>
              </a:rPr>
              <a:t>u</a:t>
            </a:r>
            <a:r>
              <a:rPr sz="2200" spc="5" dirty="0">
                <a:latin typeface="Cambria"/>
                <a:cs typeface="Cambria"/>
              </a:rPr>
              <a:t>rn</a:t>
            </a:r>
            <a:r>
              <a:rPr sz="2200" spc="-125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th</a:t>
            </a:r>
            <a:r>
              <a:rPr sz="2200" spc="5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r</a:t>
            </a:r>
            <a:r>
              <a:rPr sz="2200" spc="5" dirty="0">
                <a:latin typeface="Cambria"/>
                <a:cs typeface="Cambria"/>
              </a:rPr>
              <a:t>eco</a:t>
            </a:r>
            <a:r>
              <a:rPr sz="2200" spc="-25" dirty="0">
                <a:latin typeface="Cambria"/>
                <a:cs typeface="Cambria"/>
              </a:rPr>
              <a:t>r</a:t>
            </a:r>
            <a:r>
              <a:rPr sz="2200" spc="5" dirty="0">
                <a:latin typeface="Cambria"/>
                <a:cs typeface="Cambria"/>
              </a:rPr>
              <a:t>ds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</a:t>
            </a:r>
            <a:r>
              <a:rPr sz="2200" spc="-25" dirty="0">
                <a:latin typeface="Cambria"/>
                <a:cs typeface="Cambria"/>
              </a:rPr>
              <a:t>ro</a:t>
            </a:r>
            <a:r>
              <a:rPr sz="2200" spc="5" dirty="0">
                <a:latin typeface="Cambria"/>
                <a:cs typeface="Cambria"/>
              </a:rPr>
              <a:t>m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5</a:t>
            </a:r>
            <a:r>
              <a:rPr sz="2200" spc="-55" dirty="0">
                <a:latin typeface="Cambria"/>
                <a:cs typeface="Cambria"/>
              </a:rPr>
              <a:t> t</a:t>
            </a:r>
            <a:r>
              <a:rPr sz="2200" spc="5" dirty="0">
                <a:latin typeface="Cambria"/>
                <a:cs typeface="Cambria"/>
              </a:rPr>
              <a:t>o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5" dirty="0">
                <a:latin typeface="Cambria"/>
                <a:cs typeface="Cambria"/>
              </a:rPr>
              <a:t>10</a:t>
            </a:r>
            <a:r>
              <a:rPr sz="2200" spc="-5" dirty="0">
                <a:latin typeface="Cambria"/>
                <a:cs typeface="Cambria"/>
              </a:rPr>
              <a:t>th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mbria"/>
                <a:cs typeface="Cambria"/>
              </a:rPr>
              <a:t>number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676" y="395681"/>
            <a:ext cx="40513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3155" marR="5080" indent="-110109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SOME</a:t>
            </a:r>
            <a:r>
              <a:rPr sz="3000" b="1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3000" b="1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QUERY </a:t>
            </a:r>
            <a:r>
              <a:rPr sz="3000" b="1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HQL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35" y="1540509"/>
            <a:ext cx="7208520" cy="260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HQL</a:t>
            </a:r>
            <a:r>
              <a:rPr sz="2400" b="1" spc="-45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delete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query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mbria"/>
                <a:cs typeface="Cambria"/>
              </a:rPr>
              <a:t>Query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query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=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session</a:t>
            </a:r>
            <a:r>
              <a:rPr sz="2400" spc="15" dirty="0">
                <a:latin typeface="Cambria"/>
                <a:cs typeface="Cambria"/>
              </a:rPr>
              <a:t>.</a:t>
            </a:r>
            <a:r>
              <a:rPr sz="2400" dirty="0">
                <a:latin typeface="Cambria"/>
                <a:cs typeface="Cambria"/>
              </a:rPr>
              <a:t>c</a:t>
            </a:r>
            <a:r>
              <a:rPr sz="2400" spc="-40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5" dirty="0">
                <a:latin typeface="Cambria"/>
                <a:cs typeface="Cambria"/>
              </a:rPr>
              <a:t>a</a:t>
            </a:r>
            <a:r>
              <a:rPr sz="2400" spc="-25" dirty="0">
                <a:latin typeface="Cambria"/>
                <a:cs typeface="Cambria"/>
              </a:rPr>
              <a:t>t</a:t>
            </a:r>
            <a:r>
              <a:rPr sz="2400" spc="-20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Q</a:t>
            </a:r>
            <a:r>
              <a:rPr sz="2400" spc="-5" dirty="0">
                <a:latin typeface="Cambria"/>
                <a:cs typeface="Cambria"/>
              </a:rPr>
              <a:t>ue</a:t>
            </a:r>
            <a:r>
              <a:rPr sz="2400" spc="-15" dirty="0">
                <a:latin typeface="Cambria"/>
                <a:cs typeface="Cambria"/>
              </a:rPr>
              <a:t>r</a:t>
            </a:r>
            <a:r>
              <a:rPr sz="2400" spc="-10" dirty="0">
                <a:latin typeface="Cambria"/>
                <a:cs typeface="Cambria"/>
              </a:rPr>
              <a:t>y</a:t>
            </a:r>
            <a:r>
              <a:rPr sz="2400" dirty="0">
                <a:latin typeface="Cambria"/>
                <a:cs typeface="Cambria"/>
              </a:rPr>
              <a:t>(</a:t>
            </a:r>
            <a:r>
              <a:rPr sz="2400" spc="-15" dirty="0">
                <a:latin typeface="Cambria"/>
                <a:cs typeface="Cambria"/>
              </a:rPr>
              <a:t>"d</a:t>
            </a:r>
            <a:r>
              <a:rPr sz="2400" dirty="0">
                <a:latin typeface="Cambria"/>
                <a:cs typeface="Cambria"/>
              </a:rPr>
              <a:t>ele</a:t>
            </a:r>
            <a:r>
              <a:rPr sz="2400" spc="-2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</a:t>
            </a:r>
            <a:r>
              <a:rPr sz="2400" spc="-35" dirty="0">
                <a:latin typeface="Cambria"/>
                <a:cs typeface="Cambria"/>
              </a:rPr>
              <a:t>r</a:t>
            </a:r>
            <a:r>
              <a:rPr sz="2400" spc="-30" dirty="0">
                <a:latin typeface="Cambria"/>
                <a:cs typeface="Cambria"/>
              </a:rPr>
              <a:t>o</a:t>
            </a:r>
            <a:r>
              <a:rPr sz="2400" dirty="0">
                <a:latin typeface="Cambria"/>
                <a:cs typeface="Cambria"/>
              </a:rPr>
              <a:t>m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5" dirty="0">
                <a:latin typeface="Cambria"/>
                <a:cs typeface="Cambria"/>
              </a:rPr>
              <a:t>E</a:t>
            </a:r>
            <a:r>
              <a:rPr sz="2400" spc="-5" dirty="0">
                <a:latin typeface="Cambria"/>
                <a:cs typeface="Cambria"/>
              </a:rPr>
              <a:t>m</a:t>
            </a:r>
            <a:r>
              <a:rPr sz="2400" dirty="0">
                <a:latin typeface="Cambria"/>
                <a:cs typeface="Cambria"/>
              </a:rPr>
              <a:t>p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w</a:t>
            </a:r>
            <a:r>
              <a:rPr sz="2400" spc="-35" dirty="0">
                <a:latin typeface="Cambria"/>
                <a:cs typeface="Cambria"/>
              </a:rPr>
              <a:t>h</a:t>
            </a:r>
            <a:r>
              <a:rPr sz="2400" spc="-20" dirty="0">
                <a:latin typeface="Cambria"/>
                <a:cs typeface="Cambria"/>
              </a:rPr>
              <a:t>e</a:t>
            </a:r>
            <a:r>
              <a:rPr sz="2400" spc="-60" dirty="0">
                <a:latin typeface="Cambria"/>
                <a:cs typeface="Cambria"/>
              </a:rPr>
              <a:t>r</a:t>
            </a:r>
            <a:r>
              <a:rPr sz="2400" dirty="0">
                <a:latin typeface="Cambria"/>
                <a:cs typeface="Cambria"/>
              </a:rPr>
              <a:t>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</a:t>
            </a:r>
            <a:r>
              <a:rPr sz="2400" spc="-10" dirty="0">
                <a:latin typeface="Cambria"/>
                <a:cs typeface="Cambria"/>
              </a:rPr>
              <a:t>d=</a:t>
            </a:r>
            <a:r>
              <a:rPr sz="2400" spc="-15" dirty="0">
                <a:latin typeface="Cambria"/>
                <a:cs typeface="Cambria"/>
              </a:rPr>
              <a:t>10</a:t>
            </a:r>
            <a:r>
              <a:rPr sz="2400" spc="-10" dirty="0">
                <a:latin typeface="Cambria"/>
                <a:cs typeface="Cambria"/>
              </a:rPr>
              <a:t>0"</a:t>
            </a:r>
            <a:r>
              <a:rPr sz="2400" dirty="0">
                <a:latin typeface="Cambria"/>
                <a:cs typeface="Cambria"/>
              </a:rPr>
              <a:t>);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>
              <a:latin typeface="Cambria"/>
              <a:cs typeface="Cambria"/>
            </a:endParaRPr>
          </a:p>
          <a:p>
            <a:pPr marL="12700" marR="1244600">
              <a:lnSpc>
                <a:spcPct val="100000"/>
              </a:lnSpc>
            </a:pPr>
            <a:r>
              <a:rPr sz="2400" spc="-5" dirty="0">
                <a:latin typeface="Cambria"/>
                <a:cs typeface="Cambria"/>
              </a:rPr>
              <a:t>//specifying </a:t>
            </a:r>
            <a:r>
              <a:rPr sz="2400" dirty="0">
                <a:latin typeface="Cambria"/>
                <a:cs typeface="Cambria"/>
              </a:rPr>
              <a:t>class </a:t>
            </a:r>
            <a:r>
              <a:rPr sz="2400" spc="-5" dirty="0">
                <a:latin typeface="Cambria"/>
                <a:cs typeface="Cambria"/>
              </a:rPr>
              <a:t>name </a:t>
            </a:r>
            <a:r>
              <a:rPr sz="2400" dirty="0">
                <a:latin typeface="Cambria"/>
                <a:cs typeface="Cambria"/>
              </a:rPr>
              <a:t>(Emp) not </a:t>
            </a:r>
            <a:r>
              <a:rPr sz="2400" spc="-5" dirty="0">
                <a:latin typeface="Cambria"/>
                <a:cs typeface="Cambria"/>
              </a:rPr>
              <a:t>tablename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query.executeUpdate();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676" y="471881"/>
            <a:ext cx="40513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3155" marR="5080" indent="-110109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SOME</a:t>
            </a:r>
            <a:r>
              <a:rPr sz="3000" b="1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COMMON</a:t>
            </a:r>
            <a:r>
              <a:rPr sz="3000" b="1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QUERY </a:t>
            </a:r>
            <a:r>
              <a:rPr sz="3000" b="1" spc="-6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HQL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051" y="2865196"/>
            <a:ext cx="341502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FF0000"/>
                </a:solidFill>
                <a:latin typeface="Calibri"/>
                <a:cs typeface="Calibri"/>
              </a:rPr>
              <a:t>END</a:t>
            </a:r>
            <a:r>
              <a:rPr sz="4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40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5" dirty="0">
                <a:solidFill>
                  <a:srgbClr val="FF0000"/>
                </a:solidFill>
                <a:latin typeface="Calibri"/>
                <a:cs typeface="Calibri"/>
              </a:rPr>
              <a:t>UNIT</a:t>
            </a:r>
            <a:r>
              <a:rPr sz="40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4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4000" b="1" spc="5" dirty="0">
                <a:solidFill>
                  <a:srgbClr val="FF0000"/>
                </a:solidFill>
              </a:rPr>
              <a:t>5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35" y="517093"/>
            <a:ext cx="373570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Hibernate</a:t>
            </a:r>
            <a:r>
              <a:rPr sz="32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Advantages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548" y="1444086"/>
            <a:ext cx="8696452" cy="50595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80670" indent="-25654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b="1" spc="-35" dirty="0">
                <a:solidFill>
                  <a:srgbClr val="0070C0"/>
                </a:solidFill>
                <a:latin typeface="Cambria"/>
                <a:cs typeface="Cambria"/>
              </a:rPr>
              <a:t>Hibernate</a:t>
            </a:r>
            <a:r>
              <a:rPr sz="2000" b="1" spc="15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takes</a:t>
            </a:r>
            <a:r>
              <a:rPr sz="2000" b="1" spc="-5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care</a:t>
            </a:r>
            <a:r>
              <a:rPr sz="2000" b="1" spc="-6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of</a:t>
            </a:r>
            <a:r>
              <a:rPr sz="2000" b="1" spc="-1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mapping</a:t>
            </a:r>
            <a:r>
              <a:rPr sz="2000" b="1" spc="-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0" dirty="0">
                <a:solidFill>
                  <a:srgbClr val="0070C0"/>
                </a:solidFill>
                <a:latin typeface="Cambria"/>
                <a:cs typeface="Cambria"/>
              </a:rPr>
              <a:t>Java</a:t>
            </a:r>
            <a:r>
              <a:rPr sz="2000" b="1" spc="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classes</a:t>
            </a:r>
            <a:r>
              <a:rPr sz="2000" b="1" spc="1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35" dirty="0">
                <a:solidFill>
                  <a:srgbClr val="0070C0"/>
                </a:solidFill>
                <a:latin typeface="Cambria"/>
                <a:cs typeface="Cambria"/>
              </a:rPr>
              <a:t>to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 database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tables</a:t>
            </a:r>
            <a:r>
              <a:rPr sz="2000" b="1" spc="-1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using</a:t>
            </a:r>
            <a:endParaRPr sz="2000" b="1" dirty="0">
              <a:solidFill>
                <a:srgbClr val="0070C0"/>
              </a:solidFill>
              <a:latin typeface="Cambria"/>
              <a:cs typeface="Cambria"/>
            </a:endParaRPr>
          </a:p>
          <a:p>
            <a:pPr marL="301625">
              <a:lnSpc>
                <a:spcPct val="100000"/>
              </a:lnSpc>
              <a:spcBef>
                <a:spcPts val="790"/>
              </a:spcBef>
            </a:pP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XML</a:t>
            </a:r>
            <a:r>
              <a:rPr sz="2000" b="1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files</a:t>
            </a:r>
            <a:r>
              <a:rPr sz="2000" b="1" spc="-5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and</a:t>
            </a:r>
            <a:r>
              <a:rPr sz="2000" b="1" spc="1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without</a:t>
            </a:r>
            <a:r>
              <a:rPr sz="2000" b="1" spc="-4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writing</a:t>
            </a:r>
            <a:r>
              <a:rPr sz="2000" b="1" spc="1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40" dirty="0">
                <a:solidFill>
                  <a:srgbClr val="0070C0"/>
                </a:solidFill>
                <a:latin typeface="Cambria"/>
                <a:cs typeface="Cambria"/>
              </a:rPr>
              <a:t>any</a:t>
            </a:r>
            <a:r>
              <a:rPr sz="2000" b="1" spc="-3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line</a:t>
            </a:r>
            <a:r>
              <a:rPr sz="2000" b="1" spc="-25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mbria"/>
                <a:cs typeface="Cambria"/>
              </a:rPr>
              <a:t>of</a:t>
            </a:r>
            <a:r>
              <a:rPr sz="2000" b="1" spc="-40" dirty="0">
                <a:solidFill>
                  <a:srgbClr val="0070C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70C0"/>
                </a:solidFill>
                <a:latin typeface="Cambria"/>
                <a:cs typeface="Cambria"/>
              </a:rPr>
              <a:t>code.</a:t>
            </a:r>
            <a:endParaRPr sz="2000" b="1" dirty="0">
              <a:solidFill>
                <a:srgbClr val="0070C0"/>
              </a:solidFill>
              <a:latin typeface="Cambria"/>
              <a:cs typeface="Cambria"/>
            </a:endParaRPr>
          </a:p>
          <a:p>
            <a:pPr marL="280670" marR="5080" indent="-268605">
              <a:lnSpc>
                <a:spcPct val="118100"/>
              </a:lnSpc>
              <a:spcBef>
                <a:spcPts val="550"/>
              </a:spcBef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40" dirty="0">
                <a:latin typeface="Cambria"/>
                <a:cs typeface="Cambria"/>
              </a:rPr>
              <a:t>Provides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simple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APIs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for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storing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retrieving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Java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objects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directly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to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 </a:t>
            </a:r>
            <a:r>
              <a:rPr sz="2000" spc="-35" dirty="0">
                <a:latin typeface="Cambria"/>
                <a:cs typeface="Cambria"/>
              </a:rPr>
              <a:t>from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database.</a:t>
            </a:r>
            <a:endParaRPr sz="2000" dirty="0">
              <a:latin typeface="Cambria"/>
              <a:cs typeface="Cambria"/>
            </a:endParaRPr>
          </a:p>
          <a:p>
            <a:pPr marL="280670" indent="-256540">
              <a:lnSpc>
                <a:spcPct val="100000"/>
              </a:lnSpc>
              <a:spcBef>
                <a:spcPts val="1660"/>
              </a:spcBef>
              <a:buFont typeface="Arial MT"/>
              <a:buChar char="•"/>
              <a:tabLst>
                <a:tab pos="280670" algn="l"/>
                <a:tab pos="281305" algn="l"/>
              </a:tabLst>
            </a:pPr>
            <a:r>
              <a:rPr sz="2000" spc="-5" dirty="0">
                <a:latin typeface="Cambria"/>
                <a:cs typeface="Cambria"/>
              </a:rPr>
              <a:t>If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there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change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database</a:t>
            </a:r>
            <a:r>
              <a:rPr sz="2000" spc="-10" dirty="0">
                <a:latin typeface="Cambria"/>
                <a:cs typeface="Cambria"/>
              </a:rPr>
              <a:t> or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any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table,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then</a:t>
            </a:r>
            <a:r>
              <a:rPr sz="2000" spc="-40" dirty="0">
                <a:latin typeface="Cambria"/>
                <a:cs typeface="Cambria"/>
              </a:rPr>
              <a:t> you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need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to</a:t>
            </a:r>
            <a:endParaRPr sz="2000" dirty="0">
              <a:latin typeface="Cambria"/>
              <a:cs typeface="Cambria"/>
            </a:endParaRPr>
          </a:p>
          <a:p>
            <a:pPr marL="301625">
              <a:lnSpc>
                <a:spcPct val="100000"/>
              </a:lnSpc>
            </a:pPr>
            <a:r>
              <a:rPr sz="2000" spc="-5" dirty="0">
                <a:latin typeface="Cambria"/>
                <a:cs typeface="Cambria"/>
              </a:rPr>
              <a:t>change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XML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file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properties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-90" dirty="0">
                <a:latin typeface="Cambria"/>
                <a:cs typeface="Cambria"/>
              </a:rPr>
              <a:t>only.</a:t>
            </a:r>
            <a:endParaRPr sz="2000" dirty="0">
              <a:latin typeface="Cambria"/>
              <a:cs typeface="Cambria"/>
            </a:endParaRPr>
          </a:p>
          <a:p>
            <a:pPr marL="301625" marR="121920" indent="-277495">
              <a:lnSpc>
                <a:spcPct val="100000"/>
              </a:lnSpc>
              <a:spcBef>
                <a:spcPts val="1395"/>
              </a:spcBef>
              <a:buSzPct val="90000"/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dirty="0"/>
              <a:t>	</a:t>
            </a:r>
            <a:r>
              <a:rPr sz="2000" spc="-35" dirty="0">
                <a:latin typeface="Cambria"/>
                <a:cs typeface="Cambria"/>
              </a:rPr>
              <a:t>Abstracts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away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 </a:t>
            </a:r>
            <a:r>
              <a:rPr sz="2000" spc="-15" dirty="0">
                <a:latin typeface="Cambria"/>
                <a:cs typeface="Cambria"/>
              </a:rPr>
              <a:t>unfamiliar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SQL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provides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way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work </a:t>
            </a:r>
            <a:r>
              <a:rPr sz="2000" spc="-4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around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5" dirty="0">
                <a:latin typeface="Cambria"/>
                <a:cs typeface="Cambria"/>
              </a:rPr>
              <a:t>familiar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Java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Objects.</a:t>
            </a:r>
            <a:endParaRPr sz="2000" dirty="0">
              <a:latin typeface="Cambria"/>
              <a:cs typeface="Cambria"/>
            </a:endParaRPr>
          </a:p>
          <a:p>
            <a:pPr marL="335280" indent="-311150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000" b="1" spc="-35" dirty="0">
                <a:solidFill>
                  <a:srgbClr val="FF0000"/>
                </a:solidFill>
                <a:latin typeface="Cambria"/>
                <a:cs typeface="Cambria"/>
              </a:rPr>
              <a:t>Hibernate</a:t>
            </a:r>
            <a:r>
              <a:rPr sz="2000" b="1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does</a:t>
            </a:r>
            <a:r>
              <a:rPr sz="2000" b="1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mbria"/>
                <a:cs typeface="Cambria"/>
              </a:rPr>
              <a:t>not </a:t>
            </a:r>
            <a:r>
              <a:rPr sz="2000" b="1" spc="-40" dirty="0">
                <a:solidFill>
                  <a:srgbClr val="FF0000"/>
                </a:solidFill>
                <a:latin typeface="Cambria"/>
                <a:cs typeface="Cambria"/>
              </a:rPr>
              <a:t>require</a:t>
            </a:r>
            <a:r>
              <a:rPr sz="2000" b="1" spc="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mbria"/>
                <a:cs typeface="Cambria"/>
              </a:rPr>
              <a:t>an</a:t>
            </a:r>
            <a:r>
              <a:rPr sz="2000" b="1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mbria"/>
                <a:cs typeface="Cambria"/>
              </a:rPr>
              <a:t>application</a:t>
            </a:r>
            <a:r>
              <a:rPr sz="2000" b="1" spc="-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Cambria"/>
                <a:cs typeface="Cambria"/>
              </a:rPr>
              <a:t>server</a:t>
            </a:r>
            <a:r>
              <a:rPr sz="2000" b="1" spc="9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000" b="1" spc="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000" b="1" spc="-40" dirty="0">
                <a:solidFill>
                  <a:srgbClr val="FF0000"/>
                </a:solidFill>
                <a:latin typeface="Cambria"/>
                <a:cs typeface="Cambria"/>
              </a:rPr>
              <a:t>operate.</a:t>
            </a:r>
            <a:endParaRPr sz="2000" b="1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35280" indent="-3111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000" spc="-15" dirty="0">
                <a:latin typeface="Cambria"/>
                <a:cs typeface="Cambria"/>
              </a:rPr>
              <a:t>Manipulates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Complex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associations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objects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of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your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5" dirty="0">
                <a:latin typeface="Cambria"/>
                <a:cs typeface="Cambria"/>
              </a:rPr>
              <a:t>database.</a:t>
            </a:r>
            <a:endParaRPr sz="2000" dirty="0">
              <a:latin typeface="Cambria"/>
              <a:cs typeface="Cambria"/>
            </a:endParaRPr>
          </a:p>
          <a:p>
            <a:pPr marL="335280" indent="-31115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Minimizes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database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access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with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smart</a:t>
            </a:r>
            <a:r>
              <a:rPr sz="2000" b="1" spc="-3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spc="-3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fetching</a:t>
            </a:r>
            <a:r>
              <a:rPr sz="2000" b="1" spc="130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000" b="1" spc="-3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strategies.</a:t>
            </a:r>
            <a:endParaRPr sz="2000" b="1" dirty="0">
              <a:solidFill>
                <a:schemeClr val="accent6">
                  <a:lumMod val="75000"/>
                </a:schemeClr>
              </a:solidFill>
              <a:latin typeface="Cambria"/>
              <a:cs typeface="Cambria"/>
            </a:endParaRPr>
          </a:p>
          <a:p>
            <a:pPr marL="335280" indent="-31115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000" b="1" spc="-40" dirty="0">
                <a:solidFill>
                  <a:srgbClr val="00B050"/>
                </a:solidFill>
                <a:latin typeface="Cambria"/>
                <a:cs typeface="Cambria"/>
              </a:rPr>
              <a:t>Provides</a:t>
            </a:r>
            <a:r>
              <a:rPr sz="2000" b="1" spc="14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Cambria"/>
                <a:cs typeface="Cambria"/>
              </a:rPr>
              <a:t>simple</a:t>
            </a:r>
            <a:r>
              <a:rPr sz="2000" b="1" spc="-8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00B050"/>
                </a:solidFill>
                <a:latin typeface="Cambria"/>
                <a:cs typeface="Cambria"/>
              </a:rPr>
              <a:t>querying</a:t>
            </a:r>
            <a:r>
              <a:rPr sz="2000" b="1" spc="1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Cambria"/>
                <a:cs typeface="Cambria"/>
              </a:rPr>
              <a:t>of</a:t>
            </a:r>
            <a:r>
              <a:rPr sz="2000" b="1" spc="-40" dirty="0">
                <a:solidFill>
                  <a:srgbClr val="00B05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Cambria"/>
                <a:cs typeface="Cambria"/>
              </a:rPr>
              <a:t>data.</a:t>
            </a:r>
            <a:endParaRPr sz="2000" b="1" dirty="0">
              <a:solidFill>
                <a:srgbClr val="00B050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" y="624331"/>
            <a:ext cx="39731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Supported</a:t>
            </a:r>
            <a:r>
              <a:rPr sz="3200" b="1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Databases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33679" y="1545462"/>
            <a:ext cx="8276640" cy="44435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spc="-30" dirty="0"/>
              <a:t>Hibernate</a:t>
            </a:r>
            <a:r>
              <a:rPr sz="2400" spc="125" dirty="0"/>
              <a:t> </a:t>
            </a:r>
            <a:r>
              <a:rPr sz="2400" spc="-10" dirty="0"/>
              <a:t>supports</a:t>
            </a:r>
            <a:r>
              <a:rPr sz="2400" spc="30" dirty="0"/>
              <a:t> </a:t>
            </a:r>
            <a:r>
              <a:rPr sz="2400" b="1" spc="-10" dirty="0">
                <a:solidFill>
                  <a:srgbClr val="FF0000"/>
                </a:solidFill>
              </a:rPr>
              <a:t>almost</a:t>
            </a:r>
            <a:r>
              <a:rPr sz="2400" b="1" spc="-35" dirty="0">
                <a:solidFill>
                  <a:srgbClr val="FF0000"/>
                </a:solidFill>
              </a:rPr>
              <a:t> </a:t>
            </a:r>
            <a:r>
              <a:rPr sz="2400" b="1" spc="-10" dirty="0">
                <a:solidFill>
                  <a:srgbClr val="FF0000"/>
                </a:solidFill>
              </a:rPr>
              <a:t>all</a:t>
            </a:r>
            <a:r>
              <a:rPr sz="2400" b="1" spc="-15" dirty="0">
                <a:solidFill>
                  <a:srgbClr val="FF0000"/>
                </a:solidFill>
              </a:rPr>
              <a:t> </a:t>
            </a:r>
            <a:r>
              <a:rPr sz="2400" spc="-10" dirty="0"/>
              <a:t>the</a:t>
            </a:r>
            <a:r>
              <a:rPr sz="2400" spc="-15" dirty="0"/>
              <a:t> </a:t>
            </a:r>
            <a:r>
              <a:rPr sz="2400" spc="-10" dirty="0"/>
              <a:t>major</a:t>
            </a:r>
            <a:r>
              <a:rPr sz="2400" spc="5" dirty="0"/>
              <a:t> </a:t>
            </a:r>
            <a:r>
              <a:rPr sz="2400" spc="-5" dirty="0"/>
              <a:t>RDBMS.</a:t>
            </a:r>
            <a:r>
              <a:rPr sz="2400" spc="-50" dirty="0"/>
              <a:t> </a:t>
            </a:r>
            <a:r>
              <a:rPr sz="2400" spc="-30" dirty="0"/>
              <a:t>Following</a:t>
            </a:r>
            <a:r>
              <a:rPr sz="2400" spc="45" dirty="0"/>
              <a:t> </a:t>
            </a:r>
            <a:r>
              <a:rPr sz="2400" spc="-10" dirty="0"/>
              <a:t>is</a:t>
            </a:r>
            <a:r>
              <a:rPr sz="2400" dirty="0"/>
              <a:t> </a:t>
            </a:r>
            <a:r>
              <a:rPr sz="2400" spc="-5" dirty="0"/>
              <a:t>a</a:t>
            </a:r>
            <a:r>
              <a:rPr sz="2400" spc="5" dirty="0"/>
              <a:t> </a:t>
            </a:r>
            <a:r>
              <a:rPr sz="2400" spc="-5" dirty="0"/>
              <a:t>list</a:t>
            </a:r>
            <a:r>
              <a:rPr sz="2400" spc="-70" dirty="0"/>
              <a:t> </a:t>
            </a:r>
            <a:r>
              <a:rPr sz="2400" spc="-10" dirty="0"/>
              <a:t>of</a:t>
            </a:r>
            <a:r>
              <a:rPr sz="2400" spc="15" dirty="0"/>
              <a:t> </a:t>
            </a:r>
            <a:r>
              <a:rPr sz="2400" b="1" spc="-25" dirty="0">
                <a:solidFill>
                  <a:srgbClr val="FF0000"/>
                </a:solidFill>
              </a:rPr>
              <a:t>few</a:t>
            </a:r>
            <a:r>
              <a:rPr sz="2400" b="1" spc="15" dirty="0">
                <a:solidFill>
                  <a:srgbClr val="FF0000"/>
                </a:solidFill>
              </a:rPr>
              <a:t> </a:t>
            </a:r>
            <a:r>
              <a:rPr sz="2400" b="1" spc="-15" dirty="0">
                <a:solidFill>
                  <a:srgbClr val="FF0000"/>
                </a:solidFill>
              </a:rPr>
              <a:t>of</a:t>
            </a:r>
            <a:r>
              <a:rPr lang="en-US" sz="2400" b="1" spc="-15" dirty="0">
                <a:solidFill>
                  <a:srgbClr val="FF0000"/>
                </a:solidFill>
              </a:rPr>
              <a:t> </a:t>
            </a:r>
            <a:r>
              <a:rPr sz="2400" spc="-10" dirty="0"/>
              <a:t>the</a:t>
            </a:r>
            <a:r>
              <a:rPr sz="2400" spc="-20" dirty="0"/>
              <a:t> </a:t>
            </a:r>
            <a:r>
              <a:rPr sz="2400" spc="-5" dirty="0"/>
              <a:t>database</a:t>
            </a:r>
            <a:r>
              <a:rPr sz="2400" spc="-40" dirty="0"/>
              <a:t> </a:t>
            </a:r>
            <a:r>
              <a:rPr sz="2400" spc="-35" dirty="0"/>
              <a:t>engines</a:t>
            </a:r>
            <a:r>
              <a:rPr sz="2400" spc="145" dirty="0"/>
              <a:t> </a:t>
            </a:r>
            <a:r>
              <a:rPr sz="2400" spc="-35" dirty="0"/>
              <a:t>supported</a:t>
            </a:r>
            <a:r>
              <a:rPr sz="2400" spc="160" dirty="0"/>
              <a:t> </a:t>
            </a:r>
            <a:r>
              <a:rPr sz="2400" spc="-25" dirty="0"/>
              <a:t>by</a:t>
            </a:r>
            <a:r>
              <a:rPr sz="2400" spc="15" dirty="0"/>
              <a:t> </a:t>
            </a:r>
            <a:r>
              <a:rPr sz="2400" spc="-30" dirty="0"/>
              <a:t>Hibernate</a:t>
            </a:r>
            <a:r>
              <a:rPr sz="2400" spc="120" dirty="0"/>
              <a:t> </a:t>
            </a:r>
            <a:r>
              <a:rPr sz="2400" spc="-5" dirty="0"/>
              <a:t>−</a:t>
            </a:r>
          </a:p>
          <a:p>
            <a:pPr marL="25400">
              <a:lnSpc>
                <a:spcPct val="100000"/>
              </a:lnSpc>
              <a:spcBef>
                <a:spcPts val="10"/>
              </a:spcBef>
            </a:pPr>
            <a:endParaRPr sz="2400" dirty="0"/>
          </a:p>
          <a:p>
            <a:pPr marL="348615" indent="-3111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10" dirty="0"/>
              <a:t>HSQL</a:t>
            </a:r>
            <a:r>
              <a:rPr sz="2400" spc="-50" dirty="0"/>
              <a:t> </a:t>
            </a:r>
            <a:r>
              <a:rPr sz="2400" spc="-5" dirty="0"/>
              <a:t>Database</a:t>
            </a:r>
            <a:r>
              <a:rPr sz="2400" spc="-60" dirty="0"/>
              <a:t> </a:t>
            </a:r>
            <a:r>
              <a:rPr sz="2400" spc="-10" dirty="0"/>
              <a:t>Engine</a:t>
            </a:r>
          </a:p>
          <a:p>
            <a:pPr marL="348615" indent="-31115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5" dirty="0"/>
              <a:t>DB2/NT</a:t>
            </a:r>
          </a:p>
          <a:p>
            <a:pPr marL="348615" indent="-31115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5" dirty="0"/>
              <a:t>MySQL</a:t>
            </a:r>
          </a:p>
          <a:p>
            <a:pPr marL="348615" indent="-31115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35" dirty="0"/>
              <a:t>PostgreSQL</a:t>
            </a:r>
          </a:p>
          <a:p>
            <a:pPr marL="348615" indent="-3111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30" dirty="0"/>
              <a:t>FrontBase</a:t>
            </a:r>
          </a:p>
          <a:p>
            <a:pPr marL="348615" indent="-31115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5" dirty="0"/>
              <a:t>Oracle</a:t>
            </a:r>
          </a:p>
          <a:p>
            <a:pPr marL="348615" indent="-31115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5" dirty="0"/>
              <a:t>Microsoft</a:t>
            </a:r>
            <a:r>
              <a:rPr sz="2400" spc="-90" dirty="0"/>
              <a:t> </a:t>
            </a:r>
            <a:r>
              <a:rPr sz="2400" spc="-10" dirty="0"/>
              <a:t>SQL</a:t>
            </a:r>
            <a:r>
              <a:rPr sz="2400" spc="-40" dirty="0"/>
              <a:t> </a:t>
            </a:r>
            <a:r>
              <a:rPr sz="2400" spc="-35" dirty="0"/>
              <a:t>Server</a:t>
            </a:r>
            <a:r>
              <a:rPr sz="2400" spc="70" dirty="0"/>
              <a:t> </a:t>
            </a:r>
            <a:r>
              <a:rPr sz="2400" spc="-5" dirty="0"/>
              <a:t>Database</a:t>
            </a:r>
          </a:p>
          <a:p>
            <a:pPr marL="348615" indent="-311150">
              <a:lnSpc>
                <a:spcPct val="100000"/>
              </a:lnSpc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25" dirty="0"/>
              <a:t>Sybase</a:t>
            </a:r>
            <a:r>
              <a:rPr sz="2400" spc="-15" dirty="0"/>
              <a:t> </a:t>
            </a:r>
            <a:r>
              <a:rPr sz="2400" spc="-10" dirty="0"/>
              <a:t>SQL</a:t>
            </a:r>
            <a:r>
              <a:rPr sz="2400" spc="-20" dirty="0"/>
              <a:t> </a:t>
            </a:r>
            <a:r>
              <a:rPr sz="2400" spc="-35" dirty="0"/>
              <a:t>Server</a:t>
            </a:r>
          </a:p>
          <a:p>
            <a:pPr marL="348615" indent="-3111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48615" algn="l"/>
                <a:tab pos="349250" algn="l"/>
              </a:tabLst>
            </a:pPr>
            <a:r>
              <a:rPr sz="2400" spc="-30" dirty="0"/>
              <a:t>Informix</a:t>
            </a:r>
            <a:r>
              <a:rPr sz="2400" spc="65" dirty="0"/>
              <a:t> </a:t>
            </a:r>
            <a:r>
              <a:rPr sz="2400" spc="-10" dirty="0"/>
              <a:t>Dynamic</a:t>
            </a:r>
            <a:r>
              <a:rPr sz="2400" spc="-60" dirty="0"/>
              <a:t> </a:t>
            </a:r>
            <a:r>
              <a:rPr sz="2400" spc="-35" dirty="0"/>
              <a:t>Server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84" y="701802"/>
            <a:ext cx="4072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H</a:t>
            </a:r>
            <a:r>
              <a:rPr sz="3000" b="1" spc="-1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bernat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b="1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spc="-1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b="1" spc="5" dirty="0">
                <a:solidFill>
                  <a:srgbClr val="FFFFFF"/>
                </a:solidFill>
                <a:latin typeface="Cambria"/>
                <a:cs typeface="Cambria"/>
              </a:rPr>
              <a:t>ch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3000" b="1" spc="-3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b="1" spc="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tu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re</a:t>
            </a:r>
            <a:endParaRPr sz="30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6872" y="1295399"/>
            <a:ext cx="5977128" cy="55625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130" y="1878279"/>
            <a:ext cx="2788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JDBC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rudimentary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0" y="2427808"/>
            <a:ext cx="23196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2090" algn="l"/>
              </a:tabLst>
            </a:pPr>
            <a:r>
              <a:rPr sz="1800" spc="-5" dirty="0">
                <a:latin typeface="Calibri"/>
                <a:cs typeface="Calibri"/>
              </a:rPr>
              <a:t>functionality	common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74" y="2153792"/>
            <a:ext cx="2814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740410" algn="l"/>
                <a:tab pos="1243965" algn="l"/>
                <a:tab pos="2594610" algn="l"/>
              </a:tabLst>
            </a:pPr>
            <a:r>
              <a:rPr sz="1800" spc="-5" dirty="0">
                <a:latin typeface="Calibri"/>
                <a:cs typeface="Calibri"/>
              </a:rPr>
              <a:t>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45" dirty="0">
                <a:latin typeface="Calibri"/>
                <a:cs typeface="Calibri"/>
              </a:rPr>
              <a:t>v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	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f	a</a:t>
            </a:r>
            <a:r>
              <a:rPr sz="1800" spc="-10" dirty="0">
                <a:latin typeface="Calibri"/>
                <a:cs typeface="Calibri"/>
              </a:rPr>
              <a:t>b</a:t>
            </a:r>
            <a:r>
              <a:rPr sz="1800" spc="-6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2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10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n	</a:t>
            </a:r>
            <a:r>
              <a:rPr sz="1800" spc="10" dirty="0">
                <a:latin typeface="Calibri"/>
                <a:cs typeface="Calibri"/>
              </a:rPr>
              <a:t>of</a:t>
            </a:r>
            <a:endParaRPr sz="1800" dirty="0">
              <a:latin typeface="Calibri"/>
              <a:cs typeface="Calibri"/>
            </a:endParaRPr>
          </a:p>
          <a:p>
            <a:pPr marR="17145" algn="r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to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30" y="2702433"/>
            <a:ext cx="282511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relational </a:t>
            </a:r>
            <a:r>
              <a:rPr sz="1800" spc="-20" dirty="0">
                <a:latin typeface="Calibri"/>
                <a:cs typeface="Calibri"/>
              </a:rPr>
              <a:t>databases, </a:t>
            </a:r>
            <a:r>
              <a:rPr sz="1800" spc="-5" dirty="0">
                <a:latin typeface="Calibri"/>
                <a:cs typeface="Calibri"/>
              </a:rPr>
              <a:t>allowing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any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database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JDBC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Hibernate.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JNDI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80" dirty="0">
                <a:latin typeface="Calibri"/>
                <a:cs typeface="Calibri"/>
              </a:rPr>
              <a:t>JTA </a:t>
            </a:r>
            <a:r>
              <a:rPr sz="1800" dirty="0">
                <a:latin typeface="Calibri"/>
                <a:cs typeface="Calibri"/>
              </a:rPr>
              <a:t>allow </a:t>
            </a:r>
            <a:r>
              <a:rPr sz="1800" spc="-10" dirty="0">
                <a:latin typeface="Calibri"/>
                <a:cs typeface="Calibri"/>
              </a:rPr>
              <a:t>Hibernate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integrated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J2EE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701802"/>
            <a:ext cx="3633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Configu</a:t>
            </a:r>
            <a:r>
              <a:rPr sz="3000" b="1" spc="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3000" b="1" spc="-2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3000" b="1" spc="-2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3000" b="1" spc="-1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3000" b="1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Ob</a:t>
            </a:r>
            <a:r>
              <a:rPr sz="3000" b="1" spc="5" dirty="0">
                <a:solidFill>
                  <a:srgbClr val="FFFFFF"/>
                </a:solidFill>
                <a:latin typeface="Cambria"/>
                <a:cs typeface="Cambria"/>
              </a:rPr>
              <a:t>j</a:t>
            </a:r>
            <a:r>
              <a:rPr sz="3000" b="1" spc="-1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3000" b="1" spc="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sz="3000" b="1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73473" y="1603375"/>
            <a:ext cx="4598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54990" algn="l"/>
                <a:tab pos="1741170" algn="l"/>
                <a:tab pos="2543175" algn="l"/>
                <a:tab pos="3079750" algn="l"/>
                <a:tab pos="3872229" algn="l"/>
                <a:tab pos="4225925" algn="l"/>
              </a:tabLst>
            </a:pP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H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200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4036" y="1603375"/>
            <a:ext cx="542671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90"/>
              </a:spcBef>
              <a:tabLst>
                <a:tab pos="335915" algn="l"/>
              </a:tabLst>
            </a:pPr>
            <a:r>
              <a:rPr sz="2000" spc="-5" dirty="0">
                <a:latin typeface="Calibri"/>
                <a:cs typeface="Calibri"/>
              </a:rPr>
              <a:t>is	the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39090" algn="l"/>
                <a:tab pos="1229360" algn="l"/>
                <a:tab pos="2167890" algn="l"/>
                <a:tab pos="2780665" algn="l"/>
                <a:tab pos="3448685" algn="l"/>
                <a:tab pos="4286885" algn="l"/>
              </a:tabLst>
            </a:pPr>
            <a:r>
              <a:rPr sz="2000" spc="-5" dirty="0">
                <a:latin typeface="Calibri"/>
                <a:cs typeface="Calibri"/>
              </a:rPr>
              <a:t>is	usually	</a:t>
            </a:r>
            <a:r>
              <a:rPr sz="2000" spc="-30" dirty="0">
                <a:latin typeface="Calibri"/>
                <a:cs typeface="Calibri"/>
              </a:rPr>
              <a:t>created	</a:t>
            </a:r>
            <a:r>
              <a:rPr sz="2000" spc="-5" dirty="0">
                <a:latin typeface="Calibri"/>
                <a:cs typeface="Calibri"/>
              </a:rPr>
              <a:t>only	</a:t>
            </a:r>
            <a:r>
              <a:rPr sz="2000" spc="-10" dirty="0">
                <a:latin typeface="Calibri"/>
                <a:cs typeface="Calibri"/>
              </a:rPr>
              <a:t>once	</a:t>
            </a:r>
            <a:r>
              <a:rPr sz="2000" spc="-5" dirty="0">
                <a:latin typeface="Calibri"/>
                <a:cs typeface="Calibri"/>
              </a:rPr>
              <a:t>during	</a:t>
            </a:r>
            <a:r>
              <a:rPr sz="2000" spc="-20" dirty="0">
                <a:latin typeface="Calibri"/>
                <a:cs typeface="Calibri"/>
              </a:rPr>
              <a:t>application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1603375"/>
            <a:ext cx="275653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Configuration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Hibernate</a:t>
            </a:r>
            <a:r>
              <a:rPr sz="2000" spc="-10" dirty="0">
                <a:latin typeface="Calibri"/>
                <a:cs typeface="Calibri"/>
              </a:rPr>
              <a:t> application.</a:t>
            </a:r>
            <a:r>
              <a:rPr sz="2000" spc="-5" dirty="0">
                <a:latin typeface="Calibri"/>
                <a:cs typeface="Calibri"/>
              </a:rPr>
              <a:t> 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initialization.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2816428"/>
            <a:ext cx="8317865" cy="28437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Calibri"/>
                <a:cs typeface="Calibri"/>
              </a:rPr>
              <a:t>The Configuration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two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keys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−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25" dirty="0">
                <a:latin typeface="Calibri"/>
                <a:cs typeface="Calibri"/>
              </a:rPr>
              <a:t>Database </a:t>
            </a:r>
            <a:r>
              <a:rPr sz="2400" b="1" spc="-5" dirty="0">
                <a:latin typeface="Calibri"/>
                <a:cs typeface="Calibri"/>
              </a:rPr>
              <a:t>Connection </a:t>
            </a:r>
            <a:r>
              <a:rPr sz="2400" spc="-5" dirty="0">
                <a:latin typeface="Calibri"/>
                <a:cs typeface="Calibri"/>
              </a:rPr>
              <a:t>− This </a:t>
            </a:r>
            <a:r>
              <a:rPr sz="2400" spc="5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handled </a:t>
            </a:r>
            <a:r>
              <a:rPr sz="2400" spc="-20" dirty="0">
                <a:latin typeface="Calibri"/>
                <a:cs typeface="Calibri"/>
              </a:rPr>
              <a:t>through </a:t>
            </a:r>
            <a:r>
              <a:rPr sz="2400" spc="-10" dirty="0">
                <a:latin typeface="Calibri"/>
                <a:cs typeface="Calibri"/>
              </a:rPr>
              <a:t>one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30" dirty="0">
                <a:latin typeface="Calibri"/>
                <a:cs typeface="Calibri"/>
              </a:rPr>
              <a:t>more </a:t>
            </a:r>
            <a:r>
              <a:rPr sz="2400" spc="-20" dirty="0">
                <a:latin typeface="Calibri"/>
                <a:cs typeface="Calibri"/>
              </a:rPr>
              <a:t>configuration </a:t>
            </a:r>
            <a:r>
              <a:rPr sz="2400" spc="-10" dirty="0">
                <a:latin typeface="Calibri"/>
                <a:cs typeface="Calibri"/>
              </a:rPr>
              <a:t>files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supported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Hibernate.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hibernate.properties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hibernate.cfg.xml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Class</a:t>
            </a:r>
            <a:r>
              <a:rPr sz="2400" b="1" spc="2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Mapping</a:t>
            </a:r>
            <a:r>
              <a:rPr sz="2400" b="1" spc="3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Setup</a:t>
            </a:r>
            <a:r>
              <a:rPr sz="2400" b="1" spc="3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−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component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creates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between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Java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classes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tables.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12" y="701802"/>
            <a:ext cx="38442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FFFFFF"/>
                </a:solidFill>
                <a:latin typeface="Cambria"/>
                <a:cs typeface="Cambria"/>
              </a:rPr>
              <a:t>SessionFactory</a:t>
            </a:r>
            <a:r>
              <a:rPr sz="3000" b="1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ambria"/>
                <a:cs typeface="Cambria"/>
              </a:rPr>
              <a:t>Object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1832229"/>
            <a:ext cx="8010525" cy="39674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890" algn="just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Calibri"/>
                <a:cs typeface="Calibri"/>
              </a:rPr>
              <a:t>Configuration </a:t>
            </a:r>
            <a:r>
              <a:rPr sz="2000" spc="-10" dirty="0">
                <a:latin typeface="Calibri"/>
                <a:cs typeface="Calibri"/>
              </a:rPr>
              <a:t>object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used </a:t>
            </a:r>
            <a:r>
              <a:rPr sz="2000" b="1" spc="-30" dirty="0">
                <a:latin typeface="Calibri"/>
                <a:cs typeface="Calibri"/>
              </a:rPr>
              <a:t>to </a:t>
            </a:r>
            <a:r>
              <a:rPr sz="2000" b="1" spc="-35" dirty="0">
                <a:latin typeface="Calibri"/>
                <a:cs typeface="Calibri"/>
              </a:rPr>
              <a:t>create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SessionFactory </a:t>
            </a:r>
            <a:r>
              <a:rPr sz="2000" spc="-20" dirty="0">
                <a:latin typeface="Calibri"/>
                <a:cs typeface="Calibri"/>
              </a:rPr>
              <a:t>object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spc="-2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turn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configures </a:t>
            </a:r>
            <a:r>
              <a:rPr sz="2000" spc="-10" dirty="0">
                <a:latin typeface="Calibri"/>
                <a:cs typeface="Calibri"/>
              </a:rPr>
              <a:t>Hibernate </a:t>
            </a:r>
            <a:r>
              <a:rPr sz="2000" spc="-4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application using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supplied </a:t>
            </a:r>
            <a:r>
              <a:rPr sz="2000" spc="-30" dirty="0">
                <a:latin typeface="Calibri"/>
                <a:cs typeface="Calibri"/>
              </a:rPr>
              <a:t>configuration </a:t>
            </a:r>
            <a:r>
              <a:rPr sz="2000" spc="-5" dirty="0">
                <a:latin typeface="Calibri"/>
                <a:cs typeface="Calibri"/>
              </a:rPr>
              <a:t>file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allows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for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0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object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instantiated</a:t>
            </a:r>
            <a:r>
              <a:rPr sz="2000" spc="-3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SessionFactory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thread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safe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used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threads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application.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6390640" algn="l"/>
                <a:tab pos="7284084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5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SessionFactory</a:t>
            </a:r>
            <a:r>
              <a:rPr sz="2000" spc="5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50" dirty="0"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heavyweight</a:t>
            </a:r>
            <a:r>
              <a:rPr sz="2000" b="1" spc="5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object</a:t>
            </a:r>
            <a:r>
              <a:rPr sz="2000" spc="-5" dirty="0">
                <a:latin typeface="Calibri"/>
                <a:cs typeface="Calibri"/>
              </a:rPr>
              <a:t>;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usually	</a:t>
            </a:r>
            <a:r>
              <a:rPr sz="2000" spc="-40" dirty="0">
                <a:latin typeface="Calibri"/>
                <a:cs typeface="Calibri"/>
              </a:rPr>
              <a:t>created	</a:t>
            </a:r>
            <a:r>
              <a:rPr sz="2000" spc="-5" dirty="0">
                <a:latin typeface="Calibri"/>
                <a:cs typeface="Calibri"/>
              </a:rPr>
              <a:t>during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application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start</a:t>
            </a:r>
            <a:r>
              <a:rPr sz="2000" b="1" dirty="0">
                <a:latin typeface="Calibri"/>
                <a:cs typeface="Calibri"/>
              </a:rPr>
              <a:t> up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kept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for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later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spc="-100" dirty="0">
                <a:latin typeface="Calibri"/>
                <a:cs typeface="Calibri"/>
              </a:rPr>
              <a:t>You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would </a:t>
            </a:r>
            <a:r>
              <a:rPr sz="2000" spc="-10" dirty="0">
                <a:latin typeface="Calibri"/>
                <a:cs typeface="Calibri"/>
              </a:rPr>
              <a:t>need </a:t>
            </a:r>
            <a:r>
              <a:rPr sz="2000" spc="-5" dirty="0">
                <a:latin typeface="Calibri"/>
                <a:cs typeface="Calibri"/>
              </a:rPr>
              <a:t>one </a:t>
            </a:r>
            <a:r>
              <a:rPr sz="2000" spc="-15" dirty="0">
                <a:latin typeface="Calibri"/>
                <a:cs typeface="Calibri"/>
              </a:rPr>
              <a:t>SessionFactory </a:t>
            </a:r>
            <a:r>
              <a:rPr sz="2000" spc="-10" dirty="0">
                <a:latin typeface="Calibri"/>
                <a:cs typeface="Calibri"/>
              </a:rPr>
              <a:t>object </a:t>
            </a:r>
            <a:r>
              <a:rPr sz="2000" b="1" spc="-10" dirty="0">
                <a:latin typeface="Calibri"/>
                <a:cs typeface="Calibri"/>
              </a:rPr>
              <a:t>per </a:t>
            </a:r>
            <a:r>
              <a:rPr sz="2000" b="1" spc="-15" dirty="0">
                <a:latin typeface="Calibri"/>
                <a:cs typeface="Calibri"/>
              </a:rPr>
              <a:t>database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b="1" spc="-5" dirty="0">
                <a:latin typeface="Calibri"/>
                <a:cs typeface="Calibri"/>
              </a:rPr>
              <a:t>a </a:t>
            </a:r>
            <a:r>
              <a:rPr sz="2000" b="1" spc="-35" dirty="0">
                <a:latin typeface="Calibri"/>
                <a:cs typeface="Calibri"/>
              </a:rPr>
              <a:t>separate 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configuration</a:t>
            </a:r>
            <a:r>
              <a:rPr sz="2000" b="1" spc="-15" dirty="0">
                <a:latin typeface="Calibri"/>
                <a:cs typeface="Calibri"/>
              </a:rPr>
              <a:t> file</a:t>
            </a:r>
            <a:r>
              <a:rPr sz="2000" spc="-15" dirty="0">
                <a:latin typeface="Calibri"/>
                <a:cs typeface="Calibri"/>
              </a:rPr>
              <a:t>. </a:t>
            </a:r>
            <a:r>
              <a:rPr sz="2000" spc="-40" dirty="0">
                <a:latin typeface="Calibri"/>
                <a:cs typeface="Calibri"/>
              </a:rPr>
              <a:t>So,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if </a:t>
            </a:r>
            <a:r>
              <a:rPr sz="2000" spc="-25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using multiple databases,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then </a:t>
            </a:r>
            <a:r>
              <a:rPr sz="2000" spc="-25" dirty="0">
                <a:latin typeface="Calibri"/>
                <a:cs typeface="Calibri"/>
              </a:rPr>
              <a:t>you </a:t>
            </a:r>
            <a:r>
              <a:rPr sz="2000" spc="-20" dirty="0">
                <a:latin typeface="Calibri"/>
                <a:cs typeface="Calibri"/>
              </a:rPr>
              <a:t>would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have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create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 </a:t>
            </a:r>
            <a:r>
              <a:rPr sz="2000" spc="-30" dirty="0">
                <a:latin typeface="Calibri"/>
                <a:cs typeface="Calibri"/>
              </a:rPr>
              <a:t>SessionFactory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522221"/>
            <a:ext cx="8168005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Session</a:t>
            </a:r>
            <a:r>
              <a:rPr sz="24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used</a:t>
            </a:r>
            <a:r>
              <a:rPr sz="24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0070C0"/>
                </a:solidFill>
                <a:latin typeface="Calibri"/>
                <a:cs typeface="Calibri"/>
              </a:rPr>
              <a:t>get</a:t>
            </a:r>
            <a:r>
              <a:rPr sz="2400" b="1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0070C0"/>
                </a:solidFill>
                <a:latin typeface="Calibri"/>
                <a:cs typeface="Calibri"/>
              </a:rPr>
              <a:t>physical</a:t>
            </a:r>
            <a:r>
              <a:rPr sz="2400" b="1" spc="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connection</a:t>
            </a:r>
            <a:r>
              <a:rPr sz="2400" spc="-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with</a:t>
            </a:r>
            <a:r>
              <a:rPr sz="2400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database.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Session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lightweight</a:t>
            </a:r>
            <a:r>
              <a:rPr sz="2400" b="1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instantiated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interaction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database.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399540" algn="l"/>
                <a:tab pos="2466975" algn="l"/>
                <a:tab pos="3012440" algn="l"/>
                <a:tab pos="3878579" algn="l"/>
                <a:tab pos="4500245" algn="l"/>
                <a:tab pos="5799455" algn="l"/>
                <a:tab pos="6933565" algn="l"/>
                <a:tab pos="7232650" algn="l"/>
              </a:tabLst>
            </a:pPr>
            <a:r>
              <a:rPr sz="2400" b="1" spc="-35" dirty="0">
                <a:latin typeface="Calibri"/>
                <a:cs typeface="Calibri"/>
              </a:rPr>
              <a:t>Persistent	</a:t>
            </a:r>
            <a:r>
              <a:rPr sz="2400" b="1" dirty="0">
                <a:latin typeface="Calibri"/>
                <a:cs typeface="Calibri"/>
              </a:rPr>
              <a:t>objects	</a:t>
            </a:r>
            <a:r>
              <a:rPr sz="2400" spc="-25" dirty="0">
                <a:latin typeface="Calibri"/>
                <a:cs typeface="Calibri"/>
              </a:rPr>
              <a:t>are	</a:t>
            </a:r>
            <a:r>
              <a:rPr sz="2400" b="1" spc="-30" dirty="0">
                <a:latin typeface="Calibri"/>
                <a:cs typeface="Calibri"/>
              </a:rPr>
              <a:t>saved	</a:t>
            </a:r>
            <a:r>
              <a:rPr sz="2400" dirty="0">
                <a:latin typeface="Calibri"/>
                <a:cs typeface="Calibri"/>
              </a:rPr>
              <a:t>and	</a:t>
            </a:r>
            <a:r>
              <a:rPr sz="2400" b="1" spc="-20" dirty="0">
                <a:latin typeface="Calibri"/>
                <a:cs typeface="Calibri"/>
              </a:rPr>
              <a:t>retrieved	</a:t>
            </a:r>
            <a:r>
              <a:rPr sz="2400" spc="-15" dirty="0">
                <a:latin typeface="Calibri"/>
                <a:cs typeface="Calibri"/>
              </a:rPr>
              <a:t>through	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15" dirty="0">
                <a:latin typeface="Calibri"/>
                <a:cs typeface="Calibri"/>
              </a:rPr>
              <a:t>Session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object.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alibri"/>
                <a:cs typeface="Calibri"/>
              </a:rPr>
              <a:t>(</a:t>
            </a:r>
            <a:r>
              <a:rPr lang="en-US" sz="2400" dirty="0">
                <a:solidFill>
                  <a:srgbClr val="0070C0"/>
                </a:solidFill>
              </a:rPr>
              <a:t>Java classes whose objects or instances will be stored in database tables are called persistent classes in Hibernate.</a:t>
            </a:r>
            <a:r>
              <a:rPr lang="en-US" sz="2400" dirty="0">
                <a:solidFill>
                  <a:srgbClr val="0070C0"/>
                </a:solidFill>
                <a:latin typeface="Calibri"/>
                <a:cs typeface="Calibri"/>
              </a:rPr>
              <a:t>)</a:t>
            </a:r>
            <a:endParaRPr sz="24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 dirty="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session</a:t>
            </a:r>
            <a:r>
              <a:rPr sz="2400" spc="-10" dirty="0">
                <a:latin typeface="Calibri"/>
                <a:cs typeface="Calibri"/>
              </a:rPr>
              <a:t> objects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should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45" dirty="0">
                <a:latin typeface="Calibri"/>
                <a:cs typeface="Calibri"/>
              </a:rPr>
              <a:t>kept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open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long</a:t>
            </a:r>
            <a:r>
              <a:rPr sz="2400" spc="-5" dirty="0">
                <a:latin typeface="Calibri"/>
                <a:cs typeface="Calibri"/>
              </a:rPr>
              <a:t> time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because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not</a:t>
            </a:r>
            <a:r>
              <a:rPr sz="2400" b="1" spc="-5" dirty="0">
                <a:latin typeface="Calibri"/>
                <a:cs typeface="Calibri"/>
              </a:rPr>
              <a:t> usually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thread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35" dirty="0">
                <a:latin typeface="Calibri"/>
                <a:cs typeface="Calibri"/>
              </a:rPr>
              <a:t>safe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should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created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destroyed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needed.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883" y="700531"/>
            <a:ext cx="27114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Session</a:t>
            </a:r>
            <a:r>
              <a:rPr sz="3200" b="1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Object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2527</Words>
  <Application>Microsoft Office PowerPoint</Application>
  <PresentationFormat>On-screen Show (4:3)</PresentationFormat>
  <Paragraphs>293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 MT</vt:lpstr>
      <vt:lpstr>Bell MT</vt:lpstr>
      <vt:lpstr>Calibri</vt:lpstr>
      <vt:lpstr>Cambria</vt:lpstr>
      <vt:lpstr>Office Theme</vt:lpstr>
      <vt:lpstr>PowerPoint Presentation</vt:lpstr>
      <vt:lpstr>Introduction to  Hibernate</vt:lpstr>
      <vt:lpstr>Introduction  to Hibernate</vt:lpstr>
      <vt:lpstr>Hibernate Advantages</vt:lpstr>
      <vt:lpstr>Supported Databases</vt:lpstr>
      <vt:lpstr>Hibernate Architecture</vt:lpstr>
      <vt:lpstr>Configuration Object</vt:lpstr>
      <vt:lpstr>SessionFactory Object</vt:lpstr>
      <vt:lpstr>Session Object</vt:lpstr>
      <vt:lpstr>Transaction Object</vt:lpstr>
      <vt:lpstr>Query Object</vt:lpstr>
      <vt:lpstr>PowerPoint Presentation</vt:lpstr>
      <vt:lpstr>PowerPoint Presentation</vt:lpstr>
      <vt:lpstr>Hibernate Configuration</vt:lpstr>
      <vt:lpstr>Hibernate Properties</vt:lpstr>
      <vt:lpstr>HIBERNATE O/R  MAPPING</vt:lpstr>
      <vt:lpstr>HIBERNATE O/R  MAPPING The mapping document is an XML document having &lt;hibernate-  mapping&gt; as the root element which contains &lt;class&gt; elements  corresponding class.</vt:lpstr>
      <vt:lpstr>HIBERNATE O/R  MAPPING</vt:lpstr>
      <vt:lpstr>HIBERNATE  ANNOTATION</vt:lpstr>
      <vt:lpstr>Environment Setup for  Hibernate Annotation</vt:lpstr>
      <vt:lpstr>Annotated Class  Example</vt:lpstr>
      <vt:lpstr>public int getId() { return id; }</vt:lpstr>
      <vt:lpstr>Example Continue…</vt:lpstr>
      <vt:lpstr>HIBERNATE  ANNOTATION</vt:lpstr>
      <vt:lpstr>HIBERNATE  ANNOTATION</vt:lpstr>
      <vt:lpstr>HIBERNATE  ANNOTATION</vt:lpstr>
      <vt:lpstr>HIBERNATE QUERY  LANGUAGE(HQL)</vt:lpstr>
      <vt:lpstr>Advantages of HQL:</vt:lpstr>
      <vt:lpstr>SQL Vs HQL</vt:lpstr>
      <vt:lpstr>HQL Interface:</vt:lpstr>
      <vt:lpstr>SOME COMMON QUERY  IN HQL</vt:lpstr>
      <vt:lpstr>SOME COMMON QUERY  IN HQL</vt:lpstr>
      <vt:lpstr>END OF UNIT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 R Natarajan</dc:creator>
  <cp:lastModifiedBy>santosh betgeri</cp:lastModifiedBy>
  <cp:revision>24</cp:revision>
  <dcterms:created xsi:type="dcterms:W3CDTF">2023-03-19T16:39:56Z</dcterms:created>
  <dcterms:modified xsi:type="dcterms:W3CDTF">2023-10-16T12:47:59Z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2023-03-19T00:00:00Z</vt:filetime>
  </property>
</Properties>
</file>