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20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315" r:id="rId12"/>
    <p:sldId id="316" r:id="rId13"/>
    <p:sldId id="31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22" r:id="rId55"/>
    <p:sldId id="310" r:id="rId56"/>
    <p:sldId id="311" r:id="rId57"/>
    <p:sldId id="318" r:id="rId58"/>
    <p:sldId id="312" r:id="rId59"/>
    <p:sldId id="313" r:id="rId60"/>
    <p:sldId id="319" r:id="rId61"/>
    <p:sldId id="321" r:id="rId62"/>
    <p:sldId id="314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57A5-3F24-4B2E-94F3-E113A800F901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DCFB4-6FE4-408E-9F28-6B5415B2D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3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55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Architecture for XML Binding, Java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Persistsnce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API, 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6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7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inversion of control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IoC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9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 is used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dependency injection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6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 @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Autowired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annotation is used for 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dependency injection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DCFB4-6FE4-408E-9F28-6B5415B2D73E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4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620" y="395173"/>
            <a:ext cx="8912758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17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8340" y="1908124"/>
            <a:ext cx="3481704" cy="397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15788" y="1832864"/>
            <a:ext cx="3350895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9774" y="454863"/>
            <a:ext cx="233108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2748788"/>
            <a:ext cx="4187825" cy="2214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-3.0.xsd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ean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pringframework.org/schema/beans/spring-beans-3.0.xsd" TargetMode="External"/><Relationship Id="rId4" Type="http://schemas.openxmlformats.org/officeDocument/2006/relationships/hyperlink" Target="http://www.w3.org/2001/XMLSchema-instanc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context/spring-context-2.5.xsd" TargetMode="External"/><Relationship Id="rId5" Type="http://schemas.openxmlformats.org/officeDocument/2006/relationships/hyperlink" Target="http://www.springframework.org/schema/context" TargetMode="External"/><Relationship Id="rId4" Type="http://schemas.openxmlformats.org/officeDocument/2006/relationships/hyperlink" Target="http://www.springframework.org/schema/beans/spring-beans-3.0.xsd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neshonjava.com/spring-mvc-with-hibernate-crud-example/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2583/spring-aop-example-tutorial-aspect-advice-pointcut-joinpoint-annotations" TargetMode="External"/><Relationship Id="rId2" Type="http://schemas.openxmlformats.org/officeDocument/2006/relationships/hyperlink" Target="http://www.java2novice.com/spring/bean-scope-annot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2583/spring-aop-example-tutorial-aspect-advice-pointcut-joinpoint-annotations" TargetMode="External"/><Relationship Id="rId2" Type="http://schemas.openxmlformats.org/officeDocument/2006/relationships/hyperlink" Target="http://www.java2novice.com/spring/bean-scope-annotation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9144000" cy="6857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9740" y="4454702"/>
            <a:ext cx="3502660" cy="115480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b="1" spc="-35" dirty="0">
                <a:latin typeface="Cambria"/>
                <a:cs typeface="Cambria"/>
              </a:rPr>
              <a:t>Prepared</a:t>
            </a:r>
            <a:r>
              <a:rPr sz="2000" b="1" spc="55" dirty="0">
                <a:latin typeface="Cambria"/>
                <a:cs typeface="Cambria"/>
              </a:rPr>
              <a:t> </a:t>
            </a:r>
            <a:r>
              <a:rPr sz="2000" b="1" spc="-55" dirty="0">
                <a:latin typeface="Cambria"/>
                <a:cs typeface="Cambria"/>
              </a:rPr>
              <a:t>By</a:t>
            </a: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ts val="2910"/>
              </a:lnSpc>
              <a:spcBef>
                <a:spcPts val="90"/>
              </a:spcBef>
            </a:pPr>
            <a:r>
              <a:rPr sz="2000" spc="-35" dirty="0">
                <a:latin typeface="Cambria"/>
                <a:cs typeface="Cambria"/>
              </a:rPr>
              <a:t>P</a:t>
            </a:r>
            <a:r>
              <a:rPr sz="2000" spc="-60" dirty="0">
                <a:latin typeface="Cambria"/>
                <a:cs typeface="Cambria"/>
              </a:rPr>
              <a:t>r</a:t>
            </a:r>
            <a:r>
              <a:rPr sz="2000" spc="-35" dirty="0">
                <a:latin typeface="Cambria"/>
                <a:cs typeface="Cambria"/>
              </a:rPr>
              <a:t>of</a:t>
            </a:r>
            <a:r>
              <a:rPr sz="2000" spc="-5" dirty="0">
                <a:latin typeface="Cambria"/>
                <a:cs typeface="Cambria"/>
              </a:rPr>
              <a:t>.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lang="en-US" sz="2000" spc="-204" dirty="0" err="1">
                <a:latin typeface="Cambria"/>
                <a:cs typeface="Cambria"/>
              </a:rPr>
              <a:t>Santushti</a:t>
            </a:r>
            <a:r>
              <a:rPr lang="en-US" sz="2000" spc="-204" dirty="0">
                <a:latin typeface="Cambria"/>
                <a:cs typeface="Cambria"/>
              </a:rPr>
              <a:t> Betgeri</a:t>
            </a:r>
            <a:endParaRPr lang="en-US" sz="2000" spc="-5" dirty="0">
              <a:latin typeface="Cambria"/>
              <a:cs typeface="Cambria"/>
            </a:endParaRPr>
          </a:p>
          <a:p>
            <a:pPr marL="12700" marR="5080">
              <a:lnSpc>
                <a:spcPts val="2910"/>
              </a:lnSpc>
              <a:spcBef>
                <a:spcPts val="90"/>
              </a:spcBef>
            </a:pPr>
            <a:r>
              <a:rPr sz="2000" dirty="0">
                <a:latin typeface="Cambria"/>
                <a:cs typeface="Cambria"/>
              </a:rPr>
              <a:t>Ass</a:t>
            </a:r>
            <a:r>
              <a:rPr sz="2000" spc="-5" dirty="0">
                <a:latin typeface="Cambria"/>
                <a:cs typeface="Cambria"/>
              </a:rPr>
              <a:t>ist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n</a:t>
            </a:r>
            <a:r>
              <a:rPr sz="2000" spc="-5" dirty="0">
                <a:latin typeface="Cambria"/>
                <a:cs typeface="Cambria"/>
              </a:rPr>
              <a:t>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P</a:t>
            </a:r>
            <a:r>
              <a:rPr sz="2000" spc="-60" dirty="0">
                <a:latin typeface="Cambria"/>
                <a:cs typeface="Cambria"/>
              </a:rPr>
              <a:t>r</a:t>
            </a:r>
            <a:r>
              <a:rPr sz="2000" spc="-35" dirty="0">
                <a:latin typeface="Cambria"/>
                <a:cs typeface="Cambria"/>
              </a:rPr>
              <a:t>o</a:t>
            </a:r>
            <a:r>
              <a:rPr sz="2000" spc="-60" dirty="0">
                <a:latin typeface="Cambria"/>
                <a:cs typeface="Cambria"/>
              </a:rPr>
              <a:t>f</a:t>
            </a:r>
            <a:r>
              <a:rPr sz="2000" spc="-45" dirty="0">
                <a:latin typeface="Cambria"/>
                <a:cs typeface="Cambria"/>
              </a:rPr>
              <a:t>e</a:t>
            </a:r>
            <a:r>
              <a:rPr sz="2000" spc="-25" dirty="0">
                <a:latin typeface="Cambria"/>
                <a:cs typeface="Cambria"/>
              </a:rPr>
              <a:t>ss</a:t>
            </a:r>
            <a:r>
              <a:rPr sz="2000" spc="-35" dirty="0">
                <a:latin typeface="Cambria"/>
                <a:cs typeface="Cambria"/>
              </a:rPr>
              <a:t>o</a:t>
            </a:r>
            <a:r>
              <a:rPr sz="2000" spc="-229" dirty="0">
                <a:latin typeface="Cambria"/>
                <a:cs typeface="Cambria"/>
              </a:rPr>
              <a:t>r</a:t>
            </a:r>
            <a:r>
              <a:rPr sz="2000" spc="-5" dirty="0">
                <a:latin typeface="Cambria"/>
                <a:cs typeface="Cambria"/>
              </a:rPr>
              <a:t>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lang="en-US" sz="2000" spc="-5" dirty="0">
                <a:latin typeface="Cambria"/>
                <a:cs typeface="Cambria"/>
              </a:rPr>
              <a:t>CE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</a:t>
            </a:r>
            <a:r>
              <a:rPr sz="2000" spc="-15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p</a:t>
            </a:r>
            <a:r>
              <a:rPr sz="2000" spc="10" dirty="0">
                <a:latin typeface="Cambria"/>
                <a:cs typeface="Cambria"/>
              </a:rPr>
              <a:t>t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667000"/>
            <a:ext cx="39708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</a:rPr>
              <a:t>Unit 6</a:t>
            </a:r>
          </a:p>
          <a:p>
            <a:pPr algn="r"/>
            <a:r>
              <a:rPr lang="en-US" sz="4000" dirty="0">
                <a:solidFill>
                  <a:srgbClr val="0070C0"/>
                </a:solidFill>
              </a:rPr>
              <a:t>Spring Framework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1371600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AJT - </a:t>
            </a:r>
            <a:r>
              <a:rPr lang="en-IN" sz="3200" b="1" dirty="0">
                <a:solidFill>
                  <a:schemeClr val="bg1"/>
                </a:solidFill>
              </a:rPr>
              <a:t> 01CE0411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8317"/>
            <a:ext cx="8686800" cy="512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5" dirty="0">
                <a:latin typeface="Calibri"/>
                <a:cs typeface="Calibri"/>
              </a:rPr>
              <a:t>Miscellaneous: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There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21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few</a:t>
            </a:r>
            <a:r>
              <a:rPr sz="1900" spc="204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other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important</a:t>
            </a:r>
            <a:r>
              <a:rPr sz="1900" spc="17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modules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like</a:t>
            </a:r>
            <a:r>
              <a:rPr sz="1900" spc="190" dirty="0">
                <a:latin typeface="Calibri"/>
                <a:cs typeface="Calibri"/>
              </a:rPr>
              <a:t> </a:t>
            </a:r>
            <a:r>
              <a:rPr sz="1900" spc="-114" dirty="0">
                <a:latin typeface="Calibri"/>
                <a:cs typeface="Calibri"/>
              </a:rPr>
              <a:t>AOP,</a:t>
            </a:r>
            <a:r>
              <a:rPr sz="1900" spc="-1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Aspects,</a:t>
            </a:r>
            <a:r>
              <a:rPr sz="1900" spc="18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Instrumentation,</a:t>
            </a:r>
            <a:r>
              <a:rPr sz="1900" spc="15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Web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210" dirty="0">
                <a:latin typeface="Calibri"/>
                <a:cs typeface="Calibri"/>
              </a:rPr>
              <a:t>T</a:t>
            </a:r>
            <a:r>
              <a:rPr sz="1900" spc="-60" dirty="0">
                <a:latin typeface="Calibri"/>
                <a:cs typeface="Calibri"/>
              </a:rPr>
              <a:t>e</a:t>
            </a:r>
            <a:r>
              <a:rPr sz="1900" spc="-85" dirty="0">
                <a:latin typeface="Calibri"/>
                <a:cs typeface="Calibri"/>
              </a:rPr>
              <a:t>s</a:t>
            </a:r>
            <a:r>
              <a:rPr sz="1900" dirty="0">
                <a:latin typeface="Calibri"/>
                <a:cs typeface="Calibri"/>
              </a:rPr>
              <a:t>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</a:t>
            </a:r>
            <a:r>
              <a:rPr sz="1900" spc="10" dirty="0">
                <a:latin typeface="Calibri"/>
                <a:cs typeface="Calibri"/>
              </a:rPr>
              <a:t>o</a:t>
            </a:r>
            <a:r>
              <a:rPr sz="1900" spc="-15" dirty="0">
                <a:latin typeface="Calibri"/>
                <a:cs typeface="Calibri"/>
              </a:rPr>
              <a:t>du</a:t>
            </a:r>
            <a:r>
              <a:rPr sz="1900" spc="-10" dirty="0">
                <a:latin typeface="Calibri"/>
                <a:cs typeface="Calibri"/>
              </a:rPr>
              <a:t>le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w</a:t>
            </a:r>
            <a:r>
              <a:rPr sz="1900" spc="-15" dirty="0">
                <a:latin typeface="Calibri"/>
                <a:cs typeface="Calibri"/>
              </a:rPr>
              <a:t>h</a:t>
            </a:r>
            <a:r>
              <a:rPr sz="1900" spc="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dirty="0">
                <a:latin typeface="Calibri"/>
                <a:cs typeface="Calibri"/>
              </a:rPr>
              <a:t>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</a:t>
            </a:r>
            <a:r>
              <a:rPr sz="1900" spc="-10" dirty="0">
                <a:latin typeface="Calibri"/>
                <a:cs typeface="Calibri"/>
              </a:rPr>
              <a:t>e</a:t>
            </a:r>
            <a:r>
              <a:rPr sz="1900" spc="-30" dirty="0">
                <a:latin typeface="Calibri"/>
                <a:cs typeface="Calibri"/>
              </a:rPr>
              <a:t>t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i</a:t>
            </a:r>
            <a:r>
              <a:rPr sz="1900" dirty="0">
                <a:latin typeface="Calibri"/>
                <a:cs typeface="Calibri"/>
              </a:rPr>
              <a:t>l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</a:t>
            </a:r>
            <a:r>
              <a:rPr sz="1900" dirty="0">
                <a:latin typeface="Calibri"/>
                <a:cs typeface="Calibri"/>
              </a:rPr>
              <a:t>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0" dirty="0">
                <a:latin typeface="Calibri"/>
                <a:cs typeface="Calibri"/>
              </a:rPr>
              <a:t>f</a:t>
            </a:r>
            <a:r>
              <a:rPr sz="1900" spc="5" dirty="0">
                <a:latin typeface="Calibri"/>
                <a:cs typeface="Calibri"/>
              </a:rPr>
              <a:t>o</a:t>
            </a:r>
            <a:r>
              <a:rPr sz="1900" spc="-10" dirty="0">
                <a:latin typeface="Calibri"/>
                <a:cs typeface="Calibri"/>
              </a:rPr>
              <a:t>ll</a:t>
            </a:r>
            <a:r>
              <a:rPr sz="1900" spc="5" dirty="0">
                <a:latin typeface="Calibri"/>
                <a:cs typeface="Calibri"/>
              </a:rPr>
              <a:t>o</a:t>
            </a:r>
            <a:r>
              <a:rPr sz="1900" spc="-20" dirty="0">
                <a:latin typeface="Calibri"/>
                <a:cs typeface="Calibri"/>
              </a:rPr>
              <a:t>w</a:t>
            </a:r>
            <a:r>
              <a:rPr sz="1900" spc="-10" dirty="0">
                <a:latin typeface="Calibri"/>
                <a:cs typeface="Calibri"/>
              </a:rPr>
              <a:t>s</a:t>
            </a:r>
            <a:r>
              <a:rPr sz="1900" dirty="0">
                <a:latin typeface="Calibri"/>
                <a:cs typeface="Calibri"/>
              </a:rPr>
              <a:t>:</a:t>
            </a:r>
          </a:p>
          <a:p>
            <a:pPr marL="12700" marR="10160" algn="just">
              <a:lnSpc>
                <a:spcPct val="100000"/>
              </a:lnSpc>
              <a:spcBef>
                <a:spcPts val="1010"/>
              </a:spcBef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b="1" spc="-25" dirty="0">
                <a:latin typeface="Calibri"/>
                <a:cs typeface="Calibri"/>
              </a:rPr>
              <a:t>AOP </a:t>
            </a:r>
            <a:r>
              <a:rPr sz="1900" spc="-5" dirty="0">
                <a:latin typeface="Calibri"/>
                <a:cs typeface="Calibri"/>
              </a:rPr>
              <a:t>module </a:t>
            </a:r>
            <a:r>
              <a:rPr sz="1900" spc="-10" dirty="0">
                <a:latin typeface="Calibri"/>
                <a:cs typeface="Calibri"/>
              </a:rPr>
              <a:t>provides </a:t>
            </a:r>
            <a:r>
              <a:rPr sz="1900" b="1" spc="-20" dirty="0">
                <a:latin typeface="Calibri"/>
                <a:cs typeface="Calibri"/>
              </a:rPr>
              <a:t>aspect-oriented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programming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implementation </a:t>
            </a:r>
            <a:r>
              <a:rPr sz="1900" spc="-5" dirty="0">
                <a:latin typeface="Calibri"/>
                <a:cs typeface="Calibri"/>
              </a:rPr>
              <a:t>allowing</a:t>
            </a:r>
            <a:r>
              <a:rPr sz="1900" spc="39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you </a:t>
            </a:r>
            <a:r>
              <a:rPr sz="1900" spc="-39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define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b="1" spc="-25" dirty="0">
                <a:latin typeface="Calibri"/>
                <a:cs typeface="Calibri"/>
              </a:rPr>
              <a:t>method-interceptors</a:t>
            </a:r>
            <a:r>
              <a:rPr sz="1900" b="1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pointcuts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to</a:t>
            </a:r>
            <a:r>
              <a:rPr sz="1900" spc="3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cleanly</a:t>
            </a:r>
            <a:r>
              <a:rPr sz="1900" spc="4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decouple</a:t>
            </a:r>
            <a:r>
              <a:rPr sz="1900" spc="3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code</a:t>
            </a:r>
            <a:r>
              <a:rPr sz="1900" spc="39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that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implements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functionality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that</a:t>
            </a:r>
            <a:r>
              <a:rPr sz="1900" spc="-5" dirty="0">
                <a:latin typeface="Calibri"/>
                <a:cs typeface="Calibri"/>
              </a:rPr>
              <a:t> should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separated.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 dirty="0">
              <a:latin typeface="Calibri"/>
              <a:cs typeface="Calibri"/>
            </a:endParaRPr>
          </a:p>
          <a:p>
            <a:pPr marL="12700" marR="61594" algn="just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b="1" spc="-5" dirty="0">
                <a:latin typeface="Calibri"/>
                <a:cs typeface="Calibri"/>
              </a:rPr>
              <a:t>Aspects </a:t>
            </a:r>
            <a:r>
              <a:rPr sz="1900" spc="-5" dirty="0">
                <a:latin typeface="Calibri"/>
                <a:cs typeface="Calibri"/>
              </a:rPr>
              <a:t>module </a:t>
            </a:r>
            <a:r>
              <a:rPr sz="1900" spc="-10" dirty="0">
                <a:latin typeface="Calibri"/>
                <a:cs typeface="Calibri"/>
              </a:rPr>
              <a:t>provides </a:t>
            </a:r>
            <a:r>
              <a:rPr sz="1900" spc="-20" dirty="0">
                <a:latin typeface="Calibri"/>
                <a:cs typeface="Calibri"/>
              </a:rPr>
              <a:t>integration </a:t>
            </a:r>
            <a:r>
              <a:rPr sz="1900" dirty="0">
                <a:latin typeface="Calibri"/>
                <a:cs typeface="Calibri"/>
              </a:rPr>
              <a:t>with </a:t>
            </a:r>
            <a:r>
              <a:rPr sz="1900" spc="-10" dirty="0">
                <a:latin typeface="Calibri"/>
                <a:cs typeface="Calibri"/>
              </a:rPr>
              <a:t>AspectJ </a:t>
            </a:r>
            <a:r>
              <a:rPr sz="1900" spc="-5" dirty="0">
                <a:latin typeface="Calibri"/>
                <a:cs typeface="Calibri"/>
              </a:rPr>
              <a:t>which is </a:t>
            </a:r>
            <a:r>
              <a:rPr sz="1900" spc="-10" dirty="0">
                <a:latin typeface="Calibri"/>
                <a:cs typeface="Calibri"/>
              </a:rPr>
              <a:t>again </a:t>
            </a:r>
            <a:r>
              <a:rPr sz="1900" dirty="0">
                <a:latin typeface="Calibri"/>
                <a:cs typeface="Calibri"/>
              </a:rPr>
              <a:t>a </a:t>
            </a:r>
            <a:r>
              <a:rPr sz="1900" spc="-10" dirty="0">
                <a:latin typeface="Calibri"/>
                <a:cs typeface="Calibri"/>
              </a:rPr>
              <a:t>powerful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mature</a:t>
            </a:r>
            <a:r>
              <a:rPr sz="1900" spc="8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aspect</a:t>
            </a:r>
            <a:r>
              <a:rPr sz="1900" b="1" spc="45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oriented</a:t>
            </a:r>
            <a:r>
              <a:rPr sz="1900" b="1" spc="120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programming</a:t>
            </a:r>
            <a:r>
              <a:rPr sz="1900" b="1" spc="15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(AOP)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framework.</a:t>
            </a:r>
            <a:endParaRPr sz="1900" dirty="0">
              <a:latin typeface="Calibri"/>
              <a:cs typeface="Calibri"/>
            </a:endParaRPr>
          </a:p>
          <a:p>
            <a:pPr marL="12700" marR="71755" algn="just">
              <a:lnSpc>
                <a:spcPct val="100000"/>
              </a:lnSpc>
              <a:spcBef>
                <a:spcPts val="1010"/>
              </a:spcBef>
            </a:pP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b="1" spc="-15" dirty="0">
                <a:latin typeface="Calibri"/>
                <a:cs typeface="Calibri"/>
              </a:rPr>
              <a:t>Instrumentation </a:t>
            </a:r>
            <a:r>
              <a:rPr sz="1900" spc="-5" dirty="0">
                <a:latin typeface="Calibri"/>
                <a:cs typeface="Calibri"/>
              </a:rPr>
              <a:t>module </a:t>
            </a:r>
            <a:r>
              <a:rPr sz="1900" spc="-10" dirty="0">
                <a:latin typeface="Calibri"/>
                <a:cs typeface="Calibri"/>
              </a:rPr>
              <a:t>provides </a:t>
            </a:r>
            <a:r>
              <a:rPr sz="1900" spc="-5" dirty="0">
                <a:latin typeface="Calibri"/>
                <a:cs typeface="Calibri"/>
              </a:rPr>
              <a:t>class </a:t>
            </a:r>
            <a:r>
              <a:rPr sz="1900" spc="-15" dirty="0">
                <a:latin typeface="Calibri"/>
                <a:cs typeface="Calibri"/>
              </a:rPr>
              <a:t>instrumentation </a:t>
            </a:r>
            <a:r>
              <a:rPr sz="1900" spc="-5" dirty="0">
                <a:latin typeface="Calibri"/>
                <a:cs typeface="Calibri"/>
              </a:rPr>
              <a:t>support and class loader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implementations</a:t>
            </a:r>
            <a:r>
              <a:rPr sz="1900" spc="19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to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certain</a:t>
            </a:r>
            <a:r>
              <a:rPr sz="1900" spc="-10" dirty="0">
                <a:latin typeface="Calibri"/>
                <a:cs typeface="Calibri"/>
              </a:rPr>
              <a:t> application servers.</a:t>
            </a:r>
            <a:endParaRPr sz="19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395"/>
              </a:spcBef>
            </a:pP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Messaging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module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provides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support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for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STOMP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</a:t>
            </a:r>
            <a:r>
              <a:rPr sz="1900" b="1" spc="-15" dirty="0">
                <a:latin typeface="Calibri"/>
                <a:cs typeface="Calibri"/>
              </a:rPr>
              <a:t>Streaming</a:t>
            </a:r>
            <a:r>
              <a:rPr sz="1900" b="1" spc="-10" dirty="0">
                <a:latin typeface="Calibri"/>
                <a:cs typeface="Calibri"/>
              </a:rPr>
              <a:t> </a:t>
            </a:r>
            <a:r>
              <a:rPr sz="1900" b="1" spc="-90" dirty="0">
                <a:latin typeface="Calibri"/>
                <a:cs typeface="Calibri"/>
              </a:rPr>
              <a:t>Text</a:t>
            </a:r>
            <a:r>
              <a:rPr sz="1900" b="1" spc="229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Oriented </a:t>
            </a:r>
            <a:r>
              <a:rPr sz="1900" b="1" spc="-1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Messaging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30" dirty="0">
                <a:latin typeface="Calibri"/>
                <a:cs typeface="Calibri"/>
              </a:rPr>
              <a:t>Protocol</a:t>
            </a:r>
            <a:r>
              <a:rPr sz="1900" spc="-30" dirty="0">
                <a:latin typeface="Calibri"/>
                <a:cs typeface="Calibri"/>
              </a:rPr>
              <a:t>)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WebSocket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sub-protocol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to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use</a:t>
            </a:r>
            <a:r>
              <a:rPr sz="1900" spc="-5" dirty="0">
                <a:latin typeface="Calibri"/>
                <a:cs typeface="Calibri"/>
              </a:rPr>
              <a:t> in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applications.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also </a:t>
            </a:r>
            <a:r>
              <a:rPr sz="1900" spc="-10" dirty="0">
                <a:latin typeface="Calibri"/>
                <a:cs typeface="Calibri"/>
              </a:rPr>
              <a:t> supports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annotation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programming</a:t>
            </a:r>
            <a:r>
              <a:rPr sz="1900" spc="3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model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for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routing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processing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STOMP 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messages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from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WebSocket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clients.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b="1" spc="-80" dirty="0">
                <a:latin typeface="Calibri"/>
                <a:cs typeface="Calibri"/>
              </a:rPr>
              <a:t>Test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module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supports</a:t>
            </a:r>
            <a:r>
              <a:rPr sz="1900" dirty="0">
                <a:latin typeface="Calibri"/>
                <a:cs typeface="Calibri"/>
              </a:rPr>
              <a:t> 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testing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of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Spring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components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JUnit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80" dirty="0">
                <a:latin typeface="Calibri"/>
                <a:cs typeface="Calibri"/>
              </a:rPr>
              <a:t>TestNG</a:t>
            </a:r>
            <a:r>
              <a:rPr sz="1900" spc="6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frameworks.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957" y="700531"/>
            <a:ext cx="36499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latin typeface="Cambria"/>
                <a:cs typeface="Cambria"/>
              </a:rPr>
              <a:t>Spring</a:t>
            </a:r>
            <a:r>
              <a:rPr sz="3200" spc="3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Architecture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593293"/>
            <a:ext cx="31140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Spring</a:t>
            </a:r>
            <a:r>
              <a:rPr sz="3200" spc="-145" dirty="0"/>
              <a:t> </a:t>
            </a:r>
            <a:r>
              <a:rPr sz="3200" spc="-30" dirty="0"/>
              <a:t>Advantages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541144"/>
            <a:ext cx="8321675" cy="4088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400" b="1" spc="-5" dirty="0">
                <a:latin typeface="Cambria"/>
                <a:cs typeface="Cambria"/>
              </a:rPr>
              <a:t>1)	Predefined</a:t>
            </a:r>
            <a:r>
              <a:rPr sz="2400" b="1" spc="-114" dirty="0">
                <a:latin typeface="Cambria"/>
                <a:cs typeface="Cambria"/>
              </a:rPr>
              <a:t> </a:t>
            </a:r>
            <a:r>
              <a:rPr sz="2400" b="1" spc="-55" dirty="0">
                <a:latin typeface="Cambria"/>
                <a:cs typeface="Cambria"/>
              </a:rPr>
              <a:t>Templates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10795" algn="just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Spring </a:t>
            </a:r>
            <a:r>
              <a:rPr sz="2400" spc="-25" dirty="0">
                <a:latin typeface="Cambria"/>
                <a:cs typeface="Cambria"/>
              </a:rPr>
              <a:t>framework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provides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templates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for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JDBC,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Hibernate,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JPA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etc. 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technologies. </a:t>
            </a:r>
            <a:r>
              <a:rPr sz="2400" spc="-5" dirty="0">
                <a:latin typeface="Cambria"/>
                <a:cs typeface="Cambria"/>
              </a:rPr>
              <a:t>So </a:t>
            </a:r>
            <a:r>
              <a:rPr sz="2400" spc="-15" dirty="0">
                <a:latin typeface="Cambria"/>
                <a:cs typeface="Cambria"/>
              </a:rPr>
              <a:t>there </a:t>
            </a:r>
            <a:r>
              <a:rPr sz="2400" spc="5" dirty="0">
                <a:latin typeface="Cambria"/>
                <a:cs typeface="Cambria"/>
              </a:rPr>
              <a:t>is </a:t>
            </a:r>
            <a:r>
              <a:rPr sz="2400" dirty="0">
                <a:latin typeface="Cambria"/>
                <a:cs typeface="Cambria"/>
              </a:rPr>
              <a:t>no need </a:t>
            </a:r>
            <a:r>
              <a:rPr sz="2400" spc="-25" dirty="0">
                <a:latin typeface="Cambria"/>
                <a:cs typeface="Cambria"/>
              </a:rPr>
              <a:t>to </a:t>
            </a:r>
            <a:r>
              <a:rPr sz="2400" spc="-5" dirty="0">
                <a:latin typeface="Cambria"/>
                <a:cs typeface="Cambria"/>
              </a:rPr>
              <a:t>write </a:t>
            </a:r>
            <a:r>
              <a:rPr sz="2400" spc="-15" dirty="0">
                <a:latin typeface="Cambria"/>
                <a:cs typeface="Cambria"/>
              </a:rPr>
              <a:t>too much </a:t>
            </a:r>
            <a:r>
              <a:rPr sz="2400" spc="5" dirty="0">
                <a:latin typeface="Cambria"/>
                <a:cs typeface="Cambria"/>
              </a:rPr>
              <a:t>code. </a:t>
            </a:r>
            <a:r>
              <a:rPr sz="2400" dirty="0">
                <a:latin typeface="Cambria"/>
                <a:cs typeface="Cambria"/>
              </a:rPr>
              <a:t>It </a:t>
            </a:r>
            <a:r>
              <a:rPr sz="2400" spc="5" dirty="0">
                <a:latin typeface="Cambria"/>
                <a:cs typeface="Cambria"/>
              </a:rPr>
              <a:t>hides </a:t>
            </a:r>
            <a:r>
              <a:rPr sz="2400" spc="-5" dirty="0">
                <a:latin typeface="Cambria"/>
                <a:cs typeface="Cambria"/>
              </a:rPr>
              <a:t>the </a:t>
            </a:r>
            <a:r>
              <a:rPr sz="2400" dirty="0">
                <a:latin typeface="Cambria"/>
                <a:cs typeface="Cambria"/>
              </a:rPr>
              <a:t> basic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steps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of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these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technologies.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Let's </a:t>
            </a:r>
            <a:r>
              <a:rPr sz="2400" spc="-35" dirty="0">
                <a:latin typeface="Cambria"/>
                <a:cs typeface="Cambria"/>
              </a:rPr>
              <a:t>take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20" dirty="0">
                <a:latin typeface="Cambria"/>
                <a:cs typeface="Cambria"/>
              </a:rPr>
              <a:t>example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-30" dirty="0">
                <a:latin typeface="Cambria"/>
                <a:cs typeface="Cambria"/>
              </a:rPr>
              <a:t>JdbcTemplate, you don't </a:t>
            </a:r>
            <a:r>
              <a:rPr sz="2400" dirty="0">
                <a:latin typeface="Cambria"/>
                <a:cs typeface="Cambria"/>
              </a:rPr>
              <a:t>need </a:t>
            </a:r>
            <a:r>
              <a:rPr sz="2400" spc="-25" dirty="0">
                <a:latin typeface="Cambria"/>
                <a:cs typeface="Cambria"/>
              </a:rPr>
              <a:t>to </a:t>
            </a:r>
            <a:r>
              <a:rPr sz="2400" spc="-5" dirty="0">
                <a:latin typeface="Cambria"/>
                <a:cs typeface="Cambria"/>
              </a:rPr>
              <a:t>write the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code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for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exception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handling,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creating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connection,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creating 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statement,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committing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transaction,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closing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connection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etc.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You </a:t>
            </a:r>
            <a:r>
              <a:rPr sz="2400" spc="-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need </a:t>
            </a:r>
            <a:r>
              <a:rPr sz="2400" spc="-25" dirty="0">
                <a:latin typeface="Cambria"/>
                <a:cs typeface="Cambria"/>
              </a:rPr>
              <a:t>to </a:t>
            </a:r>
            <a:r>
              <a:rPr sz="2400" spc="-5" dirty="0">
                <a:latin typeface="Cambria"/>
                <a:cs typeface="Cambria"/>
              </a:rPr>
              <a:t>write </a:t>
            </a:r>
            <a:r>
              <a:rPr sz="2400" dirty="0">
                <a:latin typeface="Cambria"/>
                <a:cs typeface="Cambria"/>
              </a:rPr>
              <a:t>the code of </a:t>
            </a:r>
            <a:r>
              <a:rPr sz="2400" spc="-20" dirty="0">
                <a:latin typeface="Cambria"/>
                <a:cs typeface="Cambria"/>
              </a:rPr>
              <a:t>executing </a:t>
            </a:r>
            <a:r>
              <a:rPr sz="2400" dirty="0">
                <a:latin typeface="Cambria"/>
                <a:cs typeface="Cambria"/>
              </a:rPr>
              <a:t>query </a:t>
            </a:r>
            <a:r>
              <a:rPr sz="2400" spc="-90" dirty="0">
                <a:latin typeface="Cambria"/>
                <a:cs typeface="Cambria"/>
              </a:rPr>
              <a:t>only. </a:t>
            </a:r>
            <a:r>
              <a:rPr sz="2400" spc="-5" dirty="0">
                <a:latin typeface="Cambria"/>
                <a:cs typeface="Cambria"/>
              </a:rPr>
              <a:t>Thus, </a:t>
            </a:r>
            <a:r>
              <a:rPr sz="2400" spc="5" dirty="0">
                <a:latin typeface="Cambria"/>
                <a:cs typeface="Cambria"/>
              </a:rPr>
              <a:t>it </a:t>
            </a:r>
            <a:r>
              <a:rPr sz="2400" spc="-40" dirty="0">
                <a:latin typeface="Cambria"/>
                <a:cs typeface="Cambria"/>
              </a:rPr>
              <a:t>save </a:t>
            </a:r>
            <a:r>
              <a:rPr sz="2400" spc="5" dirty="0">
                <a:latin typeface="Cambria"/>
                <a:cs typeface="Cambria"/>
              </a:rPr>
              <a:t>a </a:t>
            </a:r>
            <a:r>
              <a:rPr sz="2400" spc="-5" dirty="0">
                <a:latin typeface="Cambria"/>
                <a:cs typeface="Cambria"/>
              </a:rPr>
              <a:t>lot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JDBC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6610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593293"/>
            <a:ext cx="31140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Spring</a:t>
            </a:r>
            <a:r>
              <a:rPr sz="3200" spc="-145" dirty="0"/>
              <a:t> </a:t>
            </a:r>
            <a:r>
              <a:rPr sz="3200" spc="-30" dirty="0"/>
              <a:t>Advantages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522221"/>
            <a:ext cx="2247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2)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Loose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Coupling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887423"/>
            <a:ext cx="83032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5175" algn="l"/>
                <a:tab pos="1832610" algn="l"/>
                <a:tab pos="3609975" algn="l"/>
                <a:tab pos="4296410" algn="l"/>
                <a:tab pos="5457825" algn="l"/>
                <a:tab pos="6735445" algn="l"/>
                <a:tab pos="8040370" algn="l"/>
              </a:tabLst>
            </a:pP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a</a:t>
            </a: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li</a:t>
            </a:r>
            <a:r>
              <a:rPr sz="2400" spc="-6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l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dirty="0">
                <a:latin typeface="Calibri"/>
                <a:cs typeface="Calibri"/>
              </a:rPr>
              <a:t>ly	</a:t>
            </a:r>
            <a:r>
              <a:rPr sz="2400" spc="-6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up</a:t>
            </a:r>
            <a:r>
              <a:rPr sz="2400" spc="-2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101072"/>
            <a:ext cx="8320405" cy="2160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Calibri"/>
                <a:cs typeface="Calibri"/>
              </a:rPr>
              <a:t>dependency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injection.</a:t>
            </a: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Calibri"/>
                <a:cs typeface="Calibri"/>
              </a:rPr>
              <a:t>3)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Easy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test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Injection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makes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easier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test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application.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EJB </a:t>
            </a:r>
            <a:r>
              <a:rPr sz="2400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Struts </a:t>
            </a:r>
            <a:r>
              <a:rPr sz="2400" spc="-15" dirty="0">
                <a:latin typeface="Calibri"/>
                <a:cs typeface="Calibri"/>
              </a:rPr>
              <a:t>application </a:t>
            </a:r>
            <a:r>
              <a:rPr sz="2400" spc="-20" dirty="0">
                <a:latin typeface="Calibri"/>
                <a:cs typeface="Calibri"/>
              </a:rPr>
              <a:t>require </a:t>
            </a:r>
            <a:r>
              <a:rPr sz="2400" spc="-5" dirty="0">
                <a:latin typeface="Calibri"/>
                <a:cs typeface="Calibri"/>
              </a:rPr>
              <a:t>server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run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application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bu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't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q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9740" y="4603242"/>
            <a:ext cx="30264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4)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Lightweight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130935" algn="l"/>
                <a:tab pos="2823210" algn="l"/>
              </a:tabLst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10" dirty="0">
                <a:latin typeface="Calibri"/>
                <a:cs typeface="Calibri"/>
              </a:rPr>
              <a:t>f</a:t>
            </a:r>
            <a:r>
              <a:rPr sz="2400" spc="-9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6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rk	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96410" y="4969509"/>
            <a:ext cx="3357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2280" algn="l"/>
                <a:tab pos="3088640" algn="l"/>
              </a:tabLst>
            </a:pPr>
            <a:r>
              <a:rPr sz="2400" dirty="0">
                <a:latin typeface="Calibri"/>
                <a:cs typeface="Calibri"/>
              </a:rPr>
              <a:t>li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60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g</a:t>
            </a:r>
            <a:r>
              <a:rPr sz="2400" spc="-4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5335930"/>
            <a:ext cx="672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880" algn="l"/>
                <a:tab pos="3070225" algn="l"/>
                <a:tab pos="4125595" algn="l"/>
                <a:tab pos="5793105" algn="l"/>
              </a:tabLst>
            </a:pPr>
            <a:r>
              <a:rPr sz="2400" dirty="0">
                <a:latin typeface="Calibri"/>
                <a:cs typeface="Calibri"/>
              </a:rPr>
              <a:t>im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nt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3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S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ri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	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9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85" dirty="0">
                <a:latin typeface="Calibri"/>
                <a:cs typeface="Calibri"/>
              </a:rPr>
              <a:t>w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rk	</a:t>
            </a:r>
            <a:r>
              <a:rPr sz="2400" spc="-10" dirty="0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't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8992" y="4969509"/>
            <a:ext cx="1340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908685" algn="l"/>
              </a:tabLst>
            </a:pPr>
            <a:r>
              <a:rPr sz="2400" dirty="0">
                <a:latin typeface="Calibri"/>
                <a:cs typeface="Calibri"/>
              </a:rPr>
              <a:t>i</a:t>
            </a:r>
            <a:r>
              <a:rPr sz="2400" spc="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8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JO  </a:t>
            </a:r>
            <a:r>
              <a:rPr sz="2400" spc="-11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		</a:t>
            </a:r>
            <a:r>
              <a:rPr sz="2400" spc="1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5701080"/>
            <a:ext cx="8241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programmer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inherit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interface.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why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non-invasive.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48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593293"/>
            <a:ext cx="31140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Spring</a:t>
            </a:r>
            <a:r>
              <a:rPr sz="3200" spc="-145" dirty="0"/>
              <a:t> </a:t>
            </a:r>
            <a:r>
              <a:rPr sz="3200" spc="-30" dirty="0"/>
              <a:t>Advantages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522221"/>
            <a:ext cx="8187055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AutoNum type="arabicParenR" startAt="5"/>
              <a:tabLst>
                <a:tab pos="330200" algn="l"/>
              </a:tabLst>
            </a:pPr>
            <a:r>
              <a:rPr sz="2400" b="1" spc="-45" dirty="0">
                <a:latin typeface="Calibri"/>
                <a:cs typeface="Calibri"/>
              </a:rPr>
              <a:t>Fast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Development</a:t>
            </a:r>
            <a:endParaRPr sz="2400" dirty="0">
              <a:latin typeface="Calibri"/>
              <a:cs typeface="Calibri"/>
            </a:endParaRPr>
          </a:p>
          <a:p>
            <a:pPr marL="12700" marR="45339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Dependency Injection </a:t>
            </a:r>
            <a:r>
              <a:rPr sz="2400" spc="-35" dirty="0">
                <a:latin typeface="Calibri"/>
                <a:cs typeface="Calibri"/>
              </a:rPr>
              <a:t>feature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Spring </a:t>
            </a:r>
            <a:r>
              <a:rPr sz="2400" spc="-15" dirty="0">
                <a:latin typeface="Calibri"/>
                <a:cs typeface="Calibri"/>
              </a:rPr>
              <a:t>Framework </a:t>
            </a:r>
            <a:r>
              <a:rPr sz="2400" dirty="0">
                <a:latin typeface="Calibri"/>
                <a:cs typeface="Calibri"/>
              </a:rPr>
              <a:t>and it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various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frameworks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makes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easy</a:t>
            </a:r>
            <a:r>
              <a:rPr sz="2400" dirty="0">
                <a:latin typeface="Calibri"/>
                <a:cs typeface="Calibri"/>
              </a:rPr>
              <a:t> development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JavaEE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AutoNum type="arabicParenR" startAt="6"/>
              <a:tabLst>
                <a:tab pos="330200" algn="l"/>
              </a:tabLst>
            </a:pPr>
            <a:r>
              <a:rPr sz="2400" b="1" spc="-60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-10" dirty="0">
                <a:latin typeface="Calibri"/>
                <a:cs typeface="Calibri"/>
              </a:rPr>
              <a:t>we</a:t>
            </a:r>
            <a:r>
              <a:rPr sz="2400" b="1" spc="5" dirty="0">
                <a:latin typeface="Calibri"/>
                <a:cs typeface="Calibri"/>
              </a:rPr>
              <a:t>rf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dirty="0">
                <a:latin typeface="Calibri"/>
                <a:cs typeface="Calibri"/>
              </a:rPr>
              <a:t>l</a:t>
            </a:r>
            <a:r>
              <a:rPr sz="2400" b="1" spc="-1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b</a:t>
            </a:r>
            <a:r>
              <a:rPr sz="2400" b="1" spc="-2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spc="-2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</a:t>
            </a:r>
            <a:endParaRPr sz="2400" dirty="0">
              <a:latin typeface="Calibri"/>
              <a:cs typeface="Calibri"/>
            </a:endParaRPr>
          </a:p>
          <a:p>
            <a:pPr marL="12700" marR="35814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ovi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rfu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eci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ions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  JMS,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JDBC,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JPA</a:t>
            </a:r>
            <a:r>
              <a:rPr sz="2400" spc="-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JTA.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AutoNum type="arabicParenR" startAt="7"/>
              <a:tabLst>
                <a:tab pos="330200" algn="l"/>
              </a:tabLst>
            </a:pPr>
            <a:r>
              <a:rPr sz="2400" b="1" spc="-35" dirty="0">
                <a:latin typeface="Calibri"/>
                <a:cs typeface="Calibri"/>
              </a:rPr>
              <a:t>Declarative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support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declarative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caching,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validation,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transactions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formatting.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79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49" y="533400"/>
            <a:ext cx="350520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Spring</a:t>
            </a:r>
            <a:r>
              <a:rPr sz="2400" b="1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-</a:t>
            </a:r>
            <a:r>
              <a:rPr sz="24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 err="1">
                <a:solidFill>
                  <a:srgbClr val="FFFFFF"/>
                </a:solidFill>
                <a:latin typeface="Cambria"/>
                <a:cs typeface="Cambria"/>
              </a:rPr>
              <a:t>IoC</a:t>
            </a:r>
            <a:r>
              <a:rPr sz="2400" b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Containers</a:t>
            </a:r>
            <a:r>
              <a:rPr lang="en-US" sz="2400" b="1" spc="-5" dirty="0">
                <a:solidFill>
                  <a:srgbClr val="FFFFFF"/>
                </a:solidFill>
                <a:latin typeface="Cambria"/>
                <a:cs typeface="Cambria"/>
              </a:rPr>
              <a:t> (Inversion of Control)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44751"/>
            <a:ext cx="49618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Spring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container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is at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2400" b="0" spc="-30" dirty="0">
                <a:solidFill>
                  <a:srgbClr val="000000"/>
                </a:solidFill>
                <a:latin typeface="Cambria"/>
                <a:cs typeface="Cambria"/>
              </a:rPr>
              <a:t>core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of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Spring </a:t>
            </a:r>
            <a:r>
              <a:rPr sz="2400" b="0" spc="-40" dirty="0">
                <a:solidFill>
                  <a:srgbClr val="000000"/>
                </a:solidFill>
                <a:latin typeface="Cambria"/>
                <a:cs typeface="Cambria"/>
              </a:rPr>
              <a:t>Framework.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container </a:t>
            </a:r>
            <a:r>
              <a:rPr sz="24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sz="2400" b="0" spc="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Cambria"/>
                <a:cs typeface="Cambria"/>
              </a:rPr>
              <a:t>create</a:t>
            </a:r>
            <a:r>
              <a:rPr sz="2400" spc="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2400" spc="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objects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,</a:t>
            </a:r>
            <a:r>
              <a:rPr sz="2400" b="0" spc="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Cambria"/>
                <a:cs typeface="Cambria"/>
              </a:rPr>
              <a:t>wire</a:t>
            </a:r>
            <a:r>
              <a:rPr sz="2400" spc="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them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6376" y="2942971"/>
            <a:ext cx="7092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</a:pPr>
            <a:r>
              <a:rPr sz="2400" b="1" spc="-25" dirty="0">
                <a:latin typeface="Cambria"/>
                <a:cs typeface="Cambria"/>
              </a:rPr>
              <a:t>c</a:t>
            </a:r>
            <a:r>
              <a:rPr sz="2400" b="1" spc="-100" dirty="0">
                <a:latin typeface="Cambria"/>
                <a:cs typeface="Cambria"/>
              </a:rPr>
              <a:t>y</a:t>
            </a:r>
            <a:r>
              <a:rPr sz="2400" b="1" spc="-25" dirty="0">
                <a:latin typeface="Cambria"/>
                <a:cs typeface="Cambria"/>
              </a:rPr>
              <a:t>c</a:t>
            </a:r>
            <a:r>
              <a:rPr sz="2400" b="1" spc="-20" dirty="0">
                <a:latin typeface="Cambria"/>
                <a:cs typeface="Cambria"/>
              </a:rPr>
              <a:t>l</a:t>
            </a:r>
            <a:r>
              <a:rPr sz="2400" b="1" dirty="0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42971"/>
            <a:ext cx="4112895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mbria"/>
                <a:cs typeface="Cambria"/>
              </a:rPr>
              <a:t>together</a:t>
            </a:r>
            <a:r>
              <a:rPr sz="2400" spc="-10" dirty="0">
                <a:latin typeface="Cambria"/>
                <a:cs typeface="Cambria"/>
              </a:rPr>
              <a:t>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configure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them</a:t>
            </a:r>
            <a:r>
              <a:rPr sz="2400" spc="-5" dirty="0">
                <a:latin typeface="Cambria"/>
                <a:cs typeface="Cambria"/>
              </a:rPr>
              <a:t>,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manage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their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complete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life </a:t>
            </a:r>
            <a:r>
              <a:rPr sz="2400" b="1" spc="-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from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creation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till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destruction.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2590800"/>
            <a:ext cx="3377184" cy="297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780" y="4267200"/>
            <a:ext cx="52032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spc="-5" dirty="0">
                <a:latin typeface="Cambria"/>
                <a:cs typeface="Cambria"/>
              </a:rPr>
              <a:t>The</a:t>
            </a:r>
            <a:r>
              <a:rPr lang="en-IN" sz="2400" spc="775" dirty="0">
                <a:latin typeface="Cambria"/>
                <a:cs typeface="Cambria"/>
              </a:rPr>
              <a:t> </a:t>
            </a:r>
            <a:r>
              <a:rPr lang="en-IN" sz="2400" dirty="0">
                <a:latin typeface="Cambria"/>
                <a:cs typeface="Cambria"/>
              </a:rPr>
              <a:t>Spring container </a:t>
            </a:r>
            <a:r>
              <a:rPr lang="en-IN" sz="2400" spc="-5" dirty="0">
                <a:latin typeface="Cambria"/>
                <a:cs typeface="Cambria"/>
              </a:rPr>
              <a:t>uses </a:t>
            </a:r>
            <a:r>
              <a:rPr lang="en-IN" sz="2400" b="1" spc="-15" dirty="0">
                <a:latin typeface="Cambria"/>
                <a:cs typeface="Cambria"/>
              </a:rPr>
              <a:t>D</a:t>
            </a:r>
            <a:r>
              <a:rPr lang="en-IN" sz="2400" b="1" dirty="0">
                <a:latin typeface="Cambria"/>
                <a:cs typeface="Cambria"/>
              </a:rPr>
              <a:t>I (Dependency Injection) </a:t>
            </a:r>
            <a:r>
              <a:rPr lang="en-IN" sz="2400" spc="-25" dirty="0">
                <a:latin typeface="Cambria"/>
                <a:cs typeface="Cambria"/>
              </a:rPr>
              <a:t>to </a:t>
            </a:r>
            <a:r>
              <a:rPr lang="en-US" sz="2400" spc="-5" dirty="0">
                <a:latin typeface="Cambria"/>
                <a:cs typeface="Cambria"/>
              </a:rPr>
              <a:t>manage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the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US" sz="2400" dirty="0">
                <a:latin typeface="Cambria"/>
                <a:cs typeface="Cambria"/>
              </a:rPr>
              <a:t>components</a:t>
            </a:r>
            <a:r>
              <a:rPr lang="en-US" sz="2400" spc="525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that</a:t>
            </a:r>
            <a:r>
              <a:rPr lang="en-US" sz="2400" spc="520" dirty="0">
                <a:latin typeface="Cambria"/>
                <a:cs typeface="Cambria"/>
              </a:rPr>
              <a:t> </a:t>
            </a:r>
            <a:r>
              <a:rPr lang="en-US" sz="2400" spc="-35" dirty="0">
                <a:latin typeface="Cambria"/>
                <a:cs typeface="Cambria"/>
              </a:rPr>
              <a:t>make </a:t>
            </a:r>
            <a:r>
              <a:rPr lang="en-US" sz="2400" spc="-30" dirty="0">
                <a:latin typeface="Cambria"/>
                <a:cs typeface="Cambria"/>
              </a:rPr>
              <a:t> </a:t>
            </a:r>
            <a:r>
              <a:rPr lang="en-US" sz="2400" spc="-5" dirty="0">
                <a:latin typeface="Cambria"/>
                <a:cs typeface="Cambria"/>
              </a:rPr>
              <a:t>up</a:t>
            </a:r>
            <a:r>
              <a:rPr lang="en-US" sz="2400" dirty="0">
                <a:latin typeface="Cambria"/>
                <a:cs typeface="Cambria"/>
              </a:rPr>
              <a:t> an </a:t>
            </a:r>
            <a:r>
              <a:rPr lang="en-US" sz="2400" spc="-10" dirty="0">
                <a:latin typeface="Cambria"/>
                <a:cs typeface="Cambria"/>
              </a:rPr>
              <a:t>application.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lang="en-US" sz="2400" spc="-10" dirty="0">
                <a:latin typeface="Cambria"/>
                <a:cs typeface="Cambria"/>
              </a:rPr>
              <a:t>These</a:t>
            </a:r>
            <a:r>
              <a:rPr lang="en-US" sz="2400" spc="-5" dirty="0">
                <a:latin typeface="Cambria"/>
                <a:cs typeface="Cambria"/>
              </a:rPr>
              <a:t> objects</a:t>
            </a:r>
            <a:r>
              <a:rPr lang="en-US" sz="2400" dirty="0">
                <a:latin typeface="Cambria"/>
                <a:cs typeface="Cambria"/>
              </a:rPr>
              <a:t> </a:t>
            </a:r>
            <a:r>
              <a:rPr lang="en-US" sz="2400" spc="-30" dirty="0">
                <a:latin typeface="Cambria"/>
                <a:cs typeface="Cambria"/>
              </a:rPr>
              <a:t>are </a:t>
            </a:r>
            <a:r>
              <a:rPr lang="en-US" sz="2400" spc="-25" dirty="0">
                <a:latin typeface="Cambria"/>
                <a:cs typeface="Cambria"/>
              </a:rPr>
              <a:t> </a:t>
            </a:r>
            <a:r>
              <a:rPr lang="en-US" sz="2400" b="1" dirty="0">
                <a:latin typeface="Cambria"/>
                <a:cs typeface="Cambria"/>
              </a:rPr>
              <a:t>called</a:t>
            </a:r>
            <a:r>
              <a:rPr lang="en-US" sz="2400" b="1" spc="-45" dirty="0">
                <a:latin typeface="Cambria"/>
                <a:cs typeface="Cambria"/>
              </a:rPr>
              <a:t> </a:t>
            </a:r>
            <a:r>
              <a:rPr lang="en-US" sz="2400" b="1" spc="-10" dirty="0">
                <a:latin typeface="Cambria"/>
                <a:cs typeface="Cambria"/>
              </a:rPr>
              <a:t>Spring</a:t>
            </a:r>
            <a:r>
              <a:rPr lang="en-US" sz="2400" b="1" dirty="0">
                <a:latin typeface="Cambria"/>
                <a:cs typeface="Cambria"/>
              </a:rPr>
              <a:t> </a:t>
            </a:r>
            <a:r>
              <a:rPr lang="en-US" sz="2400" b="1" spc="-5" dirty="0">
                <a:latin typeface="Cambria"/>
                <a:cs typeface="Cambria"/>
              </a:rPr>
              <a:t>Beans.</a:t>
            </a:r>
            <a:endParaRPr lang="en-US" sz="2400" dirty="0">
              <a:latin typeface="Cambria"/>
              <a:cs typeface="Cambria"/>
            </a:endParaRPr>
          </a:p>
          <a:p>
            <a:endParaRPr lang="en-IN" sz="2400" dirty="0">
              <a:latin typeface="Cambria"/>
              <a:cs typeface="Cambria"/>
            </a:endParaRPr>
          </a:p>
          <a:p>
            <a:endParaRPr lang="en-IN" sz="2400" dirty="0">
              <a:latin typeface="Cambria"/>
              <a:cs typeface="Cambria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27" y="546938"/>
            <a:ext cx="3905250" cy="66484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8750">
              <a:lnSpc>
                <a:spcPts val="2510"/>
              </a:lnSpc>
              <a:spcBef>
                <a:spcPts val="115"/>
              </a:spcBef>
            </a:pPr>
            <a:r>
              <a:rPr sz="2100" dirty="0">
                <a:latin typeface="Cambria"/>
                <a:cs typeface="Cambria"/>
              </a:rPr>
              <a:t>Sp</a:t>
            </a:r>
            <a:r>
              <a:rPr sz="2100" spc="15" dirty="0">
                <a:latin typeface="Cambria"/>
                <a:cs typeface="Cambria"/>
              </a:rPr>
              <a:t>r</a:t>
            </a:r>
            <a:r>
              <a:rPr sz="2100" spc="5" dirty="0">
                <a:latin typeface="Cambria"/>
                <a:cs typeface="Cambria"/>
              </a:rPr>
              <a:t>ing</a:t>
            </a:r>
            <a:r>
              <a:rPr sz="2100" spc="-125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pr</a:t>
            </a:r>
            <a:r>
              <a:rPr sz="2100" dirty="0">
                <a:latin typeface="Cambria"/>
                <a:cs typeface="Cambria"/>
              </a:rPr>
              <a:t>ov</a:t>
            </a:r>
            <a:r>
              <a:rPr sz="2100" spc="5" dirty="0">
                <a:latin typeface="Cambria"/>
                <a:cs typeface="Cambria"/>
              </a:rPr>
              <a:t>i</a:t>
            </a:r>
            <a:r>
              <a:rPr sz="2100" spc="-15" dirty="0">
                <a:latin typeface="Cambria"/>
                <a:cs typeface="Cambria"/>
              </a:rPr>
              <a:t>de</a:t>
            </a:r>
            <a:r>
              <a:rPr sz="2100" spc="5" dirty="0">
                <a:latin typeface="Cambria"/>
                <a:cs typeface="Cambria"/>
              </a:rPr>
              <a:t>s</a:t>
            </a:r>
            <a:r>
              <a:rPr sz="2100" spc="-15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th</a:t>
            </a:r>
            <a:r>
              <a:rPr sz="2100" spc="5" dirty="0">
                <a:latin typeface="Cambria"/>
                <a:cs typeface="Cambria"/>
              </a:rPr>
              <a:t>e</a:t>
            </a:r>
            <a:r>
              <a:rPr sz="2100" spc="-90" dirty="0">
                <a:latin typeface="Cambria"/>
                <a:cs typeface="Cambria"/>
              </a:rPr>
              <a:t> </a:t>
            </a:r>
            <a:r>
              <a:rPr sz="2100" spc="5" dirty="0">
                <a:latin typeface="Cambria"/>
                <a:cs typeface="Cambria"/>
              </a:rPr>
              <a:t>f</a:t>
            </a:r>
            <a:r>
              <a:rPr sz="2100" dirty="0">
                <a:latin typeface="Cambria"/>
                <a:cs typeface="Cambria"/>
              </a:rPr>
              <a:t>ol</a:t>
            </a:r>
            <a:r>
              <a:rPr sz="2100" spc="-10" dirty="0">
                <a:latin typeface="Cambria"/>
                <a:cs typeface="Cambria"/>
              </a:rPr>
              <a:t>l</a:t>
            </a:r>
            <a:r>
              <a:rPr sz="2100" dirty="0">
                <a:latin typeface="Cambria"/>
                <a:cs typeface="Cambria"/>
              </a:rPr>
              <a:t>owing</a:t>
            </a:r>
            <a:endParaRPr sz="2100">
              <a:latin typeface="Cambria"/>
              <a:cs typeface="Cambria"/>
            </a:endParaRPr>
          </a:p>
          <a:p>
            <a:pPr marL="12700">
              <a:lnSpc>
                <a:spcPts val="2510"/>
              </a:lnSpc>
            </a:pPr>
            <a:r>
              <a:rPr sz="2100" spc="-25" dirty="0">
                <a:latin typeface="Cambria"/>
                <a:cs typeface="Cambria"/>
              </a:rPr>
              <a:t>tw</a:t>
            </a:r>
            <a:r>
              <a:rPr sz="2100" spc="5" dirty="0">
                <a:latin typeface="Cambria"/>
                <a:cs typeface="Cambria"/>
              </a:rPr>
              <a:t>o</a:t>
            </a:r>
            <a:r>
              <a:rPr sz="2100" spc="-35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di</a:t>
            </a:r>
            <a:r>
              <a:rPr sz="2100" spc="-5" dirty="0">
                <a:latin typeface="Cambria"/>
                <a:cs typeface="Cambria"/>
              </a:rPr>
              <a:t>s</a:t>
            </a:r>
            <a:r>
              <a:rPr sz="2100" dirty="0">
                <a:latin typeface="Cambria"/>
                <a:cs typeface="Cambria"/>
              </a:rPr>
              <a:t>tinct</a:t>
            </a:r>
            <a:r>
              <a:rPr sz="2100" spc="-1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ty</a:t>
            </a:r>
            <a:r>
              <a:rPr sz="2100" spc="15" dirty="0">
                <a:latin typeface="Cambria"/>
                <a:cs typeface="Cambria"/>
              </a:rPr>
              <a:t>p</a:t>
            </a:r>
            <a:r>
              <a:rPr sz="2100" spc="5" dirty="0">
                <a:latin typeface="Cambria"/>
                <a:cs typeface="Cambria"/>
              </a:rPr>
              <a:t>es</a:t>
            </a:r>
            <a:r>
              <a:rPr sz="2100" spc="-10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-2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c</a:t>
            </a:r>
            <a:r>
              <a:rPr sz="2100" dirty="0">
                <a:latin typeface="Cambria"/>
                <a:cs typeface="Cambria"/>
              </a:rPr>
              <a:t>ontain</a:t>
            </a:r>
            <a:r>
              <a:rPr sz="2100" spc="10" dirty="0">
                <a:latin typeface="Cambria"/>
                <a:cs typeface="Cambria"/>
              </a:rPr>
              <a:t>er</a:t>
            </a:r>
            <a:r>
              <a:rPr sz="2100" spc="-5" dirty="0">
                <a:latin typeface="Cambria"/>
                <a:cs typeface="Cambria"/>
              </a:rPr>
              <a:t>s</a:t>
            </a:r>
            <a:r>
              <a:rPr sz="2100" dirty="0">
                <a:latin typeface="Cambria"/>
                <a:cs typeface="Cambria"/>
              </a:rPr>
              <a:t>.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027" y="1524000"/>
            <a:ext cx="8970773" cy="52536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b="1" spc="-5" dirty="0">
                <a:latin typeface="Cambria"/>
                <a:cs typeface="Cambria"/>
              </a:rPr>
              <a:t>Spring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mbria"/>
                <a:cs typeface="Cambria"/>
              </a:rPr>
              <a:t>BeanFactory</a:t>
            </a:r>
            <a:r>
              <a:rPr sz="2400" b="1" spc="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Container</a:t>
            </a:r>
            <a:endParaRPr sz="2400" dirty="0">
              <a:latin typeface="Cambria"/>
              <a:cs typeface="Cambria"/>
            </a:endParaRPr>
          </a:p>
          <a:p>
            <a:pPr marL="469900" marR="5080" indent="-95250" algn="just">
              <a:lnSpc>
                <a:spcPct val="80000"/>
              </a:lnSpc>
              <a:spcBef>
                <a:spcPts val="1800"/>
              </a:spcBef>
            </a:pPr>
            <a:r>
              <a:rPr sz="2400" spc="-5" dirty="0">
                <a:latin typeface="Cambria"/>
                <a:cs typeface="Cambria"/>
              </a:rPr>
              <a:t>This </a:t>
            </a:r>
            <a:r>
              <a:rPr sz="2400" spc="-15" dirty="0">
                <a:latin typeface="Cambria"/>
                <a:cs typeface="Cambria"/>
              </a:rPr>
              <a:t>is </a:t>
            </a: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spc="-15" dirty="0">
                <a:latin typeface="Cambria"/>
                <a:cs typeface="Cambria"/>
              </a:rPr>
              <a:t>simplest </a:t>
            </a:r>
            <a:r>
              <a:rPr sz="2400" spc="-10" dirty="0">
                <a:latin typeface="Cambria"/>
                <a:cs typeface="Cambria"/>
              </a:rPr>
              <a:t>container </a:t>
            </a:r>
            <a:r>
              <a:rPr sz="2400" spc="-20" dirty="0">
                <a:latin typeface="Cambria"/>
                <a:cs typeface="Cambria"/>
              </a:rPr>
              <a:t>providing </a:t>
            </a:r>
            <a:r>
              <a:rPr sz="2400" spc="-15" dirty="0">
                <a:latin typeface="Cambria"/>
                <a:cs typeface="Cambria"/>
              </a:rPr>
              <a:t>the basic </a:t>
            </a:r>
            <a:r>
              <a:rPr sz="2400" b="1" spc="-10" dirty="0">
                <a:latin typeface="Cambria"/>
                <a:cs typeface="Cambria"/>
              </a:rPr>
              <a:t>support </a:t>
            </a:r>
            <a:r>
              <a:rPr sz="2400" b="1" spc="-5" dirty="0">
                <a:latin typeface="Cambria"/>
                <a:cs typeface="Cambria"/>
              </a:rPr>
              <a:t>for </a:t>
            </a:r>
            <a:r>
              <a:rPr sz="2400" b="1" dirty="0">
                <a:latin typeface="Cambria"/>
                <a:cs typeface="Cambria"/>
              </a:rPr>
              <a:t>DI </a:t>
            </a:r>
            <a:r>
              <a:rPr sz="2400" spc="-5" dirty="0">
                <a:latin typeface="Cambria"/>
                <a:cs typeface="Cambria"/>
              </a:rPr>
              <a:t>and is</a:t>
            </a:r>
            <a:r>
              <a:rPr lang="en-US"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defined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by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420" dirty="0">
                <a:latin typeface="Cambria"/>
                <a:cs typeface="Cambria"/>
              </a:rPr>
              <a:t> </a:t>
            </a:r>
            <a:r>
              <a:rPr sz="2400" b="1" spc="-25" dirty="0">
                <a:solidFill>
                  <a:srgbClr val="0070C0"/>
                </a:solidFill>
                <a:latin typeface="Cambria"/>
                <a:cs typeface="Cambria"/>
              </a:rPr>
              <a:t>org.springframework.beans.factory.BeanFactory </a:t>
            </a:r>
            <a:r>
              <a:rPr sz="2400" b="1" spc="-20" dirty="0">
                <a:solidFill>
                  <a:srgbClr val="0070C0"/>
                </a:solidFill>
                <a:latin typeface="Cambria"/>
                <a:cs typeface="Cambria"/>
              </a:rPr>
              <a:t> interface</a:t>
            </a:r>
            <a:r>
              <a:rPr sz="2400" spc="-20" dirty="0">
                <a:latin typeface="Cambria"/>
                <a:cs typeface="Cambria"/>
              </a:rPr>
              <a:t>.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BeanFactory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and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related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interfaces,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such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BeanFactoryAware,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InitializingBean,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DisposableBean,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are</a:t>
            </a:r>
            <a:r>
              <a:rPr sz="2400" spc="39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still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present 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Spring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for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purpose</a:t>
            </a:r>
            <a:r>
              <a:rPr sz="2400" spc="-5" dirty="0">
                <a:latin typeface="Cambria"/>
                <a:cs typeface="Cambria"/>
              </a:rPr>
              <a:t> of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backward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compatibility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with</a:t>
            </a:r>
            <a:r>
              <a:rPr sz="2400" spc="39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409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large 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number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third-party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frameworks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that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integrate</a:t>
            </a:r>
            <a:r>
              <a:rPr sz="2400" spc="-1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with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Spring.</a:t>
            </a:r>
            <a:endParaRPr sz="2400" dirty="0">
              <a:latin typeface="Cambria"/>
              <a:cs typeface="Cambria"/>
            </a:endParaRPr>
          </a:p>
          <a:p>
            <a:pPr marL="253365" indent="-241300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254000" algn="l"/>
              </a:tabLst>
            </a:pPr>
            <a:r>
              <a:rPr sz="2400" b="1" spc="-35" dirty="0">
                <a:latin typeface="Calibri"/>
                <a:cs typeface="Calibri"/>
              </a:rPr>
              <a:t>Spring</a:t>
            </a:r>
            <a:r>
              <a:rPr sz="2400" b="1" spc="135" dirty="0"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ApplicationContext</a:t>
            </a:r>
            <a:r>
              <a:rPr sz="2400" b="1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Container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Calibri"/>
              <a:cs typeface="Calibri"/>
            </a:endParaRPr>
          </a:p>
          <a:p>
            <a:pPr marL="469900" marR="6985" indent="30480" algn="just">
              <a:lnSpc>
                <a:spcPct val="80000"/>
              </a:lnSpc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container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more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enterprise-specific</a:t>
            </a:r>
            <a:r>
              <a:rPr sz="2400" spc="-5" dirty="0">
                <a:latin typeface="Calibri"/>
                <a:cs typeface="Calibri"/>
              </a:rPr>
              <a:t> functionality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ability </a:t>
            </a:r>
            <a:r>
              <a:rPr sz="2400" spc="-35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resolve textual </a:t>
            </a:r>
            <a:r>
              <a:rPr sz="2400" spc="-20" dirty="0">
                <a:latin typeface="Calibri"/>
                <a:cs typeface="Calibri"/>
              </a:rPr>
              <a:t>messages from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properties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 ability </a:t>
            </a:r>
            <a:r>
              <a:rPr sz="2400" spc="-90" dirty="0">
                <a:latin typeface="Calibri"/>
                <a:cs typeface="Calibri"/>
              </a:rPr>
              <a:t>to 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publish </a:t>
            </a:r>
            <a:r>
              <a:rPr sz="2400" spc="-15" dirty="0">
                <a:latin typeface="Calibri"/>
                <a:cs typeface="Calibri"/>
              </a:rPr>
              <a:t>application </a:t>
            </a:r>
            <a:r>
              <a:rPr sz="2400" spc="-20" dirty="0">
                <a:latin typeface="Calibri"/>
                <a:cs typeface="Calibri"/>
              </a:rPr>
              <a:t>events </a:t>
            </a:r>
            <a:r>
              <a:rPr sz="2400" spc="-35" dirty="0">
                <a:latin typeface="Calibri"/>
                <a:cs typeface="Calibri"/>
              </a:rPr>
              <a:t>to </a:t>
            </a:r>
            <a:r>
              <a:rPr sz="2400" spc="-30" dirty="0">
                <a:latin typeface="Calibri"/>
                <a:cs typeface="Calibri"/>
              </a:rPr>
              <a:t>interested </a:t>
            </a:r>
            <a:r>
              <a:rPr sz="2400" b="1" spc="-20" dirty="0">
                <a:latin typeface="Calibri"/>
                <a:cs typeface="Calibri"/>
              </a:rPr>
              <a:t>event </a:t>
            </a:r>
            <a:r>
              <a:rPr sz="2400" b="1" spc="-15" dirty="0">
                <a:latin typeface="Calibri"/>
                <a:cs typeface="Calibri"/>
              </a:rPr>
              <a:t>listeners</a:t>
            </a:r>
            <a:r>
              <a:rPr sz="2400" spc="-15" dirty="0">
                <a:latin typeface="Calibri"/>
                <a:cs typeface="Calibri"/>
              </a:rPr>
              <a:t>.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30" dirty="0">
                <a:latin typeface="Calibri"/>
                <a:cs typeface="Calibri"/>
              </a:rPr>
              <a:t>container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org.springframework.context.ApplicationContext</a:t>
            </a:r>
            <a:r>
              <a:rPr sz="2400" b="1" i="1" spc="-85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spc="-35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interface</a:t>
            </a:r>
            <a:r>
              <a:rPr sz="2400" spc="-3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507" y="549351"/>
            <a:ext cx="385762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2200" b="1" spc="-40" dirty="0">
                <a:solidFill>
                  <a:srgbClr val="FFFFFF"/>
                </a:solidFill>
                <a:latin typeface="Cambria"/>
                <a:cs typeface="Cambria"/>
              </a:rPr>
              <a:t>Inversion</a:t>
            </a:r>
            <a:r>
              <a:rPr sz="2200" b="1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200" b="1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2200" b="1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Cambria"/>
                <a:cs typeface="Cambria"/>
              </a:rPr>
              <a:t>(IOC)</a:t>
            </a:r>
            <a:r>
              <a:rPr sz="2200" b="1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1905" algn="ctr">
              <a:lnSpc>
                <a:spcPct val="100000"/>
              </a:lnSpc>
            </a:pPr>
            <a:r>
              <a:rPr sz="2200" b="1" dirty="0">
                <a:solidFill>
                  <a:srgbClr val="FFFFFF"/>
                </a:solidFill>
                <a:latin typeface="Cambria"/>
                <a:cs typeface="Cambria"/>
              </a:rPr>
              <a:t>Dependency</a:t>
            </a:r>
            <a:r>
              <a:rPr sz="2200" b="1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mbria"/>
                <a:cs typeface="Cambria"/>
              </a:rPr>
              <a:t>Injection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812417"/>
            <a:ext cx="7863840" cy="403161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70"/>
              </a:spcBef>
            </a:pPr>
            <a:r>
              <a:rPr sz="2200" dirty="0">
                <a:latin typeface="Cambria"/>
                <a:cs typeface="Cambria"/>
              </a:rPr>
              <a:t>These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are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design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patterns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that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are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used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b="1" spc="-45" dirty="0">
                <a:latin typeface="Cambria"/>
                <a:cs typeface="Cambria"/>
              </a:rPr>
              <a:t>remove 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dependency </a:t>
            </a:r>
            <a:r>
              <a:rPr sz="2200" spc="-20" dirty="0">
                <a:latin typeface="Cambria"/>
                <a:cs typeface="Cambria"/>
              </a:rPr>
              <a:t>from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20" dirty="0">
                <a:latin typeface="Cambria"/>
                <a:cs typeface="Cambria"/>
              </a:rPr>
              <a:t>programming </a:t>
            </a:r>
            <a:r>
              <a:rPr sz="2200" dirty="0">
                <a:latin typeface="Cambria"/>
                <a:cs typeface="Cambria"/>
              </a:rPr>
              <a:t>code. </a:t>
            </a:r>
            <a:r>
              <a:rPr sz="2200" spc="-5" dirty="0">
                <a:latin typeface="Cambria"/>
                <a:cs typeface="Cambria"/>
              </a:rPr>
              <a:t>They </a:t>
            </a:r>
            <a:r>
              <a:rPr sz="2200" spc="-30" dirty="0">
                <a:latin typeface="Cambria"/>
                <a:cs typeface="Cambria"/>
              </a:rPr>
              <a:t>make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b="1" spc="-10" dirty="0">
                <a:latin typeface="Cambria"/>
                <a:cs typeface="Cambria"/>
              </a:rPr>
              <a:t>code 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easier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to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test</a:t>
            </a:r>
            <a:r>
              <a:rPr sz="2200" b="1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maintain</a:t>
            </a:r>
            <a:r>
              <a:rPr sz="2200" spc="-10" dirty="0">
                <a:latin typeface="Cambria"/>
                <a:cs typeface="Cambria"/>
              </a:rPr>
              <a:t>.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Let's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understand</a:t>
            </a:r>
            <a:r>
              <a:rPr sz="2200" dirty="0">
                <a:latin typeface="Cambria"/>
                <a:cs typeface="Cambria"/>
              </a:rPr>
              <a:t> this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 </a:t>
            </a:r>
            <a:r>
              <a:rPr sz="2200" dirty="0">
                <a:latin typeface="Cambria"/>
                <a:cs typeface="Cambria"/>
              </a:rPr>
              <a:t> following</a:t>
            </a:r>
            <a:r>
              <a:rPr sz="2200" spc="-1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code: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"/>
              <a:cs typeface="Cambria"/>
            </a:endParaRPr>
          </a:p>
          <a:p>
            <a:pPr marL="12700" marR="4934585">
              <a:lnSpc>
                <a:spcPct val="90000"/>
              </a:lnSpc>
            </a:pPr>
            <a:r>
              <a:rPr sz="2200" dirty="0">
                <a:latin typeface="Cambria"/>
                <a:cs typeface="Cambria"/>
              </a:rPr>
              <a:t>class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Employee{ </a:t>
            </a:r>
            <a:r>
              <a:rPr sz="2200" spc="-5" dirty="0">
                <a:latin typeface="Cambria"/>
                <a:cs typeface="Cambria"/>
              </a:rPr>
              <a:t> Address address;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Employee(){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add</a:t>
            </a:r>
            <a:r>
              <a:rPr sz="2200" spc="-3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ess=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n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ew</a:t>
            </a:r>
            <a:r>
              <a:rPr sz="2200" spc="-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dd</a:t>
            </a:r>
            <a:r>
              <a:rPr sz="2200" spc="-35" dirty="0">
                <a:solidFill>
                  <a:srgbClr val="FF0000"/>
                </a:solidFill>
                <a:latin typeface="Cambria"/>
                <a:cs typeface="Cambria"/>
              </a:rPr>
              <a:t>r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ess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(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)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;</a:t>
            </a:r>
          </a:p>
          <a:p>
            <a:pPr marL="12700">
              <a:lnSpc>
                <a:spcPts val="2090"/>
              </a:lnSpc>
            </a:pPr>
            <a:r>
              <a:rPr sz="2200" dirty="0">
                <a:latin typeface="Cambria"/>
                <a:cs typeface="Cambria"/>
              </a:rPr>
              <a:t>}</a:t>
            </a:r>
          </a:p>
          <a:p>
            <a:pPr marL="12700">
              <a:lnSpc>
                <a:spcPts val="2400"/>
              </a:lnSpc>
            </a:pPr>
            <a:r>
              <a:rPr sz="2200" dirty="0">
                <a:latin typeface="Cambria"/>
                <a:cs typeface="Cambria"/>
              </a:rPr>
              <a:t>}</a:t>
            </a:r>
          </a:p>
          <a:p>
            <a:pPr marL="12700">
              <a:lnSpc>
                <a:spcPts val="2450"/>
              </a:lnSpc>
            </a:pPr>
            <a:r>
              <a:rPr sz="2200" dirty="0">
                <a:latin typeface="Cambria"/>
                <a:cs typeface="Cambria"/>
              </a:rPr>
              <a:t>In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such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case,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there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dependency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between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15" dirty="0">
                <a:latin typeface="Cambria"/>
                <a:cs typeface="Cambria"/>
              </a:rPr>
              <a:t>Employee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and</a:t>
            </a:r>
            <a:endParaRPr sz="2200" dirty="0">
              <a:latin typeface="Cambria"/>
              <a:cs typeface="Cambria"/>
            </a:endParaRPr>
          </a:p>
          <a:p>
            <a:pPr marL="12700">
              <a:lnSpc>
                <a:spcPts val="2570"/>
              </a:lnSpc>
            </a:pPr>
            <a:r>
              <a:rPr sz="2200" spc="-5" dirty="0">
                <a:latin typeface="Cambria"/>
                <a:cs typeface="Cambria"/>
              </a:rPr>
              <a:t>Address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Cambria"/>
                <a:cs typeface="Cambria"/>
              </a:rPr>
              <a:t>tight</a:t>
            </a:r>
            <a:r>
              <a:rPr sz="2200" b="1" spc="-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mbria"/>
                <a:cs typeface="Cambria"/>
              </a:rPr>
              <a:t>coupling</a:t>
            </a:r>
            <a:r>
              <a:rPr sz="2200" b="1" spc="-5" dirty="0">
                <a:latin typeface="Cambria"/>
                <a:cs typeface="Cambria"/>
              </a:rPr>
              <a:t>).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15" y="549351"/>
            <a:ext cx="387921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pc="-30" dirty="0">
                <a:latin typeface="Cambria"/>
                <a:cs typeface="Cambria"/>
              </a:rPr>
              <a:t>I</a:t>
            </a:r>
            <a:r>
              <a:rPr spc="-10" dirty="0">
                <a:latin typeface="Cambria"/>
                <a:cs typeface="Cambria"/>
              </a:rPr>
              <a:t>n</a:t>
            </a:r>
            <a:r>
              <a:rPr spc="-20" dirty="0">
                <a:latin typeface="Cambria"/>
                <a:cs typeface="Cambria"/>
              </a:rPr>
              <a:t>ve</a:t>
            </a:r>
            <a:r>
              <a:rPr spc="-40" dirty="0">
                <a:latin typeface="Cambria"/>
                <a:cs typeface="Cambria"/>
              </a:rPr>
              <a:t>r</a:t>
            </a:r>
            <a:r>
              <a:rPr spc="-35" dirty="0">
                <a:latin typeface="Cambria"/>
                <a:cs typeface="Cambria"/>
              </a:rPr>
              <a:t>s</a:t>
            </a:r>
            <a:r>
              <a:rPr spc="-25" dirty="0">
                <a:latin typeface="Cambria"/>
                <a:cs typeface="Cambria"/>
              </a:rPr>
              <a:t>i</a:t>
            </a:r>
            <a:r>
              <a:rPr spc="-30" dirty="0">
                <a:latin typeface="Cambria"/>
                <a:cs typeface="Cambria"/>
              </a:rPr>
              <a:t>o</a:t>
            </a:r>
            <a:r>
              <a:rPr spc="5" dirty="0">
                <a:latin typeface="Cambria"/>
                <a:cs typeface="Cambria"/>
              </a:rPr>
              <a:t>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</a:t>
            </a:r>
            <a:r>
              <a:rPr spc="10" dirty="0">
                <a:latin typeface="Cambria"/>
                <a:cs typeface="Cambria"/>
              </a:rPr>
              <a:t>t</a:t>
            </a:r>
            <a:r>
              <a:rPr spc="-15" dirty="0">
                <a:latin typeface="Cambria"/>
                <a:cs typeface="Cambria"/>
              </a:rPr>
              <a:t>r</a:t>
            </a:r>
            <a:r>
              <a:rPr spc="-5" dirty="0">
                <a:latin typeface="Cambria"/>
                <a:cs typeface="Cambria"/>
              </a:rPr>
              <a:t>o</a:t>
            </a:r>
            <a:r>
              <a:rPr dirty="0">
                <a:latin typeface="Cambria"/>
                <a:cs typeface="Cambria"/>
              </a:rPr>
              <a:t>l</a:t>
            </a:r>
            <a:r>
              <a:rPr spc="-130" dirty="0">
                <a:latin typeface="Cambria"/>
                <a:cs typeface="Cambria"/>
              </a:rPr>
              <a:t> </a:t>
            </a:r>
            <a:r>
              <a:rPr spc="5" dirty="0">
                <a:latin typeface="Cambria"/>
                <a:cs typeface="Cambria"/>
              </a:rPr>
              <a:t>(IOC)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</a:p>
          <a:p>
            <a:pPr marL="5080" algn="ctr">
              <a:lnSpc>
                <a:spcPct val="100000"/>
              </a:lnSpc>
            </a:pPr>
            <a:r>
              <a:rPr dirty="0">
                <a:latin typeface="Cambria"/>
                <a:cs typeface="Cambria"/>
              </a:rPr>
              <a:t>Dependency</a:t>
            </a:r>
            <a:r>
              <a:rPr spc="-9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Injection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35556"/>
            <a:ext cx="7855584" cy="389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6435">
              <a:lnSpc>
                <a:spcPct val="150100"/>
              </a:lnSpc>
              <a:spcBef>
                <a:spcPts val="100"/>
              </a:spcBef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Inversion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Control </a:t>
            </a:r>
            <a:r>
              <a:rPr sz="2000" spc="-10" dirty="0">
                <a:latin typeface="Cambria"/>
                <a:cs typeface="Cambria"/>
              </a:rPr>
              <a:t>scenario,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something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this: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Employee{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1870"/>
              </a:lnSpc>
            </a:pPr>
            <a:r>
              <a:rPr sz="2000" spc="-40" dirty="0">
                <a:latin typeface="Cambria"/>
                <a:cs typeface="Cambria"/>
              </a:rPr>
              <a:t>Address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address;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1920"/>
              </a:lnSpc>
            </a:pPr>
            <a:r>
              <a:rPr sz="2000" spc="-35" dirty="0">
                <a:latin typeface="Cambria"/>
                <a:cs typeface="Cambria"/>
              </a:rPr>
              <a:t>Employee(Address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address){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1825"/>
              </a:lnSpc>
            </a:pP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this.address=address;</a:t>
            </a:r>
            <a:endParaRPr sz="20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>
              <a:lnSpc>
                <a:spcPts val="1955"/>
              </a:lnSpc>
            </a:pPr>
            <a:r>
              <a:rPr sz="2000" spc="-5" dirty="0">
                <a:latin typeface="Cambria"/>
                <a:cs typeface="Cambria"/>
              </a:rPr>
              <a:t>}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2295"/>
              </a:lnSpc>
            </a:pPr>
            <a:r>
              <a:rPr sz="2000" spc="-5" dirty="0">
                <a:latin typeface="Cambria"/>
                <a:cs typeface="Cambria"/>
              </a:rPr>
              <a:t>}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latin typeface="Cambria"/>
                <a:cs typeface="Cambria"/>
              </a:rPr>
              <a:t>Thus,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IOC</a:t>
            </a:r>
            <a:r>
              <a:rPr sz="2000" b="1" spc="3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makes</a:t>
            </a:r>
            <a:r>
              <a:rPr sz="2000" spc="2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000" spc="2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mbria"/>
                <a:cs typeface="Cambria"/>
              </a:rPr>
              <a:t>code</a:t>
            </a:r>
            <a:r>
              <a:rPr sz="2000" b="1" spc="3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30" dirty="0">
                <a:solidFill>
                  <a:srgbClr val="FF0000"/>
                </a:solidFill>
                <a:latin typeface="Cambria"/>
                <a:cs typeface="Cambria"/>
              </a:rPr>
              <a:t>loosely</a:t>
            </a:r>
            <a:r>
              <a:rPr sz="2000" b="1" spc="3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coupled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sz="2000" spc="2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such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case,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there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no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ts val="2305"/>
              </a:lnSpc>
            </a:pPr>
            <a:r>
              <a:rPr sz="2000" spc="-35" dirty="0">
                <a:latin typeface="Cambria"/>
                <a:cs typeface="Cambria"/>
              </a:rPr>
              <a:t>need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modify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code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our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logic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moved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new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environment.</a:t>
            </a:r>
            <a:endParaRPr sz="2000" dirty="0">
              <a:latin typeface="Cambria"/>
              <a:cs typeface="Cambria"/>
            </a:endParaRPr>
          </a:p>
          <a:p>
            <a:pPr marL="12700" marR="5080" algn="just">
              <a:lnSpc>
                <a:spcPct val="79000"/>
              </a:lnSpc>
              <a:spcBef>
                <a:spcPts val="1895"/>
              </a:spcBef>
            </a:pP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Spring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framework,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IOC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container</a:t>
            </a:r>
            <a:r>
              <a:rPr sz="2000" spc="-5" dirty="0">
                <a:latin typeface="Cambria"/>
                <a:cs typeface="Cambria"/>
              </a:rPr>
              <a:t> is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responsible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inject</a:t>
            </a:r>
            <a:r>
              <a:rPr sz="2000" b="1" spc="-5" dirty="0">
                <a:latin typeface="Cambria"/>
                <a:cs typeface="Cambria"/>
              </a:rPr>
              <a:t> the </a:t>
            </a:r>
            <a:r>
              <a:rPr sz="2000" b="1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dependency</a:t>
            </a:r>
            <a:r>
              <a:rPr sz="2000" spc="-5" dirty="0">
                <a:latin typeface="Cambria"/>
                <a:cs typeface="Cambria"/>
              </a:rPr>
              <a:t>.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We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provide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metadata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IOC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container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either</a:t>
            </a:r>
            <a:r>
              <a:rPr sz="2000" b="1" spc="430" dirty="0">
                <a:latin typeface="Cambria"/>
                <a:cs typeface="Cambria"/>
              </a:rPr>
              <a:t> </a:t>
            </a:r>
            <a:r>
              <a:rPr sz="2000" b="1" spc="-105" dirty="0">
                <a:latin typeface="Cambria"/>
                <a:cs typeface="Cambria"/>
              </a:rPr>
              <a:t>by </a:t>
            </a:r>
            <a:r>
              <a:rPr sz="2000" b="1" spc="-10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XML</a:t>
            </a:r>
            <a:r>
              <a:rPr sz="2000" b="1" spc="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file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annotation</a:t>
            </a:r>
            <a:r>
              <a:rPr sz="2000" spc="-25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26463"/>
            <a:ext cx="66681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Char char="-"/>
              <a:tabLst>
                <a:tab pos="311150" algn="l"/>
                <a:tab pos="311785" algn="l"/>
              </a:tabLst>
            </a:pPr>
            <a:r>
              <a:rPr sz="2400" spc="-35" dirty="0">
                <a:latin typeface="Calibri"/>
                <a:cs typeface="Calibri"/>
              </a:rPr>
              <a:t>makes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loosely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coupled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easy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</a:t>
            </a:r>
            <a:endParaRPr sz="2400" dirty="0">
              <a:latin typeface="Calibri"/>
              <a:cs typeface="Calibri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Char char="-"/>
              <a:tabLst>
                <a:tab pos="311150" algn="l"/>
                <a:tab pos="311785" algn="l"/>
              </a:tabLst>
            </a:pPr>
            <a:r>
              <a:rPr sz="2400" spc="-35" dirty="0">
                <a:latin typeface="Calibri"/>
                <a:cs typeface="Calibri"/>
              </a:rPr>
              <a:t>makes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easy</a:t>
            </a:r>
            <a:r>
              <a:rPr sz="2400" spc="-10" dirty="0">
                <a:latin typeface="Calibri"/>
                <a:cs typeface="Calibri"/>
              </a:rPr>
              <a:t> 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" y="472185"/>
            <a:ext cx="30708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mbria"/>
                <a:cs typeface="Cambria"/>
              </a:rPr>
              <a:t>Advantages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Dependency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Injection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85800"/>
            <a:ext cx="36849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/>
              <a:t>Dependency</a:t>
            </a:r>
            <a:r>
              <a:rPr sz="3200" spc="65" dirty="0"/>
              <a:t> </a:t>
            </a:r>
            <a:r>
              <a:rPr sz="3200" spc="-5" dirty="0"/>
              <a:t>Injection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600200"/>
            <a:ext cx="89916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 exists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variants:</a:t>
            </a:r>
            <a:endParaRPr sz="2400" dirty="0">
              <a:latin typeface="Calibri"/>
              <a:cs typeface="Calibri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Constructor-based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dependency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injection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Constructor-based</a:t>
            </a:r>
            <a:r>
              <a:rPr sz="2400" spc="-5" dirty="0">
                <a:latin typeface="Calibri"/>
                <a:cs typeface="Calibri"/>
              </a:rPr>
              <a:t> 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5" dirty="0">
                <a:latin typeface="Calibri"/>
                <a:cs typeface="Calibri"/>
              </a:rPr>
              <a:t>is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accomplished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when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invokes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constructor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30" dirty="0">
                <a:latin typeface="Calibri"/>
                <a:cs typeface="Calibri"/>
              </a:rPr>
              <a:t>arguments,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each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representing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dependency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 dirty="0">
              <a:latin typeface="Calibri"/>
              <a:cs typeface="Calibri"/>
            </a:endParaRPr>
          </a:p>
          <a:p>
            <a:pPr marL="469900" marR="10795" indent="-457834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Setter-based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dependency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injection </a:t>
            </a:r>
            <a:r>
              <a:rPr sz="2400" spc="-15" dirty="0">
                <a:latin typeface="Calibri"/>
                <a:cs typeface="Calibri"/>
              </a:rPr>
              <a:t>Setter-based DI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accomplished by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calling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setter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methods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beans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invoking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no-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argument constructor </a:t>
            </a:r>
            <a:r>
              <a:rPr sz="2400" spc="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no-argument </a:t>
            </a:r>
            <a:r>
              <a:rPr sz="2400" spc="-30" dirty="0">
                <a:latin typeface="Calibri"/>
                <a:cs typeface="Calibri"/>
              </a:rPr>
              <a:t>static </a:t>
            </a:r>
            <a:r>
              <a:rPr sz="2400" spc="-15" dirty="0">
                <a:latin typeface="Calibri"/>
                <a:cs typeface="Calibri"/>
              </a:rPr>
              <a:t>factory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spc="-30" dirty="0">
                <a:latin typeface="Calibri"/>
                <a:cs typeface="Calibri"/>
              </a:rPr>
              <a:t>to instantiate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bean.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75" dirty="0">
                <a:latin typeface="Calibri"/>
                <a:cs typeface="Calibri"/>
              </a:rPr>
              <a:t>You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mix both, </a:t>
            </a:r>
            <a:r>
              <a:rPr sz="2400" spc="-10" dirty="0">
                <a:latin typeface="Calibri"/>
                <a:cs typeface="Calibri"/>
              </a:rPr>
              <a:t>Constructor-based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Setter-based </a:t>
            </a:r>
            <a:r>
              <a:rPr sz="2400" spc="-5" dirty="0">
                <a:latin typeface="Calibri"/>
                <a:cs typeface="Calibri"/>
              </a:rPr>
              <a:t>DI but it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good </a:t>
            </a:r>
            <a:r>
              <a:rPr sz="2400" dirty="0">
                <a:latin typeface="Calibri"/>
                <a:cs typeface="Calibri"/>
              </a:rPr>
              <a:t>rule </a:t>
            </a:r>
            <a:r>
              <a:rPr sz="2400" spc="10" dirty="0">
                <a:latin typeface="Calibri"/>
                <a:cs typeface="Calibri"/>
              </a:rPr>
              <a:t>of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thumb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constructor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arguments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mandatory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dependencies </a:t>
            </a:r>
            <a:r>
              <a:rPr sz="2400" spc="5" dirty="0">
                <a:latin typeface="Calibri"/>
                <a:cs typeface="Calibri"/>
              </a:rPr>
              <a:t>and </a:t>
            </a:r>
            <a:r>
              <a:rPr sz="2400" spc="-45" dirty="0">
                <a:latin typeface="Calibri"/>
                <a:cs typeface="Calibri"/>
              </a:rPr>
              <a:t>setters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optional</a:t>
            </a:r>
            <a:r>
              <a:rPr sz="2400" dirty="0">
                <a:latin typeface="Calibri"/>
                <a:cs typeface="Calibri"/>
              </a:rPr>
              <a:t> dependencies.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cleaner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principle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and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decoupling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effective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dirty="0">
                <a:latin typeface="Calibri"/>
                <a:cs typeface="Calibri"/>
              </a:rPr>
              <a:t> objects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dependencies.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10" y="609600"/>
            <a:ext cx="28638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 spc="-25" dirty="0">
                <a:latin typeface="Cambria"/>
                <a:cs typeface="Cambria"/>
              </a:rPr>
              <a:t>Contents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5" y="1516253"/>
            <a:ext cx="824738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Spring: Introduction,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	Architecture,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	Spring MVC Module,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	Life Cycle of Bean Factory,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Explore: Constructor Injection, Dependency Injection,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Inner Beans, Aliases in Bean, Bean Scopes,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Spring Annotations,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Spring AOP Module, Spring DAO,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Database Transaction Management,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CRUD Operation using DAO and Spring API 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1546605"/>
            <a:ext cx="748728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26C09"/>
                </a:solidFill>
                <a:latin typeface="Cambria"/>
                <a:cs typeface="Cambria"/>
              </a:rPr>
              <a:t>Consider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you </a:t>
            </a:r>
            <a:r>
              <a:rPr sz="1800" spc="-30" dirty="0">
                <a:solidFill>
                  <a:srgbClr val="E26C09"/>
                </a:solidFill>
                <a:latin typeface="Cambria"/>
                <a:cs typeface="Cambria"/>
              </a:rPr>
              <a:t>have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an application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which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has </a:t>
            </a:r>
            <a:r>
              <a:rPr sz="1800" dirty="0">
                <a:solidFill>
                  <a:srgbClr val="E26C09"/>
                </a:solidFill>
                <a:latin typeface="Cambria"/>
                <a:cs typeface="Cambria"/>
              </a:rPr>
              <a:t>a </a:t>
            </a:r>
            <a:r>
              <a:rPr sz="1800" spc="-30" dirty="0">
                <a:solidFill>
                  <a:srgbClr val="E26C09"/>
                </a:solidFill>
                <a:latin typeface="Cambria"/>
                <a:cs typeface="Cambria"/>
              </a:rPr>
              <a:t>text </a:t>
            </a:r>
            <a:r>
              <a:rPr sz="1800" spc="-5" dirty="0">
                <a:solidFill>
                  <a:srgbClr val="E26C09"/>
                </a:solidFill>
                <a:latin typeface="Cambria"/>
                <a:cs typeface="Cambria"/>
              </a:rPr>
              <a:t>editor component and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you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want </a:t>
            </a:r>
            <a:r>
              <a:rPr sz="1800" spc="-30" dirty="0">
                <a:solidFill>
                  <a:srgbClr val="E26C09"/>
                </a:solidFill>
                <a:latin typeface="Cambria"/>
                <a:cs typeface="Cambria"/>
              </a:rPr>
              <a:t>to </a:t>
            </a:r>
            <a:r>
              <a:rPr sz="1800" spc="-20" dirty="0">
                <a:solidFill>
                  <a:srgbClr val="E26C09"/>
                </a:solidFill>
                <a:latin typeface="Cambria"/>
                <a:cs typeface="Cambria"/>
              </a:rPr>
              <a:t>provide </a:t>
            </a:r>
            <a:r>
              <a:rPr sz="1800" dirty="0">
                <a:solidFill>
                  <a:srgbClr val="E26C09"/>
                </a:solidFill>
                <a:latin typeface="Cambria"/>
                <a:cs typeface="Cambria"/>
              </a:rPr>
              <a:t>a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spell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check. </a:t>
            </a:r>
            <a:r>
              <a:rPr sz="1800" spc="-85" dirty="0">
                <a:solidFill>
                  <a:srgbClr val="E26C09"/>
                </a:solidFill>
                <a:latin typeface="Cambria"/>
                <a:cs typeface="Cambria"/>
              </a:rPr>
              <a:t>Your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standard </a:t>
            </a:r>
            <a:r>
              <a:rPr sz="1800" spc="-5" dirty="0">
                <a:solidFill>
                  <a:srgbClr val="E26C09"/>
                </a:solidFill>
                <a:latin typeface="Cambria"/>
                <a:cs typeface="Cambria"/>
              </a:rPr>
              <a:t>code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would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look something </a:t>
            </a:r>
            <a:r>
              <a:rPr sz="1800" spc="-20" dirty="0">
                <a:solidFill>
                  <a:srgbClr val="E26C09"/>
                </a:solidFill>
                <a:latin typeface="Cambria"/>
                <a:cs typeface="Cambria"/>
              </a:rPr>
              <a:t>like </a:t>
            </a:r>
            <a:r>
              <a:rPr sz="1800" spc="-15" dirty="0">
                <a:solidFill>
                  <a:srgbClr val="E26C09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E26C09"/>
                </a:solidFill>
                <a:latin typeface="Cambria"/>
                <a:cs typeface="Cambria"/>
              </a:rPr>
              <a:t>this</a:t>
            </a:r>
            <a:r>
              <a:rPr sz="1800" dirty="0">
                <a:solidFill>
                  <a:srgbClr val="E26C09"/>
                </a:solidFill>
                <a:latin typeface="Cambria"/>
                <a:cs typeface="Cambria"/>
              </a:rPr>
              <a:t> −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130" y="467055"/>
            <a:ext cx="39604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ambria"/>
                <a:cs typeface="Cambria"/>
              </a:rPr>
              <a:t>D</a:t>
            </a:r>
            <a:r>
              <a:rPr sz="2800" spc="5" dirty="0">
                <a:latin typeface="Cambria"/>
                <a:cs typeface="Cambria"/>
              </a:rPr>
              <a:t>ependency  </a:t>
            </a:r>
            <a:r>
              <a:rPr sz="2800" dirty="0">
                <a:latin typeface="Cambria"/>
                <a:cs typeface="Cambria"/>
              </a:rPr>
              <a:t>Injection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9375" y="2592499"/>
            <a:ext cx="4141495" cy="221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2060"/>
                </a:solidFill>
              </a:rPr>
              <a:t>public</a:t>
            </a:r>
            <a:r>
              <a:rPr spc="10" dirty="0">
                <a:solidFill>
                  <a:srgbClr val="002060"/>
                </a:solidFill>
              </a:rPr>
              <a:t> </a:t>
            </a:r>
            <a:r>
              <a:rPr spc="-5" dirty="0">
                <a:solidFill>
                  <a:srgbClr val="002060"/>
                </a:solidFill>
              </a:rPr>
              <a:t>class</a:t>
            </a:r>
            <a:r>
              <a:rPr spc="-25" dirty="0">
                <a:solidFill>
                  <a:srgbClr val="002060"/>
                </a:solidFill>
              </a:rPr>
              <a:t> TextEditor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002060"/>
                </a:solidFill>
              </a:rPr>
              <a:t>{</a:t>
            </a:r>
          </a:p>
          <a:p>
            <a:pPr marL="116205">
              <a:lnSpc>
                <a:spcPct val="100000"/>
              </a:lnSpc>
            </a:pPr>
            <a:r>
              <a:rPr spc="-25" dirty="0">
                <a:solidFill>
                  <a:srgbClr val="002060"/>
                </a:solidFill>
              </a:rPr>
              <a:t>private</a:t>
            </a:r>
            <a:r>
              <a:rPr spc="80" dirty="0">
                <a:solidFill>
                  <a:srgbClr val="002060"/>
                </a:solidFill>
              </a:rPr>
              <a:t> </a:t>
            </a:r>
            <a:r>
              <a:rPr spc="-25" dirty="0">
                <a:solidFill>
                  <a:srgbClr val="002060"/>
                </a:solidFill>
              </a:rPr>
              <a:t>SpellChecker</a:t>
            </a:r>
            <a:r>
              <a:rPr spc="150" dirty="0">
                <a:solidFill>
                  <a:srgbClr val="002060"/>
                </a:solidFill>
              </a:rPr>
              <a:t> </a:t>
            </a:r>
            <a:r>
              <a:rPr spc="-25" dirty="0">
                <a:solidFill>
                  <a:srgbClr val="002060"/>
                </a:solidFill>
              </a:rPr>
              <a:t>spellChecker;</a:t>
            </a:r>
          </a:p>
          <a:p>
            <a:pPr marL="64135">
              <a:lnSpc>
                <a:spcPct val="100000"/>
              </a:lnSpc>
            </a:pPr>
            <a:r>
              <a:rPr spc="-10" dirty="0">
                <a:solidFill>
                  <a:srgbClr val="002060"/>
                </a:solidFill>
              </a:rPr>
              <a:t>public</a:t>
            </a:r>
            <a:r>
              <a:rPr spc="-5" dirty="0">
                <a:solidFill>
                  <a:srgbClr val="002060"/>
                </a:solidFill>
              </a:rPr>
              <a:t> </a:t>
            </a:r>
            <a:r>
              <a:rPr spc="-25" dirty="0">
                <a:solidFill>
                  <a:srgbClr val="002060"/>
                </a:solidFill>
              </a:rPr>
              <a:t>TextEditor()</a:t>
            </a:r>
          </a:p>
          <a:p>
            <a:pPr marL="326390">
              <a:lnSpc>
                <a:spcPct val="100000"/>
              </a:lnSpc>
            </a:pPr>
            <a:r>
              <a:rPr dirty="0">
                <a:solidFill>
                  <a:srgbClr val="002060"/>
                </a:solidFill>
              </a:rPr>
              <a:t>{</a:t>
            </a:r>
            <a:r>
              <a:rPr spc="10" dirty="0">
                <a:solidFill>
                  <a:srgbClr val="002060"/>
                </a:solidFill>
              </a:rPr>
              <a:t> </a:t>
            </a:r>
            <a:r>
              <a:rPr spc="-25" dirty="0">
                <a:solidFill>
                  <a:srgbClr val="002060"/>
                </a:solidFill>
              </a:rPr>
              <a:t>spellChecker</a:t>
            </a:r>
            <a:r>
              <a:rPr spc="140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=</a:t>
            </a:r>
            <a:r>
              <a:rPr spc="-10" dirty="0">
                <a:solidFill>
                  <a:srgbClr val="002060"/>
                </a:solidFill>
              </a:rPr>
              <a:t> new</a:t>
            </a:r>
            <a:r>
              <a:rPr spc="35" dirty="0">
                <a:solidFill>
                  <a:srgbClr val="002060"/>
                </a:solidFill>
              </a:rPr>
              <a:t> </a:t>
            </a:r>
            <a:r>
              <a:rPr spc="-10" dirty="0">
                <a:solidFill>
                  <a:srgbClr val="002060"/>
                </a:solidFill>
              </a:rPr>
              <a:t>SpellChecker();</a:t>
            </a:r>
            <a:r>
              <a:rPr dirty="0">
                <a:solidFill>
                  <a:srgbClr val="002060"/>
                </a:solidFill>
              </a:rPr>
              <a:t> 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00206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 dirty="0"/>
          </a:p>
          <a:p>
            <a:pPr marL="12700">
              <a:lnSpc>
                <a:spcPct val="100000"/>
              </a:lnSpc>
              <a:tabLst>
                <a:tab pos="737870" algn="l"/>
                <a:tab pos="1500505" algn="l"/>
                <a:tab pos="2195195" algn="l"/>
                <a:tab pos="2838450" algn="l"/>
                <a:tab pos="3259454" algn="l"/>
                <a:tab pos="4064635" algn="l"/>
              </a:tabLst>
            </a:pPr>
            <a:r>
              <a:rPr dirty="0"/>
              <a:t>W</a:t>
            </a:r>
            <a:r>
              <a:rPr spc="-15" dirty="0"/>
              <a:t>h</a:t>
            </a:r>
            <a:r>
              <a:rPr spc="-25" dirty="0"/>
              <a:t>a</a:t>
            </a:r>
            <a:r>
              <a:rPr dirty="0"/>
              <a:t>t	</a:t>
            </a:r>
            <a:r>
              <a:rPr spc="-20" dirty="0"/>
              <a:t>w</a:t>
            </a:r>
            <a:r>
              <a:rPr spc="-10" dirty="0"/>
              <a:t>e</a:t>
            </a:r>
            <a:r>
              <a:rPr spc="10" dirty="0"/>
              <a:t>'</a:t>
            </a:r>
            <a:r>
              <a:rPr spc="-25" dirty="0"/>
              <a:t>v</a:t>
            </a:r>
            <a:r>
              <a:rPr dirty="0"/>
              <a:t>e	</a:t>
            </a:r>
            <a:r>
              <a:rPr spc="-35" dirty="0"/>
              <a:t>d</a:t>
            </a:r>
            <a:r>
              <a:rPr spc="5" dirty="0"/>
              <a:t>o</a:t>
            </a:r>
            <a:r>
              <a:rPr spc="-15" dirty="0"/>
              <a:t>n</a:t>
            </a:r>
            <a:r>
              <a:rPr dirty="0"/>
              <a:t>e	</a:t>
            </a:r>
            <a:r>
              <a:rPr spc="-10" dirty="0"/>
              <a:t>he</a:t>
            </a:r>
            <a:r>
              <a:rPr spc="-30" dirty="0"/>
              <a:t>r</a:t>
            </a:r>
            <a:r>
              <a:rPr dirty="0"/>
              <a:t>e	</a:t>
            </a:r>
            <a:r>
              <a:rPr spc="15" dirty="0"/>
              <a:t>i</a:t>
            </a:r>
            <a:r>
              <a:rPr spc="-10" dirty="0"/>
              <a:t>s</a:t>
            </a:r>
            <a:r>
              <a:rPr dirty="0"/>
              <a:t>,	</a:t>
            </a:r>
            <a:r>
              <a:rPr spc="5" dirty="0"/>
              <a:t>c</a:t>
            </a:r>
            <a:r>
              <a:rPr spc="-30" dirty="0"/>
              <a:t>r</a:t>
            </a:r>
            <a:r>
              <a:rPr spc="-10" dirty="0"/>
              <a:t>e</a:t>
            </a:r>
            <a:r>
              <a:rPr spc="-25" dirty="0"/>
              <a:t>a</a:t>
            </a:r>
            <a:r>
              <a:rPr spc="-30" dirty="0"/>
              <a:t>t</a:t>
            </a:r>
            <a:r>
              <a:rPr dirty="0"/>
              <a:t>e</a:t>
            </a:r>
            <a:r>
              <a:rPr lang="en-US" dirty="0"/>
              <a:t> </a:t>
            </a:r>
            <a:r>
              <a:rPr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30" y="4807378"/>
            <a:ext cx="4142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dependency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TextEditor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SpellChecker.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827979"/>
            <a:ext cx="9144000" cy="10300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bject 7"/>
          <p:cNvSpPr txBox="1"/>
          <p:nvPr/>
        </p:nvSpPr>
        <p:spPr>
          <a:xfrm>
            <a:off x="4267201" y="2505953"/>
            <a:ext cx="487680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class</a:t>
            </a:r>
            <a:r>
              <a:rPr sz="1800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0B050"/>
                </a:solidFill>
                <a:latin typeface="Calibri"/>
                <a:cs typeface="Calibri"/>
              </a:rPr>
              <a:t>TextEditor</a:t>
            </a:r>
            <a:endParaRPr sz="1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{</a:t>
            </a:r>
          </a:p>
          <a:p>
            <a:pPr marL="12700" marR="723900" indent="103505">
              <a:lnSpc>
                <a:spcPct val="100000"/>
              </a:lnSpc>
            </a:pPr>
            <a:r>
              <a:rPr sz="1800" spc="-35" dirty="0">
                <a:solidFill>
                  <a:srgbClr val="00B050"/>
                </a:solidFill>
                <a:latin typeface="Calibri"/>
                <a:cs typeface="Calibri"/>
              </a:rPr>
              <a:t>private</a:t>
            </a:r>
            <a:r>
              <a:rPr sz="1800" spc="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B050"/>
                </a:solidFill>
                <a:latin typeface="Calibri"/>
                <a:cs typeface="Calibri"/>
              </a:rPr>
              <a:t>SpellChecker</a:t>
            </a:r>
            <a:r>
              <a:rPr sz="18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B050"/>
                </a:solidFill>
                <a:latin typeface="Calibri"/>
                <a:cs typeface="Calibri"/>
              </a:rPr>
              <a:t>spellChecker; </a:t>
            </a:r>
            <a:r>
              <a:rPr sz="1800" spc="-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endParaRPr lang="en-US" sz="1800" spc="-39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2700" marR="723900" indent="103505">
              <a:lnSpc>
                <a:spcPct val="100000"/>
              </a:lnSpc>
            </a:pP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public</a:t>
            </a:r>
            <a:r>
              <a:rPr sz="1800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rgbClr val="00B050"/>
                </a:solidFill>
                <a:latin typeface="Calibri"/>
                <a:cs typeface="Calibri"/>
              </a:rPr>
              <a:t>TextEditor(SpellChecker </a:t>
            </a:r>
            <a:r>
              <a:rPr sz="1800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spellChecker)</a:t>
            </a:r>
            <a:endParaRPr sz="18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{ </a:t>
            </a:r>
            <a:r>
              <a:rPr sz="1800" spc="-25" dirty="0">
                <a:solidFill>
                  <a:srgbClr val="00B050"/>
                </a:solidFill>
                <a:latin typeface="Calibri"/>
                <a:cs typeface="Calibri"/>
              </a:rPr>
              <a:t>this.spellChecker</a:t>
            </a:r>
            <a:r>
              <a:rPr sz="1800" spc="1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=</a:t>
            </a:r>
            <a:r>
              <a:rPr sz="18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00B050"/>
                </a:solidFill>
                <a:latin typeface="Calibri"/>
                <a:cs typeface="Calibri"/>
              </a:rPr>
              <a:t>spellChecker;</a:t>
            </a:r>
            <a:r>
              <a:rPr sz="1800" spc="1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50"/>
                </a:solidFill>
                <a:latin typeface="Calibri"/>
                <a:cs typeface="Calibri"/>
              </a:rPr>
              <a:t>}</a:t>
            </a:r>
          </a:p>
          <a:p>
            <a:pPr marL="12700" marR="5080" algn="just">
              <a:lnSpc>
                <a:spcPct val="100000"/>
              </a:lnSpc>
              <a:spcBef>
                <a:spcPts val="40"/>
              </a:spcBef>
            </a:pPr>
            <a:r>
              <a:rPr dirty="0">
                <a:latin typeface="Calibri"/>
                <a:cs typeface="Calibri"/>
              </a:rPr>
              <a:t>In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an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inversion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control</a:t>
            </a:r>
            <a:r>
              <a:rPr spc="-10" dirty="0">
                <a:latin typeface="Calibri"/>
                <a:cs typeface="Calibri"/>
              </a:rPr>
              <a:t> scenario,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TextEditor 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should not </a:t>
            </a:r>
            <a:r>
              <a:rPr spc="-15" dirty="0">
                <a:latin typeface="Calibri"/>
                <a:cs typeface="Calibri"/>
              </a:rPr>
              <a:t>worry </a:t>
            </a:r>
            <a:r>
              <a:rPr dirty="0">
                <a:latin typeface="Calibri"/>
                <a:cs typeface="Calibri"/>
              </a:rPr>
              <a:t>about </a:t>
            </a:r>
            <a:r>
              <a:rPr spc="-15" dirty="0">
                <a:latin typeface="Calibri"/>
                <a:cs typeface="Calibri"/>
              </a:rPr>
              <a:t>SpellChecker implementation.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The SpellChecker will be </a:t>
            </a:r>
            <a:r>
              <a:rPr spc="-10" dirty="0">
                <a:latin typeface="Calibri"/>
                <a:cs typeface="Calibri"/>
              </a:rPr>
              <a:t>implemented </a:t>
            </a:r>
            <a:r>
              <a:rPr spc="-5" dirty="0">
                <a:latin typeface="Calibri"/>
                <a:cs typeface="Calibri"/>
              </a:rPr>
              <a:t>independently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and </a:t>
            </a:r>
            <a:r>
              <a:rPr spc="-15" dirty="0">
                <a:latin typeface="Calibri"/>
                <a:cs typeface="Calibri"/>
              </a:rPr>
              <a:t>will </a:t>
            </a:r>
            <a:r>
              <a:rPr spc="-25" dirty="0">
                <a:latin typeface="Calibri"/>
                <a:cs typeface="Calibri"/>
              </a:rPr>
              <a:t>be </a:t>
            </a:r>
            <a:r>
              <a:rPr spc="-10" dirty="0">
                <a:latin typeface="Calibri"/>
                <a:cs typeface="Calibri"/>
              </a:rPr>
              <a:t>provided </a:t>
            </a:r>
            <a:r>
              <a:rPr spc="-35" dirty="0">
                <a:latin typeface="Calibri"/>
                <a:cs typeface="Calibri"/>
              </a:rPr>
              <a:t>to </a:t>
            </a:r>
            <a:r>
              <a:rPr spc="-15" dirty="0">
                <a:latin typeface="Calibri"/>
                <a:cs typeface="Calibri"/>
              </a:rPr>
              <a:t>the </a:t>
            </a:r>
            <a:r>
              <a:rPr spc="-35" dirty="0">
                <a:latin typeface="Calibri"/>
                <a:cs typeface="Calibri"/>
              </a:rPr>
              <a:t>TextEditor </a:t>
            </a:r>
            <a:r>
              <a:rPr spc="-15" dirty="0">
                <a:latin typeface="Calibri"/>
                <a:cs typeface="Calibri"/>
              </a:rPr>
              <a:t>at the time </a:t>
            </a:r>
            <a:r>
              <a:rPr dirty="0">
                <a:latin typeface="Calibri"/>
                <a:cs typeface="Calibri"/>
              </a:rPr>
              <a:t>of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TextEditor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instantiation.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This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entire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procedure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40" dirty="0">
                <a:latin typeface="Calibri"/>
                <a:cs typeface="Calibri"/>
              </a:rPr>
              <a:t>is 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controlled</a:t>
            </a:r>
            <a:r>
              <a:rPr spc="15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by </a:t>
            </a:r>
            <a:r>
              <a:rPr spc="-30" dirty="0">
                <a:latin typeface="Calibri"/>
                <a:cs typeface="Calibri"/>
              </a:rPr>
              <a:t>the</a:t>
            </a:r>
            <a:r>
              <a:rPr spc="9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Spring</a:t>
            </a:r>
            <a:r>
              <a:rPr spc="110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Framework.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2" y="2286000"/>
            <a:ext cx="6208776" cy="415442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4629" y="1528317"/>
            <a:ext cx="58845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MVC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instances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Model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Eg.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Java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Bean,POJO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etc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V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View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org.springframework.web.servlet.</a:t>
            </a:r>
            <a:r>
              <a:rPr sz="1800" b="1" spc="-20" dirty="0">
                <a:latin typeface="Calibri"/>
                <a:cs typeface="Calibri"/>
              </a:rPr>
              <a:t>View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Controller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org.springframework.web.servlet.mvc.</a:t>
            </a:r>
            <a:r>
              <a:rPr sz="1800" b="1" spc="-20" dirty="0">
                <a:latin typeface="Calibri"/>
                <a:cs typeface="Calibri"/>
              </a:rPr>
              <a:t>Controller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37946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</a:t>
            </a:r>
            <a:r>
              <a:rPr sz="2400" b="1" spc="-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0" dirty="0">
                <a:latin typeface="Calibri"/>
                <a:cs typeface="Calibri"/>
              </a:rPr>
              <a:t>W</a:t>
            </a:r>
            <a:r>
              <a:rPr sz="2400" b="1" spc="-2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2622550">
              <a:lnSpc>
                <a:spcPct val="100000"/>
              </a:lnSpc>
            </a:pPr>
            <a:r>
              <a:rPr sz="2400" spc="-45" dirty="0">
                <a:latin typeface="Calibri"/>
                <a:cs typeface="Calibri"/>
              </a:rPr>
              <a:t>Event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10" dirty="0">
                <a:latin typeface="Calibri"/>
                <a:cs typeface="Calibri"/>
              </a:rPr>
              <a:t>HTTP </a:t>
            </a:r>
            <a:r>
              <a:rPr sz="2400" spc="-35" dirty="0">
                <a:latin typeface="Calibri"/>
                <a:cs typeface="Calibri"/>
              </a:rPr>
              <a:t>request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client </a:t>
            </a:r>
            <a:r>
              <a:rPr sz="2400" spc="-5" dirty="0">
                <a:latin typeface="Calibri"/>
                <a:cs typeface="Calibri"/>
              </a:rPr>
              <a:t> </a:t>
            </a:r>
            <a:endParaRPr lang="en-US" sz="2400" spc="-5" dirty="0">
              <a:latin typeface="Calibri"/>
              <a:cs typeface="Calibri"/>
            </a:endParaRPr>
          </a:p>
          <a:p>
            <a:pPr marL="12700" marR="262255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Controller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Custom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Controller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spc="-3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Eg.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JSP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–Eg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Java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Beans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Model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passed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server-side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View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which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returned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client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447800"/>
            <a:ext cx="868426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latin typeface="Calibri"/>
                <a:cs typeface="Calibri"/>
              </a:rPr>
              <a:t>Step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Incoming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HTTP </a:t>
            </a:r>
            <a:r>
              <a:rPr sz="2400" spc="-40" dirty="0">
                <a:latin typeface="Calibri"/>
                <a:cs typeface="Calibri"/>
              </a:rPr>
              <a:t>request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mapped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Spring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DispatcherServlet.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2: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DispatcherServlet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creates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container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using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bean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found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Servlet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configuration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container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finds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appropriate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Controller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request.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30" dirty="0">
                <a:latin typeface="Calibri"/>
                <a:cs typeface="Calibri"/>
              </a:rPr>
              <a:t>Step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4: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Controller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5" dirty="0">
                <a:latin typeface="Calibri"/>
                <a:cs typeface="Calibri"/>
              </a:rPr>
              <a:t> some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custom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ModelAndView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container.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5: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container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renders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ModelAndView </a:t>
            </a:r>
            <a:r>
              <a:rPr sz="2400" spc="-10" dirty="0">
                <a:latin typeface="Calibri"/>
                <a:cs typeface="Calibri"/>
              </a:rPr>
              <a:t>using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appropriate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ViewResolver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bean.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Step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6: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HTTP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sent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30326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link.html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&lt;html&gt;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&lt;body&gt;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k.</a:t>
            </a:r>
            <a:r>
              <a:rPr sz="2400" spc="-15" dirty="0">
                <a:latin typeface="Calibri"/>
                <a:cs typeface="Calibri"/>
              </a:rPr>
              <a:t>sp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"</a:t>
            </a:r>
            <a:r>
              <a:rPr sz="2400" spc="-15" dirty="0">
                <a:latin typeface="Calibri"/>
                <a:cs typeface="Calibri"/>
              </a:rPr>
              <a:t>&gt;</a:t>
            </a:r>
            <a:r>
              <a:rPr sz="2400" spc="-1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65" dirty="0">
                <a:latin typeface="Calibri"/>
                <a:cs typeface="Calibri"/>
              </a:rPr>
              <a:t>P</a:t>
            </a:r>
            <a:r>
              <a:rPr sz="2400" spc="-6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G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&lt;</a:t>
            </a:r>
            <a:r>
              <a:rPr sz="2400" spc="-50" dirty="0">
                <a:latin typeface="Calibri"/>
                <a:cs typeface="Calibri"/>
              </a:rPr>
              <a:t>/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&lt;/body&gt;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&lt;/html&gt;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820" y="700531"/>
            <a:ext cx="40062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20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Example..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68426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3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Incoming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HTTP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request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mapped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Spring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DispatcherServlet.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configured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like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other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Servlet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mapping.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 a </a:t>
            </a:r>
            <a:r>
              <a:rPr sz="2000" spc="-35" dirty="0">
                <a:latin typeface="Calibri"/>
                <a:cs typeface="Calibri"/>
              </a:rPr>
              <a:t>URI-Pattern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associate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DispatcherServlet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web.xml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&lt;servlet&gt;</a:t>
            </a:r>
            <a:endParaRPr sz="20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&lt;servlet-name&gt;Dispatcher&lt;/servlet-name&gt;</a:t>
            </a:r>
            <a:endParaRPr sz="20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&lt;servlet-</a:t>
            </a:r>
            <a:r>
              <a:rPr sz="2000" b="1" spc="-5" dirty="0">
                <a:latin typeface="Calibri"/>
                <a:cs typeface="Calibri"/>
              </a:rPr>
              <a:t>class</a:t>
            </a:r>
            <a:r>
              <a:rPr sz="2000" spc="-5" dirty="0"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org.springframework.web.servlet.DispatcherServlet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&lt;/servlet-</a:t>
            </a:r>
            <a:r>
              <a:rPr sz="2000" b="1" spc="-5" dirty="0">
                <a:latin typeface="Calibri"/>
                <a:cs typeface="Calibri"/>
              </a:rPr>
              <a:t>class</a:t>
            </a:r>
            <a:r>
              <a:rPr sz="2000" spc="-5" dirty="0"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&lt;/servlet&gt;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&lt;servlet-mapping&gt;</a:t>
            </a:r>
            <a:endParaRPr sz="20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&lt;servlet-name&gt;Dispatcher&lt;/servlet-name&gt;</a:t>
            </a:r>
            <a:endParaRPr sz="20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&lt;url-pattern&gt;*.spring&lt;/url-pattern&gt;</a:t>
            </a:r>
            <a:endParaRPr sz="2000" dirty="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&lt;/servlet-mapping&gt;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68426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3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Char char="-"/>
              <a:tabLst>
                <a:tab pos="238125" algn="l"/>
                <a:tab pos="23876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DispatcherServlet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creates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container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definitions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found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Servlet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configuration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har char="-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DispatcherServlet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locates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configuration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file </a:t>
            </a:r>
            <a:r>
              <a:rPr sz="2000" spc="-10" dirty="0">
                <a:latin typeface="Calibri"/>
                <a:cs typeface="Calibri"/>
              </a:rPr>
              <a:t>using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convention</a:t>
            </a:r>
            <a:endParaRPr sz="20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servletname-servlet.xml.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sp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ch</a:t>
            </a: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1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25" dirty="0">
                <a:latin typeface="Calibri"/>
                <a:cs typeface="Calibri"/>
              </a:rPr>
              <a:t>s</a:t>
            </a:r>
            <a:r>
              <a:rPr sz="2000" b="1" spc="-2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vl</a:t>
            </a:r>
            <a:r>
              <a:rPr sz="2000" b="1" spc="-4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25" dirty="0">
                <a:latin typeface="Calibri"/>
                <a:cs typeface="Calibri"/>
              </a:rPr>
              <a:t>.</a:t>
            </a:r>
            <a:r>
              <a:rPr sz="2000" b="1" spc="-15" dirty="0">
                <a:latin typeface="Calibri"/>
                <a:cs typeface="Calibri"/>
              </a:rPr>
              <a:t>x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dirty="0">
                <a:latin typeface="Calibri"/>
                <a:cs typeface="Calibri"/>
              </a:rPr>
              <a:t>l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</a:t>
            </a:r>
            <a:r>
              <a:rPr sz="2000" dirty="0">
                <a:latin typeface="Calibri"/>
                <a:cs typeface="Calibri"/>
              </a:rPr>
              <a:t>?</a:t>
            </a:r>
            <a:r>
              <a:rPr sz="2000" spc="-1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n=</a:t>
            </a:r>
            <a:r>
              <a:rPr sz="2000" dirty="0">
                <a:latin typeface="Calibri"/>
                <a:cs typeface="Calibri"/>
              </a:rPr>
              <a:t>"1</a:t>
            </a:r>
            <a:r>
              <a:rPr sz="2000" spc="-2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0"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1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"U</a:t>
            </a:r>
            <a:r>
              <a:rPr sz="2000" spc="1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-8"?&gt;</a:t>
            </a:r>
          </a:p>
          <a:p>
            <a:pPr marL="116205" marR="2084705" indent="-104139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&lt;beans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xmlns=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tp://www.springframework.org/schema/beans</a:t>
            </a:r>
            <a:r>
              <a:rPr sz="2000" spc="-15" dirty="0">
                <a:latin typeface="Calibri"/>
                <a:cs typeface="Calibri"/>
              </a:rPr>
              <a:t>"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xmlns:xsi=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tp://www.w3.org/2001/XMLSchema-instance</a:t>
            </a:r>
            <a:r>
              <a:rPr sz="2000" spc="-15" dirty="0">
                <a:latin typeface="Calibri"/>
                <a:cs typeface="Calibri"/>
              </a:rPr>
              <a:t>"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xmlns:p=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tp://www.springframework.org/schema/p"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xsi:schemaLocation="http://www.springframework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.org/schema/beans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http://www.springframework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.org/schema/beans/spring-beans-2.5.xsd"&gt;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&lt;bean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name="/Link.spring"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class</a:t>
            </a:r>
            <a:r>
              <a:rPr sz="2000" spc="-10" dirty="0">
                <a:latin typeface="Calibri"/>
                <a:cs typeface="Calibri"/>
              </a:rPr>
              <a:t>="LinkController"/&gt;</a:t>
            </a:r>
            <a:endParaRPr sz="2000"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&lt;/beans&gt;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37946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3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container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finds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appropriate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request.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example,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request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/Link.spring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mapped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defined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40" dirty="0">
                <a:latin typeface="Calibri"/>
                <a:cs typeface="Calibri"/>
              </a:rPr>
              <a:t>mycontroller.LinkController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3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  <a:p>
            <a:pPr marL="12700" marR="1847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custom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returns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ModelAndView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39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container.The </a:t>
            </a:r>
            <a:r>
              <a:rPr sz="2000" spc="-10" dirty="0">
                <a:latin typeface="Calibri"/>
                <a:cs typeface="Calibri"/>
              </a:rPr>
              <a:t>Controller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35" dirty="0">
                <a:latin typeface="Calibri"/>
                <a:cs typeface="Calibri"/>
              </a:rPr>
              <a:t>Java </a:t>
            </a:r>
            <a:r>
              <a:rPr sz="2000" spc="-5" dirty="0">
                <a:latin typeface="Calibri"/>
                <a:cs typeface="Calibri"/>
              </a:rPr>
              <a:t>class </a:t>
            </a:r>
            <a:r>
              <a:rPr sz="2000" spc="-10" dirty="0">
                <a:latin typeface="Calibri"/>
                <a:cs typeface="Calibri"/>
              </a:rPr>
              <a:t>that </a:t>
            </a:r>
            <a:r>
              <a:rPr sz="2000" spc="-40" dirty="0">
                <a:latin typeface="Calibri"/>
                <a:cs typeface="Calibri"/>
              </a:rPr>
              <a:t>extends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rg.springframework.web.servlet.mvc.Controller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request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handled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handleRequest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227060" cy="509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5" dirty="0">
                <a:latin typeface="Calibri"/>
                <a:cs typeface="Calibri"/>
              </a:rPr>
              <a:t>r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M</a:t>
            </a:r>
            <a:r>
              <a:rPr sz="2000" b="1" spc="-3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ep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38125" algn="l"/>
              </a:tabLst>
            </a:pPr>
            <a:r>
              <a:rPr sz="2000" dirty="0">
                <a:latin typeface="Calibri"/>
                <a:cs typeface="Calibri"/>
              </a:rPr>
              <a:t>-	</a:t>
            </a:r>
            <a:r>
              <a:rPr sz="2000" spc="-45" dirty="0">
                <a:latin typeface="Calibri"/>
                <a:cs typeface="Calibri"/>
              </a:rPr>
              <a:t>LinkController.java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import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javax.servlet.http.HttpServletRequest;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import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javax.servlet.http.HttpServletResponse;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import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org.springframework.web.servlet.ModelAndView;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import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org.springframework.web.servlet.mvc.Controller;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pub</a:t>
            </a:r>
            <a:r>
              <a:rPr sz="2000" b="1" spc="-15" dirty="0">
                <a:latin typeface="Calibri"/>
                <a:cs typeface="Calibri"/>
              </a:rPr>
              <a:t>li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</a:t>
            </a:r>
            <a:r>
              <a:rPr sz="2000" b="1" spc="-1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ass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1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kCo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lle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i</a:t>
            </a:r>
            <a:r>
              <a:rPr sz="2000" b="1" spc="-5" dirty="0">
                <a:latin typeface="Calibri"/>
                <a:cs typeface="Calibri"/>
              </a:rPr>
              <a:t>m</a:t>
            </a:r>
            <a:r>
              <a:rPr sz="2000" b="1" spc="-10" dirty="0">
                <a:latin typeface="Calibri"/>
                <a:cs typeface="Calibri"/>
              </a:rPr>
              <a:t>p</a:t>
            </a:r>
            <a:r>
              <a:rPr sz="2000" b="1" spc="-15" dirty="0">
                <a:latin typeface="Calibri"/>
                <a:cs typeface="Calibri"/>
              </a:rPr>
              <a:t>l</a:t>
            </a:r>
            <a:r>
              <a:rPr sz="2000" b="1" spc="-5" dirty="0">
                <a:latin typeface="Calibri"/>
                <a:cs typeface="Calibri"/>
              </a:rPr>
              <a:t>em</a:t>
            </a:r>
            <a:r>
              <a:rPr sz="2000" b="1" spc="-20" dirty="0">
                <a:latin typeface="Calibri"/>
                <a:cs typeface="Calibri"/>
              </a:rPr>
              <a:t>e</a:t>
            </a:r>
            <a:r>
              <a:rPr sz="2000" b="1" spc="-35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lle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libri"/>
              <a:cs typeface="Calibri"/>
            </a:endParaRPr>
          </a:p>
          <a:p>
            <a:pPr marL="326390" marR="5080" indent="-21082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public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ModelAndView</a:t>
            </a:r>
            <a:r>
              <a:rPr sz="20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handleRequest</a:t>
            </a:r>
            <a:r>
              <a:rPr sz="2000" spc="-10" dirty="0">
                <a:latin typeface="Calibri"/>
                <a:cs typeface="Calibri"/>
              </a:rPr>
              <a:t>(HttpServletRequest arg0, </a:t>
            </a:r>
            <a:r>
              <a:rPr sz="2000" spc="-39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pS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vl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esp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g1)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</a:t>
            </a:r>
            <a:r>
              <a:rPr sz="2000" b="1" spc="-10" dirty="0">
                <a:latin typeface="Calibri"/>
                <a:cs typeface="Calibri"/>
              </a:rPr>
              <a:t>h</a:t>
            </a:r>
            <a:r>
              <a:rPr sz="2000" b="1" spc="-20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w</a:t>
            </a:r>
            <a:r>
              <a:rPr sz="2000" b="1" dirty="0">
                <a:latin typeface="Calibri"/>
                <a:cs typeface="Calibri"/>
              </a:rPr>
              <a:t>s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spc="-60" dirty="0">
                <a:latin typeface="Calibri"/>
                <a:cs typeface="Calibri"/>
              </a:rPr>
              <a:t>x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ep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return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ModelAndView("Welcome.jsp");</a:t>
            </a:r>
            <a:endParaRPr sz="2000" dirty="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531860" cy="3683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p</a:t>
            </a:r>
            <a:r>
              <a:rPr sz="2400" b="1" spc="5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g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35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-2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ep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96800"/>
              </a:lnSpc>
              <a:spcBef>
                <a:spcPts val="2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container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renders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ModelAndView using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appropriate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View. </a:t>
            </a:r>
            <a:r>
              <a:rPr sz="2400" spc="-395" dirty="0">
                <a:latin typeface="Calibri"/>
                <a:cs typeface="Calibri"/>
              </a:rPr>
              <a:t> </a:t>
            </a:r>
            <a:endParaRPr lang="en-US" sz="2400" spc="-395" dirty="0">
              <a:latin typeface="Calibri"/>
              <a:cs typeface="Calibri"/>
            </a:endParaRPr>
          </a:p>
          <a:p>
            <a:pPr marL="12700" marR="5080">
              <a:lnSpc>
                <a:spcPct val="196800"/>
              </a:lnSpc>
              <a:spcBef>
                <a:spcPts val="20"/>
              </a:spcBef>
            </a:pPr>
            <a:r>
              <a:rPr sz="2400" spc="-35" dirty="0" err="1">
                <a:latin typeface="Calibri"/>
                <a:cs typeface="Calibri"/>
              </a:rPr>
              <a:t>Welcome.jsp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&lt;h2&gt;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40" dirty="0">
                <a:latin typeface="Calibri"/>
                <a:cs typeface="Calibri"/>
              </a:rPr>
              <a:t>&lt;font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color="Green"&gt;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latin typeface="Calibri"/>
                <a:cs typeface="Calibri"/>
              </a:rPr>
              <a:t>Welcome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Spring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Home</a:t>
            </a:r>
            <a:r>
              <a:rPr sz="2400" spc="-40" dirty="0">
                <a:latin typeface="Calibri"/>
                <a:cs typeface="Calibri"/>
              </a:rPr>
              <a:t> Page.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latin typeface="Calibri"/>
                <a:cs typeface="Calibri"/>
              </a:rPr>
              <a:t>&lt;/font&gt;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&lt;/h2&gt;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1214" y="700531"/>
            <a:ext cx="21488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471373"/>
            <a:ext cx="286385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Introduction</a:t>
            </a:r>
            <a:r>
              <a:rPr sz="3200" spc="70" dirty="0">
                <a:latin typeface="Cambria"/>
                <a:cs typeface="Cambria"/>
              </a:rPr>
              <a:t> </a:t>
            </a:r>
            <a:r>
              <a:rPr sz="3200" spc="-15" dirty="0">
                <a:latin typeface="Cambria"/>
                <a:cs typeface="Cambria"/>
              </a:rPr>
              <a:t>to </a:t>
            </a:r>
            <a:r>
              <a:rPr sz="3200" spc="-685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Spring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5" y="1516253"/>
            <a:ext cx="8247380" cy="2793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51200"/>
              </a:lnSpc>
              <a:spcBef>
                <a:spcPts val="100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spc="-5" dirty="0">
                <a:latin typeface="Cambria"/>
                <a:cs typeface="Cambria"/>
              </a:rPr>
              <a:t>Spring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was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developed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by</a:t>
            </a:r>
            <a:r>
              <a:rPr sz="2400" spc="165" dirty="0">
                <a:latin typeface="Cambria"/>
                <a:cs typeface="Cambria"/>
              </a:rPr>
              <a:t> </a:t>
            </a:r>
            <a:r>
              <a:rPr sz="2400" b="1" spc="-20" dirty="0">
                <a:latin typeface="Cambria"/>
                <a:cs typeface="Cambria"/>
              </a:rPr>
              <a:t>Rod</a:t>
            </a:r>
            <a:r>
              <a:rPr sz="2400" b="1" spc="14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Johnson</a:t>
            </a:r>
            <a:r>
              <a:rPr sz="2400" b="1" spc="114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in</a:t>
            </a:r>
            <a:r>
              <a:rPr sz="2400" b="1" spc="150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2003.</a:t>
            </a:r>
            <a:r>
              <a:rPr sz="2400" b="1" spc="2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Spring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framework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makes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spc="-3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easy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development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JavaEE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application.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400" dirty="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spc="-10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5" dirty="0">
                <a:latin typeface="Cambria"/>
                <a:cs typeface="Cambria"/>
              </a:rPr>
              <a:t>pf</a:t>
            </a:r>
            <a:r>
              <a:rPr sz="2400" spc="-10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l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gi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spc="1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rs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x</a:t>
            </a:r>
            <a:r>
              <a:rPr sz="2400" spc="5" dirty="0">
                <a:latin typeface="Cambria"/>
                <a:cs typeface="Cambria"/>
              </a:rPr>
              <a:t>pe</a:t>
            </a:r>
            <a:r>
              <a:rPr sz="2400" dirty="0">
                <a:latin typeface="Cambria"/>
                <a:cs typeface="Cambria"/>
              </a:rPr>
              <a:t>ri</a:t>
            </a:r>
            <a:r>
              <a:rPr sz="2400" spc="10" dirty="0">
                <a:latin typeface="Cambria"/>
                <a:cs typeface="Cambria"/>
              </a:rPr>
              <a:t>e</a:t>
            </a:r>
            <a:r>
              <a:rPr sz="2400" spc="-2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c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d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pe</a:t>
            </a:r>
            <a:r>
              <a:rPr sz="2400" dirty="0">
                <a:latin typeface="Cambria"/>
                <a:cs typeface="Cambria"/>
              </a:rPr>
              <a:t>r</a:t>
            </a:r>
            <a:r>
              <a:rPr sz="2400" spc="-10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o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898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8394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Output:-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1214" y="700531"/>
            <a:ext cx="21329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Spring</a:t>
            </a:r>
            <a:r>
              <a:rPr sz="3200" b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Cambria"/>
                <a:cs typeface="Cambria"/>
              </a:rPr>
              <a:t>MVC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82" y="1981200"/>
            <a:ext cx="5991817" cy="17084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4038600"/>
            <a:ext cx="56388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165" y="517093"/>
            <a:ext cx="231965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50" marR="5080" indent="-311785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Spring</a:t>
            </a:r>
            <a:r>
              <a:rPr sz="3200" spc="-110" dirty="0"/>
              <a:t> </a:t>
            </a:r>
            <a:r>
              <a:rPr sz="3200" spc="-5" dirty="0"/>
              <a:t>–</a:t>
            </a:r>
            <a:r>
              <a:rPr sz="3200" spc="-25" dirty="0"/>
              <a:t> </a:t>
            </a:r>
            <a:r>
              <a:rPr sz="3200" spc="-5" dirty="0"/>
              <a:t>Bean </a:t>
            </a:r>
            <a:r>
              <a:rPr sz="3200" spc="-710" dirty="0"/>
              <a:t> </a:t>
            </a:r>
            <a:r>
              <a:rPr sz="3200" spc="-10" dirty="0"/>
              <a:t>Definition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748485"/>
            <a:ext cx="7865109" cy="4159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just">
              <a:lnSpc>
                <a:spcPts val="2520"/>
              </a:lnSpc>
              <a:spcBef>
                <a:spcPts val="110"/>
              </a:spcBef>
            </a:pP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objects</a:t>
            </a:r>
            <a:r>
              <a:rPr sz="22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r>
              <a:rPr sz="2200" spc="1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form</a:t>
            </a:r>
            <a:r>
              <a:rPr sz="22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2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backbone</a:t>
            </a:r>
            <a:r>
              <a:rPr sz="2200" spc="1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200" spc="1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your</a:t>
            </a:r>
            <a:r>
              <a:rPr sz="22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application</a:t>
            </a:r>
            <a:r>
              <a:rPr sz="2200" spc="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22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that</a:t>
            </a:r>
            <a:endParaRPr sz="22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 algn="just">
              <a:lnSpc>
                <a:spcPts val="2520"/>
              </a:lnSpc>
            </a:pP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2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managed</a:t>
            </a:r>
            <a:r>
              <a:rPr sz="22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Cambria"/>
                <a:cs typeface="Cambria"/>
              </a:rPr>
              <a:t>by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the Spring</a:t>
            </a:r>
            <a:r>
              <a:rPr sz="2200" spc="-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IoC</a:t>
            </a:r>
            <a:r>
              <a:rPr sz="22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container</a:t>
            </a:r>
            <a:r>
              <a:rPr sz="22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are</a:t>
            </a:r>
            <a:r>
              <a:rPr sz="22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called</a:t>
            </a:r>
            <a:r>
              <a:rPr sz="22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mbria"/>
                <a:cs typeface="Cambria"/>
              </a:rPr>
              <a:t>beans.</a:t>
            </a:r>
            <a:endParaRPr sz="22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2700" marR="5080" algn="just">
              <a:lnSpc>
                <a:spcPct val="80100"/>
              </a:lnSpc>
              <a:spcBef>
                <a:spcPts val="2110"/>
              </a:spcBef>
            </a:pPr>
            <a:r>
              <a:rPr sz="2200" spc="5" dirty="0">
                <a:latin typeface="Cambria"/>
                <a:cs typeface="Cambria"/>
              </a:rPr>
              <a:t>A </a:t>
            </a:r>
            <a:r>
              <a:rPr sz="2200" dirty="0">
                <a:latin typeface="Cambria"/>
                <a:cs typeface="Cambria"/>
              </a:rPr>
              <a:t>bean </a:t>
            </a:r>
            <a:r>
              <a:rPr sz="2200" spc="5" dirty="0">
                <a:latin typeface="Cambria"/>
                <a:cs typeface="Cambria"/>
              </a:rPr>
              <a:t>is an </a:t>
            </a:r>
            <a:r>
              <a:rPr sz="2200" dirty="0">
                <a:latin typeface="Cambria"/>
                <a:cs typeface="Cambria"/>
              </a:rPr>
              <a:t>object that </a:t>
            </a:r>
            <a:r>
              <a:rPr sz="2200" spc="5" dirty="0">
                <a:latin typeface="Cambria"/>
                <a:cs typeface="Cambria"/>
              </a:rPr>
              <a:t>is </a:t>
            </a:r>
            <a:r>
              <a:rPr sz="2200" spc="-10" dirty="0">
                <a:latin typeface="Cambria"/>
                <a:cs typeface="Cambria"/>
              </a:rPr>
              <a:t>instantiated, </a:t>
            </a:r>
            <a:r>
              <a:rPr sz="2200" spc="-5" dirty="0">
                <a:latin typeface="Cambria"/>
                <a:cs typeface="Cambria"/>
              </a:rPr>
              <a:t>assembled, </a:t>
            </a:r>
            <a:r>
              <a:rPr sz="2200" dirty="0">
                <a:latin typeface="Cambria"/>
                <a:cs typeface="Cambria"/>
              </a:rPr>
              <a:t>and otherwise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managed </a:t>
            </a:r>
            <a:r>
              <a:rPr sz="2200" spc="-30" dirty="0">
                <a:latin typeface="Cambria"/>
                <a:cs typeface="Cambria"/>
              </a:rPr>
              <a:t>by </a:t>
            </a:r>
            <a:r>
              <a:rPr sz="2200" dirty="0">
                <a:latin typeface="Cambria"/>
                <a:cs typeface="Cambria"/>
              </a:rPr>
              <a:t>a Spring IoC </a:t>
            </a:r>
            <a:r>
              <a:rPr sz="2200" spc="-45" dirty="0">
                <a:latin typeface="Cambria"/>
                <a:cs typeface="Cambria"/>
              </a:rPr>
              <a:t>container. </a:t>
            </a:r>
            <a:r>
              <a:rPr sz="2200" spc="-5" dirty="0">
                <a:latin typeface="Cambria"/>
                <a:cs typeface="Cambria"/>
              </a:rPr>
              <a:t>These beans </a:t>
            </a:r>
            <a:r>
              <a:rPr sz="2200" spc="-25" dirty="0">
                <a:latin typeface="Cambria"/>
                <a:cs typeface="Cambria"/>
              </a:rPr>
              <a:t>are </a:t>
            </a:r>
            <a:r>
              <a:rPr sz="2200" spc="-10" dirty="0">
                <a:latin typeface="Cambria"/>
                <a:cs typeface="Cambria"/>
              </a:rPr>
              <a:t>created </a:t>
            </a:r>
            <a:r>
              <a:rPr sz="2200" spc="-5" dirty="0">
                <a:latin typeface="Cambria"/>
                <a:cs typeface="Cambria"/>
              </a:rPr>
              <a:t>with </a:t>
            </a:r>
            <a:r>
              <a:rPr sz="2200" dirty="0">
                <a:latin typeface="Cambria"/>
                <a:cs typeface="Cambria"/>
              </a:rPr>
              <a:t> the </a:t>
            </a:r>
            <a:r>
              <a:rPr sz="2200" spc="-10" dirty="0">
                <a:latin typeface="Cambria"/>
                <a:cs typeface="Cambria"/>
              </a:rPr>
              <a:t>configuration </a:t>
            </a:r>
            <a:r>
              <a:rPr sz="2200" dirty="0">
                <a:latin typeface="Cambria"/>
                <a:cs typeface="Cambria"/>
              </a:rPr>
              <a:t>metadata that </a:t>
            </a:r>
            <a:r>
              <a:rPr sz="2200" spc="-30" dirty="0">
                <a:latin typeface="Cambria"/>
                <a:cs typeface="Cambria"/>
              </a:rPr>
              <a:t>you </a:t>
            </a:r>
            <a:r>
              <a:rPr sz="2200" spc="-10" dirty="0">
                <a:latin typeface="Cambria"/>
                <a:cs typeface="Cambria"/>
              </a:rPr>
              <a:t>supply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45" dirty="0">
                <a:latin typeface="Cambria"/>
                <a:cs typeface="Cambria"/>
              </a:rPr>
              <a:t>container. For 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example,</a:t>
            </a:r>
            <a:r>
              <a:rPr sz="2200" spc="-114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form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XML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&lt;bean/&gt;</a:t>
            </a:r>
            <a:r>
              <a:rPr sz="2200" b="1" spc="-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definitions.</a:t>
            </a:r>
          </a:p>
          <a:p>
            <a:pPr marL="12700" marR="11430" algn="just">
              <a:lnSpc>
                <a:spcPts val="2110"/>
              </a:lnSpc>
              <a:spcBef>
                <a:spcPts val="2070"/>
              </a:spcBef>
            </a:pPr>
            <a:r>
              <a:rPr sz="2200" dirty="0">
                <a:latin typeface="Cambria"/>
                <a:cs typeface="Cambria"/>
              </a:rPr>
              <a:t>Bean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definition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contains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information</a:t>
            </a:r>
            <a:r>
              <a:rPr sz="2200" spc="-5" dirty="0">
                <a:latin typeface="Cambria"/>
                <a:cs typeface="Cambria"/>
              </a:rPr>
              <a:t> called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configuration 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metadata,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which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needed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container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know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the </a:t>
            </a:r>
            <a:r>
              <a:rPr sz="2200" dirty="0">
                <a:latin typeface="Cambria"/>
                <a:cs typeface="Cambria"/>
              </a:rPr>
              <a:t> following</a:t>
            </a:r>
            <a:r>
              <a:rPr sz="2200" spc="-14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−</a:t>
            </a:r>
            <a:endParaRPr sz="2200" dirty="0">
              <a:latin typeface="Cambria"/>
              <a:cs typeface="Cambria"/>
            </a:endParaRPr>
          </a:p>
          <a:p>
            <a:pPr marL="356870" indent="-344805">
              <a:lnSpc>
                <a:spcPts val="2365"/>
              </a:lnSpc>
              <a:spcBef>
                <a:spcPts val="13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5" dirty="0">
                <a:latin typeface="Cambria"/>
                <a:cs typeface="Cambria"/>
              </a:rPr>
              <a:t>How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c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b</a:t>
            </a:r>
            <a:r>
              <a:rPr sz="2200" dirty="0">
                <a:latin typeface="Cambria"/>
                <a:cs typeface="Cambria"/>
              </a:rPr>
              <a:t>ean</a:t>
            </a:r>
          </a:p>
          <a:p>
            <a:pPr marL="356870" indent="-344805">
              <a:lnSpc>
                <a:spcPts val="2245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30" dirty="0">
                <a:latin typeface="Cambria"/>
                <a:cs typeface="Cambria"/>
              </a:rPr>
              <a:t>Bean's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lifecycle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details</a:t>
            </a:r>
          </a:p>
          <a:p>
            <a:pPr marL="356870" indent="-344805">
              <a:lnSpc>
                <a:spcPts val="252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200" spc="-35" dirty="0">
                <a:latin typeface="Cambria"/>
                <a:cs typeface="Cambria"/>
              </a:rPr>
              <a:t>Bean's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dependencies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49351"/>
            <a:ext cx="3013710" cy="752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Spring</a:t>
            </a:r>
            <a:r>
              <a:rPr sz="2400" b="1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400" b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Bean</a:t>
            </a:r>
            <a:r>
              <a:rPr sz="2400" b="1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mbria"/>
                <a:cs typeface="Cambria"/>
              </a:rPr>
              <a:t>Life</a:t>
            </a:r>
            <a:r>
              <a:rPr sz="2400" b="1" spc="-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Cambria"/>
                <a:cs typeface="Cambria"/>
              </a:rPr>
              <a:t>Cycle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844751"/>
            <a:ext cx="78613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2400" b="0" spc="-25" dirty="0">
                <a:solidFill>
                  <a:srgbClr val="000000"/>
                </a:solidFill>
                <a:latin typeface="Cambria"/>
                <a:cs typeface="Cambria"/>
              </a:rPr>
              <a:t>life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cycle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of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Spring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bean is easy </a:t>
            </a:r>
            <a:r>
              <a:rPr sz="2400" b="0" spc="-15" dirty="0">
                <a:solidFill>
                  <a:srgbClr val="000000"/>
                </a:solidFill>
                <a:latin typeface="Cambria"/>
                <a:cs typeface="Cambria"/>
              </a:rPr>
              <a:t>to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understand. When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bean is </a:t>
            </a:r>
            <a:r>
              <a:rPr sz="2400" b="0" spc="-15" dirty="0">
                <a:solidFill>
                  <a:srgbClr val="000000"/>
                </a:solidFill>
                <a:latin typeface="Cambria"/>
                <a:cs typeface="Cambria"/>
              </a:rPr>
              <a:t>instantiated,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 it </a:t>
            </a:r>
            <a:r>
              <a:rPr sz="2400" b="0" spc="-15" dirty="0">
                <a:solidFill>
                  <a:srgbClr val="000000"/>
                </a:solidFill>
                <a:latin typeface="Cambria"/>
                <a:cs typeface="Cambria"/>
              </a:rPr>
              <a:t>may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be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required </a:t>
            </a:r>
            <a:r>
              <a:rPr sz="2400" b="0" spc="-15" dirty="0">
                <a:solidFill>
                  <a:srgbClr val="000000"/>
                </a:solidFill>
                <a:latin typeface="Cambria"/>
                <a:cs typeface="Cambria"/>
              </a:rPr>
              <a:t>to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perform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 some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initialization </a:t>
            </a:r>
            <a:r>
              <a:rPr sz="2400" b="0" spc="-15" dirty="0">
                <a:solidFill>
                  <a:srgbClr val="000000"/>
                </a:solidFill>
                <a:latin typeface="Cambria"/>
                <a:cs typeface="Cambria"/>
              </a:rPr>
              <a:t>to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get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it </a:t>
            </a:r>
            <a:r>
              <a:rPr sz="2400" b="0" spc="-25" dirty="0">
                <a:solidFill>
                  <a:srgbClr val="000000"/>
                </a:solidFill>
                <a:latin typeface="Cambria"/>
                <a:cs typeface="Cambria"/>
              </a:rPr>
              <a:t>into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usable state. </a:t>
            </a:r>
            <a:r>
              <a:rPr sz="2400" b="0" spc="-35" dirty="0">
                <a:solidFill>
                  <a:srgbClr val="000000"/>
                </a:solidFill>
                <a:latin typeface="Cambria"/>
                <a:cs typeface="Cambria"/>
              </a:rPr>
              <a:t>Similarly,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when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the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 bean</a:t>
            </a:r>
            <a:r>
              <a:rPr sz="24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24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24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longer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required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2400" b="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ambria"/>
                <a:cs typeface="Cambria"/>
              </a:rPr>
              <a:t>removed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 from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 the </a:t>
            </a:r>
            <a:r>
              <a:rPr sz="2400" b="0" spc="-5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25" dirty="0">
                <a:solidFill>
                  <a:srgbClr val="000000"/>
                </a:solidFill>
                <a:latin typeface="Cambria"/>
                <a:cs typeface="Cambria"/>
              </a:rPr>
              <a:t>container,</a:t>
            </a:r>
            <a:r>
              <a:rPr sz="2400" b="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some</a:t>
            </a:r>
            <a:r>
              <a:rPr sz="2400" b="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cleanup</a:t>
            </a:r>
            <a:r>
              <a:rPr sz="2400" b="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20" dirty="0">
                <a:solidFill>
                  <a:srgbClr val="000000"/>
                </a:solidFill>
                <a:latin typeface="Cambria"/>
                <a:cs typeface="Cambria"/>
              </a:rPr>
              <a:t>may</a:t>
            </a:r>
            <a:r>
              <a:rPr sz="2400" b="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2400" b="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Cambria"/>
                <a:cs typeface="Cambria"/>
              </a:rPr>
              <a:t>required.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24121"/>
            <a:ext cx="78346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01675" algn="l"/>
                <a:tab pos="1896745" algn="l"/>
                <a:tab pos="2713990" algn="l"/>
                <a:tab pos="3402965" algn="l"/>
                <a:tab pos="4674235" algn="l"/>
                <a:tab pos="5793740" algn="l"/>
              </a:tabLst>
            </a:pPr>
            <a:r>
              <a:rPr sz="2400" spc="-155" dirty="0">
                <a:latin typeface="Calibri"/>
                <a:cs typeface="Calibri"/>
              </a:rPr>
              <a:t>To</a:t>
            </a:r>
            <a:r>
              <a:rPr sz="2400" spc="-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setup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teardown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bean,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simply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declare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25" dirty="0">
                <a:latin typeface="Calibri"/>
                <a:cs typeface="Calibri"/>
              </a:rPr>
              <a:t>&lt;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&gt;	</a:t>
            </a:r>
            <a:r>
              <a:rPr sz="2400" spc="-40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	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spc="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t	</a:t>
            </a:r>
            <a:r>
              <a:rPr sz="2400" b="1" spc="-15" dirty="0">
                <a:latin typeface="Calibri"/>
                <a:cs typeface="Calibri"/>
              </a:rPr>
              <a:t>m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od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114" dirty="0">
                <a:latin typeface="Calibri"/>
                <a:cs typeface="Calibri"/>
              </a:rPr>
              <a:t>/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b="1" spc="5" dirty="0">
                <a:latin typeface="Calibri"/>
                <a:cs typeface="Calibri"/>
              </a:rPr>
              <a:t>d</a:t>
            </a:r>
            <a:r>
              <a:rPr sz="2400" b="1" spc="-10" dirty="0">
                <a:latin typeface="Calibri"/>
                <a:cs typeface="Calibri"/>
              </a:rPr>
              <a:t>e</a:t>
            </a:r>
            <a:r>
              <a:rPr sz="2400" b="1" spc="-75" dirty="0">
                <a:latin typeface="Calibri"/>
                <a:cs typeface="Calibri"/>
              </a:rPr>
              <a:t>s</a:t>
            </a:r>
            <a:r>
              <a:rPr sz="2400" b="1" spc="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r</a:t>
            </a:r>
            <a:r>
              <a:rPr sz="2400" b="1" spc="-45" dirty="0">
                <a:latin typeface="Calibri"/>
                <a:cs typeface="Calibri"/>
              </a:rPr>
              <a:t>o</a:t>
            </a:r>
            <a:r>
              <a:rPr sz="2400" b="1" spc="-35" dirty="0">
                <a:latin typeface="Calibri"/>
                <a:cs typeface="Calibri"/>
              </a:rPr>
              <a:t>y</a:t>
            </a:r>
            <a:r>
              <a:rPr sz="2400" b="1" spc="5" dirty="0">
                <a:latin typeface="Calibri"/>
                <a:cs typeface="Calibri"/>
              </a:rPr>
              <a:t>-</a:t>
            </a:r>
            <a:r>
              <a:rPr sz="2400" b="1" spc="-15" dirty="0">
                <a:latin typeface="Calibri"/>
                <a:cs typeface="Calibri"/>
              </a:rPr>
              <a:t>m</a:t>
            </a:r>
            <a:r>
              <a:rPr sz="2400" b="1" spc="-85" dirty="0">
                <a:latin typeface="Calibri"/>
                <a:cs typeface="Calibri"/>
              </a:rPr>
              <a:t>e</a:t>
            </a:r>
            <a:r>
              <a:rPr sz="2400" b="1" spc="5" dirty="0">
                <a:latin typeface="Calibri"/>
                <a:cs typeface="Calibri"/>
              </a:rPr>
              <a:t>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734" y="4960366"/>
            <a:ext cx="26847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void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destroy()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//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destruction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65582"/>
            <a:ext cx="2679700" cy="16465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400" spc="-20" dirty="0">
                <a:latin typeface="Calibri"/>
                <a:cs typeface="Calibri"/>
              </a:rPr>
              <a:t>parameters.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//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destruction </a:t>
            </a:r>
            <a:r>
              <a:rPr sz="1800" spc="-5" dirty="0"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26463"/>
            <a:ext cx="5645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30200" algn="l"/>
              </a:tabLst>
            </a:pPr>
            <a:r>
              <a:rPr sz="2400" b="1" spc="-35" dirty="0">
                <a:latin typeface="Calibri"/>
                <a:cs typeface="Calibri"/>
              </a:rPr>
              <a:t>create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POJO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30200" algn="l"/>
              </a:tabLst>
            </a:pPr>
            <a:r>
              <a:rPr sz="2400" b="1" spc="-35" dirty="0">
                <a:latin typeface="Calibri"/>
                <a:cs typeface="Calibri"/>
              </a:rPr>
              <a:t>create</a:t>
            </a:r>
            <a:r>
              <a:rPr sz="2400" b="1" spc="-5" dirty="0">
                <a:latin typeface="Calibri"/>
                <a:cs typeface="Calibri"/>
              </a:rPr>
              <a:t> application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main </a:t>
            </a:r>
            <a:r>
              <a:rPr sz="2400" b="1" spc="-10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AutoNum type="arabicParenR"/>
              <a:tabLst>
                <a:tab pos="330200" algn="l"/>
              </a:tabLst>
            </a:pPr>
            <a:r>
              <a:rPr sz="2400" b="1" spc="-5" dirty="0">
                <a:latin typeface="Calibri"/>
                <a:cs typeface="Calibri"/>
              </a:rPr>
              <a:t>Bean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" y="467055"/>
            <a:ext cx="25730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ambria"/>
                <a:cs typeface="Cambria"/>
              </a:rPr>
              <a:t>Spr</a:t>
            </a:r>
            <a:r>
              <a:rPr sz="2800" spc="10" dirty="0">
                <a:latin typeface="Cambria"/>
                <a:cs typeface="Cambria"/>
              </a:rPr>
              <a:t>in</a:t>
            </a:r>
            <a:r>
              <a:rPr sz="2800" spc="5" dirty="0">
                <a:latin typeface="Cambria"/>
                <a:cs typeface="Cambria"/>
              </a:rPr>
              <a:t>g</a:t>
            </a:r>
            <a:r>
              <a:rPr sz="2800" spc="-190" dirty="0">
                <a:latin typeface="Cambria"/>
                <a:cs typeface="Cambria"/>
              </a:rPr>
              <a:t> </a:t>
            </a:r>
            <a:r>
              <a:rPr sz="2800" spc="5" dirty="0">
                <a:latin typeface="Cambria"/>
                <a:cs typeface="Cambria"/>
              </a:rPr>
              <a:t>Example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80793"/>
            <a:ext cx="7312660" cy="43518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HelloWorld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private</a:t>
            </a:r>
            <a:r>
              <a:rPr sz="24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String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message;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  <a:spcBef>
                <a:spcPts val="1220"/>
              </a:spcBef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void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setMessage(String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2400" spc="-5" dirty="0">
                <a:latin typeface="Calibri"/>
                <a:cs typeface="Calibri"/>
              </a:rPr>
              <a:t>{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this.message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message; </a:t>
            </a: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67310">
              <a:lnSpc>
                <a:spcPts val="2185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getMessage()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2400" spc="-5" dirty="0">
                <a:latin typeface="Calibri"/>
                <a:cs typeface="Calibri"/>
              </a:rPr>
              <a:t>{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System.out.println("Your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: "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+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message);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void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init</a:t>
            </a:r>
            <a:r>
              <a:rPr sz="2400" spc="-5" dirty="0"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</a:pPr>
            <a:r>
              <a:rPr sz="2400" spc="-5" dirty="0">
                <a:latin typeface="Calibri"/>
                <a:cs typeface="Calibri"/>
              </a:rPr>
              <a:t>{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System.out.println("Bean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through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init.");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  <a:spcBef>
                <a:spcPts val="1225"/>
              </a:spcBef>
            </a:pP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destroy</a:t>
            </a:r>
            <a:r>
              <a:rPr sz="2400" spc="-15" dirty="0">
                <a:latin typeface="Calibri"/>
                <a:cs typeface="Calibri"/>
              </a:rPr>
              <a:t>()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2400" spc="-5" dirty="0">
                <a:latin typeface="Calibri"/>
                <a:cs typeface="Calibri"/>
              </a:rPr>
              <a:t>{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System.out.println("Bean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destroy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now.");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67310">
              <a:lnSpc>
                <a:spcPct val="100000"/>
              </a:lnSpc>
              <a:spcBef>
                <a:spcPts val="1395"/>
              </a:spcBef>
            </a:pPr>
            <a:r>
              <a:rPr sz="2400" spc="-5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" y="473151"/>
            <a:ext cx="260985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>
                <a:latin typeface="Cambria"/>
                <a:cs typeface="Cambria"/>
              </a:rPr>
              <a:t>1</a:t>
            </a:r>
            <a:r>
              <a:rPr dirty="0">
                <a:latin typeface="Cambria"/>
                <a:cs typeface="Cambria"/>
              </a:rPr>
              <a:t>)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Cre</a:t>
            </a:r>
            <a:r>
              <a:rPr spc="-5"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te</a:t>
            </a:r>
            <a:r>
              <a:rPr spc="-165" dirty="0">
                <a:latin typeface="Cambria"/>
                <a:cs typeface="Cambria"/>
              </a:rPr>
              <a:t> </a:t>
            </a:r>
            <a:r>
              <a:rPr spc="-10" dirty="0">
                <a:latin typeface="Cambria"/>
                <a:cs typeface="Cambria"/>
              </a:rPr>
              <a:t>P</a:t>
            </a:r>
            <a:r>
              <a:rPr dirty="0">
                <a:latin typeface="Cambria"/>
                <a:cs typeface="Cambria"/>
              </a:rPr>
              <a:t>O</a:t>
            </a:r>
            <a:r>
              <a:rPr spc="-15" dirty="0">
                <a:latin typeface="Cambria"/>
                <a:cs typeface="Cambria"/>
              </a:rPr>
              <a:t>J</a:t>
            </a:r>
            <a:r>
              <a:rPr spc="5" dirty="0">
                <a:latin typeface="Cambria"/>
                <a:cs typeface="Cambria"/>
              </a:rPr>
              <a:t>O</a:t>
            </a:r>
            <a:r>
              <a:rPr spc="-50" dirty="0">
                <a:latin typeface="Cambria"/>
                <a:cs typeface="Cambria"/>
              </a:rPr>
              <a:t> </a:t>
            </a:r>
            <a:r>
              <a:rPr spc="-5" dirty="0">
                <a:latin typeface="Cambria"/>
                <a:cs typeface="Cambria"/>
              </a:rPr>
              <a:t>Cla</a:t>
            </a:r>
            <a:r>
              <a:rPr dirty="0">
                <a:latin typeface="Cambria"/>
                <a:cs typeface="Cambria"/>
              </a:rPr>
              <a:t>ss</a:t>
            </a:r>
          </a:p>
          <a:p>
            <a:pPr marL="12700">
              <a:lnSpc>
                <a:spcPct val="100000"/>
              </a:lnSpc>
            </a:pPr>
            <a:r>
              <a:rPr spc="-25" dirty="0">
                <a:latin typeface="Cambria"/>
                <a:cs typeface="Cambria"/>
              </a:rPr>
              <a:t>HelloWorld.java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50821"/>
            <a:ext cx="7227570" cy="418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org.springframework.context.support.AbstractApplicationContext</a:t>
            </a:r>
            <a:r>
              <a:rPr sz="1800" spc="-20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org.springframework.context.support.ClassPathXmlApplicationContext;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85"/>
              </a:lnSpc>
              <a:spcBef>
                <a:spcPts val="1170"/>
              </a:spcBef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MainApp</a:t>
            </a:r>
            <a:endParaRPr sz="2000" dirty="0">
              <a:latin typeface="Calibri"/>
              <a:cs typeface="Calibri"/>
            </a:endParaRPr>
          </a:p>
          <a:p>
            <a:pPr marL="70485">
              <a:lnSpc>
                <a:spcPts val="1935"/>
              </a:lnSpc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static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void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main(String[]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args)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2000" spc="-30" dirty="0">
                <a:latin typeface="Calibri"/>
                <a:cs typeface="Calibri"/>
              </a:rPr>
              <a:t>AbstractApplicationContext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context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ClassPathXmlApplicationContext("Beans.xml");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HelloWorld</a:t>
            </a:r>
            <a:r>
              <a:rPr sz="2000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obj =</a:t>
            </a:r>
            <a:r>
              <a:rPr sz="2000" spc="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(HelloWorld)</a:t>
            </a:r>
            <a:r>
              <a:rPr sz="2000" spc="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context.getBean("helloWorld");</a:t>
            </a:r>
            <a:endParaRPr sz="20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000" spc="-10" dirty="0">
                <a:latin typeface="Calibri"/>
                <a:cs typeface="Calibri"/>
              </a:rPr>
              <a:t>obj.getMessage();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390"/>
              </a:spcBef>
            </a:pPr>
            <a:r>
              <a:rPr sz="2000" spc="-25" dirty="0">
                <a:latin typeface="Calibri"/>
                <a:cs typeface="Calibri"/>
              </a:rPr>
              <a:t>context.registerShutdownHook();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1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" y="467055"/>
            <a:ext cx="434276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latin typeface="Cambria"/>
                <a:cs typeface="Cambria"/>
              </a:rPr>
              <a:t>2</a:t>
            </a:r>
            <a:r>
              <a:rPr sz="2800" dirty="0">
                <a:latin typeface="Cambria"/>
                <a:cs typeface="Cambria"/>
              </a:rPr>
              <a:t>)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spc="-25" dirty="0">
                <a:latin typeface="Cambria"/>
                <a:cs typeface="Cambria"/>
              </a:rPr>
              <a:t>Cre</a:t>
            </a:r>
            <a:r>
              <a:rPr sz="2800" spc="-20" dirty="0">
                <a:latin typeface="Cambria"/>
                <a:cs typeface="Cambria"/>
              </a:rPr>
              <a:t>at</a:t>
            </a:r>
            <a:r>
              <a:rPr sz="2800" spc="5" dirty="0">
                <a:latin typeface="Cambria"/>
                <a:cs typeface="Cambria"/>
              </a:rPr>
              <a:t>e</a:t>
            </a:r>
            <a:r>
              <a:rPr sz="2800" spc="-45" dirty="0">
                <a:latin typeface="Cambria"/>
                <a:cs typeface="Cambria"/>
              </a:rPr>
              <a:t> </a:t>
            </a:r>
            <a:r>
              <a:rPr sz="2800" spc="10" dirty="0">
                <a:latin typeface="Cambria"/>
                <a:cs typeface="Cambria"/>
              </a:rPr>
              <a:t>a</a:t>
            </a:r>
            <a:r>
              <a:rPr sz="2800" spc="-5" dirty="0">
                <a:latin typeface="Cambria"/>
                <a:cs typeface="Cambria"/>
              </a:rPr>
              <a:t>ppli</a:t>
            </a:r>
            <a:r>
              <a:rPr sz="2800" spc="10" dirty="0">
                <a:latin typeface="Cambria"/>
                <a:cs typeface="Cambria"/>
              </a:rPr>
              <a:t>ca</a:t>
            </a:r>
            <a:r>
              <a:rPr sz="2800" spc="-5" dirty="0">
                <a:latin typeface="Cambria"/>
                <a:cs typeface="Cambria"/>
              </a:rPr>
              <a:t>t</a:t>
            </a:r>
            <a:r>
              <a:rPr sz="2800" spc="5" dirty="0">
                <a:latin typeface="Cambria"/>
                <a:cs typeface="Cambria"/>
              </a:rPr>
              <a:t>ion</a:t>
            </a:r>
            <a:r>
              <a:rPr sz="2800" spc="-1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ma</a:t>
            </a:r>
            <a:r>
              <a:rPr sz="2800" spc="10" dirty="0">
                <a:latin typeface="Cambria"/>
                <a:cs typeface="Cambria"/>
              </a:rPr>
              <a:t>i</a:t>
            </a:r>
            <a:r>
              <a:rPr sz="2800" dirty="0">
                <a:latin typeface="Cambria"/>
                <a:cs typeface="Cambria"/>
              </a:rPr>
              <a:t>n  </a:t>
            </a:r>
            <a:r>
              <a:rPr sz="2800" spc="5" dirty="0">
                <a:latin typeface="Cambria"/>
                <a:cs typeface="Cambria"/>
              </a:rPr>
              <a:t>method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32229"/>
            <a:ext cx="7582534" cy="3967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Beans.xml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&lt;?xml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version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"1.0"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encoding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"UTF-8"?&gt;</a:t>
            </a:r>
            <a:endParaRPr sz="2000" dirty="0">
              <a:latin typeface="Calibri"/>
              <a:cs typeface="Calibri"/>
            </a:endParaRPr>
          </a:p>
          <a:p>
            <a:pPr marL="12700" marR="1155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&lt;beans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xmlns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tp://www.springframework.org/schema/beans</a:t>
            </a:r>
            <a:r>
              <a:rPr sz="2000" spc="-15" dirty="0">
                <a:latin typeface="Calibri"/>
                <a:cs typeface="Calibri"/>
              </a:rPr>
              <a:t>" </a:t>
            </a:r>
            <a:r>
              <a:rPr sz="2000" spc="-10" dirty="0">
                <a:latin typeface="Calibri"/>
                <a:cs typeface="Calibri"/>
              </a:rPr>
              <a:t> xmlns:xsi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"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http://www.w3.org/2001/XMLSchema-instance</a:t>
            </a:r>
            <a:r>
              <a:rPr sz="2000" spc="-20" dirty="0">
                <a:latin typeface="Calibri"/>
                <a:cs typeface="Calibri"/>
              </a:rPr>
              <a:t>"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xsi:schemaLocation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"h</a:t>
            </a:r>
            <a:r>
              <a:rPr sz="2000" spc="-15" dirty="0">
                <a:latin typeface="Calibri"/>
                <a:cs typeface="Calibri"/>
              </a:rPr>
              <a:t>t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tp://www.springframework.org/schema/beans 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http://www.springframework.org/schema/beans/spring-beans-3.0.xsd</a:t>
            </a:r>
            <a:r>
              <a:rPr sz="2000" spc="-15" dirty="0">
                <a:latin typeface="Calibri"/>
                <a:cs typeface="Calibri"/>
              </a:rPr>
              <a:t>"&gt;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&lt;bean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"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helloWorld</a:t>
            </a:r>
            <a:r>
              <a:rPr sz="2000" spc="-30" dirty="0">
                <a:latin typeface="Calibri"/>
                <a:cs typeface="Calibri"/>
              </a:rPr>
              <a:t>"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"</a:t>
            </a:r>
            <a:r>
              <a:rPr sz="2000" b="1" spc="-15" dirty="0">
                <a:solidFill>
                  <a:srgbClr val="00B050"/>
                </a:solidFill>
                <a:latin typeface="Calibri"/>
                <a:cs typeface="Calibri"/>
              </a:rPr>
              <a:t>HelloWorld</a:t>
            </a:r>
            <a:r>
              <a:rPr sz="2000" spc="-15" dirty="0">
                <a:latin typeface="Calibri"/>
                <a:cs typeface="Calibri"/>
              </a:rPr>
              <a:t>"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init-method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"init"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destroy-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method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"destroy"&gt;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&lt;property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 </a:t>
            </a:r>
            <a:r>
              <a:rPr sz="2000" spc="-30" dirty="0">
                <a:latin typeface="Calibri"/>
                <a:cs typeface="Calibri"/>
              </a:rPr>
              <a:t>"message"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spc="-5" dirty="0">
                <a:latin typeface="Calibri"/>
                <a:cs typeface="Calibri"/>
              </a:rPr>
              <a:t> = "Hello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World!"/&gt;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&lt;/bean&gt;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&lt;/beans&gt;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" y="467055"/>
            <a:ext cx="282448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ambria"/>
                <a:cs typeface="Cambria"/>
              </a:rPr>
              <a:t>3) </a:t>
            </a:r>
            <a:r>
              <a:rPr sz="2800" spc="-20" dirty="0">
                <a:latin typeface="Cambria"/>
                <a:cs typeface="Cambria"/>
              </a:rPr>
              <a:t>Create </a:t>
            </a:r>
            <a:r>
              <a:rPr sz="2800" spc="-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spc="5" dirty="0">
                <a:latin typeface="Cambria"/>
                <a:cs typeface="Cambria"/>
              </a:rPr>
              <a:t>n</a:t>
            </a:r>
            <a:r>
              <a:rPr sz="2800" spc="-5" dirty="0">
                <a:latin typeface="Cambria"/>
                <a:cs typeface="Cambria"/>
              </a:rPr>
              <a:t>fi</a:t>
            </a:r>
            <a:r>
              <a:rPr sz="2800" spc="-15" dirty="0">
                <a:latin typeface="Cambria"/>
                <a:cs typeface="Cambria"/>
              </a:rPr>
              <a:t>g</a:t>
            </a:r>
            <a:r>
              <a:rPr sz="2800" spc="-5" dirty="0">
                <a:latin typeface="Cambria"/>
                <a:cs typeface="Cambria"/>
              </a:rPr>
              <a:t>u</a:t>
            </a:r>
            <a:r>
              <a:rPr sz="2800" spc="-15" dirty="0">
                <a:latin typeface="Cambria"/>
                <a:cs typeface="Cambria"/>
              </a:rPr>
              <a:t>r</a:t>
            </a:r>
            <a:r>
              <a:rPr sz="2800" spc="5" dirty="0">
                <a:latin typeface="Cambria"/>
                <a:cs typeface="Cambria"/>
              </a:rPr>
              <a:t>a</a:t>
            </a:r>
            <a:r>
              <a:rPr sz="2800" spc="-15" dirty="0">
                <a:latin typeface="Cambria"/>
                <a:cs typeface="Cambria"/>
              </a:rPr>
              <a:t>t</a:t>
            </a:r>
            <a:r>
              <a:rPr sz="2800" spc="-20" dirty="0">
                <a:latin typeface="Cambria"/>
                <a:cs typeface="Cambria"/>
              </a:rPr>
              <a:t>i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dirty="0">
                <a:latin typeface="Cambria"/>
                <a:cs typeface="Cambria"/>
              </a:rPr>
              <a:t>n</a:t>
            </a:r>
            <a:r>
              <a:rPr sz="2800" spc="-26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file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26463"/>
            <a:ext cx="3466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Bean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going through </a:t>
            </a:r>
            <a:r>
              <a:rPr sz="2400" dirty="0">
                <a:latin typeface="Calibri"/>
                <a:cs typeface="Calibri"/>
              </a:rPr>
              <a:t>init.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1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essa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ello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20" dirty="0">
                <a:latin typeface="Calibri"/>
                <a:cs typeface="Calibri"/>
              </a:rPr>
              <a:t>W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rl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!  </a:t>
            </a:r>
            <a:r>
              <a:rPr sz="2400" spc="-5" dirty="0">
                <a:latin typeface="Calibri"/>
                <a:cs typeface="Calibri"/>
              </a:rPr>
              <a:t>Bean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destroy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now.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73151"/>
            <a:ext cx="9302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5" dirty="0">
                <a:solidFill>
                  <a:srgbClr val="FFFFFF"/>
                </a:solidFill>
                <a:latin typeface="Cambria"/>
                <a:cs typeface="Cambria"/>
              </a:rPr>
              <a:t>Output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3697" y="440893"/>
            <a:ext cx="18497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/>
              <a:t>Inner</a:t>
            </a:r>
            <a:r>
              <a:rPr sz="3200" spc="-35" dirty="0"/>
              <a:t> </a:t>
            </a:r>
            <a:r>
              <a:rPr sz="3200" spc="-5" dirty="0"/>
              <a:t>Bean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1603375"/>
            <a:ext cx="7984490" cy="3058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Inner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are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within 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scope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bean.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Thus,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&lt;bean/&gt; </a:t>
            </a:r>
            <a:r>
              <a:rPr sz="2000" spc="-30" dirty="0">
                <a:latin typeface="Calibri"/>
                <a:cs typeface="Calibri"/>
              </a:rPr>
              <a:t>element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inside the </a:t>
            </a:r>
            <a:r>
              <a:rPr sz="2000" spc="-10" dirty="0">
                <a:latin typeface="Calibri"/>
                <a:cs typeface="Calibri"/>
              </a:rPr>
              <a:t>&lt;property/&gt;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&lt;constructor-arg/&gt;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called </a:t>
            </a:r>
            <a:r>
              <a:rPr sz="2000" spc="-5" dirty="0">
                <a:latin typeface="Calibri"/>
                <a:cs typeface="Calibri"/>
              </a:rPr>
              <a:t>inner bean. </a:t>
            </a:r>
            <a:r>
              <a:rPr sz="2000" spc="-10" dirty="0">
                <a:latin typeface="Calibri"/>
                <a:cs typeface="Calibri"/>
              </a:rPr>
              <a:t>This page </a:t>
            </a:r>
            <a:r>
              <a:rPr sz="2000" spc="-35" dirty="0">
                <a:latin typeface="Calibri"/>
                <a:cs typeface="Calibri"/>
              </a:rPr>
              <a:t>gives </a:t>
            </a:r>
            <a:r>
              <a:rPr sz="2000" spc="-5" dirty="0">
                <a:latin typeface="Calibri"/>
                <a:cs typeface="Calibri"/>
              </a:rPr>
              <a:t>an </a:t>
            </a:r>
            <a:r>
              <a:rPr sz="2000" spc="-40" dirty="0">
                <a:latin typeface="Calibri"/>
                <a:cs typeface="Calibri"/>
              </a:rPr>
              <a:t>example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inject </a:t>
            </a:r>
            <a:r>
              <a:rPr sz="2000" spc="-5" dirty="0">
                <a:latin typeface="Calibri"/>
                <a:cs typeface="Calibri"/>
              </a:rPr>
              <a:t>inner </a:t>
            </a:r>
            <a:r>
              <a:rPr sz="2000" spc="-10" dirty="0">
                <a:latin typeface="Calibri"/>
                <a:cs typeface="Calibri"/>
              </a:rPr>
              <a:t>bean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spring.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Example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constructor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based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injection,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similar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setter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based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injection.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Next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Slide)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Here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PaymentGateway,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requires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Order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injected.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817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903" y="454863"/>
            <a:ext cx="23310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Inner</a:t>
            </a:r>
            <a:r>
              <a:rPr spc="-114" dirty="0"/>
              <a:t> </a:t>
            </a:r>
            <a:r>
              <a:rPr dirty="0"/>
              <a:t>Bean</a:t>
            </a:r>
            <a:r>
              <a:rPr spc="-6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925" y="790701"/>
            <a:ext cx="28308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45" dirty="0">
                <a:solidFill>
                  <a:srgbClr val="FFFFFF"/>
                </a:solidFill>
                <a:latin typeface="Calibri"/>
                <a:cs typeface="Calibri"/>
              </a:rPr>
              <a:t>PaymentGateway.java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603375"/>
            <a:ext cx="6269990" cy="4582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package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com.java2novice.beans;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299085" marR="3114040" indent="-28702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PaymentGateway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private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PaymentGateway(Order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ord){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this.order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public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void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setOrder(Order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ord){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this.order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public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void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processOrder(){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System.out.println("Processing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"+order.getItem());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517093"/>
            <a:ext cx="37236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/>
              <a:t>Introduction</a:t>
            </a:r>
            <a:r>
              <a:rPr sz="3200" spc="130" dirty="0"/>
              <a:t> </a:t>
            </a:r>
            <a:r>
              <a:rPr sz="3200" spc="-20" dirty="0"/>
              <a:t>to</a:t>
            </a:r>
            <a:r>
              <a:rPr sz="3200" spc="-5" dirty="0"/>
              <a:t> </a:t>
            </a:r>
            <a:r>
              <a:rPr sz="3200" spc="-10" dirty="0"/>
              <a:t>Spring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526489"/>
            <a:ext cx="8455660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Calibri"/>
                <a:cs typeface="Calibri"/>
              </a:rPr>
              <a:t>Spring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enables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developers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develop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enterprise-class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</a:t>
            </a:r>
            <a:r>
              <a:rPr sz="2400" spc="-5" dirty="0">
                <a:latin typeface="Calibri"/>
                <a:cs typeface="Calibri"/>
              </a:rPr>
              <a:t> using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POJOs</a:t>
            </a:r>
            <a:r>
              <a:rPr sz="2400" spc="-25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benefit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POJOs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you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EJB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 product such </a:t>
            </a:r>
            <a:r>
              <a:rPr sz="2400" spc="-5" dirty="0">
                <a:latin typeface="Calibri"/>
                <a:cs typeface="Calibri"/>
              </a:rPr>
              <a:t>as an </a:t>
            </a:r>
            <a:r>
              <a:rPr sz="2400" b="1" spc="-15" dirty="0">
                <a:latin typeface="Calibri"/>
                <a:cs typeface="Calibri"/>
              </a:rPr>
              <a:t>application </a:t>
            </a:r>
            <a:r>
              <a:rPr sz="2400" b="1" spc="-10" dirty="0">
                <a:latin typeface="Calibri"/>
                <a:cs typeface="Calibri"/>
              </a:rPr>
              <a:t>server </a:t>
            </a:r>
            <a:r>
              <a:rPr sz="2400" spc="-10" dirty="0">
                <a:latin typeface="Calibri"/>
                <a:cs typeface="Calibri"/>
              </a:rPr>
              <a:t>but </a:t>
            </a:r>
            <a:r>
              <a:rPr sz="2400" spc="-25" dirty="0">
                <a:latin typeface="Calibri"/>
                <a:cs typeface="Calibri"/>
              </a:rPr>
              <a:t>you </a:t>
            </a:r>
            <a:r>
              <a:rPr sz="2400" spc="-45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option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using only a </a:t>
            </a:r>
            <a:r>
              <a:rPr sz="2400" spc="-35" dirty="0">
                <a:latin typeface="Calibri"/>
                <a:cs typeface="Calibri"/>
              </a:rPr>
              <a:t>robust </a:t>
            </a:r>
            <a:r>
              <a:rPr sz="2400" spc="-10" dirty="0">
                <a:latin typeface="Calibri"/>
                <a:cs typeface="Calibri"/>
              </a:rPr>
              <a:t>servlet </a:t>
            </a:r>
            <a:r>
              <a:rPr sz="2400" spc="-15" dirty="0">
                <a:latin typeface="Calibri"/>
                <a:cs typeface="Calibri"/>
              </a:rPr>
              <a:t>container such </a:t>
            </a:r>
            <a:r>
              <a:rPr sz="2400" b="1" spc="-5" dirty="0">
                <a:latin typeface="Calibri"/>
                <a:cs typeface="Calibri"/>
              </a:rPr>
              <a:t>as </a:t>
            </a:r>
            <a:r>
              <a:rPr sz="2400" b="1" spc="-75" dirty="0">
                <a:latin typeface="Calibri"/>
                <a:cs typeface="Calibri"/>
              </a:rPr>
              <a:t>Tomcat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20" dirty="0">
                <a:latin typeface="Calibri"/>
                <a:cs typeface="Calibri"/>
              </a:rPr>
              <a:t>some </a:t>
            </a:r>
            <a:r>
              <a:rPr sz="2400" spc="-15" dirty="0">
                <a:latin typeface="Calibri"/>
                <a:cs typeface="Calibri"/>
              </a:rPr>
              <a:t>commercial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Spring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organized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modular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fashion</a:t>
            </a:r>
            <a:r>
              <a:rPr sz="2400" spc="-2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Even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packages </a:t>
            </a:r>
            <a:r>
              <a:rPr sz="2400" spc="-10" dirty="0">
                <a:latin typeface="Calibri"/>
                <a:cs typeface="Calibri"/>
              </a:rPr>
              <a:t>and classes are </a:t>
            </a:r>
            <a:r>
              <a:rPr sz="2400" spc="-15" dirty="0">
                <a:latin typeface="Calibri"/>
                <a:cs typeface="Calibri"/>
              </a:rPr>
              <a:t>substantial, </a:t>
            </a:r>
            <a:r>
              <a:rPr sz="2400" spc="-20" dirty="0">
                <a:latin typeface="Calibri"/>
                <a:cs typeface="Calibri"/>
              </a:rPr>
              <a:t>you </a:t>
            </a:r>
            <a:r>
              <a:rPr sz="2400" spc="-45" dirty="0">
                <a:latin typeface="Calibri"/>
                <a:cs typeface="Calibri"/>
              </a:rPr>
              <a:t>have </a:t>
            </a:r>
            <a:r>
              <a:rPr sz="2400" spc="-30" dirty="0">
                <a:latin typeface="Calibri"/>
                <a:cs typeface="Calibri"/>
              </a:rPr>
              <a:t>to </a:t>
            </a:r>
            <a:r>
              <a:rPr sz="2400" spc="-15" dirty="0">
                <a:latin typeface="Calibri"/>
                <a:cs typeface="Calibri"/>
              </a:rPr>
              <a:t>worry </a:t>
            </a:r>
            <a:r>
              <a:rPr sz="2400" spc="-10" dirty="0">
                <a:latin typeface="Calibri"/>
                <a:cs typeface="Calibri"/>
              </a:rPr>
              <a:t>only </a:t>
            </a:r>
            <a:r>
              <a:rPr sz="2400" spc="-5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ones </a:t>
            </a:r>
            <a:r>
              <a:rPr sz="2400" spc="-25" dirty="0">
                <a:latin typeface="Calibri"/>
                <a:cs typeface="Calibri"/>
              </a:rPr>
              <a:t>you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ignore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rest.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Calibri"/>
              <a:cs typeface="Calibri"/>
            </a:endParaRPr>
          </a:p>
          <a:p>
            <a:pPr marL="12700" marR="1016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Spring's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web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framework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well-designed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web</a:t>
            </a:r>
            <a:r>
              <a:rPr sz="2400" b="1" spc="-25" dirty="0">
                <a:latin typeface="Calibri"/>
                <a:cs typeface="Calibri"/>
              </a:rPr>
              <a:t> MVC</a:t>
            </a:r>
            <a:r>
              <a:rPr sz="2400" b="1" spc="-20" dirty="0">
                <a:latin typeface="Calibri"/>
                <a:cs typeface="Calibri"/>
              </a:rPr>
              <a:t> framework</a:t>
            </a:r>
            <a:r>
              <a:rPr sz="2400" spc="-2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provides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30" dirty="0">
                <a:latin typeface="Calibri"/>
                <a:cs typeface="Calibri"/>
              </a:rPr>
              <a:t>great </a:t>
            </a:r>
            <a:r>
              <a:rPr sz="2400" spc="-10" dirty="0">
                <a:latin typeface="Calibri"/>
                <a:cs typeface="Calibri"/>
              </a:rPr>
              <a:t>alternative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30" dirty="0">
                <a:latin typeface="Calibri"/>
                <a:cs typeface="Calibri"/>
              </a:rPr>
              <a:t>web </a:t>
            </a:r>
            <a:r>
              <a:rPr sz="2400" spc="-25" dirty="0">
                <a:latin typeface="Calibri"/>
                <a:cs typeface="Calibri"/>
              </a:rPr>
              <a:t>frameworks </a:t>
            </a:r>
            <a:r>
              <a:rPr sz="2400" spc="-10" dirty="0">
                <a:latin typeface="Calibri"/>
                <a:cs typeface="Calibri"/>
              </a:rPr>
              <a:t>such </a:t>
            </a:r>
            <a:r>
              <a:rPr sz="2400" spc="-5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Struts </a:t>
            </a:r>
            <a:r>
              <a:rPr sz="2400" spc="-5" dirty="0">
                <a:latin typeface="Calibri"/>
                <a:cs typeface="Calibri"/>
              </a:rPr>
              <a:t>or other </a:t>
            </a:r>
            <a:r>
              <a:rPr sz="2400" spc="-30" dirty="0">
                <a:latin typeface="Calibri"/>
                <a:cs typeface="Calibri"/>
              </a:rPr>
              <a:t>over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engineered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less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popular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web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frameworks.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598" y="454863"/>
            <a:ext cx="23310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Inner</a:t>
            </a:r>
            <a:r>
              <a:rPr spc="-90" dirty="0"/>
              <a:t> </a:t>
            </a:r>
            <a:r>
              <a:rPr dirty="0"/>
              <a:t>Bean</a:t>
            </a:r>
            <a:r>
              <a:rPr spc="-9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4386" y="790701"/>
            <a:ext cx="14871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2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b="1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200" b="1" spc="-2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.j</a:t>
            </a:r>
            <a:r>
              <a:rPr sz="2200" b="1" spc="-6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b="1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public</a:t>
            </a:r>
            <a:r>
              <a:rPr spc="-35" dirty="0"/>
              <a:t> </a:t>
            </a:r>
            <a:r>
              <a:rPr spc="-10" dirty="0"/>
              <a:t>class</a:t>
            </a:r>
            <a:r>
              <a:rPr spc="5" dirty="0"/>
              <a:t> </a:t>
            </a:r>
            <a:r>
              <a:rPr spc="-10" dirty="0"/>
              <a:t>Order</a:t>
            </a:r>
            <a:r>
              <a:rPr spc="-35" dirty="0"/>
              <a:t> </a:t>
            </a:r>
            <a:r>
              <a:rPr spc="-5" dirty="0"/>
              <a:t>{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/>
          </a:p>
          <a:p>
            <a:pPr marL="241300" marR="939165">
              <a:lnSpc>
                <a:spcPct val="100000"/>
              </a:lnSpc>
            </a:pPr>
            <a:r>
              <a:rPr spc="-25" dirty="0"/>
              <a:t>private</a:t>
            </a:r>
            <a:r>
              <a:rPr spc="50" dirty="0"/>
              <a:t> </a:t>
            </a:r>
            <a:r>
              <a:rPr spc="-10" dirty="0"/>
              <a:t>String</a:t>
            </a:r>
            <a:r>
              <a:rPr spc="-20" dirty="0"/>
              <a:t> </a:t>
            </a:r>
            <a:r>
              <a:rPr spc="-30" dirty="0"/>
              <a:t>item; </a:t>
            </a:r>
            <a:r>
              <a:rPr spc="-25" dirty="0"/>
              <a:t> private</a:t>
            </a:r>
            <a:r>
              <a:rPr spc="50" dirty="0"/>
              <a:t> </a:t>
            </a:r>
            <a:r>
              <a:rPr spc="-10" dirty="0"/>
              <a:t>String</a:t>
            </a:r>
            <a:r>
              <a:rPr spc="-25" dirty="0"/>
              <a:t> </a:t>
            </a:r>
            <a:r>
              <a:rPr spc="-5" dirty="0"/>
              <a:t>price; </a:t>
            </a:r>
            <a:r>
              <a:rPr dirty="0"/>
              <a:t> </a:t>
            </a:r>
            <a:r>
              <a:rPr spc="-25" dirty="0"/>
              <a:t>private</a:t>
            </a:r>
            <a:r>
              <a:rPr spc="40" dirty="0"/>
              <a:t> </a:t>
            </a:r>
            <a:r>
              <a:rPr spc="-10" dirty="0"/>
              <a:t>String</a:t>
            </a:r>
            <a:r>
              <a:rPr spc="-50" dirty="0"/>
              <a:t> </a:t>
            </a:r>
            <a:r>
              <a:rPr spc="-10" dirty="0"/>
              <a:t>address;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241300">
              <a:lnSpc>
                <a:spcPct val="100000"/>
              </a:lnSpc>
            </a:pPr>
            <a:r>
              <a:rPr spc="-5" dirty="0"/>
              <a:t>public</a:t>
            </a:r>
            <a:r>
              <a:rPr spc="-55" dirty="0"/>
              <a:t> </a:t>
            </a:r>
            <a:r>
              <a:rPr spc="-10" dirty="0"/>
              <a:t>String</a:t>
            </a:r>
            <a:r>
              <a:rPr spc="35" dirty="0"/>
              <a:t> </a:t>
            </a:r>
            <a:r>
              <a:rPr spc="-30" dirty="0"/>
              <a:t>getItem()</a:t>
            </a:r>
            <a:r>
              <a:rPr spc="135" dirty="0"/>
              <a:t> </a:t>
            </a:r>
            <a:r>
              <a:rPr spc="-5" dirty="0"/>
              <a:t>{</a:t>
            </a:r>
          </a:p>
          <a:p>
            <a:pPr marL="469900">
              <a:lnSpc>
                <a:spcPct val="100000"/>
              </a:lnSpc>
            </a:pPr>
            <a:r>
              <a:rPr spc="-5" dirty="0"/>
              <a:t>return</a:t>
            </a:r>
            <a:r>
              <a:rPr spc="-70" dirty="0"/>
              <a:t> </a:t>
            </a:r>
            <a:r>
              <a:rPr spc="-5" dirty="0"/>
              <a:t>item;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}</a:t>
            </a:r>
          </a:p>
          <a:p>
            <a:pPr marL="241300">
              <a:lnSpc>
                <a:spcPct val="100000"/>
              </a:lnSpc>
            </a:pPr>
            <a:r>
              <a:rPr dirty="0"/>
              <a:t>public</a:t>
            </a:r>
            <a:r>
              <a:rPr spc="-45" dirty="0"/>
              <a:t> </a:t>
            </a:r>
            <a:r>
              <a:rPr spc="-25" dirty="0"/>
              <a:t>void</a:t>
            </a:r>
            <a:r>
              <a:rPr spc="25" dirty="0"/>
              <a:t> </a:t>
            </a:r>
            <a:r>
              <a:rPr spc="-10" dirty="0"/>
              <a:t>setItem(String</a:t>
            </a:r>
            <a:r>
              <a:rPr spc="20" dirty="0"/>
              <a:t> </a:t>
            </a:r>
            <a:r>
              <a:rPr spc="-25" dirty="0"/>
              <a:t>item)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{</a:t>
            </a:r>
          </a:p>
          <a:p>
            <a:pPr marL="469900">
              <a:lnSpc>
                <a:spcPct val="100000"/>
              </a:lnSpc>
            </a:pPr>
            <a:r>
              <a:rPr spc="-10" dirty="0"/>
              <a:t>this.item</a:t>
            </a:r>
            <a:r>
              <a:rPr spc="-15" dirty="0"/>
              <a:t> </a:t>
            </a:r>
            <a:r>
              <a:rPr spc="-5" dirty="0"/>
              <a:t>=</a:t>
            </a:r>
            <a:r>
              <a:rPr spc="-15" dirty="0"/>
              <a:t> </a:t>
            </a:r>
            <a:r>
              <a:rPr spc="-30" dirty="0"/>
              <a:t>item;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}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public</a:t>
            </a:r>
            <a:r>
              <a:rPr spc="15" dirty="0"/>
              <a:t> </a:t>
            </a:r>
            <a:r>
              <a:rPr spc="-10" dirty="0"/>
              <a:t>String</a:t>
            </a:r>
            <a:r>
              <a:rPr spc="10" dirty="0"/>
              <a:t> </a:t>
            </a:r>
            <a:r>
              <a:rPr spc="-5" dirty="0"/>
              <a:t>getPrice()</a:t>
            </a:r>
            <a:r>
              <a:rPr spc="-45" dirty="0"/>
              <a:t> </a:t>
            </a:r>
            <a:r>
              <a:rPr dirty="0"/>
              <a:t>{</a:t>
            </a:r>
          </a:p>
          <a:p>
            <a:pPr marL="433070">
              <a:lnSpc>
                <a:spcPct val="100000"/>
              </a:lnSpc>
            </a:pPr>
            <a:r>
              <a:rPr spc="-5" dirty="0"/>
              <a:t>return</a:t>
            </a:r>
            <a:r>
              <a:rPr spc="-90" dirty="0"/>
              <a:t> </a:t>
            </a:r>
            <a:r>
              <a:rPr spc="-10" dirty="0"/>
              <a:t>price;</a:t>
            </a:r>
          </a:p>
          <a:p>
            <a:pPr marL="222885">
              <a:lnSpc>
                <a:spcPct val="100000"/>
              </a:lnSpc>
            </a:pPr>
            <a:r>
              <a:rPr dirty="0"/>
              <a:t>}</a:t>
            </a:r>
          </a:p>
          <a:p>
            <a:pPr marL="222885">
              <a:lnSpc>
                <a:spcPct val="100000"/>
              </a:lnSpc>
            </a:pPr>
            <a:r>
              <a:rPr spc="-10" dirty="0"/>
              <a:t>public</a:t>
            </a:r>
            <a:r>
              <a:rPr spc="30" dirty="0"/>
              <a:t> </a:t>
            </a:r>
            <a:r>
              <a:rPr spc="-5" dirty="0"/>
              <a:t>void</a:t>
            </a:r>
            <a:r>
              <a:rPr dirty="0"/>
              <a:t> </a:t>
            </a:r>
            <a:r>
              <a:rPr spc="-10" dirty="0"/>
              <a:t>setPrice(String</a:t>
            </a:r>
            <a:r>
              <a:rPr spc="5" dirty="0"/>
              <a:t> </a:t>
            </a:r>
            <a:r>
              <a:rPr spc="-10" dirty="0"/>
              <a:t>price)</a:t>
            </a:r>
            <a:r>
              <a:rPr spc="35" dirty="0"/>
              <a:t> </a:t>
            </a:r>
            <a:r>
              <a:rPr dirty="0"/>
              <a:t>{</a:t>
            </a: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this.price</a:t>
            </a:r>
            <a:r>
              <a:rPr spc="-70" dirty="0"/>
              <a:t> </a:t>
            </a:r>
            <a:r>
              <a:rPr dirty="0"/>
              <a:t>=</a:t>
            </a:r>
            <a:r>
              <a:rPr spc="-30" dirty="0"/>
              <a:t> </a:t>
            </a:r>
            <a:r>
              <a:rPr spc="-5" dirty="0"/>
              <a:t>price;</a:t>
            </a:r>
          </a:p>
          <a:p>
            <a:pPr marL="222885">
              <a:lnSpc>
                <a:spcPct val="100000"/>
              </a:lnSpc>
            </a:pPr>
            <a:r>
              <a:rPr dirty="0"/>
              <a:t>}</a:t>
            </a:r>
          </a:p>
          <a:p>
            <a:pPr marL="433070" marR="621030" indent="-210820">
              <a:lnSpc>
                <a:spcPct val="100000"/>
              </a:lnSpc>
            </a:pPr>
            <a:r>
              <a:rPr spc="-10" dirty="0"/>
              <a:t>public</a:t>
            </a:r>
            <a:r>
              <a:rPr spc="15" dirty="0"/>
              <a:t> </a:t>
            </a:r>
            <a:r>
              <a:rPr spc="-10" dirty="0"/>
              <a:t>String</a:t>
            </a:r>
            <a:r>
              <a:rPr spc="5" dirty="0"/>
              <a:t> </a:t>
            </a:r>
            <a:r>
              <a:rPr spc="-25" dirty="0"/>
              <a:t>getAddress()</a:t>
            </a:r>
            <a:r>
              <a:rPr spc="160" dirty="0"/>
              <a:t> </a:t>
            </a:r>
            <a:r>
              <a:rPr dirty="0"/>
              <a:t>{ </a:t>
            </a:r>
            <a:r>
              <a:rPr spc="-395" dirty="0"/>
              <a:t> </a:t>
            </a:r>
            <a:r>
              <a:rPr spc="-5" dirty="0"/>
              <a:t>return</a:t>
            </a:r>
            <a:r>
              <a:rPr spc="-40" dirty="0"/>
              <a:t> </a:t>
            </a:r>
            <a:r>
              <a:rPr spc="-10" dirty="0"/>
              <a:t>address;</a:t>
            </a:r>
          </a:p>
          <a:p>
            <a:pPr marL="222885">
              <a:lnSpc>
                <a:spcPct val="100000"/>
              </a:lnSpc>
            </a:pPr>
            <a:r>
              <a:rPr dirty="0"/>
              <a:t>}</a:t>
            </a: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public</a:t>
            </a:r>
            <a:r>
              <a:rPr spc="20" dirty="0"/>
              <a:t> </a:t>
            </a:r>
            <a:r>
              <a:rPr dirty="0"/>
              <a:t>void</a:t>
            </a:r>
            <a:r>
              <a:rPr spc="-45" dirty="0"/>
              <a:t> </a:t>
            </a:r>
            <a:r>
              <a:rPr spc="-10" dirty="0"/>
              <a:t>setAddress(String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address)</a:t>
            </a:r>
            <a:r>
              <a:rPr spc="-50" dirty="0"/>
              <a:t> </a:t>
            </a:r>
            <a:r>
              <a:rPr dirty="0"/>
              <a:t>{</a:t>
            </a:r>
          </a:p>
          <a:p>
            <a:pPr marL="433070">
              <a:lnSpc>
                <a:spcPct val="100000"/>
              </a:lnSpc>
            </a:pPr>
            <a:r>
              <a:rPr spc="-10" dirty="0"/>
              <a:t>this.address</a:t>
            </a:r>
            <a:r>
              <a:rPr spc="-7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10" dirty="0"/>
              <a:t>address;</a:t>
            </a:r>
          </a:p>
          <a:p>
            <a:pPr marL="222885">
              <a:lnSpc>
                <a:spcPct val="100000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2103" y="302513"/>
            <a:ext cx="23310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Inner</a:t>
            </a:r>
            <a:r>
              <a:rPr spc="-85" dirty="0"/>
              <a:t> </a:t>
            </a:r>
            <a:r>
              <a:rPr spc="-5" dirty="0"/>
              <a:t>Bean</a:t>
            </a:r>
            <a:r>
              <a:rPr spc="-75" dirty="0"/>
              <a:t> </a:t>
            </a:r>
            <a:r>
              <a:rPr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637743"/>
            <a:ext cx="7426325" cy="59080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10"/>
              </a:spcBef>
            </a:pP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3)</a:t>
            </a:r>
            <a:r>
              <a:rPr sz="2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Bean</a:t>
            </a:r>
            <a:r>
              <a:rPr sz="2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Configuration</a:t>
            </a:r>
            <a:endParaRPr sz="2200">
              <a:latin typeface="Calibri"/>
              <a:cs typeface="Calibri"/>
            </a:endParaRPr>
          </a:p>
          <a:p>
            <a:pPr marL="363220">
              <a:lnSpc>
                <a:spcPct val="100000"/>
              </a:lnSpc>
            </a:pP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applicationContext.xml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Note:</a:t>
            </a:r>
            <a:r>
              <a:rPr sz="1800" spc="-5" dirty="0">
                <a:latin typeface="Calibri"/>
                <a:cs typeface="Calibri"/>
              </a:rPr>
              <a:t> 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inner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bean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configuration,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bean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required.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setter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injection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222885" marR="501650" indent="-21082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&lt;beans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xmlns="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http://www.springframework.org/schema/beans</a:t>
            </a:r>
            <a:r>
              <a:rPr sz="1800" spc="-15" dirty="0">
                <a:latin typeface="Calibri"/>
                <a:cs typeface="Calibri"/>
              </a:rPr>
              <a:t>"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xmlns:xsi="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http://www.w3.org/2001/XMLSchema-instance</a:t>
            </a:r>
            <a:r>
              <a:rPr sz="1800" spc="-15" dirty="0">
                <a:latin typeface="Calibri"/>
                <a:cs typeface="Calibri"/>
              </a:rPr>
              <a:t>"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xsi:schemaLocation=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"h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tp://www.springframework.org/schema/beans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http://www.springframework.org/schema/beans/spring-beans-3.0.xsd</a:t>
            </a:r>
            <a:r>
              <a:rPr sz="1800" spc="-15" dirty="0">
                <a:latin typeface="Calibri"/>
                <a:cs typeface="Calibri"/>
              </a:rPr>
              <a:t>"&gt;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&lt;bean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id="paymentGwBean"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class=“PaymentGateway"&gt;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&lt;constructor-arg&gt;</a:t>
            </a:r>
            <a:endParaRPr sz="1800">
              <a:latin typeface="Calibri"/>
              <a:cs typeface="Calibri"/>
            </a:endParaRPr>
          </a:p>
          <a:p>
            <a:pPr marL="58864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&lt;bean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class="Order"&gt;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&lt;property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name="item"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value="JavaTextBook"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&lt;property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name="price"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value="RS2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22.50"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&lt;property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name="address"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value="Bangalore"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&lt;/bean&gt;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&lt;/constructor-arg&gt;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&lt;/bean&gt;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&lt;/beans&gt;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Inner</a:t>
            </a:r>
            <a:r>
              <a:rPr spc="-90" dirty="0"/>
              <a:t> </a:t>
            </a:r>
            <a:r>
              <a:rPr dirty="0"/>
              <a:t>Bean</a:t>
            </a:r>
            <a:r>
              <a:rPr spc="-8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861" y="790701"/>
            <a:ext cx="7667625" cy="5288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Cl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r>
              <a:rPr sz="22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2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mai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b="1" spc="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854075">
              <a:lnSpc>
                <a:spcPct val="100000"/>
              </a:lnSpc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SpringDemo.java</a:t>
            </a:r>
            <a:endParaRPr sz="22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25"/>
              </a:spcBef>
            </a:pPr>
            <a:r>
              <a:rPr sz="1800" spc="-10" dirty="0">
                <a:latin typeface="Calibri"/>
                <a:cs typeface="Calibri"/>
              </a:rPr>
              <a:t>package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com.java2novice.test;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org.springframework.context.ApplicationContext;</a:t>
            </a:r>
            <a:endParaRPr sz="18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org.springframework.context.support.ClassPathXmlApplicationContext;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SpringDemo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static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main(String </a:t>
            </a:r>
            <a:r>
              <a:rPr sz="1800" dirty="0">
                <a:latin typeface="Calibri"/>
                <a:cs typeface="Calibri"/>
              </a:rPr>
              <a:t>a[]){</a:t>
            </a:r>
            <a:endParaRPr sz="1800">
              <a:latin typeface="Calibri"/>
              <a:cs typeface="Calibri"/>
            </a:endParaRPr>
          </a:p>
          <a:p>
            <a:pPr marL="6038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String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confFile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"applicationContext.xml";</a:t>
            </a:r>
            <a:endParaRPr sz="1800">
              <a:latin typeface="Calibri"/>
              <a:cs typeface="Calibri"/>
            </a:endParaRPr>
          </a:p>
          <a:p>
            <a:pPr marL="60388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ApplicationContext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context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ClassPathXmlApplicationContext(confFile);</a:t>
            </a:r>
            <a:endParaRPr sz="1800">
              <a:latin typeface="Calibri"/>
              <a:cs typeface="Calibri"/>
            </a:endParaRPr>
          </a:p>
          <a:p>
            <a:pPr marL="182880" marR="2729865" indent="42037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Calibri"/>
                <a:cs typeface="Calibri"/>
              </a:rPr>
              <a:t>PaymentGateway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gateway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(PaymentGateway)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context.getBean("paymentGwBean");</a:t>
            </a:r>
            <a:endParaRPr sz="1800">
              <a:latin typeface="Calibri"/>
              <a:cs typeface="Calibri"/>
            </a:endParaRPr>
          </a:p>
          <a:p>
            <a:pPr marL="603885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gateway.processOrder();</a:t>
            </a: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69" y="531063"/>
            <a:ext cx="232854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Inner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Bean</a:t>
            </a:r>
            <a:r>
              <a:rPr sz="2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2200">
              <a:latin typeface="Calibri"/>
              <a:cs typeface="Calibri"/>
            </a:endParaRPr>
          </a:p>
          <a:p>
            <a:pPr marL="686435">
              <a:lnSpc>
                <a:spcPct val="100000"/>
              </a:lnSpc>
            </a:pP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4621"/>
            <a:ext cx="382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ocess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</a:t>
            </a:r>
            <a:r>
              <a:rPr sz="2400" spc="-7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235" dirty="0">
                <a:latin typeface="Calibri"/>
                <a:cs typeface="Calibri"/>
              </a:rPr>
              <a:t>T</a:t>
            </a:r>
            <a:r>
              <a:rPr sz="2400" spc="-6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B</a:t>
            </a:r>
            <a:r>
              <a:rPr sz="2400" spc="-20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997" y="700531"/>
            <a:ext cx="30238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ambria"/>
                <a:cs typeface="Cambria"/>
              </a:rPr>
              <a:t>Aliases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in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Beans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0717"/>
            <a:ext cx="7835900" cy="3837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52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Spring, </a:t>
            </a:r>
            <a:r>
              <a:rPr sz="1800" dirty="0">
                <a:latin typeface="Calibri"/>
                <a:cs typeface="Calibri"/>
              </a:rPr>
              <a:t>Bean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accessed using </a:t>
            </a:r>
            <a:r>
              <a:rPr sz="1800" spc="-5" dirty="0">
                <a:latin typeface="Calibri"/>
                <a:cs typeface="Calibri"/>
              </a:rPr>
              <a:t>id </a:t>
            </a:r>
            <a:r>
              <a:rPr sz="1800" spc="5" dirty="0">
                <a:latin typeface="Calibri"/>
                <a:cs typeface="Calibri"/>
              </a:rPr>
              <a:t>or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spc="-45" dirty="0">
                <a:latin typeface="Calibri"/>
                <a:cs typeface="Calibri"/>
              </a:rPr>
              <a:t>usually. </a:t>
            </a:r>
            <a:r>
              <a:rPr sz="1800" spc="-10" dirty="0">
                <a:latin typeface="Calibri"/>
                <a:cs typeface="Calibri"/>
              </a:rPr>
              <a:t>Spring </a:t>
            </a:r>
            <a:r>
              <a:rPr sz="1800" spc="-5" dirty="0">
                <a:latin typeface="Calibri"/>
                <a:cs typeface="Calibri"/>
              </a:rPr>
              <a:t>also </a:t>
            </a:r>
            <a:r>
              <a:rPr sz="1800" spc="-15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5" dirty="0">
                <a:latin typeface="Calibri"/>
                <a:cs typeface="Calibri"/>
              </a:rPr>
              <a:t>alias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(second </a:t>
            </a:r>
            <a:r>
              <a:rPr sz="1800" spc="-5" dirty="0">
                <a:latin typeface="Calibri"/>
                <a:cs typeface="Calibri"/>
              </a:rPr>
              <a:t>name) </a:t>
            </a:r>
            <a:r>
              <a:rPr sz="1800" spc="-30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bean. </a:t>
            </a:r>
            <a:r>
              <a:rPr sz="1800" spc="-5" dirty="0">
                <a:latin typeface="Calibri"/>
                <a:cs typeface="Calibri"/>
              </a:rPr>
              <a:t>Hence </a:t>
            </a:r>
            <a:r>
              <a:rPr sz="1800" spc="-10" dirty="0">
                <a:latin typeface="Calibri"/>
                <a:cs typeface="Calibri"/>
              </a:rPr>
              <a:t>we can </a:t>
            </a:r>
            <a:r>
              <a:rPr sz="1800" spc="-5" dirty="0">
                <a:latin typeface="Calibri"/>
                <a:cs typeface="Calibri"/>
              </a:rPr>
              <a:t>also </a:t>
            </a:r>
            <a:r>
              <a:rPr sz="1800" spc="-10" dirty="0">
                <a:latin typeface="Calibri"/>
                <a:cs typeface="Calibri"/>
              </a:rPr>
              <a:t>access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bean </a:t>
            </a:r>
            <a:r>
              <a:rPr sz="1800" spc="-10" dirty="0">
                <a:latin typeface="Calibri"/>
                <a:cs typeface="Calibri"/>
              </a:rPr>
              <a:t>by </a:t>
            </a:r>
            <a:r>
              <a:rPr sz="1800" spc="-5" dirty="0">
                <a:latin typeface="Calibri"/>
                <a:cs typeface="Calibri"/>
              </a:rPr>
              <a:t>bean alias name. </a:t>
            </a:r>
            <a:r>
              <a:rPr sz="1800" spc="-254" dirty="0">
                <a:latin typeface="Calibri"/>
                <a:cs typeface="Calibri"/>
              </a:rPr>
              <a:t>To 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bean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alias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spring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&lt;alias&gt;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tag</a:t>
            </a:r>
            <a:r>
              <a:rPr sz="1800" spc="-5" dirty="0">
                <a:latin typeface="Calibri"/>
                <a:cs typeface="Calibri"/>
              </a:rPr>
              <a:t> as: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b="1" spc="-40" dirty="0">
                <a:latin typeface="Calibri"/>
                <a:cs typeface="Calibri"/>
              </a:rPr>
              <a:t>Syntax</a:t>
            </a:r>
            <a:r>
              <a:rPr sz="1800" spc="-40" dirty="0">
                <a:latin typeface="Calibri"/>
                <a:cs typeface="Calibri"/>
              </a:rPr>
              <a:t>: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“bean-name”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“alias-name-for-defined-bean”/&gt;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2700" marR="2920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45" dirty="0">
                <a:latin typeface="Calibri"/>
                <a:cs typeface="Calibri"/>
              </a:rPr>
              <a:t>syntax, </a:t>
            </a:r>
            <a:r>
              <a:rPr sz="1800" spc="-10" dirty="0">
                <a:latin typeface="Calibri"/>
                <a:cs typeface="Calibri"/>
              </a:rPr>
              <a:t>there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&lt;alias&gt; </a:t>
            </a:r>
            <a:r>
              <a:rPr sz="1800" spc="-10" dirty="0">
                <a:latin typeface="Calibri"/>
                <a:cs typeface="Calibri"/>
              </a:rPr>
              <a:t>tag that </a:t>
            </a:r>
            <a:r>
              <a:rPr sz="1800" spc="-35" dirty="0">
                <a:latin typeface="Calibri"/>
                <a:cs typeface="Calibri"/>
              </a:rPr>
              <a:t>defines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“name” </a:t>
            </a:r>
            <a:r>
              <a:rPr sz="1800" spc="-35" dirty="0">
                <a:latin typeface="Calibri"/>
                <a:cs typeface="Calibri"/>
              </a:rPr>
              <a:t>attribute,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 </a:t>
            </a:r>
            <a:r>
              <a:rPr sz="1800" spc="-30" dirty="0">
                <a:latin typeface="Calibri"/>
                <a:cs typeface="Calibri"/>
              </a:rPr>
              <a:t>represents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bean </a:t>
            </a:r>
            <a:r>
              <a:rPr sz="1800" spc="-10" dirty="0">
                <a:latin typeface="Calibri"/>
                <a:cs typeface="Calibri"/>
              </a:rPr>
              <a:t>that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being </a:t>
            </a:r>
            <a:r>
              <a:rPr sz="1800" spc="-5" dirty="0">
                <a:latin typeface="Calibri"/>
                <a:cs typeface="Calibri"/>
              </a:rPr>
              <a:t>aliased and </a:t>
            </a:r>
            <a:r>
              <a:rPr sz="1800" spc="-35" dirty="0">
                <a:latin typeface="Calibri"/>
                <a:cs typeface="Calibri"/>
              </a:rPr>
              <a:t>attribute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“alias”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used </a:t>
            </a:r>
            <a:r>
              <a:rPr sz="1800" spc="-3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specify the alias name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bean.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Ex.: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&lt;alias name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“triangle”</a:t>
            </a:r>
            <a:r>
              <a:rPr sz="1800" spc="-5" dirty="0">
                <a:latin typeface="Calibri"/>
                <a:cs typeface="Calibri"/>
              </a:rPr>
              <a:t> alias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“triangle_alias”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example,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defined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“triagle”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bean.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“name”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attribute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refers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“triangle”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bean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defined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“alias”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attribute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defines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“triangle”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bean.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6078" y="696213"/>
            <a:ext cx="20396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latin typeface="Cambria"/>
                <a:cs typeface="Cambria"/>
              </a:rPr>
              <a:t>Bea</a:t>
            </a:r>
            <a:r>
              <a:rPr sz="2800" dirty="0">
                <a:latin typeface="Cambria"/>
                <a:cs typeface="Cambria"/>
              </a:rPr>
              <a:t>n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Sc</a:t>
            </a:r>
            <a:r>
              <a:rPr sz="2800" spc="10" dirty="0">
                <a:latin typeface="Cambria"/>
                <a:cs typeface="Cambria"/>
              </a:rPr>
              <a:t>o</a:t>
            </a:r>
            <a:r>
              <a:rPr sz="2800" spc="-5" dirty="0">
                <a:latin typeface="Cambria"/>
                <a:cs typeface="Cambria"/>
              </a:rPr>
              <a:t>pes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9005"/>
            <a:ext cx="793623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21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In </a:t>
            </a: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5" dirty="0">
                <a:latin typeface="Cambria"/>
                <a:cs typeface="Cambria"/>
              </a:rPr>
              <a:t>spring bean </a:t>
            </a:r>
            <a:r>
              <a:rPr sz="1800" spc="-10" dirty="0">
                <a:latin typeface="Cambria"/>
                <a:cs typeface="Cambria"/>
              </a:rPr>
              <a:t>configurations, </a:t>
            </a:r>
            <a:r>
              <a:rPr sz="1800" dirty="0">
                <a:latin typeface="Cambria"/>
                <a:cs typeface="Cambria"/>
              </a:rPr>
              <a:t>bean </a:t>
            </a:r>
            <a:r>
              <a:rPr sz="1800" spc="-10" dirty="0">
                <a:latin typeface="Cambria"/>
                <a:cs typeface="Cambria"/>
              </a:rPr>
              <a:t>attribute called </a:t>
            </a:r>
            <a:r>
              <a:rPr sz="1800" spc="-20" dirty="0">
                <a:latin typeface="Cambria"/>
                <a:cs typeface="Cambria"/>
              </a:rPr>
              <a:t>'scope' </a:t>
            </a:r>
            <a:r>
              <a:rPr sz="1800" dirty="0">
                <a:latin typeface="Cambria"/>
                <a:cs typeface="Cambria"/>
              </a:rPr>
              <a:t>defines </a:t>
            </a:r>
            <a:r>
              <a:rPr sz="1800" spc="-15" dirty="0">
                <a:latin typeface="Cambria"/>
                <a:cs typeface="Cambria"/>
              </a:rPr>
              <a:t>what </a:t>
            </a:r>
            <a:r>
              <a:rPr sz="1800" spc="-10" dirty="0">
                <a:latin typeface="Cambria"/>
                <a:cs typeface="Cambria"/>
              </a:rPr>
              <a:t>kind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 object </a:t>
            </a:r>
            <a:r>
              <a:rPr sz="1800" spc="-5" dirty="0">
                <a:latin typeface="Cambria"/>
                <a:cs typeface="Cambria"/>
              </a:rPr>
              <a:t>has </a:t>
            </a:r>
            <a:r>
              <a:rPr sz="1800" spc="-30" dirty="0">
                <a:latin typeface="Cambria"/>
                <a:cs typeface="Cambria"/>
              </a:rPr>
              <a:t>to </a:t>
            </a:r>
            <a:r>
              <a:rPr sz="1800" spc="-20" dirty="0">
                <a:latin typeface="Cambria"/>
                <a:cs typeface="Cambria"/>
              </a:rPr>
              <a:t>created </a:t>
            </a:r>
            <a:r>
              <a:rPr sz="1800" spc="-10" dirty="0">
                <a:latin typeface="Cambria"/>
                <a:cs typeface="Cambria"/>
              </a:rPr>
              <a:t>and </a:t>
            </a:r>
            <a:r>
              <a:rPr sz="1800" spc="-5" dirty="0">
                <a:latin typeface="Cambria"/>
                <a:cs typeface="Cambria"/>
              </a:rPr>
              <a:t>returned. </a:t>
            </a:r>
            <a:r>
              <a:rPr sz="1800" spc="-20" dirty="0">
                <a:latin typeface="Cambria"/>
                <a:cs typeface="Cambria"/>
              </a:rPr>
              <a:t>There </a:t>
            </a:r>
            <a:r>
              <a:rPr sz="1800" spc="-15" dirty="0">
                <a:latin typeface="Cambria"/>
                <a:cs typeface="Cambria"/>
              </a:rPr>
              <a:t>are </a:t>
            </a:r>
            <a:r>
              <a:rPr sz="1800" dirty="0">
                <a:latin typeface="Cambria"/>
                <a:cs typeface="Cambria"/>
              </a:rPr>
              <a:t>5 types of </a:t>
            </a:r>
            <a:r>
              <a:rPr sz="1800" spc="-10" dirty="0">
                <a:latin typeface="Cambria"/>
                <a:cs typeface="Cambria"/>
              </a:rPr>
              <a:t>bean </a:t>
            </a:r>
            <a:r>
              <a:rPr sz="1800" spc="-5" dirty="0">
                <a:latin typeface="Cambria"/>
                <a:cs typeface="Cambria"/>
              </a:rPr>
              <a:t>scopes </a:t>
            </a:r>
            <a:r>
              <a:rPr sz="1800" spc="-20" dirty="0">
                <a:latin typeface="Cambria"/>
                <a:cs typeface="Cambria"/>
              </a:rPr>
              <a:t>available, 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they </a:t>
            </a:r>
            <a:r>
              <a:rPr sz="1800" spc="-5" dirty="0">
                <a:latin typeface="Cambria"/>
                <a:cs typeface="Cambria"/>
              </a:rPr>
              <a:t>are: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buAutoNum type="arabicParenR"/>
              <a:tabLst>
                <a:tab pos="293370" algn="l"/>
              </a:tabLst>
            </a:pPr>
            <a:r>
              <a:rPr sz="1800" b="1" spc="-10" dirty="0">
                <a:latin typeface="Cambria"/>
                <a:cs typeface="Cambria"/>
              </a:rPr>
              <a:t>singleton: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single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bean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instance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Spring IoC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container.</a:t>
            </a:r>
            <a:endParaRPr sz="18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buAutoNum type="arabicParenR"/>
              <a:tabLst>
                <a:tab pos="293370" algn="l"/>
              </a:tabLst>
            </a:pPr>
            <a:r>
              <a:rPr sz="1800" b="1" spc="-15" dirty="0">
                <a:latin typeface="Cambria"/>
                <a:cs typeface="Cambria"/>
              </a:rPr>
              <a:t>prototype:</a:t>
            </a:r>
            <a:r>
              <a:rPr sz="1800" b="1" spc="-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new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bean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instance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each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time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when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requested.</a:t>
            </a:r>
            <a:endParaRPr sz="18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buAutoNum type="arabicParenR"/>
              <a:tabLst>
                <a:tab pos="293370" algn="l"/>
              </a:tabLst>
            </a:pPr>
            <a:r>
              <a:rPr sz="1800" b="1" spc="-10" dirty="0">
                <a:latin typeface="Cambria"/>
                <a:cs typeface="Cambria"/>
              </a:rPr>
              <a:t>request:</a:t>
            </a:r>
            <a:r>
              <a:rPr sz="1800" b="1" spc="-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Returns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single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instance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for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every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HTTP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request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call.</a:t>
            </a:r>
            <a:endParaRPr sz="18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93370" algn="l"/>
              </a:tabLst>
            </a:pPr>
            <a:r>
              <a:rPr sz="1800" b="1" spc="-15" dirty="0">
                <a:latin typeface="Cambria"/>
                <a:cs typeface="Cambria"/>
              </a:rPr>
              <a:t>s</a:t>
            </a:r>
            <a:r>
              <a:rPr sz="1800" b="1" dirty="0">
                <a:latin typeface="Cambria"/>
                <a:cs typeface="Cambria"/>
              </a:rPr>
              <a:t>e</a:t>
            </a:r>
            <a:r>
              <a:rPr sz="1800" b="1" spc="-5" dirty="0">
                <a:latin typeface="Cambria"/>
                <a:cs typeface="Cambria"/>
              </a:rPr>
              <a:t>s</a:t>
            </a:r>
            <a:r>
              <a:rPr sz="1800" b="1" spc="-15" dirty="0">
                <a:latin typeface="Cambria"/>
                <a:cs typeface="Cambria"/>
              </a:rPr>
              <a:t>s</a:t>
            </a:r>
            <a:r>
              <a:rPr sz="1800" b="1" spc="5" dirty="0">
                <a:latin typeface="Cambria"/>
                <a:cs typeface="Cambria"/>
              </a:rPr>
              <a:t>i</a:t>
            </a:r>
            <a:r>
              <a:rPr sz="1800" b="1" dirty="0">
                <a:latin typeface="Cambria"/>
                <a:cs typeface="Cambria"/>
              </a:rPr>
              <a:t>o</a:t>
            </a:r>
            <a:r>
              <a:rPr sz="1800" b="1" spc="-10" dirty="0">
                <a:latin typeface="Cambria"/>
                <a:cs typeface="Cambria"/>
              </a:rPr>
              <a:t>n</a:t>
            </a:r>
            <a:r>
              <a:rPr sz="1800" b="1" dirty="0">
                <a:latin typeface="Cambria"/>
                <a:cs typeface="Cambria"/>
              </a:rPr>
              <a:t>: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R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spc="-10" dirty="0">
                <a:latin typeface="Cambria"/>
                <a:cs typeface="Cambria"/>
              </a:rPr>
              <a:t>tu</a:t>
            </a:r>
            <a:r>
              <a:rPr sz="1800" dirty="0">
                <a:latin typeface="Cambria"/>
                <a:cs typeface="Cambria"/>
              </a:rPr>
              <a:t>rns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sin</a:t>
            </a:r>
            <a:r>
              <a:rPr sz="1800" spc="-25" dirty="0">
                <a:latin typeface="Cambria"/>
                <a:cs typeface="Cambria"/>
              </a:rPr>
              <a:t>g</a:t>
            </a:r>
            <a:r>
              <a:rPr sz="1800" spc="-10" dirty="0">
                <a:latin typeface="Cambria"/>
                <a:cs typeface="Cambria"/>
              </a:rPr>
              <a:t>l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n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spc="-10" dirty="0">
                <a:latin typeface="Cambria"/>
                <a:cs typeface="Cambria"/>
              </a:rPr>
              <a:t>t</a:t>
            </a:r>
            <a:r>
              <a:rPr sz="1800" spc="5" dirty="0">
                <a:latin typeface="Cambria"/>
                <a:cs typeface="Cambria"/>
              </a:rPr>
              <a:t>a</a:t>
            </a:r>
            <a:r>
              <a:rPr sz="1800" spc="-5" dirty="0">
                <a:latin typeface="Cambria"/>
                <a:cs typeface="Cambria"/>
              </a:rPr>
              <a:t>nc</a:t>
            </a:r>
            <a:r>
              <a:rPr sz="1800" dirty="0">
                <a:latin typeface="Cambria"/>
                <a:cs typeface="Cambria"/>
              </a:rPr>
              <a:t>e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f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</a:t>
            </a:r>
            <a:r>
              <a:rPr sz="1800" spc="-20" dirty="0">
                <a:latin typeface="Cambria"/>
                <a:cs typeface="Cambria"/>
              </a:rPr>
              <a:t>v</a:t>
            </a:r>
            <a:r>
              <a:rPr sz="1800" spc="10" dirty="0">
                <a:latin typeface="Cambria"/>
                <a:cs typeface="Cambria"/>
              </a:rPr>
              <a:t>e</a:t>
            </a:r>
            <a:r>
              <a:rPr sz="1800" dirty="0">
                <a:latin typeface="Cambria"/>
                <a:cs typeface="Cambria"/>
              </a:rPr>
              <a:t>ry</a:t>
            </a:r>
            <a:r>
              <a:rPr sz="1800" spc="-110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HTT</a:t>
            </a:r>
            <a:r>
              <a:rPr sz="1800" dirty="0">
                <a:latin typeface="Cambria"/>
                <a:cs typeface="Cambria"/>
              </a:rPr>
              <a:t>P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</a:t>
            </a:r>
            <a:r>
              <a:rPr sz="1800" spc="5" dirty="0">
                <a:latin typeface="Cambria"/>
                <a:cs typeface="Cambria"/>
              </a:rPr>
              <a:t>e</a:t>
            </a:r>
            <a:r>
              <a:rPr sz="1800" spc="-5" dirty="0">
                <a:latin typeface="Cambria"/>
                <a:cs typeface="Cambria"/>
              </a:rPr>
              <a:t>ss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5" dirty="0">
                <a:latin typeface="Cambria"/>
                <a:cs typeface="Cambria"/>
              </a:rPr>
              <a:t>o</a:t>
            </a:r>
            <a:r>
              <a:rPr sz="1800" spc="-5" dirty="0">
                <a:latin typeface="Cambria"/>
                <a:cs typeface="Cambria"/>
              </a:rPr>
              <a:t>n.</a:t>
            </a:r>
            <a:endParaRPr sz="1800">
              <a:latin typeface="Cambria"/>
              <a:cs typeface="Cambria"/>
            </a:endParaRPr>
          </a:p>
          <a:p>
            <a:pPr marL="292735" indent="-280670">
              <a:lnSpc>
                <a:spcPct val="100000"/>
              </a:lnSpc>
              <a:buAutoNum type="arabicParenR"/>
              <a:tabLst>
                <a:tab pos="293370" algn="l"/>
              </a:tabLst>
            </a:pPr>
            <a:r>
              <a:rPr sz="1800" b="1" spc="-10" dirty="0">
                <a:latin typeface="Cambria"/>
                <a:cs typeface="Cambria"/>
              </a:rPr>
              <a:t>global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session: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global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session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scope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equal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session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scope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portlet-based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web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applications.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If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no </a:t>
            </a:r>
            <a:r>
              <a:rPr sz="1800" dirty="0">
                <a:latin typeface="Cambria"/>
                <a:cs typeface="Cambria"/>
              </a:rPr>
              <a:t>bean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scope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bean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configuration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file,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then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-5" dirty="0">
                <a:latin typeface="Cambria"/>
                <a:cs typeface="Cambria"/>
              </a:rPr>
              <a:t>will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 </a:t>
            </a:r>
            <a:r>
              <a:rPr sz="1800" spc="-30" dirty="0">
                <a:latin typeface="Cambria"/>
                <a:cs typeface="Cambria"/>
              </a:rPr>
              <a:t>by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default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5"/>
              </a:lnSpc>
              <a:spcBef>
                <a:spcPts val="5"/>
              </a:spcBef>
            </a:pPr>
            <a:r>
              <a:rPr sz="1800" spc="-15" dirty="0">
                <a:latin typeface="Cambria"/>
                <a:cs typeface="Cambria"/>
              </a:rPr>
              <a:t>'singleton'.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075"/>
              </a:lnSpc>
            </a:pP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64135">
              <a:lnSpc>
                <a:spcPts val="2100"/>
              </a:lnSpc>
            </a:pPr>
            <a:r>
              <a:rPr sz="1800" spc="-10" dirty="0">
                <a:latin typeface="Calibri"/>
                <a:cs typeface="Calibri"/>
              </a:rPr>
              <a:t>&lt;bean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id="ticketBean"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class=“TicketManager"</a:t>
            </a:r>
            <a:r>
              <a:rPr sz="1800" spc="-10" dirty="0">
                <a:latin typeface="Calibri"/>
                <a:cs typeface="Calibri"/>
              </a:rPr>
              <a:t> scope="singleton"/&gt;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5102860" cy="522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S</a:t>
            </a:r>
            <a:r>
              <a:rPr sz="1800" b="1" spc="-4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t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spr</a:t>
            </a:r>
            <a:r>
              <a:rPr sz="1800" b="1" spc="-10" dirty="0">
                <a:latin typeface="Calibri"/>
                <a:cs typeface="Calibri"/>
              </a:rPr>
              <a:t>in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ean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cop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</a:t>
            </a:r>
            <a:r>
              <a:rPr sz="1800" b="1" dirty="0">
                <a:latin typeface="Calibri"/>
                <a:cs typeface="Calibri"/>
              </a:rPr>
              <a:t>s</a:t>
            </a:r>
            <a:r>
              <a:rPr sz="1800" b="1" spc="-10" dirty="0">
                <a:latin typeface="Calibri"/>
                <a:cs typeface="Calibri"/>
              </a:rPr>
              <a:t>in</a:t>
            </a:r>
            <a:r>
              <a:rPr sz="1800" b="1" dirty="0">
                <a:latin typeface="Calibri"/>
                <a:cs typeface="Calibri"/>
              </a:rPr>
              <a:t>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</a:t>
            </a:r>
            <a:r>
              <a:rPr sz="1800" b="1" spc="-30" dirty="0">
                <a:latin typeface="Calibri"/>
                <a:cs typeface="Calibri"/>
              </a:rPr>
              <a:t>nn</a:t>
            </a:r>
            <a:r>
              <a:rPr sz="1800" b="1" spc="-35" dirty="0">
                <a:latin typeface="Calibri"/>
                <a:cs typeface="Calibri"/>
              </a:rPr>
              <a:t>o</a:t>
            </a:r>
            <a:r>
              <a:rPr sz="1800" b="1" spc="-50" dirty="0">
                <a:latin typeface="Calibri"/>
                <a:cs typeface="Calibri"/>
              </a:rPr>
              <a:t>ta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3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org.springframework.context.annotation.Scope;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org.springframework.stereotype.Service;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@Service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@Scope("prototype")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PaymentGateway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private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PaymentGateway(Order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ord){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33070" marR="1836420" indent="-15875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setOrder(Order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ord){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this.order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processOrder(){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System.out.println("Processing</a:t>
            </a:r>
            <a:r>
              <a:rPr sz="1800" spc="-10" dirty="0">
                <a:latin typeface="Calibri"/>
                <a:cs typeface="Calibri"/>
              </a:rPr>
              <a:t> order: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+order.getItem());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341" y="471373"/>
            <a:ext cx="36207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Cambria"/>
                <a:cs typeface="Cambria"/>
              </a:rPr>
              <a:t>Spring</a:t>
            </a:r>
            <a:r>
              <a:rPr sz="3200" spc="5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Annotations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8317"/>
            <a:ext cx="7554595" cy="3303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Since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are using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java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configuration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annotations,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enable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pon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b="1" spc="-3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8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ns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222885" marR="358775" indent="-21082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&lt;beans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xmlns=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"h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tp://www.springframework.org/schema/beans</a:t>
            </a:r>
            <a:r>
              <a:rPr sz="1800" spc="-15" dirty="0">
                <a:latin typeface="Calibri"/>
                <a:cs typeface="Calibri"/>
              </a:rPr>
              <a:t>"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xmlns:xsi=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"h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tp://www.w3.org/2001/XMLSchema-instance</a:t>
            </a:r>
            <a:r>
              <a:rPr sz="1800" spc="-15" dirty="0">
                <a:latin typeface="Calibri"/>
                <a:cs typeface="Calibri"/>
              </a:rPr>
              <a:t>"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xsi:schemaLocation=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"h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tp://www.springframework.org/schema/beans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http://www.springframework.org/schema/beans/spring-beans-3.0.xsd 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http://www.springframework.org/schema/context </a:t>
            </a:r>
            <a:r>
              <a:rPr sz="18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http://www.springframework.org/schema/context/spring-context-2.5.xsd</a:t>
            </a:r>
            <a:r>
              <a:rPr sz="1800" spc="-20" dirty="0">
                <a:latin typeface="Calibri"/>
                <a:cs typeface="Calibri"/>
              </a:rPr>
              <a:t>"&gt;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&lt;context:component-scan</a:t>
            </a:r>
            <a:r>
              <a:rPr sz="1800" spc="2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base-package="com.marwadi.beans"</a:t>
            </a:r>
            <a:r>
              <a:rPr sz="1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/&gt;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&lt;/beans&gt;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341" y="471373"/>
            <a:ext cx="362077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latin typeface="Cambria"/>
                <a:cs typeface="Cambria"/>
              </a:rPr>
              <a:t>Spring</a:t>
            </a:r>
            <a:r>
              <a:rPr sz="3200" spc="50" dirty="0">
                <a:latin typeface="Cambria"/>
                <a:cs typeface="Cambria"/>
              </a:rPr>
              <a:t> </a:t>
            </a:r>
            <a:r>
              <a:rPr sz="3200" spc="-5" dirty="0">
                <a:latin typeface="Cambria"/>
                <a:cs typeface="Cambria"/>
              </a:rPr>
              <a:t>Annotations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6489"/>
            <a:ext cx="4370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3425" algn="l"/>
                <a:tab pos="3753485" algn="l"/>
              </a:tabLst>
            </a:pPr>
            <a:r>
              <a:rPr sz="2000" i="1" spc="-10" dirty="0">
                <a:latin typeface="Calibri"/>
                <a:cs typeface="Calibri"/>
              </a:rPr>
              <a:t>A</a:t>
            </a:r>
            <a:r>
              <a:rPr sz="2000" i="1" spc="-40" dirty="0">
                <a:latin typeface="Calibri"/>
                <a:cs typeface="Calibri"/>
              </a:rPr>
              <a:t>s</a:t>
            </a:r>
            <a:r>
              <a:rPr sz="2000" i="1" spc="-5" dirty="0">
                <a:latin typeface="Calibri"/>
                <a:cs typeface="Calibri"/>
              </a:rPr>
              <a:t>pe</a:t>
            </a:r>
            <a:r>
              <a:rPr sz="2000" i="1" dirty="0">
                <a:latin typeface="Calibri"/>
                <a:cs typeface="Calibri"/>
              </a:rPr>
              <a:t>c</a:t>
            </a:r>
            <a:r>
              <a:rPr sz="2000" i="1" spc="5" dirty="0">
                <a:latin typeface="Calibri"/>
                <a:cs typeface="Calibri"/>
              </a:rPr>
              <a:t>t</a:t>
            </a:r>
            <a:r>
              <a:rPr sz="2000" i="1" spc="-40" dirty="0">
                <a:latin typeface="Calibri"/>
                <a:cs typeface="Calibri"/>
              </a:rPr>
              <a:t>-</a:t>
            </a:r>
            <a:r>
              <a:rPr sz="2000" i="1" spc="-15" dirty="0">
                <a:latin typeface="Calibri"/>
                <a:cs typeface="Calibri"/>
              </a:rPr>
              <a:t>O</a:t>
            </a:r>
            <a:r>
              <a:rPr sz="2000" i="1" spc="-45" dirty="0">
                <a:latin typeface="Calibri"/>
                <a:cs typeface="Calibri"/>
              </a:rPr>
              <a:t>r</a:t>
            </a:r>
            <a:r>
              <a:rPr sz="2000" i="1" spc="-10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e</a:t>
            </a:r>
            <a:r>
              <a:rPr sz="2000" i="1" spc="-50" dirty="0">
                <a:latin typeface="Calibri"/>
                <a:cs typeface="Calibri"/>
              </a:rPr>
              <a:t>nt</a:t>
            </a:r>
            <a:r>
              <a:rPr sz="2000" i="1" spc="5" dirty="0">
                <a:latin typeface="Calibri"/>
                <a:cs typeface="Calibri"/>
              </a:rPr>
              <a:t>e</a:t>
            </a:r>
            <a:r>
              <a:rPr sz="2000" i="1" spc="-5" dirty="0">
                <a:latin typeface="Calibri"/>
                <a:cs typeface="Calibri"/>
              </a:rPr>
              <a:t>d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i="1" spc="-45" dirty="0">
                <a:latin typeface="Calibri"/>
                <a:cs typeface="Calibri"/>
              </a:rPr>
              <a:t>r</a:t>
            </a:r>
            <a:r>
              <a:rPr sz="2000" i="1" spc="5" dirty="0">
                <a:latin typeface="Calibri"/>
                <a:cs typeface="Calibri"/>
              </a:rPr>
              <a:t>o</a:t>
            </a:r>
            <a:r>
              <a:rPr sz="2000" i="1" dirty="0">
                <a:latin typeface="Calibri"/>
                <a:cs typeface="Calibri"/>
              </a:rPr>
              <a:t>g</a:t>
            </a:r>
            <a:r>
              <a:rPr sz="2000" i="1" spc="-45" dirty="0">
                <a:latin typeface="Calibri"/>
                <a:cs typeface="Calibri"/>
              </a:rPr>
              <a:t>r</a:t>
            </a:r>
            <a:r>
              <a:rPr sz="2000" i="1" dirty="0">
                <a:latin typeface="Calibri"/>
                <a:cs typeface="Calibri"/>
              </a:rPr>
              <a:t>am</a:t>
            </a:r>
            <a:r>
              <a:rPr sz="2000" i="1" spc="25" dirty="0">
                <a:latin typeface="Calibri"/>
                <a:cs typeface="Calibri"/>
              </a:rPr>
              <a:t>m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-5" dirty="0">
                <a:latin typeface="Calibri"/>
                <a:cs typeface="Calibri"/>
              </a:rPr>
              <a:t>g</a:t>
            </a:r>
            <a:r>
              <a:rPr sz="2000" i="1" dirty="0">
                <a:latin typeface="Calibri"/>
                <a:cs typeface="Calibri"/>
              </a:rPr>
              <a:t>	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65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OP</a:t>
            </a:r>
            <a:r>
              <a:rPr sz="2000" b="1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4515" y="1526489"/>
            <a:ext cx="34397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4825" algn="l"/>
              </a:tabLst>
            </a:pPr>
            <a:r>
              <a:rPr sz="2000" b="1" spc="-10" dirty="0">
                <a:latin typeface="Calibri"/>
                <a:cs typeface="Calibri"/>
              </a:rPr>
              <a:t>complements	</a:t>
            </a:r>
            <a:r>
              <a:rPr sz="2000" spc="-20" dirty="0">
                <a:latin typeface="Calibri"/>
                <a:cs typeface="Calibri"/>
              </a:rPr>
              <a:t>Object-Oriented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716" y="1832229"/>
            <a:ext cx="9022284" cy="48744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90"/>
              </a:spcBef>
            </a:pPr>
            <a:r>
              <a:rPr sz="2400" spc="-15" dirty="0">
                <a:latin typeface="Calibri"/>
                <a:cs typeface="Calibri"/>
              </a:rPr>
              <a:t>Programming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(OOP)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providing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another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way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of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thinking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program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structure.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55" dirty="0">
                <a:latin typeface="Calibri"/>
                <a:cs typeface="Calibri"/>
              </a:rPr>
              <a:t>key </a:t>
            </a:r>
            <a:r>
              <a:rPr sz="2400" dirty="0">
                <a:latin typeface="Calibri"/>
                <a:cs typeface="Calibri"/>
              </a:rPr>
              <a:t>unit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modularity </a:t>
            </a:r>
            <a:r>
              <a:rPr sz="2400" spc="-20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OOP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class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whereas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b="1" spc="-35" dirty="0">
                <a:latin typeface="Calibri"/>
                <a:cs typeface="Calibri"/>
              </a:rPr>
              <a:t>AOP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modularity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aspect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AOP breaks the program logic into distinct parts (called concerns). It is used to increase modularity by cross-cutting concerns.</a:t>
            </a:r>
            <a:endParaRPr lang="en-US"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endParaRPr lang="en-US"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Aspects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modularization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transaction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management </a:t>
            </a:r>
            <a:r>
              <a:rPr sz="2400" spc="-15" dirty="0">
                <a:latin typeface="Calibri"/>
                <a:cs typeface="Calibri"/>
              </a:rPr>
              <a:t>that </a:t>
            </a:r>
            <a:r>
              <a:rPr sz="2400" b="1" spc="-10" dirty="0">
                <a:latin typeface="Calibri"/>
                <a:cs typeface="Calibri"/>
              </a:rPr>
              <a:t>cut across multiple </a:t>
            </a:r>
            <a:r>
              <a:rPr sz="2400" b="1" spc="-5" dirty="0">
                <a:latin typeface="Calibri"/>
                <a:cs typeface="Calibri"/>
              </a:rPr>
              <a:t>types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b="1" spc="-10" dirty="0">
                <a:latin typeface="Calibri"/>
                <a:cs typeface="Calibri"/>
              </a:rPr>
              <a:t>objects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(Such </a:t>
            </a:r>
            <a:r>
              <a:rPr sz="2400" spc="-10" dirty="0">
                <a:latin typeface="Calibri"/>
                <a:cs typeface="Calibri"/>
              </a:rPr>
              <a:t>concerns are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often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termed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alibri"/>
                <a:cs typeface="Calibri"/>
              </a:rPr>
              <a:t>crosscutting</a:t>
            </a:r>
            <a:r>
              <a:rPr sz="2400" b="1" i="1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concerns</a:t>
            </a:r>
            <a:r>
              <a:rPr sz="24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AOP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literature.)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One of the </a:t>
            </a:r>
            <a:r>
              <a:rPr sz="2000" b="1" spc="-45" dirty="0">
                <a:latin typeface="Calibri"/>
                <a:cs typeface="Calibri"/>
              </a:rPr>
              <a:t>key </a:t>
            </a:r>
            <a:r>
              <a:rPr sz="2000" b="1" spc="-10" dirty="0">
                <a:latin typeface="Calibri"/>
                <a:cs typeface="Calibri"/>
              </a:rPr>
              <a:t>components </a:t>
            </a:r>
            <a:r>
              <a:rPr sz="2000" b="1" spc="-15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Spring </a:t>
            </a:r>
            <a:r>
              <a:rPr sz="2000" spc="-5" dirty="0">
                <a:latin typeface="Calibri"/>
                <a:cs typeface="Calibri"/>
              </a:rPr>
              <a:t>is the </a:t>
            </a:r>
            <a:r>
              <a:rPr sz="2000" b="1" i="1" spc="-45" dirty="0">
                <a:latin typeface="Calibri"/>
                <a:cs typeface="Calibri"/>
              </a:rPr>
              <a:t>AOP </a:t>
            </a:r>
            <a:r>
              <a:rPr sz="2000" b="1" i="1" spc="-10" dirty="0">
                <a:latin typeface="Calibri"/>
                <a:cs typeface="Calibri"/>
              </a:rPr>
              <a:t>framework</a:t>
            </a:r>
            <a:r>
              <a:rPr sz="2000" spc="-10" dirty="0">
                <a:latin typeface="Calibri"/>
                <a:cs typeface="Calibri"/>
              </a:rPr>
              <a:t>. While </a:t>
            </a:r>
            <a:r>
              <a:rPr sz="2000" spc="-5" dirty="0">
                <a:latin typeface="Calibri"/>
                <a:cs typeface="Calibri"/>
              </a:rPr>
              <a:t>the Spring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IoC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container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does</a:t>
            </a:r>
            <a:r>
              <a:rPr sz="2000" b="1" spc="1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not</a:t>
            </a:r>
            <a:r>
              <a:rPr sz="2000" b="1" spc="1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depend</a:t>
            </a:r>
            <a:r>
              <a:rPr sz="2000" b="1" spc="1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30" dirty="0">
                <a:latin typeface="Calibri"/>
                <a:cs typeface="Calibri"/>
              </a:rPr>
              <a:t>AOP,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meaning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you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do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not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AOP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20" dirty="0">
                <a:latin typeface="Calibri"/>
                <a:cs typeface="Calibri"/>
              </a:rPr>
              <a:t>you </a:t>
            </a:r>
            <a:r>
              <a:rPr sz="2000" spc="-10" dirty="0">
                <a:latin typeface="Calibri"/>
                <a:cs typeface="Calibri"/>
              </a:rPr>
              <a:t>don't </a:t>
            </a:r>
            <a:r>
              <a:rPr sz="2000" spc="-35" dirty="0">
                <a:latin typeface="Calibri"/>
                <a:cs typeface="Calibri"/>
              </a:rPr>
              <a:t>want </a:t>
            </a:r>
            <a:r>
              <a:rPr sz="2000" spc="-45" dirty="0">
                <a:latin typeface="Calibri"/>
                <a:cs typeface="Calibri"/>
              </a:rPr>
              <a:t>to, </a:t>
            </a:r>
            <a:r>
              <a:rPr sz="2000" spc="-25" dirty="0">
                <a:latin typeface="Calibri"/>
                <a:cs typeface="Calibri"/>
              </a:rPr>
              <a:t>AOP </a:t>
            </a:r>
            <a:r>
              <a:rPr sz="2000" spc="-10" dirty="0">
                <a:latin typeface="Calibri"/>
                <a:cs typeface="Calibri"/>
              </a:rPr>
              <a:t>complements </a:t>
            </a:r>
            <a:r>
              <a:rPr sz="2000" spc="-5" dirty="0">
                <a:latin typeface="Calibri"/>
                <a:cs typeface="Calibri"/>
              </a:rPr>
              <a:t>Spring IoC </a:t>
            </a:r>
            <a:r>
              <a:rPr sz="2000" spc="-30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provide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very </a:t>
            </a:r>
            <a:r>
              <a:rPr sz="2000" spc="-5" dirty="0">
                <a:latin typeface="Calibri"/>
                <a:cs typeface="Calibri"/>
              </a:rPr>
              <a:t>capable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B050"/>
                </a:solidFill>
                <a:latin typeface="Calibri"/>
                <a:cs typeface="Calibri"/>
              </a:rPr>
              <a:t>middleware</a:t>
            </a:r>
            <a:r>
              <a:rPr sz="20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716" y="395173"/>
            <a:ext cx="415734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8690" marR="5080" indent="-936625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Introduction</a:t>
            </a:r>
            <a:r>
              <a:rPr sz="3200" spc="160" dirty="0">
                <a:latin typeface="Cambria"/>
                <a:cs typeface="Cambria"/>
              </a:rPr>
              <a:t> </a:t>
            </a:r>
            <a:r>
              <a:rPr sz="3200" spc="-15" dirty="0">
                <a:latin typeface="Cambria"/>
                <a:cs typeface="Cambria"/>
              </a:rPr>
              <a:t>to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spc="-35" dirty="0">
                <a:latin typeface="Cambria"/>
                <a:cs typeface="Cambria"/>
              </a:rPr>
              <a:t>Spring </a:t>
            </a:r>
            <a:r>
              <a:rPr sz="3200" spc="-69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AOP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Module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6489"/>
            <a:ext cx="8159115" cy="244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latin typeface="Calibri"/>
                <a:cs typeface="Calibri"/>
              </a:rPr>
              <a:t>AOP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Framework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to...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... </a:t>
            </a:r>
            <a:r>
              <a:rPr sz="2000" spc="-25" dirty="0">
                <a:latin typeface="Calibri"/>
                <a:cs typeface="Calibri"/>
              </a:rPr>
              <a:t>provide </a:t>
            </a:r>
            <a:r>
              <a:rPr sz="2000" b="1" spc="-25" dirty="0">
                <a:latin typeface="Calibri"/>
                <a:cs typeface="Calibri"/>
              </a:rPr>
              <a:t>declarative </a:t>
            </a:r>
            <a:r>
              <a:rPr sz="2000" b="1" spc="-10" dirty="0">
                <a:latin typeface="Calibri"/>
                <a:cs typeface="Calibri"/>
              </a:rPr>
              <a:t>enterprise </a:t>
            </a:r>
            <a:r>
              <a:rPr sz="2000" b="1" spc="-5" dirty="0">
                <a:latin typeface="Calibri"/>
                <a:cs typeface="Calibri"/>
              </a:rPr>
              <a:t>services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especially </a:t>
            </a:r>
            <a:r>
              <a:rPr sz="2000" spc="-5" dirty="0">
                <a:latin typeface="Calibri"/>
                <a:cs typeface="Calibri"/>
              </a:rPr>
              <a:t>as a </a:t>
            </a:r>
            <a:r>
              <a:rPr sz="2000" spc="-10" dirty="0">
                <a:latin typeface="Calibri"/>
                <a:cs typeface="Calibri"/>
              </a:rPr>
              <a:t>replacement </a:t>
            </a:r>
            <a:r>
              <a:rPr sz="2000" spc="-40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EJB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declarative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services.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most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such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service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declarative </a:t>
            </a:r>
            <a:r>
              <a:rPr sz="2000" i="1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transaction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management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...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custom</a:t>
            </a:r>
            <a:r>
              <a:rPr sz="2000" b="1" spc="-5" dirty="0">
                <a:latin typeface="Calibri"/>
                <a:cs typeface="Calibri"/>
              </a:rPr>
              <a:t> aspects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complementing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OOP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35" dirty="0">
                <a:latin typeface="Calibri"/>
                <a:cs typeface="Calibri"/>
              </a:rPr>
              <a:t>AOP.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716" y="395173"/>
            <a:ext cx="415734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8690" marR="5080" indent="-936625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Introduction</a:t>
            </a:r>
            <a:r>
              <a:rPr sz="3200" spc="160" dirty="0">
                <a:latin typeface="Cambria"/>
                <a:cs typeface="Cambria"/>
              </a:rPr>
              <a:t> </a:t>
            </a:r>
            <a:r>
              <a:rPr sz="3200" spc="-15" dirty="0">
                <a:latin typeface="Cambria"/>
                <a:cs typeface="Cambria"/>
              </a:rPr>
              <a:t>to</a:t>
            </a:r>
            <a:r>
              <a:rPr sz="3200" spc="-40" dirty="0">
                <a:latin typeface="Cambria"/>
                <a:cs typeface="Cambria"/>
              </a:rPr>
              <a:t> </a:t>
            </a:r>
            <a:r>
              <a:rPr sz="3200" spc="-35" dirty="0">
                <a:latin typeface="Cambria"/>
                <a:cs typeface="Cambria"/>
              </a:rPr>
              <a:t>Spring </a:t>
            </a:r>
            <a:r>
              <a:rPr sz="3200" spc="-69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AOP</a:t>
            </a:r>
            <a:r>
              <a:rPr sz="3200" spc="-3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Module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34632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0" dirty="0">
                <a:latin typeface="Cambria"/>
                <a:cs typeface="Cambria"/>
              </a:rPr>
              <a:t>Spring</a:t>
            </a:r>
            <a:r>
              <a:rPr sz="3200" spc="30" dirty="0">
                <a:latin typeface="Cambria"/>
                <a:cs typeface="Cambria"/>
              </a:rPr>
              <a:t> </a:t>
            </a:r>
            <a:r>
              <a:rPr sz="3200" spc="-55" dirty="0">
                <a:latin typeface="Cambria"/>
                <a:cs typeface="Cambria"/>
              </a:rPr>
              <a:t>Framework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1" y="1467591"/>
            <a:ext cx="8989670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528320" algn="l"/>
              </a:tabLst>
            </a:pPr>
            <a:r>
              <a:rPr sz="2400" spc="-10" dirty="0">
                <a:latin typeface="Cambria"/>
                <a:cs typeface="Cambria"/>
              </a:rPr>
              <a:t>Spring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lightweight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framework.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can</a:t>
            </a:r>
            <a:r>
              <a:rPr sz="2400" spc="-5" dirty="0">
                <a:latin typeface="Cambria"/>
                <a:cs typeface="Cambria"/>
              </a:rPr>
              <a:t> be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thought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 </a:t>
            </a:r>
            <a:r>
              <a:rPr sz="2400" b="1" dirty="0">
                <a:latin typeface="Cambria"/>
                <a:cs typeface="Cambria"/>
              </a:rPr>
              <a:t>a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mbria"/>
                <a:cs typeface="Cambria"/>
              </a:rPr>
              <a:t>framework</a:t>
            </a:r>
            <a:r>
              <a:rPr sz="24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2400" b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mbria"/>
                <a:cs typeface="Cambria"/>
              </a:rPr>
              <a:t>frameworks </a:t>
            </a:r>
            <a:r>
              <a:rPr sz="2400" spc="-5" dirty="0">
                <a:latin typeface="Cambria"/>
                <a:cs typeface="Cambria"/>
              </a:rPr>
              <a:t>because </a:t>
            </a:r>
            <a:r>
              <a:rPr sz="2400" dirty="0">
                <a:latin typeface="Cambria"/>
                <a:cs typeface="Cambria"/>
              </a:rPr>
              <a:t>it </a:t>
            </a:r>
            <a:r>
              <a:rPr sz="2400" spc="-25" dirty="0">
                <a:latin typeface="Cambria"/>
                <a:cs typeface="Cambria"/>
              </a:rPr>
              <a:t>provides </a:t>
            </a:r>
            <a:r>
              <a:rPr sz="2400" dirty="0">
                <a:latin typeface="Cambria"/>
                <a:cs typeface="Cambria"/>
              </a:rPr>
              <a:t>support </a:t>
            </a:r>
            <a:r>
              <a:rPr sz="2400" spc="-30" dirty="0">
                <a:latin typeface="Cambria"/>
                <a:cs typeface="Cambria"/>
              </a:rPr>
              <a:t>to </a:t>
            </a:r>
            <a:r>
              <a:rPr sz="2400" spc="-20" dirty="0">
                <a:latin typeface="Cambria"/>
                <a:cs typeface="Cambria"/>
              </a:rPr>
              <a:t>various frameworks </a:t>
            </a:r>
            <a:r>
              <a:rPr sz="2400" spc="-10" dirty="0">
                <a:latin typeface="Cambria"/>
                <a:cs typeface="Cambria"/>
              </a:rPr>
              <a:t>such </a:t>
            </a:r>
            <a:r>
              <a:rPr sz="2400" dirty="0">
                <a:latin typeface="Cambria"/>
                <a:cs typeface="Cambria"/>
              </a:rPr>
              <a:t>as </a:t>
            </a:r>
            <a:r>
              <a:rPr sz="2400" spc="-5" dirty="0">
                <a:latin typeface="Cambria"/>
                <a:cs typeface="Cambria"/>
              </a:rPr>
              <a:t>Struts,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Hibernate,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Tapestry,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EJB,</a:t>
            </a:r>
            <a:r>
              <a:rPr sz="2400" dirty="0">
                <a:latin typeface="Cambria"/>
                <a:cs typeface="Cambria"/>
              </a:rPr>
              <a:t> JSF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etc.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framework,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in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broader</a:t>
            </a:r>
            <a:r>
              <a:rPr sz="2400" spc="-10" dirty="0">
                <a:latin typeface="Cambria"/>
                <a:cs typeface="Cambria"/>
              </a:rPr>
              <a:t> sense,</a:t>
            </a:r>
            <a:r>
              <a:rPr sz="2400" spc="3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can</a:t>
            </a:r>
            <a:r>
              <a:rPr sz="2400" spc="37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be 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defined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structure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where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we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find</a:t>
            </a:r>
            <a:r>
              <a:rPr sz="2400" b="1" dirty="0"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solution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various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technical 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problems.</a:t>
            </a:r>
            <a:endParaRPr sz="2400" dirty="0">
              <a:latin typeface="Cambria"/>
              <a:cs typeface="Cambria"/>
            </a:endParaRPr>
          </a:p>
          <a:p>
            <a:pPr marL="527685" marR="5080" indent="-515620" algn="just">
              <a:lnSpc>
                <a:spcPct val="150100"/>
              </a:lnSpc>
              <a:buFont typeface="Arial MT"/>
              <a:buChar char="•"/>
              <a:tabLst>
                <a:tab pos="528320" algn="l"/>
              </a:tabLst>
            </a:pP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Spring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framework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comprises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several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modules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such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IOC,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AOP,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DAO, 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Context, ORM, </a:t>
            </a:r>
            <a:r>
              <a:rPr sz="2400" spc="-15" dirty="0">
                <a:latin typeface="Cambria"/>
                <a:cs typeface="Cambria"/>
              </a:rPr>
              <a:t>WEB </a:t>
            </a:r>
            <a:r>
              <a:rPr sz="2400" spc="-40" dirty="0">
                <a:latin typeface="Cambria"/>
                <a:cs typeface="Cambria"/>
              </a:rPr>
              <a:t>MVC </a:t>
            </a:r>
            <a:r>
              <a:rPr sz="2400" spc="-10" dirty="0">
                <a:latin typeface="Cambria"/>
                <a:cs typeface="Cambria"/>
              </a:rPr>
              <a:t>etc. </a:t>
            </a:r>
            <a:r>
              <a:rPr sz="2400" spc="-75" dirty="0">
                <a:latin typeface="Cambria"/>
                <a:cs typeface="Cambria"/>
              </a:rPr>
              <a:t>We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will learn these modules </a:t>
            </a:r>
            <a:r>
              <a:rPr sz="2400" spc="-25" dirty="0">
                <a:latin typeface="Cambria"/>
                <a:cs typeface="Cambria"/>
              </a:rPr>
              <a:t>in </a:t>
            </a:r>
            <a:r>
              <a:rPr sz="2400" spc="-20" dirty="0">
                <a:latin typeface="Cambria"/>
                <a:cs typeface="Cambria"/>
              </a:rPr>
              <a:t>next </a:t>
            </a:r>
            <a:r>
              <a:rPr sz="2400" spc="-5" dirty="0">
                <a:latin typeface="Cambria"/>
                <a:cs typeface="Cambria"/>
              </a:rPr>
              <a:t>page. </a:t>
            </a:r>
            <a:r>
              <a:rPr sz="2400" spc="-10" dirty="0">
                <a:latin typeface="Cambria"/>
                <a:cs typeface="Cambria"/>
              </a:rPr>
              <a:t>Let's </a:t>
            </a:r>
            <a:r>
              <a:rPr sz="2400" spc="-5" dirty="0">
                <a:latin typeface="Cambria"/>
                <a:cs typeface="Cambria"/>
              </a:rPr>
              <a:t> understand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IOC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Dependency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Injection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first.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7240"/>
            <a:ext cx="8168640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FF0000"/>
                </a:solidFill>
                <a:latin typeface="Cambria"/>
                <a:cs typeface="Cambria"/>
              </a:rPr>
              <a:t>Aspect</a:t>
            </a:r>
            <a:r>
              <a:rPr sz="2000" b="1" spc="-5" dirty="0">
                <a:latin typeface="Cambria"/>
                <a:cs typeface="Cambria"/>
              </a:rPr>
              <a:t>: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modularization of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concern that </a:t>
            </a:r>
            <a:r>
              <a:rPr sz="2000" b="1" spc="-10" dirty="0">
                <a:latin typeface="Cambria"/>
                <a:cs typeface="Cambria"/>
              </a:rPr>
              <a:t>cuts </a:t>
            </a:r>
            <a:r>
              <a:rPr sz="2000" b="1" spc="-20" dirty="0">
                <a:latin typeface="Cambria"/>
                <a:cs typeface="Cambria"/>
              </a:rPr>
              <a:t>across </a:t>
            </a:r>
            <a:r>
              <a:rPr sz="2000" b="1" spc="-10" dirty="0">
                <a:latin typeface="Cambria"/>
                <a:cs typeface="Cambria"/>
              </a:rPr>
              <a:t>multiple classes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spc="-30" dirty="0">
                <a:latin typeface="Cambria"/>
                <a:cs typeface="Cambria"/>
              </a:rPr>
              <a:t>Transaction 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management is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5" dirty="0">
                <a:latin typeface="Cambria"/>
                <a:cs typeface="Cambria"/>
              </a:rPr>
              <a:t>good </a:t>
            </a:r>
            <a:r>
              <a:rPr sz="2000" spc="-30" dirty="0">
                <a:latin typeface="Cambria"/>
                <a:cs typeface="Cambria"/>
              </a:rPr>
              <a:t>example </a:t>
            </a:r>
            <a:r>
              <a:rPr sz="2000" dirty="0">
                <a:latin typeface="Cambria"/>
                <a:cs typeface="Cambria"/>
              </a:rPr>
              <a:t>of a </a:t>
            </a:r>
            <a:r>
              <a:rPr sz="2000" spc="-20" dirty="0">
                <a:latin typeface="Cambria"/>
                <a:cs typeface="Cambria"/>
              </a:rPr>
              <a:t>crosscutting </a:t>
            </a:r>
            <a:r>
              <a:rPr sz="2000" spc="-15" dirty="0">
                <a:latin typeface="Cambria"/>
                <a:cs typeface="Cambria"/>
              </a:rPr>
              <a:t>concern </a:t>
            </a:r>
            <a:r>
              <a:rPr sz="2000" spc="-10" dirty="0">
                <a:latin typeface="Cambria"/>
                <a:cs typeface="Cambria"/>
              </a:rPr>
              <a:t>in </a:t>
            </a:r>
            <a:r>
              <a:rPr sz="2000" spc="-15" dirty="0">
                <a:latin typeface="Cambria"/>
                <a:cs typeface="Cambria"/>
              </a:rPr>
              <a:t>J2EE </a:t>
            </a:r>
            <a:r>
              <a:rPr sz="2000" spc="-10" dirty="0">
                <a:latin typeface="Cambria"/>
                <a:cs typeface="Cambria"/>
              </a:rPr>
              <a:t>applications. </a:t>
            </a:r>
            <a:r>
              <a:rPr sz="2000" spc="-15" dirty="0">
                <a:latin typeface="Cambria"/>
                <a:cs typeface="Cambria"/>
              </a:rPr>
              <a:t>In </a:t>
            </a:r>
            <a:r>
              <a:rPr sz="2000" spc="-10" dirty="0">
                <a:latin typeface="Cambria"/>
                <a:cs typeface="Cambria"/>
              </a:rPr>
              <a:t>Spring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20" dirty="0">
                <a:latin typeface="Cambria"/>
                <a:cs typeface="Cambria"/>
              </a:rPr>
              <a:t>AOP,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aspects </a:t>
            </a:r>
            <a:r>
              <a:rPr sz="2000" spc="-25" dirty="0">
                <a:latin typeface="Cambria"/>
                <a:cs typeface="Cambria"/>
              </a:rPr>
              <a:t>are </a:t>
            </a:r>
            <a:r>
              <a:rPr sz="2000" spc="-10" dirty="0">
                <a:latin typeface="Cambria"/>
                <a:cs typeface="Cambria"/>
              </a:rPr>
              <a:t>implemented </a:t>
            </a:r>
            <a:r>
              <a:rPr sz="2000" b="1" spc="-10" dirty="0">
                <a:latin typeface="Cambria"/>
                <a:cs typeface="Cambria"/>
              </a:rPr>
              <a:t>using regular </a:t>
            </a:r>
            <a:r>
              <a:rPr sz="2000" b="1" spc="-15" dirty="0">
                <a:latin typeface="Cambria"/>
                <a:cs typeface="Cambria"/>
              </a:rPr>
              <a:t>classes </a:t>
            </a:r>
            <a:r>
              <a:rPr sz="2000" spc="-15" dirty="0">
                <a:latin typeface="Cambria"/>
                <a:cs typeface="Cambria"/>
              </a:rPr>
              <a:t>(the </a:t>
            </a:r>
            <a:r>
              <a:rPr sz="2000" spc="-10" dirty="0">
                <a:latin typeface="Cambria"/>
                <a:cs typeface="Cambria"/>
              </a:rPr>
              <a:t>schema-based approach) </a:t>
            </a:r>
            <a:r>
              <a:rPr sz="2000" spc="5" dirty="0">
                <a:latin typeface="Cambria"/>
                <a:cs typeface="Cambria"/>
              </a:rPr>
              <a:t>or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regular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classes</a:t>
            </a:r>
            <a:r>
              <a:rPr sz="2000" spc="-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annotated</a:t>
            </a:r>
            <a:r>
              <a:rPr sz="2000" spc="-1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@Aspect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annotation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(the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@AspectJ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style).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solidFill>
                  <a:srgbClr val="FF0000"/>
                </a:solidFill>
                <a:latin typeface="Cambria"/>
                <a:cs typeface="Cambria"/>
              </a:rPr>
              <a:t>Join </a:t>
            </a:r>
            <a:r>
              <a:rPr sz="2000" b="1" i="1" spc="-10" dirty="0">
                <a:solidFill>
                  <a:srgbClr val="FF0000"/>
                </a:solidFill>
                <a:latin typeface="Cambria"/>
                <a:cs typeface="Cambria"/>
              </a:rPr>
              <a:t>point</a:t>
            </a:r>
            <a:r>
              <a:rPr sz="2000" b="1" spc="-10" dirty="0">
                <a:latin typeface="Cambria"/>
                <a:cs typeface="Cambria"/>
              </a:rPr>
              <a:t>: </a:t>
            </a:r>
            <a:r>
              <a:rPr sz="2000" b="1" dirty="0">
                <a:latin typeface="Cambria"/>
                <a:cs typeface="Cambria"/>
              </a:rPr>
              <a:t>a </a:t>
            </a:r>
            <a:r>
              <a:rPr sz="2000" b="1" spc="-10" dirty="0">
                <a:latin typeface="Cambria"/>
                <a:cs typeface="Cambria"/>
              </a:rPr>
              <a:t>point during </a:t>
            </a:r>
            <a:r>
              <a:rPr sz="2000" b="1" spc="-15" dirty="0">
                <a:latin typeface="Cambria"/>
                <a:cs typeface="Cambria"/>
              </a:rPr>
              <a:t>the </a:t>
            </a:r>
            <a:r>
              <a:rPr sz="2000" b="1" spc="-30" dirty="0">
                <a:latin typeface="Cambria"/>
                <a:cs typeface="Cambria"/>
              </a:rPr>
              <a:t>execution </a:t>
            </a:r>
            <a:r>
              <a:rPr sz="2000" b="1" spc="-10" dirty="0">
                <a:latin typeface="Cambria"/>
                <a:cs typeface="Cambria"/>
              </a:rPr>
              <a:t>of </a:t>
            </a:r>
            <a:r>
              <a:rPr sz="2000" b="1" dirty="0">
                <a:latin typeface="Cambria"/>
                <a:cs typeface="Cambria"/>
              </a:rPr>
              <a:t>a </a:t>
            </a:r>
            <a:r>
              <a:rPr sz="2000" b="1" spc="-20" dirty="0">
                <a:latin typeface="Cambria"/>
                <a:cs typeface="Cambria"/>
              </a:rPr>
              <a:t>program</a:t>
            </a:r>
            <a:r>
              <a:rPr sz="2000" spc="-20" dirty="0">
                <a:latin typeface="Cambria"/>
                <a:cs typeface="Cambria"/>
              </a:rPr>
              <a:t>, </a:t>
            </a:r>
            <a:r>
              <a:rPr sz="2000" spc="-5" dirty="0">
                <a:latin typeface="Cambria"/>
                <a:cs typeface="Cambria"/>
              </a:rPr>
              <a:t>such </a:t>
            </a:r>
            <a:r>
              <a:rPr sz="2000" spc="-10" dirty="0">
                <a:latin typeface="Cambria"/>
                <a:cs typeface="Cambria"/>
              </a:rPr>
              <a:t>as </a:t>
            </a:r>
            <a:r>
              <a:rPr sz="2000" spc="-20" dirty="0">
                <a:latin typeface="Cambria"/>
                <a:cs typeface="Cambria"/>
              </a:rPr>
              <a:t>the </a:t>
            </a:r>
            <a:r>
              <a:rPr sz="2000" b="1" spc="-30" dirty="0">
                <a:latin typeface="Cambria"/>
                <a:cs typeface="Cambria"/>
              </a:rPr>
              <a:t>execution </a:t>
            </a:r>
            <a:r>
              <a:rPr sz="2000" b="1" spc="-10" dirty="0">
                <a:latin typeface="Cambria"/>
                <a:cs typeface="Cambria"/>
              </a:rPr>
              <a:t>of </a:t>
            </a:r>
            <a:r>
              <a:rPr sz="2000" b="1" dirty="0">
                <a:latin typeface="Cambria"/>
                <a:cs typeface="Cambria"/>
              </a:rPr>
              <a:t>a </a:t>
            </a:r>
            <a:r>
              <a:rPr sz="2000" b="1" spc="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method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the</a:t>
            </a:r>
            <a:r>
              <a:rPr sz="2000" b="1" spc="9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handling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of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an</a:t>
            </a:r>
            <a:r>
              <a:rPr sz="2000" b="1" spc="105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exception</a:t>
            </a:r>
            <a:r>
              <a:rPr sz="2000" spc="-30" dirty="0">
                <a:latin typeface="Cambria"/>
                <a:cs typeface="Cambria"/>
              </a:rPr>
              <a:t>.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B050"/>
                </a:solidFill>
                <a:latin typeface="Cambria"/>
                <a:cs typeface="Cambria"/>
              </a:rPr>
              <a:t>I</a:t>
            </a:r>
            <a:r>
              <a:rPr sz="2000" b="1" dirty="0">
                <a:solidFill>
                  <a:srgbClr val="00B050"/>
                </a:solidFill>
                <a:latin typeface="Cambria"/>
                <a:cs typeface="Cambria"/>
              </a:rPr>
              <a:t>n</a:t>
            </a:r>
            <a:r>
              <a:rPr sz="2000" b="1" spc="11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Cambria"/>
                <a:cs typeface="Cambria"/>
              </a:rPr>
              <a:t>Spring</a:t>
            </a:r>
            <a:r>
              <a:rPr sz="2000" b="1" spc="11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120" dirty="0">
                <a:solidFill>
                  <a:srgbClr val="00B050"/>
                </a:solidFill>
                <a:latin typeface="Cambria"/>
                <a:cs typeface="Cambria"/>
              </a:rPr>
              <a:t>AOP,</a:t>
            </a:r>
            <a:r>
              <a:rPr sz="2000" b="1" spc="6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mbria"/>
                <a:cs typeface="Cambria"/>
              </a:rPr>
              <a:t>a</a:t>
            </a:r>
            <a:r>
              <a:rPr sz="2000" b="1" spc="11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Cambria"/>
                <a:cs typeface="Cambria"/>
              </a:rPr>
              <a:t>join</a:t>
            </a:r>
            <a:r>
              <a:rPr sz="2000" b="1" spc="12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ambria"/>
                <a:cs typeface="Cambria"/>
              </a:rPr>
              <a:t>point</a:t>
            </a:r>
            <a:r>
              <a:rPr sz="2000" b="1" spc="105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i="1" spc="-5" dirty="0">
                <a:solidFill>
                  <a:srgbClr val="00B050"/>
                </a:solidFill>
                <a:latin typeface="Cambria"/>
                <a:cs typeface="Cambria"/>
              </a:rPr>
              <a:t>always</a:t>
            </a:r>
            <a:r>
              <a:rPr sz="2000" b="1" i="1" spc="11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00B050"/>
                </a:solidFill>
                <a:latin typeface="Cambria"/>
                <a:cs typeface="Cambria"/>
              </a:rPr>
              <a:t>represents </a:t>
            </a:r>
            <a:r>
              <a:rPr sz="2000" b="1" spc="-365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00B050"/>
                </a:solidFill>
                <a:latin typeface="Cambria"/>
                <a:cs typeface="Cambria"/>
              </a:rPr>
              <a:t>a</a:t>
            </a:r>
            <a:r>
              <a:rPr sz="2000" b="1" spc="-4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ambria"/>
                <a:cs typeface="Cambria"/>
              </a:rPr>
              <a:t>method</a:t>
            </a:r>
            <a:r>
              <a:rPr sz="2000" b="1" spc="-95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00B050"/>
                </a:solidFill>
                <a:latin typeface="Cambria"/>
                <a:cs typeface="Cambria"/>
              </a:rPr>
              <a:t>execution.</a:t>
            </a:r>
            <a:endParaRPr sz="2000" b="1" dirty="0">
              <a:solidFill>
                <a:srgbClr val="00B05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7620" algn="just">
              <a:lnSpc>
                <a:spcPct val="100000"/>
              </a:lnSpc>
            </a:pPr>
            <a:r>
              <a:rPr sz="2000" b="1" i="1" spc="-20" dirty="0">
                <a:solidFill>
                  <a:srgbClr val="FF0000"/>
                </a:solidFill>
                <a:latin typeface="Cambria"/>
                <a:cs typeface="Cambria"/>
              </a:rPr>
              <a:t>Advice</a:t>
            </a:r>
            <a:r>
              <a:rPr sz="2000" b="1" spc="-20" dirty="0">
                <a:latin typeface="Cambria"/>
                <a:cs typeface="Cambria"/>
              </a:rPr>
              <a:t>: </a:t>
            </a:r>
            <a:r>
              <a:rPr sz="2000" b="1" spc="-5" dirty="0">
                <a:latin typeface="Cambria"/>
                <a:cs typeface="Cambria"/>
              </a:rPr>
              <a:t>action </a:t>
            </a:r>
            <a:r>
              <a:rPr sz="2000" b="1" spc="-20" dirty="0">
                <a:latin typeface="Cambria"/>
                <a:cs typeface="Cambria"/>
              </a:rPr>
              <a:t>taken </a:t>
            </a:r>
            <a:r>
              <a:rPr sz="2000" b="1" spc="-50" dirty="0">
                <a:latin typeface="Cambria"/>
                <a:cs typeface="Cambria"/>
              </a:rPr>
              <a:t>by </a:t>
            </a:r>
            <a:r>
              <a:rPr sz="2000" b="1" spc="-15" dirty="0">
                <a:latin typeface="Cambria"/>
                <a:cs typeface="Cambria"/>
              </a:rPr>
              <a:t>an </a:t>
            </a:r>
            <a:r>
              <a:rPr sz="2000" b="1" spc="-10" dirty="0">
                <a:latin typeface="Cambria"/>
                <a:cs typeface="Cambria"/>
              </a:rPr>
              <a:t>aspect </a:t>
            </a:r>
            <a:r>
              <a:rPr sz="2000" spc="5" dirty="0">
                <a:latin typeface="Cambria"/>
                <a:cs typeface="Cambria"/>
              </a:rPr>
              <a:t>at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particular join </a:t>
            </a:r>
            <a:r>
              <a:rPr sz="2000" dirty="0">
                <a:latin typeface="Cambria"/>
                <a:cs typeface="Cambria"/>
              </a:rPr>
              <a:t>point. </a:t>
            </a:r>
            <a:r>
              <a:rPr sz="2000" spc="-20" dirty="0">
                <a:latin typeface="Cambria"/>
                <a:cs typeface="Cambria"/>
              </a:rPr>
              <a:t>Different </a:t>
            </a:r>
            <a:r>
              <a:rPr sz="2000" spc="-10" dirty="0">
                <a:latin typeface="Cambria"/>
                <a:cs typeface="Cambria"/>
              </a:rPr>
              <a:t>types of </a:t>
            </a:r>
            <a:r>
              <a:rPr sz="2000" spc="-15" dirty="0">
                <a:latin typeface="Cambria"/>
                <a:cs typeface="Cambria"/>
              </a:rPr>
              <a:t>advice </a:t>
            </a:r>
            <a:r>
              <a:rPr sz="2000" spc="-10" dirty="0">
                <a:latin typeface="Cambria"/>
                <a:cs typeface="Cambria"/>
              </a:rPr>
              <a:t> include </a:t>
            </a:r>
            <a:r>
              <a:rPr sz="2000" spc="-40" dirty="0">
                <a:latin typeface="Cambria"/>
                <a:cs typeface="Cambria"/>
              </a:rPr>
              <a:t>"</a:t>
            </a:r>
            <a:r>
              <a:rPr sz="2000" b="1" spc="-40" dirty="0">
                <a:latin typeface="Cambria"/>
                <a:cs typeface="Cambria"/>
              </a:rPr>
              <a:t>around</a:t>
            </a:r>
            <a:r>
              <a:rPr sz="2000" spc="-40" dirty="0">
                <a:latin typeface="Cambria"/>
                <a:cs typeface="Cambria"/>
              </a:rPr>
              <a:t>," </a:t>
            </a:r>
            <a:r>
              <a:rPr sz="2000" spc="-20" dirty="0">
                <a:latin typeface="Cambria"/>
                <a:cs typeface="Cambria"/>
              </a:rPr>
              <a:t>"</a:t>
            </a:r>
            <a:r>
              <a:rPr sz="2000" b="1" spc="-20" dirty="0">
                <a:latin typeface="Cambria"/>
                <a:cs typeface="Cambria"/>
              </a:rPr>
              <a:t>before</a:t>
            </a:r>
            <a:r>
              <a:rPr sz="2000" spc="-20" dirty="0">
                <a:latin typeface="Cambria"/>
                <a:cs typeface="Cambria"/>
              </a:rPr>
              <a:t>" </a:t>
            </a:r>
            <a:r>
              <a:rPr sz="2000" spc="-5" dirty="0">
                <a:latin typeface="Cambria"/>
                <a:cs typeface="Cambria"/>
              </a:rPr>
              <a:t>and </a:t>
            </a:r>
            <a:r>
              <a:rPr sz="2000" spc="-20" dirty="0">
                <a:latin typeface="Cambria"/>
                <a:cs typeface="Cambria"/>
              </a:rPr>
              <a:t>"</a:t>
            </a:r>
            <a:r>
              <a:rPr sz="2000" b="1" spc="-20" dirty="0">
                <a:latin typeface="Cambria"/>
                <a:cs typeface="Cambria"/>
              </a:rPr>
              <a:t>after</a:t>
            </a:r>
            <a:r>
              <a:rPr sz="2000" spc="-20" dirty="0">
                <a:latin typeface="Cambria"/>
                <a:cs typeface="Cambria"/>
              </a:rPr>
              <a:t>" advice. </a:t>
            </a:r>
            <a:r>
              <a:rPr sz="2000" spc="-15" dirty="0">
                <a:latin typeface="Cambria"/>
                <a:cs typeface="Cambria"/>
              </a:rPr>
              <a:t>Many </a:t>
            </a:r>
            <a:r>
              <a:rPr sz="2000" spc="-30" dirty="0">
                <a:latin typeface="Cambria"/>
                <a:cs typeface="Cambria"/>
              </a:rPr>
              <a:t>AOP frameworks, </a:t>
            </a:r>
            <a:r>
              <a:rPr sz="2000" spc="-5" dirty="0">
                <a:latin typeface="Cambria"/>
                <a:cs typeface="Cambria"/>
              </a:rPr>
              <a:t>including </a:t>
            </a:r>
            <a:r>
              <a:rPr sz="2000" spc="-10" dirty="0">
                <a:latin typeface="Cambria"/>
                <a:cs typeface="Cambria"/>
              </a:rPr>
              <a:t>Spring,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model an </a:t>
            </a:r>
            <a:r>
              <a:rPr sz="2000" spc="-20" dirty="0">
                <a:latin typeface="Cambria"/>
                <a:cs typeface="Cambria"/>
              </a:rPr>
              <a:t>advice </a:t>
            </a:r>
            <a:r>
              <a:rPr sz="2000" spc="-10" dirty="0">
                <a:latin typeface="Cambria"/>
                <a:cs typeface="Cambria"/>
              </a:rPr>
              <a:t>as an </a:t>
            </a:r>
            <a:r>
              <a:rPr sz="2000" b="1" i="1" spc="-20" dirty="0">
                <a:latin typeface="Cambria"/>
                <a:cs typeface="Cambria"/>
              </a:rPr>
              <a:t>interceptor</a:t>
            </a:r>
            <a:r>
              <a:rPr sz="2000" spc="-20" dirty="0">
                <a:latin typeface="Cambria"/>
                <a:cs typeface="Cambria"/>
              </a:rPr>
              <a:t>, </a:t>
            </a:r>
            <a:r>
              <a:rPr sz="2000" spc="-10" dirty="0">
                <a:latin typeface="Cambria"/>
                <a:cs typeface="Cambria"/>
              </a:rPr>
              <a:t>maintaining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chain of </a:t>
            </a:r>
            <a:r>
              <a:rPr sz="2000" spc="-30" dirty="0">
                <a:latin typeface="Cambria"/>
                <a:cs typeface="Cambria"/>
              </a:rPr>
              <a:t>interceptors </a:t>
            </a:r>
            <a:r>
              <a:rPr sz="2000" i="1" spc="-5" dirty="0">
                <a:latin typeface="Cambria"/>
                <a:cs typeface="Cambria"/>
              </a:rPr>
              <a:t>around </a:t>
            </a:r>
            <a:r>
              <a:rPr sz="2000" b="1" spc="-15" dirty="0">
                <a:latin typeface="Cambria"/>
                <a:cs typeface="Cambria"/>
              </a:rPr>
              <a:t>the join 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point.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25215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A</a:t>
            </a:r>
            <a:r>
              <a:rPr sz="3200" spc="-45" dirty="0">
                <a:latin typeface="Cambria"/>
                <a:cs typeface="Cambria"/>
              </a:rPr>
              <a:t>O</a:t>
            </a:r>
            <a:r>
              <a:rPr sz="3200" spc="-5" dirty="0">
                <a:latin typeface="Cambria"/>
                <a:cs typeface="Cambria"/>
              </a:rPr>
              <a:t>P</a:t>
            </a:r>
            <a:r>
              <a:rPr sz="3200" spc="-100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c</a:t>
            </a:r>
            <a:r>
              <a:rPr sz="3200" spc="-25" dirty="0">
                <a:latin typeface="Cambria"/>
                <a:cs typeface="Cambria"/>
              </a:rPr>
              <a:t>o</a:t>
            </a:r>
            <a:r>
              <a:rPr sz="3200" spc="-40" dirty="0">
                <a:latin typeface="Cambria"/>
                <a:cs typeface="Cambria"/>
              </a:rPr>
              <a:t>nc</a:t>
            </a:r>
            <a:r>
              <a:rPr sz="3200" spc="-20" dirty="0">
                <a:latin typeface="Cambria"/>
                <a:cs typeface="Cambria"/>
              </a:rPr>
              <a:t>e</a:t>
            </a:r>
            <a:r>
              <a:rPr sz="3200" spc="-40" dirty="0">
                <a:latin typeface="Cambria"/>
                <a:cs typeface="Cambria"/>
              </a:rPr>
              <a:t>p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-5" dirty="0">
                <a:latin typeface="Cambria"/>
                <a:cs typeface="Cambria"/>
              </a:rPr>
              <a:t>s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6605"/>
            <a:ext cx="8166734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FF0000"/>
                </a:solidFill>
                <a:latin typeface="Cambria"/>
                <a:cs typeface="Cambria"/>
              </a:rPr>
              <a:t>Pointcut</a:t>
            </a:r>
            <a:r>
              <a:rPr sz="2000" b="1" spc="-10" dirty="0">
                <a:latin typeface="Cambria"/>
                <a:cs typeface="Cambria"/>
              </a:rPr>
              <a:t>: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predicate </a:t>
            </a:r>
            <a:r>
              <a:rPr sz="2000" spc="-10" dirty="0">
                <a:latin typeface="Cambria"/>
                <a:cs typeface="Cambria"/>
              </a:rPr>
              <a:t>that </a:t>
            </a:r>
            <a:r>
              <a:rPr sz="2000" spc="-15" dirty="0">
                <a:latin typeface="Cambria"/>
                <a:cs typeface="Cambria"/>
              </a:rPr>
              <a:t>matches </a:t>
            </a:r>
            <a:r>
              <a:rPr sz="2000" b="1" spc="-5" dirty="0">
                <a:latin typeface="Cambria"/>
                <a:cs typeface="Cambria"/>
              </a:rPr>
              <a:t>join </a:t>
            </a:r>
            <a:r>
              <a:rPr sz="2000" b="1" spc="-10" dirty="0">
                <a:latin typeface="Cambria"/>
                <a:cs typeface="Cambria"/>
              </a:rPr>
              <a:t>points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spc="-20" dirty="0">
                <a:latin typeface="Cambria"/>
                <a:cs typeface="Cambria"/>
              </a:rPr>
              <a:t>Advice </a:t>
            </a:r>
            <a:r>
              <a:rPr sz="2000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associated </a:t>
            </a:r>
            <a:r>
              <a:rPr sz="2000" spc="-5" dirty="0">
                <a:latin typeface="Cambria"/>
                <a:cs typeface="Cambria"/>
              </a:rPr>
              <a:t>with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pointcut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expression </a:t>
            </a:r>
            <a:r>
              <a:rPr sz="2000" spc="-5" dirty="0">
                <a:latin typeface="Cambria"/>
                <a:cs typeface="Cambria"/>
              </a:rPr>
              <a:t>and runs </a:t>
            </a:r>
            <a:r>
              <a:rPr sz="2000" dirty="0">
                <a:latin typeface="Cambria"/>
                <a:cs typeface="Cambria"/>
              </a:rPr>
              <a:t>at </a:t>
            </a:r>
            <a:r>
              <a:rPr sz="2000" spc="-25" dirty="0">
                <a:latin typeface="Cambria"/>
                <a:cs typeface="Cambria"/>
              </a:rPr>
              <a:t>any </a:t>
            </a:r>
            <a:r>
              <a:rPr sz="2000" spc="-20" dirty="0">
                <a:latin typeface="Cambria"/>
                <a:cs typeface="Cambria"/>
              </a:rPr>
              <a:t>join </a:t>
            </a:r>
            <a:r>
              <a:rPr sz="2000" spc="-10" dirty="0">
                <a:latin typeface="Cambria"/>
                <a:cs typeface="Cambria"/>
              </a:rPr>
              <a:t>point </a:t>
            </a:r>
            <a:r>
              <a:rPr sz="2000" spc="-20" dirty="0">
                <a:latin typeface="Cambria"/>
                <a:cs typeface="Cambria"/>
              </a:rPr>
              <a:t>matched </a:t>
            </a:r>
            <a:r>
              <a:rPr sz="2000" spc="-25" dirty="0">
                <a:latin typeface="Cambria"/>
                <a:cs typeface="Cambria"/>
              </a:rPr>
              <a:t>by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20" dirty="0">
                <a:latin typeface="Cambria"/>
                <a:cs typeface="Cambria"/>
              </a:rPr>
              <a:t>pointcut </a:t>
            </a:r>
            <a:r>
              <a:rPr sz="2000" spc="-10" dirty="0">
                <a:latin typeface="Cambria"/>
                <a:cs typeface="Cambria"/>
              </a:rPr>
              <a:t>(for </a:t>
            </a:r>
            <a:r>
              <a:rPr sz="2000" spc="-20" dirty="0">
                <a:latin typeface="Cambria"/>
                <a:cs typeface="Cambria"/>
              </a:rPr>
              <a:t>example, </a:t>
            </a:r>
            <a:r>
              <a:rPr sz="2000" spc="-1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execution </a:t>
            </a:r>
            <a:r>
              <a:rPr sz="2000" dirty="0">
                <a:latin typeface="Cambria"/>
                <a:cs typeface="Cambria"/>
              </a:rPr>
              <a:t>of 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method</a:t>
            </a:r>
            <a:r>
              <a:rPr sz="2000" spc="-10" dirty="0">
                <a:latin typeface="Cambria"/>
                <a:cs typeface="Cambria"/>
              </a:rPr>
              <a:t> with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certain name). </a:t>
            </a:r>
            <a:r>
              <a:rPr sz="2000" spc="-20" dirty="0">
                <a:latin typeface="Cambria"/>
                <a:cs typeface="Cambria"/>
              </a:rPr>
              <a:t>The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concept </a:t>
            </a:r>
            <a:r>
              <a:rPr sz="2000" dirty="0">
                <a:latin typeface="Cambria"/>
                <a:cs typeface="Cambria"/>
              </a:rPr>
              <a:t>of </a:t>
            </a:r>
            <a:r>
              <a:rPr sz="2000" spc="-25" dirty="0">
                <a:latin typeface="Cambria"/>
                <a:cs typeface="Cambria"/>
              </a:rPr>
              <a:t>join </a:t>
            </a:r>
            <a:r>
              <a:rPr sz="2000" spc="-5" dirty="0">
                <a:latin typeface="Cambria"/>
                <a:cs typeface="Cambria"/>
              </a:rPr>
              <a:t>points </a:t>
            </a:r>
            <a:r>
              <a:rPr sz="2000" dirty="0">
                <a:latin typeface="Cambria"/>
                <a:cs typeface="Cambria"/>
              </a:rPr>
              <a:t>as </a:t>
            </a:r>
            <a:r>
              <a:rPr sz="2000" spc="-20" dirty="0">
                <a:latin typeface="Cambria"/>
                <a:cs typeface="Cambria"/>
              </a:rPr>
              <a:t>matched 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pointcut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expressions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central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20" dirty="0">
                <a:latin typeface="Cambria"/>
                <a:cs typeface="Cambria"/>
              </a:rPr>
              <a:t>AOP,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Spring</a:t>
            </a:r>
            <a:r>
              <a:rPr sz="2000" spc="-5" dirty="0">
                <a:latin typeface="Cambria"/>
                <a:cs typeface="Cambria"/>
              </a:rPr>
              <a:t> uses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AspectJ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mbria"/>
                <a:cs typeface="Cambria"/>
              </a:rPr>
              <a:t>pointcut </a:t>
            </a:r>
            <a:r>
              <a:rPr sz="2000" spc="-10" dirty="0">
                <a:solidFill>
                  <a:srgbClr val="FF0000"/>
                </a:solidFill>
                <a:latin typeface="Cambria"/>
                <a:cs typeface="Cambria"/>
              </a:rPr>
              <a:t> expression</a:t>
            </a:r>
            <a:r>
              <a:rPr sz="2000" spc="-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language</a:t>
            </a:r>
            <a:r>
              <a:rPr sz="2000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mbria"/>
                <a:cs typeface="Cambria"/>
              </a:rPr>
              <a:t>by</a:t>
            </a:r>
            <a:r>
              <a:rPr sz="2000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mbria"/>
                <a:cs typeface="Cambria"/>
              </a:rPr>
              <a:t>default</a:t>
            </a:r>
            <a:r>
              <a:rPr sz="2000" spc="-5" dirty="0"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i="1" spc="-10" dirty="0">
                <a:solidFill>
                  <a:srgbClr val="FF0000"/>
                </a:solidFill>
                <a:latin typeface="Cambria"/>
                <a:cs typeface="Cambria"/>
              </a:rPr>
              <a:t>Introduction</a:t>
            </a:r>
            <a:r>
              <a:rPr sz="2000" spc="-10" dirty="0">
                <a:latin typeface="Cambria"/>
                <a:cs typeface="Cambria"/>
              </a:rPr>
              <a:t>: </a:t>
            </a:r>
            <a:r>
              <a:rPr sz="2000" b="1" spc="-10" dirty="0">
                <a:latin typeface="Cambria"/>
                <a:cs typeface="Cambria"/>
              </a:rPr>
              <a:t>declaring additional </a:t>
            </a:r>
            <a:r>
              <a:rPr sz="2000" b="1" spc="-5" dirty="0">
                <a:latin typeface="Cambria"/>
                <a:cs typeface="Cambria"/>
              </a:rPr>
              <a:t>methods </a:t>
            </a:r>
            <a:r>
              <a:rPr sz="2000" dirty="0">
                <a:latin typeface="Cambria"/>
                <a:cs typeface="Cambria"/>
              </a:rPr>
              <a:t>or </a:t>
            </a:r>
            <a:r>
              <a:rPr sz="2000" b="1" spc="-5" dirty="0">
                <a:latin typeface="Cambria"/>
                <a:cs typeface="Cambria"/>
              </a:rPr>
              <a:t>fields </a:t>
            </a:r>
            <a:r>
              <a:rPr sz="2000" dirty="0">
                <a:latin typeface="Cambria"/>
                <a:cs typeface="Cambria"/>
              </a:rPr>
              <a:t>on </a:t>
            </a:r>
            <a:r>
              <a:rPr sz="2000" spc="-15" dirty="0">
                <a:latin typeface="Cambria"/>
                <a:cs typeface="Cambria"/>
              </a:rPr>
              <a:t>behalf </a:t>
            </a:r>
            <a:r>
              <a:rPr sz="2000" dirty="0">
                <a:latin typeface="Cambria"/>
                <a:cs typeface="Cambria"/>
              </a:rPr>
              <a:t>of a </a:t>
            </a:r>
            <a:r>
              <a:rPr sz="2000" spc="-5" dirty="0">
                <a:latin typeface="Cambria"/>
                <a:cs typeface="Cambria"/>
              </a:rPr>
              <a:t>type. </a:t>
            </a:r>
            <a:r>
              <a:rPr sz="2000" spc="-10" dirty="0">
                <a:latin typeface="Cambria"/>
                <a:cs typeface="Cambria"/>
              </a:rPr>
              <a:t>Spring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AOP </a:t>
            </a:r>
            <a:r>
              <a:rPr sz="2000" spc="-10" dirty="0">
                <a:latin typeface="Cambria"/>
                <a:cs typeface="Cambria"/>
              </a:rPr>
              <a:t>allows you </a:t>
            </a:r>
            <a:r>
              <a:rPr sz="2000" spc="-30" dirty="0">
                <a:latin typeface="Cambria"/>
                <a:cs typeface="Cambria"/>
              </a:rPr>
              <a:t>to </a:t>
            </a:r>
            <a:r>
              <a:rPr sz="2000" spc="-15" dirty="0">
                <a:latin typeface="Cambria"/>
                <a:cs typeface="Cambria"/>
              </a:rPr>
              <a:t>introduce new interfaces </a:t>
            </a:r>
            <a:r>
              <a:rPr sz="2000" spc="-10" dirty="0">
                <a:latin typeface="Cambria"/>
                <a:cs typeface="Cambria"/>
              </a:rPr>
              <a:t>(and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5" dirty="0">
                <a:latin typeface="Cambria"/>
                <a:cs typeface="Cambria"/>
              </a:rPr>
              <a:t>corresponding </a:t>
            </a:r>
            <a:r>
              <a:rPr sz="2000" spc="-10" dirty="0">
                <a:latin typeface="Cambria"/>
                <a:cs typeface="Cambria"/>
              </a:rPr>
              <a:t>implementation) 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 </a:t>
            </a:r>
            <a:r>
              <a:rPr sz="2000" spc="-5" dirty="0">
                <a:latin typeface="Cambria"/>
                <a:cs typeface="Cambria"/>
              </a:rPr>
              <a:t>any </a:t>
            </a:r>
            <a:r>
              <a:rPr sz="2000" spc="-15" dirty="0">
                <a:latin typeface="Cambria"/>
                <a:cs typeface="Cambria"/>
              </a:rPr>
              <a:t>advised </a:t>
            </a:r>
            <a:r>
              <a:rPr sz="2000" spc="-5" dirty="0">
                <a:latin typeface="Cambria"/>
                <a:cs typeface="Cambria"/>
              </a:rPr>
              <a:t>object. </a:t>
            </a:r>
            <a:r>
              <a:rPr sz="2000" spc="-45" dirty="0">
                <a:latin typeface="Cambria"/>
                <a:cs typeface="Cambria"/>
              </a:rPr>
              <a:t>For </a:t>
            </a:r>
            <a:r>
              <a:rPr sz="2000" spc="-15" dirty="0">
                <a:latin typeface="Cambria"/>
                <a:cs typeface="Cambria"/>
              </a:rPr>
              <a:t>example, </a:t>
            </a:r>
            <a:r>
              <a:rPr sz="2000" spc="-10" dirty="0">
                <a:latin typeface="Cambria"/>
                <a:cs typeface="Cambria"/>
              </a:rPr>
              <a:t>you could </a:t>
            </a:r>
            <a:r>
              <a:rPr sz="2000" spc="-5" dirty="0">
                <a:latin typeface="Cambria"/>
                <a:cs typeface="Cambria"/>
              </a:rPr>
              <a:t>use </a:t>
            </a:r>
            <a:r>
              <a:rPr sz="2000" dirty="0">
                <a:latin typeface="Cambria"/>
                <a:cs typeface="Cambria"/>
              </a:rPr>
              <a:t>an </a:t>
            </a:r>
            <a:r>
              <a:rPr sz="2000" spc="-10" dirty="0">
                <a:latin typeface="Cambria"/>
                <a:cs typeface="Cambria"/>
              </a:rPr>
              <a:t>introduction </a:t>
            </a:r>
            <a:r>
              <a:rPr sz="2000" spc="-30" dirty="0">
                <a:latin typeface="Cambria"/>
                <a:cs typeface="Cambria"/>
              </a:rPr>
              <a:t>to </a:t>
            </a:r>
            <a:r>
              <a:rPr sz="2000" spc="-20" dirty="0">
                <a:latin typeface="Cambria"/>
                <a:cs typeface="Cambria"/>
              </a:rPr>
              <a:t>make </a:t>
            </a:r>
            <a:r>
              <a:rPr sz="2000" dirty="0">
                <a:latin typeface="Cambria"/>
                <a:cs typeface="Cambria"/>
              </a:rPr>
              <a:t>a </a:t>
            </a:r>
            <a:r>
              <a:rPr sz="2000" spc="-10" dirty="0">
                <a:latin typeface="Cambria"/>
                <a:cs typeface="Cambria"/>
              </a:rPr>
              <a:t>bean </a:t>
            </a:r>
            <a:r>
              <a:rPr sz="2000" spc="-5" dirty="0">
                <a:latin typeface="Cambria"/>
                <a:cs typeface="Cambria"/>
              </a:rPr>
              <a:t> implement </a:t>
            </a:r>
            <a:r>
              <a:rPr sz="2000" spc="-10" dirty="0">
                <a:latin typeface="Cambria"/>
                <a:cs typeface="Cambria"/>
              </a:rPr>
              <a:t>an IsModified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interface, </a:t>
            </a:r>
            <a:r>
              <a:rPr sz="2000" spc="-30" dirty="0">
                <a:latin typeface="Cambria"/>
                <a:cs typeface="Cambria"/>
              </a:rPr>
              <a:t>to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simplify </a:t>
            </a:r>
            <a:r>
              <a:rPr sz="2000" spc="-15" dirty="0">
                <a:latin typeface="Cambria"/>
                <a:cs typeface="Cambria"/>
              </a:rPr>
              <a:t>caching. </a:t>
            </a:r>
            <a:r>
              <a:rPr sz="2000" spc="-5" dirty="0">
                <a:latin typeface="Cambria"/>
                <a:cs typeface="Cambria"/>
              </a:rPr>
              <a:t>(An </a:t>
            </a:r>
            <a:r>
              <a:rPr sz="2000" spc="-20" dirty="0">
                <a:latin typeface="Cambria"/>
                <a:cs typeface="Cambria"/>
              </a:rPr>
              <a:t>introduction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is </a:t>
            </a:r>
            <a:r>
              <a:rPr sz="2000" spc="-25" dirty="0">
                <a:latin typeface="Cambria"/>
                <a:cs typeface="Cambria"/>
              </a:rPr>
              <a:t>known 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5" dirty="0">
                <a:latin typeface="Cambria"/>
                <a:cs typeface="Cambria"/>
              </a:rPr>
              <a:t>n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5" dirty="0">
                <a:latin typeface="Cambria"/>
                <a:cs typeface="Cambria"/>
              </a:rPr>
              <a:t>e</a:t>
            </a:r>
            <a:r>
              <a:rPr sz="2000" dirty="0">
                <a:latin typeface="Cambria"/>
                <a:cs typeface="Cambria"/>
              </a:rPr>
              <a:t>r-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y</a:t>
            </a:r>
            <a:r>
              <a:rPr sz="2000" spc="10" dirty="0">
                <a:latin typeface="Cambria"/>
                <a:cs typeface="Cambria"/>
              </a:rPr>
              <a:t>p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5" dirty="0">
                <a:latin typeface="Cambria"/>
                <a:cs typeface="Cambria"/>
              </a:rPr>
              <a:t>de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10" dirty="0">
                <a:latin typeface="Cambria"/>
                <a:cs typeface="Cambria"/>
              </a:rPr>
              <a:t>l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r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20" dirty="0">
                <a:latin typeface="Cambria"/>
                <a:cs typeface="Cambria"/>
              </a:rPr>
              <a:t>o</a:t>
            </a:r>
            <a:r>
              <a:rPr sz="2000" dirty="0">
                <a:latin typeface="Cambria"/>
                <a:cs typeface="Cambria"/>
              </a:rPr>
              <a:t>n</a:t>
            </a:r>
            <a:r>
              <a:rPr sz="2000" spc="-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0" dirty="0">
                <a:latin typeface="Cambria"/>
                <a:cs typeface="Cambria"/>
              </a:rPr>
              <a:t> th</a:t>
            </a:r>
            <a:r>
              <a:rPr sz="2000" dirty="0">
                <a:latin typeface="Cambria"/>
                <a:cs typeface="Cambria"/>
              </a:rPr>
              <a:t>e </a:t>
            </a:r>
            <a:r>
              <a:rPr sz="2000" spc="5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s</a:t>
            </a:r>
            <a:r>
              <a:rPr sz="2000" spc="5" dirty="0">
                <a:latin typeface="Cambria"/>
                <a:cs typeface="Cambria"/>
              </a:rPr>
              <a:t>pe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15" dirty="0">
                <a:latin typeface="Cambria"/>
                <a:cs typeface="Cambria"/>
              </a:rPr>
              <a:t>t</a:t>
            </a:r>
            <a:r>
              <a:rPr sz="2000" dirty="0">
                <a:latin typeface="Cambria"/>
                <a:cs typeface="Cambria"/>
              </a:rPr>
              <a:t>J</a:t>
            </a:r>
            <a:r>
              <a:rPr sz="2000" spc="-30" dirty="0">
                <a:latin typeface="Cambria"/>
                <a:cs typeface="Cambria"/>
              </a:rPr>
              <a:t> c</a:t>
            </a:r>
            <a:r>
              <a:rPr sz="2000" spc="-20" dirty="0">
                <a:latin typeface="Cambria"/>
                <a:cs typeface="Cambria"/>
              </a:rPr>
              <a:t>o</a:t>
            </a:r>
            <a:r>
              <a:rPr sz="2000" spc="-35" dirty="0">
                <a:latin typeface="Cambria"/>
                <a:cs typeface="Cambria"/>
              </a:rPr>
              <a:t>mmu</a:t>
            </a:r>
            <a:r>
              <a:rPr sz="2000" spc="-20" dirty="0">
                <a:latin typeface="Cambria"/>
                <a:cs typeface="Cambria"/>
              </a:rPr>
              <a:t>ni</a:t>
            </a:r>
            <a:r>
              <a:rPr sz="2000" spc="-35" dirty="0">
                <a:latin typeface="Cambria"/>
                <a:cs typeface="Cambria"/>
              </a:rPr>
              <a:t>t</a:t>
            </a:r>
            <a:r>
              <a:rPr sz="2000" spc="-165" dirty="0">
                <a:latin typeface="Cambria"/>
                <a:cs typeface="Cambria"/>
              </a:rPr>
              <a:t>y</a:t>
            </a:r>
            <a:r>
              <a:rPr sz="2000" spc="-35" dirty="0">
                <a:latin typeface="Cambria"/>
                <a:cs typeface="Cambria"/>
              </a:rPr>
              <a:t>.</a:t>
            </a:r>
            <a:r>
              <a:rPr sz="2000" dirty="0">
                <a:latin typeface="Cambria"/>
                <a:cs typeface="Cambria"/>
              </a:rPr>
              <a:t>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b="1" i="1" spc="-55" dirty="0">
                <a:solidFill>
                  <a:srgbClr val="FF0000"/>
                </a:solidFill>
                <a:latin typeface="Cambria"/>
                <a:cs typeface="Cambria"/>
              </a:rPr>
              <a:t>Target</a:t>
            </a:r>
            <a:r>
              <a:rPr sz="2000" b="1" i="1" spc="2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mbria"/>
                <a:cs typeface="Cambria"/>
              </a:rPr>
              <a:t>object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sz="2000" b="1" spc="-5" dirty="0">
                <a:latin typeface="Cambria"/>
                <a:cs typeface="Cambria"/>
              </a:rPr>
              <a:t>object being </a:t>
            </a:r>
            <a:r>
              <a:rPr sz="2000" b="1" spc="-30" dirty="0">
                <a:latin typeface="Cambria"/>
                <a:cs typeface="Cambria"/>
              </a:rPr>
              <a:t>advised </a:t>
            </a:r>
            <a:r>
              <a:rPr sz="2000" spc="-25" dirty="0">
                <a:latin typeface="Cambria"/>
                <a:cs typeface="Cambria"/>
              </a:rPr>
              <a:t>by </a:t>
            </a:r>
            <a:r>
              <a:rPr sz="2000" dirty="0">
                <a:latin typeface="Cambria"/>
                <a:cs typeface="Cambria"/>
              </a:rPr>
              <a:t>one or </a:t>
            </a:r>
            <a:r>
              <a:rPr sz="2000" b="1" spc="-20" dirty="0">
                <a:latin typeface="Cambria"/>
                <a:cs typeface="Cambria"/>
              </a:rPr>
              <a:t>more </a:t>
            </a:r>
            <a:r>
              <a:rPr sz="2000" b="1" spc="-10" dirty="0">
                <a:latin typeface="Cambria"/>
                <a:cs typeface="Cambria"/>
              </a:rPr>
              <a:t>aspects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spc="-5" dirty="0">
                <a:latin typeface="Cambria"/>
                <a:cs typeface="Cambria"/>
              </a:rPr>
              <a:t>Also </a:t>
            </a:r>
            <a:r>
              <a:rPr sz="2000" spc="-25" dirty="0">
                <a:latin typeface="Cambria"/>
                <a:cs typeface="Cambria"/>
              </a:rPr>
              <a:t>referred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to </a:t>
            </a:r>
            <a:r>
              <a:rPr sz="2000" spc="5" dirty="0">
                <a:latin typeface="Cambria"/>
                <a:cs typeface="Cambria"/>
              </a:rPr>
              <a:t>as 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i="1" spc="-15" dirty="0">
                <a:latin typeface="Cambria"/>
                <a:cs typeface="Cambria"/>
              </a:rPr>
              <a:t>advised </a:t>
            </a:r>
            <a:r>
              <a:rPr sz="2000" dirty="0">
                <a:latin typeface="Cambria"/>
                <a:cs typeface="Cambria"/>
              </a:rPr>
              <a:t>object. </a:t>
            </a:r>
            <a:r>
              <a:rPr sz="2000" spc="-10" dirty="0">
                <a:latin typeface="Cambria"/>
                <a:cs typeface="Cambria"/>
              </a:rPr>
              <a:t>Since </a:t>
            </a:r>
            <a:r>
              <a:rPr sz="2000" spc="-15" dirty="0">
                <a:latin typeface="Cambria"/>
                <a:cs typeface="Cambria"/>
              </a:rPr>
              <a:t>Spring AOP </a:t>
            </a:r>
            <a:r>
              <a:rPr sz="2000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implemented using runtime proxies, </a:t>
            </a:r>
            <a:r>
              <a:rPr sz="2000" spc="-5" dirty="0">
                <a:latin typeface="Cambria"/>
                <a:cs typeface="Cambria"/>
              </a:rPr>
              <a:t>this </a:t>
            </a:r>
            <a:r>
              <a:rPr sz="2000" dirty="0">
                <a:latin typeface="Cambria"/>
                <a:cs typeface="Cambria"/>
              </a:rPr>
              <a:t> object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will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always </a:t>
            </a:r>
            <a:r>
              <a:rPr sz="2000" spc="-5" dirty="0">
                <a:latin typeface="Cambria"/>
                <a:cs typeface="Cambria"/>
              </a:rPr>
              <a:t>be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i="1" spc="-5" dirty="0">
                <a:latin typeface="Cambria"/>
                <a:cs typeface="Cambria"/>
              </a:rPr>
              <a:t>proxied</a:t>
            </a:r>
            <a:r>
              <a:rPr sz="2000" i="1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252158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A</a:t>
            </a:r>
            <a:r>
              <a:rPr sz="3200" spc="-45" dirty="0">
                <a:latin typeface="Cambria"/>
                <a:cs typeface="Cambria"/>
              </a:rPr>
              <a:t>O</a:t>
            </a:r>
            <a:r>
              <a:rPr sz="3200" spc="-5" dirty="0">
                <a:latin typeface="Cambria"/>
                <a:cs typeface="Cambria"/>
              </a:rPr>
              <a:t>P</a:t>
            </a:r>
            <a:r>
              <a:rPr sz="3200" spc="-100" dirty="0">
                <a:latin typeface="Cambria"/>
                <a:cs typeface="Cambria"/>
              </a:rPr>
              <a:t> </a:t>
            </a:r>
            <a:r>
              <a:rPr sz="3200" spc="-40" dirty="0">
                <a:latin typeface="Cambria"/>
                <a:cs typeface="Cambria"/>
              </a:rPr>
              <a:t>c</a:t>
            </a:r>
            <a:r>
              <a:rPr sz="3200" spc="-25" dirty="0">
                <a:latin typeface="Cambria"/>
                <a:cs typeface="Cambria"/>
              </a:rPr>
              <a:t>o</a:t>
            </a:r>
            <a:r>
              <a:rPr sz="3200" spc="-40" dirty="0">
                <a:latin typeface="Cambria"/>
                <a:cs typeface="Cambria"/>
              </a:rPr>
              <a:t>nc</a:t>
            </a:r>
            <a:r>
              <a:rPr sz="3200" spc="-20" dirty="0">
                <a:latin typeface="Cambria"/>
                <a:cs typeface="Cambria"/>
              </a:rPr>
              <a:t>e</a:t>
            </a:r>
            <a:r>
              <a:rPr sz="3200" spc="-40" dirty="0">
                <a:latin typeface="Cambria"/>
                <a:cs typeface="Cambria"/>
              </a:rPr>
              <a:t>p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-5" dirty="0">
                <a:latin typeface="Cambria"/>
                <a:cs typeface="Cambria"/>
              </a:rPr>
              <a:t>s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6605"/>
            <a:ext cx="8169909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40" dirty="0">
                <a:solidFill>
                  <a:srgbClr val="FF0000"/>
                </a:solidFill>
                <a:latin typeface="Cambria"/>
                <a:cs typeface="Cambria"/>
              </a:rPr>
              <a:t>AOP</a:t>
            </a:r>
            <a:r>
              <a:rPr sz="2400" b="1" i="1" spc="18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i="1" spc="-10" dirty="0">
                <a:solidFill>
                  <a:srgbClr val="FF0000"/>
                </a:solidFill>
                <a:latin typeface="Cambria"/>
                <a:cs typeface="Cambria"/>
              </a:rPr>
              <a:t>proxy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sz="2400" b="1" spc="1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object</a:t>
            </a:r>
            <a:r>
              <a:rPr sz="2400" b="1" spc="1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created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by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AOP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framework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order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b="1" spc="-30" dirty="0">
                <a:latin typeface="Cambria"/>
                <a:cs typeface="Cambria"/>
              </a:rPr>
              <a:t>to</a:t>
            </a:r>
            <a:r>
              <a:rPr sz="2400" b="1" spc="2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implement</a:t>
            </a:r>
            <a:r>
              <a:rPr sz="2400" b="1" spc="1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lang="en-US" sz="2400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aspect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contracts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(advise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method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executions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on).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i="1" spc="-30" dirty="0">
                <a:solidFill>
                  <a:srgbClr val="FF0000"/>
                </a:solidFill>
                <a:latin typeface="Cambria"/>
                <a:cs typeface="Cambria"/>
              </a:rPr>
              <a:t>Weaving</a:t>
            </a:r>
            <a:r>
              <a:rPr sz="2400" b="1" spc="-30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sz="2400" b="1" spc="-5" dirty="0">
                <a:latin typeface="Cambria"/>
                <a:cs typeface="Cambria"/>
              </a:rPr>
              <a:t>linking </a:t>
            </a:r>
            <a:r>
              <a:rPr sz="2400" b="1" spc="-10" dirty="0">
                <a:latin typeface="Cambria"/>
                <a:cs typeface="Cambria"/>
              </a:rPr>
              <a:t>aspects </a:t>
            </a:r>
            <a:r>
              <a:rPr sz="2400" spc="-5" dirty="0">
                <a:latin typeface="Cambria"/>
                <a:cs typeface="Cambria"/>
              </a:rPr>
              <a:t>with </a:t>
            </a:r>
            <a:r>
              <a:rPr sz="2400" b="1" spc="-10" dirty="0">
                <a:latin typeface="Cambria"/>
                <a:cs typeface="Cambria"/>
              </a:rPr>
              <a:t>other application </a:t>
            </a:r>
            <a:r>
              <a:rPr sz="2400" b="1" spc="-5" dirty="0">
                <a:latin typeface="Cambria"/>
                <a:cs typeface="Cambria"/>
              </a:rPr>
              <a:t>types </a:t>
            </a:r>
            <a:r>
              <a:rPr sz="2400" dirty="0">
                <a:latin typeface="Cambria"/>
                <a:cs typeface="Cambria"/>
              </a:rPr>
              <a:t>or </a:t>
            </a:r>
            <a:r>
              <a:rPr sz="2400" spc="-5" dirty="0">
                <a:latin typeface="Cambria"/>
                <a:cs typeface="Cambria"/>
              </a:rPr>
              <a:t>objects </a:t>
            </a:r>
            <a:r>
              <a:rPr sz="2400" spc="-30" dirty="0">
                <a:latin typeface="Cambria"/>
                <a:cs typeface="Cambria"/>
              </a:rPr>
              <a:t>to create </a:t>
            </a:r>
            <a:r>
              <a:rPr sz="2400" spc="5" dirty="0">
                <a:latin typeface="Cambria"/>
                <a:cs typeface="Cambria"/>
              </a:rPr>
              <a:t>an 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advised </a:t>
            </a:r>
            <a:r>
              <a:rPr sz="2400" spc="-5" dirty="0">
                <a:latin typeface="Cambria"/>
                <a:cs typeface="Cambria"/>
              </a:rPr>
              <a:t>object. </a:t>
            </a:r>
            <a:r>
              <a:rPr sz="2400" spc="-15" dirty="0">
                <a:latin typeface="Cambria"/>
                <a:cs typeface="Cambria"/>
              </a:rPr>
              <a:t>This </a:t>
            </a:r>
            <a:r>
              <a:rPr sz="2400" spc="-20" dirty="0">
                <a:latin typeface="Cambria"/>
                <a:cs typeface="Cambria"/>
              </a:rPr>
              <a:t>can </a:t>
            </a:r>
            <a:r>
              <a:rPr sz="2400" spc="-5" dirty="0">
                <a:latin typeface="Cambria"/>
                <a:cs typeface="Cambria"/>
              </a:rPr>
              <a:t>be done </a:t>
            </a:r>
            <a:r>
              <a:rPr sz="2400" dirty="0">
                <a:latin typeface="Cambria"/>
                <a:cs typeface="Cambria"/>
              </a:rPr>
              <a:t>at </a:t>
            </a:r>
            <a:r>
              <a:rPr sz="2400" spc="-10" dirty="0">
                <a:latin typeface="Cambria"/>
                <a:cs typeface="Cambria"/>
              </a:rPr>
              <a:t>compile </a:t>
            </a:r>
            <a:r>
              <a:rPr sz="2400" spc="-15" dirty="0">
                <a:latin typeface="Cambria"/>
                <a:cs typeface="Cambria"/>
              </a:rPr>
              <a:t>time </a:t>
            </a:r>
            <a:r>
              <a:rPr sz="2400" spc="-10" dirty="0">
                <a:latin typeface="Cambria"/>
                <a:cs typeface="Cambria"/>
              </a:rPr>
              <a:t>(using </a:t>
            </a:r>
            <a:r>
              <a:rPr sz="2400" spc="-15" dirty="0">
                <a:latin typeface="Cambria"/>
                <a:cs typeface="Cambria"/>
              </a:rPr>
              <a:t>the </a:t>
            </a:r>
            <a:r>
              <a:rPr sz="2400" spc="-5" dirty="0">
                <a:latin typeface="Cambria"/>
                <a:cs typeface="Cambria"/>
              </a:rPr>
              <a:t>AspectJ </a:t>
            </a:r>
            <a:r>
              <a:rPr sz="2400" spc="-45" dirty="0">
                <a:latin typeface="Cambria"/>
                <a:cs typeface="Cambria"/>
              </a:rPr>
              <a:t>compiler, </a:t>
            </a:r>
            <a:r>
              <a:rPr sz="2400" spc="-25" dirty="0">
                <a:latin typeface="Cambria"/>
                <a:cs typeface="Cambria"/>
              </a:rPr>
              <a:t>for 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example),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load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time,</a:t>
            </a:r>
            <a:r>
              <a:rPr sz="2400" dirty="0">
                <a:latin typeface="Cambria"/>
                <a:cs typeface="Cambria"/>
              </a:rPr>
              <a:t> or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runtime.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Spring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AOP,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like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other</a:t>
            </a:r>
            <a:r>
              <a:rPr sz="2400" spc="38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pure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Java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AOP 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frameworks,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performs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weaving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at </a:t>
            </a:r>
            <a:r>
              <a:rPr sz="2400" spc="-5" dirty="0">
                <a:latin typeface="Cambria"/>
                <a:cs typeface="Cambria"/>
              </a:rPr>
              <a:t>runtime.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25641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A</a:t>
            </a:r>
            <a:r>
              <a:rPr sz="3200" spc="-45" dirty="0">
                <a:latin typeface="Cambria"/>
                <a:cs typeface="Cambria"/>
              </a:rPr>
              <a:t>O</a:t>
            </a:r>
            <a:r>
              <a:rPr sz="3200" spc="-5" dirty="0">
                <a:latin typeface="Cambria"/>
                <a:cs typeface="Cambria"/>
              </a:rPr>
              <a:t>P</a:t>
            </a:r>
            <a:r>
              <a:rPr sz="3200" spc="-100" dirty="0">
                <a:latin typeface="Cambria"/>
                <a:cs typeface="Cambria"/>
              </a:rPr>
              <a:t> </a:t>
            </a:r>
            <a:r>
              <a:rPr sz="3200" spc="-35" dirty="0">
                <a:latin typeface="Cambria"/>
                <a:cs typeface="Cambria"/>
              </a:rPr>
              <a:t>C</a:t>
            </a:r>
            <a:r>
              <a:rPr sz="3200" spc="-25" dirty="0">
                <a:latin typeface="Cambria"/>
                <a:cs typeface="Cambria"/>
              </a:rPr>
              <a:t>o</a:t>
            </a:r>
            <a:r>
              <a:rPr sz="3200" spc="-40" dirty="0">
                <a:latin typeface="Cambria"/>
                <a:cs typeface="Cambria"/>
              </a:rPr>
              <a:t>nc</a:t>
            </a:r>
            <a:r>
              <a:rPr sz="3200" spc="-20" dirty="0">
                <a:latin typeface="Cambria"/>
                <a:cs typeface="Cambria"/>
              </a:rPr>
              <a:t>e</a:t>
            </a:r>
            <a:r>
              <a:rPr sz="3200" spc="-40" dirty="0">
                <a:latin typeface="Cambria"/>
                <a:cs typeface="Cambria"/>
              </a:rPr>
              <a:t>p</a:t>
            </a:r>
            <a:r>
              <a:rPr sz="3200" dirty="0">
                <a:latin typeface="Cambria"/>
                <a:cs typeface="Cambria"/>
              </a:rPr>
              <a:t>t</a:t>
            </a:r>
            <a:r>
              <a:rPr sz="3200" spc="-5" dirty="0">
                <a:latin typeface="Cambria"/>
                <a:cs typeface="Cambria"/>
              </a:rPr>
              <a:t>s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528317"/>
            <a:ext cx="8839200" cy="509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Before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advice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200" spc="-10" dirty="0">
                <a:latin typeface="Calibri"/>
                <a:cs typeface="Calibri"/>
              </a:rPr>
              <a:t>Advice </a:t>
            </a:r>
            <a:r>
              <a:rPr sz="2200" spc="-20" dirty="0">
                <a:latin typeface="Calibri"/>
                <a:cs typeface="Calibri"/>
              </a:rPr>
              <a:t>that </a:t>
            </a:r>
            <a:r>
              <a:rPr sz="2200" spc="-30" dirty="0">
                <a:latin typeface="Calibri"/>
                <a:cs typeface="Calibri"/>
              </a:rPr>
              <a:t>executes before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join </a:t>
            </a:r>
            <a:r>
              <a:rPr sz="2200" b="1" spc="-25" dirty="0">
                <a:latin typeface="Calibri"/>
                <a:cs typeface="Calibri"/>
              </a:rPr>
              <a:t>point</a:t>
            </a:r>
            <a:r>
              <a:rPr sz="2200" spc="-2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but which </a:t>
            </a:r>
            <a:r>
              <a:rPr sz="2200" spc="-5" dirty="0">
                <a:latin typeface="Calibri"/>
                <a:cs typeface="Calibri"/>
              </a:rPr>
              <a:t>does </a:t>
            </a:r>
            <a:r>
              <a:rPr sz="2200" b="1" spc="-10" dirty="0">
                <a:latin typeface="Calibri"/>
                <a:cs typeface="Calibri"/>
              </a:rPr>
              <a:t>not </a:t>
            </a:r>
            <a:r>
              <a:rPr sz="2200" b="1" spc="-35" dirty="0">
                <a:latin typeface="Calibri"/>
                <a:cs typeface="Calibri"/>
              </a:rPr>
              <a:t>have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ability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to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prevent</a:t>
            </a:r>
            <a:r>
              <a:rPr sz="2200" b="1" spc="-25" dirty="0">
                <a:latin typeface="Calibri"/>
                <a:cs typeface="Calibri"/>
              </a:rPr>
              <a:t> execution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flow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proceeding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join </a:t>
            </a:r>
            <a:r>
              <a:rPr sz="2200" spc="-10" dirty="0">
                <a:latin typeface="Calibri"/>
                <a:cs typeface="Calibri"/>
              </a:rPr>
              <a:t>point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(unless</a:t>
            </a:r>
            <a:r>
              <a:rPr sz="2200" spc="-5" dirty="0">
                <a:latin typeface="Calibri"/>
                <a:cs typeface="Calibri"/>
              </a:rPr>
              <a:t> 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throws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exception).</a:t>
            </a:r>
            <a:endParaRPr sz="2200" dirty="0">
              <a:latin typeface="Calibri"/>
              <a:cs typeface="Calibri"/>
            </a:endParaRPr>
          </a:p>
          <a:p>
            <a:pPr marL="46990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200" b="1" i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returning</a:t>
            </a:r>
            <a:r>
              <a:rPr sz="2200" b="1" i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advice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200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Advice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executed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after</a:t>
            </a:r>
            <a:r>
              <a:rPr sz="2200" b="1" spc="1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1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join</a:t>
            </a:r>
            <a:r>
              <a:rPr sz="2200" b="1" spc="14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point</a:t>
            </a:r>
            <a:r>
              <a:rPr sz="2200" b="1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completes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normally</a:t>
            </a:r>
            <a:r>
              <a:rPr lang="en-US" sz="2200" spc="-5" dirty="0">
                <a:latin typeface="Calibri"/>
                <a:cs typeface="Calibri"/>
              </a:rPr>
              <a:t>. F</a:t>
            </a:r>
            <a:r>
              <a:rPr sz="2200" spc="-30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example,</a:t>
            </a:r>
            <a:r>
              <a:rPr sz="2200" spc="1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dirty="0">
                <a:latin typeface="Calibri"/>
                <a:cs typeface="Calibri"/>
              </a:rPr>
              <a:t> a </a:t>
            </a:r>
            <a:r>
              <a:rPr sz="2200" spc="-5" dirty="0">
                <a:latin typeface="Calibri"/>
                <a:cs typeface="Calibri"/>
              </a:rPr>
              <a:t>method </a:t>
            </a:r>
            <a:r>
              <a:rPr sz="2200" spc="-10" dirty="0">
                <a:latin typeface="Calibri"/>
                <a:cs typeface="Calibri"/>
              </a:rPr>
              <a:t>returns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without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throwing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exception.</a:t>
            </a:r>
            <a:endParaRPr sz="22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+mj-lt"/>
              <a:buAutoNum type="arabicPeriod"/>
            </a:pP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200" b="1" i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throwing</a:t>
            </a:r>
            <a:r>
              <a:rPr sz="2200" b="1" i="1" spc="4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advice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4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Advice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</a:t>
            </a:r>
            <a:r>
              <a:rPr sz="2200" spc="5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executed</a:t>
            </a:r>
            <a:r>
              <a:rPr sz="2200" spc="6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if</a:t>
            </a:r>
            <a:r>
              <a:rPr sz="2200" b="1" spc="509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4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method</a:t>
            </a:r>
            <a:r>
              <a:rPr sz="2200" b="1" spc="434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exits</a:t>
            </a:r>
            <a:r>
              <a:rPr sz="2200" b="1" spc="4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509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throwing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exception</a:t>
            </a:r>
            <a:r>
              <a:rPr sz="2200" spc="-3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+mj-lt"/>
              <a:buAutoNum type="arabicPeriod"/>
            </a:pP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200" b="1" i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(finally)</a:t>
            </a:r>
            <a:r>
              <a:rPr sz="2200" b="1" i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advice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Advice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to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executed</a:t>
            </a:r>
            <a:r>
              <a:rPr sz="2200" spc="25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regardless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by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which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join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b="1" spc="-35" dirty="0">
                <a:latin typeface="Calibri"/>
                <a:cs typeface="Calibri"/>
              </a:rPr>
              <a:t>point</a:t>
            </a:r>
            <a:r>
              <a:rPr sz="2200" b="1" spc="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exits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(normal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exceptional</a:t>
            </a:r>
            <a:r>
              <a:rPr sz="2200" spc="1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return).</a:t>
            </a:r>
            <a:endParaRPr sz="2200" dirty="0">
              <a:latin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"/>
              </a:spcBef>
              <a:buFont typeface="+mj-lt"/>
              <a:buAutoNum type="arabicPeriod"/>
            </a:pPr>
            <a:endParaRPr sz="22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ct val="100000"/>
              </a:lnSpc>
              <a:buFont typeface="+mj-lt"/>
              <a:buAutoNum type="arabicPeriod"/>
            </a:pPr>
            <a:r>
              <a:rPr sz="2200" b="1" i="1" spc="-5" dirty="0">
                <a:solidFill>
                  <a:srgbClr val="FF0000"/>
                </a:solidFill>
                <a:latin typeface="Calibri"/>
                <a:cs typeface="Calibri"/>
              </a:rPr>
              <a:t>Around </a:t>
            </a:r>
            <a:r>
              <a:rPr sz="2200" b="1" i="1" spc="-10" dirty="0">
                <a:solidFill>
                  <a:srgbClr val="FF0000"/>
                </a:solidFill>
                <a:latin typeface="Calibri"/>
                <a:cs typeface="Calibri"/>
              </a:rPr>
              <a:t>advice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Advice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b="1" spc="-20" dirty="0">
                <a:latin typeface="Calibri"/>
                <a:cs typeface="Calibri"/>
              </a:rPr>
              <a:t>surrounds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15" dirty="0">
                <a:latin typeface="Calibri"/>
                <a:cs typeface="Calibri"/>
              </a:rPr>
              <a:t>join </a:t>
            </a:r>
            <a:r>
              <a:rPr sz="2200" b="1" spc="-30" dirty="0">
                <a:latin typeface="Calibri"/>
                <a:cs typeface="Calibri"/>
              </a:rPr>
              <a:t>point </a:t>
            </a:r>
            <a:r>
              <a:rPr sz="2200" dirty="0">
                <a:latin typeface="Calibri"/>
                <a:cs typeface="Calibri"/>
              </a:rPr>
              <a:t>such as a method </a:t>
            </a:r>
            <a:r>
              <a:rPr sz="2200" spc="-25" dirty="0">
                <a:latin typeface="Calibri"/>
                <a:cs typeface="Calibri"/>
              </a:rPr>
              <a:t>invocation.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 the most </a:t>
            </a:r>
            <a:r>
              <a:rPr sz="2200" b="1" spc="-10" dirty="0">
                <a:latin typeface="Calibri"/>
                <a:cs typeface="Calibri"/>
              </a:rPr>
              <a:t>powerful</a:t>
            </a:r>
            <a:r>
              <a:rPr sz="2200" spc="-10" dirty="0">
                <a:latin typeface="Calibri"/>
                <a:cs typeface="Calibri"/>
              </a:rPr>
              <a:t> kind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advice. </a:t>
            </a:r>
            <a:r>
              <a:rPr sz="2200" spc="-15" dirty="0">
                <a:latin typeface="Calibri"/>
                <a:cs typeface="Calibri"/>
              </a:rPr>
              <a:t>Around </a:t>
            </a:r>
            <a:r>
              <a:rPr sz="2200" dirty="0">
                <a:latin typeface="Calibri"/>
                <a:cs typeface="Calibri"/>
              </a:rPr>
              <a:t>advice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b="1" spc="-15" dirty="0">
                <a:latin typeface="Calibri"/>
                <a:cs typeface="Calibri"/>
              </a:rPr>
              <a:t>perform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custom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behavior </a:t>
            </a:r>
            <a:r>
              <a:rPr sz="2200" spc="-35" dirty="0">
                <a:latin typeface="Calibri"/>
                <a:cs typeface="Calibri"/>
              </a:rPr>
              <a:t>before 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invocation.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29083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latin typeface="Cambria"/>
                <a:cs typeface="Cambria"/>
              </a:rPr>
              <a:t>Types</a:t>
            </a:r>
            <a:r>
              <a:rPr sz="3200" spc="-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-8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Advice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3200400" cy="984885"/>
          </a:xfrm>
        </p:spPr>
        <p:txBody>
          <a:bodyPr/>
          <a:lstStyle/>
          <a:p>
            <a:r>
              <a:rPr lang="en-US" sz="3200" dirty="0"/>
              <a:t>Advice Interface</a:t>
            </a: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47800"/>
            <a:ext cx="4990534" cy="2895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00" y="38100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are interfaces in </a:t>
            </a:r>
            <a:r>
              <a:rPr lang="en-US" dirty="0" err="1"/>
              <a:t>aop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MethodBeforeAdvice</a:t>
            </a:r>
            <a:r>
              <a:rPr lang="en-US" dirty="0"/>
              <a:t> interface extends the </a:t>
            </a:r>
            <a:r>
              <a:rPr lang="en-US" dirty="0" err="1"/>
              <a:t>BeforeAdvice</a:t>
            </a:r>
            <a:r>
              <a:rPr lang="en-US" dirty="0"/>
              <a:t> interface.</a:t>
            </a:r>
          </a:p>
          <a:p>
            <a:endParaRPr lang="en-US" dirty="0"/>
          </a:p>
          <a:p>
            <a:r>
              <a:rPr lang="en-US" dirty="0" err="1"/>
              <a:t>AfterReturningAdvice</a:t>
            </a:r>
            <a:r>
              <a:rPr lang="en-US" dirty="0"/>
              <a:t> interface extends the </a:t>
            </a:r>
            <a:r>
              <a:rPr lang="en-US" dirty="0" err="1"/>
              <a:t>AfterAdvice</a:t>
            </a:r>
            <a:r>
              <a:rPr lang="en-US" dirty="0"/>
              <a:t> interface.</a:t>
            </a:r>
          </a:p>
          <a:p>
            <a:endParaRPr lang="en-US" dirty="0"/>
          </a:p>
          <a:p>
            <a:r>
              <a:rPr lang="en-US" dirty="0" err="1"/>
              <a:t>ThrowsAdvice</a:t>
            </a:r>
            <a:r>
              <a:rPr lang="en-US" dirty="0"/>
              <a:t> interface extends the </a:t>
            </a:r>
            <a:r>
              <a:rPr lang="en-US" dirty="0" err="1"/>
              <a:t>AfterAdvice</a:t>
            </a:r>
            <a:r>
              <a:rPr lang="en-US" dirty="0"/>
              <a:t> interface.</a:t>
            </a:r>
          </a:p>
          <a:p>
            <a:endParaRPr lang="en-US" dirty="0"/>
          </a:p>
          <a:p>
            <a:r>
              <a:rPr lang="en-US" dirty="0" err="1"/>
              <a:t>MethodInterceptor</a:t>
            </a:r>
            <a:r>
              <a:rPr lang="en-US" dirty="0"/>
              <a:t> interface extends the Interceptor interface. It is used in around advice.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9706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548" y="1546605"/>
            <a:ext cx="8391652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"/>
                <a:cs typeface="Cambria"/>
              </a:rPr>
              <a:t>Comprehensive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transaction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support </a:t>
            </a:r>
            <a:r>
              <a:rPr sz="2400" dirty="0">
                <a:latin typeface="Cambria"/>
                <a:cs typeface="Cambria"/>
              </a:rPr>
              <a:t>is among </a:t>
            </a:r>
            <a:r>
              <a:rPr sz="2400" spc="-1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most </a:t>
            </a:r>
            <a:r>
              <a:rPr sz="2400" spc="-10" dirty="0">
                <a:latin typeface="Cambria"/>
                <a:cs typeface="Cambria"/>
              </a:rPr>
              <a:t>compelling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5" dirty="0">
                <a:latin typeface="Cambria"/>
                <a:cs typeface="Cambria"/>
              </a:rPr>
              <a:t>reasons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to</a:t>
            </a:r>
            <a:r>
              <a:rPr sz="2400" spc="3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 </a:t>
            </a:r>
            <a:r>
              <a:rPr sz="2400" spc="-3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 Spring </a:t>
            </a:r>
            <a:r>
              <a:rPr sz="2400" spc="-25" dirty="0">
                <a:latin typeface="Cambria"/>
                <a:cs typeface="Cambria"/>
              </a:rPr>
              <a:t>Framework. </a:t>
            </a:r>
            <a:r>
              <a:rPr sz="2400" spc="-10" dirty="0">
                <a:latin typeface="Cambria"/>
                <a:cs typeface="Cambria"/>
              </a:rPr>
              <a:t>The Spring </a:t>
            </a:r>
            <a:r>
              <a:rPr sz="2400" spc="-30" dirty="0">
                <a:latin typeface="Cambria"/>
                <a:cs typeface="Cambria"/>
              </a:rPr>
              <a:t>Framework </a:t>
            </a:r>
            <a:r>
              <a:rPr sz="2400" spc="-10" dirty="0">
                <a:latin typeface="Cambria"/>
                <a:cs typeface="Cambria"/>
              </a:rPr>
              <a:t>provides 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b="1" spc="-10" dirty="0">
                <a:latin typeface="Cambria"/>
                <a:cs typeface="Cambria"/>
              </a:rPr>
              <a:t>consistent </a:t>
            </a:r>
            <a:r>
              <a:rPr sz="2400" b="1" spc="-15" dirty="0">
                <a:latin typeface="Cambria"/>
                <a:cs typeface="Cambria"/>
              </a:rPr>
              <a:t>abstraction 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for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transaction</a:t>
            </a:r>
            <a:r>
              <a:rPr sz="2400" b="1" spc="-4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management</a:t>
            </a:r>
            <a:r>
              <a:rPr sz="2400" b="1" spc="-7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that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delivers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following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benefits: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ambria"/>
              <a:cs typeface="Cambria"/>
            </a:endParaRPr>
          </a:p>
          <a:p>
            <a:pPr marL="307975" marR="146685" indent="-295910" algn="just">
              <a:lnSpc>
                <a:spcPct val="100000"/>
              </a:lnSpc>
              <a:buFont typeface="Arial MT"/>
              <a:buChar char="•"/>
              <a:tabLst>
                <a:tab pos="308610" algn="l"/>
              </a:tabLst>
            </a:pPr>
            <a:r>
              <a:rPr sz="2400" spc="-5" dirty="0">
                <a:latin typeface="Cambria"/>
                <a:cs typeface="Cambria"/>
              </a:rPr>
              <a:t>Consistent </a:t>
            </a:r>
            <a:r>
              <a:rPr sz="2400" spc="-10" dirty="0">
                <a:latin typeface="Cambria"/>
                <a:cs typeface="Cambria"/>
              </a:rPr>
              <a:t>programming </a:t>
            </a:r>
            <a:r>
              <a:rPr sz="2400" dirty="0">
                <a:latin typeface="Cambria"/>
                <a:cs typeface="Cambria"/>
              </a:rPr>
              <a:t>model </a:t>
            </a:r>
            <a:r>
              <a:rPr sz="2400" spc="-5" dirty="0">
                <a:latin typeface="Cambria"/>
                <a:cs typeface="Cambria"/>
              </a:rPr>
              <a:t>across </a:t>
            </a:r>
            <a:r>
              <a:rPr sz="2400" b="1" spc="-5" dirty="0">
                <a:latin typeface="Cambria"/>
                <a:cs typeface="Cambria"/>
              </a:rPr>
              <a:t>different </a:t>
            </a:r>
            <a:r>
              <a:rPr sz="2400" b="1" spc="-10" dirty="0">
                <a:latin typeface="Cambria"/>
                <a:cs typeface="Cambria"/>
              </a:rPr>
              <a:t>transaction </a:t>
            </a:r>
            <a:r>
              <a:rPr sz="2400" b="1" spc="-5" dirty="0">
                <a:latin typeface="Cambria"/>
                <a:cs typeface="Cambria"/>
              </a:rPr>
              <a:t>APIs </a:t>
            </a:r>
            <a:r>
              <a:rPr sz="2400" spc="-10" dirty="0">
                <a:latin typeface="Cambria"/>
                <a:cs typeface="Cambria"/>
              </a:rPr>
              <a:t>such </a:t>
            </a:r>
            <a:r>
              <a:rPr sz="2400" dirty="0">
                <a:latin typeface="Cambria"/>
                <a:cs typeface="Cambria"/>
              </a:rPr>
              <a:t>as </a:t>
            </a:r>
            <a:r>
              <a:rPr sz="2400" spc="-35" dirty="0">
                <a:latin typeface="Cambria"/>
                <a:cs typeface="Cambria"/>
              </a:rPr>
              <a:t>Java </a:t>
            </a:r>
            <a:r>
              <a:rPr sz="2400" spc="-38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Transaction </a:t>
            </a:r>
            <a:r>
              <a:rPr sz="2400" dirty="0">
                <a:latin typeface="Cambria"/>
                <a:cs typeface="Cambria"/>
              </a:rPr>
              <a:t>API </a:t>
            </a:r>
            <a:r>
              <a:rPr sz="2400" spc="-45" dirty="0">
                <a:latin typeface="Cambria"/>
                <a:cs typeface="Cambria"/>
              </a:rPr>
              <a:t>(JTA), </a:t>
            </a:r>
            <a:r>
              <a:rPr sz="2400" spc="-5" dirty="0">
                <a:latin typeface="Cambria"/>
                <a:cs typeface="Cambria"/>
              </a:rPr>
              <a:t>JDBC, Hibernate, </a:t>
            </a:r>
            <a:r>
              <a:rPr sz="2400" spc="-35" dirty="0">
                <a:latin typeface="Cambria"/>
                <a:cs typeface="Cambria"/>
              </a:rPr>
              <a:t>Java </a:t>
            </a:r>
            <a:r>
              <a:rPr sz="2400" spc="-10" dirty="0">
                <a:latin typeface="Cambria"/>
                <a:cs typeface="Cambria"/>
              </a:rPr>
              <a:t>Persistence </a:t>
            </a:r>
            <a:r>
              <a:rPr sz="2400" dirty="0">
                <a:latin typeface="Cambria"/>
                <a:cs typeface="Cambria"/>
              </a:rPr>
              <a:t>API </a:t>
            </a:r>
            <a:r>
              <a:rPr sz="2400" spc="-40" dirty="0">
                <a:latin typeface="Cambria"/>
                <a:cs typeface="Cambria"/>
              </a:rPr>
              <a:t>(JPA), </a:t>
            </a:r>
            <a:r>
              <a:rPr sz="2400" dirty="0">
                <a:latin typeface="Cambria"/>
                <a:cs typeface="Cambria"/>
              </a:rPr>
              <a:t>and </a:t>
            </a:r>
            <a:r>
              <a:rPr sz="2400" spc="-35" dirty="0">
                <a:latin typeface="Cambria"/>
                <a:cs typeface="Cambria"/>
              </a:rPr>
              <a:t>Java </a:t>
            </a:r>
            <a:r>
              <a:rPr sz="2400" dirty="0">
                <a:latin typeface="Cambria"/>
                <a:cs typeface="Cambria"/>
              </a:rPr>
              <a:t>Data </a:t>
            </a:r>
            <a:r>
              <a:rPr sz="2400" spc="-3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Objects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(JDO).</a:t>
            </a:r>
          </a:p>
          <a:p>
            <a:pPr marL="307975" indent="-2838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00" spc="-5" dirty="0">
                <a:latin typeface="Cambria"/>
                <a:cs typeface="Cambria"/>
              </a:rPr>
              <a:t>Support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for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declarative</a:t>
            </a:r>
            <a:r>
              <a:rPr sz="2400" b="1" spc="5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transaction</a:t>
            </a:r>
            <a:r>
              <a:rPr sz="2400" b="1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management.</a:t>
            </a:r>
          </a:p>
          <a:p>
            <a:pPr marL="307975" indent="-283845">
              <a:lnSpc>
                <a:spcPct val="100000"/>
              </a:lnSpc>
              <a:buFont typeface="Arial MT"/>
              <a:buChar char="•"/>
              <a:tabLst>
                <a:tab pos="307975" algn="l"/>
                <a:tab pos="308610" algn="l"/>
              </a:tabLst>
            </a:pPr>
            <a:r>
              <a:rPr sz="2400" spc="-5" dirty="0">
                <a:latin typeface="Cambria"/>
                <a:cs typeface="Cambria"/>
              </a:rPr>
              <a:t>Si</a:t>
            </a:r>
            <a:r>
              <a:rPr sz="2400" spc="-15" dirty="0">
                <a:latin typeface="Cambria"/>
                <a:cs typeface="Cambria"/>
              </a:rPr>
              <a:t>m</a:t>
            </a:r>
            <a:r>
              <a:rPr sz="2400" spc="5" dirty="0">
                <a:latin typeface="Cambria"/>
                <a:cs typeface="Cambria"/>
              </a:rPr>
              <a:t>p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r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AP</a:t>
            </a:r>
            <a:r>
              <a:rPr sz="2400" dirty="0">
                <a:latin typeface="Cambria"/>
                <a:cs typeface="Cambria"/>
              </a:rPr>
              <a:t>I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p</a:t>
            </a:r>
            <a:r>
              <a:rPr sz="2400" b="1" spc="-20" dirty="0">
                <a:latin typeface="Cambria"/>
                <a:cs typeface="Cambria"/>
              </a:rPr>
              <a:t>r</a:t>
            </a:r>
            <a:r>
              <a:rPr sz="2400" b="1" dirty="0">
                <a:latin typeface="Cambria"/>
                <a:cs typeface="Cambria"/>
              </a:rPr>
              <a:t>og</a:t>
            </a:r>
            <a:r>
              <a:rPr sz="2400" b="1" spc="-15" dirty="0">
                <a:latin typeface="Cambria"/>
                <a:cs typeface="Cambria"/>
              </a:rPr>
              <a:t>r</a:t>
            </a:r>
            <a:r>
              <a:rPr sz="2400" b="1" spc="-5" dirty="0">
                <a:latin typeface="Cambria"/>
                <a:cs typeface="Cambria"/>
              </a:rPr>
              <a:t>a</a:t>
            </a:r>
            <a:r>
              <a:rPr sz="2400" b="1" spc="-25" dirty="0">
                <a:latin typeface="Cambria"/>
                <a:cs typeface="Cambria"/>
              </a:rPr>
              <a:t>m</a:t>
            </a:r>
            <a:r>
              <a:rPr sz="2400" b="1" dirty="0">
                <a:latin typeface="Cambria"/>
                <a:cs typeface="Cambria"/>
              </a:rPr>
              <a:t>m</a:t>
            </a:r>
            <a:r>
              <a:rPr sz="2400" b="1" spc="-30" dirty="0">
                <a:latin typeface="Cambria"/>
                <a:cs typeface="Cambria"/>
              </a:rPr>
              <a:t>a</a:t>
            </a:r>
            <a:r>
              <a:rPr sz="2400" b="1" spc="-10" dirty="0">
                <a:latin typeface="Cambria"/>
                <a:cs typeface="Cambria"/>
              </a:rPr>
              <a:t>t</a:t>
            </a:r>
            <a:r>
              <a:rPr sz="2400" b="1" spc="5" dirty="0">
                <a:latin typeface="Cambria"/>
                <a:cs typeface="Cambria"/>
              </a:rPr>
              <a:t>i</a:t>
            </a:r>
            <a:r>
              <a:rPr sz="2400" b="1" dirty="0">
                <a:latin typeface="Cambria"/>
                <a:cs typeface="Cambria"/>
              </a:rPr>
              <a:t>c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t</a:t>
            </a:r>
            <a:r>
              <a:rPr sz="2400" b="1" spc="-20" dirty="0">
                <a:latin typeface="Cambria"/>
                <a:cs typeface="Cambria"/>
              </a:rPr>
              <a:t>r</a:t>
            </a:r>
            <a:r>
              <a:rPr sz="2400" b="1" spc="-5" dirty="0">
                <a:latin typeface="Cambria"/>
                <a:cs typeface="Cambria"/>
              </a:rPr>
              <a:t>a</a:t>
            </a:r>
            <a:r>
              <a:rPr sz="2400" b="1" spc="-15" dirty="0">
                <a:latin typeface="Cambria"/>
                <a:cs typeface="Cambria"/>
              </a:rPr>
              <a:t>ns</a:t>
            </a:r>
            <a:r>
              <a:rPr sz="2400" b="1" spc="-5" dirty="0">
                <a:latin typeface="Cambria"/>
                <a:cs typeface="Cambria"/>
              </a:rPr>
              <a:t>a</a:t>
            </a:r>
            <a:r>
              <a:rPr sz="2400" b="1" spc="-10" dirty="0">
                <a:latin typeface="Cambria"/>
                <a:cs typeface="Cambria"/>
              </a:rPr>
              <a:t>ct</a:t>
            </a:r>
            <a:r>
              <a:rPr sz="2400" b="1" spc="5" dirty="0">
                <a:latin typeface="Cambria"/>
                <a:cs typeface="Cambria"/>
              </a:rPr>
              <a:t>i</a:t>
            </a:r>
            <a:r>
              <a:rPr sz="2400" b="1" spc="-20" dirty="0">
                <a:latin typeface="Cambria"/>
                <a:cs typeface="Cambria"/>
              </a:rPr>
              <a:t>o</a:t>
            </a:r>
            <a:r>
              <a:rPr sz="2400" b="1" dirty="0">
                <a:latin typeface="Cambria"/>
                <a:cs typeface="Cambria"/>
              </a:rPr>
              <a:t>n</a:t>
            </a:r>
            <a:r>
              <a:rPr sz="2400" b="1" spc="-60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m</a:t>
            </a:r>
            <a:r>
              <a:rPr sz="2400" b="1" spc="-5" dirty="0">
                <a:latin typeface="Cambria"/>
                <a:cs typeface="Cambria"/>
              </a:rPr>
              <a:t>a</a:t>
            </a:r>
            <a:r>
              <a:rPr sz="2400" b="1" spc="-15" dirty="0">
                <a:latin typeface="Cambria"/>
                <a:cs typeface="Cambria"/>
              </a:rPr>
              <a:t>n</a:t>
            </a:r>
            <a:r>
              <a:rPr sz="2400" b="1" spc="-5" dirty="0">
                <a:latin typeface="Cambria"/>
                <a:cs typeface="Cambria"/>
              </a:rPr>
              <a:t>age</a:t>
            </a:r>
            <a:r>
              <a:rPr sz="2400" b="1" spc="5" dirty="0">
                <a:latin typeface="Cambria"/>
                <a:cs typeface="Cambria"/>
              </a:rPr>
              <a:t>m</a:t>
            </a:r>
            <a:r>
              <a:rPr sz="2400" b="1" dirty="0">
                <a:latin typeface="Cambria"/>
                <a:cs typeface="Cambria"/>
              </a:rPr>
              <a:t>ent</a:t>
            </a:r>
            <a:r>
              <a:rPr sz="2400" b="1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co</a:t>
            </a:r>
            <a:r>
              <a:rPr sz="2400" spc="-10" dirty="0">
                <a:latin typeface="Cambria"/>
                <a:cs typeface="Cambria"/>
              </a:rPr>
              <a:t>m</a:t>
            </a:r>
            <a:r>
              <a:rPr sz="2400" spc="5" dirty="0">
                <a:latin typeface="Cambria"/>
                <a:cs typeface="Cambria"/>
              </a:rPr>
              <a:t>p</a:t>
            </a:r>
            <a:r>
              <a:rPr sz="2400" spc="-10" dirty="0">
                <a:latin typeface="Cambria"/>
                <a:cs typeface="Cambria"/>
              </a:rPr>
              <a:t>l</a:t>
            </a:r>
            <a:r>
              <a:rPr sz="2400" spc="-15" dirty="0">
                <a:latin typeface="Cambria"/>
                <a:cs typeface="Cambria"/>
              </a:rPr>
              <a:t>e</a:t>
            </a:r>
            <a:r>
              <a:rPr sz="2400" dirty="0">
                <a:latin typeface="Cambria"/>
                <a:cs typeface="Cambria"/>
              </a:rPr>
              <a:t>x</a:t>
            </a:r>
          </a:p>
          <a:p>
            <a:pPr marL="329565">
              <a:lnSpc>
                <a:spcPct val="100000"/>
              </a:lnSpc>
            </a:pP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-30" dirty="0">
                <a:latin typeface="Cambria"/>
                <a:cs typeface="Cambria"/>
              </a:rPr>
              <a:t>r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nsac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ion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</a:t>
            </a:r>
            <a:r>
              <a:rPr sz="2400" spc="10" dirty="0">
                <a:latin typeface="Cambria"/>
                <a:cs typeface="Cambria"/>
              </a:rPr>
              <a:t>P</a:t>
            </a:r>
            <a:r>
              <a:rPr sz="2400" spc="-10" dirty="0">
                <a:latin typeface="Cambria"/>
                <a:cs typeface="Cambria"/>
              </a:rPr>
              <a:t>I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</a:t>
            </a:r>
            <a:r>
              <a:rPr sz="2400" spc="-15" dirty="0">
                <a:latin typeface="Cambria"/>
                <a:cs typeface="Cambria"/>
              </a:rPr>
              <a:t>u</a:t>
            </a:r>
            <a:r>
              <a:rPr sz="2400" dirty="0">
                <a:latin typeface="Cambria"/>
                <a:cs typeface="Cambria"/>
              </a:rPr>
              <a:t>ch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J</a:t>
            </a:r>
            <a:r>
              <a:rPr sz="2400" spc="-210" dirty="0">
                <a:latin typeface="Cambria"/>
                <a:cs typeface="Cambria"/>
              </a:rPr>
              <a:t>T</a:t>
            </a:r>
            <a:r>
              <a:rPr sz="2400" spc="-4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.</a:t>
            </a:r>
          </a:p>
          <a:p>
            <a:pPr marL="356870" indent="-332740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latin typeface="Cambria"/>
                <a:cs typeface="Cambria"/>
              </a:rPr>
              <a:t>E</a:t>
            </a:r>
            <a:r>
              <a:rPr sz="2400" spc="-60" dirty="0">
                <a:latin typeface="Cambria"/>
                <a:cs typeface="Cambria"/>
              </a:rPr>
              <a:t>x</a:t>
            </a:r>
            <a:r>
              <a:rPr sz="2400" dirty="0">
                <a:latin typeface="Cambria"/>
                <a:cs typeface="Cambria"/>
              </a:rPr>
              <a:t>c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10" dirty="0">
                <a:latin typeface="Cambria"/>
                <a:cs typeface="Cambria"/>
              </a:rPr>
              <a:t>ll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t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b="1" spc="5" dirty="0">
                <a:latin typeface="Cambria"/>
                <a:cs typeface="Cambria"/>
              </a:rPr>
              <a:t>i</a:t>
            </a:r>
            <a:r>
              <a:rPr sz="2400" b="1" spc="-10" dirty="0">
                <a:latin typeface="Cambria"/>
                <a:cs typeface="Cambria"/>
              </a:rPr>
              <a:t>n</a:t>
            </a:r>
            <a:r>
              <a:rPr sz="2400" b="1" spc="-35" dirty="0">
                <a:latin typeface="Cambria"/>
                <a:cs typeface="Cambria"/>
              </a:rPr>
              <a:t>t</a:t>
            </a:r>
            <a:r>
              <a:rPr sz="2400" b="1" dirty="0">
                <a:latin typeface="Cambria"/>
                <a:cs typeface="Cambria"/>
              </a:rPr>
              <a:t>eg</a:t>
            </a:r>
            <a:r>
              <a:rPr sz="2400" b="1" spc="-10" dirty="0">
                <a:latin typeface="Cambria"/>
                <a:cs typeface="Cambria"/>
              </a:rPr>
              <a:t>r</a:t>
            </a:r>
            <a:r>
              <a:rPr sz="2400" b="1" spc="-30" dirty="0">
                <a:latin typeface="Cambria"/>
                <a:cs typeface="Cambria"/>
              </a:rPr>
              <a:t>a</a:t>
            </a:r>
            <a:r>
              <a:rPr sz="2400" b="1" spc="-10" dirty="0">
                <a:latin typeface="Cambria"/>
                <a:cs typeface="Cambria"/>
              </a:rPr>
              <a:t>t</a:t>
            </a:r>
            <a:r>
              <a:rPr sz="2400" b="1" spc="-15" dirty="0">
                <a:latin typeface="Cambria"/>
                <a:cs typeface="Cambria"/>
              </a:rPr>
              <a:t>i</a:t>
            </a:r>
            <a:r>
              <a:rPr sz="2400" b="1" dirty="0">
                <a:latin typeface="Cambria"/>
                <a:cs typeface="Cambria"/>
              </a:rPr>
              <a:t>on</a:t>
            </a:r>
            <a:r>
              <a:rPr sz="2400" b="1" spc="-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wi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h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Spri</a:t>
            </a:r>
            <a:r>
              <a:rPr sz="2400" spc="5" dirty="0">
                <a:latin typeface="Cambria"/>
                <a:cs typeface="Cambria"/>
              </a:rPr>
              <a:t>n</a:t>
            </a:r>
            <a:r>
              <a:rPr sz="2400" spc="-5" dirty="0">
                <a:latin typeface="Cambria"/>
                <a:cs typeface="Cambria"/>
              </a:rPr>
              <a:t>g</a:t>
            </a:r>
            <a:r>
              <a:rPr sz="2400" spc="5" dirty="0">
                <a:latin typeface="Cambria"/>
                <a:cs typeface="Cambria"/>
              </a:rPr>
              <a:t>’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da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a 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cce</a:t>
            </a:r>
            <a:r>
              <a:rPr sz="2400" spc="-5" dirty="0">
                <a:latin typeface="Cambria"/>
                <a:cs typeface="Cambria"/>
              </a:rPr>
              <a:t>s</a:t>
            </a:r>
            <a:r>
              <a:rPr sz="2400" dirty="0">
                <a:latin typeface="Cambria"/>
                <a:cs typeface="Cambria"/>
              </a:rPr>
              <a:t>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10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bs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spc="-25" dirty="0">
                <a:latin typeface="Cambria"/>
                <a:cs typeface="Cambria"/>
              </a:rPr>
              <a:t>r</a:t>
            </a:r>
            <a:r>
              <a:rPr sz="2400" spc="1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c</a:t>
            </a:r>
            <a:r>
              <a:rPr sz="2400" spc="-1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i</a:t>
            </a:r>
            <a:r>
              <a:rPr sz="2400" spc="5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ns.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532" y="395173"/>
            <a:ext cx="406019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6135" marR="5080" indent="-814069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Cambria"/>
                <a:cs typeface="Cambria"/>
              </a:rPr>
              <a:t>Database</a:t>
            </a:r>
            <a:r>
              <a:rPr sz="3200" spc="-105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Transaction </a:t>
            </a:r>
            <a:r>
              <a:rPr sz="3200" spc="-69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Management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6605"/>
            <a:ext cx="8166734" cy="526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Cambria"/>
                <a:cs typeface="Cambria"/>
              </a:rPr>
              <a:t>Data </a:t>
            </a:r>
            <a:r>
              <a:rPr sz="1800" b="1" spc="-15" dirty="0">
                <a:solidFill>
                  <a:srgbClr val="FF0000"/>
                </a:solidFill>
                <a:latin typeface="Cambria"/>
                <a:cs typeface="Cambria"/>
              </a:rPr>
              <a:t>Access </a:t>
            </a:r>
            <a:r>
              <a:rPr sz="1800" b="1" spc="-5" dirty="0">
                <a:solidFill>
                  <a:srgbClr val="FF0000"/>
                </a:solidFill>
                <a:latin typeface="Cambria"/>
                <a:cs typeface="Cambria"/>
              </a:rPr>
              <a:t>Object </a:t>
            </a:r>
            <a:r>
              <a:rPr sz="1800" b="1" spc="-45" dirty="0">
                <a:solidFill>
                  <a:srgbClr val="FF0000"/>
                </a:solidFill>
                <a:latin typeface="Cambria"/>
                <a:cs typeface="Cambria"/>
              </a:rPr>
              <a:t>(DAO)</a:t>
            </a:r>
            <a:r>
              <a:rPr sz="1800" b="1" spc="30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support </a:t>
            </a:r>
            <a:r>
              <a:rPr sz="1800" dirty="0">
                <a:latin typeface="Cambria"/>
                <a:cs typeface="Cambria"/>
              </a:rPr>
              <a:t>in </a:t>
            </a:r>
            <a:r>
              <a:rPr sz="1800" spc="-5" dirty="0">
                <a:latin typeface="Cambria"/>
                <a:cs typeface="Cambria"/>
              </a:rPr>
              <a:t>Spring </a:t>
            </a:r>
            <a:r>
              <a:rPr sz="1800" dirty="0">
                <a:latin typeface="Cambria"/>
                <a:cs typeface="Cambria"/>
              </a:rPr>
              <a:t>is aimed </a:t>
            </a:r>
            <a:r>
              <a:rPr sz="1800" spc="-10" dirty="0">
                <a:latin typeface="Cambria"/>
                <a:cs typeface="Cambria"/>
              </a:rPr>
              <a:t>at </a:t>
            </a:r>
            <a:r>
              <a:rPr sz="1800" spc="-5" dirty="0">
                <a:latin typeface="Cambria"/>
                <a:cs typeface="Cambria"/>
              </a:rPr>
              <a:t>making </a:t>
            </a:r>
            <a:r>
              <a:rPr sz="1800" dirty="0">
                <a:latin typeface="Cambria"/>
                <a:cs typeface="Cambria"/>
              </a:rPr>
              <a:t>it </a:t>
            </a:r>
            <a:r>
              <a:rPr sz="1800" spc="-15" dirty="0">
                <a:latin typeface="Cambria"/>
                <a:cs typeface="Cambria"/>
              </a:rPr>
              <a:t>easy</a:t>
            </a:r>
            <a:r>
              <a:rPr sz="1800" spc="365" dirty="0">
                <a:latin typeface="Cambria"/>
                <a:cs typeface="Cambria"/>
              </a:rPr>
              <a:t> </a:t>
            </a:r>
            <a:r>
              <a:rPr sz="1800" spc="-85" dirty="0">
                <a:latin typeface="Cambria"/>
                <a:cs typeface="Cambria"/>
              </a:rPr>
              <a:t>to 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work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dirty="0">
                <a:latin typeface="Cambria"/>
                <a:cs typeface="Cambria"/>
              </a:rPr>
              <a:t>data </a:t>
            </a:r>
            <a:r>
              <a:rPr sz="1800" spc="-5" dirty="0">
                <a:latin typeface="Cambria"/>
                <a:cs typeface="Cambria"/>
              </a:rPr>
              <a:t>access </a:t>
            </a:r>
            <a:r>
              <a:rPr sz="1800" spc="-15" dirty="0">
                <a:latin typeface="Cambria"/>
                <a:cs typeface="Cambria"/>
              </a:rPr>
              <a:t>technologies </a:t>
            </a:r>
            <a:r>
              <a:rPr sz="1800" spc="-25" dirty="0">
                <a:latin typeface="Cambria"/>
                <a:cs typeface="Cambria"/>
              </a:rPr>
              <a:t>like </a:t>
            </a:r>
            <a:r>
              <a:rPr sz="1800" spc="-10" dirty="0">
                <a:latin typeface="Cambria"/>
                <a:cs typeface="Cambria"/>
              </a:rPr>
              <a:t>JDBC, Hibernate, </a:t>
            </a:r>
            <a:r>
              <a:rPr sz="1800" spc="-80" dirty="0">
                <a:latin typeface="Cambria"/>
                <a:cs typeface="Cambria"/>
              </a:rPr>
              <a:t>JPA </a:t>
            </a:r>
            <a:r>
              <a:rPr sz="1800" spc="-25" dirty="0">
                <a:latin typeface="Cambria"/>
                <a:cs typeface="Cambria"/>
              </a:rPr>
              <a:t>or </a:t>
            </a:r>
            <a:r>
              <a:rPr sz="1800" dirty="0">
                <a:latin typeface="Cambria"/>
                <a:cs typeface="Cambria"/>
              </a:rPr>
              <a:t>JDO in a </a:t>
            </a:r>
            <a:r>
              <a:rPr sz="1800" spc="-10" dirty="0">
                <a:latin typeface="Cambria"/>
                <a:cs typeface="Cambria"/>
              </a:rPr>
              <a:t>consistent 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85" dirty="0">
                <a:latin typeface="Cambria"/>
                <a:cs typeface="Cambria"/>
              </a:rPr>
              <a:t>way.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This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allows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one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switch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between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aforementioned</a:t>
            </a:r>
            <a:r>
              <a:rPr sz="1800" spc="-15" dirty="0">
                <a:latin typeface="Cambria"/>
                <a:cs typeface="Cambria"/>
              </a:rPr>
              <a:t> persistence</a:t>
            </a:r>
            <a:r>
              <a:rPr sz="1800" spc="36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technologies 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fairly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easily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also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allows</a:t>
            </a:r>
            <a:r>
              <a:rPr sz="1800" spc="-10" dirty="0">
                <a:latin typeface="Cambria"/>
                <a:cs typeface="Cambria"/>
              </a:rPr>
              <a:t> one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code</a:t>
            </a:r>
            <a:r>
              <a:rPr sz="1800" spc="-10" dirty="0">
                <a:latin typeface="Cambria"/>
                <a:cs typeface="Cambria"/>
              </a:rPr>
              <a:t> without</a:t>
            </a:r>
            <a:r>
              <a:rPr sz="1800" spc="-5" dirty="0">
                <a:latin typeface="Cambria"/>
                <a:cs typeface="Cambria"/>
              </a:rPr>
              <a:t> worrying</a:t>
            </a:r>
            <a:r>
              <a:rPr sz="1800" dirty="0">
                <a:latin typeface="Cambria"/>
                <a:cs typeface="Cambria"/>
              </a:rPr>
              <a:t> about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catching 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exceptions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specific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each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technology.</a:t>
            </a:r>
            <a:endParaRPr sz="1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800" b="1" spc="-35" dirty="0">
                <a:latin typeface="Calibri"/>
                <a:cs typeface="Calibri"/>
              </a:rPr>
              <a:t>Annotations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configuring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DAO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-10" dirty="0">
                <a:latin typeface="Calibri"/>
                <a:cs typeface="Calibri"/>
              </a:rPr>
              <a:t> Repository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classes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@Repository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295783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JdbcMovieFinder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MovieFinder</a:t>
            </a:r>
            <a:r>
              <a:rPr sz="1800" dirty="0">
                <a:latin typeface="Calibri"/>
                <a:cs typeface="Calibri"/>
              </a:rPr>
              <a:t> {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private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JdbcTemplate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jdbcTemplate;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@Autowired</a:t>
            </a:r>
            <a:endParaRPr sz="18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init(DataSource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dataSource)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this.jdbcTemplate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new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JdbcTemplate(dataSource);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//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...</a:t>
            </a: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21431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spc="-55" dirty="0">
                <a:latin typeface="Cambria"/>
                <a:cs typeface="Cambria"/>
              </a:rPr>
              <a:t>DAO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214312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" dirty="0">
                <a:latin typeface="Cambria"/>
                <a:cs typeface="Cambria"/>
              </a:rPr>
              <a:t>Spring</a:t>
            </a:r>
            <a:r>
              <a:rPr sz="3200" spc="-90" dirty="0">
                <a:latin typeface="Cambria"/>
                <a:cs typeface="Cambria"/>
              </a:rPr>
              <a:t> </a:t>
            </a:r>
            <a:r>
              <a:rPr sz="3200" spc="-55" dirty="0">
                <a:latin typeface="Cambria"/>
                <a:cs typeface="Cambria"/>
              </a:rPr>
              <a:t>DAO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7526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Autowiring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feature of spring framework enables you to inject the object dependency implicitly. It internally uses setter or constructor injection. </a:t>
            </a:r>
            <a:r>
              <a:rPr lang="en-US" sz="2400" dirty="0" err="1"/>
              <a:t>Autowiring</a:t>
            </a:r>
            <a:r>
              <a:rPr lang="en-US" sz="2400" dirty="0"/>
              <a:t> can't be used to inject primitive and string values. It works with reference only.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Advantage of </a:t>
            </a:r>
            <a:r>
              <a:rPr lang="en-US" sz="2400" b="1" dirty="0" err="1"/>
              <a:t>Autowiring</a:t>
            </a:r>
            <a:endParaRPr lang="en-US" sz="2400" b="1" dirty="0"/>
          </a:p>
          <a:p>
            <a:r>
              <a:rPr lang="en-US" sz="2400" dirty="0"/>
              <a:t>It requires the less code because we don't need to write the code to inject the dependency explicitly.</a:t>
            </a:r>
          </a:p>
          <a:p>
            <a:endParaRPr lang="en-US" sz="2400" dirty="0"/>
          </a:p>
          <a:p>
            <a:r>
              <a:rPr lang="en-US" sz="2400" b="1" dirty="0"/>
              <a:t>Disadvantage of </a:t>
            </a:r>
            <a:r>
              <a:rPr lang="en-US" sz="2400" b="1" dirty="0" err="1"/>
              <a:t>Autowiring</a:t>
            </a:r>
            <a:endParaRPr lang="en-US" sz="2400" b="1" dirty="0"/>
          </a:p>
          <a:p>
            <a:r>
              <a:rPr lang="en-US" sz="2400" dirty="0"/>
              <a:t>No control of programmer.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861987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20" y="395173"/>
            <a:ext cx="4157979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CRUD</a:t>
            </a:r>
            <a:r>
              <a:rPr sz="3200" b="1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mbria"/>
                <a:cs typeface="Cambria"/>
              </a:rPr>
              <a:t>Operation</a:t>
            </a:r>
            <a:r>
              <a:rPr sz="3200" b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Using </a:t>
            </a:r>
            <a:r>
              <a:rPr sz="3200" b="1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9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3200" b="1" spc="-15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3200" b="1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b="1" spc="-4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3200" b="1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5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66848"/>
            <a:ext cx="687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https://www.dineshonjava.com/spring-mvc-with-hibernate-crud-example/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08759"/>
            <a:ext cx="74498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http://www.java2novice.com/spring/bean-scope-annotation/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https://www.journaldev.com/2583/spring-aop-example-tutorial-aspect-advice-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pointcut-joinpoint-annotations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609600"/>
            <a:ext cx="36779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Cambria"/>
                <a:cs typeface="Cambria"/>
              </a:rPr>
              <a:t>Learning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Resources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701802"/>
            <a:ext cx="3433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mbria"/>
                <a:cs typeface="Cambria"/>
              </a:rPr>
              <a:t>Spring</a:t>
            </a:r>
            <a:r>
              <a:rPr sz="3000" spc="-160" dirty="0">
                <a:latin typeface="Cambria"/>
                <a:cs typeface="Cambria"/>
              </a:rPr>
              <a:t> </a:t>
            </a:r>
            <a:r>
              <a:rPr sz="3000" spc="-20" dirty="0">
                <a:latin typeface="Cambria"/>
                <a:cs typeface="Cambria"/>
              </a:rPr>
              <a:t>Architecture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878279"/>
            <a:ext cx="28314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Framework </a:t>
            </a:r>
            <a:r>
              <a:rPr sz="2400" spc="-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5" dirty="0">
                <a:latin typeface="Calibri"/>
                <a:cs typeface="Calibri"/>
              </a:rPr>
              <a:t> about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 modules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used </a:t>
            </a:r>
            <a:r>
              <a:rPr sz="2400" spc="-5" dirty="0">
                <a:latin typeface="Calibri"/>
                <a:cs typeface="Calibri"/>
              </a:rPr>
              <a:t>based </a:t>
            </a:r>
            <a:r>
              <a:rPr sz="2400" spc="55" dirty="0">
                <a:latin typeface="Calibri"/>
                <a:cs typeface="Calibri"/>
              </a:rPr>
              <a:t>on 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application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requirement.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1676400"/>
            <a:ext cx="5001767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3235" y="4777087"/>
            <a:ext cx="3409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OXM (Object XML Mapping),</a:t>
            </a:r>
          </a:p>
          <a:p>
            <a:r>
              <a:rPr lang="en-IN" dirty="0"/>
              <a:t>JMS (Java Message Service),</a:t>
            </a:r>
          </a:p>
          <a:p>
            <a:r>
              <a:rPr lang="en-IN" dirty="0"/>
              <a:t>Spring Expression Language (</a:t>
            </a:r>
            <a:r>
              <a:rPr lang="en-IN" dirty="0" err="1"/>
              <a:t>SpEL</a:t>
            </a:r>
            <a:r>
              <a:rPr lang="en-IN" dirty="0"/>
              <a:t>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908759"/>
            <a:ext cx="74498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http://www.java2novice.com/spring/bean-scope-annotation/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https://www.journaldev.com/2583/spring-aop-example-tutorial-aspect-advice-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pointcut-joinpoint-annotations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609600"/>
            <a:ext cx="367792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10" dirty="0">
                <a:latin typeface="Cambria"/>
                <a:cs typeface="Cambria"/>
              </a:rPr>
              <a:t>Summary</a:t>
            </a:r>
            <a:endParaRPr sz="32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621963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10" y="609600"/>
            <a:ext cx="286385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3200" spc="-25" dirty="0">
                <a:latin typeface="Cambria"/>
                <a:cs typeface="Cambria"/>
              </a:rPr>
              <a:t>Summary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5" y="1516253"/>
            <a:ext cx="824738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Spring: Introduction,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	Architecture,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	Spring MVC Module,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	Life Cycle of Bean Factory,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Explore: Constructor Injection, Dependency Injection,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Inner Beans, Aliases in Bean, Bean Scopes,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Spring Annotations,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Spring AOP Module, Spring DAO,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Database Transaction Management,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CRUD Operation using DAO and Spring API 	</a:t>
            </a:r>
          </a:p>
        </p:txBody>
      </p:sp>
    </p:spTree>
    <p:extLst>
      <p:ext uri="{BB962C8B-B14F-4D97-AF65-F5344CB8AC3E}">
        <p14:creationId xmlns:p14="http://schemas.microsoft.com/office/powerpoint/2010/main" val="12679071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3505200"/>
            <a:ext cx="30010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END</a:t>
            </a:r>
            <a:r>
              <a:rPr sz="32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32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3200" spc="-15" dirty="0">
                <a:solidFill>
                  <a:srgbClr val="FF0000"/>
                </a:solidFill>
                <a:latin typeface="Cambria"/>
                <a:cs typeface="Cambria"/>
              </a:rPr>
              <a:t>UNIT</a:t>
            </a:r>
            <a:r>
              <a:rPr sz="3200" spc="-5" dirty="0">
                <a:solidFill>
                  <a:srgbClr val="FF0000"/>
                </a:solidFill>
                <a:latin typeface="Cambria"/>
                <a:cs typeface="Cambria"/>
              </a:rPr>
              <a:t> -</a:t>
            </a:r>
            <a:r>
              <a:rPr sz="32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3200" spc="-45" dirty="0">
                <a:solidFill>
                  <a:srgbClr val="FF0000"/>
                </a:solidFill>
                <a:latin typeface="Cambria"/>
                <a:cs typeface="Cambria"/>
              </a:rPr>
              <a:t>6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701802"/>
            <a:ext cx="3433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mbria"/>
                <a:cs typeface="Cambria"/>
              </a:rPr>
              <a:t>Spring</a:t>
            </a:r>
            <a:r>
              <a:rPr sz="3000" spc="-160" dirty="0">
                <a:latin typeface="Cambria"/>
                <a:cs typeface="Cambria"/>
              </a:rPr>
              <a:t> </a:t>
            </a:r>
            <a:r>
              <a:rPr sz="3000" spc="-20" dirty="0">
                <a:latin typeface="Cambria"/>
                <a:cs typeface="Cambria"/>
              </a:rPr>
              <a:t>Architecture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03375"/>
            <a:ext cx="8298815" cy="4439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Calibri"/>
                <a:cs typeface="Calibri"/>
              </a:rPr>
              <a:t>Core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Container: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539750" algn="l"/>
                <a:tab pos="1161415" algn="l"/>
                <a:tab pos="2320290" algn="l"/>
                <a:tab pos="3277870" algn="l"/>
                <a:tab pos="3637915" algn="l"/>
                <a:tab pos="4125595" algn="l"/>
                <a:tab pos="4814570" algn="l"/>
                <a:tab pos="5643880" algn="l"/>
                <a:tab pos="6652895" algn="l"/>
                <a:tab pos="7186930" algn="l"/>
              </a:tabLst>
            </a:pP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5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Co</a:t>
            </a:r>
            <a:r>
              <a:rPr sz="2000" spc="-20" dirty="0">
                <a:latin typeface="Calibri"/>
                <a:cs typeface="Calibri"/>
              </a:rPr>
              <a:t>n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ai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i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ts</a:t>
            </a:r>
            <a:r>
              <a:rPr sz="2000" dirty="0">
                <a:latin typeface="Calibri"/>
                <a:cs typeface="Calibri"/>
              </a:rPr>
              <a:t>	o</a:t>
            </a:r>
            <a:r>
              <a:rPr sz="2000" spc="-5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t</a:t>
            </a:r>
            <a:r>
              <a:rPr sz="2000" spc="5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" dirty="0">
                <a:latin typeface="Calibri"/>
                <a:cs typeface="Calibri"/>
              </a:rPr>
              <a:t>B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40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o</a:t>
            </a:r>
            <a:r>
              <a:rPr sz="2000" spc="-45" dirty="0">
                <a:latin typeface="Calibri"/>
                <a:cs typeface="Calibri"/>
              </a:rPr>
              <a:t>n</a:t>
            </a:r>
            <a:r>
              <a:rPr sz="2000" spc="-50" dirty="0">
                <a:latin typeface="Calibri"/>
                <a:cs typeface="Calibri"/>
              </a:rPr>
              <a:t>t</a:t>
            </a:r>
            <a:r>
              <a:rPr sz="2000" spc="-60" dirty="0">
                <a:latin typeface="Calibri"/>
                <a:cs typeface="Calibri"/>
              </a:rPr>
              <a:t>e</a:t>
            </a:r>
            <a:r>
              <a:rPr sz="2000" spc="-30" dirty="0">
                <a:latin typeface="Calibri"/>
                <a:cs typeface="Calibri"/>
              </a:rPr>
              <a:t>x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	an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	E</a:t>
            </a:r>
            <a:r>
              <a:rPr sz="2000" spc="-10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ss</a:t>
            </a:r>
            <a:r>
              <a:rPr sz="2000" spc="-5" dirty="0">
                <a:latin typeface="Calibri"/>
                <a:cs typeface="Calibri"/>
              </a:rPr>
              <a:t>ion  </a:t>
            </a:r>
            <a:r>
              <a:rPr sz="2000" spc="-10" dirty="0">
                <a:latin typeface="Calibri"/>
                <a:cs typeface="Calibri"/>
              </a:rPr>
              <a:t>Language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whose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follows: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Core</a:t>
            </a:r>
            <a:r>
              <a:rPr sz="2000" b="1" spc="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fundamental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parts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framework,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including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IoC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(Inversion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Injection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features.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Bean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BeanFactory.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Context</a:t>
            </a:r>
            <a:r>
              <a:rPr sz="2000" b="1" spc="2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builds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on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solid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provided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Core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Beans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modules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medium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to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access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any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objects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defined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configured.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SpEL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(Spring</a:t>
            </a:r>
            <a:r>
              <a:rPr sz="2000" b="1" spc="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Expression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Language)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powerful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expression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language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querying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manipulating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graph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runtime.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685" y="701802"/>
            <a:ext cx="3433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mbria"/>
                <a:cs typeface="Cambria"/>
              </a:rPr>
              <a:t>Spring</a:t>
            </a:r>
            <a:r>
              <a:rPr sz="3000" spc="-160" dirty="0">
                <a:latin typeface="Cambria"/>
                <a:cs typeface="Cambria"/>
              </a:rPr>
              <a:t> </a:t>
            </a:r>
            <a:r>
              <a:rPr sz="3000" spc="-20" dirty="0">
                <a:latin typeface="Cambria"/>
                <a:cs typeface="Cambria"/>
              </a:rPr>
              <a:t>Architecture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8839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Access/Integration:</a:t>
            </a:r>
          </a:p>
          <a:p>
            <a:r>
              <a:rPr lang="en-IN" sz="2000" dirty="0"/>
              <a:t>The Data Access/Integration layer consists of the JDBC, ORM, OXM, JMS and Transaction modules whose detail is as follows:</a:t>
            </a:r>
          </a:p>
          <a:p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b="1" dirty="0"/>
              <a:t>JDBC</a:t>
            </a:r>
            <a:r>
              <a:rPr lang="en-IN" sz="2000" dirty="0"/>
              <a:t> module provides a JDBC-abstraction layer that removes the need to do tedious JDBC related coding.</a:t>
            </a:r>
          </a:p>
          <a:p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b="1" dirty="0"/>
              <a:t>ORM</a:t>
            </a:r>
            <a:r>
              <a:rPr lang="en-IN" sz="2000" dirty="0"/>
              <a:t> module provides integration layers for popular object-relational mapping APIs, including JPA, JDO, Hibernate, and </a:t>
            </a:r>
            <a:r>
              <a:rPr lang="en-IN" sz="2000" dirty="0" err="1"/>
              <a:t>iBatis</a:t>
            </a:r>
            <a:r>
              <a:rPr lang="en-IN" sz="2000" dirty="0"/>
              <a:t>.</a:t>
            </a:r>
          </a:p>
          <a:p>
            <a:endParaRPr lang="en-IN" sz="2000" b="1" dirty="0"/>
          </a:p>
          <a:p>
            <a:r>
              <a:rPr lang="en-IN" sz="2000" dirty="0"/>
              <a:t>The OXM module provides an abstraction layer that supports Object/XML mapping implementations for JAXB, Castor, </a:t>
            </a:r>
            <a:r>
              <a:rPr lang="en-IN" sz="2000" dirty="0" err="1"/>
              <a:t>XMLBeans</a:t>
            </a:r>
            <a:r>
              <a:rPr lang="en-IN" sz="2000" dirty="0"/>
              <a:t>, </a:t>
            </a:r>
            <a:r>
              <a:rPr lang="en-IN" sz="2000" dirty="0" err="1"/>
              <a:t>JiBX</a:t>
            </a:r>
            <a:r>
              <a:rPr lang="en-IN" sz="2000" dirty="0"/>
              <a:t> and </a:t>
            </a:r>
            <a:r>
              <a:rPr lang="en-IN" sz="2000" dirty="0" err="1"/>
              <a:t>XStream</a:t>
            </a:r>
            <a:r>
              <a:rPr lang="en-IN" sz="2000" dirty="0"/>
              <a:t>. The Java Messaging  Service </a:t>
            </a:r>
            <a:r>
              <a:rPr lang="en-IN" sz="2000" b="1" dirty="0"/>
              <a:t>JMS</a:t>
            </a:r>
            <a:r>
              <a:rPr lang="en-IN" sz="2000" dirty="0"/>
              <a:t> module contains features for producing and consuming messages.</a:t>
            </a:r>
          </a:p>
          <a:p>
            <a:endParaRPr lang="en-IN" sz="2000" dirty="0"/>
          </a:p>
          <a:p>
            <a:r>
              <a:rPr lang="en-IN" sz="2000" dirty="0"/>
              <a:t>The </a:t>
            </a:r>
            <a:r>
              <a:rPr lang="en-IN" sz="2000" b="1" dirty="0"/>
              <a:t>Transaction</a:t>
            </a:r>
            <a:r>
              <a:rPr lang="en-IN" sz="2000" dirty="0"/>
              <a:t>  module supports programmatic  and declarative transaction management for classes that implement special interfaces and for all your POJOs.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" y="1504086"/>
            <a:ext cx="8610600" cy="111504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b="1" spc="-40" dirty="0">
                <a:latin typeface="Calibri"/>
                <a:cs typeface="Calibri"/>
              </a:rPr>
              <a:t>Web: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ts val="2355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  <a:tab pos="749935" algn="l"/>
                <a:tab pos="1353820" algn="l"/>
                <a:tab pos="1985010" algn="l"/>
                <a:tab pos="2924175" algn="l"/>
                <a:tab pos="3262629" algn="l"/>
                <a:tab pos="3738245" algn="l"/>
                <a:tab pos="4408805" algn="l"/>
                <a:tab pos="5647055" algn="l"/>
              </a:tabLst>
            </a:pPr>
            <a:r>
              <a:rPr sz="2000" spc="-10" dirty="0">
                <a:latin typeface="Calibri"/>
                <a:cs typeface="Calibri"/>
              </a:rPr>
              <a:t>The	</a:t>
            </a:r>
            <a:r>
              <a:rPr sz="2000" spc="-50" dirty="0">
                <a:latin typeface="Calibri"/>
                <a:cs typeface="Calibri"/>
              </a:rPr>
              <a:t>Web	</a:t>
            </a:r>
            <a:r>
              <a:rPr sz="2000" spc="-40" dirty="0">
                <a:latin typeface="Calibri"/>
                <a:cs typeface="Calibri"/>
              </a:rPr>
              <a:t>layer	</a:t>
            </a:r>
            <a:r>
              <a:rPr sz="2000" spc="-15" dirty="0">
                <a:latin typeface="Calibri"/>
                <a:cs typeface="Calibri"/>
              </a:rPr>
              <a:t>consists	</a:t>
            </a:r>
            <a:r>
              <a:rPr sz="2000" spc="-5" dirty="0">
                <a:latin typeface="Calibri"/>
                <a:cs typeface="Calibri"/>
              </a:rPr>
              <a:t>of	</a:t>
            </a:r>
            <a:r>
              <a:rPr sz="2000" dirty="0">
                <a:latin typeface="Calibri"/>
                <a:cs typeface="Calibri"/>
              </a:rPr>
              <a:t>the	</a:t>
            </a:r>
            <a:r>
              <a:rPr sz="2000" spc="-45" dirty="0">
                <a:latin typeface="Calibri"/>
                <a:cs typeface="Calibri"/>
              </a:rPr>
              <a:t>Web,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Web-MVC,	</a:t>
            </a:r>
            <a:r>
              <a:rPr lang="en-US" sz="2000" spc="-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Web-Socket,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Portlet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whose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follows: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2971800"/>
            <a:ext cx="8991600" cy="2950679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53365" marR="5080" indent="-228600" algn="just">
              <a:lnSpc>
                <a:spcPct val="92100"/>
              </a:lnSpc>
              <a:spcBef>
                <a:spcPts val="284"/>
              </a:spcBef>
              <a:buFont typeface="Arial MT"/>
              <a:buChar char="•"/>
              <a:tabLst>
                <a:tab pos="254000" algn="l"/>
              </a:tabLst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b="1" spc="-55" dirty="0">
                <a:latin typeface="Calibri"/>
                <a:cs typeface="Calibri"/>
              </a:rPr>
              <a:t>Web </a:t>
            </a:r>
            <a:r>
              <a:rPr sz="2000" spc="-10" dirty="0">
                <a:latin typeface="Calibri"/>
                <a:cs typeface="Calibri"/>
              </a:rPr>
              <a:t>module </a:t>
            </a:r>
            <a:r>
              <a:rPr sz="2000" spc="-15" dirty="0">
                <a:latin typeface="Calibri"/>
                <a:cs typeface="Calibri"/>
              </a:rPr>
              <a:t>provides </a:t>
            </a:r>
            <a:r>
              <a:rPr sz="2000" spc="-5" dirty="0">
                <a:latin typeface="Calibri"/>
                <a:cs typeface="Calibri"/>
              </a:rPr>
              <a:t>basic </a:t>
            </a:r>
            <a:r>
              <a:rPr sz="2000" spc="-20" dirty="0">
                <a:latin typeface="Calibri"/>
                <a:cs typeface="Calibri"/>
              </a:rPr>
              <a:t>web-oriented integration </a:t>
            </a:r>
            <a:r>
              <a:rPr sz="2000" spc="-30" dirty="0">
                <a:latin typeface="Calibri"/>
                <a:cs typeface="Calibri"/>
              </a:rPr>
              <a:t>features </a:t>
            </a:r>
            <a:r>
              <a:rPr sz="2000" spc="-10" dirty="0">
                <a:latin typeface="Calibri"/>
                <a:cs typeface="Calibri"/>
              </a:rPr>
              <a:t>such </a:t>
            </a:r>
            <a:r>
              <a:rPr sz="2000" spc="20" dirty="0">
                <a:latin typeface="Calibri"/>
                <a:cs typeface="Calibri"/>
              </a:rPr>
              <a:t>as 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multipart </a:t>
            </a:r>
            <a:r>
              <a:rPr sz="2000" spc="-10" dirty="0">
                <a:latin typeface="Calibri"/>
                <a:cs typeface="Calibri"/>
              </a:rPr>
              <a:t>file-upload functionality and the initialization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IoC </a:t>
            </a:r>
            <a:r>
              <a:rPr sz="2000" spc="-15" dirty="0">
                <a:latin typeface="Calibri"/>
                <a:cs typeface="Calibri"/>
              </a:rPr>
              <a:t>container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servlet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listeners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web-oriented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context.</a:t>
            </a:r>
            <a:endParaRPr sz="2000" dirty="0">
              <a:latin typeface="Calibri"/>
              <a:cs typeface="Calibri"/>
            </a:endParaRPr>
          </a:p>
          <a:p>
            <a:pPr marL="268605" marR="33655" indent="-243840" algn="just">
              <a:lnSpc>
                <a:spcPts val="2160"/>
              </a:lnSpc>
              <a:spcBef>
                <a:spcPts val="830"/>
              </a:spcBef>
              <a:buFont typeface="Arial MT"/>
              <a:buChar char="•"/>
              <a:tabLst>
                <a:tab pos="254000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Web-MVC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Spring's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model-view-controller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(MVC) 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implementation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web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applications.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35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Web-Socket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for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WebSocket-based,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two-way</a:t>
            </a:r>
            <a:r>
              <a:rPr lang="en-US"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between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server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web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applications.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355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Web-Portlet</a:t>
            </a:r>
            <a:r>
              <a:rPr sz="2000" b="1" spc="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module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MVC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sz="2000" b="1" spc="-5" dirty="0" err="1">
                <a:latin typeface="Calibri"/>
                <a:cs typeface="Calibri"/>
              </a:rPr>
              <a:t>portlet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environment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mirrors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Web-Servlet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1957" y="700531"/>
            <a:ext cx="36499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5" dirty="0">
                <a:latin typeface="Cambria"/>
                <a:cs typeface="Cambria"/>
              </a:rPr>
              <a:t>Spring</a:t>
            </a:r>
            <a:r>
              <a:rPr sz="3200" spc="30" dirty="0">
                <a:latin typeface="Cambria"/>
                <a:cs typeface="Cambria"/>
              </a:rPr>
              <a:t> </a:t>
            </a:r>
            <a:r>
              <a:rPr sz="3200" spc="-30" dirty="0">
                <a:latin typeface="Cambria"/>
                <a:cs typeface="Cambria"/>
              </a:rPr>
              <a:t>Architecture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5277</Words>
  <Application>Microsoft Office PowerPoint</Application>
  <PresentationFormat>On-screen Show (4:3)</PresentationFormat>
  <Paragraphs>593</Paragraphs>
  <Slides>62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MT</vt:lpstr>
      <vt:lpstr>Calibri</vt:lpstr>
      <vt:lpstr>Cambria</vt:lpstr>
      <vt:lpstr>Office Theme</vt:lpstr>
      <vt:lpstr>PowerPoint Presentation</vt:lpstr>
      <vt:lpstr>Contents</vt:lpstr>
      <vt:lpstr>Introduction to  Spring</vt:lpstr>
      <vt:lpstr>Introduction to Spring</vt:lpstr>
      <vt:lpstr>Spring Framework</vt:lpstr>
      <vt:lpstr>Spring Architecture</vt:lpstr>
      <vt:lpstr>Spring Architecture</vt:lpstr>
      <vt:lpstr>Spring Architecture</vt:lpstr>
      <vt:lpstr>Spring Architecture</vt:lpstr>
      <vt:lpstr>Spring Architecture</vt:lpstr>
      <vt:lpstr>Spring Advantages</vt:lpstr>
      <vt:lpstr>Spring Advantages</vt:lpstr>
      <vt:lpstr>Spring Advantages</vt:lpstr>
      <vt:lpstr>The Spring container is at the core of  the Spring Framework. The container  will create the objects, wire them</vt:lpstr>
      <vt:lpstr>Spring provides the following two distinct types of containers.</vt:lpstr>
      <vt:lpstr>PowerPoint Presentation</vt:lpstr>
      <vt:lpstr>Inversion Of Control (IOC) and Dependency Injection</vt:lpstr>
      <vt:lpstr>Advantages of  Dependency Injection</vt:lpstr>
      <vt:lpstr>Dependency Injection</vt:lpstr>
      <vt:lpstr>Dependency  Injection</vt:lpstr>
      <vt:lpstr>Spring MVC</vt:lpstr>
      <vt:lpstr>Spring MVC</vt:lpstr>
      <vt:lpstr>Spring MVC</vt:lpstr>
      <vt:lpstr>Spring MVC Example..</vt:lpstr>
      <vt:lpstr>Spring MVC</vt:lpstr>
      <vt:lpstr>Spring MVC</vt:lpstr>
      <vt:lpstr>Spring MVC</vt:lpstr>
      <vt:lpstr>Spring MVC</vt:lpstr>
      <vt:lpstr>Spring MVC</vt:lpstr>
      <vt:lpstr>PowerPoint Presentation</vt:lpstr>
      <vt:lpstr>Spring – Bean  Definition</vt:lpstr>
      <vt:lpstr>The life cycle of a Spring bean is easy to understand. When a  bean is instantiated, it may be required to perform some  initialization to get it into a usable state. Similarly, when the  bean is no longer required and is removed from the  container, some cleanup may be required.</vt:lpstr>
      <vt:lpstr>Spring Example</vt:lpstr>
      <vt:lpstr>1) Create POJO Class HelloWorld.java</vt:lpstr>
      <vt:lpstr>2) Create application main  method</vt:lpstr>
      <vt:lpstr>3) Create  configuration file</vt:lpstr>
      <vt:lpstr>PowerPoint Presentation</vt:lpstr>
      <vt:lpstr>Inner Bean</vt:lpstr>
      <vt:lpstr>Inner Bean Example</vt:lpstr>
      <vt:lpstr>Inner Bean Example</vt:lpstr>
      <vt:lpstr>Inner Bean Example</vt:lpstr>
      <vt:lpstr>Inner Bean Example</vt:lpstr>
      <vt:lpstr>PowerPoint Presentation</vt:lpstr>
      <vt:lpstr>Aliases in Beans</vt:lpstr>
      <vt:lpstr>Bean Scopes</vt:lpstr>
      <vt:lpstr>Spring Annotations</vt:lpstr>
      <vt:lpstr>Spring Annotations</vt:lpstr>
      <vt:lpstr>Introduction to Spring  AOP Module</vt:lpstr>
      <vt:lpstr>Introduction to Spring  AOP Module</vt:lpstr>
      <vt:lpstr>AOP concepts</vt:lpstr>
      <vt:lpstr>AOP concepts</vt:lpstr>
      <vt:lpstr>AOP Concepts</vt:lpstr>
      <vt:lpstr>Types of Advice</vt:lpstr>
      <vt:lpstr>Advice Interface</vt:lpstr>
      <vt:lpstr>Database Transaction  Management</vt:lpstr>
      <vt:lpstr>Spring DAO</vt:lpstr>
      <vt:lpstr>Spring DAO</vt:lpstr>
      <vt:lpstr>PowerPoint Presentation</vt:lpstr>
      <vt:lpstr>Learning Resources</vt:lpstr>
      <vt:lpstr>Summary</vt:lpstr>
      <vt:lpstr>Summary</vt:lpstr>
      <vt:lpstr>END OF UNIT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 R Natarajan</dc:creator>
  <cp:lastModifiedBy>santosh betgeri</cp:lastModifiedBy>
  <cp:revision>49</cp:revision>
  <dcterms:created xsi:type="dcterms:W3CDTF">2023-03-26T15:53:54Z</dcterms:created>
  <dcterms:modified xsi:type="dcterms:W3CDTF">2023-10-16T12:25:41Z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2023-03-26T00:00:00Z</vt:filetime>
  </property>
</Properties>
</file>