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7" r:id="rId2"/>
    <p:sldId id="258" r:id="rId3"/>
    <p:sldId id="260" r:id="rId4"/>
    <p:sldId id="297" r:id="rId5"/>
    <p:sldId id="298" r:id="rId6"/>
    <p:sldId id="299" r:id="rId7"/>
    <p:sldId id="300" r:id="rId8"/>
    <p:sldId id="301" r:id="rId9"/>
    <p:sldId id="302" r:id="rId10"/>
    <p:sldId id="303" r:id="rId11"/>
    <p:sldId id="304" r:id="rId12"/>
    <p:sldId id="306" r:id="rId13"/>
    <p:sldId id="307" r:id="rId14"/>
    <p:sldId id="308" r:id="rId15"/>
    <p:sldId id="309" r:id="rId16"/>
    <p:sldId id="310" r:id="rId17"/>
    <p:sldId id="311" r:id="rId18"/>
    <p:sldId id="312" r:id="rId19"/>
    <p:sldId id="320" r:id="rId20"/>
    <p:sldId id="321" r:id="rId21"/>
    <p:sldId id="322" r:id="rId22"/>
    <p:sldId id="313" r:id="rId23"/>
    <p:sldId id="314" r:id="rId24"/>
    <p:sldId id="315" r:id="rId25"/>
    <p:sldId id="316" r:id="rId26"/>
    <p:sldId id="317" r:id="rId27"/>
    <p:sldId id="318" r:id="rId28"/>
    <p:sldId id="319" r:id="rId29"/>
    <p:sldId id="323" r:id="rId30"/>
    <p:sldId id="324" r:id="rId31"/>
    <p:sldId id="326" r:id="rId32"/>
    <p:sldId id="325" r:id="rId33"/>
    <p:sldId id="327" r:id="rId34"/>
    <p:sldId id="328" r:id="rId35"/>
    <p:sldId id="329" r:id="rId36"/>
    <p:sldId id="330" r:id="rId37"/>
    <p:sldId id="331" r:id="rId38"/>
    <p:sldId id="332" r:id="rId39"/>
    <p:sldId id="333" r:id="rId40"/>
    <p:sldId id="334" r:id="rId41"/>
    <p:sldId id="335" r:id="rId42"/>
    <p:sldId id="336" r:id="rId43"/>
    <p:sldId id="337" r:id="rId44"/>
    <p:sldId id="338" r:id="rId45"/>
    <p:sldId id="339" r:id="rId46"/>
    <p:sldId id="340" r:id="rId47"/>
    <p:sldId id="296"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6600"/>
    <a:srgbClr val="40BAD2"/>
    <a:srgbClr val="11BBAF"/>
    <a:srgbClr val="FFCA4F"/>
    <a:srgbClr val="854F89"/>
    <a:srgbClr val="FFE152"/>
    <a:srgbClr val="DD00FF"/>
    <a:srgbClr val="D8D5ED"/>
    <a:srgbClr val="B5F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933963-C124-47E7-A869-F17D8195CF1D}" type="datetimeFigureOut">
              <a:rPr lang="en-US" smtClean="0"/>
              <a:pPr/>
              <a:t>9/20/2023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ABEF28-68B5-4989-948B-CCBB20049CEF}" type="slidenum">
              <a:rPr lang="en-US" smtClean="0"/>
              <a:pPr/>
              <a:t>‹#›</a:t>
            </a:fld>
            <a:endParaRPr lang="en-US"/>
          </a:p>
        </p:txBody>
      </p:sp>
    </p:spTree>
    <p:extLst>
      <p:ext uri="{BB962C8B-B14F-4D97-AF65-F5344CB8AC3E}">
        <p14:creationId xmlns:p14="http://schemas.microsoft.com/office/powerpoint/2010/main" val="2351610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ABEF28-68B5-4989-948B-CCBB20049CEF}" type="slidenum">
              <a:rPr lang="en-US" smtClean="0"/>
              <a:pPr/>
              <a:t>41</a:t>
            </a:fld>
            <a:endParaRPr lang="en-US"/>
          </a:p>
        </p:txBody>
      </p:sp>
    </p:spTree>
    <p:extLst>
      <p:ext uri="{BB962C8B-B14F-4D97-AF65-F5344CB8AC3E}">
        <p14:creationId xmlns:p14="http://schemas.microsoft.com/office/powerpoint/2010/main" val="3702784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ABEF28-68B5-4989-948B-CCBB20049CEF}" type="slidenum">
              <a:rPr lang="en-US" smtClean="0"/>
              <a:pPr/>
              <a:t>42</a:t>
            </a:fld>
            <a:endParaRPr lang="en-US"/>
          </a:p>
        </p:txBody>
      </p:sp>
    </p:spTree>
    <p:extLst>
      <p:ext uri="{BB962C8B-B14F-4D97-AF65-F5344CB8AC3E}">
        <p14:creationId xmlns:p14="http://schemas.microsoft.com/office/powerpoint/2010/main" val="2439972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ABEF28-68B5-4989-948B-CCBB20049CEF}" type="slidenum">
              <a:rPr lang="en-US" smtClean="0"/>
              <a:pPr/>
              <a:t>43</a:t>
            </a:fld>
            <a:endParaRPr lang="en-US"/>
          </a:p>
        </p:txBody>
      </p:sp>
    </p:spTree>
    <p:extLst>
      <p:ext uri="{BB962C8B-B14F-4D97-AF65-F5344CB8AC3E}">
        <p14:creationId xmlns:p14="http://schemas.microsoft.com/office/powerpoint/2010/main" val="3009805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ABEF28-68B5-4989-948B-CCBB20049CEF}" type="slidenum">
              <a:rPr lang="en-US" smtClean="0"/>
              <a:pPr/>
              <a:t>44</a:t>
            </a:fld>
            <a:endParaRPr lang="en-US"/>
          </a:p>
        </p:txBody>
      </p:sp>
    </p:spTree>
    <p:extLst>
      <p:ext uri="{BB962C8B-B14F-4D97-AF65-F5344CB8AC3E}">
        <p14:creationId xmlns:p14="http://schemas.microsoft.com/office/powerpoint/2010/main" val="229598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ABEF28-68B5-4989-948B-CCBB20049CEF}" type="slidenum">
              <a:rPr lang="en-US" smtClean="0"/>
              <a:pPr/>
              <a:t>45</a:t>
            </a:fld>
            <a:endParaRPr lang="en-US"/>
          </a:p>
        </p:txBody>
      </p:sp>
    </p:spTree>
    <p:extLst>
      <p:ext uri="{BB962C8B-B14F-4D97-AF65-F5344CB8AC3E}">
        <p14:creationId xmlns:p14="http://schemas.microsoft.com/office/powerpoint/2010/main" val="3837879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6E4831-481F-4AF1-9D8E-170CD6E1C3F5}" type="datetimeFigureOut">
              <a:rPr lang="en-IN" smtClean="0"/>
              <a:pPr/>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48639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6E4831-481F-4AF1-9D8E-170CD6E1C3F5}" type="datetimeFigureOut">
              <a:rPr lang="en-IN" smtClean="0"/>
              <a:pPr/>
              <a:t>20-09-2023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05525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6E4831-481F-4AF1-9D8E-170CD6E1C3F5}" type="datetimeFigureOut">
              <a:rPr lang="en-IN" smtClean="0"/>
              <a:pPr/>
              <a:t>20-09-2023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71523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6E4831-481F-4AF1-9D8E-170CD6E1C3F5}" type="datetimeFigureOut">
              <a:rPr lang="en-IN" smtClean="0"/>
              <a:pPr/>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68102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6E4831-481F-4AF1-9D8E-170CD6E1C3F5}" type="datetimeFigureOut">
              <a:rPr lang="en-IN" smtClean="0"/>
              <a:pPr/>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62724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B6E4831-481F-4AF1-9D8E-170CD6E1C3F5}" type="datetimeFigureOut">
              <a:rPr lang="en-IN" smtClean="0"/>
              <a:pPr/>
              <a:t>20-09-2023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82000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FB6E4831-481F-4AF1-9D8E-170CD6E1C3F5}" type="datetimeFigureOut">
              <a:rPr lang="en-IN" smtClean="0"/>
              <a:pPr/>
              <a:t>20-09-2023</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04994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FB6E4831-481F-4AF1-9D8E-170CD6E1C3F5}" type="datetimeFigureOut">
              <a:rPr lang="en-IN" smtClean="0"/>
              <a:pPr/>
              <a:t>20-09-2023</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41916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B6E4831-481F-4AF1-9D8E-170CD6E1C3F5}" type="datetimeFigureOut">
              <a:rPr lang="en-IN" smtClean="0"/>
              <a:pPr/>
              <a:t>20-09-2023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49751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B6E4831-481F-4AF1-9D8E-170CD6E1C3F5}" type="datetimeFigureOut">
              <a:rPr lang="en-IN" smtClean="0"/>
              <a:pPr/>
              <a:t>20-09-2023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87046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B6E4831-481F-4AF1-9D8E-170CD6E1C3F5}" type="datetimeFigureOut">
              <a:rPr lang="en-IN" smtClean="0"/>
              <a:pPr/>
              <a:t>20-09-2023</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13770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B6E4831-481F-4AF1-9D8E-170CD6E1C3F5}" type="datetimeFigureOut">
              <a:rPr lang="en-IN" smtClean="0"/>
              <a:pPr/>
              <a:t>20-09-2023</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C11CE39-2868-44A2-A0C6-827D458F7A8B}" type="slidenum">
              <a:rPr lang="en-IN" smtClean="0"/>
              <a:pPr/>
              <a:t>‹#›</a:t>
            </a:fld>
            <a:endParaRPr lang="en-IN"/>
          </a:p>
        </p:txBody>
      </p:sp>
    </p:spTree>
    <p:extLst>
      <p:ext uri="{BB962C8B-B14F-4D97-AF65-F5344CB8AC3E}">
        <p14:creationId xmlns:p14="http://schemas.microsoft.com/office/powerpoint/2010/main" val="1089974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6733" y="841791"/>
            <a:ext cx="2734471" cy="913313"/>
          </a:xfrm>
          <a:prstGeom prst="rect">
            <a:avLst/>
          </a:prstGeom>
        </p:spPr>
      </p:pic>
      <p:sp>
        <p:nvSpPr>
          <p:cNvPr id="5" name="TextBox 4"/>
          <p:cNvSpPr txBox="1"/>
          <p:nvPr/>
        </p:nvSpPr>
        <p:spPr>
          <a:xfrm>
            <a:off x="9345419" y="1755104"/>
            <a:ext cx="2743200" cy="430887"/>
          </a:xfrm>
          <a:prstGeom prst="rect">
            <a:avLst/>
          </a:prstGeom>
          <a:noFill/>
        </p:spPr>
        <p:txBody>
          <a:bodyPr wrap="square" rtlCol="0">
            <a:spAutoFit/>
          </a:bodyPr>
          <a:lstStyle/>
          <a:p>
            <a:r>
              <a:rPr lang="en-IN" sz="2200" dirty="0">
                <a:solidFill>
                  <a:srgbClr val="0098A3"/>
                </a:solidFill>
                <a:latin typeface="CastleT" panose="020E0602050706020204" pitchFamily="34" charset="0"/>
              </a:rPr>
              <a:t>Department of CE/IT</a:t>
            </a:r>
          </a:p>
        </p:txBody>
      </p:sp>
      <p:sp>
        <p:nvSpPr>
          <p:cNvPr id="6" name="Rectangle 5"/>
          <p:cNvSpPr/>
          <p:nvPr/>
        </p:nvSpPr>
        <p:spPr>
          <a:xfrm>
            <a:off x="9448800" y="5404702"/>
            <a:ext cx="2257490" cy="400110"/>
          </a:xfrm>
          <a:prstGeom prst="rect">
            <a:avLst/>
          </a:prstGeom>
        </p:spPr>
        <p:txBody>
          <a:bodyPr wrap="square">
            <a:spAutoFit/>
          </a:bodyPr>
          <a:lstStyle/>
          <a:p>
            <a:r>
              <a:rPr lang="en-IN" sz="2000" b="1" dirty="0">
                <a:solidFill>
                  <a:schemeClr val="tx1">
                    <a:lumMod val="65000"/>
                    <a:lumOff val="35000"/>
                  </a:schemeClr>
                </a:solidFill>
                <a:latin typeface="CastleT" panose="020E0602050706020204" pitchFamily="34" charset="0"/>
              </a:rPr>
              <a:t>Rachit Adhvaryu</a:t>
            </a:r>
          </a:p>
        </p:txBody>
      </p:sp>
      <p:sp>
        <p:nvSpPr>
          <p:cNvPr id="7" name="Subtitle 2"/>
          <p:cNvSpPr txBox="1">
            <a:spLocks/>
          </p:cNvSpPr>
          <p:nvPr/>
        </p:nvSpPr>
        <p:spPr>
          <a:xfrm>
            <a:off x="1069848" y="850505"/>
            <a:ext cx="7315200" cy="44794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endParaRPr lang="en-IN" sz="7200" b="1" dirty="0"/>
          </a:p>
        </p:txBody>
      </p:sp>
      <p:sp>
        <p:nvSpPr>
          <p:cNvPr id="12" name="TextBox 11"/>
          <p:cNvSpPr txBox="1"/>
          <p:nvPr/>
        </p:nvSpPr>
        <p:spPr>
          <a:xfrm>
            <a:off x="9448800" y="2856628"/>
            <a:ext cx="2743200" cy="1446550"/>
          </a:xfrm>
          <a:prstGeom prst="rect">
            <a:avLst/>
          </a:prstGeom>
          <a:noFill/>
        </p:spPr>
        <p:txBody>
          <a:bodyPr wrap="square" rtlCol="0">
            <a:spAutoFit/>
          </a:bodyPr>
          <a:lstStyle/>
          <a:p>
            <a:r>
              <a:rPr lang="en-IN" sz="2200" dirty="0">
                <a:solidFill>
                  <a:srgbClr val="0098A3"/>
                </a:solidFill>
                <a:latin typeface="CastleT" panose="020E0602050706020204" pitchFamily="34" charset="0"/>
              </a:rPr>
              <a:t>Unit no : 3</a:t>
            </a:r>
          </a:p>
          <a:p>
            <a:r>
              <a:rPr lang="en-IN" sz="2200" dirty="0">
                <a:solidFill>
                  <a:srgbClr val="0098A3"/>
                </a:solidFill>
                <a:latin typeface="CastleT" panose="020E0602050706020204" pitchFamily="34" charset="0"/>
              </a:rPr>
              <a:t>Relational Database Design</a:t>
            </a:r>
          </a:p>
          <a:p>
            <a:r>
              <a:rPr lang="en-IN" sz="2200" dirty="0">
                <a:solidFill>
                  <a:srgbClr val="0098A3"/>
                </a:solidFill>
                <a:latin typeface="CastleT" panose="020E0602050706020204" pitchFamily="34" charset="0"/>
              </a:rPr>
              <a:t>DBMS (3130703)</a:t>
            </a:r>
          </a:p>
        </p:txBody>
      </p:sp>
      <p:sp>
        <p:nvSpPr>
          <p:cNvPr id="9" name="Subtitle 2"/>
          <p:cNvSpPr>
            <a:spLocks noGrp="1"/>
          </p:cNvSpPr>
          <p:nvPr>
            <p:ph type="subTitle" idx="1"/>
          </p:nvPr>
        </p:nvSpPr>
        <p:spPr>
          <a:xfrm>
            <a:off x="2121867" y="2868644"/>
            <a:ext cx="6120306" cy="2536058"/>
          </a:xfrm>
        </p:spPr>
        <p:txBody>
          <a:bodyPr>
            <a:noAutofit/>
          </a:bodyPr>
          <a:lstStyle/>
          <a:p>
            <a:r>
              <a:rPr lang="en-IN" sz="4800" b="1" spc="-100" dirty="0">
                <a:solidFill>
                  <a:schemeClr val="tx1"/>
                </a:solidFill>
                <a:latin typeface="+mj-lt"/>
                <a:ea typeface="+mj-ea"/>
                <a:cs typeface="+mj-cs"/>
              </a:rPr>
              <a:t>Relational Database Design</a:t>
            </a:r>
          </a:p>
        </p:txBody>
      </p:sp>
      <p:sp>
        <p:nvSpPr>
          <p:cNvPr id="10" name="Subtitle 2"/>
          <p:cNvSpPr txBox="1">
            <a:spLocks/>
          </p:cNvSpPr>
          <p:nvPr/>
        </p:nvSpPr>
        <p:spPr>
          <a:xfrm>
            <a:off x="2152660" y="2352872"/>
            <a:ext cx="6120306" cy="67009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r>
              <a:rPr lang="en-US" sz="2800" b="1" spc="-100" dirty="0">
                <a:solidFill>
                  <a:schemeClr val="tx1"/>
                </a:solidFill>
                <a:latin typeface="+mj-lt"/>
                <a:ea typeface="+mj-ea"/>
                <a:cs typeface="+mj-cs"/>
              </a:rPr>
              <a:t>DBMS:Database</a:t>
            </a:r>
            <a:r>
              <a:rPr lang="en-US" sz="2800" b="1" spc="-100" dirty="0">
                <a:solidFill>
                  <a:schemeClr val="tx1">
                    <a:lumMod val="50000"/>
                    <a:lumOff val="50000"/>
                  </a:schemeClr>
                </a:solidFill>
                <a:latin typeface="+mj-lt"/>
                <a:ea typeface="+mj-ea"/>
                <a:cs typeface="+mj-cs"/>
              </a:rPr>
              <a:t> </a:t>
            </a:r>
            <a:r>
              <a:rPr lang="en-US" sz="2800" b="1" spc="-100" dirty="0">
                <a:solidFill>
                  <a:schemeClr val="tx1"/>
                </a:solidFill>
                <a:latin typeface="+mj-lt"/>
                <a:ea typeface="+mj-ea"/>
                <a:cs typeface="+mj-cs"/>
              </a:rPr>
              <a:t>Management System</a:t>
            </a:r>
            <a:endParaRPr lang="en-IN" sz="2800" b="1" spc="-100" dirty="0">
              <a:solidFill>
                <a:schemeClr val="tx1"/>
              </a:solidFill>
              <a:latin typeface="+mj-lt"/>
              <a:ea typeface="+mj-ea"/>
              <a:cs typeface="+mj-cs"/>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116" y="2274486"/>
            <a:ext cx="1496958" cy="1496958"/>
          </a:xfrm>
          <a:prstGeom prst="rect">
            <a:avLst/>
          </a:prstGeom>
        </p:spPr>
      </p:pic>
    </p:spTree>
    <p:extLst>
      <p:ext uri="{BB962C8B-B14F-4D97-AF65-F5344CB8AC3E}">
        <p14:creationId xmlns:p14="http://schemas.microsoft.com/office/powerpoint/2010/main" val="3082812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236" y="725864"/>
            <a:ext cx="2947482" cy="5344998"/>
          </a:xfrm>
        </p:spPr>
        <p:txBody>
          <a:bodyPr>
            <a:normAutofit/>
          </a:bodyPr>
          <a:lstStyle/>
          <a:p>
            <a:r>
              <a:rPr lang="en-US" sz="3100" dirty="0">
                <a:solidFill>
                  <a:schemeClr val="tx1"/>
                </a:solidFill>
                <a:latin typeface="Cambria" panose="02040503050406030204" pitchFamily="18" charset="0"/>
                <a:ea typeface="Cambria" panose="02040503050406030204" pitchFamily="18" charset="0"/>
              </a:rPr>
              <a:t>Closure Set of FD (Functional Dependency)</a:t>
            </a:r>
            <a:br>
              <a:rPr lang="en-US" sz="3100" dirty="0">
                <a:solidFill>
                  <a:schemeClr val="tx1"/>
                </a:solidFill>
                <a:latin typeface="Cambria" panose="02040503050406030204" pitchFamily="18" charset="0"/>
                <a:ea typeface="Cambria" panose="02040503050406030204" pitchFamily="18" charset="0"/>
              </a:rPr>
            </a:br>
            <a:br>
              <a:rPr lang="en-US" sz="3100" dirty="0">
                <a:solidFill>
                  <a:schemeClr val="tx1"/>
                </a:solidFill>
                <a:latin typeface="Cambria" panose="02040503050406030204" pitchFamily="18" charset="0"/>
                <a:ea typeface="Cambria" panose="02040503050406030204" pitchFamily="18" charset="0"/>
              </a:rPr>
            </a:br>
            <a:r>
              <a:rPr lang="en-US" sz="3100" dirty="0">
                <a:solidFill>
                  <a:schemeClr val="tx1"/>
                </a:solidFill>
                <a:latin typeface="Cambria" panose="02040503050406030204" pitchFamily="18" charset="0"/>
                <a:ea typeface="Cambria" panose="02040503050406030204" pitchFamily="18" charset="0"/>
              </a:rPr>
              <a:t>Compute the closure of the following set F of functional dependencies  for relational schema R = (A,B,C,D,E,F):</a:t>
            </a:r>
            <a:endParaRPr lang="en-US" dirty="0"/>
          </a:p>
        </p:txBody>
      </p:sp>
      <p:sp>
        <p:nvSpPr>
          <p:cNvPr id="3" name="Rectangle 2">
            <a:extLst>
              <a:ext uri="{FF2B5EF4-FFF2-40B4-BE49-F238E27FC236}">
                <a16:creationId xmlns:a16="http://schemas.microsoft.com/office/drawing/2014/main" id="{1554081F-7C81-41A9-A90A-EACA0BDB264E}"/>
              </a:ext>
            </a:extLst>
          </p:cNvPr>
          <p:cNvSpPr/>
          <p:nvPr/>
        </p:nvSpPr>
        <p:spPr>
          <a:xfrm>
            <a:off x="3511486" y="848936"/>
            <a:ext cx="8224885"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lvl="1">
              <a:buClr>
                <a:schemeClr val="tx1"/>
              </a:buClr>
            </a:pPr>
            <a:r>
              <a:rPr lang="en-US" sz="2400" dirty="0">
                <a:ln w="0"/>
                <a:solidFill>
                  <a:schemeClr val="tx1"/>
                </a:solidFill>
                <a:latin typeface="Cambria Math" panose="02040503050406030204" pitchFamily="18" charset="0"/>
                <a:ea typeface="Cambria Math" panose="02040503050406030204" pitchFamily="18" charset="0"/>
              </a:rPr>
              <a:t>F = (A → B, A → C, CD → E, CD → F, B → E). </a:t>
            </a:r>
            <a:r>
              <a:rPr lang="en-US" sz="2400" b="1" dirty="0">
                <a:ln w="0"/>
                <a:solidFill>
                  <a:schemeClr val="tx1"/>
                </a:solidFill>
                <a:latin typeface="Cambria Math" panose="02040503050406030204" pitchFamily="18" charset="0"/>
                <a:ea typeface="Cambria Math" panose="02040503050406030204" pitchFamily="18" charset="0"/>
              </a:rPr>
              <a:t>Find F</a:t>
            </a:r>
            <a:r>
              <a:rPr lang="en-US" sz="2400" b="1" baseline="30000" dirty="0">
                <a:ln w="0"/>
                <a:solidFill>
                  <a:schemeClr val="tx1"/>
                </a:solidFill>
                <a:latin typeface="Cambria Math" panose="02040503050406030204" pitchFamily="18" charset="0"/>
                <a:ea typeface="Cambria Math" panose="02040503050406030204" pitchFamily="18" charset="0"/>
              </a:rPr>
              <a:t>+</a:t>
            </a:r>
            <a:r>
              <a:rPr lang="en-US" sz="2400" dirty="0">
                <a:ln w="0"/>
                <a:solidFill>
                  <a:schemeClr val="tx1"/>
                </a:solidFill>
                <a:latin typeface="Cambria Math" panose="02040503050406030204" pitchFamily="18" charset="0"/>
                <a:ea typeface="Cambria Math" panose="02040503050406030204" pitchFamily="18" charset="0"/>
              </a:rPr>
              <a:t> </a:t>
            </a:r>
          </a:p>
        </p:txBody>
      </p:sp>
      <p:sp>
        <p:nvSpPr>
          <p:cNvPr id="4" name="Rectangle 3">
            <a:extLst>
              <a:ext uri="{FF2B5EF4-FFF2-40B4-BE49-F238E27FC236}">
                <a16:creationId xmlns:a16="http://schemas.microsoft.com/office/drawing/2014/main" id="{9338C13A-EF47-4339-A5F7-52002B75BFB3}"/>
              </a:ext>
            </a:extLst>
          </p:cNvPr>
          <p:cNvSpPr/>
          <p:nvPr/>
        </p:nvSpPr>
        <p:spPr>
          <a:xfrm>
            <a:off x="3667026" y="1725105"/>
            <a:ext cx="1602557" cy="2205872"/>
          </a:xfrm>
          <a:prstGeom prst="rect">
            <a:avLst/>
          </a:prstGeom>
          <a:ln w="1270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17F253A8-73B6-469C-A19A-BBE85CD75322}"/>
              </a:ext>
            </a:extLst>
          </p:cNvPr>
          <p:cNvGraphicFramePr>
            <a:graphicFrameLocks noGrp="1"/>
          </p:cNvGraphicFramePr>
          <p:nvPr>
            <p:extLst>
              <p:ext uri="{D42A27DB-BD31-4B8C-83A1-F6EECF244321}">
                <p14:modId xmlns:p14="http://schemas.microsoft.com/office/powerpoint/2010/main" val="4218023611"/>
              </p:ext>
            </p:extLst>
          </p:nvPr>
        </p:nvGraphicFramePr>
        <p:xfrm>
          <a:off x="3828650" y="1805264"/>
          <a:ext cx="6918619" cy="396240"/>
        </p:xfrm>
        <a:graphic>
          <a:graphicData uri="http://schemas.openxmlformats.org/drawingml/2006/table">
            <a:tbl>
              <a:tblPr firstRow="1" bandRow="1">
                <a:tableStyleId>{D113A9D2-9D6B-4929-AA2D-F23B5EE8CBE7}</a:tableStyleId>
              </a:tblPr>
              <a:tblGrid>
                <a:gridCol w="2089571">
                  <a:extLst>
                    <a:ext uri="{9D8B030D-6E8A-4147-A177-3AD203B41FA5}">
                      <a16:colId xmlns:a16="http://schemas.microsoft.com/office/drawing/2014/main" val="20000"/>
                    </a:ext>
                  </a:extLst>
                </a:gridCol>
                <a:gridCol w="2089571">
                  <a:extLst>
                    <a:ext uri="{9D8B030D-6E8A-4147-A177-3AD203B41FA5}">
                      <a16:colId xmlns:a16="http://schemas.microsoft.com/office/drawing/2014/main" val="20001"/>
                    </a:ext>
                  </a:extLst>
                </a:gridCol>
                <a:gridCol w="2739477">
                  <a:extLst>
                    <a:ext uri="{9D8B030D-6E8A-4147-A177-3AD203B41FA5}">
                      <a16:colId xmlns:a16="http://schemas.microsoft.com/office/drawing/2014/main" val="20002"/>
                    </a:ext>
                  </a:extLst>
                </a:gridCol>
              </a:tblGrid>
              <a:tr h="1422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A → BC</a:t>
                      </a:r>
                      <a:endParaRPr lang="en-US" altLang="en-US" sz="2000" b="0" dirty="0">
                        <a:solidFill>
                          <a:schemeClr val="tx1"/>
                        </a:solidFill>
                        <a:sym typeface="MS LineDraw" pitchFamily="49" charset="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b="0" kern="1200" dirty="0">
                          <a:solidFill>
                            <a:schemeClr val="tx1"/>
                          </a:solidFill>
                          <a:sym typeface="Iconic Symbols Ext" pitchFamily="2" charset="2"/>
                        </a:rPr>
                        <a:t>A </a:t>
                      </a:r>
                      <a:r>
                        <a:rPr lang="en-US" altLang="en-US" sz="2000" b="0" kern="1200" dirty="0">
                          <a:solidFill>
                            <a:schemeClr val="tx1"/>
                          </a:solidFill>
                          <a:sym typeface="Symbol" panose="05050102010706020507" pitchFamily="18" charset="2"/>
                        </a:rPr>
                        <a:t></a:t>
                      </a:r>
                      <a:r>
                        <a:rPr lang="en-US" altLang="en-US" sz="2000" b="0" kern="1200" dirty="0">
                          <a:solidFill>
                            <a:schemeClr val="tx1"/>
                          </a:solidFill>
                          <a:sym typeface="Monotype Sorts" charset="2"/>
                        </a:rPr>
                        <a:t> B &amp; </a:t>
                      </a:r>
                      <a:r>
                        <a:rPr lang="en-US" altLang="en-US" sz="2000" b="0" kern="1200" dirty="0">
                          <a:solidFill>
                            <a:schemeClr val="tx1"/>
                          </a:solidFill>
                          <a:sym typeface="Iconic Symbols Ext" pitchFamily="2" charset="2"/>
                        </a:rPr>
                        <a:t>A </a:t>
                      </a:r>
                      <a:r>
                        <a:rPr lang="en-US" altLang="en-US" sz="2000" b="0" kern="1200" dirty="0">
                          <a:solidFill>
                            <a:schemeClr val="tx1"/>
                          </a:solidFill>
                          <a:sym typeface="Symbol" panose="05050102010706020507" pitchFamily="18" charset="2"/>
                        </a:rPr>
                        <a:t></a:t>
                      </a:r>
                      <a:r>
                        <a:rPr lang="en-US" altLang="en-US" sz="2000" b="0" kern="1200" dirty="0">
                          <a:solidFill>
                            <a:schemeClr val="tx1"/>
                          </a:solidFill>
                          <a:sym typeface="Monotype Sorts" charset="2"/>
                        </a:rPr>
                        <a:t> C</a:t>
                      </a:r>
                      <a:endParaRPr lang="en-US" sz="2000" b="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rPr>
                        <a:t>Union Rule</a:t>
                      </a:r>
                      <a:endParaRPr lang="en-US" sz="2000" b="0" kern="1200" dirty="0">
                        <a:solidFill>
                          <a:schemeClr val="tx1"/>
                        </a:solidFill>
                        <a:latin typeface="+mn-lt"/>
                        <a:ea typeface="+mn-ea"/>
                        <a:cs typeface="+mn-cs"/>
                      </a:endParaRPr>
                    </a:p>
                  </a:txBody>
                  <a:tcPr/>
                </a:tc>
                <a:extLst>
                  <a:ext uri="{0D108BD9-81ED-4DB2-BD59-A6C34878D82A}">
                    <a16:rowId xmlns:a16="http://schemas.microsoft.com/office/drawing/2014/main" val="10000"/>
                  </a:ext>
                </a:extLst>
              </a:tr>
            </a:tbl>
          </a:graphicData>
        </a:graphic>
      </p:graphicFrame>
      <p:graphicFrame>
        <p:nvGraphicFramePr>
          <p:cNvPr id="7" name="Table 6">
            <a:extLst>
              <a:ext uri="{FF2B5EF4-FFF2-40B4-BE49-F238E27FC236}">
                <a16:creationId xmlns:a16="http://schemas.microsoft.com/office/drawing/2014/main" id="{D966175E-FDD8-4040-B61A-789E3A08F244}"/>
              </a:ext>
            </a:extLst>
          </p:cNvPr>
          <p:cNvGraphicFramePr>
            <a:graphicFrameLocks noGrp="1"/>
          </p:cNvGraphicFramePr>
          <p:nvPr>
            <p:extLst>
              <p:ext uri="{D42A27DB-BD31-4B8C-83A1-F6EECF244321}">
                <p14:modId xmlns:p14="http://schemas.microsoft.com/office/powerpoint/2010/main" val="4036089920"/>
              </p:ext>
            </p:extLst>
          </p:nvPr>
        </p:nvGraphicFramePr>
        <p:xfrm>
          <a:off x="3828650" y="2204360"/>
          <a:ext cx="6918619" cy="396240"/>
        </p:xfrm>
        <a:graphic>
          <a:graphicData uri="http://schemas.openxmlformats.org/drawingml/2006/table">
            <a:tbl>
              <a:tblPr firstRow="1" bandRow="1">
                <a:tableStyleId>{D113A9D2-9D6B-4929-AA2D-F23B5EE8CBE7}</a:tableStyleId>
              </a:tblPr>
              <a:tblGrid>
                <a:gridCol w="2089571">
                  <a:extLst>
                    <a:ext uri="{9D8B030D-6E8A-4147-A177-3AD203B41FA5}">
                      <a16:colId xmlns:a16="http://schemas.microsoft.com/office/drawing/2014/main" val="20000"/>
                    </a:ext>
                  </a:extLst>
                </a:gridCol>
                <a:gridCol w="2089571">
                  <a:extLst>
                    <a:ext uri="{9D8B030D-6E8A-4147-A177-3AD203B41FA5}">
                      <a16:colId xmlns:a16="http://schemas.microsoft.com/office/drawing/2014/main" val="20001"/>
                    </a:ext>
                  </a:extLst>
                </a:gridCol>
                <a:gridCol w="2739477">
                  <a:extLst>
                    <a:ext uri="{9D8B030D-6E8A-4147-A177-3AD203B41FA5}">
                      <a16:colId xmlns:a16="http://schemas.microsoft.com/office/drawing/2014/main" val="20002"/>
                    </a:ext>
                  </a:extLst>
                </a:gridCol>
              </a:tblGrid>
              <a:tr h="1422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CD → EF</a:t>
                      </a:r>
                      <a:endParaRPr lang="en-US" altLang="en-US" sz="2000" b="0" dirty="0">
                        <a:solidFill>
                          <a:schemeClr val="tx1"/>
                        </a:solidFill>
                        <a:sym typeface="MS LineDraw" pitchFamily="49" charset="2"/>
                      </a:endParaRPr>
                    </a:p>
                  </a:txBody>
                  <a:tcPr/>
                </a:tc>
                <a:tc>
                  <a:txBody>
                    <a:bodyPr/>
                    <a:lstStyle/>
                    <a:p>
                      <a:r>
                        <a:rPr lang="en-US" altLang="en-US" sz="2000" b="0" kern="1200" dirty="0">
                          <a:solidFill>
                            <a:schemeClr val="tx1"/>
                          </a:solidFill>
                          <a:sym typeface="Iconic Symbols Ext" pitchFamily="2" charset="2"/>
                        </a:rPr>
                        <a:t>CD </a:t>
                      </a:r>
                      <a:r>
                        <a:rPr lang="en-US" altLang="en-US" sz="2000" b="0" kern="1200" dirty="0">
                          <a:solidFill>
                            <a:schemeClr val="tx1"/>
                          </a:solidFill>
                          <a:sym typeface="Symbol" panose="05050102010706020507" pitchFamily="18" charset="2"/>
                        </a:rPr>
                        <a:t></a:t>
                      </a:r>
                      <a:r>
                        <a:rPr lang="en-US" altLang="en-US" sz="2000" b="0" kern="1200" dirty="0">
                          <a:solidFill>
                            <a:schemeClr val="tx1"/>
                          </a:solidFill>
                          <a:sym typeface="Monotype Sorts" charset="2"/>
                        </a:rPr>
                        <a:t> E &amp; </a:t>
                      </a:r>
                      <a:r>
                        <a:rPr lang="en-US" altLang="en-US" sz="2000" b="0" kern="1200" dirty="0">
                          <a:solidFill>
                            <a:schemeClr val="tx1"/>
                          </a:solidFill>
                          <a:sym typeface="Iconic Symbols Ext" pitchFamily="2" charset="2"/>
                        </a:rPr>
                        <a:t>CD </a:t>
                      </a:r>
                      <a:r>
                        <a:rPr lang="en-US" altLang="en-US" sz="2000" b="0" kern="1200" dirty="0">
                          <a:solidFill>
                            <a:schemeClr val="tx1"/>
                          </a:solidFill>
                          <a:sym typeface="Symbol" panose="05050102010706020507" pitchFamily="18" charset="2"/>
                        </a:rPr>
                        <a:t></a:t>
                      </a:r>
                      <a:r>
                        <a:rPr lang="en-US" altLang="en-US" sz="2000" b="0" kern="1200" dirty="0">
                          <a:solidFill>
                            <a:schemeClr val="tx1"/>
                          </a:solidFill>
                          <a:sym typeface="Monotype Sorts" charset="2"/>
                        </a:rPr>
                        <a:t> F</a:t>
                      </a:r>
                      <a:endParaRPr lang="en-US" sz="2000" b="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rPr>
                        <a:t>Union Rule</a:t>
                      </a:r>
                      <a:endParaRPr lang="en-US" sz="2000" b="0" kern="1200" dirty="0">
                        <a:solidFill>
                          <a:schemeClr val="tx1"/>
                        </a:solidFill>
                        <a:latin typeface="+mn-lt"/>
                        <a:ea typeface="+mn-ea"/>
                        <a:cs typeface="+mn-cs"/>
                      </a:endParaRPr>
                    </a:p>
                  </a:txBody>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A18932C3-5AF8-41BA-BD5E-4497080DFF88}"/>
              </a:ext>
            </a:extLst>
          </p:cNvPr>
          <p:cNvGraphicFramePr>
            <a:graphicFrameLocks noGrp="1"/>
          </p:cNvGraphicFramePr>
          <p:nvPr>
            <p:extLst>
              <p:ext uri="{D42A27DB-BD31-4B8C-83A1-F6EECF244321}">
                <p14:modId xmlns:p14="http://schemas.microsoft.com/office/powerpoint/2010/main" val="1584508660"/>
              </p:ext>
            </p:extLst>
          </p:nvPr>
        </p:nvGraphicFramePr>
        <p:xfrm>
          <a:off x="3828650" y="2603461"/>
          <a:ext cx="6918619" cy="396240"/>
        </p:xfrm>
        <a:graphic>
          <a:graphicData uri="http://schemas.openxmlformats.org/drawingml/2006/table">
            <a:tbl>
              <a:tblPr firstRow="1" bandRow="1">
                <a:tableStyleId>{D113A9D2-9D6B-4929-AA2D-F23B5EE8CBE7}</a:tableStyleId>
              </a:tblPr>
              <a:tblGrid>
                <a:gridCol w="2089571">
                  <a:extLst>
                    <a:ext uri="{9D8B030D-6E8A-4147-A177-3AD203B41FA5}">
                      <a16:colId xmlns:a16="http://schemas.microsoft.com/office/drawing/2014/main" val="20000"/>
                    </a:ext>
                  </a:extLst>
                </a:gridCol>
                <a:gridCol w="2089571">
                  <a:extLst>
                    <a:ext uri="{9D8B030D-6E8A-4147-A177-3AD203B41FA5}">
                      <a16:colId xmlns:a16="http://schemas.microsoft.com/office/drawing/2014/main" val="20001"/>
                    </a:ext>
                  </a:extLst>
                </a:gridCol>
                <a:gridCol w="2739477">
                  <a:extLst>
                    <a:ext uri="{9D8B030D-6E8A-4147-A177-3AD203B41FA5}">
                      <a16:colId xmlns:a16="http://schemas.microsoft.com/office/drawing/2014/main" val="20002"/>
                    </a:ext>
                  </a:extLst>
                </a:gridCol>
              </a:tblGrid>
              <a:tr h="1422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A → E</a:t>
                      </a:r>
                      <a:endParaRPr lang="en-US" altLang="en-US" sz="2000" b="0" dirty="0">
                        <a:solidFill>
                          <a:schemeClr val="tx1"/>
                        </a:solidFill>
                        <a:sym typeface="MS LineDraw" pitchFamily="49" charset="2"/>
                      </a:endParaRPr>
                    </a:p>
                  </a:txBody>
                  <a:tcPr/>
                </a:tc>
                <a:tc>
                  <a:txBody>
                    <a:bodyPr/>
                    <a:lstStyle/>
                    <a:p>
                      <a:r>
                        <a:rPr lang="en-US" altLang="en-US" sz="2000" b="0" kern="1200" dirty="0">
                          <a:solidFill>
                            <a:schemeClr val="tx1"/>
                          </a:solidFill>
                          <a:sym typeface="Iconic Symbols Ext" pitchFamily="2" charset="2"/>
                        </a:rPr>
                        <a:t>A </a:t>
                      </a:r>
                      <a:r>
                        <a:rPr lang="en-US" altLang="en-US" sz="2000" b="0" kern="1200" dirty="0">
                          <a:solidFill>
                            <a:schemeClr val="tx1"/>
                          </a:solidFill>
                          <a:sym typeface="Symbol" panose="05050102010706020507" pitchFamily="18" charset="2"/>
                        </a:rPr>
                        <a:t></a:t>
                      </a:r>
                      <a:r>
                        <a:rPr lang="en-US" altLang="en-US" sz="2000" b="0" kern="1200" dirty="0">
                          <a:solidFill>
                            <a:schemeClr val="tx1"/>
                          </a:solidFill>
                          <a:sym typeface="Monotype Sorts" charset="2"/>
                        </a:rPr>
                        <a:t> B &amp; </a:t>
                      </a:r>
                      <a:r>
                        <a:rPr lang="en-US" altLang="en-US" sz="2000" b="0" kern="1200" dirty="0">
                          <a:solidFill>
                            <a:schemeClr val="tx1"/>
                          </a:solidFill>
                          <a:sym typeface="Iconic Symbols Ext" pitchFamily="2" charset="2"/>
                        </a:rPr>
                        <a:t>B </a:t>
                      </a:r>
                      <a:r>
                        <a:rPr lang="en-US" altLang="en-US" sz="2000" b="0" kern="1200" dirty="0">
                          <a:solidFill>
                            <a:schemeClr val="tx1"/>
                          </a:solidFill>
                          <a:sym typeface="Symbol" panose="05050102010706020507" pitchFamily="18" charset="2"/>
                        </a:rPr>
                        <a:t></a:t>
                      </a:r>
                      <a:r>
                        <a:rPr lang="en-US" altLang="en-US" sz="2000" b="0" kern="1200" dirty="0">
                          <a:solidFill>
                            <a:schemeClr val="tx1"/>
                          </a:solidFill>
                          <a:sym typeface="Monotype Sorts" charset="2"/>
                        </a:rPr>
                        <a:t> E</a:t>
                      </a:r>
                      <a:endParaRPr lang="en-US" sz="2000" b="0" kern="1200" dirty="0">
                        <a:solidFill>
                          <a:schemeClr val="tx1"/>
                        </a:solidFill>
                        <a:latin typeface="+mn-lt"/>
                        <a:ea typeface="+mn-ea"/>
                        <a:cs typeface="+mn-cs"/>
                      </a:endParaRPr>
                    </a:p>
                  </a:txBody>
                  <a:tcPr/>
                </a:tc>
                <a:tc>
                  <a:txBody>
                    <a:bodyPr/>
                    <a:lstStyle/>
                    <a:p>
                      <a:r>
                        <a:rPr lang="en-US" sz="2000" b="0" kern="1200" dirty="0">
                          <a:solidFill>
                            <a:schemeClr val="tx1"/>
                          </a:solidFill>
                        </a:rPr>
                        <a:t>Transitivity Rule</a:t>
                      </a:r>
                      <a:endParaRPr lang="en-US" sz="2000" b="0" kern="1200" dirty="0">
                        <a:solidFill>
                          <a:schemeClr val="tx1"/>
                        </a:solidFill>
                        <a:latin typeface="+mn-lt"/>
                        <a:ea typeface="+mn-ea"/>
                        <a:cs typeface="+mn-cs"/>
                      </a:endParaRPr>
                    </a:p>
                  </a:txBody>
                  <a:tcPr/>
                </a:tc>
                <a:extLst>
                  <a:ext uri="{0D108BD9-81ED-4DB2-BD59-A6C34878D82A}">
                    <a16:rowId xmlns:a16="http://schemas.microsoft.com/office/drawing/2014/main" val="10000"/>
                  </a:ext>
                </a:extLst>
              </a:tr>
            </a:tbl>
          </a:graphicData>
        </a:graphic>
      </p:graphicFrame>
      <p:sp>
        <p:nvSpPr>
          <p:cNvPr id="9" name="TextBox 8">
            <a:extLst>
              <a:ext uri="{FF2B5EF4-FFF2-40B4-BE49-F238E27FC236}">
                <a16:creationId xmlns:a16="http://schemas.microsoft.com/office/drawing/2014/main" id="{949CBF58-59C9-4828-8AB0-DF040EAB3D76}"/>
              </a:ext>
            </a:extLst>
          </p:cNvPr>
          <p:cNvSpPr txBox="1"/>
          <p:nvPr/>
        </p:nvSpPr>
        <p:spPr>
          <a:xfrm>
            <a:off x="3667026" y="5137009"/>
            <a:ext cx="731383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0" lvl="1" algn="ctr"/>
            <a:r>
              <a:rPr lang="en-US" sz="2800" b="1" dirty="0">
                <a:ln w="0"/>
                <a:solidFill>
                  <a:schemeClr val="tx1"/>
                </a:solidFill>
              </a:rPr>
              <a:t>F</a:t>
            </a:r>
            <a:r>
              <a:rPr lang="en-US" sz="2800" b="1" baseline="30000" dirty="0">
                <a:ln w="0"/>
                <a:solidFill>
                  <a:schemeClr val="tx1"/>
                </a:solidFill>
              </a:rPr>
              <a:t>+ </a:t>
            </a:r>
            <a:r>
              <a:rPr lang="en-US" sz="2800" dirty="0">
                <a:ln w="0"/>
                <a:solidFill>
                  <a:schemeClr val="tx1"/>
                </a:solidFill>
              </a:rPr>
              <a:t>= {A → BC, CD → EF</a:t>
            </a:r>
            <a:r>
              <a:rPr lang="en-US" sz="2800" dirty="0">
                <a:ln w="0"/>
                <a:solidFill>
                  <a:schemeClr val="tx1"/>
                </a:solidFill>
                <a:sym typeface="MS LineDraw" pitchFamily="49" charset="2"/>
              </a:rPr>
              <a:t>, </a:t>
            </a:r>
            <a:r>
              <a:rPr lang="en-US" sz="2800" dirty="0">
                <a:ln w="0"/>
                <a:solidFill>
                  <a:schemeClr val="tx1"/>
                </a:solidFill>
              </a:rPr>
              <a:t>A → E, AD → E,</a:t>
            </a:r>
            <a:r>
              <a:rPr lang="en-US" sz="2800" dirty="0">
                <a:ln w="0"/>
                <a:solidFill>
                  <a:schemeClr val="tx1"/>
                </a:solidFill>
                <a:sym typeface="MS LineDraw" pitchFamily="49" charset="2"/>
              </a:rPr>
              <a:t> </a:t>
            </a:r>
            <a:r>
              <a:rPr lang="en-US" sz="2800" dirty="0">
                <a:ln w="0"/>
                <a:solidFill>
                  <a:schemeClr val="tx1"/>
                </a:solidFill>
              </a:rPr>
              <a:t>AD → F</a:t>
            </a:r>
            <a:r>
              <a:rPr lang="en-US" sz="2800" dirty="0">
                <a:ln w="0"/>
                <a:solidFill>
                  <a:schemeClr val="tx1"/>
                </a:solidFill>
                <a:sym typeface="MS LineDraw" pitchFamily="49" charset="2"/>
              </a:rPr>
              <a:t>}</a:t>
            </a:r>
            <a:endParaRPr lang="en-US" altLang="en-US" sz="2800" dirty="0">
              <a:ln w="0"/>
              <a:solidFill>
                <a:schemeClr val="tx1"/>
              </a:solidFill>
              <a:sym typeface="MS LineDraw" pitchFamily="49" charset="2"/>
            </a:endParaRPr>
          </a:p>
        </p:txBody>
      </p:sp>
      <p:graphicFrame>
        <p:nvGraphicFramePr>
          <p:cNvPr id="10" name="Table 9">
            <a:extLst>
              <a:ext uri="{FF2B5EF4-FFF2-40B4-BE49-F238E27FC236}">
                <a16:creationId xmlns:a16="http://schemas.microsoft.com/office/drawing/2014/main" id="{2D91F564-98DD-485C-901B-12CD0138D351}"/>
              </a:ext>
            </a:extLst>
          </p:cNvPr>
          <p:cNvGraphicFramePr>
            <a:graphicFrameLocks noGrp="1"/>
          </p:cNvGraphicFramePr>
          <p:nvPr>
            <p:extLst>
              <p:ext uri="{D42A27DB-BD31-4B8C-83A1-F6EECF244321}">
                <p14:modId xmlns:p14="http://schemas.microsoft.com/office/powerpoint/2010/main" val="103961896"/>
              </p:ext>
            </p:extLst>
          </p:nvPr>
        </p:nvGraphicFramePr>
        <p:xfrm>
          <a:off x="3828650" y="2999262"/>
          <a:ext cx="6918619" cy="396240"/>
        </p:xfrm>
        <a:graphic>
          <a:graphicData uri="http://schemas.openxmlformats.org/drawingml/2006/table">
            <a:tbl>
              <a:tblPr firstRow="1" bandRow="1">
                <a:tableStyleId>{D113A9D2-9D6B-4929-AA2D-F23B5EE8CBE7}</a:tableStyleId>
              </a:tblPr>
              <a:tblGrid>
                <a:gridCol w="2089571">
                  <a:extLst>
                    <a:ext uri="{9D8B030D-6E8A-4147-A177-3AD203B41FA5}">
                      <a16:colId xmlns:a16="http://schemas.microsoft.com/office/drawing/2014/main" val="20000"/>
                    </a:ext>
                  </a:extLst>
                </a:gridCol>
                <a:gridCol w="2089571">
                  <a:extLst>
                    <a:ext uri="{9D8B030D-6E8A-4147-A177-3AD203B41FA5}">
                      <a16:colId xmlns:a16="http://schemas.microsoft.com/office/drawing/2014/main" val="20001"/>
                    </a:ext>
                  </a:extLst>
                </a:gridCol>
                <a:gridCol w="2739477">
                  <a:extLst>
                    <a:ext uri="{9D8B030D-6E8A-4147-A177-3AD203B41FA5}">
                      <a16:colId xmlns:a16="http://schemas.microsoft.com/office/drawing/2014/main" val="20002"/>
                    </a:ext>
                  </a:extLst>
                </a:gridCol>
              </a:tblGrid>
              <a:tr h="1422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AD → E</a:t>
                      </a:r>
                      <a:endParaRPr lang="en-US" altLang="en-US" sz="2000" b="0" dirty="0">
                        <a:solidFill>
                          <a:schemeClr val="tx1"/>
                        </a:solidFill>
                        <a:sym typeface="MS LineDraw" pitchFamily="49" charset="2"/>
                      </a:endParaRPr>
                    </a:p>
                  </a:txBody>
                  <a:tcPr/>
                </a:tc>
                <a:tc>
                  <a:txBody>
                    <a:bodyPr/>
                    <a:lstStyle/>
                    <a:p>
                      <a:r>
                        <a:rPr lang="en-US" altLang="en-US" sz="2000" b="0" kern="1200" dirty="0">
                          <a:solidFill>
                            <a:schemeClr val="tx1"/>
                          </a:solidFill>
                          <a:sym typeface="Iconic Symbols Ext" pitchFamily="2" charset="2"/>
                        </a:rPr>
                        <a:t>A </a:t>
                      </a:r>
                      <a:r>
                        <a:rPr lang="en-US" altLang="en-US" sz="2000" b="0" kern="1200" dirty="0">
                          <a:solidFill>
                            <a:schemeClr val="tx1"/>
                          </a:solidFill>
                          <a:sym typeface="Symbol" panose="05050102010706020507" pitchFamily="18" charset="2"/>
                        </a:rPr>
                        <a:t></a:t>
                      </a:r>
                      <a:r>
                        <a:rPr lang="en-US" altLang="en-US" sz="2000" b="0" kern="1200" dirty="0">
                          <a:solidFill>
                            <a:schemeClr val="tx1"/>
                          </a:solidFill>
                          <a:sym typeface="Monotype Sorts" charset="2"/>
                        </a:rPr>
                        <a:t> C &amp; </a:t>
                      </a:r>
                      <a:r>
                        <a:rPr lang="en-US" altLang="en-US" sz="2000" b="0" kern="1200" dirty="0">
                          <a:solidFill>
                            <a:schemeClr val="tx1"/>
                          </a:solidFill>
                          <a:sym typeface="Iconic Symbols Ext" pitchFamily="2" charset="2"/>
                        </a:rPr>
                        <a:t>CD </a:t>
                      </a:r>
                      <a:r>
                        <a:rPr lang="en-US" altLang="en-US" sz="2000" b="0" kern="1200" dirty="0">
                          <a:solidFill>
                            <a:schemeClr val="tx1"/>
                          </a:solidFill>
                          <a:sym typeface="Symbol" panose="05050102010706020507" pitchFamily="18" charset="2"/>
                        </a:rPr>
                        <a:t></a:t>
                      </a:r>
                      <a:r>
                        <a:rPr lang="en-US" altLang="en-US" sz="2000" b="0" kern="1200" dirty="0">
                          <a:solidFill>
                            <a:schemeClr val="tx1"/>
                          </a:solidFill>
                          <a:sym typeface="Monotype Sorts" charset="2"/>
                        </a:rPr>
                        <a:t> E</a:t>
                      </a:r>
                      <a:endParaRPr lang="en-US" sz="2000" b="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rPr>
                        <a:t>Pseudo-transitivity Rule</a:t>
                      </a:r>
                      <a:endParaRPr lang="en-US" sz="2000" b="0" kern="1200" dirty="0">
                        <a:solidFill>
                          <a:schemeClr val="tx1"/>
                        </a:solidFill>
                        <a:latin typeface="+mn-lt"/>
                        <a:ea typeface="+mn-ea"/>
                        <a:cs typeface="+mn-cs"/>
                      </a:endParaRPr>
                    </a:p>
                  </a:txBody>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B44D0567-0F98-46EA-B8A2-68BB9292548D}"/>
              </a:ext>
            </a:extLst>
          </p:cNvPr>
          <p:cNvGraphicFramePr>
            <a:graphicFrameLocks noGrp="1"/>
          </p:cNvGraphicFramePr>
          <p:nvPr>
            <p:extLst>
              <p:ext uri="{D42A27DB-BD31-4B8C-83A1-F6EECF244321}">
                <p14:modId xmlns:p14="http://schemas.microsoft.com/office/powerpoint/2010/main" val="1495403156"/>
              </p:ext>
            </p:extLst>
          </p:nvPr>
        </p:nvGraphicFramePr>
        <p:xfrm>
          <a:off x="3828650" y="3398363"/>
          <a:ext cx="6918619" cy="396240"/>
        </p:xfrm>
        <a:graphic>
          <a:graphicData uri="http://schemas.openxmlformats.org/drawingml/2006/table">
            <a:tbl>
              <a:tblPr firstRow="1" bandRow="1">
                <a:tableStyleId>{D113A9D2-9D6B-4929-AA2D-F23B5EE8CBE7}</a:tableStyleId>
              </a:tblPr>
              <a:tblGrid>
                <a:gridCol w="2089571">
                  <a:extLst>
                    <a:ext uri="{9D8B030D-6E8A-4147-A177-3AD203B41FA5}">
                      <a16:colId xmlns:a16="http://schemas.microsoft.com/office/drawing/2014/main" val="20000"/>
                    </a:ext>
                  </a:extLst>
                </a:gridCol>
                <a:gridCol w="2089571">
                  <a:extLst>
                    <a:ext uri="{9D8B030D-6E8A-4147-A177-3AD203B41FA5}">
                      <a16:colId xmlns:a16="http://schemas.microsoft.com/office/drawing/2014/main" val="20001"/>
                    </a:ext>
                  </a:extLst>
                </a:gridCol>
                <a:gridCol w="2739477">
                  <a:extLst>
                    <a:ext uri="{9D8B030D-6E8A-4147-A177-3AD203B41FA5}">
                      <a16:colId xmlns:a16="http://schemas.microsoft.com/office/drawing/2014/main" val="20002"/>
                    </a:ext>
                  </a:extLst>
                </a:gridCol>
              </a:tblGrid>
              <a:tr h="1422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AD → F</a:t>
                      </a:r>
                      <a:endParaRPr lang="en-US" altLang="en-US" sz="2000" b="0" dirty="0">
                        <a:solidFill>
                          <a:schemeClr val="tx1"/>
                        </a:solidFill>
                        <a:sym typeface="MS LineDraw" pitchFamily="49" charset="2"/>
                      </a:endParaRPr>
                    </a:p>
                  </a:txBody>
                  <a:tcPr/>
                </a:tc>
                <a:tc>
                  <a:txBody>
                    <a:bodyPr/>
                    <a:lstStyle/>
                    <a:p>
                      <a:r>
                        <a:rPr lang="en-US" altLang="en-US" sz="2000" b="0" kern="1200" dirty="0">
                          <a:solidFill>
                            <a:schemeClr val="tx1"/>
                          </a:solidFill>
                          <a:sym typeface="Iconic Symbols Ext" pitchFamily="2" charset="2"/>
                        </a:rPr>
                        <a:t>A </a:t>
                      </a:r>
                      <a:r>
                        <a:rPr lang="en-US" altLang="en-US" sz="2000" b="0" kern="1200" dirty="0">
                          <a:solidFill>
                            <a:schemeClr val="tx1"/>
                          </a:solidFill>
                          <a:sym typeface="Symbol" panose="05050102010706020507" pitchFamily="18" charset="2"/>
                        </a:rPr>
                        <a:t></a:t>
                      </a:r>
                      <a:r>
                        <a:rPr lang="en-US" altLang="en-US" sz="2000" b="0" kern="1200" dirty="0">
                          <a:solidFill>
                            <a:schemeClr val="tx1"/>
                          </a:solidFill>
                          <a:sym typeface="Monotype Sorts" charset="2"/>
                        </a:rPr>
                        <a:t> C &amp; </a:t>
                      </a:r>
                      <a:r>
                        <a:rPr lang="en-US" altLang="en-US" sz="2000" b="0" kern="1200" dirty="0">
                          <a:solidFill>
                            <a:schemeClr val="tx1"/>
                          </a:solidFill>
                          <a:sym typeface="Iconic Symbols Ext" pitchFamily="2" charset="2"/>
                        </a:rPr>
                        <a:t>CD </a:t>
                      </a:r>
                      <a:r>
                        <a:rPr lang="en-US" altLang="en-US" sz="2000" b="0" kern="1200" dirty="0">
                          <a:solidFill>
                            <a:schemeClr val="tx1"/>
                          </a:solidFill>
                          <a:sym typeface="Symbol" panose="05050102010706020507" pitchFamily="18" charset="2"/>
                        </a:rPr>
                        <a:t></a:t>
                      </a:r>
                      <a:r>
                        <a:rPr lang="en-US" altLang="en-US" sz="2000" b="0" kern="1200" dirty="0">
                          <a:solidFill>
                            <a:schemeClr val="tx1"/>
                          </a:solidFill>
                          <a:sym typeface="Monotype Sorts" charset="2"/>
                        </a:rPr>
                        <a:t> F</a:t>
                      </a:r>
                      <a:endParaRPr lang="en-US" sz="2000" b="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rPr>
                        <a:t>Pseudo-transitivity Rule</a:t>
                      </a:r>
                      <a:endParaRPr lang="en-US" sz="2000" b="0" kern="1200" dirty="0">
                        <a:solidFill>
                          <a:schemeClr val="tx1"/>
                        </a:solidFill>
                        <a:latin typeface="+mn-lt"/>
                        <a:ea typeface="+mn-ea"/>
                        <a:cs typeface="+mn-cs"/>
                      </a:endParaRPr>
                    </a:p>
                  </a:txBody>
                  <a:tcPr/>
                </a:tc>
                <a:extLst>
                  <a:ext uri="{0D108BD9-81ED-4DB2-BD59-A6C34878D82A}">
                    <a16:rowId xmlns:a16="http://schemas.microsoft.com/office/drawing/2014/main" val="10000"/>
                  </a:ext>
                </a:extLst>
              </a:tr>
            </a:tbl>
          </a:graphicData>
        </a:graphic>
      </p:graphicFrame>
      <p:cxnSp>
        <p:nvCxnSpPr>
          <p:cNvPr id="13" name="Straight Arrow Connector 12">
            <a:extLst>
              <a:ext uri="{FF2B5EF4-FFF2-40B4-BE49-F238E27FC236}">
                <a16:creationId xmlns:a16="http://schemas.microsoft.com/office/drawing/2014/main" id="{29DEFC49-82FD-4395-9CAA-0EA423149106}"/>
              </a:ext>
            </a:extLst>
          </p:cNvPr>
          <p:cNvCxnSpPr>
            <a:cxnSpLocks/>
            <a:endCxn id="4" idx="2"/>
          </p:cNvCxnSpPr>
          <p:nvPr/>
        </p:nvCxnSpPr>
        <p:spPr>
          <a:xfrm flipH="1" flipV="1">
            <a:off x="4468305" y="3930977"/>
            <a:ext cx="707010" cy="4145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05125225-FD54-4EB6-96BD-A417292CC115}"/>
              </a:ext>
            </a:extLst>
          </p:cNvPr>
          <p:cNvSpPr/>
          <p:nvPr/>
        </p:nvSpPr>
        <p:spPr>
          <a:xfrm>
            <a:off x="5175315" y="4204196"/>
            <a:ext cx="548548" cy="523220"/>
          </a:xfrm>
          <a:prstGeom prst="rect">
            <a:avLst/>
          </a:prstGeom>
        </p:spPr>
        <p:txBody>
          <a:bodyPr wrap="none">
            <a:spAutoFit/>
          </a:bodyPr>
          <a:lstStyle/>
          <a:p>
            <a:r>
              <a:rPr lang="en-US" sz="2800" b="1" dirty="0">
                <a:ln w="0"/>
                <a:solidFill>
                  <a:srgbClr val="FF0000"/>
                </a:solidFill>
              </a:rPr>
              <a:t>F</a:t>
            </a:r>
            <a:r>
              <a:rPr lang="en-US" sz="2800" b="1" baseline="30000" dirty="0">
                <a:ln w="0"/>
                <a:solidFill>
                  <a:srgbClr val="FF0000"/>
                </a:solidFill>
              </a:rPr>
              <a:t>+ </a:t>
            </a:r>
            <a:endParaRPr lang="en-US" sz="2800" dirty="0">
              <a:solidFill>
                <a:srgbClr val="FF0000"/>
              </a:solidFill>
            </a:endParaRPr>
          </a:p>
        </p:txBody>
      </p:sp>
    </p:spTree>
    <p:extLst>
      <p:ext uri="{BB962C8B-B14F-4D97-AF65-F5344CB8AC3E}">
        <p14:creationId xmlns:p14="http://schemas.microsoft.com/office/powerpoint/2010/main" val="64969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ppt_x"/>
                                          </p:val>
                                        </p:tav>
                                        <p:tav tm="100000">
                                          <p:val>
                                            <p:strVal val="#ppt_x"/>
                                          </p:val>
                                        </p:tav>
                                      </p:tavLst>
                                    </p:anim>
                                    <p:anim calcmode="lin" valueType="num">
                                      <p:cBhvr additive="base">
                                        <p:cTn id="3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9" grpId="0" animBg="1"/>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Closure Set Attributes</a:t>
            </a:r>
            <a:endParaRPr lang="en-US" dirty="0"/>
          </a:p>
        </p:txBody>
      </p:sp>
      <p:sp>
        <p:nvSpPr>
          <p:cNvPr id="3" name="Rectangle 2">
            <a:extLst>
              <a:ext uri="{FF2B5EF4-FFF2-40B4-BE49-F238E27FC236}">
                <a16:creationId xmlns:a16="http://schemas.microsoft.com/office/drawing/2014/main" id="{672DE226-7F4C-47F3-A600-4D7D7ABDEFA1}"/>
              </a:ext>
            </a:extLst>
          </p:cNvPr>
          <p:cNvSpPr/>
          <p:nvPr/>
        </p:nvSpPr>
        <p:spPr>
          <a:xfrm>
            <a:off x="3566475" y="803823"/>
            <a:ext cx="8160470" cy="5109091"/>
          </a:xfrm>
          <a:prstGeom prst="rect">
            <a:avLst/>
          </a:prstGeom>
        </p:spPr>
        <p:txBody>
          <a:bodyPr wrap="square">
            <a:spAutoFit/>
          </a:bodyPr>
          <a:lstStyle/>
          <a:p>
            <a:pPr marL="342900" indent="-342900" algn="just">
              <a:buFont typeface="Wingdings" panose="05000000000000000000" pitchFamily="2" charset="2"/>
              <a:buChar char="Ø"/>
            </a:pPr>
            <a:r>
              <a:rPr lang="en-US" sz="2200" dirty="0">
                <a:solidFill>
                  <a:srgbClr val="303030"/>
                </a:solidFill>
                <a:latin typeface="Cambria Math" panose="02040503050406030204" pitchFamily="18" charset="0"/>
                <a:ea typeface="Cambria Math" panose="02040503050406030204" pitchFamily="18" charset="0"/>
              </a:rPr>
              <a:t>The set of all those attributes which can be functionally determined from an attribute set is called as a closure of that attribute set.</a:t>
            </a:r>
          </a:p>
          <a:p>
            <a:pPr marL="342900" indent="-342900" algn="just">
              <a:buFont typeface="Wingdings" panose="05000000000000000000" pitchFamily="2" charset="2"/>
              <a:buChar char="Ø"/>
            </a:pPr>
            <a:endParaRPr lang="en-US" sz="2200" dirty="0">
              <a:solidFill>
                <a:srgbClr val="303030"/>
              </a:solidFill>
              <a:latin typeface="Cambria Math" panose="02040503050406030204" pitchFamily="18" charset="0"/>
              <a:ea typeface="Cambria Math" panose="02040503050406030204" pitchFamily="18" charset="0"/>
            </a:endParaRPr>
          </a:p>
          <a:p>
            <a:pPr marL="342900" indent="-342900" algn="just">
              <a:buFont typeface="Wingdings" panose="05000000000000000000" pitchFamily="2" charset="2"/>
              <a:buChar char="Ø"/>
            </a:pPr>
            <a:r>
              <a:rPr lang="en-US" sz="2200" dirty="0">
                <a:latin typeface="Cambria Math" panose="02040503050406030204" pitchFamily="18" charset="0"/>
                <a:ea typeface="Cambria Math" panose="02040503050406030204" pitchFamily="18" charset="0"/>
              </a:rPr>
              <a:t>Closure of attribute set {A} is denoted as </a:t>
            </a:r>
            <a:r>
              <a:rPr lang="en-US" sz="2400" b="1" dirty="0">
                <a:ln w="0"/>
                <a:solidFill>
                  <a:srgbClr val="000000"/>
                </a:solidFill>
                <a:latin typeface="Cambria Math" panose="02040503050406030204" pitchFamily="18" charset="0"/>
                <a:ea typeface="Cambria Math" panose="02040503050406030204" pitchFamily="18" charset="0"/>
              </a:rPr>
              <a:t>A</a:t>
            </a:r>
            <a:r>
              <a:rPr lang="en-US" sz="2400" b="1" baseline="30000" dirty="0">
                <a:ln w="0"/>
                <a:solidFill>
                  <a:srgbClr val="000000"/>
                </a:solidFill>
                <a:latin typeface="Cambria Math" panose="02040503050406030204" pitchFamily="18" charset="0"/>
                <a:ea typeface="Cambria Math" panose="02040503050406030204" pitchFamily="18" charset="0"/>
              </a:rPr>
              <a:t>+</a:t>
            </a:r>
            <a:r>
              <a:rPr lang="en-US" sz="2200" dirty="0">
                <a:latin typeface="Cambria Math" panose="02040503050406030204" pitchFamily="18" charset="0"/>
                <a:ea typeface="Cambria Math" panose="02040503050406030204" pitchFamily="18" charset="0"/>
              </a:rPr>
              <a:t>.</a:t>
            </a:r>
          </a:p>
          <a:p>
            <a:pPr marL="342900" indent="-342900" algn="just">
              <a:buFont typeface="Wingdings" panose="05000000000000000000" pitchFamily="2" charset="2"/>
              <a:buChar char="Ø"/>
            </a:pPr>
            <a:endParaRPr lang="en-US" sz="2200" dirty="0">
              <a:latin typeface="Cambria Math" panose="02040503050406030204" pitchFamily="18" charset="0"/>
              <a:ea typeface="Cambria Math" panose="02040503050406030204" pitchFamily="18" charset="0"/>
            </a:endParaRPr>
          </a:p>
          <a:p>
            <a:pPr algn="just"/>
            <a:r>
              <a:rPr lang="en-US" sz="2400" b="1" dirty="0">
                <a:solidFill>
                  <a:srgbClr val="FF0000"/>
                </a:solidFill>
                <a:latin typeface="Cambria Math" panose="02040503050406030204" pitchFamily="18" charset="0"/>
                <a:ea typeface="Cambria Math" panose="02040503050406030204" pitchFamily="18" charset="0"/>
              </a:rPr>
              <a:t>Rules to find Closure set of Attributes:</a:t>
            </a:r>
          </a:p>
          <a:p>
            <a:pPr algn="just"/>
            <a:endParaRPr lang="en-US" sz="2400" b="1" dirty="0">
              <a:solidFill>
                <a:srgbClr val="FF0000"/>
              </a:solidFill>
              <a:latin typeface="Cambria Math" panose="02040503050406030204" pitchFamily="18" charset="0"/>
              <a:ea typeface="Cambria Math" panose="02040503050406030204" pitchFamily="18" charset="0"/>
            </a:endParaRPr>
          </a:p>
          <a:p>
            <a:pPr marL="457200" indent="-457200" algn="just">
              <a:buFont typeface="+mj-lt"/>
              <a:buAutoNum type="arabicPeriod"/>
            </a:pPr>
            <a:r>
              <a:rPr lang="en-US" sz="2400" dirty="0">
                <a:latin typeface="Cambria Math" panose="02040503050406030204" pitchFamily="18" charset="0"/>
                <a:ea typeface="Cambria Math" panose="02040503050406030204" pitchFamily="18" charset="0"/>
              </a:rPr>
              <a:t>Add the attributes contained in the attribute set for which closure is being calculated to the result set.</a:t>
            </a:r>
          </a:p>
          <a:p>
            <a:pPr marL="457200" indent="-457200" algn="just">
              <a:buFont typeface="+mj-lt"/>
              <a:buAutoNum type="arabicPeriod"/>
            </a:pPr>
            <a:endParaRPr lang="en-US" sz="2400" dirty="0">
              <a:latin typeface="Cambria Math" panose="02040503050406030204" pitchFamily="18" charset="0"/>
              <a:ea typeface="Cambria Math" panose="02040503050406030204" pitchFamily="18" charset="0"/>
            </a:endParaRPr>
          </a:p>
          <a:p>
            <a:pPr marL="457200" indent="-457200" algn="just">
              <a:buFont typeface="+mj-lt"/>
              <a:buAutoNum type="arabicPeriod"/>
            </a:pPr>
            <a:r>
              <a:rPr lang="en-US" sz="2400" dirty="0">
                <a:latin typeface="Cambria Math" panose="02040503050406030204" pitchFamily="18" charset="0"/>
                <a:ea typeface="Cambria Math" panose="02040503050406030204" pitchFamily="18" charset="0"/>
              </a:rPr>
              <a:t>Recursively add the attributes to the result set which can be functionally determined from the attributes already contained in the result set.</a:t>
            </a:r>
          </a:p>
        </p:txBody>
      </p:sp>
    </p:spTree>
    <p:extLst>
      <p:ext uri="{BB962C8B-B14F-4D97-AF65-F5344CB8AC3E}">
        <p14:creationId xmlns:p14="http://schemas.microsoft.com/office/powerpoint/2010/main" val="3560699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circle(in)">
                                      <p:cBhvr>
                                        <p:cTn id="15" dur="20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Closure Set Attributes</a:t>
            </a:r>
            <a:endParaRPr lang="en-US" dirty="0"/>
          </a:p>
        </p:txBody>
      </p:sp>
      <p:sp>
        <p:nvSpPr>
          <p:cNvPr id="4" name="Rectangle 3">
            <a:extLst>
              <a:ext uri="{FF2B5EF4-FFF2-40B4-BE49-F238E27FC236}">
                <a16:creationId xmlns:a16="http://schemas.microsoft.com/office/drawing/2014/main" id="{1F16462E-7ABE-49E0-A1DE-5EA97C56553C}"/>
              </a:ext>
            </a:extLst>
          </p:cNvPr>
          <p:cNvSpPr/>
          <p:nvPr/>
        </p:nvSpPr>
        <p:spPr>
          <a:xfrm>
            <a:off x="3433967" y="408854"/>
            <a:ext cx="8330684" cy="800219"/>
          </a:xfrm>
          <a:prstGeom prst="rect">
            <a:avLst/>
          </a:prstGeom>
        </p:spPr>
        <p:txBody>
          <a:bodyPr wrap="square">
            <a:spAutoFit/>
          </a:bodyPr>
          <a:lstStyle/>
          <a:p>
            <a:r>
              <a:rPr lang="en-US" sz="2200" dirty="0">
                <a:solidFill>
                  <a:srgbClr val="303030"/>
                </a:solidFill>
                <a:latin typeface="Cambria Math" panose="02040503050406030204" pitchFamily="18" charset="0"/>
                <a:ea typeface="Cambria Math" panose="02040503050406030204" pitchFamily="18" charset="0"/>
              </a:rPr>
              <a:t>Consider a relation R (A,B,C,D,E,F,G) with following functional dependencies: </a:t>
            </a:r>
            <a:r>
              <a:rPr lang="en-US" sz="2200" dirty="0">
                <a:latin typeface="Cambria Math" panose="02040503050406030204" pitchFamily="18" charset="0"/>
                <a:ea typeface="Cambria Math" panose="02040503050406030204" pitchFamily="18" charset="0"/>
              </a:rPr>
              <a:t>A → BC, BC → DE, D → F, CF → G. Find </a:t>
            </a:r>
            <a:r>
              <a:rPr lang="en-US" sz="2400" b="1" dirty="0">
                <a:ln w="0"/>
                <a:solidFill>
                  <a:srgbClr val="000000"/>
                </a:solidFill>
                <a:latin typeface="Cambria Math" panose="02040503050406030204" pitchFamily="18" charset="0"/>
                <a:ea typeface="Cambria Math" panose="02040503050406030204" pitchFamily="18" charset="0"/>
              </a:rPr>
              <a:t>A</a:t>
            </a:r>
            <a:r>
              <a:rPr lang="en-US" sz="2400" b="1" baseline="30000" dirty="0">
                <a:ln w="0"/>
                <a:solidFill>
                  <a:srgbClr val="000000"/>
                </a:solidFill>
                <a:latin typeface="Cambria Math" panose="02040503050406030204" pitchFamily="18" charset="0"/>
                <a:ea typeface="Cambria Math" panose="02040503050406030204" pitchFamily="18" charset="0"/>
              </a:rPr>
              <a:t>+</a:t>
            </a:r>
            <a:endParaRPr lang="en-US" sz="2200" dirty="0">
              <a:latin typeface="Cambria Math" panose="02040503050406030204" pitchFamily="18" charset="0"/>
              <a:ea typeface="Cambria Math" panose="02040503050406030204" pitchFamily="18" charset="0"/>
            </a:endParaRPr>
          </a:p>
        </p:txBody>
      </p:sp>
      <p:sp>
        <p:nvSpPr>
          <p:cNvPr id="5" name="Rectangle 4">
            <a:extLst>
              <a:ext uri="{FF2B5EF4-FFF2-40B4-BE49-F238E27FC236}">
                <a16:creationId xmlns:a16="http://schemas.microsoft.com/office/drawing/2014/main" id="{F5585EF0-665C-4FD3-9F1D-597F39300FFA}"/>
              </a:ext>
            </a:extLst>
          </p:cNvPr>
          <p:cNvSpPr/>
          <p:nvPr/>
        </p:nvSpPr>
        <p:spPr>
          <a:xfrm>
            <a:off x="3538193" y="1278500"/>
            <a:ext cx="7755118" cy="5170646"/>
          </a:xfrm>
          <a:prstGeom prst="rect">
            <a:avLst/>
          </a:prstGeom>
        </p:spPr>
        <p:txBody>
          <a:bodyPr wrap="square">
            <a:spAutoFit/>
          </a:bodyPr>
          <a:lstStyle/>
          <a:p>
            <a:pPr fontAlgn="base"/>
            <a:r>
              <a:rPr lang="en-US" sz="2200" b="1" u="sng" dirty="0">
                <a:solidFill>
                  <a:srgbClr val="303030"/>
                </a:solidFill>
                <a:latin typeface="Cambria Math" panose="02040503050406030204" pitchFamily="18" charset="0"/>
                <a:ea typeface="Cambria Math" panose="02040503050406030204" pitchFamily="18" charset="0"/>
              </a:rPr>
              <a:t>Closure of attribute A-</a:t>
            </a:r>
            <a:endParaRPr lang="en-US" sz="2200" b="1" dirty="0">
              <a:solidFill>
                <a:srgbClr val="303030"/>
              </a:solidFill>
              <a:latin typeface="Cambria Math" panose="02040503050406030204" pitchFamily="18" charset="0"/>
              <a:ea typeface="Cambria Math" panose="02040503050406030204" pitchFamily="18" charset="0"/>
            </a:endParaRPr>
          </a:p>
          <a:p>
            <a:pPr fontAlgn="base"/>
            <a:r>
              <a:rPr lang="en-US" sz="2200" dirty="0">
                <a:solidFill>
                  <a:srgbClr val="303030"/>
                </a:solidFill>
                <a:latin typeface="Cambria Math" panose="02040503050406030204" pitchFamily="18" charset="0"/>
                <a:ea typeface="Cambria Math" panose="02040503050406030204" pitchFamily="18" charset="0"/>
              </a:rPr>
              <a:t> </a:t>
            </a:r>
          </a:p>
          <a:p>
            <a:pPr fontAlgn="base"/>
            <a:r>
              <a:rPr lang="en-US" sz="2200" dirty="0">
                <a:solidFill>
                  <a:srgbClr val="303030"/>
                </a:solidFill>
                <a:latin typeface="Cambria Math" panose="02040503050406030204" pitchFamily="18" charset="0"/>
                <a:ea typeface="Cambria Math" panose="02040503050406030204" pitchFamily="18" charset="0"/>
              </a:rPr>
              <a:t>A</a:t>
            </a:r>
            <a:r>
              <a:rPr lang="en-US" sz="2200" baseline="30000" dirty="0">
                <a:solidFill>
                  <a:srgbClr val="303030"/>
                </a:solidFill>
                <a:latin typeface="Cambria Math" panose="02040503050406030204" pitchFamily="18" charset="0"/>
                <a:ea typeface="Cambria Math" panose="02040503050406030204" pitchFamily="18" charset="0"/>
              </a:rPr>
              <a:t>+</a:t>
            </a:r>
            <a:r>
              <a:rPr lang="en-US" sz="2200" dirty="0">
                <a:solidFill>
                  <a:srgbClr val="303030"/>
                </a:solidFill>
                <a:latin typeface="Cambria Math" panose="02040503050406030204" pitchFamily="18" charset="0"/>
                <a:ea typeface="Cambria Math" panose="02040503050406030204" pitchFamily="18" charset="0"/>
              </a:rPr>
              <a:t>   = { A }</a:t>
            </a:r>
          </a:p>
          <a:p>
            <a:pPr fontAlgn="base"/>
            <a:endParaRPr lang="en-US" sz="2200" dirty="0">
              <a:solidFill>
                <a:srgbClr val="303030"/>
              </a:solidFill>
              <a:latin typeface="Cambria Math" panose="02040503050406030204" pitchFamily="18" charset="0"/>
              <a:ea typeface="Cambria Math" panose="02040503050406030204" pitchFamily="18" charset="0"/>
            </a:endParaRPr>
          </a:p>
          <a:p>
            <a:pPr fontAlgn="base"/>
            <a:r>
              <a:rPr lang="en-US" sz="2200" dirty="0">
                <a:solidFill>
                  <a:srgbClr val="303030"/>
                </a:solidFill>
                <a:latin typeface="Cambria Math" panose="02040503050406030204" pitchFamily="18" charset="0"/>
                <a:ea typeface="Cambria Math" panose="02040503050406030204" pitchFamily="18" charset="0"/>
              </a:rPr>
              <a:t>= { A , B , C }                          ( Using A → BC )</a:t>
            </a:r>
          </a:p>
          <a:p>
            <a:pPr fontAlgn="base"/>
            <a:endParaRPr lang="en-US" sz="2200" dirty="0">
              <a:solidFill>
                <a:srgbClr val="303030"/>
              </a:solidFill>
              <a:latin typeface="Cambria Math" panose="02040503050406030204" pitchFamily="18" charset="0"/>
              <a:ea typeface="Cambria Math" panose="02040503050406030204" pitchFamily="18" charset="0"/>
            </a:endParaRPr>
          </a:p>
          <a:p>
            <a:pPr fontAlgn="base"/>
            <a:r>
              <a:rPr lang="en-US" sz="2200" dirty="0">
                <a:solidFill>
                  <a:srgbClr val="303030"/>
                </a:solidFill>
                <a:latin typeface="Cambria Math" panose="02040503050406030204" pitchFamily="18" charset="0"/>
                <a:ea typeface="Cambria Math" panose="02040503050406030204" pitchFamily="18" charset="0"/>
              </a:rPr>
              <a:t>= { A , B , C , D , E }               ( Using BC → DE )</a:t>
            </a:r>
          </a:p>
          <a:p>
            <a:pPr fontAlgn="base"/>
            <a:endParaRPr lang="en-US" sz="2200" dirty="0">
              <a:solidFill>
                <a:srgbClr val="303030"/>
              </a:solidFill>
              <a:latin typeface="Cambria Math" panose="02040503050406030204" pitchFamily="18" charset="0"/>
              <a:ea typeface="Cambria Math" panose="02040503050406030204" pitchFamily="18" charset="0"/>
            </a:endParaRPr>
          </a:p>
          <a:p>
            <a:pPr fontAlgn="base"/>
            <a:r>
              <a:rPr lang="en-US" sz="2200" dirty="0">
                <a:solidFill>
                  <a:srgbClr val="303030"/>
                </a:solidFill>
                <a:latin typeface="Cambria Math" panose="02040503050406030204" pitchFamily="18" charset="0"/>
                <a:ea typeface="Cambria Math" panose="02040503050406030204" pitchFamily="18" charset="0"/>
              </a:rPr>
              <a:t>= { A , B , C , D , E , F }          ( Using D → F )</a:t>
            </a:r>
          </a:p>
          <a:p>
            <a:pPr fontAlgn="base"/>
            <a:endParaRPr lang="en-US" sz="2200" dirty="0">
              <a:solidFill>
                <a:srgbClr val="303030"/>
              </a:solidFill>
              <a:latin typeface="Cambria Math" panose="02040503050406030204" pitchFamily="18" charset="0"/>
              <a:ea typeface="Cambria Math" panose="02040503050406030204" pitchFamily="18" charset="0"/>
            </a:endParaRPr>
          </a:p>
          <a:p>
            <a:pPr fontAlgn="base"/>
            <a:r>
              <a:rPr lang="en-US" sz="2200" dirty="0">
                <a:solidFill>
                  <a:srgbClr val="303030"/>
                </a:solidFill>
                <a:latin typeface="Cambria Math" panose="02040503050406030204" pitchFamily="18" charset="0"/>
                <a:ea typeface="Cambria Math" panose="02040503050406030204" pitchFamily="18" charset="0"/>
              </a:rPr>
              <a:t>= { A , B , C , D , E , F , G }    ( Using CF → G )</a:t>
            </a:r>
          </a:p>
          <a:p>
            <a:pPr fontAlgn="base"/>
            <a:endParaRPr lang="en-US" sz="2200" dirty="0">
              <a:solidFill>
                <a:srgbClr val="303030"/>
              </a:solidFill>
              <a:latin typeface="Cambria Math" panose="02040503050406030204" pitchFamily="18" charset="0"/>
              <a:ea typeface="Cambria Math" panose="02040503050406030204" pitchFamily="18" charset="0"/>
            </a:endParaRPr>
          </a:p>
          <a:p>
            <a:pPr fontAlgn="base"/>
            <a:r>
              <a:rPr lang="en-US" sz="2200" dirty="0">
                <a:solidFill>
                  <a:srgbClr val="303030"/>
                </a:solidFill>
                <a:latin typeface="Cambria Math" panose="02040503050406030204" pitchFamily="18" charset="0"/>
                <a:ea typeface="Cambria Math" panose="02040503050406030204" pitchFamily="18" charset="0"/>
              </a:rPr>
              <a:t>Thus,</a:t>
            </a:r>
          </a:p>
          <a:p>
            <a:pPr algn="ctr" fontAlgn="base"/>
            <a:endParaRPr lang="en-US" sz="2200" b="1" dirty="0">
              <a:solidFill>
                <a:srgbClr val="303030"/>
              </a:solidFill>
              <a:latin typeface="Cambria Math" panose="02040503050406030204" pitchFamily="18" charset="0"/>
              <a:ea typeface="Cambria Math" panose="02040503050406030204" pitchFamily="18" charset="0"/>
            </a:endParaRPr>
          </a:p>
          <a:p>
            <a:pPr fontAlgn="base"/>
            <a:r>
              <a:rPr lang="en-US" sz="2200" b="1" dirty="0">
                <a:solidFill>
                  <a:srgbClr val="303030"/>
                </a:solidFill>
                <a:latin typeface="Cambria Math" panose="02040503050406030204" pitchFamily="18" charset="0"/>
                <a:ea typeface="Cambria Math" panose="02040503050406030204" pitchFamily="18" charset="0"/>
              </a:rPr>
              <a:t>A</a:t>
            </a:r>
            <a:r>
              <a:rPr lang="en-US" sz="2200" b="1" baseline="30000" dirty="0">
                <a:solidFill>
                  <a:srgbClr val="303030"/>
                </a:solidFill>
                <a:latin typeface="Cambria Math" panose="02040503050406030204" pitchFamily="18" charset="0"/>
                <a:ea typeface="Cambria Math" panose="02040503050406030204" pitchFamily="18" charset="0"/>
              </a:rPr>
              <a:t>+</a:t>
            </a:r>
            <a:r>
              <a:rPr lang="en-US" sz="2200" b="1" dirty="0">
                <a:solidFill>
                  <a:srgbClr val="303030"/>
                </a:solidFill>
                <a:latin typeface="Cambria Math" panose="02040503050406030204" pitchFamily="18" charset="0"/>
                <a:ea typeface="Cambria Math" panose="02040503050406030204" pitchFamily="18" charset="0"/>
              </a:rPr>
              <a:t> = { A , B , C , D , E , F , G }</a:t>
            </a:r>
            <a:endParaRPr lang="en-US" sz="2200" b="0" i="0" dirty="0">
              <a:solidFill>
                <a:srgbClr val="303030"/>
              </a:solidFill>
              <a:effectLst/>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52492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1000"/>
                                        <p:tgtEl>
                                          <p:spTgt spid="5">
                                            <p:txEl>
                                              <p:pRg st="0" end="0"/>
                                            </p:txEl>
                                          </p:spTgt>
                                        </p:tgtEl>
                                      </p:cBhvr>
                                    </p:animEffect>
                                    <p:anim calcmode="lin" valueType="num">
                                      <p:cBhvr>
                                        <p:cTn id="1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fade">
                                      <p:cBhvr>
                                        <p:cTn id="18" dur="500"/>
                                        <p:tgtEl>
                                          <p:spTgt spid="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500"/>
                                        <p:tgtEl>
                                          <p:spTgt spid="5">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Effect transition="in" filter="fade">
                                      <p:cBhvr>
                                        <p:cTn id="33" dur="500"/>
                                        <p:tgtEl>
                                          <p:spTgt spid="5">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
                                            <p:txEl>
                                              <p:pRg st="10" end="10"/>
                                            </p:txEl>
                                          </p:spTgt>
                                        </p:tgtEl>
                                        <p:attrNameLst>
                                          <p:attrName>style.visibility</p:attrName>
                                        </p:attrNameLst>
                                      </p:cBhvr>
                                      <p:to>
                                        <p:strVal val="visible"/>
                                      </p:to>
                                    </p:set>
                                    <p:animEffect transition="in" filter="fade">
                                      <p:cBhvr>
                                        <p:cTn id="38" dur="500"/>
                                        <p:tgtEl>
                                          <p:spTgt spid="5">
                                            <p:txEl>
                                              <p:pRg st="10" end="1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animEffect transition="in" filter="fade">
                                      <p:cBhvr>
                                        <p:cTn id="43" dur="500"/>
                                        <p:tgtEl>
                                          <p:spTgt spid="5">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4" end="14"/>
                                            </p:txEl>
                                          </p:spTgt>
                                        </p:tgtEl>
                                        <p:attrNameLst>
                                          <p:attrName>style.visibility</p:attrName>
                                        </p:attrNameLst>
                                      </p:cBhvr>
                                      <p:to>
                                        <p:strVal val="visible"/>
                                      </p:to>
                                    </p:set>
                                    <p:animEffect transition="in" filter="fade">
                                      <p:cBhvr>
                                        <p:cTn id="46" dur="500"/>
                                        <p:tgtEl>
                                          <p:spTgt spid="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Closure Set Attributes</a:t>
            </a:r>
            <a:endParaRPr lang="en-US" dirty="0"/>
          </a:p>
        </p:txBody>
      </p:sp>
      <p:sp>
        <p:nvSpPr>
          <p:cNvPr id="4" name="Rectangle 3">
            <a:extLst>
              <a:ext uri="{FF2B5EF4-FFF2-40B4-BE49-F238E27FC236}">
                <a16:creationId xmlns:a16="http://schemas.microsoft.com/office/drawing/2014/main" id="{1F16462E-7ABE-49E0-A1DE-5EA97C56553C}"/>
              </a:ext>
            </a:extLst>
          </p:cNvPr>
          <p:cNvSpPr/>
          <p:nvPr/>
        </p:nvSpPr>
        <p:spPr>
          <a:xfrm>
            <a:off x="3433967" y="408854"/>
            <a:ext cx="8330684" cy="800219"/>
          </a:xfrm>
          <a:prstGeom prst="rect">
            <a:avLst/>
          </a:prstGeom>
        </p:spPr>
        <p:txBody>
          <a:bodyPr wrap="square">
            <a:spAutoFit/>
          </a:bodyPr>
          <a:lstStyle/>
          <a:p>
            <a:r>
              <a:rPr lang="en-US" sz="2200" dirty="0">
                <a:solidFill>
                  <a:srgbClr val="303030"/>
                </a:solidFill>
                <a:latin typeface="Cambria Math" panose="02040503050406030204" pitchFamily="18" charset="0"/>
                <a:ea typeface="Cambria Math" panose="02040503050406030204" pitchFamily="18" charset="0"/>
              </a:rPr>
              <a:t>Consider a relation R (A,B,C,D,E,F,G) with following functional dependencies: </a:t>
            </a:r>
            <a:r>
              <a:rPr lang="en-US" sz="2200" dirty="0">
                <a:latin typeface="Cambria Math" panose="02040503050406030204" pitchFamily="18" charset="0"/>
                <a:ea typeface="Cambria Math" panose="02040503050406030204" pitchFamily="18" charset="0"/>
              </a:rPr>
              <a:t>A → BC, BC → DE, D → F, CF → G. Find </a:t>
            </a:r>
            <a:r>
              <a:rPr lang="en-US" sz="2400" b="1" dirty="0">
                <a:ln w="0"/>
                <a:solidFill>
                  <a:srgbClr val="000000"/>
                </a:solidFill>
                <a:latin typeface="Cambria Math" panose="02040503050406030204" pitchFamily="18" charset="0"/>
                <a:ea typeface="Cambria Math" panose="02040503050406030204" pitchFamily="18" charset="0"/>
              </a:rPr>
              <a:t>{B,C}</a:t>
            </a:r>
            <a:r>
              <a:rPr lang="en-US" sz="2400" b="1" baseline="30000" dirty="0">
                <a:ln w="0"/>
                <a:solidFill>
                  <a:srgbClr val="000000"/>
                </a:solidFill>
                <a:latin typeface="Cambria Math" panose="02040503050406030204" pitchFamily="18" charset="0"/>
                <a:ea typeface="Cambria Math" panose="02040503050406030204" pitchFamily="18" charset="0"/>
              </a:rPr>
              <a:t>+</a:t>
            </a:r>
            <a:endParaRPr lang="en-US" sz="2200" dirty="0">
              <a:latin typeface="Cambria Math" panose="02040503050406030204" pitchFamily="18" charset="0"/>
              <a:ea typeface="Cambria Math" panose="02040503050406030204" pitchFamily="18" charset="0"/>
            </a:endParaRPr>
          </a:p>
        </p:txBody>
      </p:sp>
      <p:sp>
        <p:nvSpPr>
          <p:cNvPr id="5" name="Rectangle 4">
            <a:extLst>
              <a:ext uri="{FF2B5EF4-FFF2-40B4-BE49-F238E27FC236}">
                <a16:creationId xmlns:a16="http://schemas.microsoft.com/office/drawing/2014/main" id="{F5585EF0-665C-4FD3-9F1D-597F39300FFA}"/>
              </a:ext>
            </a:extLst>
          </p:cNvPr>
          <p:cNvSpPr/>
          <p:nvPr/>
        </p:nvSpPr>
        <p:spPr>
          <a:xfrm>
            <a:off x="3528766" y="1287927"/>
            <a:ext cx="7755118" cy="4862870"/>
          </a:xfrm>
          <a:prstGeom prst="rect">
            <a:avLst/>
          </a:prstGeom>
        </p:spPr>
        <p:txBody>
          <a:bodyPr wrap="square">
            <a:spAutoFit/>
          </a:bodyPr>
          <a:lstStyle/>
          <a:p>
            <a:pPr fontAlgn="base"/>
            <a:r>
              <a:rPr lang="en-US" sz="2400" b="1" u="sng" dirty="0">
                <a:solidFill>
                  <a:srgbClr val="303030"/>
                </a:solidFill>
                <a:latin typeface="Cambria Math" panose="02040503050406030204" pitchFamily="18" charset="0"/>
                <a:ea typeface="Cambria Math" panose="02040503050406030204" pitchFamily="18" charset="0"/>
              </a:rPr>
              <a:t>Closure of attribute {B,C} -</a:t>
            </a:r>
            <a:endParaRPr lang="en-US" sz="2400" b="1" dirty="0">
              <a:solidFill>
                <a:srgbClr val="303030"/>
              </a:solidFill>
              <a:latin typeface="Cambria Math" panose="02040503050406030204" pitchFamily="18" charset="0"/>
              <a:ea typeface="Cambria Math" panose="02040503050406030204" pitchFamily="18" charset="0"/>
            </a:endParaRPr>
          </a:p>
          <a:p>
            <a:pPr fontAlgn="base"/>
            <a:endParaRPr lang="en-US" sz="2400" dirty="0">
              <a:solidFill>
                <a:srgbClr val="303030"/>
              </a:solidFill>
              <a:latin typeface="Arimo"/>
            </a:endParaRPr>
          </a:p>
          <a:p>
            <a:pPr fontAlgn="base"/>
            <a:r>
              <a:rPr lang="en-US" sz="2200" dirty="0">
                <a:solidFill>
                  <a:srgbClr val="303030"/>
                </a:solidFill>
                <a:latin typeface="Cambria Math" panose="02040503050406030204" pitchFamily="18" charset="0"/>
                <a:ea typeface="Cambria Math" panose="02040503050406030204" pitchFamily="18" charset="0"/>
              </a:rPr>
              <a:t>{ B , C }</a:t>
            </a:r>
            <a:r>
              <a:rPr lang="en-US" sz="2200" baseline="30000" dirty="0">
                <a:solidFill>
                  <a:srgbClr val="303030"/>
                </a:solidFill>
                <a:latin typeface="Cambria Math" panose="02040503050406030204" pitchFamily="18" charset="0"/>
                <a:ea typeface="Cambria Math" panose="02040503050406030204" pitchFamily="18" charset="0"/>
              </a:rPr>
              <a:t>+</a:t>
            </a:r>
            <a:r>
              <a:rPr lang="en-US" sz="2200" dirty="0">
                <a:solidFill>
                  <a:srgbClr val="303030"/>
                </a:solidFill>
                <a:latin typeface="Cambria Math" panose="02040503050406030204" pitchFamily="18" charset="0"/>
                <a:ea typeface="Cambria Math" panose="02040503050406030204" pitchFamily="18" charset="0"/>
              </a:rPr>
              <a:t>= { B , C }</a:t>
            </a:r>
          </a:p>
          <a:p>
            <a:pPr fontAlgn="base"/>
            <a:endParaRPr lang="en-US" sz="2200" dirty="0">
              <a:solidFill>
                <a:srgbClr val="303030"/>
              </a:solidFill>
              <a:latin typeface="Cambria Math" panose="02040503050406030204" pitchFamily="18" charset="0"/>
              <a:ea typeface="Cambria Math" panose="02040503050406030204" pitchFamily="18" charset="0"/>
            </a:endParaRPr>
          </a:p>
          <a:p>
            <a:pPr fontAlgn="base"/>
            <a:r>
              <a:rPr lang="en-US" sz="2200" dirty="0">
                <a:solidFill>
                  <a:srgbClr val="303030"/>
                </a:solidFill>
                <a:latin typeface="Cambria Math" panose="02040503050406030204" pitchFamily="18" charset="0"/>
                <a:ea typeface="Cambria Math" panose="02040503050406030204" pitchFamily="18" charset="0"/>
              </a:rPr>
              <a:t>= { B , C , D , E }               ( Using BC → DE )</a:t>
            </a:r>
          </a:p>
          <a:p>
            <a:pPr fontAlgn="base"/>
            <a:endParaRPr lang="en-US" sz="2200" dirty="0">
              <a:solidFill>
                <a:srgbClr val="303030"/>
              </a:solidFill>
              <a:latin typeface="Cambria Math" panose="02040503050406030204" pitchFamily="18" charset="0"/>
              <a:ea typeface="Cambria Math" panose="02040503050406030204" pitchFamily="18" charset="0"/>
            </a:endParaRPr>
          </a:p>
          <a:p>
            <a:pPr fontAlgn="base"/>
            <a:r>
              <a:rPr lang="en-US" sz="2200" dirty="0">
                <a:solidFill>
                  <a:srgbClr val="303030"/>
                </a:solidFill>
                <a:latin typeface="Cambria Math" panose="02040503050406030204" pitchFamily="18" charset="0"/>
                <a:ea typeface="Cambria Math" panose="02040503050406030204" pitchFamily="18" charset="0"/>
              </a:rPr>
              <a:t>= { B , C , D , E , F }          ( Using D → F )</a:t>
            </a:r>
          </a:p>
          <a:p>
            <a:pPr fontAlgn="base"/>
            <a:endParaRPr lang="en-US" sz="2200" dirty="0">
              <a:solidFill>
                <a:srgbClr val="303030"/>
              </a:solidFill>
              <a:latin typeface="Cambria Math" panose="02040503050406030204" pitchFamily="18" charset="0"/>
              <a:ea typeface="Cambria Math" panose="02040503050406030204" pitchFamily="18" charset="0"/>
            </a:endParaRPr>
          </a:p>
          <a:p>
            <a:pPr fontAlgn="base"/>
            <a:r>
              <a:rPr lang="en-US" sz="2200" dirty="0">
                <a:solidFill>
                  <a:srgbClr val="303030"/>
                </a:solidFill>
                <a:latin typeface="Cambria Math" panose="02040503050406030204" pitchFamily="18" charset="0"/>
                <a:ea typeface="Cambria Math" panose="02040503050406030204" pitchFamily="18" charset="0"/>
              </a:rPr>
              <a:t>= { B , C , D , E , F , G }    ( Using CF → G )</a:t>
            </a:r>
          </a:p>
          <a:p>
            <a:pPr fontAlgn="base"/>
            <a:endParaRPr lang="en-US" sz="2200" dirty="0">
              <a:solidFill>
                <a:srgbClr val="303030"/>
              </a:solidFill>
              <a:latin typeface="Cambria Math" panose="02040503050406030204" pitchFamily="18" charset="0"/>
              <a:ea typeface="Cambria Math" panose="02040503050406030204" pitchFamily="18" charset="0"/>
            </a:endParaRPr>
          </a:p>
          <a:p>
            <a:pPr fontAlgn="base"/>
            <a:r>
              <a:rPr lang="en-US" sz="2200" dirty="0">
                <a:solidFill>
                  <a:srgbClr val="303030"/>
                </a:solidFill>
                <a:latin typeface="Cambria Math" panose="02040503050406030204" pitchFamily="18" charset="0"/>
                <a:ea typeface="Cambria Math" panose="02040503050406030204" pitchFamily="18" charset="0"/>
              </a:rPr>
              <a:t>Thus,</a:t>
            </a:r>
          </a:p>
          <a:p>
            <a:pPr algn="ctr" fontAlgn="base"/>
            <a:endParaRPr lang="en-US" sz="2200" b="1" dirty="0">
              <a:solidFill>
                <a:srgbClr val="303030"/>
              </a:solidFill>
              <a:latin typeface="Cambria Math" panose="02040503050406030204" pitchFamily="18" charset="0"/>
              <a:ea typeface="Cambria Math" panose="02040503050406030204" pitchFamily="18" charset="0"/>
            </a:endParaRPr>
          </a:p>
          <a:p>
            <a:pPr fontAlgn="base"/>
            <a:r>
              <a:rPr lang="en-US" sz="2200" b="1" dirty="0">
                <a:solidFill>
                  <a:srgbClr val="303030"/>
                </a:solidFill>
                <a:latin typeface="Cambria Math" panose="02040503050406030204" pitchFamily="18" charset="0"/>
                <a:ea typeface="Cambria Math" panose="02040503050406030204" pitchFamily="18" charset="0"/>
              </a:rPr>
              <a:t>{ B , C }</a:t>
            </a:r>
            <a:r>
              <a:rPr lang="en-US" sz="2200" b="1" baseline="30000" dirty="0">
                <a:solidFill>
                  <a:srgbClr val="303030"/>
                </a:solidFill>
                <a:latin typeface="Cambria Math" panose="02040503050406030204" pitchFamily="18" charset="0"/>
                <a:ea typeface="Cambria Math" panose="02040503050406030204" pitchFamily="18" charset="0"/>
              </a:rPr>
              <a:t>+</a:t>
            </a:r>
            <a:r>
              <a:rPr lang="en-US" sz="2200" b="1" dirty="0">
                <a:solidFill>
                  <a:srgbClr val="303030"/>
                </a:solidFill>
                <a:latin typeface="Cambria Math" panose="02040503050406030204" pitchFamily="18" charset="0"/>
                <a:ea typeface="Cambria Math" panose="02040503050406030204" pitchFamily="18" charset="0"/>
              </a:rPr>
              <a:t> = { B , C , D , E , F , G }</a:t>
            </a:r>
            <a:endParaRPr lang="en-US" sz="2200" dirty="0">
              <a:solidFill>
                <a:srgbClr val="303030"/>
              </a:solidFill>
              <a:latin typeface="Cambria Math" panose="02040503050406030204" pitchFamily="18" charset="0"/>
              <a:ea typeface="Cambria Math" panose="02040503050406030204" pitchFamily="18" charset="0"/>
            </a:endParaRPr>
          </a:p>
          <a:p>
            <a:pPr fontAlgn="base"/>
            <a:r>
              <a:rPr lang="en-US" sz="2200" dirty="0">
                <a:solidFill>
                  <a:srgbClr val="303030"/>
                </a:solidFill>
                <a:latin typeface="Cambria Math" panose="02040503050406030204" pitchFamily="18" charset="0"/>
                <a:ea typeface="Cambria Math" panose="02040503050406030204" pitchFamily="18" charset="0"/>
              </a:rPr>
              <a:t> </a:t>
            </a:r>
          </a:p>
        </p:txBody>
      </p:sp>
    </p:spTree>
    <p:extLst>
      <p:ext uri="{BB962C8B-B14F-4D97-AF65-F5344CB8AC3E}">
        <p14:creationId xmlns:p14="http://schemas.microsoft.com/office/powerpoint/2010/main" val="19996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Effect transition="in" filter="fade">
                                      <p:cBhvr>
                                        <p:cTn id="26" dur="500"/>
                                        <p:tgtEl>
                                          <p:spTgt spid="5">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fade">
                                      <p:cBhvr>
                                        <p:cTn id="31" dur="500"/>
                                        <p:tgtEl>
                                          <p:spTgt spid="5">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
                                            <p:txEl>
                                              <p:pRg st="10" end="10"/>
                                            </p:txEl>
                                          </p:spTgt>
                                        </p:tgtEl>
                                        <p:attrNameLst>
                                          <p:attrName>style.visibility</p:attrName>
                                        </p:attrNameLst>
                                      </p:cBhvr>
                                      <p:to>
                                        <p:strVal val="visible"/>
                                      </p:to>
                                    </p:set>
                                    <p:animEffect transition="in" filter="fade">
                                      <p:cBhvr>
                                        <p:cTn id="36" dur="500"/>
                                        <p:tgtEl>
                                          <p:spTgt spid="5">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
                                            <p:txEl>
                                              <p:pRg st="12" end="12"/>
                                            </p:txEl>
                                          </p:spTgt>
                                        </p:tgtEl>
                                        <p:attrNameLst>
                                          <p:attrName>style.visibility</p:attrName>
                                        </p:attrNameLst>
                                      </p:cBhvr>
                                      <p:to>
                                        <p:strVal val="visible"/>
                                      </p:to>
                                    </p:set>
                                    <p:animEffect transition="in" filter="fade">
                                      <p:cBhvr>
                                        <p:cTn id="39"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Closure Set Attributes</a:t>
            </a:r>
            <a:endParaRPr lang="en-US" dirty="0"/>
          </a:p>
        </p:txBody>
      </p:sp>
      <p:sp>
        <p:nvSpPr>
          <p:cNvPr id="4" name="Rectangle 3">
            <a:extLst>
              <a:ext uri="{FF2B5EF4-FFF2-40B4-BE49-F238E27FC236}">
                <a16:creationId xmlns:a16="http://schemas.microsoft.com/office/drawing/2014/main" id="{1F16462E-7ABE-49E0-A1DE-5EA97C56553C}"/>
              </a:ext>
            </a:extLst>
          </p:cNvPr>
          <p:cNvSpPr/>
          <p:nvPr/>
        </p:nvSpPr>
        <p:spPr>
          <a:xfrm>
            <a:off x="3424540" y="780212"/>
            <a:ext cx="8330684" cy="800219"/>
          </a:xfrm>
          <a:prstGeom prst="rect">
            <a:avLst/>
          </a:prstGeom>
        </p:spPr>
        <p:txBody>
          <a:bodyPr wrap="square">
            <a:spAutoFit/>
          </a:bodyPr>
          <a:lstStyle/>
          <a:p>
            <a:r>
              <a:rPr lang="en-US" sz="2200" dirty="0">
                <a:solidFill>
                  <a:srgbClr val="303030"/>
                </a:solidFill>
                <a:latin typeface="Cambria Math" panose="02040503050406030204" pitchFamily="18" charset="0"/>
                <a:ea typeface="Cambria Math" panose="02040503050406030204" pitchFamily="18" charset="0"/>
              </a:rPr>
              <a:t>Consider a relation R (A,B,C,D,E,F,G) with following functional dependencies: </a:t>
            </a:r>
            <a:r>
              <a:rPr lang="en-US" sz="2200" dirty="0">
                <a:latin typeface="Cambria Math" panose="02040503050406030204" pitchFamily="18" charset="0"/>
                <a:ea typeface="Cambria Math" panose="02040503050406030204" pitchFamily="18" charset="0"/>
              </a:rPr>
              <a:t>A → BC, BC → DE, D → F, CF → G. Find </a:t>
            </a:r>
            <a:r>
              <a:rPr lang="en-US" sz="2400" b="1" dirty="0">
                <a:ln w="0"/>
                <a:solidFill>
                  <a:srgbClr val="000000"/>
                </a:solidFill>
                <a:latin typeface="Cambria Math" panose="02040503050406030204" pitchFamily="18" charset="0"/>
                <a:ea typeface="Cambria Math" panose="02040503050406030204" pitchFamily="18" charset="0"/>
              </a:rPr>
              <a:t>D</a:t>
            </a:r>
            <a:r>
              <a:rPr lang="en-US" sz="2400" b="1" baseline="30000" dirty="0">
                <a:ln w="0"/>
                <a:solidFill>
                  <a:srgbClr val="000000"/>
                </a:solidFill>
                <a:latin typeface="Cambria Math" panose="02040503050406030204" pitchFamily="18" charset="0"/>
                <a:ea typeface="Cambria Math" panose="02040503050406030204" pitchFamily="18" charset="0"/>
              </a:rPr>
              <a:t>+</a:t>
            </a:r>
            <a:endParaRPr lang="en-US" sz="2200" dirty="0">
              <a:latin typeface="Cambria Math" panose="02040503050406030204" pitchFamily="18" charset="0"/>
              <a:ea typeface="Cambria Math" panose="02040503050406030204" pitchFamily="18" charset="0"/>
            </a:endParaRPr>
          </a:p>
        </p:txBody>
      </p:sp>
      <p:sp>
        <p:nvSpPr>
          <p:cNvPr id="5" name="Rectangle 4">
            <a:extLst>
              <a:ext uri="{FF2B5EF4-FFF2-40B4-BE49-F238E27FC236}">
                <a16:creationId xmlns:a16="http://schemas.microsoft.com/office/drawing/2014/main" id="{F5585EF0-665C-4FD3-9F1D-597F39300FFA}"/>
              </a:ext>
            </a:extLst>
          </p:cNvPr>
          <p:cNvSpPr/>
          <p:nvPr/>
        </p:nvSpPr>
        <p:spPr>
          <a:xfrm>
            <a:off x="3519339" y="1659285"/>
            <a:ext cx="7755118" cy="3539430"/>
          </a:xfrm>
          <a:prstGeom prst="rect">
            <a:avLst/>
          </a:prstGeom>
        </p:spPr>
        <p:txBody>
          <a:bodyPr wrap="square">
            <a:spAutoFit/>
          </a:bodyPr>
          <a:lstStyle/>
          <a:p>
            <a:pPr fontAlgn="base"/>
            <a:r>
              <a:rPr lang="en-US" sz="2400" b="1" u="sng" dirty="0">
                <a:solidFill>
                  <a:srgbClr val="303030"/>
                </a:solidFill>
                <a:latin typeface="Cambria Math" panose="02040503050406030204" pitchFamily="18" charset="0"/>
                <a:ea typeface="Cambria Math" panose="02040503050406030204" pitchFamily="18" charset="0"/>
              </a:rPr>
              <a:t>Closure of attribute D -</a:t>
            </a:r>
            <a:endParaRPr lang="en-US" sz="2400" b="1" dirty="0">
              <a:solidFill>
                <a:srgbClr val="303030"/>
              </a:solidFill>
              <a:latin typeface="Cambria Math" panose="02040503050406030204" pitchFamily="18" charset="0"/>
              <a:ea typeface="Cambria Math" panose="02040503050406030204" pitchFamily="18" charset="0"/>
            </a:endParaRPr>
          </a:p>
          <a:p>
            <a:pPr fontAlgn="base"/>
            <a:endParaRPr lang="en-US" sz="2400" dirty="0">
              <a:solidFill>
                <a:srgbClr val="303030"/>
              </a:solidFill>
              <a:latin typeface="Arimo"/>
            </a:endParaRPr>
          </a:p>
          <a:p>
            <a:pPr fontAlgn="base"/>
            <a:r>
              <a:rPr lang="en-US" sz="2200" dirty="0">
                <a:solidFill>
                  <a:srgbClr val="303030"/>
                </a:solidFill>
                <a:latin typeface="Cambria Math" panose="02040503050406030204" pitchFamily="18" charset="0"/>
                <a:ea typeface="Cambria Math" panose="02040503050406030204" pitchFamily="18" charset="0"/>
              </a:rPr>
              <a:t>{ D}</a:t>
            </a:r>
            <a:r>
              <a:rPr lang="en-US" sz="2200" baseline="30000" dirty="0">
                <a:solidFill>
                  <a:srgbClr val="303030"/>
                </a:solidFill>
                <a:latin typeface="Cambria Math" panose="02040503050406030204" pitchFamily="18" charset="0"/>
                <a:ea typeface="Cambria Math" panose="02040503050406030204" pitchFamily="18" charset="0"/>
              </a:rPr>
              <a:t>+</a:t>
            </a:r>
            <a:r>
              <a:rPr lang="en-US" sz="2200" dirty="0">
                <a:solidFill>
                  <a:srgbClr val="303030"/>
                </a:solidFill>
                <a:latin typeface="Cambria Math" panose="02040503050406030204" pitchFamily="18" charset="0"/>
                <a:ea typeface="Cambria Math" panose="02040503050406030204" pitchFamily="18" charset="0"/>
              </a:rPr>
              <a:t>= { D}</a:t>
            </a:r>
          </a:p>
          <a:p>
            <a:pPr fontAlgn="base"/>
            <a:endParaRPr lang="en-US" sz="2200" dirty="0">
              <a:solidFill>
                <a:srgbClr val="303030"/>
              </a:solidFill>
              <a:latin typeface="Cambria Math" panose="02040503050406030204" pitchFamily="18" charset="0"/>
              <a:ea typeface="Cambria Math" panose="02040503050406030204" pitchFamily="18" charset="0"/>
            </a:endParaRPr>
          </a:p>
          <a:p>
            <a:pPr fontAlgn="base"/>
            <a:r>
              <a:rPr lang="en-US" sz="2200" dirty="0">
                <a:solidFill>
                  <a:srgbClr val="303030"/>
                </a:solidFill>
                <a:latin typeface="Cambria Math" panose="02040503050406030204" pitchFamily="18" charset="0"/>
                <a:ea typeface="Cambria Math" panose="02040503050406030204" pitchFamily="18" charset="0"/>
              </a:rPr>
              <a:t>= { D, F}               ( Using D → F )</a:t>
            </a:r>
          </a:p>
          <a:p>
            <a:pPr fontAlgn="base"/>
            <a:endParaRPr lang="en-US" sz="2200" dirty="0">
              <a:solidFill>
                <a:srgbClr val="303030"/>
              </a:solidFill>
              <a:latin typeface="Cambria Math" panose="02040503050406030204" pitchFamily="18" charset="0"/>
              <a:ea typeface="Cambria Math" panose="02040503050406030204" pitchFamily="18" charset="0"/>
            </a:endParaRPr>
          </a:p>
          <a:p>
            <a:pPr fontAlgn="base"/>
            <a:r>
              <a:rPr lang="en-US" sz="2200" dirty="0">
                <a:solidFill>
                  <a:srgbClr val="303030"/>
                </a:solidFill>
                <a:latin typeface="Cambria Math" panose="02040503050406030204" pitchFamily="18" charset="0"/>
                <a:ea typeface="Cambria Math" panose="02040503050406030204" pitchFamily="18" charset="0"/>
              </a:rPr>
              <a:t>Thus,</a:t>
            </a:r>
          </a:p>
          <a:p>
            <a:pPr algn="ctr" fontAlgn="base"/>
            <a:endParaRPr lang="en-US" sz="2200" b="1" dirty="0">
              <a:solidFill>
                <a:srgbClr val="303030"/>
              </a:solidFill>
              <a:latin typeface="Cambria Math" panose="02040503050406030204" pitchFamily="18" charset="0"/>
              <a:ea typeface="Cambria Math" panose="02040503050406030204" pitchFamily="18" charset="0"/>
            </a:endParaRPr>
          </a:p>
          <a:p>
            <a:pPr fontAlgn="base"/>
            <a:r>
              <a:rPr lang="en-US" sz="2200" b="1" dirty="0">
                <a:solidFill>
                  <a:srgbClr val="303030"/>
                </a:solidFill>
                <a:latin typeface="Cambria Math" panose="02040503050406030204" pitchFamily="18" charset="0"/>
                <a:ea typeface="Cambria Math" panose="02040503050406030204" pitchFamily="18" charset="0"/>
              </a:rPr>
              <a:t>D</a:t>
            </a:r>
            <a:r>
              <a:rPr lang="en-US" sz="2200" b="1" baseline="30000" dirty="0">
                <a:solidFill>
                  <a:srgbClr val="303030"/>
                </a:solidFill>
                <a:latin typeface="Cambria Math" panose="02040503050406030204" pitchFamily="18" charset="0"/>
                <a:ea typeface="Cambria Math" panose="02040503050406030204" pitchFamily="18" charset="0"/>
              </a:rPr>
              <a:t>+</a:t>
            </a:r>
            <a:r>
              <a:rPr lang="en-US" sz="2200" b="1" dirty="0">
                <a:solidFill>
                  <a:srgbClr val="303030"/>
                </a:solidFill>
                <a:latin typeface="Cambria Math" panose="02040503050406030204" pitchFamily="18" charset="0"/>
                <a:ea typeface="Cambria Math" panose="02040503050406030204" pitchFamily="18" charset="0"/>
              </a:rPr>
              <a:t> = { D, F}, </a:t>
            </a:r>
            <a:r>
              <a:rPr lang="en-US" sz="2200" dirty="0">
                <a:solidFill>
                  <a:srgbClr val="303030"/>
                </a:solidFill>
                <a:latin typeface="Cambria Math" panose="02040503050406030204" pitchFamily="18" charset="0"/>
                <a:ea typeface="Cambria Math" panose="02040503050406030204" pitchFamily="18" charset="0"/>
              </a:rPr>
              <a:t>as {D,F} does not determine any other attribute</a:t>
            </a:r>
          </a:p>
          <a:p>
            <a:pPr fontAlgn="base"/>
            <a:r>
              <a:rPr lang="en-US" sz="2200" dirty="0">
                <a:solidFill>
                  <a:srgbClr val="303030"/>
                </a:solidFill>
                <a:latin typeface="Cambria Math" panose="02040503050406030204" pitchFamily="18" charset="0"/>
                <a:ea typeface="Cambria Math" panose="02040503050406030204" pitchFamily="18" charset="0"/>
              </a:rPr>
              <a:t> </a:t>
            </a:r>
          </a:p>
        </p:txBody>
      </p:sp>
    </p:spTree>
    <p:extLst>
      <p:ext uri="{BB962C8B-B14F-4D97-AF65-F5344CB8AC3E}">
        <p14:creationId xmlns:p14="http://schemas.microsoft.com/office/powerpoint/2010/main" val="372182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Effect transition="in" filter="fade">
                                      <p:cBhvr>
                                        <p:cTn id="26" dur="500"/>
                                        <p:tgtEl>
                                          <p:spTgt spid="5">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Effect transition="in" filter="fade">
                                      <p:cBhvr>
                                        <p:cTn id="29"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Closure Set Attributes</a:t>
            </a:r>
            <a:endParaRPr lang="en-US" dirty="0"/>
          </a:p>
        </p:txBody>
      </p:sp>
      <p:sp>
        <p:nvSpPr>
          <p:cNvPr id="4" name="Rectangle 3">
            <a:extLst>
              <a:ext uri="{FF2B5EF4-FFF2-40B4-BE49-F238E27FC236}">
                <a16:creationId xmlns:a16="http://schemas.microsoft.com/office/drawing/2014/main" id="{1F16462E-7ABE-49E0-A1DE-5EA97C56553C}"/>
              </a:ext>
            </a:extLst>
          </p:cNvPr>
          <p:cNvSpPr/>
          <p:nvPr/>
        </p:nvSpPr>
        <p:spPr>
          <a:xfrm>
            <a:off x="3452820" y="723727"/>
            <a:ext cx="8330684" cy="2800767"/>
          </a:xfrm>
          <a:prstGeom prst="rect">
            <a:avLst/>
          </a:prstGeom>
        </p:spPr>
        <p:txBody>
          <a:bodyPr wrap="square">
            <a:spAutoFit/>
          </a:bodyPr>
          <a:lstStyle/>
          <a:p>
            <a:r>
              <a:rPr lang="en-US" sz="2200" dirty="0">
                <a:solidFill>
                  <a:srgbClr val="303030"/>
                </a:solidFill>
                <a:latin typeface="Cambria Math" panose="02040503050406030204" pitchFamily="18" charset="0"/>
                <a:ea typeface="Cambria Math" panose="02040503050406030204" pitchFamily="18" charset="0"/>
              </a:rPr>
              <a:t>Consider a relation R (A,B,C,D,E) with following functional dependencies: </a:t>
            </a:r>
            <a:r>
              <a:rPr lang="en-US" sz="2200" dirty="0">
                <a:latin typeface="Cambria Math" panose="02040503050406030204" pitchFamily="18" charset="0"/>
                <a:ea typeface="Cambria Math" panose="02040503050406030204" pitchFamily="18" charset="0"/>
              </a:rPr>
              <a:t>A → BC, CD → E, B → D, E → A. </a:t>
            </a:r>
          </a:p>
          <a:p>
            <a:pPr marL="342900" indent="-342900">
              <a:buFont typeface="Wingdings" panose="05000000000000000000" pitchFamily="2" charset="2"/>
              <a:buChar char="Ø"/>
            </a:pPr>
            <a:endParaRPr lang="en-US" sz="2200" dirty="0">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Ø"/>
            </a:pPr>
            <a:r>
              <a:rPr lang="en-US" sz="2200" dirty="0">
                <a:latin typeface="Cambria Math" panose="02040503050406030204" pitchFamily="18" charset="0"/>
                <a:ea typeface="Cambria Math" panose="02040503050406030204" pitchFamily="18" charset="0"/>
              </a:rPr>
              <a:t>Find</a:t>
            </a:r>
            <a:r>
              <a:rPr lang="en-US" sz="2200" b="1" dirty="0">
                <a:latin typeface="Cambria Math" panose="02040503050406030204" pitchFamily="18" charset="0"/>
                <a:ea typeface="Cambria Math" panose="02040503050406030204" pitchFamily="18" charset="0"/>
              </a:rPr>
              <a:t> </a:t>
            </a:r>
            <a:r>
              <a:rPr lang="en-US" sz="2200" dirty="0">
                <a:latin typeface="Cambria Math" panose="02040503050406030204" pitchFamily="18" charset="0"/>
                <a:ea typeface="Cambria Math" panose="02040503050406030204" pitchFamily="18" charset="0"/>
              </a:rPr>
              <a:t>closure of A.</a:t>
            </a:r>
          </a:p>
          <a:p>
            <a:pPr marL="342900" indent="-342900">
              <a:buFont typeface="Wingdings" panose="05000000000000000000" pitchFamily="2" charset="2"/>
              <a:buChar char="Ø"/>
            </a:pPr>
            <a:r>
              <a:rPr lang="en-US" sz="2200" dirty="0">
                <a:latin typeface="Cambria Math" panose="02040503050406030204" pitchFamily="18" charset="0"/>
                <a:ea typeface="Cambria Math" panose="02040503050406030204" pitchFamily="18" charset="0"/>
              </a:rPr>
              <a:t>Find closure of CD</a:t>
            </a:r>
          </a:p>
          <a:p>
            <a:pPr marL="342900" indent="-342900">
              <a:buFont typeface="Wingdings" panose="05000000000000000000" pitchFamily="2" charset="2"/>
              <a:buChar char="Ø"/>
            </a:pPr>
            <a:r>
              <a:rPr lang="en-US" sz="2200" dirty="0">
                <a:latin typeface="Cambria Math" panose="02040503050406030204" pitchFamily="18" charset="0"/>
                <a:ea typeface="Cambria Math" panose="02040503050406030204" pitchFamily="18" charset="0"/>
              </a:rPr>
              <a:t>Find Closure of B</a:t>
            </a:r>
          </a:p>
          <a:p>
            <a:pPr marL="342900" indent="-342900">
              <a:buFont typeface="Wingdings" panose="05000000000000000000" pitchFamily="2" charset="2"/>
              <a:buChar char="Ø"/>
            </a:pPr>
            <a:r>
              <a:rPr lang="en-US" sz="2200" dirty="0">
                <a:latin typeface="Cambria Math" panose="02040503050406030204" pitchFamily="18" charset="0"/>
                <a:ea typeface="Cambria Math" panose="02040503050406030204" pitchFamily="18" charset="0"/>
              </a:rPr>
              <a:t>Find Closure of BC</a:t>
            </a:r>
          </a:p>
          <a:p>
            <a:pPr marL="342900" indent="-342900">
              <a:buFont typeface="Wingdings" panose="05000000000000000000" pitchFamily="2" charset="2"/>
              <a:buChar char="Ø"/>
            </a:pPr>
            <a:r>
              <a:rPr lang="en-US" sz="2200" dirty="0">
                <a:latin typeface="Cambria Math" panose="02040503050406030204" pitchFamily="18" charset="0"/>
                <a:ea typeface="Cambria Math" panose="02040503050406030204" pitchFamily="18" charset="0"/>
              </a:rPr>
              <a:t>Find closure of E</a:t>
            </a:r>
          </a:p>
        </p:txBody>
      </p:sp>
      <p:sp>
        <p:nvSpPr>
          <p:cNvPr id="3" name="Rectangle 2">
            <a:extLst>
              <a:ext uri="{FF2B5EF4-FFF2-40B4-BE49-F238E27FC236}">
                <a16:creationId xmlns:a16="http://schemas.microsoft.com/office/drawing/2014/main" id="{DCF73D38-DFD1-47D7-917C-858479C39E42}"/>
              </a:ext>
            </a:extLst>
          </p:cNvPr>
          <p:cNvSpPr/>
          <p:nvPr/>
        </p:nvSpPr>
        <p:spPr>
          <a:xfrm>
            <a:off x="3643456" y="3809558"/>
            <a:ext cx="1505679" cy="461665"/>
          </a:xfrm>
          <a:prstGeom prst="rect">
            <a:avLst/>
          </a:prstGeom>
        </p:spPr>
        <p:txBody>
          <a:bodyPr wrap="square">
            <a:spAutoFit/>
          </a:bodyPr>
          <a:lstStyle/>
          <a:p>
            <a:r>
              <a:rPr lang="en-US" sz="2400" b="1" dirty="0">
                <a:latin typeface="Cambria Math" panose="02040503050406030204" pitchFamily="18" charset="0"/>
                <a:ea typeface="Cambria Math" panose="02040503050406030204" pitchFamily="18" charset="0"/>
              </a:rPr>
              <a:t>ANSWER:</a:t>
            </a:r>
            <a:endParaRPr lang="en-US" sz="2400" b="1" dirty="0"/>
          </a:p>
        </p:txBody>
      </p:sp>
      <p:sp>
        <p:nvSpPr>
          <p:cNvPr id="6" name="TextBox 5">
            <a:extLst>
              <a:ext uri="{FF2B5EF4-FFF2-40B4-BE49-F238E27FC236}">
                <a16:creationId xmlns:a16="http://schemas.microsoft.com/office/drawing/2014/main" id="{F7E543E8-3E8A-47E1-83FE-51092B6401DB}"/>
              </a:ext>
            </a:extLst>
          </p:cNvPr>
          <p:cNvSpPr txBox="1"/>
          <p:nvPr/>
        </p:nvSpPr>
        <p:spPr>
          <a:xfrm>
            <a:off x="6282961" y="3809558"/>
            <a:ext cx="2286003" cy="1938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0" lvl="1"/>
            <a:r>
              <a:rPr lang="en-US" sz="2400" dirty="0">
                <a:ln w="0"/>
                <a:solidFill>
                  <a:schemeClr val="tx1"/>
                </a:solidFill>
                <a:latin typeface="Cambria Math" panose="02040503050406030204" pitchFamily="18" charset="0"/>
                <a:ea typeface="Cambria Math" panose="02040503050406030204" pitchFamily="18" charset="0"/>
              </a:rPr>
              <a:t>A</a:t>
            </a:r>
            <a:r>
              <a:rPr lang="en-US" sz="2400" baseline="30000" dirty="0">
                <a:ln w="0"/>
                <a:solidFill>
                  <a:schemeClr val="tx1"/>
                </a:solidFill>
                <a:latin typeface="Cambria Math" panose="02040503050406030204" pitchFamily="18" charset="0"/>
                <a:ea typeface="Cambria Math" panose="02040503050406030204" pitchFamily="18" charset="0"/>
              </a:rPr>
              <a:t>+ </a:t>
            </a:r>
            <a:r>
              <a:rPr lang="en-US" sz="2400" dirty="0">
                <a:ln w="0"/>
                <a:solidFill>
                  <a:schemeClr val="tx1"/>
                </a:solidFill>
                <a:latin typeface="Cambria Math" panose="02040503050406030204" pitchFamily="18" charset="0"/>
                <a:ea typeface="Cambria Math" panose="02040503050406030204" pitchFamily="18" charset="0"/>
              </a:rPr>
              <a:t>= ABCDE</a:t>
            </a:r>
          </a:p>
          <a:p>
            <a:pPr marL="0" lvl="1"/>
            <a:r>
              <a:rPr lang="en-US" sz="2400" dirty="0">
                <a:ln w="0"/>
                <a:solidFill>
                  <a:schemeClr val="tx1"/>
                </a:solidFill>
                <a:latin typeface="Cambria Math" panose="02040503050406030204" pitchFamily="18" charset="0"/>
                <a:ea typeface="Cambria Math" panose="02040503050406030204" pitchFamily="18" charset="0"/>
              </a:rPr>
              <a:t>CD</a:t>
            </a:r>
            <a:r>
              <a:rPr lang="en-US" sz="2400" baseline="30000" dirty="0">
                <a:ln w="0"/>
                <a:solidFill>
                  <a:schemeClr val="tx1"/>
                </a:solidFill>
                <a:latin typeface="Cambria Math" panose="02040503050406030204" pitchFamily="18" charset="0"/>
                <a:ea typeface="Cambria Math" panose="02040503050406030204" pitchFamily="18" charset="0"/>
              </a:rPr>
              <a:t>+ </a:t>
            </a:r>
            <a:r>
              <a:rPr lang="en-US" sz="2400" dirty="0">
                <a:ln w="0"/>
                <a:solidFill>
                  <a:schemeClr val="tx1"/>
                </a:solidFill>
                <a:latin typeface="Cambria Math" panose="02040503050406030204" pitchFamily="18" charset="0"/>
                <a:ea typeface="Cambria Math" panose="02040503050406030204" pitchFamily="18" charset="0"/>
              </a:rPr>
              <a:t>= ABCDE</a:t>
            </a:r>
          </a:p>
          <a:p>
            <a:pPr marL="0" lvl="1"/>
            <a:r>
              <a:rPr lang="en-US" sz="2400" dirty="0">
                <a:ln w="0"/>
                <a:solidFill>
                  <a:schemeClr val="tx1"/>
                </a:solidFill>
                <a:latin typeface="Cambria Math" panose="02040503050406030204" pitchFamily="18" charset="0"/>
                <a:ea typeface="Cambria Math" panose="02040503050406030204" pitchFamily="18" charset="0"/>
              </a:rPr>
              <a:t>B</a:t>
            </a:r>
            <a:r>
              <a:rPr lang="en-US" sz="2400" baseline="30000" dirty="0">
                <a:ln w="0"/>
                <a:solidFill>
                  <a:schemeClr val="tx1"/>
                </a:solidFill>
                <a:latin typeface="Cambria Math" panose="02040503050406030204" pitchFamily="18" charset="0"/>
                <a:ea typeface="Cambria Math" panose="02040503050406030204" pitchFamily="18" charset="0"/>
              </a:rPr>
              <a:t>+ </a:t>
            </a:r>
            <a:r>
              <a:rPr lang="en-US" sz="2400" dirty="0">
                <a:ln w="0"/>
                <a:solidFill>
                  <a:schemeClr val="tx1"/>
                </a:solidFill>
                <a:latin typeface="Cambria Math" panose="02040503050406030204" pitchFamily="18" charset="0"/>
                <a:ea typeface="Cambria Math" panose="02040503050406030204" pitchFamily="18" charset="0"/>
              </a:rPr>
              <a:t>= BD</a:t>
            </a:r>
          </a:p>
          <a:p>
            <a:pPr marL="0" lvl="1"/>
            <a:r>
              <a:rPr lang="en-US" sz="2400" dirty="0">
                <a:ln w="0"/>
                <a:solidFill>
                  <a:schemeClr val="tx1"/>
                </a:solidFill>
                <a:latin typeface="Cambria Math" panose="02040503050406030204" pitchFamily="18" charset="0"/>
                <a:ea typeface="Cambria Math" panose="02040503050406030204" pitchFamily="18" charset="0"/>
              </a:rPr>
              <a:t>BC</a:t>
            </a:r>
            <a:r>
              <a:rPr lang="en-US" sz="2400" baseline="30000" dirty="0">
                <a:ln w="0"/>
                <a:solidFill>
                  <a:schemeClr val="tx1"/>
                </a:solidFill>
                <a:latin typeface="Cambria Math" panose="02040503050406030204" pitchFamily="18" charset="0"/>
                <a:ea typeface="Cambria Math" panose="02040503050406030204" pitchFamily="18" charset="0"/>
              </a:rPr>
              <a:t>+ </a:t>
            </a:r>
            <a:r>
              <a:rPr lang="en-US" sz="2400" dirty="0">
                <a:ln w="0"/>
                <a:solidFill>
                  <a:schemeClr val="tx1"/>
                </a:solidFill>
                <a:latin typeface="Cambria Math" panose="02040503050406030204" pitchFamily="18" charset="0"/>
                <a:ea typeface="Cambria Math" panose="02040503050406030204" pitchFamily="18" charset="0"/>
              </a:rPr>
              <a:t>= ABCDE</a:t>
            </a:r>
            <a:endParaRPr lang="en-US" sz="2400" dirty="0">
              <a:ln w="0"/>
              <a:solidFill>
                <a:schemeClr val="tx1"/>
              </a:solidFill>
              <a:latin typeface="Cambria Math" panose="02040503050406030204" pitchFamily="18" charset="0"/>
              <a:ea typeface="Cambria Math" panose="02040503050406030204" pitchFamily="18" charset="0"/>
              <a:sym typeface="MS LineDraw" pitchFamily="49" charset="2"/>
            </a:endParaRPr>
          </a:p>
          <a:p>
            <a:pPr marL="0" lvl="1"/>
            <a:r>
              <a:rPr lang="en-US" sz="2400" dirty="0">
                <a:ln w="0"/>
                <a:solidFill>
                  <a:schemeClr val="tx1"/>
                </a:solidFill>
                <a:latin typeface="Cambria Math" panose="02040503050406030204" pitchFamily="18" charset="0"/>
                <a:ea typeface="Cambria Math" panose="02040503050406030204" pitchFamily="18" charset="0"/>
              </a:rPr>
              <a:t>E</a:t>
            </a:r>
            <a:r>
              <a:rPr lang="en-US" sz="2400" baseline="30000" dirty="0">
                <a:ln w="0"/>
                <a:solidFill>
                  <a:schemeClr val="tx1"/>
                </a:solidFill>
                <a:latin typeface="Cambria Math" panose="02040503050406030204" pitchFamily="18" charset="0"/>
                <a:ea typeface="Cambria Math" panose="02040503050406030204" pitchFamily="18" charset="0"/>
              </a:rPr>
              <a:t>+ </a:t>
            </a:r>
            <a:r>
              <a:rPr lang="en-US" sz="2400" dirty="0">
                <a:ln w="0"/>
                <a:solidFill>
                  <a:schemeClr val="tx1"/>
                </a:solidFill>
                <a:latin typeface="Cambria Math" panose="02040503050406030204" pitchFamily="18" charset="0"/>
                <a:ea typeface="Cambria Math" panose="02040503050406030204" pitchFamily="18" charset="0"/>
              </a:rPr>
              <a:t>= ABCDE</a:t>
            </a:r>
          </a:p>
        </p:txBody>
      </p:sp>
    </p:spTree>
    <p:extLst>
      <p:ext uri="{BB962C8B-B14F-4D97-AF65-F5344CB8AC3E}">
        <p14:creationId xmlns:p14="http://schemas.microsoft.com/office/powerpoint/2010/main" val="824226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Extraneous Attributes</a:t>
            </a:r>
            <a:endParaRPr lang="en-US" dirty="0"/>
          </a:p>
        </p:txBody>
      </p:sp>
      <p:sp>
        <p:nvSpPr>
          <p:cNvPr id="4" name="Content Placeholder 2">
            <a:extLst>
              <a:ext uri="{FF2B5EF4-FFF2-40B4-BE49-F238E27FC236}">
                <a16:creationId xmlns:a16="http://schemas.microsoft.com/office/drawing/2014/main" id="{8A28052A-C580-424C-A975-7C2C19305537}"/>
              </a:ext>
            </a:extLst>
          </p:cNvPr>
          <p:cNvSpPr>
            <a:spLocks noGrp="1"/>
          </p:cNvSpPr>
          <p:nvPr>
            <p:ph idx="1"/>
          </p:nvPr>
        </p:nvSpPr>
        <p:spPr>
          <a:xfrm>
            <a:off x="3489882" y="1689896"/>
            <a:ext cx="8255917" cy="3469064"/>
          </a:xfrm>
        </p:spPr>
        <p:txBody>
          <a:bodyPr>
            <a:normAutofit fontScale="92500"/>
          </a:bodyPr>
          <a:lstStyle/>
          <a:p>
            <a:pPr algn="just">
              <a:buFont typeface="Wingdings" panose="05000000000000000000" pitchFamily="2" charset="2"/>
              <a:buChar char="Ø"/>
            </a:pPr>
            <a:r>
              <a:rPr lang="en-US" sz="2400" dirty="0">
                <a:solidFill>
                  <a:schemeClr val="tx1"/>
                </a:solidFill>
                <a:latin typeface="Cambria Math" panose="02040503050406030204" pitchFamily="18" charset="0"/>
                <a:ea typeface="Cambria Math" panose="02040503050406030204" pitchFamily="18" charset="0"/>
              </a:rPr>
              <a:t>Let us consider a relation R with schema R = (A, B, C) and set of functional dependencies </a:t>
            </a:r>
            <a:r>
              <a:rPr lang="en-US" sz="2400" b="1" dirty="0">
                <a:solidFill>
                  <a:schemeClr val="tx1"/>
                </a:solidFill>
                <a:latin typeface="Cambria Math" panose="02040503050406030204" pitchFamily="18" charset="0"/>
                <a:ea typeface="Cambria Math" panose="02040503050406030204" pitchFamily="18" charset="0"/>
              </a:rPr>
              <a:t>F = { AB → C, A → C }</a:t>
            </a:r>
            <a:r>
              <a:rPr lang="en-US" sz="2400" dirty="0">
                <a:solidFill>
                  <a:schemeClr val="tx1"/>
                </a:solidFill>
                <a:latin typeface="Cambria Math" panose="02040503050406030204" pitchFamily="18" charset="0"/>
                <a:ea typeface="Cambria Math" panose="02040503050406030204" pitchFamily="18" charset="0"/>
              </a:rPr>
              <a:t>. </a:t>
            </a:r>
          </a:p>
          <a:p>
            <a:pPr marL="0" indent="0" algn="just">
              <a:buNone/>
            </a:pPr>
            <a:endParaRPr lang="en-US" sz="2400" dirty="0">
              <a:solidFill>
                <a:schemeClr val="tx1"/>
              </a:solidFill>
              <a:latin typeface="Cambria Math" panose="02040503050406030204" pitchFamily="18" charset="0"/>
              <a:ea typeface="Cambria Math" panose="02040503050406030204" pitchFamily="18" charset="0"/>
            </a:endParaRPr>
          </a:p>
          <a:p>
            <a:pPr algn="just">
              <a:buFont typeface="Wingdings" panose="05000000000000000000" pitchFamily="2" charset="2"/>
              <a:buChar char="Ø"/>
            </a:pPr>
            <a:r>
              <a:rPr lang="en-US" sz="2400" dirty="0">
                <a:solidFill>
                  <a:schemeClr val="tx1"/>
                </a:solidFill>
                <a:latin typeface="Cambria Math" panose="02040503050406030204" pitchFamily="18" charset="0"/>
                <a:ea typeface="Cambria Math" panose="02040503050406030204" pitchFamily="18" charset="0"/>
              </a:rPr>
              <a:t>In </a:t>
            </a:r>
            <a:r>
              <a:rPr lang="en-US" sz="2400" b="1" dirty="0">
                <a:solidFill>
                  <a:schemeClr val="tx1"/>
                </a:solidFill>
                <a:latin typeface="Cambria Math" panose="02040503050406030204" pitchFamily="18" charset="0"/>
                <a:ea typeface="Cambria Math" panose="02040503050406030204" pitchFamily="18" charset="0"/>
              </a:rPr>
              <a:t>AB → C</a:t>
            </a:r>
            <a:r>
              <a:rPr lang="en-US" sz="2400" dirty="0">
                <a:solidFill>
                  <a:schemeClr val="tx1"/>
                </a:solidFill>
                <a:latin typeface="Cambria Math" panose="02040503050406030204" pitchFamily="18" charset="0"/>
                <a:ea typeface="Cambria Math" panose="02040503050406030204" pitchFamily="18" charset="0"/>
              </a:rPr>
              <a:t>, </a:t>
            </a:r>
            <a:r>
              <a:rPr lang="en-US" sz="2400" b="1" dirty="0">
                <a:solidFill>
                  <a:schemeClr val="tx1"/>
                </a:solidFill>
                <a:latin typeface="Cambria Math" panose="02040503050406030204" pitchFamily="18" charset="0"/>
                <a:ea typeface="Cambria Math" panose="02040503050406030204" pitchFamily="18" charset="0"/>
              </a:rPr>
              <a:t>B is extraneous attribute</a:t>
            </a:r>
            <a:r>
              <a:rPr lang="en-US" sz="2400" dirty="0">
                <a:solidFill>
                  <a:schemeClr val="tx1"/>
                </a:solidFill>
                <a:latin typeface="Cambria Math" panose="02040503050406030204" pitchFamily="18" charset="0"/>
                <a:ea typeface="Cambria Math" panose="02040503050406030204" pitchFamily="18" charset="0"/>
              </a:rPr>
              <a:t>, as other FD </a:t>
            </a:r>
            <a:r>
              <a:rPr lang="en-US" sz="2400" b="1" dirty="0">
                <a:solidFill>
                  <a:schemeClr val="tx1"/>
                </a:solidFill>
                <a:latin typeface="Cambria Math" panose="02040503050406030204" pitchFamily="18" charset="0"/>
                <a:ea typeface="Cambria Math" panose="02040503050406030204" pitchFamily="18" charset="0"/>
              </a:rPr>
              <a:t>A → C</a:t>
            </a:r>
            <a:r>
              <a:rPr lang="en-US" sz="2400" dirty="0">
                <a:solidFill>
                  <a:schemeClr val="tx1"/>
                </a:solidFill>
                <a:latin typeface="Cambria Math" panose="02040503050406030204" pitchFamily="18" charset="0"/>
                <a:ea typeface="Cambria Math" panose="02040503050406030204" pitchFamily="18" charset="0"/>
              </a:rPr>
              <a:t>, states that </a:t>
            </a:r>
            <a:r>
              <a:rPr lang="en-US" sz="2400" b="1" dirty="0">
                <a:solidFill>
                  <a:schemeClr val="tx1"/>
                </a:solidFill>
                <a:latin typeface="Cambria Math" panose="02040503050406030204" pitchFamily="18" charset="0"/>
                <a:ea typeface="Cambria Math" panose="02040503050406030204" pitchFamily="18" charset="0"/>
              </a:rPr>
              <a:t>A alone can determine C</a:t>
            </a:r>
            <a:r>
              <a:rPr lang="en-US" sz="2400" dirty="0">
                <a:solidFill>
                  <a:schemeClr val="tx1"/>
                </a:solidFill>
                <a:latin typeface="Cambria Math" panose="02040503050406030204" pitchFamily="18" charset="0"/>
                <a:ea typeface="Cambria Math" panose="02040503050406030204" pitchFamily="18" charset="0"/>
              </a:rPr>
              <a:t>, then </a:t>
            </a:r>
            <a:r>
              <a:rPr lang="en-US" sz="2400" b="1" dirty="0">
                <a:solidFill>
                  <a:schemeClr val="tx1"/>
                </a:solidFill>
                <a:latin typeface="Cambria Math" panose="02040503050406030204" pitchFamily="18" charset="0"/>
                <a:ea typeface="Cambria Math" panose="02040503050406030204" pitchFamily="18" charset="0"/>
              </a:rPr>
              <a:t>use of B is unwanted</a:t>
            </a:r>
            <a:r>
              <a:rPr lang="en-US" sz="2400" dirty="0">
                <a:solidFill>
                  <a:schemeClr val="tx1"/>
                </a:solidFill>
                <a:latin typeface="Cambria Math" panose="02040503050406030204" pitchFamily="18" charset="0"/>
                <a:ea typeface="Cambria Math" panose="02040503050406030204" pitchFamily="18" charset="0"/>
              </a:rPr>
              <a:t>.</a:t>
            </a:r>
          </a:p>
          <a:p>
            <a:pPr algn="just">
              <a:buFont typeface="Wingdings" panose="05000000000000000000" pitchFamily="2" charset="2"/>
              <a:buChar char="Ø"/>
            </a:pPr>
            <a:endParaRPr lang="en-US" sz="2400" dirty="0">
              <a:solidFill>
                <a:schemeClr val="tx1"/>
              </a:solidFill>
              <a:latin typeface="Cambria Math" panose="02040503050406030204" pitchFamily="18" charset="0"/>
              <a:ea typeface="Cambria Math" panose="02040503050406030204" pitchFamily="18" charset="0"/>
            </a:endParaRPr>
          </a:p>
          <a:p>
            <a:pPr algn="just">
              <a:buFont typeface="Wingdings" panose="05000000000000000000" pitchFamily="2" charset="2"/>
              <a:buChar char="Ø"/>
            </a:pPr>
            <a:r>
              <a:rPr lang="en-US" sz="2400" dirty="0">
                <a:solidFill>
                  <a:schemeClr val="tx1"/>
                </a:solidFill>
                <a:latin typeface="Cambria Math" panose="02040503050406030204" pitchFamily="18" charset="0"/>
                <a:ea typeface="Cambria Math" panose="02040503050406030204" pitchFamily="18" charset="0"/>
              </a:rPr>
              <a:t>An attribute of a functional dependency is said to be extraneous if we can </a:t>
            </a:r>
            <a:r>
              <a:rPr lang="en-US" sz="2400" b="1" dirty="0">
                <a:solidFill>
                  <a:schemeClr val="tx1"/>
                </a:solidFill>
                <a:latin typeface="Cambria Math" panose="02040503050406030204" pitchFamily="18" charset="0"/>
                <a:ea typeface="Cambria Math" panose="02040503050406030204" pitchFamily="18" charset="0"/>
              </a:rPr>
              <a:t>remove it without changing the closure of the set of functional dependencies</a:t>
            </a:r>
            <a:r>
              <a:rPr lang="en-US" sz="2400" dirty="0">
                <a:solidFill>
                  <a:schemeClr val="tx1"/>
                </a:solidFill>
                <a:latin typeface="Cambria Math" panose="02040503050406030204" pitchFamily="18" charset="0"/>
                <a:ea typeface="Cambria Math" panose="02040503050406030204" pitchFamily="18" charset="0"/>
              </a:rPr>
              <a:t>.</a:t>
            </a:r>
          </a:p>
        </p:txBody>
      </p:sp>
    </p:spTree>
    <p:extLst>
      <p:ext uri="{BB962C8B-B14F-4D97-AF65-F5344CB8AC3E}">
        <p14:creationId xmlns:p14="http://schemas.microsoft.com/office/powerpoint/2010/main" val="2746732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Canonical Cover</a:t>
            </a:r>
            <a:endParaRPr lang="en-US" dirty="0"/>
          </a:p>
        </p:txBody>
      </p:sp>
      <p:sp>
        <p:nvSpPr>
          <p:cNvPr id="7" name="Rectangle 6">
            <a:extLst>
              <a:ext uri="{FF2B5EF4-FFF2-40B4-BE49-F238E27FC236}">
                <a16:creationId xmlns:a16="http://schemas.microsoft.com/office/drawing/2014/main" id="{85DC7A2E-ECD0-4356-9579-56B0D3B7BBDF}"/>
              </a:ext>
            </a:extLst>
          </p:cNvPr>
          <p:cNvSpPr/>
          <p:nvPr/>
        </p:nvSpPr>
        <p:spPr>
          <a:xfrm>
            <a:off x="3538193" y="707805"/>
            <a:ext cx="8198178" cy="5262979"/>
          </a:xfrm>
          <a:prstGeom prst="rect">
            <a:avLst/>
          </a:prstGeom>
        </p:spPr>
        <p:txBody>
          <a:bodyPr wrap="square">
            <a:spAutoFit/>
          </a:bodyPr>
          <a:lstStyle/>
          <a:p>
            <a:pPr marL="285750" indent="-285750" algn="just">
              <a:buFont typeface="Wingdings" panose="05000000000000000000" pitchFamily="2" charset="2"/>
              <a:buChar char="Ø"/>
            </a:pPr>
            <a:r>
              <a:rPr lang="en-US" sz="2400" dirty="0">
                <a:latin typeface="Cambria Math" panose="02040503050406030204" pitchFamily="18" charset="0"/>
                <a:ea typeface="Cambria Math" panose="02040503050406030204" pitchFamily="18" charset="0"/>
              </a:rPr>
              <a:t>A canonical cover of F is a minimal set of functional dependencies equivalent to F, having no redundant dependencies or redundant parts of dependencies.</a:t>
            </a:r>
          </a:p>
          <a:p>
            <a:pPr marL="285750" indent="-285750">
              <a:buFont typeface="Wingdings" panose="05000000000000000000" pitchFamily="2" charset="2"/>
              <a:buChar char="Ø"/>
            </a:pPr>
            <a:endParaRPr lang="en-US" sz="2400" dirty="0">
              <a:latin typeface="Cambria Math" panose="02040503050406030204" pitchFamily="18" charset="0"/>
              <a:ea typeface="Cambria Math" panose="02040503050406030204" pitchFamily="18" charset="0"/>
            </a:endParaRPr>
          </a:p>
          <a:p>
            <a:pPr marL="285750" indent="-285750">
              <a:buFont typeface="Wingdings" panose="05000000000000000000" pitchFamily="2" charset="2"/>
              <a:buChar char="Ø"/>
            </a:pPr>
            <a:r>
              <a:rPr lang="en-US" sz="2400" dirty="0">
                <a:latin typeface="Cambria Math" panose="02040503050406030204" pitchFamily="18" charset="0"/>
                <a:ea typeface="Cambria Math" panose="02040503050406030204" pitchFamily="18" charset="0"/>
              </a:rPr>
              <a:t>It is denoted by Fc.</a:t>
            </a:r>
          </a:p>
          <a:p>
            <a:pPr marL="285750" indent="-285750">
              <a:buFont typeface="Wingdings" panose="05000000000000000000" pitchFamily="2" charset="2"/>
              <a:buChar char="Ø"/>
            </a:pPr>
            <a:endParaRPr lang="en-US" sz="2400" dirty="0">
              <a:latin typeface="Cambria Math" panose="02040503050406030204" pitchFamily="18" charset="0"/>
              <a:ea typeface="Cambria Math" panose="02040503050406030204" pitchFamily="18" charset="0"/>
            </a:endParaRPr>
          </a:p>
          <a:p>
            <a:pPr marL="285750" indent="-285750">
              <a:buFont typeface="Wingdings" panose="05000000000000000000" pitchFamily="2" charset="2"/>
              <a:buChar char="Ø"/>
            </a:pPr>
            <a:r>
              <a:rPr lang="en-US" sz="2400" dirty="0">
                <a:latin typeface="Cambria Math" panose="02040503050406030204" pitchFamily="18" charset="0"/>
                <a:ea typeface="Cambria Math" panose="02040503050406030204" pitchFamily="18" charset="0"/>
              </a:rPr>
              <a:t>The steps to find canonical cover are:</a:t>
            </a:r>
          </a:p>
          <a:p>
            <a:pPr marL="800100" lvl="1" indent="-342900">
              <a:buFont typeface="Wingdings" panose="05000000000000000000" pitchFamily="2" charset="2"/>
              <a:buChar char="ü"/>
            </a:pPr>
            <a:r>
              <a:rPr lang="en-US" sz="2400" dirty="0">
                <a:latin typeface="Cambria Math" panose="02040503050406030204" pitchFamily="18" charset="0"/>
                <a:ea typeface="Cambria Math" panose="02040503050406030204" pitchFamily="18" charset="0"/>
              </a:rPr>
              <a:t>Use the union rule to replace any dependencies in F</a:t>
            </a:r>
            <a:br>
              <a:rPr lang="en-US" sz="2400" dirty="0">
                <a:latin typeface="Cambria Math" panose="02040503050406030204" pitchFamily="18" charset="0"/>
                <a:ea typeface="Cambria Math" panose="02040503050406030204" pitchFamily="18" charset="0"/>
              </a:rPr>
            </a:br>
            <a:r>
              <a:rPr lang="en-US" sz="2400" dirty="0">
                <a:latin typeface="Cambria Math" panose="02040503050406030204" pitchFamily="18" charset="0"/>
                <a:ea typeface="Cambria Math" panose="02040503050406030204" pitchFamily="18" charset="0"/>
              </a:rPr>
              <a:t>		 A</a:t>
            </a:r>
            <a:r>
              <a:rPr lang="en-US" sz="2400" baseline="-25000" dirty="0">
                <a:latin typeface="Cambria Math" panose="02040503050406030204" pitchFamily="18" charset="0"/>
                <a:ea typeface="Cambria Math" panose="02040503050406030204" pitchFamily="18" charset="0"/>
              </a:rPr>
              <a:t>1</a:t>
            </a:r>
            <a:r>
              <a:rPr lang="en-US" sz="2400" dirty="0">
                <a:latin typeface="Cambria Math" panose="02040503050406030204" pitchFamily="18" charset="0"/>
                <a:ea typeface="Cambria Math" panose="02040503050406030204" pitchFamily="18" charset="0"/>
              </a:rPr>
              <a:t> </a:t>
            </a:r>
            <a:r>
              <a:rPr lang="en-US" altLang="en-US" sz="2400" dirty="0">
                <a:latin typeface="Cambria Math" panose="02040503050406030204" pitchFamily="18" charset="0"/>
                <a:ea typeface="Cambria Math" panose="02040503050406030204" pitchFamily="18" charset="0"/>
                <a:sym typeface="Symbol" panose="05050102010706020507" pitchFamily="18" charset="2"/>
              </a:rPr>
              <a:t></a:t>
            </a:r>
            <a:r>
              <a:rPr lang="en-US" sz="2400" dirty="0">
                <a:latin typeface="Cambria Math" panose="02040503050406030204" pitchFamily="18" charset="0"/>
                <a:ea typeface="Cambria Math" panose="02040503050406030204" pitchFamily="18" charset="0"/>
              </a:rPr>
              <a:t> B</a:t>
            </a:r>
            <a:r>
              <a:rPr lang="en-US" sz="2400" baseline="-25000" dirty="0">
                <a:latin typeface="Cambria Math" panose="02040503050406030204" pitchFamily="18" charset="0"/>
                <a:ea typeface="Cambria Math" panose="02040503050406030204" pitchFamily="18" charset="0"/>
              </a:rPr>
              <a:t>1</a:t>
            </a:r>
            <a:r>
              <a:rPr lang="en-US" sz="2400" dirty="0">
                <a:latin typeface="Cambria Math" panose="02040503050406030204" pitchFamily="18" charset="0"/>
                <a:ea typeface="Cambria Math" panose="02040503050406030204" pitchFamily="18" charset="0"/>
              </a:rPr>
              <a:t> and A</a:t>
            </a:r>
            <a:r>
              <a:rPr lang="en-US" sz="2400" baseline="-25000" dirty="0">
                <a:latin typeface="Cambria Math" panose="02040503050406030204" pitchFamily="18" charset="0"/>
                <a:ea typeface="Cambria Math" panose="02040503050406030204" pitchFamily="18" charset="0"/>
              </a:rPr>
              <a:t>1</a:t>
            </a:r>
            <a:r>
              <a:rPr lang="en-US" sz="2400" dirty="0">
                <a:latin typeface="Cambria Math" panose="02040503050406030204" pitchFamily="18" charset="0"/>
                <a:ea typeface="Cambria Math" panose="02040503050406030204" pitchFamily="18" charset="0"/>
              </a:rPr>
              <a:t> </a:t>
            </a:r>
            <a:r>
              <a:rPr lang="en-US" altLang="en-US" sz="2400" dirty="0">
                <a:latin typeface="Cambria Math" panose="02040503050406030204" pitchFamily="18" charset="0"/>
                <a:ea typeface="Cambria Math" panose="02040503050406030204" pitchFamily="18" charset="0"/>
                <a:sym typeface="Symbol" panose="05050102010706020507" pitchFamily="18" charset="2"/>
              </a:rPr>
              <a:t></a:t>
            </a:r>
            <a:r>
              <a:rPr lang="en-US" sz="2400" dirty="0">
                <a:latin typeface="Cambria Math" panose="02040503050406030204" pitchFamily="18" charset="0"/>
                <a:ea typeface="Cambria Math" panose="02040503050406030204" pitchFamily="18" charset="0"/>
              </a:rPr>
              <a:t> B</a:t>
            </a:r>
            <a:r>
              <a:rPr lang="en-US" sz="2400" baseline="-25000" dirty="0">
                <a:latin typeface="Cambria Math" panose="02040503050406030204" pitchFamily="18" charset="0"/>
                <a:ea typeface="Cambria Math" panose="02040503050406030204" pitchFamily="18" charset="0"/>
              </a:rPr>
              <a:t>2</a:t>
            </a:r>
            <a:r>
              <a:rPr lang="en-US" sz="2400" dirty="0">
                <a:latin typeface="Cambria Math" panose="02040503050406030204" pitchFamily="18" charset="0"/>
                <a:ea typeface="Cambria Math" panose="02040503050406030204" pitchFamily="18" charset="0"/>
              </a:rPr>
              <a:t> with A</a:t>
            </a:r>
            <a:r>
              <a:rPr lang="en-US" sz="2400" baseline="-25000" dirty="0">
                <a:latin typeface="Cambria Math" panose="02040503050406030204" pitchFamily="18" charset="0"/>
                <a:ea typeface="Cambria Math" panose="02040503050406030204" pitchFamily="18" charset="0"/>
              </a:rPr>
              <a:t>1</a:t>
            </a:r>
            <a:r>
              <a:rPr lang="en-US" sz="2400" dirty="0">
                <a:latin typeface="Cambria Math" panose="02040503050406030204" pitchFamily="18" charset="0"/>
                <a:ea typeface="Cambria Math" panose="02040503050406030204" pitchFamily="18" charset="0"/>
              </a:rPr>
              <a:t> </a:t>
            </a:r>
            <a:r>
              <a:rPr lang="en-US" altLang="en-US" sz="2400" dirty="0">
                <a:latin typeface="Cambria Math" panose="02040503050406030204" pitchFamily="18" charset="0"/>
                <a:ea typeface="Cambria Math" panose="02040503050406030204" pitchFamily="18" charset="0"/>
                <a:sym typeface="Symbol" panose="05050102010706020507" pitchFamily="18" charset="2"/>
              </a:rPr>
              <a:t></a:t>
            </a:r>
            <a:r>
              <a:rPr lang="en-US" sz="2400" dirty="0">
                <a:latin typeface="Cambria Math" panose="02040503050406030204" pitchFamily="18" charset="0"/>
                <a:ea typeface="Cambria Math" panose="02040503050406030204" pitchFamily="18" charset="0"/>
              </a:rPr>
              <a:t> B</a:t>
            </a:r>
            <a:r>
              <a:rPr lang="en-US" sz="2400" baseline="-25000" dirty="0">
                <a:latin typeface="Cambria Math" panose="02040503050406030204" pitchFamily="18" charset="0"/>
                <a:ea typeface="Cambria Math" panose="02040503050406030204" pitchFamily="18" charset="0"/>
              </a:rPr>
              <a:t>1</a:t>
            </a:r>
            <a:r>
              <a:rPr lang="el-GR" sz="240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B</a:t>
            </a:r>
            <a:r>
              <a:rPr lang="en-US" sz="2400" baseline="-25000" dirty="0">
                <a:latin typeface="Cambria Math" panose="02040503050406030204" pitchFamily="18" charset="0"/>
                <a:ea typeface="Cambria Math" panose="02040503050406030204" pitchFamily="18" charset="0"/>
              </a:rPr>
              <a:t>2</a:t>
            </a:r>
          </a:p>
          <a:p>
            <a:pPr marL="800100" lvl="1" indent="-342900">
              <a:buFont typeface="Wingdings" panose="05000000000000000000" pitchFamily="2" charset="2"/>
              <a:buChar char="ü"/>
            </a:pPr>
            <a:r>
              <a:rPr lang="en-US" sz="2400" dirty="0">
                <a:latin typeface="Cambria Math" panose="02040503050406030204" pitchFamily="18" charset="0"/>
                <a:ea typeface="Cambria Math" panose="02040503050406030204" pitchFamily="18" charset="0"/>
              </a:rPr>
              <a:t>Find a functional dependency A </a:t>
            </a:r>
            <a:r>
              <a:rPr lang="en-US" altLang="en-US" sz="2400" dirty="0">
                <a:latin typeface="Cambria Math" panose="02040503050406030204" pitchFamily="18" charset="0"/>
                <a:ea typeface="Cambria Math" panose="02040503050406030204" pitchFamily="18" charset="0"/>
                <a:sym typeface="Symbol" panose="05050102010706020507" pitchFamily="18" charset="2"/>
              </a:rPr>
              <a:t></a:t>
            </a:r>
            <a:r>
              <a:rPr lang="en-US" sz="2400" dirty="0">
                <a:latin typeface="Cambria Math" panose="02040503050406030204" pitchFamily="18" charset="0"/>
                <a:ea typeface="Cambria Math" panose="02040503050406030204" pitchFamily="18" charset="0"/>
              </a:rPr>
              <a:t> B with an </a:t>
            </a:r>
            <a:br>
              <a:rPr lang="en-US" sz="2400" dirty="0">
                <a:latin typeface="Cambria Math" panose="02040503050406030204" pitchFamily="18" charset="0"/>
                <a:ea typeface="Cambria Math" panose="02040503050406030204" pitchFamily="18" charset="0"/>
              </a:rPr>
            </a:br>
            <a:r>
              <a:rPr lang="en-US" sz="2400" dirty="0">
                <a:latin typeface="Cambria Math" panose="02040503050406030204" pitchFamily="18" charset="0"/>
                <a:ea typeface="Cambria Math" panose="02040503050406030204" pitchFamily="18" charset="0"/>
              </a:rPr>
              <a:t>		extraneous attribute either in A or in B</a:t>
            </a:r>
          </a:p>
          <a:p>
            <a:pPr marL="800100" lvl="1" indent="-342900">
              <a:buFont typeface="Wingdings" panose="05000000000000000000" pitchFamily="2" charset="2"/>
              <a:buChar char="ü"/>
            </a:pPr>
            <a:r>
              <a:rPr lang="en-US" sz="2400" dirty="0">
                <a:latin typeface="Cambria Math" panose="02040503050406030204" pitchFamily="18" charset="0"/>
                <a:ea typeface="Cambria Math" panose="02040503050406030204" pitchFamily="18" charset="0"/>
              </a:rPr>
              <a:t>If an extraneous attribute is found, delete it from A </a:t>
            </a:r>
            <a:r>
              <a:rPr lang="en-US" altLang="en-US" sz="2400" dirty="0">
                <a:latin typeface="Cambria Math" panose="02040503050406030204" pitchFamily="18" charset="0"/>
                <a:ea typeface="Cambria Math" panose="02040503050406030204" pitchFamily="18" charset="0"/>
                <a:sym typeface="Symbol" panose="05050102010706020507" pitchFamily="18" charset="2"/>
              </a:rPr>
              <a:t></a:t>
            </a:r>
            <a:r>
              <a:rPr lang="en-US" sz="2400" dirty="0">
                <a:latin typeface="Cambria Math" panose="02040503050406030204" pitchFamily="18" charset="0"/>
                <a:ea typeface="Cambria Math" panose="02040503050406030204" pitchFamily="18" charset="0"/>
              </a:rPr>
              <a:t> B</a:t>
            </a:r>
            <a:br>
              <a:rPr lang="en-US" sz="2400" dirty="0">
                <a:latin typeface="Cambria Math" panose="02040503050406030204" pitchFamily="18" charset="0"/>
                <a:ea typeface="Cambria Math" panose="02040503050406030204" pitchFamily="18" charset="0"/>
              </a:rPr>
            </a:br>
            <a:r>
              <a:rPr lang="en-US" sz="2400" i="1" dirty="0">
                <a:latin typeface="Cambria Math" panose="02040503050406030204" pitchFamily="18" charset="0"/>
                <a:ea typeface="Cambria Math" panose="02040503050406030204" pitchFamily="18" charset="0"/>
              </a:rPr>
              <a:t>until </a:t>
            </a:r>
            <a:r>
              <a:rPr lang="en-US" sz="2400" dirty="0">
                <a:latin typeface="Cambria Math" panose="02040503050406030204" pitchFamily="18" charset="0"/>
                <a:ea typeface="Cambria Math" panose="02040503050406030204" pitchFamily="18" charset="0"/>
              </a:rPr>
              <a:t>F does not change</a:t>
            </a:r>
          </a:p>
          <a:p>
            <a:pPr marL="800100" lvl="1" indent="-342900">
              <a:buFont typeface="Wingdings" panose="05000000000000000000" pitchFamily="2" charset="2"/>
              <a:buChar char="ü"/>
            </a:pPr>
            <a:r>
              <a:rPr lang="en-US" sz="2400" dirty="0">
                <a:latin typeface="Cambria Math" panose="02040503050406030204" pitchFamily="18" charset="0"/>
                <a:ea typeface="Cambria Math" panose="02040503050406030204" pitchFamily="18" charset="0"/>
              </a:rPr>
              <a:t>Repeat these steps till F is reduced to Fc.</a:t>
            </a:r>
          </a:p>
        </p:txBody>
      </p:sp>
    </p:spTree>
    <p:extLst>
      <p:ext uri="{BB962C8B-B14F-4D97-AF65-F5344CB8AC3E}">
        <p14:creationId xmlns:p14="http://schemas.microsoft.com/office/powerpoint/2010/main" val="125479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Canonical Cover</a:t>
            </a:r>
            <a:br>
              <a:rPr lang="en-US" b="1" dirty="0">
                <a:solidFill>
                  <a:schemeClr val="tx1"/>
                </a:solidFill>
                <a:latin typeface="Cambria" panose="02040503050406030204" pitchFamily="18" charset="0"/>
                <a:ea typeface="Cambria" panose="02040503050406030204" pitchFamily="18" charset="0"/>
              </a:rPr>
            </a:br>
            <a:r>
              <a:rPr lang="en-US" b="1" dirty="0">
                <a:solidFill>
                  <a:schemeClr val="tx1"/>
                </a:solidFill>
                <a:latin typeface="Cambria" panose="02040503050406030204" pitchFamily="18" charset="0"/>
                <a:ea typeface="Cambria" panose="02040503050406030204" pitchFamily="18" charset="0"/>
              </a:rPr>
              <a:t>(Example)</a:t>
            </a:r>
            <a:endParaRPr lang="en-US" dirty="0"/>
          </a:p>
        </p:txBody>
      </p:sp>
      <p:sp>
        <p:nvSpPr>
          <p:cNvPr id="6" name="Content Placeholder 2">
            <a:extLst>
              <a:ext uri="{FF2B5EF4-FFF2-40B4-BE49-F238E27FC236}">
                <a16:creationId xmlns:a16="http://schemas.microsoft.com/office/drawing/2014/main" id="{E251A956-C4F2-4EEA-8496-8EC6F1178176}"/>
              </a:ext>
            </a:extLst>
          </p:cNvPr>
          <p:cNvSpPr txBox="1">
            <a:spLocks/>
          </p:cNvSpPr>
          <p:nvPr/>
        </p:nvSpPr>
        <p:spPr>
          <a:xfrm>
            <a:off x="3508736" y="688942"/>
            <a:ext cx="8246490" cy="53340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ts val="90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endParaRPr>
          </a:p>
          <a:p>
            <a:pPr marL="342900" marR="0" lvl="0" indent="-342900" algn="l" defTabSz="914400" rtl="0" eaLnBrk="1" fontAlgn="auto" latinLnBrk="0" hangingPunct="1">
              <a:lnSpc>
                <a:spcPct val="100000"/>
              </a:lnSpc>
              <a:spcBef>
                <a:spcPts val="90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endParaRPr>
          </a:p>
          <a:p>
            <a:pPr marL="342900" marR="0" lvl="0" indent="-342900" algn="l" defTabSz="914400" rtl="0" eaLnBrk="1" fontAlgn="auto" latinLnBrk="0" hangingPunct="1">
              <a:lnSpc>
                <a:spcPct val="100000"/>
              </a:lnSpc>
              <a:spcBef>
                <a:spcPts val="90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endParaRPr>
          </a:p>
          <a:p>
            <a:pPr marR="0" lvl="0" algn="l" defTabSz="914400" rtl="0" eaLnBrk="1" fontAlgn="auto" latinLnBrk="0" hangingPunct="1">
              <a:lnSpc>
                <a:spcPct val="100000"/>
              </a:lnSpc>
              <a:spcBef>
                <a:spcPts val="90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rPr>
              <a:t>Combine X → YZ and X → Y into X → YZ (Union Rule)</a:t>
            </a:r>
          </a:p>
          <a:p>
            <a:pPr marR="0" lvl="1" algn="l" defTabSz="914400" rtl="0" eaLnBrk="1" fontAlgn="auto" latinLnBrk="0" hangingPunct="1">
              <a:lnSpc>
                <a:spcPct val="100000"/>
              </a:lnSpc>
              <a:spcBef>
                <a:spcPts val="900"/>
              </a:spcBef>
              <a:spcAft>
                <a:spcPts val="0"/>
              </a:spcAft>
              <a:buClrTx/>
              <a:buSzTx/>
              <a:buFont typeface="Wingdings" panose="05000000000000000000" pitchFamily="2" charset="2"/>
              <a:buChar char="ü"/>
              <a:tabLst/>
              <a:defRPr/>
            </a:pPr>
            <a:r>
              <a:rPr kumimoji="0" lang="en-US" sz="2000" b="0"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rPr>
              <a:t>Set is now {X → YZ, Y → Z, XY → Z}</a:t>
            </a:r>
          </a:p>
          <a:p>
            <a:pPr marR="0" lvl="0" algn="l" defTabSz="914400" rtl="0" eaLnBrk="1" fontAlgn="auto" latinLnBrk="0" hangingPunct="1">
              <a:lnSpc>
                <a:spcPct val="100000"/>
              </a:lnSpc>
              <a:spcBef>
                <a:spcPts val="900"/>
              </a:spcBef>
              <a:spcAft>
                <a:spcPts val="0"/>
              </a:spcAft>
              <a:buClr>
                <a:sysClr val="windowText" lastClr="000000"/>
              </a:buClr>
              <a:buSzTx/>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rPr>
              <a:t>X is extraneous in XY → Z</a:t>
            </a:r>
          </a:p>
          <a:p>
            <a:pPr marR="0" lvl="1" algn="l" defTabSz="914400" rtl="0" eaLnBrk="1" fontAlgn="auto" latinLnBrk="0" hangingPunct="1">
              <a:lnSpc>
                <a:spcPct val="100000"/>
              </a:lnSpc>
              <a:spcBef>
                <a:spcPts val="900"/>
              </a:spcBef>
              <a:spcAft>
                <a:spcPts val="0"/>
              </a:spcAft>
              <a:buClrTx/>
              <a:buSzTx/>
              <a:buFont typeface="Wingdings" panose="05000000000000000000" pitchFamily="2" charset="2"/>
              <a:buChar char="ü"/>
              <a:tabLst/>
              <a:defRPr/>
            </a:pPr>
            <a:r>
              <a:rPr kumimoji="0" lang="en-US" sz="2000" b="0"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rPr>
              <a:t>Check if the result of deleting X from XY → Z is implied by the other dependencies</a:t>
            </a:r>
          </a:p>
          <a:p>
            <a:pPr marR="0" lvl="2" algn="l" defTabSz="914400" rtl="0" eaLnBrk="1" fontAlgn="auto" latinLnBrk="0" hangingPunct="1">
              <a:lnSpc>
                <a:spcPct val="100000"/>
              </a:lnSpc>
              <a:spcBef>
                <a:spcPts val="900"/>
              </a:spcBef>
              <a:spcAft>
                <a:spcPts val="0"/>
              </a:spcAft>
              <a:buClrTx/>
              <a:buSzTx/>
              <a:buFont typeface="Wingdings" panose="05000000000000000000" pitchFamily="2" charset="2"/>
              <a:buChar char="q"/>
              <a:tabLst/>
              <a:defRPr/>
            </a:pPr>
            <a:r>
              <a:rPr kumimoji="0" lang="en-US" sz="1900" b="0"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rPr>
              <a:t>Yes: in fact, Y→ Z is already present</a:t>
            </a:r>
          </a:p>
          <a:p>
            <a:pPr marR="0" lvl="1" algn="l" defTabSz="914400" rtl="0" eaLnBrk="1" fontAlgn="auto" latinLnBrk="0" hangingPunct="1">
              <a:lnSpc>
                <a:spcPct val="100000"/>
              </a:lnSpc>
              <a:spcBef>
                <a:spcPts val="900"/>
              </a:spcBef>
              <a:spcAft>
                <a:spcPts val="0"/>
              </a:spcAft>
              <a:buClrTx/>
              <a:buSzTx/>
              <a:buFont typeface="Wingdings" panose="05000000000000000000" pitchFamily="2" charset="2"/>
              <a:buChar char="ü"/>
              <a:tabLst/>
              <a:defRPr/>
            </a:pPr>
            <a:r>
              <a:rPr kumimoji="0" lang="en-US" sz="2000" b="0"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rPr>
              <a:t>Set is now {X → YZ, Y → Z}</a:t>
            </a:r>
          </a:p>
          <a:p>
            <a:pPr marR="0" lvl="0" algn="l" defTabSz="914400" rtl="0" eaLnBrk="1" fontAlgn="auto" latinLnBrk="0" hangingPunct="1">
              <a:lnSpc>
                <a:spcPct val="100000"/>
              </a:lnSpc>
              <a:spcBef>
                <a:spcPts val="900"/>
              </a:spcBef>
              <a:spcAft>
                <a:spcPts val="0"/>
              </a:spcAft>
              <a:buClr>
                <a:sysClr val="windowText" lastClr="000000"/>
              </a:buClr>
              <a:buSzTx/>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rPr>
              <a:t>Z is extraneous in X → YZ</a:t>
            </a:r>
          </a:p>
          <a:p>
            <a:pPr marR="0" lvl="1" algn="l" defTabSz="914400" rtl="0" eaLnBrk="1" fontAlgn="auto" latinLnBrk="0" hangingPunct="1">
              <a:lnSpc>
                <a:spcPct val="100000"/>
              </a:lnSpc>
              <a:spcBef>
                <a:spcPts val="900"/>
              </a:spcBef>
              <a:spcAft>
                <a:spcPts val="0"/>
              </a:spcAft>
              <a:buClrTx/>
              <a:buSzTx/>
              <a:buFont typeface="Wingdings" panose="05000000000000000000" pitchFamily="2" charset="2"/>
              <a:buChar char="ü"/>
              <a:tabLst/>
              <a:defRPr/>
            </a:pPr>
            <a:r>
              <a:rPr kumimoji="0" lang="en-US" sz="2000" b="0"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rPr>
              <a:t>Check if X → Z is logically implied by X → Y and the other dependencies</a:t>
            </a:r>
          </a:p>
          <a:p>
            <a:pPr marR="0" lvl="2" algn="l" defTabSz="914400" rtl="0" eaLnBrk="1" fontAlgn="auto" latinLnBrk="0" hangingPunct="1">
              <a:lnSpc>
                <a:spcPct val="100000"/>
              </a:lnSpc>
              <a:spcBef>
                <a:spcPts val="900"/>
              </a:spcBef>
              <a:spcAft>
                <a:spcPts val="0"/>
              </a:spcAft>
              <a:buClrTx/>
              <a:buSzTx/>
              <a:buFont typeface="Wingdings" panose="05000000000000000000" pitchFamily="2" charset="2"/>
              <a:buChar char="q"/>
              <a:tabLst/>
              <a:defRPr/>
            </a:pPr>
            <a:r>
              <a:rPr kumimoji="0" lang="en-US" sz="1900" b="0"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rPr>
              <a:t>Yes: using transitivity on X → Y and Y → Z.</a:t>
            </a:r>
          </a:p>
          <a:p>
            <a:pPr marR="0" lvl="0" algn="l" defTabSz="914400" rtl="0" eaLnBrk="1" fontAlgn="auto" latinLnBrk="0" hangingPunct="1">
              <a:lnSpc>
                <a:spcPct val="100000"/>
              </a:lnSpc>
              <a:spcBef>
                <a:spcPts val="90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rPr>
              <a:t>The canonical cover is: </a:t>
            </a:r>
            <a:r>
              <a:rPr kumimoji="0" lang="en-US" sz="2400" b="1"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rPr>
              <a:t>X→ Y, Y → Z</a:t>
            </a:r>
          </a:p>
        </p:txBody>
      </p:sp>
      <p:sp>
        <p:nvSpPr>
          <p:cNvPr id="8" name="Content Placeholder 2">
            <a:extLst>
              <a:ext uri="{FF2B5EF4-FFF2-40B4-BE49-F238E27FC236}">
                <a16:creationId xmlns:a16="http://schemas.microsoft.com/office/drawing/2014/main" id="{BE6826CA-C7B4-4D03-AEFD-5F3A442B522C}"/>
              </a:ext>
            </a:extLst>
          </p:cNvPr>
          <p:cNvSpPr txBox="1">
            <a:spLocks/>
          </p:cNvSpPr>
          <p:nvPr/>
        </p:nvSpPr>
        <p:spPr>
          <a:xfrm>
            <a:off x="3508735" y="736861"/>
            <a:ext cx="8246490" cy="9906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	</a:t>
            </a:r>
            <a:r>
              <a:rPr lang="en-US" b="1" dirty="0">
                <a:ln w="0"/>
                <a:latin typeface="Cambria Math" panose="02040503050406030204" pitchFamily="18" charset="0"/>
                <a:ea typeface="Cambria Math" panose="02040503050406030204" pitchFamily="18" charset="0"/>
              </a:rPr>
              <a:t>Consider the relation schema R = (X, Y, Z) with FDs </a:t>
            </a:r>
          </a:p>
          <a:p>
            <a:pPr marL="0" indent="0">
              <a:buNone/>
            </a:pPr>
            <a:r>
              <a:rPr lang="en-US" b="1" dirty="0">
                <a:ln w="0"/>
                <a:latin typeface="Cambria Math" panose="02040503050406030204" pitchFamily="18" charset="0"/>
                <a:ea typeface="Cambria Math" panose="02040503050406030204" pitchFamily="18" charset="0"/>
              </a:rPr>
              <a:t>	F = {X → YZ, Y → Z, X → Y, XY → Z} find canonical cover.</a:t>
            </a:r>
          </a:p>
        </p:txBody>
      </p:sp>
    </p:spTree>
    <p:extLst>
      <p:ext uri="{BB962C8B-B14F-4D97-AF65-F5344CB8AC3E}">
        <p14:creationId xmlns:p14="http://schemas.microsoft.com/office/powerpoint/2010/main" val="2083112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xEl>
                                              <p:pRg st="6" end="6"/>
                                            </p:txEl>
                                          </p:spTgt>
                                        </p:tgtEl>
                                        <p:attrNameLst>
                                          <p:attrName>style.visibility</p:attrName>
                                        </p:attrNameLst>
                                      </p:cBhvr>
                                      <p:to>
                                        <p:strVal val="visible"/>
                                      </p:to>
                                    </p:set>
                                    <p:animEffect transition="in" filter="fade">
                                      <p:cBhvr>
                                        <p:cTn id="28" dur="500"/>
                                        <p:tgtEl>
                                          <p:spTgt spid="6">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animEffect transition="in" filter="fade">
                                      <p:cBhvr>
                                        <p:cTn id="33" dur="500"/>
                                        <p:tgtEl>
                                          <p:spTgt spid="6">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8" end="8"/>
                                            </p:txEl>
                                          </p:spTgt>
                                        </p:tgtEl>
                                        <p:attrNameLst>
                                          <p:attrName>style.visibility</p:attrName>
                                        </p:attrNameLst>
                                      </p:cBhvr>
                                      <p:to>
                                        <p:strVal val="visible"/>
                                      </p:to>
                                    </p:set>
                                    <p:animEffect transition="in" filter="fade">
                                      <p:cBhvr>
                                        <p:cTn id="38" dur="500"/>
                                        <p:tgtEl>
                                          <p:spTgt spid="6">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animEffect transition="in" filter="fade">
                                      <p:cBhvr>
                                        <p:cTn id="47" dur="500"/>
                                        <p:tgtEl>
                                          <p:spTgt spid="6">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xEl>
                                              <p:pRg st="11" end="11"/>
                                            </p:txEl>
                                          </p:spTgt>
                                        </p:tgtEl>
                                        <p:attrNameLst>
                                          <p:attrName>style.visibility</p:attrName>
                                        </p:attrNameLst>
                                      </p:cBhvr>
                                      <p:to>
                                        <p:strVal val="visible"/>
                                      </p:to>
                                    </p:set>
                                    <p:animEffect transition="in" filter="fade">
                                      <p:cBhvr>
                                        <p:cTn id="52" dur="500"/>
                                        <p:tgtEl>
                                          <p:spTgt spid="6">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6">
                                            <p:txEl>
                                              <p:pRg st="12" end="12"/>
                                            </p:txEl>
                                          </p:spTgt>
                                        </p:tgtEl>
                                        <p:attrNameLst>
                                          <p:attrName>style.visibility</p:attrName>
                                        </p:attrNameLst>
                                      </p:cBhvr>
                                      <p:to>
                                        <p:strVal val="visible"/>
                                      </p:to>
                                    </p:set>
                                    <p:animEffect transition="in" filter="barn(inVertical)">
                                      <p:cBhvr>
                                        <p:cTn id="57"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Finding a Candidate Key</a:t>
            </a:r>
            <a:endParaRPr lang="en-US" dirty="0"/>
          </a:p>
        </p:txBody>
      </p:sp>
      <p:sp>
        <p:nvSpPr>
          <p:cNvPr id="3" name="Rectangle 2">
            <a:extLst>
              <a:ext uri="{FF2B5EF4-FFF2-40B4-BE49-F238E27FC236}">
                <a16:creationId xmlns:a16="http://schemas.microsoft.com/office/drawing/2014/main" id="{979ED514-0C40-4A13-AF81-20CFEC8A809B}"/>
              </a:ext>
            </a:extLst>
          </p:cNvPr>
          <p:cNvSpPr/>
          <p:nvPr/>
        </p:nvSpPr>
        <p:spPr>
          <a:xfrm>
            <a:off x="3456246" y="48673"/>
            <a:ext cx="8113337" cy="707886"/>
          </a:xfrm>
          <a:prstGeom prst="rect">
            <a:avLst/>
          </a:prstGeom>
        </p:spPr>
        <p:txBody>
          <a:bodyPr wrap="square">
            <a:spAutoFit/>
          </a:bodyPr>
          <a:lstStyle/>
          <a:p>
            <a:pPr algn="just"/>
            <a:r>
              <a:rPr lang="en-US" sz="2000" b="1" dirty="0">
                <a:solidFill>
                  <a:srgbClr val="303030"/>
                </a:solidFill>
                <a:latin typeface="Cambria Math" panose="02040503050406030204" pitchFamily="18" charset="0"/>
                <a:ea typeface="Cambria Math" panose="02040503050406030204" pitchFamily="18" charset="0"/>
              </a:rPr>
              <a:t>Consider a relation R (A,B,C,D,E,F,G,H) with following functional dependencies: </a:t>
            </a:r>
            <a:r>
              <a:rPr lang="en-US" sz="2000" b="1" dirty="0">
                <a:latin typeface="Cambria Math" panose="02040503050406030204" pitchFamily="18" charset="0"/>
                <a:ea typeface="Cambria Math" panose="02040503050406030204" pitchFamily="18" charset="0"/>
              </a:rPr>
              <a:t>AB → C, A → DE, B → F, F → GH. Find Candidate Key </a:t>
            </a:r>
          </a:p>
        </p:txBody>
      </p:sp>
      <p:sp>
        <p:nvSpPr>
          <p:cNvPr id="4" name="Rectangle 3">
            <a:extLst>
              <a:ext uri="{FF2B5EF4-FFF2-40B4-BE49-F238E27FC236}">
                <a16:creationId xmlns:a16="http://schemas.microsoft.com/office/drawing/2014/main" id="{D72AAF70-19B6-4D60-B054-C3A97F49E248}"/>
              </a:ext>
            </a:extLst>
          </p:cNvPr>
          <p:cNvSpPr/>
          <p:nvPr/>
        </p:nvSpPr>
        <p:spPr>
          <a:xfrm>
            <a:off x="3545620" y="1123837"/>
            <a:ext cx="973582" cy="400110"/>
          </a:xfrm>
          <a:prstGeom prst="rect">
            <a:avLst/>
          </a:prstGeom>
        </p:spPr>
        <p:txBody>
          <a:bodyPr wrap="square">
            <a:spAutoFit/>
          </a:bodyPr>
          <a:lstStyle/>
          <a:p>
            <a:r>
              <a:rPr lang="en-US" sz="2000" dirty="0">
                <a:latin typeface="Cambria Math" panose="02040503050406030204" pitchFamily="18" charset="0"/>
                <a:ea typeface="Cambria Math" panose="02040503050406030204" pitchFamily="18" charset="0"/>
              </a:rPr>
              <a:t>AB → C</a:t>
            </a:r>
            <a:endParaRPr lang="en-US" sz="2000" dirty="0"/>
          </a:p>
        </p:txBody>
      </p:sp>
      <p:cxnSp>
        <p:nvCxnSpPr>
          <p:cNvPr id="6" name="Straight Arrow Connector 5">
            <a:extLst>
              <a:ext uri="{FF2B5EF4-FFF2-40B4-BE49-F238E27FC236}">
                <a16:creationId xmlns:a16="http://schemas.microsoft.com/office/drawing/2014/main" id="{978D508C-18EC-4477-9846-218F12A161CB}"/>
              </a:ext>
            </a:extLst>
          </p:cNvPr>
          <p:cNvCxnSpPr>
            <a:cxnSpLocks/>
          </p:cNvCxnSpPr>
          <p:nvPr/>
        </p:nvCxnSpPr>
        <p:spPr>
          <a:xfrm>
            <a:off x="4653339" y="1319477"/>
            <a:ext cx="4251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FC60C01B-97A6-4378-A5A3-3F4D4A5AD3E7}"/>
              </a:ext>
            </a:extLst>
          </p:cNvPr>
          <p:cNvSpPr/>
          <p:nvPr/>
        </p:nvSpPr>
        <p:spPr>
          <a:xfrm>
            <a:off x="5222156" y="1123837"/>
            <a:ext cx="2220480" cy="400110"/>
          </a:xfrm>
          <a:prstGeom prst="rect">
            <a:avLst/>
          </a:prstGeom>
        </p:spPr>
        <p:txBody>
          <a:bodyPr wrap="square">
            <a:spAutoFit/>
          </a:bodyPr>
          <a:lstStyle/>
          <a:p>
            <a:r>
              <a:rPr lang="en-US" sz="2000" dirty="0">
                <a:solidFill>
                  <a:srgbClr val="303030"/>
                </a:solidFill>
                <a:latin typeface="Cambria Math" panose="02040503050406030204" pitchFamily="18" charset="0"/>
                <a:ea typeface="Cambria Math" panose="02040503050406030204" pitchFamily="18" charset="0"/>
              </a:rPr>
              <a:t>A  B  C  D  E  F  G  H</a:t>
            </a:r>
            <a:endParaRPr lang="en-US" sz="2000" dirty="0"/>
          </a:p>
        </p:txBody>
      </p:sp>
      <p:cxnSp>
        <p:nvCxnSpPr>
          <p:cNvPr id="12" name="Straight Connector 11">
            <a:extLst>
              <a:ext uri="{FF2B5EF4-FFF2-40B4-BE49-F238E27FC236}">
                <a16:creationId xmlns:a16="http://schemas.microsoft.com/office/drawing/2014/main" id="{469DEA40-5C4C-4CEF-BB8C-93719D721498}"/>
              </a:ext>
            </a:extLst>
          </p:cNvPr>
          <p:cNvCxnSpPr>
            <a:cxnSpLocks/>
          </p:cNvCxnSpPr>
          <p:nvPr/>
        </p:nvCxnSpPr>
        <p:spPr>
          <a:xfrm flipV="1">
            <a:off x="5363847" y="961534"/>
            <a:ext cx="0" cy="24509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20D0B374-C970-4905-AAF6-399F0EDCB3A4}"/>
              </a:ext>
            </a:extLst>
          </p:cNvPr>
          <p:cNvCxnSpPr>
            <a:cxnSpLocks/>
          </p:cNvCxnSpPr>
          <p:nvPr/>
        </p:nvCxnSpPr>
        <p:spPr>
          <a:xfrm flipV="1">
            <a:off x="5619941" y="961533"/>
            <a:ext cx="0" cy="245098"/>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F9E40B67-6CB8-4C1F-9B7C-BFCF53C821B4}"/>
              </a:ext>
            </a:extLst>
          </p:cNvPr>
          <p:cNvCxnSpPr>
            <a:cxnSpLocks/>
          </p:cNvCxnSpPr>
          <p:nvPr/>
        </p:nvCxnSpPr>
        <p:spPr>
          <a:xfrm>
            <a:off x="5354420" y="950434"/>
            <a:ext cx="609602"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32EFA737-37CE-4379-B159-E6BD5AEA3AA6}"/>
              </a:ext>
            </a:extLst>
          </p:cNvPr>
          <p:cNvCxnSpPr>
            <a:cxnSpLocks/>
          </p:cNvCxnSpPr>
          <p:nvPr/>
        </p:nvCxnSpPr>
        <p:spPr>
          <a:xfrm>
            <a:off x="5954593" y="961533"/>
            <a:ext cx="0" cy="245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ABC9927C-FBA8-4461-AFB9-B552A91DB24D}"/>
              </a:ext>
            </a:extLst>
          </p:cNvPr>
          <p:cNvSpPr/>
          <p:nvPr/>
        </p:nvSpPr>
        <p:spPr>
          <a:xfrm>
            <a:off x="7512915" y="1056181"/>
            <a:ext cx="989373" cy="400110"/>
          </a:xfrm>
          <a:prstGeom prst="rect">
            <a:avLst/>
          </a:prstGeom>
        </p:spPr>
        <p:txBody>
          <a:bodyPr wrap="none">
            <a:spAutoFit/>
          </a:bodyPr>
          <a:lstStyle/>
          <a:p>
            <a:r>
              <a:rPr lang="en-US" sz="2000" dirty="0">
                <a:latin typeface="Cambria Math" panose="02040503050406030204" pitchFamily="18" charset="0"/>
                <a:ea typeface="Cambria Math" panose="02040503050406030204" pitchFamily="18" charset="0"/>
              </a:rPr>
              <a:t>A → DE</a:t>
            </a:r>
            <a:endParaRPr lang="en-US" sz="2000" dirty="0"/>
          </a:p>
        </p:txBody>
      </p:sp>
      <p:cxnSp>
        <p:nvCxnSpPr>
          <p:cNvPr id="22" name="Straight Arrow Connector 21">
            <a:extLst>
              <a:ext uri="{FF2B5EF4-FFF2-40B4-BE49-F238E27FC236}">
                <a16:creationId xmlns:a16="http://schemas.microsoft.com/office/drawing/2014/main" id="{452B93B3-2E17-4E81-8FC9-B3D1F903919C}"/>
              </a:ext>
            </a:extLst>
          </p:cNvPr>
          <p:cNvCxnSpPr>
            <a:cxnSpLocks/>
          </p:cNvCxnSpPr>
          <p:nvPr/>
        </p:nvCxnSpPr>
        <p:spPr>
          <a:xfrm>
            <a:off x="8461895" y="1206630"/>
            <a:ext cx="4215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Rectangle 22">
            <a:extLst>
              <a:ext uri="{FF2B5EF4-FFF2-40B4-BE49-F238E27FC236}">
                <a16:creationId xmlns:a16="http://schemas.microsoft.com/office/drawing/2014/main" id="{798A91FA-64E3-4AA6-A0E1-9D594FB9F59A}"/>
              </a:ext>
            </a:extLst>
          </p:cNvPr>
          <p:cNvSpPr/>
          <p:nvPr/>
        </p:nvSpPr>
        <p:spPr>
          <a:xfrm>
            <a:off x="9017559" y="996498"/>
            <a:ext cx="2220480" cy="400110"/>
          </a:xfrm>
          <a:prstGeom prst="rect">
            <a:avLst/>
          </a:prstGeom>
        </p:spPr>
        <p:txBody>
          <a:bodyPr wrap="none">
            <a:spAutoFit/>
          </a:bodyPr>
          <a:lstStyle/>
          <a:p>
            <a:r>
              <a:rPr lang="en-US" sz="2000" dirty="0">
                <a:solidFill>
                  <a:srgbClr val="303030"/>
                </a:solidFill>
                <a:latin typeface="Cambria Math" panose="02040503050406030204" pitchFamily="18" charset="0"/>
                <a:ea typeface="Cambria Math" panose="02040503050406030204" pitchFamily="18" charset="0"/>
              </a:rPr>
              <a:t>A  B  C  D  E  F  G  H</a:t>
            </a:r>
            <a:endParaRPr lang="en-US" sz="2000" dirty="0"/>
          </a:p>
        </p:txBody>
      </p:sp>
      <p:cxnSp>
        <p:nvCxnSpPr>
          <p:cNvPr id="24" name="Straight Connector 23">
            <a:extLst>
              <a:ext uri="{FF2B5EF4-FFF2-40B4-BE49-F238E27FC236}">
                <a16:creationId xmlns:a16="http://schemas.microsoft.com/office/drawing/2014/main" id="{5FC3BA74-D12C-4EB7-8B48-089CF58BEF0F}"/>
              </a:ext>
            </a:extLst>
          </p:cNvPr>
          <p:cNvCxnSpPr/>
          <p:nvPr/>
        </p:nvCxnSpPr>
        <p:spPr>
          <a:xfrm flipV="1">
            <a:off x="9159250" y="834195"/>
            <a:ext cx="0" cy="245097"/>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8AF2CA2-73AE-4D6E-8B98-64C45820F77A}"/>
              </a:ext>
            </a:extLst>
          </p:cNvPr>
          <p:cNvCxnSpPr/>
          <p:nvPr/>
        </p:nvCxnSpPr>
        <p:spPr>
          <a:xfrm flipV="1">
            <a:off x="9415344" y="834194"/>
            <a:ext cx="0" cy="245097"/>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903493DC-DFE8-49D4-8CAC-CC71F727F724}"/>
              </a:ext>
            </a:extLst>
          </p:cNvPr>
          <p:cNvCxnSpPr>
            <a:cxnSpLocks/>
          </p:cNvCxnSpPr>
          <p:nvPr/>
        </p:nvCxnSpPr>
        <p:spPr>
          <a:xfrm flipV="1">
            <a:off x="9159003" y="818636"/>
            <a:ext cx="565855" cy="5374"/>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52C8D1D-5378-48D6-A830-616F09AC15FC}"/>
              </a:ext>
            </a:extLst>
          </p:cNvPr>
          <p:cNvCxnSpPr/>
          <p:nvPr/>
        </p:nvCxnSpPr>
        <p:spPr>
          <a:xfrm>
            <a:off x="9724858" y="834194"/>
            <a:ext cx="0" cy="245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43D0C0-577E-4DF4-9B5D-5651C9C762EC}"/>
              </a:ext>
            </a:extLst>
          </p:cNvPr>
          <p:cNvCxnSpPr/>
          <p:nvPr/>
        </p:nvCxnSpPr>
        <p:spPr>
          <a:xfrm flipV="1">
            <a:off x="9179675" y="1251004"/>
            <a:ext cx="0" cy="24509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C05E1E92-9DE3-4366-A2E8-B8F4A8B7FF9E}"/>
              </a:ext>
            </a:extLst>
          </p:cNvPr>
          <p:cNvCxnSpPr>
            <a:cxnSpLocks/>
          </p:cNvCxnSpPr>
          <p:nvPr/>
        </p:nvCxnSpPr>
        <p:spPr>
          <a:xfrm flipV="1">
            <a:off x="9179675" y="1492309"/>
            <a:ext cx="1076688" cy="287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36EBDBC0-DB39-4B14-B7D8-BD780D40C364}"/>
              </a:ext>
            </a:extLst>
          </p:cNvPr>
          <p:cNvCxnSpPr>
            <a:cxnSpLocks/>
          </p:cNvCxnSpPr>
          <p:nvPr/>
        </p:nvCxnSpPr>
        <p:spPr>
          <a:xfrm flipV="1">
            <a:off x="9975827" y="1268453"/>
            <a:ext cx="0" cy="2450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B05E5384-D986-45F5-AFC7-BC2D96364692}"/>
              </a:ext>
            </a:extLst>
          </p:cNvPr>
          <p:cNvCxnSpPr>
            <a:cxnSpLocks/>
          </p:cNvCxnSpPr>
          <p:nvPr/>
        </p:nvCxnSpPr>
        <p:spPr>
          <a:xfrm flipV="1">
            <a:off x="10252759" y="1268453"/>
            <a:ext cx="0" cy="1976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6A019AB9-11D8-4B3A-8869-A09D4EB1E9AD}"/>
              </a:ext>
            </a:extLst>
          </p:cNvPr>
          <p:cNvSpPr/>
          <p:nvPr/>
        </p:nvSpPr>
        <p:spPr>
          <a:xfrm>
            <a:off x="3542369" y="2067115"/>
            <a:ext cx="806631" cy="400110"/>
          </a:xfrm>
          <a:prstGeom prst="rect">
            <a:avLst/>
          </a:prstGeom>
        </p:spPr>
        <p:txBody>
          <a:bodyPr wrap="none">
            <a:spAutoFit/>
          </a:bodyPr>
          <a:lstStyle/>
          <a:p>
            <a:r>
              <a:rPr lang="en-US" sz="2000" dirty="0">
                <a:latin typeface="Cambria Math" panose="02040503050406030204" pitchFamily="18" charset="0"/>
                <a:ea typeface="Cambria Math" panose="02040503050406030204" pitchFamily="18" charset="0"/>
              </a:rPr>
              <a:t>B → F</a:t>
            </a:r>
            <a:endParaRPr lang="en-US" sz="2000" dirty="0"/>
          </a:p>
        </p:txBody>
      </p:sp>
      <p:cxnSp>
        <p:nvCxnSpPr>
          <p:cNvPr id="40" name="Straight Arrow Connector 39">
            <a:extLst>
              <a:ext uri="{FF2B5EF4-FFF2-40B4-BE49-F238E27FC236}">
                <a16:creationId xmlns:a16="http://schemas.microsoft.com/office/drawing/2014/main" id="{C918474E-64C3-463E-A4A5-B49AE103779A}"/>
              </a:ext>
            </a:extLst>
          </p:cNvPr>
          <p:cNvCxnSpPr>
            <a:cxnSpLocks/>
          </p:cNvCxnSpPr>
          <p:nvPr/>
        </p:nvCxnSpPr>
        <p:spPr>
          <a:xfrm>
            <a:off x="4326647" y="2268520"/>
            <a:ext cx="4352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Rectangle 40">
            <a:extLst>
              <a:ext uri="{FF2B5EF4-FFF2-40B4-BE49-F238E27FC236}">
                <a16:creationId xmlns:a16="http://schemas.microsoft.com/office/drawing/2014/main" id="{478E06FD-5B07-47DA-BCB3-3BAF14798111}"/>
              </a:ext>
            </a:extLst>
          </p:cNvPr>
          <p:cNvSpPr/>
          <p:nvPr/>
        </p:nvSpPr>
        <p:spPr>
          <a:xfrm>
            <a:off x="4853765" y="2075152"/>
            <a:ext cx="2220480" cy="400110"/>
          </a:xfrm>
          <a:prstGeom prst="rect">
            <a:avLst/>
          </a:prstGeom>
        </p:spPr>
        <p:txBody>
          <a:bodyPr wrap="none">
            <a:spAutoFit/>
          </a:bodyPr>
          <a:lstStyle/>
          <a:p>
            <a:r>
              <a:rPr lang="en-US" sz="2000" dirty="0">
                <a:solidFill>
                  <a:srgbClr val="303030"/>
                </a:solidFill>
                <a:latin typeface="Cambria Math" panose="02040503050406030204" pitchFamily="18" charset="0"/>
                <a:ea typeface="Cambria Math" panose="02040503050406030204" pitchFamily="18" charset="0"/>
              </a:rPr>
              <a:t>A  B  C  D  E  F  G  H</a:t>
            </a:r>
            <a:endParaRPr lang="en-US" sz="2000" dirty="0"/>
          </a:p>
        </p:txBody>
      </p:sp>
      <p:cxnSp>
        <p:nvCxnSpPr>
          <p:cNvPr id="42" name="Straight Connector 41">
            <a:extLst>
              <a:ext uri="{FF2B5EF4-FFF2-40B4-BE49-F238E27FC236}">
                <a16:creationId xmlns:a16="http://schemas.microsoft.com/office/drawing/2014/main" id="{932F4109-5DEA-45E2-A73F-6B6847910BFF}"/>
              </a:ext>
            </a:extLst>
          </p:cNvPr>
          <p:cNvCxnSpPr/>
          <p:nvPr/>
        </p:nvCxnSpPr>
        <p:spPr>
          <a:xfrm flipV="1">
            <a:off x="4995456" y="1912849"/>
            <a:ext cx="0" cy="245097"/>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3702D778-B8DA-4F99-B812-D581C6EA62DF}"/>
              </a:ext>
            </a:extLst>
          </p:cNvPr>
          <p:cNvCxnSpPr/>
          <p:nvPr/>
        </p:nvCxnSpPr>
        <p:spPr>
          <a:xfrm flipV="1">
            <a:off x="5251550" y="1912848"/>
            <a:ext cx="0" cy="245097"/>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DF3AFF8-AD8D-4353-98B9-5CE33FDED7A9}"/>
              </a:ext>
            </a:extLst>
          </p:cNvPr>
          <p:cNvCxnSpPr>
            <a:cxnSpLocks/>
          </p:cNvCxnSpPr>
          <p:nvPr/>
        </p:nvCxnSpPr>
        <p:spPr>
          <a:xfrm>
            <a:off x="4995456" y="1901749"/>
            <a:ext cx="624485" cy="11099"/>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80FD2CE3-7324-4EB3-A567-4340EB0263BD}"/>
              </a:ext>
            </a:extLst>
          </p:cNvPr>
          <p:cNvCxnSpPr/>
          <p:nvPr/>
        </p:nvCxnSpPr>
        <p:spPr>
          <a:xfrm>
            <a:off x="5609763" y="1932720"/>
            <a:ext cx="0" cy="245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FAEB317-1282-4192-AE04-0447BE6DAC60}"/>
              </a:ext>
            </a:extLst>
          </p:cNvPr>
          <p:cNvCxnSpPr/>
          <p:nvPr/>
        </p:nvCxnSpPr>
        <p:spPr>
          <a:xfrm flipV="1">
            <a:off x="5015881" y="2329658"/>
            <a:ext cx="0" cy="245097"/>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DDC3D44D-A435-453D-982D-19BA57C6D048}"/>
              </a:ext>
            </a:extLst>
          </p:cNvPr>
          <p:cNvCxnSpPr>
            <a:cxnSpLocks/>
          </p:cNvCxnSpPr>
          <p:nvPr/>
        </p:nvCxnSpPr>
        <p:spPr>
          <a:xfrm flipV="1">
            <a:off x="5004388" y="2560385"/>
            <a:ext cx="1053154" cy="14370"/>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6977EF9C-E60C-4546-A55F-C5C2775A8ED7}"/>
              </a:ext>
            </a:extLst>
          </p:cNvPr>
          <p:cNvCxnSpPr>
            <a:cxnSpLocks/>
          </p:cNvCxnSpPr>
          <p:nvPr/>
        </p:nvCxnSpPr>
        <p:spPr>
          <a:xfrm flipV="1">
            <a:off x="5780498" y="2329659"/>
            <a:ext cx="0" cy="2450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430FC737-AC09-4694-9488-869B90F18DB7}"/>
              </a:ext>
            </a:extLst>
          </p:cNvPr>
          <p:cNvCxnSpPr>
            <a:cxnSpLocks/>
          </p:cNvCxnSpPr>
          <p:nvPr/>
        </p:nvCxnSpPr>
        <p:spPr>
          <a:xfrm flipV="1">
            <a:off x="6057542" y="2343427"/>
            <a:ext cx="0" cy="1976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F9FBCE1F-4733-4BA4-BAAD-E249A1D8D60D}"/>
              </a:ext>
            </a:extLst>
          </p:cNvPr>
          <p:cNvCxnSpPr>
            <a:cxnSpLocks/>
          </p:cNvCxnSpPr>
          <p:nvPr/>
        </p:nvCxnSpPr>
        <p:spPr>
          <a:xfrm flipV="1">
            <a:off x="5259404" y="2338951"/>
            <a:ext cx="0" cy="442868"/>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F9084D72-E1E0-457B-8206-6FE7F2FEE2C0}"/>
              </a:ext>
            </a:extLst>
          </p:cNvPr>
          <p:cNvCxnSpPr>
            <a:cxnSpLocks/>
          </p:cNvCxnSpPr>
          <p:nvPr/>
        </p:nvCxnSpPr>
        <p:spPr>
          <a:xfrm>
            <a:off x="5251550" y="2781819"/>
            <a:ext cx="1059673" cy="0"/>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7CB863CA-775A-4299-8FBB-C9244968C428}"/>
              </a:ext>
            </a:extLst>
          </p:cNvPr>
          <p:cNvCxnSpPr>
            <a:cxnSpLocks/>
          </p:cNvCxnSpPr>
          <p:nvPr/>
        </p:nvCxnSpPr>
        <p:spPr>
          <a:xfrm flipV="1">
            <a:off x="6311223" y="2319696"/>
            <a:ext cx="0" cy="4427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Rectangle 57">
            <a:extLst>
              <a:ext uri="{FF2B5EF4-FFF2-40B4-BE49-F238E27FC236}">
                <a16:creationId xmlns:a16="http://schemas.microsoft.com/office/drawing/2014/main" id="{4927B301-87A0-4B3D-BF6A-FFA5404BC4B1}"/>
              </a:ext>
            </a:extLst>
          </p:cNvPr>
          <p:cNvSpPr/>
          <p:nvPr/>
        </p:nvSpPr>
        <p:spPr>
          <a:xfrm>
            <a:off x="7422861" y="2018764"/>
            <a:ext cx="982961" cy="400110"/>
          </a:xfrm>
          <a:prstGeom prst="rect">
            <a:avLst/>
          </a:prstGeom>
        </p:spPr>
        <p:txBody>
          <a:bodyPr wrap="none">
            <a:spAutoFit/>
          </a:bodyPr>
          <a:lstStyle/>
          <a:p>
            <a:r>
              <a:rPr lang="en-US" sz="2000" dirty="0">
                <a:latin typeface="Cambria Math" panose="02040503050406030204" pitchFamily="18" charset="0"/>
                <a:ea typeface="Cambria Math" panose="02040503050406030204" pitchFamily="18" charset="0"/>
              </a:rPr>
              <a:t>F → GH</a:t>
            </a:r>
            <a:endParaRPr lang="en-US" sz="2000" dirty="0"/>
          </a:p>
        </p:txBody>
      </p:sp>
      <p:cxnSp>
        <p:nvCxnSpPr>
          <p:cNvPr id="59" name="Straight Arrow Connector 58">
            <a:extLst>
              <a:ext uri="{FF2B5EF4-FFF2-40B4-BE49-F238E27FC236}">
                <a16:creationId xmlns:a16="http://schemas.microsoft.com/office/drawing/2014/main" id="{BE7E149E-E385-4D20-BDC5-06FC41CC3AD6}"/>
              </a:ext>
            </a:extLst>
          </p:cNvPr>
          <p:cNvCxnSpPr>
            <a:cxnSpLocks/>
          </p:cNvCxnSpPr>
          <p:nvPr/>
        </p:nvCxnSpPr>
        <p:spPr>
          <a:xfrm>
            <a:off x="8334231" y="2223793"/>
            <a:ext cx="3676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0" name="Rectangle 59">
            <a:extLst>
              <a:ext uri="{FF2B5EF4-FFF2-40B4-BE49-F238E27FC236}">
                <a16:creationId xmlns:a16="http://schemas.microsoft.com/office/drawing/2014/main" id="{60CE45C7-FD95-4788-B1AD-824A4F57CD77}"/>
              </a:ext>
            </a:extLst>
          </p:cNvPr>
          <p:cNvSpPr/>
          <p:nvPr/>
        </p:nvSpPr>
        <p:spPr>
          <a:xfrm>
            <a:off x="8719778" y="2010631"/>
            <a:ext cx="2220480" cy="400110"/>
          </a:xfrm>
          <a:prstGeom prst="rect">
            <a:avLst/>
          </a:prstGeom>
        </p:spPr>
        <p:txBody>
          <a:bodyPr wrap="none">
            <a:spAutoFit/>
          </a:bodyPr>
          <a:lstStyle/>
          <a:p>
            <a:r>
              <a:rPr lang="en-US" sz="2000" dirty="0">
                <a:solidFill>
                  <a:srgbClr val="303030"/>
                </a:solidFill>
                <a:latin typeface="Cambria Math" panose="02040503050406030204" pitchFamily="18" charset="0"/>
                <a:ea typeface="Cambria Math" panose="02040503050406030204" pitchFamily="18" charset="0"/>
              </a:rPr>
              <a:t>A  B  C  D  E  F  G  H</a:t>
            </a:r>
            <a:endParaRPr lang="en-US" sz="2000" dirty="0"/>
          </a:p>
        </p:txBody>
      </p:sp>
      <p:cxnSp>
        <p:nvCxnSpPr>
          <p:cNvPr id="61" name="Straight Connector 60">
            <a:extLst>
              <a:ext uri="{FF2B5EF4-FFF2-40B4-BE49-F238E27FC236}">
                <a16:creationId xmlns:a16="http://schemas.microsoft.com/office/drawing/2014/main" id="{53B5FC50-BA95-485A-9442-F6258899FFD2}"/>
              </a:ext>
            </a:extLst>
          </p:cNvPr>
          <p:cNvCxnSpPr/>
          <p:nvPr/>
        </p:nvCxnSpPr>
        <p:spPr>
          <a:xfrm flipV="1">
            <a:off x="8861469" y="1848328"/>
            <a:ext cx="0" cy="245097"/>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DB09E655-C3C5-4657-8E2A-EEE13262A453}"/>
              </a:ext>
            </a:extLst>
          </p:cNvPr>
          <p:cNvCxnSpPr/>
          <p:nvPr/>
        </p:nvCxnSpPr>
        <p:spPr>
          <a:xfrm flipV="1">
            <a:off x="9117563" y="1848327"/>
            <a:ext cx="0" cy="245097"/>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8083DE7F-34C0-4349-9C6A-10D1E17BB424}"/>
              </a:ext>
            </a:extLst>
          </p:cNvPr>
          <p:cNvCxnSpPr>
            <a:cxnSpLocks/>
          </p:cNvCxnSpPr>
          <p:nvPr/>
        </p:nvCxnSpPr>
        <p:spPr>
          <a:xfrm>
            <a:off x="8861469" y="1837228"/>
            <a:ext cx="553875" cy="441"/>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F0CFEEBC-9FB5-4C60-B707-B0A319DB51F0}"/>
              </a:ext>
            </a:extLst>
          </p:cNvPr>
          <p:cNvCxnSpPr/>
          <p:nvPr/>
        </p:nvCxnSpPr>
        <p:spPr>
          <a:xfrm>
            <a:off x="9415344" y="1839245"/>
            <a:ext cx="0" cy="245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B4CED641-6C90-4971-A84D-42C09B64BAA5}"/>
              </a:ext>
            </a:extLst>
          </p:cNvPr>
          <p:cNvCxnSpPr/>
          <p:nvPr/>
        </p:nvCxnSpPr>
        <p:spPr>
          <a:xfrm flipV="1">
            <a:off x="8881894" y="2265137"/>
            <a:ext cx="0" cy="245097"/>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62469527-C6AD-4928-A392-D93433D7E970}"/>
              </a:ext>
            </a:extLst>
          </p:cNvPr>
          <p:cNvCxnSpPr>
            <a:cxnSpLocks/>
          </p:cNvCxnSpPr>
          <p:nvPr/>
        </p:nvCxnSpPr>
        <p:spPr>
          <a:xfrm>
            <a:off x="8870401" y="2510234"/>
            <a:ext cx="1105426" cy="0"/>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82358659-188E-4D21-A535-363ECB71F743}"/>
              </a:ext>
            </a:extLst>
          </p:cNvPr>
          <p:cNvCxnSpPr>
            <a:cxnSpLocks/>
          </p:cNvCxnSpPr>
          <p:nvPr/>
        </p:nvCxnSpPr>
        <p:spPr>
          <a:xfrm flipV="1">
            <a:off x="9649766" y="2251897"/>
            <a:ext cx="0" cy="2450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283B3469-2EB8-4A00-95D9-332323FA7A4F}"/>
              </a:ext>
            </a:extLst>
          </p:cNvPr>
          <p:cNvCxnSpPr>
            <a:cxnSpLocks/>
          </p:cNvCxnSpPr>
          <p:nvPr/>
        </p:nvCxnSpPr>
        <p:spPr>
          <a:xfrm flipV="1">
            <a:off x="9966673" y="2291675"/>
            <a:ext cx="0" cy="1976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16A01A7E-B2B6-48B7-8FFE-118016330802}"/>
              </a:ext>
            </a:extLst>
          </p:cNvPr>
          <p:cNvCxnSpPr>
            <a:cxnSpLocks/>
          </p:cNvCxnSpPr>
          <p:nvPr/>
        </p:nvCxnSpPr>
        <p:spPr>
          <a:xfrm flipV="1">
            <a:off x="9125417" y="2274430"/>
            <a:ext cx="0" cy="442868"/>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155D9064-B5A0-4B41-986D-16A502421ACD}"/>
              </a:ext>
            </a:extLst>
          </p:cNvPr>
          <p:cNvCxnSpPr>
            <a:cxnSpLocks/>
          </p:cNvCxnSpPr>
          <p:nvPr/>
        </p:nvCxnSpPr>
        <p:spPr>
          <a:xfrm>
            <a:off x="9117563" y="2717298"/>
            <a:ext cx="1083162" cy="0"/>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6586A151-E1E0-4C51-BCE7-DE6F20FE5072}"/>
              </a:ext>
            </a:extLst>
          </p:cNvPr>
          <p:cNvCxnSpPr>
            <a:cxnSpLocks/>
          </p:cNvCxnSpPr>
          <p:nvPr/>
        </p:nvCxnSpPr>
        <p:spPr>
          <a:xfrm flipV="1">
            <a:off x="10200725" y="2265138"/>
            <a:ext cx="0" cy="452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BDDD53CD-FC43-4CEF-86FE-8073C1B5DA51}"/>
              </a:ext>
            </a:extLst>
          </p:cNvPr>
          <p:cNvCxnSpPr/>
          <p:nvPr/>
        </p:nvCxnSpPr>
        <p:spPr>
          <a:xfrm flipV="1">
            <a:off x="10220875" y="1848327"/>
            <a:ext cx="0" cy="245097"/>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E387D942-6BA5-430A-9024-A53AEB266D4C}"/>
              </a:ext>
            </a:extLst>
          </p:cNvPr>
          <p:cNvCxnSpPr>
            <a:cxnSpLocks/>
          </p:cNvCxnSpPr>
          <p:nvPr/>
        </p:nvCxnSpPr>
        <p:spPr>
          <a:xfrm flipV="1">
            <a:off x="10220875" y="1835601"/>
            <a:ext cx="499620" cy="2802"/>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BFC42AC1-2785-48F7-A7C5-CFEEC488B7AA}"/>
              </a:ext>
            </a:extLst>
          </p:cNvPr>
          <p:cNvCxnSpPr/>
          <p:nvPr/>
        </p:nvCxnSpPr>
        <p:spPr>
          <a:xfrm>
            <a:off x="10470685" y="1848327"/>
            <a:ext cx="0" cy="245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1BB274C6-5685-4B98-8483-252D6D719A64}"/>
              </a:ext>
            </a:extLst>
          </p:cNvPr>
          <p:cNvCxnSpPr/>
          <p:nvPr/>
        </p:nvCxnSpPr>
        <p:spPr>
          <a:xfrm>
            <a:off x="10693538" y="1839245"/>
            <a:ext cx="0" cy="245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6" name="Rectangle 75">
            <a:extLst>
              <a:ext uri="{FF2B5EF4-FFF2-40B4-BE49-F238E27FC236}">
                <a16:creationId xmlns:a16="http://schemas.microsoft.com/office/drawing/2014/main" id="{6C81AB99-EE85-4559-95DF-C52298481616}"/>
              </a:ext>
            </a:extLst>
          </p:cNvPr>
          <p:cNvSpPr/>
          <p:nvPr/>
        </p:nvSpPr>
        <p:spPr>
          <a:xfrm>
            <a:off x="3542369" y="2918703"/>
            <a:ext cx="7580345" cy="400110"/>
          </a:xfrm>
          <a:prstGeom prst="rect">
            <a:avLst/>
          </a:prstGeom>
        </p:spPr>
        <p:txBody>
          <a:bodyPr wrap="none">
            <a:spAutoFit/>
          </a:bodyPr>
          <a:lstStyle/>
          <a:p>
            <a:r>
              <a:rPr lang="en-US" sz="2000" dirty="0">
                <a:solidFill>
                  <a:srgbClr val="303030"/>
                </a:solidFill>
                <a:latin typeface="Cambria Math" panose="02040503050406030204" pitchFamily="18" charset="0"/>
                <a:ea typeface="Cambria Math" panose="02040503050406030204" pitchFamily="18" charset="0"/>
              </a:rPr>
              <a:t>Find out all the attributes which do not have incoming edge(arrow).</a:t>
            </a:r>
            <a:endParaRPr lang="en-US" sz="2000" dirty="0"/>
          </a:p>
        </p:txBody>
      </p:sp>
      <p:sp>
        <p:nvSpPr>
          <p:cNvPr id="77" name="Rectangle 76">
            <a:extLst>
              <a:ext uri="{FF2B5EF4-FFF2-40B4-BE49-F238E27FC236}">
                <a16:creationId xmlns:a16="http://schemas.microsoft.com/office/drawing/2014/main" id="{A0D3E519-252F-475E-B3E8-51A2178D9B2B}"/>
              </a:ext>
            </a:extLst>
          </p:cNvPr>
          <p:cNvSpPr/>
          <p:nvPr/>
        </p:nvSpPr>
        <p:spPr>
          <a:xfrm>
            <a:off x="3547576" y="3607100"/>
            <a:ext cx="2214068" cy="400110"/>
          </a:xfrm>
          <a:prstGeom prst="rect">
            <a:avLst/>
          </a:prstGeom>
        </p:spPr>
        <p:txBody>
          <a:bodyPr wrap="none">
            <a:spAutoFit/>
          </a:bodyPr>
          <a:lstStyle/>
          <a:p>
            <a:r>
              <a:rPr lang="en-US" sz="2000" b="1" dirty="0">
                <a:solidFill>
                  <a:srgbClr val="FF0000"/>
                </a:solidFill>
                <a:latin typeface="Cambria Math" panose="02040503050406030204" pitchFamily="18" charset="0"/>
                <a:ea typeface="Cambria Math" panose="02040503050406030204" pitchFamily="18" charset="0"/>
              </a:rPr>
              <a:t>A</a:t>
            </a:r>
            <a:r>
              <a:rPr lang="en-US" sz="2000" dirty="0">
                <a:solidFill>
                  <a:srgbClr val="FF0000"/>
                </a:solidFill>
                <a:latin typeface="Cambria Math" panose="02040503050406030204" pitchFamily="18" charset="0"/>
                <a:ea typeface="Cambria Math" panose="02040503050406030204" pitchFamily="18" charset="0"/>
              </a:rPr>
              <a:t> </a:t>
            </a:r>
            <a:r>
              <a:rPr lang="en-US" sz="2000" dirty="0">
                <a:solidFill>
                  <a:srgbClr val="303030"/>
                </a:solidFill>
                <a:latin typeface="Cambria Math" panose="02040503050406030204" pitchFamily="18" charset="0"/>
                <a:ea typeface="Cambria Math" panose="02040503050406030204" pitchFamily="18" charset="0"/>
              </a:rPr>
              <a:t> </a:t>
            </a:r>
            <a:r>
              <a:rPr lang="en-US" sz="2000" b="1" dirty="0">
                <a:solidFill>
                  <a:srgbClr val="FF0000"/>
                </a:solidFill>
                <a:latin typeface="Cambria Math" panose="02040503050406030204" pitchFamily="18" charset="0"/>
                <a:ea typeface="Cambria Math" panose="02040503050406030204" pitchFamily="18" charset="0"/>
              </a:rPr>
              <a:t>B</a:t>
            </a:r>
            <a:r>
              <a:rPr lang="en-US" sz="2000" dirty="0">
                <a:solidFill>
                  <a:srgbClr val="303030"/>
                </a:solidFill>
                <a:latin typeface="Cambria Math" panose="02040503050406030204" pitchFamily="18" charset="0"/>
                <a:ea typeface="Cambria Math" panose="02040503050406030204" pitchFamily="18" charset="0"/>
              </a:rPr>
              <a:t>  C  D  E  F  G  H</a:t>
            </a:r>
            <a:endParaRPr lang="en-US" sz="2000" dirty="0"/>
          </a:p>
        </p:txBody>
      </p:sp>
      <p:cxnSp>
        <p:nvCxnSpPr>
          <p:cNvPr id="78" name="Straight Connector 77">
            <a:extLst>
              <a:ext uri="{FF2B5EF4-FFF2-40B4-BE49-F238E27FC236}">
                <a16:creationId xmlns:a16="http://schemas.microsoft.com/office/drawing/2014/main" id="{EC02FA1D-323E-4258-BC11-2999A6BD0D9D}"/>
              </a:ext>
            </a:extLst>
          </p:cNvPr>
          <p:cNvCxnSpPr/>
          <p:nvPr/>
        </p:nvCxnSpPr>
        <p:spPr>
          <a:xfrm flipV="1">
            <a:off x="3689267" y="3444797"/>
            <a:ext cx="0" cy="245097"/>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0F717551-BED9-4F45-B154-148168858C4D}"/>
              </a:ext>
            </a:extLst>
          </p:cNvPr>
          <p:cNvCxnSpPr/>
          <p:nvPr/>
        </p:nvCxnSpPr>
        <p:spPr>
          <a:xfrm flipV="1">
            <a:off x="3945361" y="3444796"/>
            <a:ext cx="0" cy="245097"/>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D919BE7C-1528-4EFA-B459-48922514F476}"/>
              </a:ext>
            </a:extLst>
          </p:cNvPr>
          <p:cNvCxnSpPr>
            <a:cxnSpLocks/>
          </p:cNvCxnSpPr>
          <p:nvPr/>
        </p:nvCxnSpPr>
        <p:spPr>
          <a:xfrm>
            <a:off x="3689267" y="3424270"/>
            <a:ext cx="559568" cy="9196"/>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1BD1468C-A6E0-4B24-AB09-C14FDA40A993}"/>
              </a:ext>
            </a:extLst>
          </p:cNvPr>
          <p:cNvCxnSpPr/>
          <p:nvPr/>
        </p:nvCxnSpPr>
        <p:spPr>
          <a:xfrm>
            <a:off x="4248835" y="3444796"/>
            <a:ext cx="0" cy="245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7227795B-FD46-4643-91A4-A1712DBBACE5}"/>
              </a:ext>
            </a:extLst>
          </p:cNvPr>
          <p:cNvCxnSpPr/>
          <p:nvPr/>
        </p:nvCxnSpPr>
        <p:spPr>
          <a:xfrm flipV="1">
            <a:off x="3709692" y="3861606"/>
            <a:ext cx="0" cy="245097"/>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98ECA7EF-09B4-4CC8-B9B6-CE0ACED4F718}"/>
              </a:ext>
            </a:extLst>
          </p:cNvPr>
          <p:cNvCxnSpPr>
            <a:cxnSpLocks/>
          </p:cNvCxnSpPr>
          <p:nvPr/>
        </p:nvCxnSpPr>
        <p:spPr>
          <a:xfrm>
            <a:off x="3698199" y="4106703"/>
            <a:ext cx="1063656" cy="0"/>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569D207B-5C01-478A-ACFF-E4F1EA11C382}"/>
              </a:ext>
            </a:extLst>
          </p:cNvPr>
          <p:cNvCxnSpPr>
            <a:cxnSpLocks/>
          </p:cNvCxnSpPr>
          <p:nvPr/>
        </p:nvCxnSpPr>
        <p:spPr>
          <a:xfrm flipV="1">
            <a:off x="4490921" y="3861606"/>
            <a:ext cx="0" cy="2450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030B9674-EE80-4467-BC75-EB96BCE709B4}"/>
              </a:ext>
            </a:extLst>
          </p:cNvPr>
          <p:cNvCxnSpPr>
            <a:cxnSpLocks/>
          </p:cNvCxnSpPr>
          <p:nvPr/>
        </p:nvCxnSpPr>
        <p:spPr>
          <a:xfrm flipV="1">
            <a:off x="4761855" y="3878432"/>
            <a:ext cx="0" cy="1976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920F2A98-9A60-481E-AE45-0CC43FD76BF6}"/>
              </a:ext>
            </a:extLst>
          </p:cNvPr>
          <p:cNvCxnSpPr>
            <a:cxnSpLocks/>
          </p:cNvCxnSpPr>
          <p:nvPr/>
        </p:nvCxnSpPr>
        <p:spPr>
          <a:xfrm flipV="1">
            <a:off x="3953215" y="3870899"/>
            <a:ext cx="0" cy="442868"/>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B633CE70-9064-4E6D-8DC6-78BF1349556D}"/>
              </a:ext>
            </a:extLst>
          </p:cNvPr>
          <p:cNvCxnSpPr>
            <a:cxnSpLocks/>
          </p:cNvCxnSpPr>
          <p:nvPr/>
        </p:nvCxnSpPr>
        <p:spPr>
          <a:xfrm>
            <a:off x="3928081" y="4313767"/>
            <a:ext cx="1087800" cy="0"/>
          </a:xfrm>
          <a:prstGeom prst="line">
            <a:avLst/>
          </a:prstGeom>
        </p:spPr>
        <p:style>
          <a:lnRef idx="1">
            <a:schemeClr val="dk1"/>
          </a:lnRef>
          <a:fillRef idx="0">
            <a:schemeClr val="dk1"/>
          </a:fillRef>
          <a:effectRef idx="0">
            <a:schemeClr val="dk1"/>
          </a:effectRef>
          <a:fontRef idx="minor">
            <a:schemeClr val="tx1"/>
          </a:fontRef>
        </p:style>
      </p:cxnSp>
      <p:cxnSp>
        <p:nvCxnSpPr>
          <p:cNvPr id="88" name="Straight Arrow Connector 87">
            <a:extLst>
              <a:ext uri="{FF2B5EF4-FFF2-40B4-BE49-F238E27FC236}">
                <a16:creationId xmlns:a16="http://schemas.microsoft.com/office/drawing/2014/main" id="{28112658-1FF9-4E97-8E65-4F85D2D6976F}"/>
              </a:ext>
            </a:extLst>
          </p:cNvPr>
          <p:cNvCxnSpPr>
            <a:cxnSpLocks/>
          </p:cNvCxnSpPr>
          <p:nvPr/>
        </p:nvCxnSpPr>
        <p:spPr>
          <a:xfrm flipV="1">
            <a:off x="5026306" y="3861606"/>
            <a:ext cx="0" cy="4427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BB733453-80EA-4752-A48E-B81BC69DA04E}"/>
              </a:ext>
            </a:extLst>
          </p:cNvPr>
          <p:cNvCxnSpPr/>
          <p:nvPr/>
        </p:nvCxnSpPr>
        <p:spPr>
          <a:xfrm flipV="1">
            <a:off x="5051839" y="3434943"/>
            <a:ext cx="0" cy="245097"/>
          </a:xfrm>
          <a:prstGeom prst="line">
            <a:avLst/>
          </a:prstGeom>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78897F09-0986-4D01-B997-34DC4B6EBAB0}"/>
              </a:ext>
            </a:extLst>
          </p:cNvPr>
          <p:cNvCxnSpPr>
            <a:cxnSpLocks/>
          </p:cNvCxnSpPr>
          <p:nvPr/>
        </p:nvCxnSpPr>
        <p:spPr>
          <a:xfrm flipV="1">
            <a:off x="5051839" y="3422217"/>
            <a:ext cx="499620" cy="2802"/>
          </a:xfrm>
          <a:prstGeom prst="line">
            <a:avLst/>
          </a:prstGeom>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AFB3E4BE-B5B4-45D1-87D0-486D1F0817AF}"/>
              </a:ext>
            </a:extLst>
          </p:cNvPr>
          <p:cNvCxnSpPr/>
          <p:nvPr/>
        </p:nvCxnSpPr>
        <p:spPr>
          <a:xfrm>
            <a:off x="5301649" y="3434943"/>
            <a:ext cx="0" cy="245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a:extLst>
              <a:ext uri="{FF2B5EF4-FFF2-40B4-BE49-F238E27FC236}">
                <a16:creationId xmlns:a16="http://schemas.microsoft.com/office/drawing/2014/main" id="{2D1B2CAD-EBA2-4E8F-8D67-F6BC370A5868}"/>
              </a:ext>
            </a:extLst>
          </p:cNvPr>
          <p:cNvCxnSpPr/>
          <p:nvPr/>
        </p:nvCxnSpPr>
        <p:spPr>
          <a:xfrm>
            <a:off x="5524502" y="3425861"/>
            <a:ext cx="0" cy="245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3" name="Rectangle 92">
            <a:extLst>
              <a:ext uri="{FF2B5EF4-FFF2-40B4-BE49-F238E27FC236}">
                <a16:creationId xmlns:a16="http://schemas.microsoft.com/office/drawing/2014/main" id="{6E84FB6D-94F6-4E11-8CDF-4CD3D7095BE6}"/>
              </a:ext>
            </a:extLst>
          </p:cNvPr>
          <p:cNvSpPr/>
          <p:nvPr/>
        </p:nvSpPr>
        <p:spPr>
          <a:xfrm>
            <a:off x="5747355" y="3544035"/>
            <a:ext cx="5663267" cy="707886"/>
          </a:xfrm>
          <a:prstGeom prst="rect">
            <a:avLst/>
          </a:prstGeom>
        </p:spPr>
        <p:txBody>
          <a:bodyPr wrap="square">
            <a:spAutoFit/>
          </a:bodyPr>
          <a:lstStyle/>
          <a:p>
            <a:r>
              <a:rPr lang="en-US" sz="2000" dirty="0">
                <a:solidFill>
                  <a:srgbClr val="303030"/>
                </a:solidFill>
                <a:latin typeface="Cambria Math" panose="02040503050406030204" pitchFamily="18" charset="0"/>
                <a:ea typeface="Cambria Math" panose="02040503050406030204" pitchFamily="18" charset="0"/>
              </a:rPr>
              <a:t>From this, A and B are the attributes with no incoming edge.</a:t>
            </a:r>
            <a:endParaRPr lang="en-US" sz="2000" dirty="0"/>
          </a:p>
        </p:txBody>
      </p:sp>
      <p:sp>
        <p:nvSpPr>
          <p:cNvPr id="105" name="Rectangle 104">
            <a:extLst>
              <a:ext uri="{FF2B5EF4-FFF2-40B4-BE49-F238E27FC236}">
                <a16:creationId xmlns:a16="http://schemas.microsoft.com/office/drawing/2014/main" id="{B5AC2B72-B1C7-4816-BC5C-A21A6C35E59A}"/>
              </a:ext>
            </a:extLst>
          </p:cNvPr>
          <p:cNvSpPr/>
          <p:nvPr/>
        </p:nvSpPr>
        <p:spPr>
          <a:xfrm>
            <a:off x="3542369" y="4438836"/>
            <a:ext cx="8113331" cy="2041585"/>
          </a:xfrm>
          <a:prstGeom prst="rect">
            <a:avLst/>
          </a:prstGeom>
        </p:spPr>
        <p:txBody>
          <a:bodyPr wrap="square">
            <a:spAutoFit/>
          </a:bodyPr>
          <a:lstStyle/>
          <a:p>
            <a:pPr marL="342900" indent="-342900">
              <a:buFont typeface="Wingdings" panose="05000000000000000000" pitchFamily="2" charset="2"/>
              <a:buChar char="Ø"/>
            </a:pPr>
            <a:r>
              <a:rPr lang="en-US" sz="2000" dirty="0">
                <a:solidFill>
                  <a:srgbClr val="303030"/>
                </a:solidFill>
                <a:latin typeface="Cambria Math" panose="02040503050406030204" pitchFamily="18" charset="0"/>
                <a:ea typeface="Cambria Math" panose="02040503050406030204" pitchFamily="18" charset="0"/>
              </a:rPr>
              <a:t>Now, check whether A &amp; B together can identify all other attributes of R. For this, find (AB)</a:t>
            </a:r>
            <a:r>
              <a:rPr lang="en-US" sz="2000" baseline="30000" dirty="0">
                <a:solidFill>
                  <a:srgbClr val="303030"/>
                </a:solidFill>
                <a:latin typeface="Cambria Math" panose="02040503050406030204" pitchFamily="18" charset="0"/>
                <a:ea typeface="Cambria Math" panose="02040503050406030204" pitchFamily="18" charset="0"/>
              </a:rPr>
              <a:t>+</a:t>
            </a:r>
            <a:r>
              <a:rPr lang="en-US" sz="2000" dirty="0">
                <a:solidFill>
                  <a:srgbClr val="303030"/>
                </a:solidFill>
                <a:latin typeface="Cambria Math" panose="02040503050406030204" pitchFamily="18" charset="0"/>
                <a:ea typeface="Cambria Math" panose="02040503050406030204" pitchFamily="18" charset="0"/>
              </a:rPr>
              <a:t> i.e. Find Closure of AB</a:t>
            </a:r>
          </a:p>
          <a:p>
            <a:pPr marL="342900" indent="-342900">
              <a:buFont typeface="Wingdings" panose="05000000000000000000" pitchFamily="2" charset="2"/>
              <a:buChar char="Ø"/>
            </a:pPr>
            <a:endParaRPr lang="en-US" sz="2000" baseline="30000" dirty="0">
              <a:solidFill>
                <a:srgbClr val="303030"/>
              </a:solidFill>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Ø"/>
            </a:pPr>
            <a:r>
              <a:rPr lang="en-US" sz="2000" dirty="0">
                <a:solidFill>
                  <a:srgbClr val="303030"/>
                </a:solidFill>
                <a:latin typeface="Cambria Math" panose="02040503050406030204" pitchFamily="18" charset="0"/>
                <a:ea typeface="Cambria Math" panose="02040503050406030204" pitchFamily="18" charset="0"/>
              </a:rPr>
              <a:t>(AB)</a:t>
            </a:r>
            <a:r>
              <a:rPr lang="en-US" sz="2000" baseline="30000" dirty="0">
                <a:solidFill>
                  <a:srgbClr val="303030"/>
                </a:solidFill>
                <a:latin typeface="Cambria Math" panose="02040503050406030204" pitchFamily="18" charset="0"/>
                <a:ea typeface="Cambria Math" panose="02040503050406030204" pitchFamily="18" charset="0"/>
              </a:rPr>
              <a:t>+</a:t>
            </a:r>
            <a:r>
              <a:rPr lang="en-US" sz="2000" dirty="0">
                <a:solidFill>
                  <a:srgbClr val="303030"/>
                </a:solidFill>
                <a:latin typeface="Cambria Math" panose="02040503050406030204" pitchFamily="18" charset="0"/>
                <a:ea typeface="Cambria Math" panose="02040503050406030204" pitchFamily="18" charset="0"/>
              </a:rPr>
              <a:t> = {A,B,C,D,E,F,G,H} = R</a:t>
            </a:r>
          </a:p>
          <a:p>
            <a:pPr marL="342900" indent="-342900">
              <a:buFont typeface="Wingdings" panose="05000000000000000000" pitchFamily="2" charset="2"/>
              <a:buChar char="Ø"/>
            </a:pPr>
            <a:endParaRPr lang="en-US" sz="2000" baseline="30000" dirty="0">
              <a:solidFill>
                <a:srgbClr val="303030"/>
              </a:solidFill>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Ø"/>
            </a:pPr>
            <a:r>
              <a:rPr lang="en-US" sz="2000" dirty="0">
                <a:solidFill>
                  <a:srgbClr val="303030"/>
                </a:solidFill>
                <a:latin typeface="Cambria Math" panose="02040503050406030204" pitchFamily="18" charset="0"/>
                <a:ea typeface="Cambria Math" panose="02040503050406030204" pitchFamily="18" charset="0"/>
              </a:rPr>
              <a:t>Thus, AB finds the complete Relation R and hence, </a:t>
            </a:r>
            <a:r>
              <a:rPr lang="en-US" sz="2000" b="1" dirty="0">
                <a:solidFill>
                  <a:srgbClr val="FF0000"/>
                </a:solidFill>
                <a:latin typeface="Cambria Math" panose="02040503050406030204" pitchFamily="18" charset="0"/>
                <a:ea typeface="Cambria Math" panose="02040503050406030204" pitchFamily="18" charset="0"/>
              </a:rPr>
              <a:t>AB is a candidate key.</a:t>
            </a:r>
            <a:endParaRPr lang="en-US" sz="2000" b="1" dirty="0">
              <a:solidFill>
                <a:srgbClr val="FF0000"/>
              </a:solidFill>
            </a:endParaRPr>
          </a:p>
        </p:txBody>
      </p:sp>
    </p:spTree>
    <p:extLst>
      <p:ext uri="{BB962C8B-B14F-4D97-AF65-F5344CB8AC3E}">
        <p14:creationId xmlns:p14="http://schemas.microsoft.com/office/powerpoint/2010/main" val="1460593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ntr" presetSubtype="0" fill="hold"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0" presetClass="entr" presetSubtype="0" fill="hold"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par>
                                <p:cTn id="52" presetID="10" presetClass="entr" presetSubtype="0" fill="hold"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par>
                                <p:cTn id="55" presetID="10" presetClass="entr" presetSubtype="0" fill="hold"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500"/>
                                        <p:tgtEl>
                                          <p:spTgt spid="28"/>
                                        </p:tgtEl>
                                      </p:cBhvr>
                                    </p:animEffect>
                                  </p:childTnLst>
                                </p:cTn>
                              </p:par>
                              <p:par>
                                <p:cTn id="58" presetID="10" presetClass="entr" presetSubtype="0" fill="hold"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par>
                                <p:cTn id="61" presetID="10" presetClass="entr" presetSubtype="0"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par>
                                <p:cTn id="64" presetID="10" presetClass="entr" presetSubtype="0" fill="hold" nodeType="with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500"/>
                                        <p:tgtEl>
                                          <p:spTgt spid="37"/>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44"/>
                                        </p:tgtEl>
                                        <p:attrNameLst>
                                          <p:attrName>style.visibility</p:attrName>
                                        </p:attrNameLst>
                                      </p:cBhvr>
                                      <p:to>
                                        <p:strVal val="visible"/>
                                      </p:to>
                                    </p:set>
                                    <p:animEffect transition="in" filter="fade">
                                      <p:cBhvr>
                                        <p:cTn id="81" dur="500"/>
                                        <p:tgtEl>
                                          <p:spTgt spid="44"/>
                                        </p:tgtEl>
                                      </p:cBhvr>
                                    </p:animEffect>
                                  </p:childTnLst>
                                </p:cTn>
                              </p:par>
                              <p:par>
                                <p:cTn id="82" presetID="10" presetClass="entr" presetSubtype="0" fill="hold"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500"/>
                                        <p:tgtEl>
                                          <p:spTgt spid="42"/>
                                        </p:tgtEl>
                                      </p:cBhvr>
                                    </p:animEffect>
                                  </p:childTnLst>
                                </p:cTn>
                              </p:par>
                              <p:par>
                                <p:cTn id="85" presetID="10" presetClass="entr" presetSubtype="0" fill="hold"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500"/>
                                        <p:tgtEl>
                                          <p:spTgt spid="43"/>
                                        </p:tgtEl>
                                      </p:cBhvr>
                                    </p:animEffect>
                                  </p:childTnLst>
                                </p:cTn>
                              </p:par>
                              <p:par>
                                <p:cTn id="88" presetID="10" presetClass="entr" presetSubtype="0" fill="hold" nodeType="withEffect">
                                  <p:stCondLst>
                                    <p:cond delay="0"/>
                                  </p:stCondLst>
                                  <p:childTnLst>
                                    <p:set>
                                      <p:cBhvr>
                                        <p:cTn id="89" dur="1" fill="hold">
                                          <p:stCondLst>
                                            <p:cond delay="0"/>
                                          </p:stCondLst>
                                        </p:cTn>
                                        <p:tgtEl>
                                          <p:spTgt spid="45"/>
                                        </p:tgtEl>
                                        <p:attrNameLst>
                                          <p:attrName>style.visibility</p:attrName>
                                        </p:attrNameLst>
                                      </p:cBhvr>
                                      <p:to>
                                        <p:strVal val="visible"/>
                                      </p:to>
                                    </p:set>
                                    <p:animEffect transition="in" filter="fade">
                                      <p:cBhvr>
                                        <p:cTn id="90" dur="500"/>
                                        <p:tgtEl>
                                          <p:spTgt spid="45"/>
                                        </p:tgtEl>
                                      </p:cBhvr>
                                    </p:animEffect>
                                  </p:childTnLst>
                                </p:cTn>
                              </p:par>
                              <p:par>
                                <p:cTn id="91" presetID="10" presetClass="entr" presetSubtype="0" fill="hold" nodeType="withEffect">
                                  <p:stCondLst>
                                    <p:cond delay="0"/>
                                  </p:stCondLst>
                                  <p:childTnLst>
                                    <p:set>
                                      <p:cBhvr>
                                        <p:cTn id="92" dur="1" fill="hold">
                                          <p:stCondLst>
                                            <p:cond delay="0"/>
                                          </p:stCondLst>
                                        </p:cTn>
                                        <p:tgtEl>
                                          <p:spTgt spid="46"/>
                                        </p:tgtEl>
                                        <p:attrNameLst>
                                          <p:attrName>style.visibility</p:attrName>
                                        </p:attrNameLst>
                                      </p:cBhvr>
                                      <p:to>
                                        <p:strVal val="visible"/>
                                      </p:to>
                                    </p:set>
                                    <p:animEffect transition="in" filter="fade">
                                      <p:cBhvr>
                                        <p:cTn id="93" dur="500"/>
                                        <p:tgtEl>
                                          <p:spTgt spid="46"/>
                                        </p:tgtEl>
                                      </p:cBhvr>
                                    </p:animEffect>
                                  </p:childTnLst>
                                </p:cTn>
                              </p:par>
                              <p:par>
                                <p:cTn id="94" presetID="10" presetClass="entr" presetSubtype="0" fill="hold" nodeType="withEffect">
                                  <p:stCondLst>
                                    <p:cond delay="0"/>
                                  </p:stCondLst>
                                  <p:childTnLst>
                                    <p:set>
                                      <p:cBhvr>
                                        <p:cTn id="95" dur="1" fill="hold">
                                          <p:stCondLst>
                                            <p:cond delay="0"/>
                                          </p:stCondLst>
                                        </p:cTn>
                                        <p:tgtEl>
                                          <p:spTgt spid="47"/>
                                        </p:tgtEl>
                                        <p:attrNameLst>
                                          <p:attrName>style.visibility</p:attrName>
                                        </p:attrNameLst>
                                      </p:cBhvr>
                                      <p:to>
                                        <p:strVal val="visible"/>
                                      </p:to>
                                    </p:set>
                                    <p:animEffect transition="in" filter="fade">
                                      <p:cBhvr>
                                        <p:cTn id="96" dur="500"/>
                                        <p:tgtEl>
                                          <p:spTgt spid="47"/>
                                        </p:tgtEl>
                                      </p:cBhvr>
                                    </p:animEffect>
                                  </p:childTnLst>
                                </p:cTn>
                              </p:par>
                              <p:par>
                                <p:cTn id="97" presetID="10" presetClass="entr" presetSubtype="0" fill="hold" nodeType="withEffect">
                                  <p:stCondLst>
                                    <p:cond delay="0"/>
                                  </p:stCondLst>
                                  <p:childTnLst>
                                    <p:set>
                                      <p:cBhvr>
                                        <p:cTn id="98" dur="1" fill="hold">
                                          <p:stCondLst>
                                            <p:cond delay="0"/>
                                          </p:stCondLst>
                                        </p:cTn>
                                        <p:tgtEl>
                                          <p:spTgt spid="48"/>
                                        </p:tgtEl>
                                        <p:attrNameLst>
                                          <p:attrName>style.visibility</p:attrName>
                                        </p:attrNameLst>
                                      </p:cBhvr>
                                      <p:to>
                                        <p:strVal val="visible"/>
                                      </p:to>
                                    </p:set>
                                    <p:animEffect transition="in" filter="fade">
                                      <p:cBhvr>
                                        <p:cTn id="99" dur="500"/>
                                        <p:tgtEl>
                                          <p:spTgt spid="48"/>
                                        </p:tgtEl>
                                      </p:cBhvr>
                                    </p:animEffect>
                                  </p:childTnLst>
                                </p:cTn>
                              </p:par>
                              <p:par>
                                <p:cTn id="100" presetID="10" presetClass="entr" presetSubtype="0" fill="hold" nodeType="withEffect">
                                  <p:stCondLst>
                                    <p:cond delay="0"/>
                                  </p:stCondLst>
                                  <p:childTnLst>
                                    <p:set>
                                      <p:cBhvr>
                                        <p:cTn id="101" dur="1" fill="hold">
                                          <p:stCondLst>
                                            <p:cond delay="0"/>
                                          </p:stCondLst>
                                        </p:cTn>
                                        <p:tgtEl>
                                          <p:spTgt spid="49"/>
                                        </p:tgtEl>
                                        <p:attrNameLst>
                                          <p:attrName>style.visibility</p:attrName>
                                        </p:attrNameLst>
                                      </p:cBhvr>
                                      <p:to>
                                        <p:strVal val="visible"/>
                                      </p:to>
                                    </p:set>
                                    <p:animEffect transition="in" filter="fade">
                                      <p:cBhvr>
                                        <p:cTn id="102" dur="500"/>
                                        <p:tgtEl>
                                          <p:spTgt spid="49"/>
                                        </p:tgtEl>
                                      </p:cBhvr>
                                    </p:animEffect>
                                  </p:childTnLst>
                                </p:cTn>
                              </p:par>
                              <p:par>
                                <p:cTn id="103" presetID="10" presetClass="entr" presetSubtype="0" fill="hold" nodeType="withEffect">
                                  <p:stCondLst>
                                    <p:cond delay="0"/>
                                  </p:stCondLst>
                                  <p:childTnLst>
                                    <p:set>
                                      <p:cBhvr>
                                        <p:cTn id="104" dur="1" fill="hold">
                                          <p:stCondLst>
                                            <p:cond delay="0"/>
                                          </p:stCondLst>
                                        </p:cTn>
                                        <p:tgtEl>
                                          <p:spTgt spid="50"/>
                                        </p:tgtEl>
                                        <p:attrNameLst>
                                          <p:attrName>style.visibility</p:attrName>
                                        </p:attrNameLst>
                                      </p:cBhvr>
                                      <p:to>
                                        <p:strVal val="visible"/>
                                      </p:to>
                                    </p:set>
                                    <p:animEffect transition="in" filter="fade">
                                      <p:cBhvr>
                                        <p:cTn id="105" dur="500"/>
                                        <p:tgtEl>
                                          <p:spTgt spid="50"/>
                                        </p:tgtEl>
                                      </p:cBhvr>
                                    </p:animEffect>
                                  </p:childTnLst>
                                </p:cTn>
                              </p:par>
                              <p:par>
                                <p:cTn id="106" presetID="10" presetClass="entr" presetSubtype="0" fill="hold" nodeType="withEffect">
                                  <p:stCondLst>
                                    <p:cond delay="0"/>
                                  </p:stCondLst>
                                  <p:childTnLst>
                                    <p:set>
                                      <p:cBhvr>
                                        <p:cTn id="107" dur="1" fill="hold">
                                          <p:stCondLst>
                                            <p:cond delay="0"/>
                                          </p:stCondLst>
                                        </p:cTn>
                                        <p:tgtEl>
                                          <p:spTgt spid="52"/>
                                        </p:tgtEl>
                                        <p:attrNameLst>
                                          <p:attrName>style.visibility</p:attrName>
                                        </p:attrNameLst>
                                      </p:cBhvr>
                                      <p:to>
                                        <p:strVal val="visible"/>
                                      </p:to>
                                    </p:set>
                                    <p:animEffect transition="in" filter="fade">
                                      <p:cBhvr>
                                        <p:cTn id="108" dur="500"/>
                                        <p:tgtEl>
                                          <p:spTgt spid="52"/>
                                        </p:tgtEl>
                                      </p:cBhvr>
                                    </p:animEffect>
                                  </p:childTnLst>
                                </p:cTn>
                              </p:par>
                              <p:par>
                                <p:cTn id="109" presetID="10" presetClass="entr" presetSubtype="0" fill="hold" nodeType="withEffect">
                                  <p:stCondLst>
                                    <p:cond delay="0"/>
                                  </p:stCondLst>
                                  <p:childTnLst>
                                    <p:set>
                                      <p:cBhvr>
                                        <p:cTn id="110" dur="1" fill="hold">
                                          <p:stCondLst>
                                            <p:cond delay="0"/>
                                          </p:stCondLst>
                                        </p:cTn>
                                        <p:tgtEl>
                                          <p:spTgt spid="55"/>
                                        </p:tgtEl>
                                        <p:attrNameLst>
                                          <p:attrName>style.visibility</p:attrName>
                                        </p:attrNameLst>
                                      </p:cBhvr>
                                      <p:to>
                                        <p:strVal val="visible"/>
                                      </p:to>
                                    </p:set>
                                    <p:animEffect transition="in" filter="fade">
                                      <p:cBhvr>
                                        <p:cTn id="111" dur="500"/>
                                        <p:tgtEl>
                                          <p:spTgt spid="55"/>
                                        </p:tgtEl>
                                      </p:cBhvr>
                                    </p:animEffec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58"/>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nodeType="clickEffect">
                                  <p:stCondLst>
                                    <p:cond delay="0"/>
                                  </p:stCondLst>
                                  <p:childTnLst>
                                    <p:set>
                                      <p:cBhvr>
                                        <p:cTn id="119" dur="1" fill="hold">
                                          <p:stCondLst>
                                            <p:cond delay="0"/>
                                          </p:stCondLst>
                                        </p:cTn>
                                        <p:tgtEl>
                                          <p:spTgt spid="59"/>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60"/>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61"/>
                                        </p:tgtEl>
                                        <p:attrNameLst>
                                          <p:attrName>style.visibility</p:attrName>
                                        </p:attrNameLst>
                                      </p:cBhvr>
                                      <p:to>
                                        <p:strVal val="visible"/>
                                      </p:to>
                                    </p:set>
                                    <p:animEffect transition="in" filter="fade">
                                      <p:cBhvr>
                                        <p:cTn id="126" dur="500"/>
                                        <p:tgtEl>
                                          <p:spTgt spid="61"/>
                                        </p:tgtEl>
                                      </p:cBhvr>
                                    </p:animEffect>
                                  </p:childTnLst>
                                </p:cTn>
                              </p:par>
                              <p:par>
                                <p:cTn id="127" presetID="10" presetClass="entr" presetSubtype="0" fill="hold" nodeType="withEffect">
                                  <p:stCondLst>
                                    <p:cond delay="0"/>
                                  </p:stCondLst>
                                  <p:childTnLst>
                                    <p:set>
                                      <p:cBhvr>
                                        <p:cTn id="128" dur="1" fill="hold">
                                          <p:stCondLst>
                                            <p:cond delay="0"/>
                                          </p:stCondLst>
                                        </p:cTn>
                                        <p:tgtEl>
                                          <p:spTgt spid="63"/>
                                        </p:tgtEl>
                                        <p:attrNameLst>
                                          <p:attrName>style.visibility</p:attrName>
                                        </p:attrNameLst>
                                      </p:cBhvr>
                                      <p:to>
                                        <p:strVal val="visible"/>
                                      </p:to>
                                    </p:set>
                                    <p:animEffect transition="in" filter="fade">
                                      <p:cBhvr>
                                        <p:cTn id="129" dur="500"/>
                                        <p:tgtEl>
                                          <p:spTgt spid="63"/>
                                        </p:tgtEl>
                                      </p:cBhvr>
                                    </p:animEffect>
                                  </p:childTnLst>
                                </p:cTn>
                              </p:par>
                              <p:par>
                                <p:cTn id="130" presetID="10" presetClass="entr" presetSubtype="0" fill="hold" nodeType="withEffect">
                                  <p:stCondLst>
                                    <p:cond delay="0"/>
                                  </p:stCondLst>
                                  <p:childTnLst>
                                    <p:set>
                                      <p:cBhvr>
                                        <p:cTn id="131" dur="1" fill="hold">
                                          <p:stCondLst>
                                            <p:cond delay="0"/>
                                          </p:stCondLst>
                                        </p:cTn>
                                        <p:tgtEl>
                                          <p:spTgt spid="62"/>
                                        </p:tgtEl>
                                        <p:attrNameLst>
                                          <p:attrName>style.visibility</p:attrName>
                                        </p:attrNameLst>
                                      </p:cBhvr>
                                      <p:to>
                                        <p:strVal val="visible"/>
                                      </p:to>
                                    </p:set>
                                    <p:animEffect transition="in" filter="fade">
                                      <p:cBhvr>
                                        <p:cTn id="132" dur="500"/>
                                        <p:tgtEl>
                                          <p:spTgt spid="62"/>
                                        </p:tgtEl>
                                      </p:cBhvr>
                                    </p:animEffect>
                                  </p:childTnLst>
                                </p:cTn>
                              </p:par>
                              <p:par>
                                <p:cTn id="133" presetID="10" presetClass="entr" presetSubtype="0" fill="hold" nodeType="withEffect">
                                  <p:stCondLst>
                                    <p:cond delay="0"/>
                                  </p:stCondLst>
                                  <p:childTnLst>
                                    <p:set>
                                      <p:cBhvr>
                                        <p:cTn id="134" dur="1" fill="hold">
                                          <p:stCondLst>
                                            <p:cond delay="0"/>
                                          </p:stCondLst>
                                        </p:cTn>
                                        <p:tgtEl>
                                          <p:spTgt spid="64"/>
                                        </p:tgtEl>
                                        <p:attrNameLst>
                                          <p:attrName>style.visibility</p:attrName>
                                        </p:attrNameLst>
                                      </p:cBhvr>
                                      <p:to>
                                        <p:strVal val="visible"/>
                                      </p:to>
                                    </p:set>
                                    <p:animEffect transition="in" filter="fade">
                                      <p:cBhvr>
                                        <p:cTn id="135" dur="500"/>
                                        <p:tgtEl>
                                          <p:spTgt spid="64"/>
                                        </p:tgtEl>
                                      </p:cBhvr>
                                    </p:animEffect>
                                  </p:childTnLst>
                                </p:cTn>
                              </p:par>
                              <p:par>
                                <p:cTn id="136" presetID="10" presetClass="entr" presetSubtype="0" fill="hold" nodeType="withEffect">
                                  <p:stCondLst>
                                    <p:cond delay="0"/>
                                  </p:stCondLst>
                                  <p:childTnLst>
                                    <p:set>
                                      <p:cBhvr>
                                        <p:cTn id="137" dur="1" fill="hold">
                                          <p:stCondLst>
                                            <p:cond delay="0"/>
                                          </p:stCondLst>
                                        </p:cTn>
                                        <p:tgtEl>
                                          <p:spTgt spid="65"/>
                                        </p:tgtEl>
                                        <p:attrNameLst>
                                          <p:attrName>style.visibility</p:attrName>
                                        </p:attrNameLst>
                                      </p:cBhvr>
                                      <p:to>
                                        <p:strVal val="visible"/>
                                      </p:to>
                                    </p:set>
                                    <p:animEffect transition="in" filter="fade">
                                      <p:cBhvr>
                                        <p:cTn id="138" dur="500"/>
                                        <p:tgtEl>
                                          <p:spTgt spid="65"/>
                                        </p:tgtEl>
                                      </p:cBhvr>
                                    </p:animEffect>
                                  </p:childTnLst>
                                </p:cTn>
                              </p:par>
                              <p:par>
                                <p:cTn id="139" presetID="10" presetClass="entr" presetSubtype="0" fill="hold" nodeType="withEffect">
                                  <p:stCondLst>
                                    <p:cond delay="0"/>
                                  </p:stCondLst>
                                  <p:childTnLst>
                                    <p:set>
                                      <p:cBhvr>
                                        <p:cTn id="140" dur="1" fill="hold">
                                          <p:stCondLst>
                                            <p:cond delay="0"/>
                                          </p:stCondLst>
                                        </p:cTn>
                                        <p:tgtEl>
                                          <p:spTgt spid="69"/>
                                        </p:tgtEl>
                                        <p:attrNameLst>
                                          <p:attrName>style.visibility</p:attrName>
                                        </p:attrNameLst>
                                      </p:cBhvr>
                                      <p:to>
                                        <p:strVal val="visible"/>
                                      </p:to>
                                    </p:set>
                                    <p:animEffect transition="in" filter="fade">
                                      <p:cBhvr>
                                        <p:cTn id="141" dur="500"/>
                                        <p:tgtEl>
                                          <p:spTgt spid="69"/>
                                        </p:tgtEl>
                                      </p:cBhvr>
                                    </p:animEffect>
                                  </p:childTnLst>
                                </p:cTn>
                              </p:par>
                              <p:par>
                                <p:cTn id="142" presetID="10" presetClass="entr" presetSubtype="0" fill="hold" nodeType="withEffect">
                                  <p:stCondLst>
                                    <p:cond delay="0"/>
                                  </p:stCondLst>
                                  <p:childTnLst>
                                    <p:set>
                                      <p:cBhvr>
                                        <p:cTn id="143" dur="1" fill="hold">
                                          <p:stCondLst>
                                            <p:cond delay="0"/>
                                          </p:stCondLst>
                                        </p:cTn>
                                        <p:tgtEl>
                                          <p:spTgt spid="67"/>
                                        </p:tgtEl>
                                        <p:attrNameLst>
                                          <p:attrName>style.visibility</p:attrName>
                                        </p:attrNameLst>
                                      </p:cBhvr>
                                      <p:to>
                                        <p:strVal val="visible"/>
                                      </p:to>
                                    </p:set>
                                    <p:animEffect transition="in" filter="fade">
                                      <p:cBhvr>
                                        <p:cTn id="144" dur="500"/>
                                        <p:tgtEl>
                                          <p:spTgt spid="67"/>
                                        </p:tgtEl>
                                      </p:cBhvr>
                                    </p:animEffect>
                                  </p:childTnLst>
                                </p:cTn>
                              </p:par>
                              <p:par>
                                <p:cTn id="145" presetID="10" presetClass="entr" presetSubtype="0" fill="hold" nodeType="withEffect">
                                  <p:stCondLst>
                                    <p:cond delay="0"/>
                                  </p:stCondLst>
                                  <p:childTnLst>
                                    <p:set>
                                      <p:cBhvr>
                                        <p:cTn id="146" dur="1" fill="hold">
                                          <p:stCondLst>
                                            <p:cond delay="0"/>
                                          </p:stCondLst>
                                        </p:cTn>
                                        <p:tgtEl>
                                          <p:spTgt spid="68"/>
                                        </p:tgtEl>
                                        <p:attrNameLst>
                                          <p:attrName>style.visibility</p:attrName>
                                        </p:attrNameLst>
                                      </p:cBhvr>
                                      <p:to>
                                        <p:strVal val="visible"/>
                                      </p:to>
                                    </p:set>
                                    <p:animEffect transition="in" filter="fade">
                                      <p:cBhvr>
                                        <p:cTn id="147" dur="500"/>
                                        <p:tgtEl>
                                          <p:spTgt spid="68"/>
                                        </p:tgtEl>
                                      </p:cBhvr>
                                    </p:animEffect>
                                  </p:childTnLst>
                                </p:cTn>
                              </p:par>
                              <p:par>
                                <p:cTn id="148" presetID="10" presetClass="entr" presetSubtype="0" fill="hold" nodeType="withEffect">
                                  <p:stCondLst>
                                    <p:cond delay="0"/>
                                  </p:stCondLst>
                                  <p:childTnLst>
                                    <p:set>
                                      <p:cBhvr>
                                        <p:cTn id="149" dur="1" fill="hold">
                                          <p:stCondLst>
                                            <p:cond delay="0"/>
                                          </p:stCondLst>
                                        </p:cTn>
                                        <p:tgtEl>
                                          <p:spTgt spid="66"/>
                                        </p:tgtEl>
                                        <p:attrNameLst>
                                          <p:attrName>style.visibility</p:attrName>
                                        </p:attrNameLst>
                                      </p:cBhvr>
                                      <p:to>
                                        <p:strVal val="visible"/>
                                      </p:to>
                                    </p:set>
                                    <p:animEffect transition="in" filter="fade">
                                      <p:cBhvr>
                                        <p:cTn id="150" dur="500"/>
                                        <p:tgtEl>
                                          <p:spTgt spid="66"/>
                                        </p:tgtEl>
                                      </p:cBhvr>
                                    </p:animEffect>
                                  </p:childTnLst>
                                </p:cTn>
                              </p:par>
                              <p:par>
                                <p:cTn id="151" presetID="10" presetClass="entr" presetSubtype="0" fill="hold" nodeType="withEffect">
                                  <p:stCondLst>
                                    <p:cond delay="0"/>
                                  </p:stCondLst>
                                  <p:childTnLst>
                                    <p:set>
                                      <p:cBhvr>
                                        <p:cTn id="152" dur="1" fill="hold">
                                          <p:stCondLst>
                                            <p:cond delay="0"/>
                                          </p:stCondLst>
                                        </p:cTn>
                                        <p:tgtEl>
                                          <p:spTgt spid="70"/>
                                        </p:tgtEl>
                                        <p:attrNameLst>
                                          <p:attrName>style.visibility</p:attrName>
                                        </p:attrNameLst>
                                      </p:cBhvr>
                                      <p:to>
                                        <p:strVal val="visible"/>
                                      </p:to>
                                    </p:set>
                                    <p:animEffect transition="in" filter="fade">
                                      <p:cBhvr>
                                        <p:cTn id="153" dur="500"/>
                                        <p:tgtEl>
                                          <p:spTgt spid="70"/>
                                        </p:tgtEl>
                                      </p:cBhvr>
                                    </p:animEffect>
                                  </p:childTnLst>
                                </p:cTn>
                              </p:par>
                              <p:par>
                                <p:cTn id="154" presetID="10" presetClass="entr" presetSubtype="0" fill="hold" nodeType="withEffect">
                                  <p:stCondLst>
                                    <p:cond delay="0"/>
                                  </p:stCondLst>
                                  <p:childTnLst>
                                    <p:set>
                                      <p:cBhvr>
                                        <p:cTn id="155" dur="1" fill="hold">
                                          <p:stCondLst>
                                            <p:cond delay="0"/>
                                          </p:stCondLst>
                                        </p:cTn>
                                        <p:tgtEl>
                                          <p:spTgt spid="71"/>
                                        </p:tgtEl>
                                        <p:attrNameLst>
                                          <p:attrName>style.visibility</p:attrName>
                                        </p:attrNameLst>
                                      </p:cBhvr>
                                      <p:to>
                                        <p:strVal val="visible"/>
                                      </p:to>
                                    </p:set>
                                    <p:animEffect transition="in" filter="fade">
                                      <p:cBhvr>
                                        <p:cTn id="156" dur="500"/>
                                        <p:tgtEl>
                                          <p:spTgt spid="71"/>
                                        </p:tgtEl>
                                      </p:cBhvr>
                                    </p:animEffect>
                                  </p:childTnLst>
                                </p:cTn>
                              </p:par>
                              <p:par>
                                <p:cTn id="157" presetID="10" presetClass="entr" presetSubtype="0" fill="hold" nodeType="withEffect">
                                  <p:stCondLst>
                                    <p:cond delay="0"/>
                                  </p:stCondLst>
                                  <p:childTnLst>
                                    <p:set>
                                      <p:cBhvr>
                                        <p:cTn id="158" dur="1" fill="hold">
                                          <p:stCondLst>
                                            <p:cond delay="0"/>
                                          </p:stCondLst>
                                        </p:cTn>
                                        <p:tgtEl>
                                          <p:spTgt spid="72"/>
                                        </p:tgtEl>
                                        <p:attrNameLst>
                                          <p:attrName>style.visibility</p:attrName>
                                        </p:attrNameLst>
                                      </p:cBhvr>
                                      <p:to>
                                        <p:strVal val="visible"/>
                                      </p:to>
                                    </p:set>
                                    <p:animEffect transition="in" filter="fade">
                                      <p:cBhvr>
                                        <p:cTn id="159" dur="500"/>
                                        <p:tgtEl>
                                          <p:spTgt spid="72"/>
                                        </p:tgtEl>
                                      </p:cBhvr>
                                    </p:animEffect>
                                  </p:childTnLst>
                                </p:cTn>
                              </p:par>
                              <p:par>
                                <p:cTn id="160" presetID="10" presetClass="entr" presetSubtype="0" fill="hold" nodeType="withEffect">
                                  <p:stCondLst>
                                    <p:cond delay="0"/>
                                  </p:stCondLst>
                                  <p:childTnLst>
                                    <p:set>
                                      <p:cBhvr>
                                        <p:cTn id="161" dur="1" fill="hold">
                                          <p:stCondLst>
                                            <p:cond delay="0"/>
                                          </p:stCondLst>
                                        </p:cTn>
                                        <p:tgtEl>
                                          <p:spTgt spid="73"/>
                                        </p:tgtEl>
                                        <p:attrNameLst>
                                          <p:attrName>style.visibility</p:attrName>
                                        </p:attrNameLst>
                                      </p:cBhvr>
                                      <p:to>
                                        <p:strVal val="visible"/>
                                      </p:to>
                                    </p:set>
                                    <p:animEffect transition="in" filter="fade">
                                      <p:cBhvr>
                                        <p:cTn id="162" dur="500"/>
                                        <p:tgtEl>
                                          <p:spTgt spid="73"/>
                                        </p:tgtEl>
                                      </p:cBhvr>
                                    </p:animEffect>
                                  </p:childTnLst>
                                </p:cTn>
                              </p:par>
                              <p:par>
                                <p:cTn id="163" presetID="10" presetClass="entr" presetSubtype="0" fill="hold" nodeType="withEffect">
                                  <p:stCondLst>
                                    <p:cond delay="0"/>
                                  </p:stCondLst>
                                  <p:childTnLst>
                                    <p:set>
                                      <p:cBhvr>
                                        <p:cTn id="164" dur="1" fill="hold">
                                          <p:stCondLst>
                                            <p:cond delay="0"/>
                                          </p:stCondLst>
                                        </p:cTn>
                                        <p:tgtEl>
                                          <p:spTgt spid="74"/>
                                        </p:tgtEl>
                                        <p:attrNameLst>
                                          <p:attrName>style.visibility</p:attrName>
                                        </p:attrNameLst>
                                      </p:cBhvr>
                                      <p:to>
                                        <p:strVal val="visible"/>
                                      </p:to>
                                    </p:set>
                                    <p:animEffect transition="in" filter="fade">
                                      <p:cBhvr>
                                        <p:cTn id="165" dur="500"/>
                                        <p:tgtEl>
                                          <p:spTgt spid="74"/>
                                        </p:tgtEl>
                                      </p:cBhvr>
                                    </p:animEffect>
                                  </p:childTnLst>
                                </p:cTn>
                              </p:par>
                              <p:par>
                                <p:cTn id="166" presetID="10" presetClass="entr" presetSubtype="0" fill="hold" nodeType="withEffect">
                                  <p:stCondLst>
                                    <p:cond delay="0"/>
                                  </p:stCondLst>
                                  <p:childTnLst>
                                    <p:set>
                                      <p:cBhvr>
                                        <p:cTn id="167" dur="1" fill="hold">
                                          <p:stCondLst>
                                            <p:cond delay="0"/>
                                          </p:stCondLst>
                                        </p:cTn>
                                        <p:tgtEl>
                                          <p:spTgt spid="75"/>
                                        </p:tgtEl>
                                        <p:attrNameLst>
                                          <p:attrName>style.visibility</p:attrName>
                                        </p:attrNameLst>
                                      </p:cBhvr>
                                      <p:to>
                                        <p:strVal val="visible"/>
                                      </p:to>
                                    </p:set>
                                    <p:animEffect transition="in" filter="fade">
                                      <p:cBhvr>
                                        <p:cTn id="168" dur="500"/>
                                        <p:tgtEl>
                                          <p:spTgt spid="75"/>
                                        </p:tgtEl>
                                      </p:cBhvr>
                                    </p:animEffect>
                                  </p:childTnLst>
                                </p:cTn>
                              </p:par>
                            </p:childTnLst>
                          </p:cTn>
                        </p:par>
                      </p:childTnLst>
                    </p:cTn>
                  </p:par>
                  <p:par>
                    <p:cTn id="169" fill="hold">
                      <p:stCondLst>
                        <p:cond delay="indefinite"/>
                      </p:stCondLst>
                      <p:childTnLst>
                        <p:par>
                          <p:cTn id="170" fill="hold">
                            <p:stCondLst>
                              <p:cond delay="0"/>
                            </p:stCondLst>
                            <p:childTnLst>
                              <p:par>
                                <p:cTn id="171" presetID="2" presetClass="entr" presetSubtype="4" fill="hold" grpId="0" nodeType="clickEffect">
                                  <p:stCondLst>
                                    <p:cond delay="0"/>
                                  </p:stCondLst>
                                  <p:childTnLst>
                                    <p:set>
                                      <p:cBhvr>
                                        <p:cTn id="172" dur="1" fill="hold">
                                          <p:stCondLst>
                                            <p:cond delay="0"/>
                                          </p:stCondLst>
                                        </p:cTn>
                                        <p:tgtEl>
                                          <p:spTgt spid="76"/>
                                        </p:tgtEl>
                                        <p:attrNameLst>
                                          <p:attrName>style.visibility</p:attrName>
                                        </p:attrNameLst>
                                      </p:cBhvr>
                                      <p:to>
                                        <p:strVal val="visible"/>
                                      </p:to>
                                    </p:set>
                                    <p:anim calcmode="lin" valueType="num">
                                      <p:cBhvr additive="base">
                                        <p:cTn id="173" dur="500" fill="hold"/>
                                        <p:tgtEl>
                                          <p:spTgt spid="76"/>
                                        </p:tgtEl>
                                        <p:attrNameLst>
                                          <p:attrName>ppt_x</p:attrName>
                                        </p:attrNameLst>
                                      </p:cBhvr>
                                      <p:tavLst>
                                        <p:tav tm="0">
                                          <p:val>
                                            <p:strVal val="#ppt_x"/>
                                          </p:val>
                                        </p:tav>
                                        <p:tav tm="100000">
                                          <p:val>
                                            <p:strVal val="#ppt_x"/>
                                          </p:val>
                                        </p:tav>
                                      </p:tavLst>
                                    </p:anim>
                                    <p:anim calcmode="lin" valueType="num">
                                      <p:cBhvr additive="base">
                                        <p:cTn id="174"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nodeType="clickEffect">
                                  <p:stCondLst>
                                    <p:cond delay="0"/>
                                  </p:stCondLst>
                                  <p:childTnLst>
                                    <p:set>
                                      <p:cBhvr>
                                        <p:cTn id="178" dur="1" fill="hold">
                                          <p:stCondLst>
                                            <p:cond delay="0"/>
                                          </p:stCondLst>
                                        </p:cTn>
                                        <p:tgtEl>
                                          <p:spTgt spid="78"/>
                                        </p:tgtEl>
                                        <p:attrNameLst>
                                          <p:attrName>style.visibility</p:attrName>
                                        </p:attrNameLst>
                                      </p:cBhvr>
                                      <p:to>
                                        <p:strVal val="visible"/>
                                      </p:to>
                                    </p:set>
                                    <p:animEffect transition="in" filter="fade">
                                      <p:cBhvr>
                                        <p:cTn id="179" dur="500"/>
                                        <p:tgtEl>
                                          <p:spTgt spid="78"/>
                                        </p:tgtEl>
                                      </p:cBhvr>
                                    </p:animEffect>
                                  </p:childTnLst>
                                </p:cTn>
                              </p:par>
                              <p:par>
                                <p:cTn id="180" presetID="10" presetClass="entr" presetSubtype="0" fill="hold" nodeType="withEffect">
                                  <p:stCondLst>
                                    <p:cond delay="0"/>
                                  </p:stCondLst>
                                  <p:childTnLst>
                                    <p:set>
                                      <p:cBhvr>
                                        <p:cTn id="181" dur="1" fill="hold">
                                          <p:stCondLst>
                                            <p:cond delay="0"/>
                                          </p:stCondLst>
                                        </p:cTn>
                                        <p:tgtEl>
                                          <p:spTgt spid="79"/>
                                        </p:tgtEl>
                                        <p:attrNameLst>
                                          <p:attrName>style.visibility</p:attrName>
                                        </p:attrNameLst>
                                      </p:cBhvr>
                                      <p:to>
                                        <p:strVal val="visible"/>
                                      </p:to>
                                    </p:set>
                                    <p:animEffect transition="in" filter="fade">
                                      <p:cBhvr>
                                        <p:cTn id="182" dur="500"/>
                                        <p:tgtEl>
                                          <p:spTgt spid="79"/>
                                        </p:tgtEl>
                                      </p:cBhvr>
                                    </p:animEffect>
                                  </p:childTnLst>
                                </p:cTn>
                              </p:par>
                              <p:par>
                                <p:cTn id="183" presetID="10" presetClass="entr" presetSubtype="0" fill="hold" nodeType="withEffect">
                                  <p:stCondLst>
                                    <p:cond delay="0"/>
                                  </p:stCondLst>
                                  <p:childTnLst>
                                    <p:set>
                                      <p:cBhvr>
                                        <p:cTn id="184" dur="1" fill="hold">
                                          <p:stCondLst>
                                            <p:cond delay="0"/>
                                          </p:stCondLst>
                                        </p:cTn>
                                        <p:tgtEl>
                                          <p:spTgt spid="80"/>
                                        </p:tgtEl>
                                        <p:attrNameLst>
                                          <p:attrName>style.visibility</p:attrName>
                                        </p:attrNameLst>
                                      </p:cBhvr>
                                      <p:to>
                                        <p:strVal val="visible"/>
                                      </p:to>
                                    </p:set>
                                    <p:animEffect transition="in" filter="fade">
                                      <p:cBhvr>
                                        <p:cTn id="185" dur="500"/>
                                        <p:tgtEl>
                                          <p:spTgt spid="80"/>
                                        </p:tgtEl>
                                      </p:cBhvr>
                                    </p:animEffect>
                                  </p:childTnLst>
                                </p:cTn>
                              </p:par>
                              <p:par>
                                <p:cTn id="186" presetID="10" presetClass="entr" presetSubtype="0" fill="hold" nodeType="withEffect">
                                  <p:stCondLst>
                                    <p:cond delay="0"/>
                                  </p:stCondLst>
                                  <p:childTnLst>
                                    <p:set>
                                      <p:cBhvr>
                                        <p:cTn id="187" dur="1" fill="hold">
                                          <p:stCondLst>
                                            <p:cond delay="0"/>
                                          </p:stCondLst>
                                        </p:cTn>
                                        <p:tgtEl>
                                          <p:spTgt spid="81"/>
                                        </p:tgtEl>
                                        <p:attrNameLst>
                                          <p:attrName>style.visibility</p:attrName>
                                        </p:attrNameLst>
                                      </p:cBhvr>
                                      <p:to>
                                        <p:strVal val="visible"/>
                                      </p:to>
                                    </p:set>
                                    <p:animEffect transition="in" filter="fade">
                                      <p:cBhvr>
                                        <p:cTn id="188" dur="500"/>
                                        <p:tgtEl>
                                          <p:spTgt spid="81"/>
                                        </p:tgtEl>
                                      </p:cBhvr>
                                    </p:animEffect>
                                  </p:childTnLst>
                                </p:cTn>
                              </p:par>
                              <p:par>
                                <p:cTn id="189" presetID="10" presetClass="entr" presetSubtype="0" fill="hold" nodeType="withEffect">
                                  <p:stCondLst>
                                    <p:cond delay="0"/>
                                  </p:stCondLst>
                                  <p:childTnLst>
                                    <p:set>
                                      <p:cBhvr>
                                        <p:cTn id="190" dur="1" fill="hold">
                                          <p:stCondLst>
                                            <p:cond delay="0"/>
                                          </p:stCondLst>
                                        </p:cTn>
                                        <p:tgtEl>
                                          <p:spTgt spid="82"/>
                                        </p:tgtEl>
                                        <p:attrNameLst>
                                          <p:attrName>style.visibility</p:attrName>
                                        </p:attrNameLst>
                                      </p:cBhvr>
                                      <p:to>
                                        <p:strVal val="visible"/>
                                      </p:to>
                                    </p:set>
                                    <p:animEffect transition="in" filter="fade">
                                      <p:cBhvr>
                                        <p:cTn id="191" dur="500"/>
                                        <p:tgtEl>
                                          <p:spTgt spid="82"/>
                                        </p:tgtEl>
                                      </p:cBhvr>
                                    </p:animEffect>
                                  </p:childTnLst>
                                </p:cTn>
                              </p:par>
                              <p:par>
                                <p:cTn id="192" presetID="10" presetClass="entr" presetSubtype="0" fill="hold" nodeType="withEffect">
                                  <p:stCondLst>
                                    <p:cond delay="0"/>
                                  </p:stCondLst>
                                  <p:childTnLst>
                                    <p:set>
                                      <p:cBhvr>
                                        <p:cTn id="193" dur="1" fill="hold">
                                          <p:stCondLst>
                                            <p:cond delay="0"/>
                                          </p:stCondLst>
                                        </p:cTn>
                                        <p:tgtEl>
                                          <p:spTgt spid="83"/>
                                        </p:tgtEl>
                                        <p:attrNameLst>
                                          <p:attrName>style.visibility</p:attrName>
                                        </p:attrNameLst>
                                      </p:cBhvr>
                                      <p:to>
                                        <p:strVal val="visible"/>
                                      </p:to>
                                    </p:set>
                                    <p:animEffect transition="in" filter="fade">
                                      <p:cBhvr>
                                        <p:cTn id="194" dur="500"/>
                                        <p:tgtEl>
                                          <p:spTgt spid="83"/>
                                        </p:tgtEl>
                                      </p:cBhvr>
                                    </p:animEffect>
                                  </p:childTnLst>
                                </p:cTn>
                              </p:par>
                              <p:par>
                                <p:cTn id="195" presetID="10" presetClass="entr" presetSubtype="0" fill="hold" nodeType="withEffect">
                                  <p:stCondLst>
                                    <p:cond delay="0"/>
                                  </p:stCondLst>
                                  <p:childTnLst>
                                    <p:set>
                                      <p:cBhvr>
                                        <p:cTn id="196" dur="1" fill="hold">
                                          <p:stCondLst>
                                            <p:cond delay="0"/>
                                          </p:stCondLst>
                                        </p:cTn>
                                        <p:tgtEl>
                                          <p:spTgt spid="84"/>
                                        </p:tgtEl>
                                        <p:attrNameLst>
                                          <p:attrName>style.visibility</p:attrName>
                                        </p:attrNameLst>
                                      </p:cBhvr>
                                      <p:to>
                                        <p:strVal val="visible"/>
                                      </p:to>
                                    </p:set>
                                    <p:animEffect transition="in" filter="fade">
                                      <p:cBhvr>
                                        <p:cTn id="197" dur="500"/>
                                        <p:tgtEl>
                                          <p:spTgt spid="84"/>
                                        </p:tgtEl>
                                      </p:cBhvr>
                                    </p:animEffect>
                                  </p:childTnLst>
                                </p:cTn>
                              </p:par>
                              <p:par>
                                <p:cTn id="198" presetID="10" presetClass="entr" presetSubtype="0" fill="hold" nodeType="withEffect">
                                  <p:stCondLst>
                                    <p:cond delay="0"/>
                                  </p:stCondLst>
                                  <p:childTnLst>
                                    <p:set>
                                      <p:cBhvr>
                                        <p:cTn id="199" dur="1" fill="hold">
                                          <p:stCondLst>
                                            <p:cond delay="0"/>
                                          </p:stCondLst>
                                        </p:cTn>
                                        <p:tgtEl>
                                          <p:spTgt spid="85"/>
                                        </p:tgtEl>
                                        <p:attrNameLst>
                                          <p:attrName>style.visibility</p:attrName>
                                        </p:attrNameLst>
                                      </p:cBhvr>
                                      <p:to>
                                        <p:strVal val="visible"/>
                                      </p:to>
                                    </p:set>
                                    <p:animEffect transition="in" filter="fade">
                                      <p:cBhvr>
                                        <p:cTn id="200" dur="500"/>
                                        <p:tgtEl>
                                          <p:spTgt spid="85"/>
                                        </p:tgtEl>
                                      </p:cBhvr>
                                    </p:animEffect>
                                  </p:childTnLst>
                                </p:cTn>
                              </p:par>
                              <p:par>
                                <p:cTn id="201" presetID="10" presetClass="entr" presetSubtype="0" fill="hold" nodeType="withEffect">
                                  <p:stCondLst>
                                    <p:cond delay="0"/>
                                  </p:stCondLst>
                                  <p:childTnLst>
                                    <p:set>
                                      <p:cBhvr>
                                        <p:cTn id="202" dur="1" fill="hold">
                                          <p:stCondLst>
                                            <p:cond delay="0"/>
                                          </p:stCondLst>
                                        </p:cTn>
                                        <p:tgtEl>
                                          <p:spTgt spid="86"/>
                                        </p:tgtEl>
                                        <p:attrNameLst>
                                          <p:attrName>style.visibility</p:attrName>
                                        </p:attrNameLst>
                                      </p:cBhvr>
                                      <p:to>
                                        <p:strVal val="visible"/>
                                      </p:to>
                                    </p:set>
                                    <p:animEffect transition="in" filter="fade">
                                      <p:cBhvr>
                                        <p:cTn id="203" dur="500"/>
                                        <p:tgtEl>
                                          <p:spTgt spid="86"/>
                                        </p:tgtEl>
                                      </p:cBhvr>
                                    </p:animEffect>
                                  </p:childTnLst>
                                </p:cTn>
                              </p:par>
                              <p:par>
                                <p:cTn id="204" presetID="10" presetClass="entr" presetSubtype="0" fill="hold" nodeType="withEffect">
                                  <p:stCondLst>
                                    <p:cond delay="0"/>
                                  </p:stCondLst>
                                  <p:childTnLst>
                                    <p:set>
                                      <p:cBhvr>
                                        <p:cTn id="205" dur="1" fill="hold">
                                          <p:stCondLst>
                                            <p:cond delay="0"/>
                                          </p:stCondLst>
                                        </p:cTn>
                                        <p:tgtEl>
                                          <p:spTgt spid="87"/>
                                        </p:tgtEl>
                                        <p:attrNameLst>
                                          <p:attrName>style.visibility</p:attrName>
                                        </p:attrNameLst>
                                      </p:cBhvr>
                                      <p:to>
                                        <p:strVal val="visible"/>
                                      </p:to>
                                    </p:set>
                                    <p:animEffect transition="in" filter="fade">
                                      <p:cBhvr>
                                        <p:cTn id="206" dur="500"/>
                                        <p:tgtEl>
                                          <p:spTgt spid="87"/>
                                        </p:tgtEl>
                                      </p:cBhvr>
                                    </p:animEffect>
                                  </p:childTnLst>
                                </p:cTn>
                              </p:par>
                              <p:par>
                                <p:cTn id="207" presetID="10" presetClass="entr" presetSubtype="0" fill="hold" nodeType="withEffect">
                                  <p:stCondLst>
                                    <p:cond delay="0"/>
                                  </p:stCondLst>
                                  <p:childTnLst>
                                    <p:set>
                                      <p:cBhvr>
                                        <p:cTn id="208" dur="1" fill="hold">
                                          <p:stCondLst>
                                            <p:cond delay="0"/>
                                          </p:stCondLst>
                                        </p:cTn>
                                        <p:tgtEl>
                                          <p:spTgt spid="88"/>
                                        </p:tgtEl>
                                        <p:attrNameLst>
                                          <p:attrName>style.visibility</p:attrName>
                                        </p:attrNameLst>
                                      </p:cBhvr>
                                      <p:to>
                                        <p:strVal val="visible"/>
                                      </p:to>
                                    </p:set>
                                    <p:animEffect transition="in" filter="fade">
                                      <p:cBhvr>
                                        <p:cTn id="209" dur="500"/>
                                        <p:tgtEl>
                                          <p:spTgt spid="88"/>
                                        </p:tgtEl>
                                      </p:cBhvr>
                                    </p:animEffect>
                                  </p:childTnLst>
                                </p:cTn>
                              </p:par>
                              <p:par>
                                <p:cTn id="210" presetID="10" presetClass="entr" presetSubtype="0" fill="hold" nodeType="withEffect">
                                  <p:stCondLst>
                                    <p:cond delay="0"/>
                                  </p:stCondLst>
                                  <p:childTnLst>
                                    <p:set>
                                      <p:cBhvr>
                                        <p:cTn id="211" dur="1" fill="hold">
                                          <p:stCondLst>
                                            <p:cond delay="0"/>
                                          </p:stCondLst>
                                        </p:cTn>
                                        <p:tgtEl>
                                          <p:spTgt spid="89"/>
                                        </p:tgtEl>
                                        <p:attrNameLst>
                                          <p:attrName>style.visibility</p:attrName>
                                        </p:attrNameLst>
                                      </p:cBhvr>
                                      <p:to>
                                        <p:strVal val="visible"/>
                                      </p:to>
                                    </p:set>
                                    <p:animEffect transition="in" filter="fade">
                                      <p:cBhvr>
                                        <p:cTn id="212" dur="500"/>
                                        <p:tgtEl>
                                          <p:spTgt spid="89"/>
                                        </p:tgtEl>
                                      </p:cBhvr>
                                    </p:animEffect>
                                  </p:childTnLst>
                                </p:cTn>
                              </p:par>
                              <p:par>
                                <p:cTn id="213" presetID="10" presetClass="entr" presetSubtype="0" fill="hold" nodeType="withEffect">
                                  <p:stCondLst>
                                    <p:cond delay="0"/>
                                  </p:stCondLst>
                                  <p:childTnLst>
                                    <p:set>
                                      <p:cBhvr>
                                        <p:cTn id="214" dur="1" fill="hold">
                                          <p:stCondLst>
                                            <p:cond delay="0"/>
                                          </p:stCondLst>
                                        </p:cTn>
                                        <p:tgtEl>
                                          <p:spTgt spid="90"/>
                                        </p:tgtEl>
                                        <p:attrNameLst>
                                          <p:attrName>style.visibility</p:attrName>
                                        </p:attrNameLst>
                                      </p:cBhvr>
                                      <p:to>
                                        <p:strVal val="visible"/>
                                      </p:to>
                                    </p:set>
                                    <p:animEffect transition="in" filter="fade">
                                      <p:cBhvr>
                                        <p:cTn id="215" dur="500"/>
                                        <p:tgtEl>
                                          <p:spTgt spid="90"/>
                                        </p:tgtEl>
                                      </p:cBhvr>
                                    </p:animEffect>
                                  </p:childTnLst>
                                </p:cTn>
                              </p:par>
                              <p:par>
                                <p:cTn id="216" presetID="10" presetClass="entr" presetSubtype="0" fill="hold" nodeType="withEffect">
                                  <p:stCondLst>
                                    <p:cond delay="0"/>
                                  </p:stCondLst>
                                  <p:childTnLst>
                                    <p:set>
                                      <p:cBhvr>
                                        <p:cTn id="217" dur="1" fill="hold">
                                          <p:stCondLst>
                                            <p:cond delay="0"/>
                                          </p:stCondLst>
                                        </p:cTn>
                                        <p:tgtEl>
                                          <p:spTgt spid="91"/>
                                        </p:tgtEl>
                                        <p:attrNameLst>
                                          <p:attrName>style.visibility</p:attrName>
                                        </p:attrNameLst>
                                      </p:cBhvr>
                                      <p:to>
                                        <p:strVal val="visible"/>
                                      </p:to>
                                    </p:set>
                                    <p:animEffect transition="in" filter="fade">
                                      <p:cBhvr>
                                        <p:cTn id="218" dur="500"/>
                                        <p:tgtEl>
                                          <p:spTgt spid="91"/>
                                        </p:tgtEl>
                                      </p:cBhvr>
                                    </p:animEffect>
                                  </p:childTnLst>
                                </p:cTn>
                              </p:par>
                              <p:par>
                                <p:cTn id="219" presetID="10" presetClass="entr" presetSubtype="0" fill="hold" nodeType="withEffect">
                                  <p:stCondLst>
                                    <p:cond delay="0"/>
                                  </p:stCondLst>
                                  <p:childTnLst>
                                    <p:set>
                                      <p:cBhvr>
                                        <p:cTn id="220" dur="1" fill="hold">
                                          <p:stCondLst>
                                            <p:cond delay="0"/>
                                          </p:stCondLst>
                                        </p:cTn>
                                        <p:tgtEl>
                                          <p:spTgt spid="92"/>
                                        </p:tgtEl>
                                        <p:attrNameLst>
                                          <p:attrName>style.visibility</p:attrName>
                                        </p:attrNameLst>
                                      </p:cBhvr>
                                      <p:to>
                                        <p:strVal val="visible"/>
                                      </p:to>
                                    </p:set>
                                    <p:animEffect transition="in" filter="fade">
                                      <p:cBhvr>
                                        <p:cTn id="221" dur="500"/>
                                        <p:tgtEl>
                                          <p:spTgt spid="92"/>
                                        </p:tgtEl>
                                      </p:cBhvr>
                                    </p:animEffect>
                                  </p:childTnLst>
                                </p:cTn>
                              </p:par>
                              <p:par>
                                <p:cTn id="222" presetID="10" presetClass="entr" presetSubtype="0" fill="hold" grpId="0" nodeType="withEffect">
                                  <p:stCondLst>
                                    <p:cond delay="0"/>
                                  </p:stCondLst>
                                  <p:childTnLst>
                                    <p:set>
                                      <p:cBhvr>
                                        <p:cTn id="223" dur="1" fill="hold">
                                          <p:stCondLst>
                                            <p:cond delay="0"/>
                                          </p:stCondLst>
                                        </p:cTn>
                                        <p:tgtEl>
                                          <p:spTgt spid="77"/>
                                        </p:tgtEl>
                                        <p:attrNameLst>
                                          <p:attrName>style.visibility</p:attrName>
                                        </p:attrNameLst>
                                      </p:cBhvr>
                                      <p:to>
                                        <p:strVal val="visible"/>
                                      </p:to>
                                    </p:set>
                                    <p:animEffect transition="in" filter="fade">
                                      <p:cBhvr>
                                        <p:cTn id="224" dur="500"/>
                                        <p:tgtEl>
                                          <p:spTgt spid="77"/>
                                        </p:tgtEl>
                                      </p:cBhvr>
                                    </p:animEffect>
                                  </p:childTnLst>
                                </p:cTn>
                              </p:par>
                            </p:childTnLst>
                          </p:cTn>
                        </p:par>
                      </p:childTnLst>
                    </p:cTn>
                  </p:par>
                  <p:par>
                    <p:cTn id="225" fill="hold">
                      <p:stCondLst>
                        <p:cond delay="indefinite"/>
                      </p:stCondLst>
                      <p:childTnLst>
                        <p:par>
                          <p:cTn id="226" fill="hold">
                            <p:stCondLst>
                              <p:cond delay="0"/>
                            </p:stCondLst>
                            <p:childTnLst>
                              <p:par>
                                <p:cTn id="227" presetID="10" presetClass="entr" presetSubtype="0" fill="hold" grpId="0" nodeType="clickEffect">
                                  <p:stCondLst>
                                    <p:cond delay="0"/>
                                  </p:stCondLst>
                                  <p:childTnLst>
                                    <p:set>
                                      <p:cBhvr>
                                        <p:cTn id="228" dur="1" fill="hold">
                                          <p:stCondLst>
                                            <p:cond delay="0"/>
                                          </p:stCondLst>
                                        </p:cTn>
                                        <p:tgtEl>
                                          <p:spTgt spid="93"/>
                                        </p:tgtEl>
                                        <p:attrNameLst>
                                          <p:attrName>style.visibility</p:attrName>
                                        </p:attrNameLst>
                                      </p:cBhvr>
                                      <p:to>
                                        <p:strVal val="visible"/>
                                      </p:to>
                                    </p:set>
                                    <p:animEffect transition="in" filter="fade">
                                      <p:cBhvr>
                                        <p:cTn id="229" dur="500"/>
                                        <p:tgtEl>
                                          <p:spTgt spid="93"/>
                                        </p:tgtEl>
                                      </p:cBhvr>
                                    </p:animEffect>
                                  </p:childTnLst>
                                </p:cTn>
                              </p:par>
                            </p:childTnLst>
                          </p:cTn>
                        </p:par>
                      </p:childTnLst>
                    </p:cTn>
                  </p:par>
                  <p:par>
                    <p:cTn id="230" fill="hold">
                      <p:stCondLst>
                        <p:cond delay="indefinite"/>
                      </p:stCondLst>
                      <p:childTnLst>
                        <p:par>
                          <p:cTn id="231" fill="hold">
                            <p:stCondLst>
                              <p:cond delay="0"/>
                            </p:stCondLst>
                            <p:childTnLst>
                              <p:par>
                                <p:cTn id="232" presetID="10" presetClass="entr" presetSubtype="0" fill="hold" nodeType="clickEffect">
                                  <p:stCondLst>
                                    <p:cond delay="0"/>
                                  </p:stCondLst>
                                  <p:childTnLst>
                                    <p:set>
                                      <p:cBhvr>
                                        <p:cTn id="233" dur="1" fill="hold">
                                          <p:stCondLst>
                                            <p:cond delay="0"/>
                                          </p:stCondLst>
                                        </p:cTn>
                                        <p:tgtEl>
                                          <p:spTgt spid="105">
                                            <p:txEl>
                                              <p:pRg st="0" end="0"/>
                                            </p:txEl>
                                          </p:spTgt>
                                        </p:tgtEl>
                                        <p:attrNameLst>
                                          <p:attrName>style.visibility</p:attrName>
                                        </p:attrNameLst>
                                      </p:cBhvr>
                                      <p:to>
                                        <p:strVal val="visible"/>
                                      </p:to>
                                    </p:set>
                                    <p:animEffect transition="in" filter="fade">
                                      <p:cBhvr>
                                        <p:cTn id="234" dur="500"/>
                                        <p:tgtEl>
                                          <p:spTgt spid="105">
                                            <p:txEl>
                                              <p:pRg st="0" end="0"/>
                                            </p:txEl>
                                          </p:spTgt>
                                        </p:tgtEl>
                                      </p:cBhvr>
                                    </p:animEffect>
                                  </p:childTnLst>
                                </p:cTn>
                              </p:par>
                            </p:childTnLst>
                          </p:cTn>
                        </p:par>
                      </p:childTnLst>
                    </p:cTn>
                  </p:par>
                  <p:par>
                    <p:cTn id="235" fill="hold">
                      <p:stCondLst>
                        <p:cond delay="indefinite"/>
                      </p:stCondLst>
                      <p:childTnLst>
                        <p:par>
                          <p:cTn id="236" fill="hold">
                            <p:stCondLst>
                              <p:cond delay="0"/>
                            </p:stCondLst>
                            <p:childTnLst>
                              <p:par>
                                <p:cTn id="237" presetID="10" presetClass="entr" presetSubtype="0" fill="hold" nodeType="clickEffect">
                                  <p:stCondLst>
                                    <p:cond delay="0"/>
                                  </p:stCondLst>
                                  <p:childTnLst>
                                    <p:set>
                                      <p:cBhvr>
                                        <p:cTn id="238" dur="1" fill="hold">
                                          <p:stCondLst>
                                            <p:cond delay="0"/>
                                          </p:stCondLst>
                                        </p:cTn>
                                        <p:tgtEl>
                                          <p:spTgt spid="105">
                                            <p:txEl>
                                              <p:pRg st="2" end="2"/>
                                            </p:txEl>
                                          </p:spTgt>
                                        </p:tgtEl>
                                        <p:attrNameLst>
                                          <p:attrName>style.visibility</p:attrName>
                                        </p:attrNameLst>
                                      </p:cBhvr>
                                      <p:to>
                                        <p:strVal val="visible"/>
                                      </p:to>
                                    </p:set>
                                    <p:animEffect transition="in" filter="fade">
                                      <p:cBhvr>
                                        <p:cTn id="239" dur="500"/>
                                        <p:tgtEl>
                                          <p:spTgt spid="105">
                                            <p:txEl>
                                              <p:pRg st="2" end="2"/>
                                            </p:txEl>
                                          </p:spTgt>
                                        </p:tgtEl>
                                      </p:cBhvr>
                                    </p:animEffect>
                                  </p:childTnLst>
                                </p:cTn>
                              </p:par>
                            </p:childTnLst>
                          </p:cTn>
                        </p:par>
                      </p:childTnLst>
                    </p:cTn>
                  </p:par>
                  <p:par>
                    <p:cTn id="240" fill="hold">
                      <p:stCondLst>
                        <p:cond delay="indefinite"/>
                      </p:stCondLst>
                      <p:childTnLst>
                        <p:par>
                          <p:cTn id="241" fill="hold">
                            <p:stCondLst>
                              <p:cond delay="0"/>
                            </p:stCondLst>
                            <p:childTnLst>
                              <p:par>
                                <p:cTn id="242" presetID="10" presetClass="entr" presetSubtype="0" fill="hold" nodeType="clickEffect">
                                  <p:stCondLst>
                                    <p:cond delay="0"/>
                                  </p:stCondLst>
                                  <p:childTnLst>
                                    <p:set>
                                      <p:cBhvr>
                                        <p:cTn id="243" dur="1" fill="hold">
                                          <p:stCondLst>
                                            <p:cond delay="0"/>
                                          </p:stCondLst>
                                        </p:cTn>
                                        <p:tgtEl>
                                          <p:spTgt spid="105">
                                            <p:txEl>
                                              <p:pRg st="4" end="4"/>
                                            </p:txEl>
                                          </p:spTgt>
                                        </p:tgtEl>
                                        <p:attrNameLst>
                                          <p:attrName>style.visibility</p:attrName>
                                        </p:attrNameLst>
                                      </p:cBhvr>
                                      <p:to>
                                        <p:strVal val="visible"/>
                                      </p:to>
                                    </p:set>
                                    <p:animEffect transition="in" filter="fade">
                                      <p:cBhvr>
                                        <p:cTn id="244" dur="500"/>
                                        <p:tgtEl>
                                          <p:spTgt spid="10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P spid="21" grpId="0"/>
      <p:bldP spid="23" grpId="0"/>
      <p:bldP spid="39" grpId="0"/>
      <p:bldP spid="41" grpId="0"/>
      <p:bldP spid="58" grpId="0"/>
      <p:bldP spid="60" grpId="0"/>
      <p:bldP spid="76" grpId="0"/>
      <p:bldP spid="77" grpId="0"/>
      <p:bldP spid="9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6733" y="841791"/>
            <a:ext cx="2734471" cy="913313"/>
          </a:xfrm>
          <a:prstGeom prst="rect">
            <a:avLst/>
          </a:prstGeom>
        </p:spPr>
      </p:pic>
      <p:sp>
        <p:nvSpPr>
          <p:cNvPr id="7" name="Subtitle 2"/>
          <p:cNvSpPr txBox="1">
            <a:spLocks/>
          </p:cNvSpPr>
          <p:nvPr/>
        </p:nvSpPr>
        <p:spPr>
          <a:xfrm>
            <a:off x="1069848" y="850505"/>
            <a:ext cx="7315200" cy="44794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endParaRPr lang="en-IN" sz="7200" b="1"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3960" y="996679"/>
            <a:ext cx="1496958" cy="1496958"/>
          </a:xfrm>
          <a:prstGeom prst="rect">
            <a:avLst/>
          </a:prstGeom>
        </p:spPr>
      </p:pic>
      <p:sp>
        <p:nvSpPr>
          <p:cNvPr id="8" name="Subtitle 2"/>
          <p:cNvSpPr txBox="1">
            <a:spLocks/>
          </p:cNvSpPr>
          <p:nvPr/>
        </p:nvSpPr>
        <p:spPr>
          <a:xfrm>
            <a:off x="2295535" y="2643827"/>
            <a:ext cx="6120306" cy="46486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endParaRPr lang="en-IN" sz="2800" b="1" spc="-100" dirty="0">
              <a:solidFill>
                <a:schemeClr val="tx1">
                  <a:lumMod val="50000"/>
                  <a:lumOff val="50000"/>
                </a:schemeClr>
              </a:solidFill>
              <a:latin typeface="+mj-lt"/>
              <a:ea typeface="+mj-ea"/>
              <a:cs typeface="+mj-cs"/>
            </a:endParaRPr>
          </a:p>
        </p:txBody>
      </p:sp>
      <p:sp>
        <p:nvSpPr>
          <p:cNvPr id="9" name="Subtitle 8"/>
          <p:cNvSpPr>
            <a:spLocks noGrp="1"/>
          </p:cNvSpPr>
          <p:nvPr>
            <p:ph type="subTitle" idx="1"/>
          </p:nvPr>
        </p:nvSpPr>
        <p:spPr>
          <a:xfrm>
            <a:off x="1798819" y="1004341"/>
            <a:ext cx="7180289" cy="4580306"/>
          </a:xfrm>
        </p:spPr>
        <p:txBody>
          <a:bodyPr>
            <a:normAutofit lnSpcReduction="10000"/>
          </a:bodyPr>
          <a:lstStyle/>
          <a:p>
            <a:pPr marL="342900" indent="-342900">
              <a:lnSpc>
                <a:spcPct val="100000"/>
              </a:lnSpc>
              <a:buClrTx/>
              <a:buFont typeface="Arial" panose="020B0604020202020204" pitchFamily="34" charset="0"/>
              <a:buChar char="•"/>
            </a:pPr>
            <a:r>
              <a:rPr lang="en-US" sz="2600" dirty="0">
                <a:solidFill>
                  <a:schemeClr val="tx1"/>
                </a:solidFill>
                <a:latin typeface="Cambria" panose="02040503050406030204" pitchFamily="18" charset="0"/>
                <a:ea typeface="Cambria" panose="02040503050406030204" pitchFamily="18" charset="0"/>
              </a:rPr>
              <a:t>Functional Dependency</a:t>
            </a:r>
          </a:p>
          <a:p>
            <a:pPr marL="342900" indent="-342900">
              <a:lnSpc>
                <a:spcPct val="100000"/>
              </a:lnSpc>
              <a:buClrTx/>
              <a:buFont typeface="Arial" panose="020B0604020202020204" pitchFamily="34" charset="0"/>
              <a:buChar char="•"/>
            </a:pPr>
            <a:r>
              <a:rPr lang="en-US" sz="2600" dirty="0">
                <a:solidFill>
                  <a:schemeClr val="tx1"/>
                </a:solidFill>
                <a:latin typeface="Cambria" panose="02040503050406030204" pitchFamily="18" charset="0"/>
                <a:ea typeface="Cambria" panose="02040503050406030204" pitchFamily="18" charset="0"/>
              </a:rPr>
              <a:t>Closure of FD</a:t>
            </a:r>
          </a:p>
          <a:p>
            <a:pPr marL="342900" indent="-342900">
              <a:lnSpc>
                <a:spcPct val="100000"/>
              </a:lnSpc>
              <a:buClrTx/>
              <a:buFont typeface="Arial" panose="020B0604020202020204" pitchFamily="34" charset="0"/>
              <a:buChar char="•"/>
            </a:pPr>
            <a:r>
              <a:rPr lang="en-US" sz="2600" dirty="0">
                <a:solidFill>
                  <a:schemeClr val="tx1"/>
                </a:solidFill>
                <a:latin typeface="Cambria" panose="02040503050406030204" pitchFamily="18" charset="0"/>
                <a:ea typeface="Cambria" panose="02040503050406030204" pitchFamily="18" charset="0"/>
              </a:rPr>
              <a:t>Closure of Attribute</a:t>
            </a:r>
          </a:p>
          <a:p>
            <a:pPr marL="342900" indent="-342900">
              <a:lnSpc>
                <a:spcPct val="100000"/>
              </a:lnSpc>
              <a:buClrTx/>
              <a:buFont typeface="Arial" panose="020B0604020202020204" pitchFamily="34" charset="0"/>
              <a:buChar char="•"/>
            </a:pPr>
            <a:r>
              <a:rPr lang="en-US" sz="2600" dirty="0">
                <a:solidFill>
                  <a:schemeClr val="tx1"/>
                </a:solidFill>
                <a:latin typeface="Cambria" panose="02040503050406030204" pitchFamily="18" charset="0"/>
                <a:ea typeface="Cambria" panose="02040503050406030204" pitchFamily="18" charset="0"/>
              </a:rPr>
              <a:t>Extraneous Attributes</a:t>
            </a:r>
          </a:p>
          <a:p>
            <a:pPr marL="342900" indent="-342900">
              <a:lnSpc>
                <a:spcPct val="100000"/>
              </a:lnSpc>
              <a:buClrTx/>
              <a:buFont typeface="Arial" panose="020B0604020202020204" pitchFamily="34" charset="0"/>
              <a:buChar char="•"/>
            </a:pPr>
            <a:r>
              <a:rPr lang="en-US" sz="2600" dirty="0">
                <a:solidFill>
                  <a:schemeClr val="tx1"/>
                </a:solidFill>
                <a:latin typeface="Cambria" panose="02040503050406030204" pitchFamily="18" charset="0"/>
                <a:ea typeface="Cambria" panose="02040503050406030204" pitchFamily="18" charset="0"/>
              </a:rPr>
              <a:t>Canonical Cover</a:t>
            </a:r>
          </a:p>
          <a:p>
            <a:pPr marL="342900" indent="-342900">
              <a:lnSpc>
                <a:spcPct val="100000"/>
              </a:lnSpc>
              <a:buClrTx/>
              <a:buFont typeface="Arial" panose="020B0604020202020204" pitchFamily="34" charset="0"/>
              <a:buChar char="•"/>
            </a:pPr>
            <a:r>
              <a:rPr lang="en-US" sz="2600" dirty="0">
                <a:solidFill>
                  <a:schemeClr val="tx1"/>
                </a:solidFill>
                <a:latin typeface="Cambria" panose="02040503050406030204" pitchFamily="18" charset="0"/>
                <a:ea typeface="Cambria" panose="02040503050406030204" pitchFamily="18" charset="0"/>
              </a:rPr>
              <a:t>Finding a Candidate Key</a:t>
            </a:r>
          </a:p>
          <a:p>
            <a:pPr marL="342900" indent="-342900">
              <a:lnSpc>
                <a:spcPct val="100000"/>
              </a:lnSpc>
              <a:buClrTx/>
              <a:buFont typeface="Arial" panose="020B0604020202020204" pitchFamily="34" charset="0"/>
              <a:buChar char="•"/>
            </a:pPr>
            <a:r>
              <a:rPr lang="en-US" sz="2600" dirty="0">
                <a:solidFill>
                  <a:schemeClr val="tx1"/>
                </a:solidFill>
                <a:latin typeface="Cambria" panose="02040503050406030204" pitchFamily="18" charset="0"/>
                <a:ea typeface="Cambria" panose="02040503050406030204" pitchFamily="18" charset="0"/>
              </a:rPr>
              <a:t>Decomposition</a:t>
            </a:r>
          </a:p>
          <a:p>
            <a:pPr marL="342900" indent="-342900">
              <a:lnSpc>
                <a:spcPct val="100000"/>
              </a:lnSpc>
              <a:buClrTx/>
              <a:buFont typeface="Arial" panose="020B0604020202020204" pitchFamily="34" charset="0"/>
              <a:buChar char="•"/>
            </a:pPr>
            <a:r>
              <a:rPr lang="en-US" sz="2600" dirty="0">
                <a:solidFill>
                  <a:schemeClr val="tx1"/>
                </a:solidFill>
                <a:latin typeface="Cambria" panose="02040503050406030204" pitchFamily="18" charset="0"/>
                <a:ea typeface="Cambria" panose="02040503050406030204" pitchFamily="18" charset="0"/>
              </a:rPr>
              <a:t>Database Anomalies</a:t>
            </a:r>
          </a:p>
          <a:p>
            <a:pPr marL="342900" indent="-342900">
              <a:lnSpc>
                <a:spcPct val="100000"/>
              </a:lnSpc>
              <a:buClrTx/>
              <a:buFont typeface="Arial" panose="020B0604020202020204" pitchFamily="34" charset="0"/>
              <a:buChar char="•"/>
            </a:pPr>
            <a:r>
              <a:rPr lang="en-US" sz="2600" dirty="0">
                <a:solidFill>
                  <a:schemeClr val="tx1"/>
                </a:solidFill>
                <a:latin typeface="Cambria" panose="02040503050406030204" pitchFamily="18" charset="0"/>
                <a:ea typeface="Cambria" panose="02040503050406030204" pitchFamily="18" charset="0"/>
              </a:rPr>
              <a:t>Normal Forms / Normalization</a:t>
            </a:r>
          </a:p>
        </p:txBody>
      </p:sp>
      <p:sp>
        <p:nvSpPr>
          <p:cNvPr id="11" name="TextBox 10"/>
          <p:cNvSpPr txBox="1"/>
          <p:nvPr/>
        </p:nvSpPr>
        <p:spPr>
          <a:xfrm>
            <a:off x="9345419" y="1755104"/>
            <a:ext cx="2743200" cy="430887"/>
          </a:xfrm>
          <a:prstGeom prst="rect">
            <a:avLst/>
          </a:prstGeom>
          <a:noFill/>
        </p:spPr>
        <p:txBody>
          <a:bodyPr wrap="square" rtlCol="0">
            <a:spAutoFit/>
          </a:bodyPr>
          <a:lstStyle/>
          <a:p>
            <a:r>
              <a:rPr lang="en-IN" sz="2200" dirty="0">
                <a:solidFill>
                  <a:srgbClr val="0098A3"/>
                </a:solidFill>
                <a:latin typeface="CastleT" panose="020E0602050706020204" pitchFamily="34" charset="0"/>
              </a:rPr>
              <a:t>Department of CE/IT</a:t>
            </a:r>
          </a:p>
        </p:txBody>
      </p:sp>
      <p:sp>
        <p:nvSpPr>
          <p:cNvPr id="2" name="TextBox 1">
            <a:extLst>
              <a:ext uri="{FF2B5EF4-FFF2-40B4-BE49-F238E27FC236}">
                <a16:creationId xmlns:a16="http://schemas.microsoft.com/office/drawing/2014/main" id="{E0EC8B7A-F37C-4EDA-B447-751670AD439B}"/>
              </a:ext>
            </a:extLst>
          </p:cNvPr>
          <p:cNvSpPr txBox="1"/>
          <p:nvPr/>
        </p:nvSpPr>
        <p:spPr>
          <a:xfrm>
            <a:off x="9386733" y="3108690"/>
            <a:ext cx="2743200" cy="1446550"/>
          </a:xfrm>
          <a:prstGeom prst="rect">
            <a:avLst/>
          </a:prstGeom>
          <a:noFill/>
        </p:spPr>
        <p:txBody>
          <a:bodyPr wrap="square" rtlCol="0">
            <a:spAutoFit/>
          </a:bodyPr>
          <a:lstStyle/>
          <a:p>
            <a:r>
              <a:rPr lang="en-IN" sz="2200" dirty="0">
                <a:solidFill>
                  <a:srgbClr val="0098A3"/>
                </a:solidFill>
                <a:latin typeface="CastleT" panose="020E0602050706020204" pitchFamily="34" charset="0"/>
              </a:rPr>
              <a:t>Unit no : 3</a:t>
            </a:r>
          </a:p>
          <a:p>
            <a:r>
              <a:rPr lang="en-IN" sz="2200" dirty="0">
                <a:solidFill>
                  <a:srgbClr val="0098A3"/>
                </a:solidFill>
                <a:latin typeface="CastleT" panose="020E0602050706020204" pitchFamily="34" charset="0"/>
              </a:rPr>
              <a:t>Relational Database Design</a:t>
            </a:r>
          </a:p>
          <a:p>
            <a:r>
              <a:rPr lang="en-IN" sz="2200" dirty="0">
                <a:solidFill>
                  <a:srgbClr val="0098A3"/>
                </a:solidFill>
                <a:latin typeface="CastleT" panose="020E0602050706020204" pitchFamily="34" charset="0"/>
              </a:rPr>
              <a:t>DBMS (3130703)</a:t>
            </a:r>
          </a:p>
        </p:txBody>
      </p:sp>
    </p:spTree>
    <p:extLst>
      <p:ext uri="{BB962C8B-B14F-4D97-AF65-F5344CB8AC3E}">
        <p14:creationId xmlns:p14="http://schemas.microsoft.com/office/powerpoint/2010/main" val="3471075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Finding a Candidate Key</a:t>
            </a:r>
            <a:endParaRPr lang="en-US" dirty="0"/>
          </a:p>
        </p:txBody>
      </p:sp>
      <p:sp>
        <p:nvSpPr>
          <p:cNvPr id="3" name="Rectangle 2">
            <a:extLst>
              <a:ext uri="{FF2B5EF4-FFF2-40B4-BE49-F238E27FC236}">
                <a16:creationId xmlns:a16="http://schemas.microsoft.com/office/drawing/2014/main" id="{979ED514-0C40-4A13-AF81-20CFEC8A809B}"/>
              </a:ext>
            </a:extLst>
          </p:cNvPr>
          <p:cNvSpPr/>
          <p:nvPr/>
        </p:nvSpPr>
        <p:spPr>
          <a:xfrm>
            <a:off x="3456246" y="48673"/>
            <a:ext cx="8113337" cy="707886"/>
          </a:xfrm>
          <a:prstGeom prst="rect">
            <a:avLst/>
          </a:prstGeom>
        </p:spPr>
        <p:txBody>
          <a:bodyPr wrap="square">
            <a:spAutoFit/>
          </a:bodyPr>
          <a:lstStyle/>
          <a:p>
            <a:pPr algn="just"/>
            <a:r>
              <a:rPr lang="en-US" sz="2000" b="1" dirty="0">
                <a:solidFill>
                  <a:srgbClr val="303030"/>
                </a:solidFill>
                <a:latin typeface="Cambria Math" panose="02040503050406030204" pitchFamily="18" charset="0"/>
                <a:ea typeface="Cambria Math" panose="02040503050406030204" pitchFamily="18" charset="0"/>
              </a:rPr>
              <a:t>Consider a relation R (A,B,C,D,E) with following functional dependencies: </a:t>
            </a:r>
            <a:r>
              <a:rPr lang="en-US" sz="2000" b="1" dirty="0">
                <a:latin typeface="Cambria Math" panose="02040503050406030204" pitchFamily="18" charset="0"/>
                <a:ea typeface="Cambria Math" panose="02040503050406030204" pitchFamily="18" charset="0"/>
              </a:rPr>
              <a:t>BC → ADE, D → B. Find Candidate Key </a:t>
            </a:r>
          </a:p>
        </p:txBody>
      </p:sp>
      <p:sp>
        <p:nvSpPr>
          <p:cNvPr id="4" name="Rectangle 3">
            <a:extLst>
              <a:ext uri="{FF2B5EF4-FFF2-40B4-BE49-F238E27FC236}">
                <a16:creationId xmlns:a16="http://schemas.microsoft.com/office/drawing/2014/main" id="{D72AAF70-19B6-4D60-B054-C3A97F49E248}"/>
              </a:ext>
            </a:extLst>
          </p:cNvPr>
          <p:cNvSpPr/>
          <p:nvPr/>
        </p:nvSpPr>
        <p:spPr>
          <a:xfrm>
            <a:off x="3497360" y="1044369"/>
            <a:ext cx="1368648" cy="400110"/>
          </a:xfrm>
          <a:prstGeom prst="rect">
            <a:avLst/>
          </a:prstGeom>
        </p:spPr>
        <p:txBody>
          <a:bodyPr wrap="square">
            <a:spAutoFit/>
          </a:bodyPr>
          <a:lstStyle/>
          <a:p>
            <a:r>
              <a:rPr lang="en-US" sz="2000" dirty="0">
                <a:latin typeface="Cambria Math" panose="02040503050406030204" pitchFamily="18" charset="0"/>
                <a:ea typeface="Cambria Math" panose="02040503050406030204" pitchFamily="18" charset="0"/>
              </a:rPr>
              <a:t>BC → ADE</a:t>
            </a:r>
            <a:endParaRPr lang="en-US" sz="2000" dirty="0"/>
          </a:p>
        </p:txBody>
      </p:sp>
      <p:cxnSp>
        <p:nvCxnSpPr>
          <p:cNvPr id="6" name="Straight Arrow Connector 5">
            <a:extLst>
              <a:ext uri="{FF2B5EF4-FFF2-40B4-BE49-F238E27FC236}">
                <a16:creationId xmlns:a16="http://schemas.microsoft.com/office/drawing/2014/main" id="{978D508C-18EC-4477-9846-218F12A161CB}"/>
              </a:ext>
            </a:extLst>
          </p:cNvPr>
          <p:cNvCxnSpPr>
            <a:cxnSpLocks/>
          </p:cNvCxnSpPr>
          <p:nvPr/>
        </p:nvCxnSpPr>
        <p:spPr>
          <a:xfrm>
            <a:off x="4876534" y="1251004"/>
            <a:ext cx="4251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FC60C01B-97A6-4378-A5A3-3F4D4A5AD3E7}"/>
              </a:ext>
            </a:extLst>
          </p:cNvPr>
          <p:cNvSpPr/>
          <p:nvPr/>
        </p:nvSpPr>
        <p:spPr>
          <a:xfrm>
            <a:off x="5521506" y="1161631"/>
            <a:ext cx="1414617" cy="400110"/>
          </a:xfrm>
          <a:prstGeom prst="rect">
            <a:avLst/>
          </a:prstGeom>
        </p:spPr>
        <p:txBody>
          <a:bodyPr wrap="square">
            <a:spAutoFit/>
          </a:bodyPr>
          <a:lstStyle/>
          <a:p>
            <a:r>
              <a:rPr lang="en-US" sz="2000" dirty="0">
                <a:solidFill>
                  <a:srgbClr val="303030"/>
                </a:solidFill>
                <a:latin typeface="Cambria Math" panose="02040503050406030204" pitchFamily="18" charset="0"/>
                <a:ea typeface="Cambria Math" panose="02040503050406030204" pitchFamily="18" charset="0"/>
              </a:rPr>
              <a:t>A  B  C  D  E</a:t>
            </a:r>
            <a:endParaRPr lang="en-US" sz="2000" dirty="0"/>
          </a:p>
        </p:txBody>
      </p:sp>
      <p:cxnSp>
        <p:nvCxnSpPr>
          <p:cNvPr id="12" name="Straight Connector 11">
            <a:extLst>
              <a:ext uri="{FF2B5EF4-FFF2-40B4-BE49-F238E27FC236}">
                <a16:creationId xmlns:a16="http://schemas.microsoft.com/office/drawing/2014/main" id="{469DEA40-5C4C-4CEF-BB8C-93719D721498}"/>
              </a:ext>
            </a:extLst>
          </p:cNvPr>
          <p:cNvCxnSpPr>
            <a:cxnSpLocks/>
          </p:cNvCxnSpPr>
          <p:nvPr/>
        </p:nvCxnSpPr>
        <p:spPr>
          <a:xfrm flipV="1">
            <a:off x="6225248" y="976307"/>
            <a:ext cx="0" cy="24509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20D0B374-C970-4905-AAF6-399F0EDCB3A4}"/>
              </a:ext>
            </a:extLst>
          </p:cNvPr>
          <p:cNvCxnSpPr>
            <a:cxnSpLocks/>
          </p:cNvCxnSpPr>
          <p:nvPr/>
        </p:nvCxnSpPr>
        <p:spPr>
          <a:xfrm flipV="1">
            <a:off x="5953836" y="961532"/>
            <a:ext cx="0" cy="245098"/>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F9E40B67-6CB8-4C1F-9B7C-BFCF53C821B4}"/>
              </a:ext>
            </a:extLst>
          </p:cNvPr>
          <p:cNvCxnSpPr>
            <a:cxnSpLocks/>
          </p:cNvCxnSpPr>
          <p:nvPr/>
        </p:nvCxnSpPr>
        <p:spPr>
          <a:xfrm>
            <a:off x="5663197" y="969374"/>
            <a:ext cx="1124102" cy="0"/>
          </a:xfrm>
          <a:prstGeom prst="line">
            <a:avLst/>
          </a:prstGeom>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ABC9927C-FBA8-4461-AFB9-B552A91DB24D}"/>
              </a:ext>
            </a:extLst>
          </p:cNvPr>
          <p:cNvSpPr/>
          <p:nvPr/>
        </p:nvSpPr>
        <p:spPr>
          <a:xfrm>
            <a:off x="7512915" y="1056181"/>
            <a:ext cx="838691" cy="400110"/>
          </a:xfrm>
          <a:prstGeom prst="rect">
            <a:avLst/>
          </a:prstGeom>
        </p:spPr>
        <p:txBody>
          <a:bodyPr wrap="none">
            <a:spAutoFit/>
          </a:bodyPr>
          <a:lstStyle/>
          <a:p>
            <a:r>
              <a:rPr lang="en-US" sz="2000" dirty="0">
                <a:latin typeface="Cambria Math" panose="02040503050406030204" pitchFamily="18" charset="0"/>
                <a:ea typeface="Cambria Math" panose="02040503050406030204" pitchFamily="18" charset="0"/>
              </a:rPr>
              <a:t>D → B</a:t>
            </a:r>
            <a:endParaRPr lang="en-US" sz="2000" dirty="0"/>
          </a:p>
        </p:txBody>
      </p:sp>
      <p:cxnSp>
        <p:nvCxnSpPr>
          <p:cNvPr id="22" name="Straight Arrow Connector 21">
            <a:extLst>
              <a:ext uri="{FF2B5EF4-FFF2-40B4-BE49-F238E27FC236}">
                <a16:creationId xmlns:a16="http://schemas.microsoft.com/office/drawing/2014/main" id="{452B93B3-2E17-4E81-8FC9-B3D1F903919C}"/>
              </a:ext>
            </a:extLst>
          </p:cNvPr>
          <p:cNvCxnSpPr>
            <a:cxnSpLocks/>
          </p:cNvCxnSpPr>
          <p:nvPr/>
        </p:nvCxnSpPr>
        <p:spPr>
          <a:xfrm>
            <a:off x="8461895" y="1206630"/>
            <a:ext cx="4215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6" name="Rectangle 75">
            <a:extLst>
              <a:ext uri="{FF2B5EF4-FFF2-40B4-BE49-F238E27FC236}">
                <a16:creationId xmlns:a16="http://schemas.microsoft.com/office/drawing/2014/main" id="{6C81AB99-EE85-4559-95DF-C52298481616}"/>
              </a:ext>
            </a:extLst>
          </p:cNvPr>
          <p:cNvSpPr/>
          <p:nvPr/>
        </p:nvSpPr>
        <p:spPr>
          <a:xfrm>
            <a:off x="3542369" y="1768804"/>
            <a:ext cx="7580345" cy="400110"/>
          </a:xfrm>
          <a:prstGeom prst="rect">
            <a:avLst/>
          </a:prstGeom>
        </p:spPr>
        <p:txBody>
          <a:bodyPr wrap="none">
            <a:spAutoFit/>
          </a:bodyPr>
          <a:lstStyle/>
          <a:p>
            <a:r>
              <a:rPr lang="en-US" sz="2000" dirty="0">
                <a:solidFill>
                  <a:srgbClr val="303030"/>
                </a:solidFill>
                <a:latin typeface="Cambria Math" panose="02040503050406030204" pitchFamily="18" charset="0"/>
                <a:ea typeface="Cambria Math" panose="02040503050406030204" pitchFamily="18" charset="0"/>
              </a:rPr>
              <a:t>Find out all the attributes which do not have incoming edge(arrow).</a:t>
            </a:r>
            <a:endParaRPr lang="en-US" sz="2000" dirty="0"/>
          </a:p>
        </p:txBody>
      </p:sp>
      <p:sp>
        <p:nvSpPr>
          <p:cNvPr id="93" name="Rectangle 92">
            <a:extLst>
              <a:ext uri="{FF2B5EF4-FFF2-40B4-BE49-F238E27FC236}">
                <a16:creationId xmlns:a16="http://schemas.microsoft.com/office/drawing/2014/main" id="{6E84FB6D-94F6-4E11-8CDF-4CD3D7095BE6}"/>
              </a:ext>
            </a:extLst>
          </p:cNvPr>
          <p:cNvSpPr/>
          <p:nvPr/>
        </p:nvSpPr>
        <p:spPr>
          <a:xfrm>
            <a:off x="5121942" y="2380697"/>
            <a:ext cx="6459328" cy="400110"/>
          </a:xfrm>
          <a:prstGeom prst="rect">
            <a:avLst/>
          </a:prstGeom>
        </p:spPr>
        <p:txBody>
          <a:bodyPr wrap="square">
            <a:spAutoFit/>
          </a:bodyPr>
          <a:lstStyle/>
          <a:p>
            <a:r>
              <a:rPr lang="en-US" sz="2000" dirty="0">
                <a:solidFill>
                  <a:srgbClr val="303030"/>
                </a:solidFill>
                <a:latin typeface="Cambria Math" panose="02040503050406030204" pitchFamily="18" charset="0"/>
                <a:ea typeface="Cambria Math" panose="02040503050406030204" pitchFamily="18" charset="0"/>
              </a:rPr>
              <a:t>From this, C is the attributes with no incoming edge.</a:t>
            </a:r>
            <a:endParaRPr lang="en-US" sz="2000" dirty="0"/>
          </a:p>
        </p:txBody>
      </p:sp>
      <p:sp>
        <p:nvSpPr>
          <p:cNvPr id="105" name="Rectangle 104">
            <a:extLst>
              <a:ext uri="{FF2B5EF4-FFF2-40B4-BE49-F238E27FC236}">
                <a16:creationId xmlns:a16="http://schemas.microsoft.com/office/drawing/2014/main" id="{B5AC2B72-B1C7-4816-BC5C-A21A6C35E59A}"/>
              </a:ext>
            </a:extLst>
          </p:cNvPr>
          <p:cNvSpPr/>
          <p:nvPr/>
        </p:nvSpPr>
        <p:spPr>
          <a:xfrm>
            <a:off x="3497360" y="3059794"/>
            <a:ext cx="8113331" cy="3580467"/>
          </a:xfrm>
          <a:prstGeom prst="rect">
            <a:avLst/>
          </a:prstGeom>
        </p:spPr>
        <p:txBody>
          <a:bodyPr wrap="square">
            <a:spAutoFit/>
          </a:bodyPr>
          <a:lstStyle/>
          <a:p>
            <a:pPr marL="342900" indent="-342900">
              <a:buFont typeface="Wingdings" panose="05000000000000000000" pitchFamily="2" charset="2"/>
              <a:buChar char="Ø"/>
            </a:pPr>
            <a:r>
              <a:rPr lang="en-US" sz="2000" dirty="0">
                <a:solidFill>
                  <a:srgbClr val="303030"/>
                </a:solidFill>
                <a:latin typeface="Cambria Math" panose="02040503050406030204" pitchFamily="18" charset="0"/>
                <a:ea typeface="Cambria Math" panose="02040503050406030204" pitchFamily="18" charset="0"/>
              </a:rPr>
              <a:t>Now, check whether C can identify all other attributes of R. For this, find C</a:t>
            </a:r>
            <a:r>
              <a:rPr lang="en-US" sz="2000" baseline="30000" dirty="0">
                <a:solidFill>
                  <a:srgbClr val="303030"/>
                </a:solidFill>
                <a:latin typeface="Cambria Math" panose="02040503050406030204" pitchFamily="18" charset="0"/>
                <a:ea typeface="Cambria Math" panose="02040503050406030204" pitchFamily="18" charset="0"/>
              </a:rPr>
              <a:t>+</a:t>
            </a:r>
            <a:r>
              <a:rPr lang="en-US" sz="2000" dirty="0">
                <a:solidFill>
                  <a:srgbClr val="303030"/>
                </a:solidFill>
                <a:latin typeface="Cambria Math" panose="02040503050406030204" pitchFamily="18" charset="0"/>
                <a:ea typeface="Cambria Math" panose="02040503050406030204" pitchFamily="18" charset="0"/>
              </a:rPr>
              <a:t> i.e. Find Closure of C</a:t>
            </a:r>
          </a:p>
          <a:p>
            <a:pPr marL="342900" indent="-342900">
              <a:buFont typeface="Wingdings" panose="05000000000000000000" pitchFamily="2" charset="2"/>
              <a:buChar char="Ø"/>
            </a:pPr>
            <a:endParaRPr lang="en-US" sz="2000" baseline="30000" dirty="0">
              <a:solidFill>
                <a:srgbClr val="303030"/>
              </a:solidFill>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Ø"/>
            </a:pPr>
            <a:r>
              <a:rPr lang="en-US" sz="2000" dirty="0">
                <a:solidFill>
                  <a:srgbClr val="303030"/>
                </a:solidFill>
                <a:latin typeface="Cambria Math" panose="02040503050406030204" pitchFamily="18" charset="0"/>
                <a:ea typeface="Cambria Math" panose="02040503050406030204" pitchFamily="18" charset="0"/>
              </a:rPr>
              <a:t>C</a:t>
            </a:r>
            <a:r>
              <a:rPr lang="en-US" sz="2000" baseline="30000" dirty="0">
                <a:solidFill>
                  <a:srgbClr val="303030"/>
                </a:solidFill>
                <a:latin typeface="Cambria Math" panose="02040503050406030204" pitchFamily="18" charset="0"/>
                <a:ea typeface="Cambria Math" panose="02040503050406030204" pitchFamily="18" charset="0"/>
              </a:rPr>
              <a:t>+</a:t>
            </a:r>
            <a:r>
              <a:rPr lang="en-US" sz="2000" dirty="0">
                <a:solidFill>
                  <a:srgbClr val="303030"/>
                </a:solidFill>
                <a:latin typeface="Cambria Math" panose="02040503050406030204" pitchFamily="18" charset="0"/>
                <a:ea typeface="Cambria Math" panose="02040503050406030204" pitchFamily="18" charset="0"/>
              </a:rPr>
              <a:t> = {C}</a:t>
            </a:r>
          </a:p>
          <a:p>
            <a:pPr marL="342900" indent="-342900">
              <a:buFont typeface="Wingdings" panose="05000000000000000000" pitchFamily="2" charset="2"/>
              <a:buChar char="Ø"/>
            </a:pPr>
            <a:endParaRPr lang="en-US" sz="2000" baseline="30000" dirty="0">
              <a:solidFill>
                <a:srgbClr val="303030"/>
              </a:solidFill>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Ø"/>
            </a:pPr>
            <a:r>
              <a:rPr lang="en-US" sz="2000" dirty="0">
                <a:solidFill>
                  <a:srgbClr val="303030"/>
                </a:solidFill>
                <a:latin typeface="Cambria Math" panose="02040503050406030204" pitchFamily="18" charset="0"/>
                <a:ea typeface="Cambria Math" panose="02040503050406030204" pitchFamily="18" charset="0"/>
              </a:rPr>
              <a:t>Thus, C alone cannot find all attributes of Relation R, but C is a part of candidate key.</a:t>
            </a:r>
          </a:p>
          <a:p>
            <a:pPr marL="342900" indent="-342900">
              <a:buFont typeface="Wingdings" panose="05000000000000000000" pitchFamily="2" charset="2"/>
              <a:buChar char="Ø"/>
            </a:pPr>
            <a:endParaRPr lang="en-US" sz="2000" b="1" dirty="0">
              <a:solidFill>
                <a:srgbClr val="303030"/>
              </a:solidFill>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Ø"/>
            </a:pPr>
            <a:r>
              <a:rPr lang="en-US" sz="2000" dirty="0">
                <a:solidFill>
                  <a:srgbClr val="303030"/>
                </a:solidFill>
                <a:latin typeface="Cambria Math" panose="02040503050406030204" pitchFamily="18" charset="0"/>
                <a:ea typeface="Cambria Math" panose="02040503050406030204" pitchFamily="18" charset="0"/>
              </a:rPr>
              <a:t>To Find Candidate Key, Pair C with each remaining attribute of R and find its closure.</a:t>
            </a:r>
          </a:p>
          <a:p>
            <a:pPr marL="342900" indent="-342900">
              <a:buFont typeface="Wingdings" panose="05000000000000000000" pitchFamily="2" charset="2"/>
              <a:buChar char="Ø"/>
            </a:pPr>
            <a:endParaRPr lang="en-US" sz="2000" dirty="0">
              <a:solidFill>
                <a:srgbClr val="303030"/>
              </a:solidFill>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Ø"/>
            </a:pPr>
            <a:r>
              <a:rPr lang="en-US" sz="2000" dirty="0">
                <a:solidFill>
                  <a:srgbClr val="303030"/>
                </a:solidFill>
                <a:latin typeface="Cambria Math" panose="02040503050406030204" pitchFamily="18" charset="0"/>
                <a:ea typeface="Cambria Math" panose="02040503050406030204" pitchFamily="18" charset="0"/>
              </a:rPr>
              <a:t>Find (AC)</a:t>
            </a:r>
            <a:r>
              <a:rPr lang="en-US" sz="2000" baseline="30000" dirty="0">
                <a:solidFill>
                  <a:srgbClr val="303030"/>
                </a:solidFill>
                <a:latin typeface="Cambria Math" panose="02040503050406030204" pitchFamily="18" charset="0"/>
                <a:ea typeface="Cambria Math" panose="02040503050406030204" pitchFamily="18" charset="0"/>
              </a:rPr>
              <a:t>+</a:t>
            </a:r>
            <a:r>
              <a:rPr lang="en-US" sz="2000" dirty="0">
                <a:solidFill>
                  <a:srgbClr val="303030"/>
                </a:solidFill>
                <a:latin typeface="Cambria Math" panose="02040503050406030204" pitchFamily="18" charset="0"/>
                <a:ea typeface="Cambria Math" panose="02040503050406030204" pitchFamily="18" charset="0"/>
              </a:rPr>
              <a:t> , (BC)</a:t>
            </a:r>
            <a:r>
              <a:rPr lang="en-US" sz="2000" baseline="30000" dirty="0">
                <a:solidFill>
                  <a:srgbClr val="303030"/>
                </a:solidFill>
                <a:latin typeface="Cambria Math" panose="02040503050406030204" pitchFamily="18" charset="0"/>
                <a:ea typeface="Cambria Math" panose="02040503050406030204" pitchFamily="18" charset="0"/>
              </a:rPr>
              <a:t>+</a:t>
            </a:r>
            <a:r>
              <a:rPr lang="en-US" sz="2000" dirty="0">
                <a:solidFill>
                  <a:srgbClr val="303030"/>
                </a:solidFill>
                <a:latin typeface="Cambria Math" panose="02040503050406030204" pitchFamily="18" charset="0"/>
                <a:ea typeface="Cambria Math" panose="02040503050406030204" pitchFamily="18" charset="0"/>
              </a:rPr>
              <a:t> , (CD)</a:t>
            </a:r>
            <a:r>
              <a:rPr lang="en-US" sz="2000" baseline="30000" dirty="0">
                <a:solidFill>
                  <a:srgbClr val="303030"/>
                </a:solidFill>
                <a:latin typeface="Cambria Math" panose="02040503050406030204" pitchFamily="18" charset="0"/>
                <a:ea typeface="Cambria Math" panose="02040503050406030204" pitchFamily="18" charset="0"/>
              </a:rPr>
              <a:t>+</a:t>
            </a:r>
            <a:r>
              <a:rPr lang="en-US" sz="2000" dirty="0">
                <a:solidFill>
                  <a:srgbClr val="303030"/>
                </a:solidFill>
                <a:latin typeface="Cambria Math" panose="02040503050406030204" pitchFamily="18" charset="0"/>
                <a:ea typeface="Cambria Math" panose="02040503050406030204" pitchFamily="18" charset="0"/>
              </a:rPr>
              <a:t> and (CE)</a:t>
            </a:r>
            <a:r>
              <a:rPr lang="en-US" sz="2000" baseline="30000" dirty="0">
                <a:solidFill>
                  <a:srgbClr val="303030"/>
                </a:solidFill>
                <a:latin typeface="Cambria Math" panose="02040503050406030204" pitchFamily="18" charset="0"/>
                <a:ea typeface="Cambria Math" panose="02040503050406030204" pitchFamily="18" charset="0"/>
              </a:rPr>
              <a:t>+</a:t>
            </a:r>
            <a:r>
              <a:rPr lang="en-US" sz="2000" dirty="0">
                <a:solidFill>
                  <a:srgbClr val="303030"/>
                </a:solidFill>
                <a:latin typeface="Cambria Math" panose="02040503050406030204" pitchFamily="18" charset="0"/>
                <a:ea typeface="Cambria Math" panose="02040503050406030204" pitchFamily="18" charset="0"/>
              </a:rPr>
              <a:t> </a:t>
            </a:r>
            <a:endParaRPr lang="en-US" sz="2000" dirty="0"/>
          </a:p>
        </p:txBody>
      </p:sp>
      <p:cxnSp>
        <p:nvCxnSpPr>
          <p:cNvPr id="94" name="Straight Arrow Connector 93">
            <a:extLst>
              <a:ext uri="{FF2B5EF4-FFF2-40B4-BE49-F238E27FC236}">
                <a16:creationId xmlns:a16="http://schemas.microsoft.com/office/drawing/2014/main" id="{2122DEBC-07F6-42FE-97F3-C342A06B148A}"/>
              </a:ext>
            </a:extLst>
          </p:cNvPr>
          <p:cNvCxnSpPr/>
          <p:nvPr/>
        </p:nvCxnSpPr>
        <p:spPr>
          <a:xfrm>
            <a:off x="6787299" y="956742"/>
            <a:ext cx="0" cy="245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a:extLst>
              <a:ext uri="{FF2B5EF4-FFF2-40B4-BE49-F238E27FC236}">
                <a16:creationId xmlns:a16="http://schemas.microsoft.com/office/drawing/2014/main" id="{40349840-3162-444C-9691-9B7514176DE9}"/>
              </a:ext>
            </a:extLst>
          </p:cNvPr>
          <p:cNvCxnSpPr/>
          <p:nvPr/>
        </p:nvCxnSpPr>
        <p:spPr>
          <a:xfrm>
            <a:off x="6458932" y="976308"/>
            <a:ext cx="0" cy="245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Straight Arrow Connector 95">
            <a:extLst>
              <a:ext uri="{FF2B5EF4-FFF2-40B4-BE49-F238E27FC236}">
                <a16:creationId xmlns:a16="http://schemas.microsoft.com/office/drawing/2014/main" id="{5CCE9684-FC15-4C0D-87E7-941287B0A00D}"/>
              </a:ext>
            </a:extLst>
          </p:cNvPr>
          <p:cNvCxnSpPr/>
          <p:nvPr/>
        </p:nvCxnSpPr>
        <p:spPr>
          <a:xfrm>
            <a:off x="5663197" y="976308"/>
            <a:ext cx="0" cy="245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7" name="Rectangle 96">
            <a:extLst>
              <a:ext uri="{FF2B5EF4-FFF2-40B4-BE49-F238E27FC236}">
                <a16:creationId xmlns:a16="http://schemas.microsoft.com/office/drawing/2014/main" id="{026DE08A-21D9-4E8C-9A29-F34089D0256F}"/>
              </a:ext>
            </a:extLst>
          </p:cNvPr>
          <p:cNvSpPr/>
          <p:nvPr/>
        </p:nvSpPr>
        <p:spPr>
          <a:xfrm>
            <a:off x="9133782" y="1124855"/>
            <a:ext cx="1414617" cy="400110"/>
          </a:xfrm>
          <a:prstGeom prst="rect">
            <a:avLst/>
          </a:prstGeom>
        </p:spPr>
        <p:txBody>
          <a:bodyPr wrap="square">
            <a:spAutoFit/>
          </a:bodyPr>
          <a:lstStyle/>
          <a:p>
            <a:r>
              <a:rPr lang="en-US" sz="2000" dirty="0">
                <a:solidFill>
                  <a:srgbClr val="303030"/>
                </a:solidFill>
                <a:latin typeface="Cambria Math" panose="02040503050406030204" pitchFamily="18" charset="0"/>
                <a:ea typeface="Cambria Math" panose="02040503050406030204" pitchFamily="18" charset="0"/>
              </a:rPr>
              <a:t>A  B  C  D  E</a:t>
            </a:r>
            <a:endParaRPr lang="en-US" sz="2000" dirty="0"/>
          </a:p>
        </p:txBody>
      </p:sp>
      <p:cxnSp>
        <p:nvCxnSpPr>
          <p:cNvPr id="98" name="Straight Connector 97">
            <a:extLst>
              <a:ext uri="{FF2B5EF4-FFF2-40B4-BE49-F238E27FC236}">
                <a16:creationId xmlns:a16="http://schemas.microsoft.com/office/drawing/2014/main" id="{E73A030C-67D8-44ED-AD6D-4C88C8C00DB1}"/>
              </a:ext>
            </a:extLst>
          </p:cNvPr>
          <p:cNvCxnSpPr>
            <a:cxnSpLocks/>
          </p:cNvCxnSpPr>
          <p:nvPr/>
        </p:nvCxnSpPr>
        <p:spPr>
          <a:xfrm flipV="1">
            <a:off x="9837524" y="939531"/>
            <a:ext cx="0" cy="245098"/>
          </a:xfrm>
          <a:prstGeom prst="line">
            <a:avLst/>
          </a:prstGeom>
        </p:spPr>
        <p:style>
          <a:lnRef idx="1">
            <a:schemeClr val="dk1"/>
          </a:lnRef>
          <a:fillRef idx="0">
            <a:schemeClr val="dk1"/>
          </a:fillRef>
          <a:effectRef idx="0">
            <a:schemeClr val="dk1"/>
          </a:effectRef>
          <a:fontRef idx="minor">
            <a:schemeClr val="tx1"/>
          </a:fontRef>
        </p:style>
      </p:cxnSp>
      <p:cxnSp>
        <p:nvCxnSpPr>
          <p:cNvPr id="99" name="Straight Connector 98">
            <a:extLst>
              <a:ext uri="{FF2B5EF4-FFF2-40B4-BE49-F238E27FC236}">
                <a16:creationId xmlns:a16="http://schemas.microsoft.com/office/drawing/2014/main" id="{82874EE9-F021-4D53-9C89-35A4E005B832}"/>
              </a:ext>
            </a:extLst>
          </p:cNvPr>
          <p:cNvCxnSpPr>
            <a:cxnSpLocks/>
          </p:cNvCxnSpPr>
          <p:nvPr/>
        </p:nvCxnSpPr>
        <p:spPr>
          <a:xfrm flipV="1">
            <a:off x="9566112" y="924756"/>
            <a:ext cx="0" cy="245098"/>
          </a:xfrm>
          <a:prstGeom prst="line">
            <a:avLst/>
          </a:prstGeom>
        </p:spPr>
        <p:style>
          <a:lnRef idx="1">
            <a:schemeClr val="dk1"/>
          </a:lnRef>
          <a:fillRef idx="0">
            <a:schemeClr val="dk1"/>
          </a:fillRef>
          <a:effectRef idx="0">
            <a:schemeClr val="dk1"/>
          </a:effectRef>
          <a:fontRef idx="minor">
            <a:schemeClr val="tx1"/>
          </a:fontRef>
        </p:style>
      </p:cxnSp>
      <p:cxnSp>
        <p:nvCxnSpPr>
          <p:cNvPr id="100" name="Straight Connector 99">
            <a:extLst>
              <a:ext uri="{FF2B5EF4-FFF2-40B4-BE49-F238E27FC236}">
                <a16:creationId xmlns:a16="http://schemas.microsoft.com/office/drawing/2014/main" id="{0EDE446D-8F79-46A9-B6D4-7F46780FE85C}"/>
              </a:ext>
            </a:extLst>
          </p:cNvPr>
          <p:cNvCxnSpPr>
            <a:cxnSpLocks/>
          </p:cNvCxnSpPr>
          <p:nvPr/>
        </p:nvCxnSpPr>
        <p:spPr>
          <a:xfrm>
            <a:off x="9275473" y="932598"/>
            <a:ext cx="1124102" cy="0"/>
          </a:xfrm>
          <a:prstGeom prst="line">
            <a:avLst/>
          </a:prstGeom>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A7B2C3B5-437A-4A66-B1BE-FD20882717CA}"/>
              </a:ext>
            </a:extLst>
          </p:cNvPr>
          <p:cNvCxnSpPr/>
          <p:nvPr/>
        </p:nvCxnSpPr>
        <p:spPr>
          <a:xfrm>
            <a:off x="10399575" y="919966"/>
            <a:ext cx="0" cy="245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681BE869-FF4B-4BC5-A4FC-CBFCE90DFF41}"/>
              </a:ext>
            </a:extLst>
          </p:cNvPr>
          <p:cNvCxnSpPr/>
          <p:nvPr/>
        </p:nvCxnSpPr>
        <p:spPr>
          <a:xfrm>
            <a:off x="10071208" y="939532"/>
            <a:ext cx="0" cy="245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3" name="Straight Arrow Connector 102">
            <a:extLst>
              <a:ext uri="{FF2B5EF4-FFF2-40B4-BE49-F238E27FC236}">
                <a16:creationId xmlns:a16="http://schemas.microsoft.com/office/drawing/2014/main" id="{8708834B-AF35-43FE-879B-AC611EABECE5}"/>
              </a:ext>
            </a:extLst>
          </p:cNvPr>
          <p:cNvCxnSpPr/>
          <p:nvPr/>
        </p:nvCxnSpPr>
        <p:spPr>
          <a:xfrm>
            <a:off x="9275473" y="939532"/>
            <a:ext cx="0" cy="245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F2102FB1-AE17-4F30-8846-0F671A598794}"/>
              </a:ext>
            </a:extLst>
          </p:cNvPr>
          <p:cNvCxnSpPr>
            <a:cxnSpLocks/>
          </p:cNvCxnSpPr>
          <p:nvPr/>
        </p:nvCxnSpPr>
        <p:spPr>
          <a:xfrm flipV="1">
            <a:off x="10071208" y="1402416"/>
            <a:ext cx="0" cy="245098"/>
          </a:xfrm>
          <a:prstGeom prst="line">
            <a:avLst/>
          </a:prstGeom>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698A6978-1B79-4767-975D-23E53C4E5B68}"/>
              </a:ext>
            </a:extLst>
          </p:cNvPr>
          <p:cNvCxnSpPr>
            <a:cxnSpLocks/>
          </p:cNvCxnSpPr>
          <p:nvPr/>
        </p:nvCxnSpPr>
        <p:spPr>
          <a:xfrm>
            <a:off x="9566112" y="1639003"/>
            <a:ext cx="505096" cy="0"/>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Arrow Connector 106">
            <a:extLst>
              <a:ext uri="{FF2B5EF4-FFF2-40B4-BE49-F238E27FC236}">
                <a16:creationId xmlns:a16="http://schemas.microsoft.com/office/drawing/2014/main" id="{F1913839-AB2C-4034-8F12-B5DEC74F4A75}"/>
              </a:ext>
            </a:extLst>
          </p:cNvPr>
          <p:cNvCxnSpPr>
            <a:cxnSpLocks/>
          </p:cNvCxnSpPr>
          <p:nvPr/>
        </p:nvCxnSpPr>
        <p:spPr>
          <a:xfrm flipV="1">
            <a:off x="9566112" y="1402417"/>
            <a:ext cx="4952" cy="236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8" name="Rectangle 107">
            <a:extLst>
              <a:ext uri="{FF2B5EF4-FFF2-40B4-BE49-F238E27FC236}">
                <a16:creationId xmlns:a16="http://schemas.microsoft.com/office/drawing/2014/main" id="{D5E2E31C-1428-405D-98F1-9090A1D03420}"/>
              </a:ext>
            </a:extLst>
          </p:cNvPr>
          <p:cNvSpPr/>
          <p:nvPr/>
        </p:nvSpPr>
        <p:spPr>
          <a:xfrm>
            <a:off x="3578234" y="2467428"/>
            <a:ext cx="1414617" cy="400110"/>
          </a:xfrm>
          <a:prstGeom prst="rect">
            <a:avLst/>
          </a:prstGeom>
        </p:spPr>
        <p:txBody>
          <a:bodyPr wrap="square">
            <a:spAutoFit/>
          </a:bodyPr>
          <a:lstStyle/>
          <a:p>
            <a:r>
              <a:rPr lang="en-US" sz="2000" dirty="0">
                <a:solidFill>
                  <a:srgbClr val="303030"/>
                </a:solidFill>
                <a:latin typeface="Cambria Math" panose="02040503050406030204" pitchFamily="18" charset="0"/>
                <a:ea typeface="Cambria Math" panose="02040503050406030204" pitchFamily="18" charset="0"/>
              </a:rPr>
              <a:t>A  B  </a:t>
            </a:r>
            <a:r>
              <a:rPr lang="en-US" sz="2000" b="1" dirty="0">
                <a:solidFill>
                  <a:srgbClr val="FF0000"/>
                </a:solidFill>
                <a:latin typeface="Cambria Math" panose="02040503050406030204" pitchFamily="18" charset="0"/>
                <a:ea typeface="Cambria Math" panose="02040503050406030204" pitchFamily="18" charset="0"/>
              </a:rPr>
              <a:t>C</a:t>
            </a:r>
            <a:r>
              <a:rPr lang="en-US" sz="2000" dirty="0">
                <a:solidFill>
                  <a:srgbClr val="303030"/>
                </a:solidFill>
                <a:latin typeface="Cambria Math" panose="02040503050406030204" pitchFamily="18" charset="0"/>
                <a:ea typeface="Cambria Math" panose="02040503050406030204" pitchFamily="18" charset="0"/>
              </a:rPr>
              <a:t>  D  E</a:t>
            </a:r>
            <a:endParaRPr lang="en-US" sz="2000" dirty="0"/>
          </a:p>
        </p:txBody>
      </p:sp>
      <p:cxnSp>
        <p:nvCxnSpPr>
          <p:cNvPr id="109" name="Straight Connector 108">
            <a:extLst>
              <a:ext uri="{FF2B5EF4-FFF2-40B4-BE49-F238E27FC236}">
                <a16:creationId xmlns:a16="http://schemas.microsoft.com/office/drawing/2014/main" id="{51A5CDCF-F874-476C-9C91-6BE4C24F4F8F}"/>
              </a:ext>
            </a:extLst>
          </p:cNvPr>
          <p:cNvCxnSpPr>
            <a:cxnSpLocks/>
          </p:cNvCxnSpPr>
          <p:nvPr/>
        </p:nvCxnSpPr>
        <p:spPr>
          <a:xfrm flipV="1">
            <a:off x="4281976" y="2282104"/>
            <a:ext cx="0" cy="245098"/>
          </a:xfrm>
          <a:prstGeom prst="line">
            <a:avLst/>
          </a:prstGeom>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040D0F6E-61F5-49C6-9041-CB67723F7ED5}"/>
              </a:ext>
            </a:extLst>
          </p:cNvPr>
          <p:cNvCxnSpPr>
            <a:cxnSpLocks/>
          </p:cNvCxnSpPr>
          <p:nvPr/>
        </p:nvCxnSpPr>
        <p:spPr>
          <a:xfrm flipV="1">
            <a:off x="4010564" y="2267329"/>
            <a:ext cx="0" cy="245098"/>
          </a:xfrm>
          <a:prstGeom prst="line">
            <a:avLst/>
          </a:prstGeom>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2F78EC56-797A-4E9E-A50B-02C8F4346954}"/>
              </a:ext>
            </a:extLst>
          </p:cNvPr>
          <p:cNvCxnSpPr>
            <a:cxnSpLocks/>
          </p:cNvCxnSpPr>
          <p:nvPr/>
        </p:nvCxnSpPr>
        <p:spPr>
          <a:xfrm>
            <a:off x="3719925" y="2275171"/>
            <a:ext cx="1124102" cy="0"/>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Arrow Connector 111">
            <a:extLst>
              <a:ext uri="{FF2B5EF4-FFF2-40B4-BE49-F238E27FC236}">
                <a16:creationId xmlns:a16="http://schemas.microsoft.com/office/drawing/2014/main" id="{95E1E470-C91F-44E0-B37D-18E1D8B64067}"/>
              </a:ext>
            </a:extLst>
          </p:cNvPr>
          <p:cNvCxnSpPr/>
          <p:nvPr/>
        </p:nvCxnSpPr>
        <p:spPr>
          <a:xfrm>
            <a:off x="4844027" y="2262539"/>
            <a:ext cx="0" cy="245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1470AF07-9986-44D8-9E8F-170DC1324400}"/>
              </a:ext>
            </a:extLst>
          </p:cNvPr>
          <p:cNvCxnSpPr/>
          <p:nvPr/>
        </p:nvCxnSpPr>
        <p:spPr>
          <a:xfrm>
            <a:off x="4515660" y="2282105"/>
            <a:ext cx="0" cy="245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4" name="Straight Arrow Connector 113">
            <a:extLst>
              <a:ext uri="{FF2B5EF4-FFF2-40B4-BE49-F238E27FC236}">
                <a16:creationId xmlns:a16="http://schemas.microsoft.com/office/drawing/2014/main" id="{72BFC196-C711-4128-A9E3-9987A419E473}"/>
              </a:ext>
            </a:extLst>
          </p:cNvPr>
          <p:cNvCxnSpPr/>
          <p:nvPr/>
        </p:nvCxnSpPr>
        <p:spPr>
          <a:xfrm>
            <a:off x="3719925" y="2282105"/>
            <a:ext cx="0" cy="245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92034434-3CCD-4856-B473-6156F76FAEA7}"/>
              </a:ext>
            </a:extLst>
          </p:cNvPr>
          <p:cNvCxnSpPr>
            <a:cxnSpLocks/>
          </p:cNvCxnSpPr>
          <p:nvPr/>
        </p:nvCxnSpPr>
        <p:spPr>
          <a:xfrm flipV="1">
            <a:off x="4515660" y="2744989"/>
            <a:ext cx="0" cy="245098"/>
          </a:xfrm>
          <a:prstGeom prst="line">
            <a:avLst/>
          </a:prstGeom>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AB9D2C04-ED75-4F59-B5B1-25CBE49137ED}"/>
              </a:ext>
            </a:extLst>
          </p:cNvPr>
          <p:cNvCxnSpPr>
            <a:cxnSpLocks/>
          </p:cNvCxnSpPr>
          <p:nvPr/>
        </p:nvCxnSpPr>
        <p:spPr>
          <a:xfrm>
            <a:off x="4010564" y="2981576"/>
            <a:ext cx="505096" cy="0"/>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Arrow Connector 116">
            <a:extLst>
              <a:ext uri="{FF2B5EF4-FFF2-40B4-BE49-F238E27FC236}">
                <a16:creationId xmlns:a16="http://schemas.microsoft.com/office/drawing/2014/main" id="{2618FCBA-2F12-4612-B178-14A73A11905E}"/>
              </a:ext>
            </a:extLst>
          </p:cNvPr>
          <p:cNvCxnSpPr>
            <a:cxnSpLocks/>
          </p:cNvCxnSpPr>
          <p:nvPr/>
        </p:nvCxnSpPr>
        <p:spPr>
          <a:xfrm flipV="1">
            <a:off x="4010564" y="2744990"/>
            <a:ext cx="4952" cy="236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7333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heel(1)">
                                      <p:cBhvr>
                                        <p:cTn id="21" dur="2000"/>
                                        <p:tgtEl>
                                          <p:spTgt spid="14"/>
                                        </p:tgtEl>
                                      </p:cBhvr>
                                    </p:animEffect>
                                  </p:childTnLst>
                                </p:cTn>
                              </p:par>
                              <p:par>
                                <p:cTn id="22" presetID="21" presetClass="entr" presetSubtype="1" fill="hold" nodeType="withEffect">
                                  <p:stCondLst>
                                    <p:cond delay="0"/>
                                  </p:stCondLst>
                                  <p:childTnLst>
                                    <p:set>
                                      <p:cBhvr>
                                        <p:cTn id="23" dur="1" fill="hold">
                                          <p:stCondLst>
                                            <p:cond delay="0"/>
                                          </p:stCondLst>
                                        </p:cTn>
                                        <p:tgtEl>
                                          <p:spTgt spid="96"/>
                                        </p:tgtEl>
                                        <p:attrNameLst>
                                          <p:attrName>style.visibility</p:attrName>
                                        </p:attrNameLst>
                                      </p:cBhvr>
                                      <p:to>
                                        <p:strVal val="visible"/>
                                      </p:to>
                                    </p:set>
                                    <p:animEffect transition="in" filter="wheel(1)">
                                      <p:cBhvr>
                                        <p:cTn id="24" dur="2000"/>
                                        <p:tgtEl>
                                          <p:spTgt spid="96"/>
                                        </p:tgtEl>
                                      </p:cBhvr>
                                    </p:animEffect>
                                  </p:childTnLst>
                                </p:cTn>
                              </p:par>
                              <p:par>
                                <p:cTn id="25" presetID="21" presetClass="entr" presetSubtype="1"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heel(1)">
                                      <p:cBhvr>
                                        <p:cTn id="27" dur="2000"/>
                                        <p:tgtEl>
                                          <p:spTgt spid="13"/>
                                        </p:tgtEl>
                                      </p:cBhvr>
                                    </p:animEffect>
                                  </p:childTnLst>
                                </p:cTn>
                              </p:par>
                              <p:par>
                                <p:cTn id="28" presetID="21" presetClass="entr" presetSubtype="1"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heel(1)">
                                      <p:cBhvr>
                                        <p:cTn id="30" dur="2000"/>
                                        <p:tgtEl>
                                          <p:spTgt spid="12"/>
                                        </p:tgtEl>
                                      </p:cBhvr>
                                    </p:animEffect>
                                  </p:childTnLst>
                                </p:cTn>
                              </p:par>
                              <p:par>
                                <p:cTn id="31" presetID="21" presetClass="entr" presetSubtype="1" fill="hold" nodeType="withEffect">
                                  <p:stCondLst>
                                    <p:cond delay="0"/>
                                  </p:stCondLst>
                                  <p:childTnLst>
                                    <p:set>
                                      <p:cBhvr>
                                        <p:cTn id="32" dur="1" fill="hold">
                                          <p:stCondLst>
                                            <p:cond delay="0"/>
                                          </p:stCondLst>
                                        </p:cTn>
                                        <p:tgtEl>
                                          <p:spTgt spid="95"/>
                                        </p:tgtEl>
                                        <p:attrNameLst>
                                          <p:attrName>style.visibility</p:attrName>
                                        </p:attrNameLst>
                                      </p:cBhvr>
                                      <p:to>
                                        <p:strVal val="visible"/>
                                      </p:to>
                                    </p:set>
                                    <p:animEffect transition="in" filter="wheel(1)">
                                      <p:cBhvr>
                                        <p:cTn id="33" dur="2000"/>
                                        <p:tgtEl>
                                          <p:spTgt spid="95"/>
                                        </p:tgtEl>
                                      </p:cBhvr>
                                    </p:animEffect>
                                  </p:childTnLst>
                                </p:cTn>
                              </p:par>
                              <p:par>
                                <p:cTn id="34" presetID="21" presetClass="entr" presetSubtype="1" fill="hold" nodeType="withEffect">
                                  <p:stCondLst>
                                    <p:cond delay="0"/>
                                  </p:stCondLst>
                                  <p:childTnLst>
                                    <p:set>
                                      <p:cBhvr>
                                        <p:cTn id="35" dur="1" fill="hold">
                                          <p:stCondLst>
                                            <p:cond delay="0"/>
                                          </p:stCondLst>
                                        </p:cTn>
                                        <p:tgtEl>
                                          <p:spTgt spid="94"/>
                                        </p:tgtEl>
                                        <p:attrNameLst>
                                          <p:attrName>style.visibility</p:attrName>
                                        </p:attrNameLst>
                                      </p:cBhvr>
                                      <p:to>
                                        <p:strVal val="visible"/>
                                      </p:to>
                                    </p:set>
                                    <p:animEffect transition="in" filter="wheel(1)">
                                      <p:cBhvr>
                                        <p:cTn id="36" dur="2000"/>
                                        <p:tgtEl>
                                          <p:spTgt spid="94"/>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1" presetClass="entr" presetSubtype="1" fill="hold" nodeType="clickEffect">
                                  <p:stCondLst>
                                    <p:cond delay="0"/>
                                  </p:stCondLst>
                                  <p:childTnLst>
                                    <p:set>
                                      <p:cBhvr>
                                        <p:cTn id="50" dur="1" fill="hold">
                                          <p:stCondLst>
                                            <p:cond delay="0"/>
                                          </p:stCondLst>
                                        </p:cTn>
                                        <p:tgtEl>
                                          <p:spTgt spid="103"/>
                                        </p:tgtEl>
                                        <p:attrNameLst>
                                          <p:attrName>style.visibility</p:attrName>
                                        </p:attrNameLst>
                                      </p:cBhvr>
                                      <p:to>
                                        <p:strVal val="visible"/>
                                      </p:to>
                                    </p:set>
                                    <p:animEffect transition="in" filter="wheel(1)">
                                      <p:cBhvr>
                                        <p:cTn id="51" dur="2000"/>
                                        <p:tgtEl>
                                          <p:spTgt spid="103"/>
                                        </p:tgtEl>
                                      </p:cBhvr>
                                    </p:animEffect>
                                  </p:childTnLst>
                                </p:cTn>
                              </p:par>
                              <p:par>
                                <p:cTn id="52" presetID="21" presetClass="entr" presetSubtype="1" fill="hold" nodeType="withEffect">
                                  <p:stCondLst>
                                    <p:cond delay="0"/>
                                  </p:stCondLst>
                                  <p:childTnLst>
                                    <p:set>
                                      <p:cBhvr>
                                        <p:cTn id="53" dur="1" fill="hold">
                                          <p:stCondLst>
                                            <p:cond delay="0"/>
                                          </p:stCondLst>
                                        </p:cTn>
                                        <p:tgtEl>
                                          <p:spTgt spid="100"/>
                                        </p:tgtEl>
                                        <p:attrNameLst>
                                          <p:attrName>style.visibility</p:attrName>
                                        </p:attrNameLst>
                                      </p:cBhvr>
                                      <p:to>
                                        <p:strVal val="visible"/>
                                      </p:to>
                                    </p:set>
                                    <p:animEffect transition="in" filter="wheel(1)">
                                      <p:cBhvr>
                                        <p:cTn id="54" dur="2000"/>
                                        <p:tgtEl>
                                          <p:spTgt spid="100"/>
                                        </p:tgtEl>
                                      </p:cBhvr>
                                    </p:animEffect>
                                  </p:childTnLst>
                                </p:cTn>
                              </p:par>
                              <p:par>
                                <p:cTn id="55" presetID="21" presetClass="entr" presetSubtype="1" fill="hold" nodeType="withEffect">
                                  <p:stCondLst>
                                    <p:cond delay="0"/>
                                  </p:stCondLst>
                                  <p:childTnLst>
                                    <p:set>
                                      <p:cBhvr>
                                        <p:cTn id="56" dur="1" fill="hold">
                                          <p:stCondLst>
                                            <p:cond delay="0"/>
                                          </p:stCondLst>
                                        </p:cTn>
                                        <p:tgtEl>
                                          <p:spTgt spid="99"/>
                                        </p:tgtEl>
                                        <p:attrNameLst>
                                          <p:attrName>style.visibility</p:attrName>
                                        </p:attrNameLst>
                                      </p:cBhvr>
                                      <p:to>
                                        <p:strVal val="visible"/>
                                      </p:to>
                                    </p:set>
                                    <p:animEffect transition="in" filter="wheel(1)">
                                      <p:cBhvr>
                                        <p:cTn id="57" dur="2000"/>
                                        <p:tgtEl>
                                          <p:spTgt spid="99"/>
                                        </p:tgtEl>
                                      </p:cBhvr>
                                    </p:animEffect>
                                  </p:childTnLst>
                                </p:cTn>
                              </p:par>
                              <p:par>
                                <p:cTn id="58" presetID="21" presetClass="entr" presetSubtype="1" fill="hold" nodeType="withEffect">
                                  <p:stCondLst>
                                    <p:cond delay="0"/>
                                  </p:stCondLst>
                                  <p:childTnLst>
                                    <p:set>
                                      <p:cBhvr>
                                        <p:cTn id="59" dur="1" fill="hold">
                                          <p:stCondLst>
                                            <p:cond delay="0"/>
                                          </p:stCondLst>
                                        </p:cTn>
                                        <p:tgtEl>
                                          <p:spTgt spid="98"/>
                                        </p:tgtEl>
                                        <p:attrNameLst>
                                          <p:attrName>style.visibility</p:attrName>
                                        </p:attrNameLst>
                                      </p:cBhvr>
                                      <p:to>
                                        <p:strVal val="visible"/>
                                      </p:to>
                                    </p:set>
                                    <p:animEffect transition="in" filter="wheel(1)">
                                      <p:cBhvr>
                                        <p:cTn id="60" dur="2000"/>
                                        <p:tgtEl>
                                          <p:spTgt spid="98"/>
                                        </p:tgtEl>
                                      </p:cBhvr>
                                    </p:animEffect>
                                  </p:childTnLst>
                                </p:cTn>
                              </p:par>
                              <p:par>
                                <p:cTn id="61" presetID="21" presetClass="entr" presetSubtype="1" fill="hold" nodeType="withEffect">
                                  <p:stCondLst>
                                    <p:cond delay="0"/>
                                  </p:stCondLst>
                                  <p:childTnLst>
                                    <p:set>
                                      <p:cBhvr>
                                        <p:cTn id="62" dur="1" fill="hold">
                                          <p:stCondLst>
                                            <p:cond delay="0"/>
                                          </p:stCondLst>
                                        </p:cTn>
                                        <p:tgtEl>
                                          <p:spTgt spid="102"/>
                                        </p:tgtEl>
                                        <p:attrNameLst>
                                          <p:attrName>style.visibility</p:attrName>
                                        </p:attrNameLst>
                                      </p:cBhvr>
                                      <p:to>
                                        <p:strVal val="visible"/>
                                      </p:to>
                                    </p:set>
                                    <p:animEffect transition="in" filter="wheel(1)">
                                      <p:cBhvr>
                                        <p:cTn id="63" dur="2000"/>
                                        <p:tgtEl>
                                          <p:spTgt spid="102"/>
                                        </p:tgtEl>
                                      </p:cBhvr>
                                    </p:animEffect>
                                  </p:childTnLst>
                                </p:cTn>
                              </p:par>
                              <p:par>
                                <p:cTn id="64" presetID="21" presetClass="entr" presetSubtype="1" fill="hold" nodeType="withEffect">
                                  <p:stCondLst>
                                    <p:cond delay="0"/>
                                  </p:stCondLst>
                                  <p:childTnLst>
                                    <p:set>
                                      <p:cBhvr>
                                        <p:cTn id="65" dur="1" fill="hold">
                                          <p:stCondLst>
                                            <p:cond delay="0"/>
                                          </p:stCondLst>
                                        </p:cTn>
                                        <p:tgtEl>
                                          <p:spTgt spid="101"/>
                                        </p:tgtEl>
                                        <p:attrNameLst>
                                          <p:attrName>style.visibility</p:attrName>
                                        </p:attrNameLst>
                                      </p:cBhvr>
                                      <p:to>
                                        <p:strVal val="visible"/>
                                      </p:to>
                                    </p:set>
                                    <p:animEffect transition="in" filter="wheel(1)">
                                      <p:cBhvr>
                                        <p:cTn id="66" dur="2000"/>
                                        <p:tgtEl>
                                          <p:spTgt spid="101"/>
                                        </p:tgtEl>
                                      </p:cBhvr>
                                    </p:animEffect>
                                  </p:childTnLst>
                                </p:cTn>
                              </p:par>
                              <p:par>
                                <p:cTn id="67" presetID="21" presetClass="entr" presetSubtype="1" fill="hold" nodeType="withEffect">
                                  <p:stCondLst>
                                    <p:cond delay="0"/>
                                  </p:stCondLst>
                                  <p:childTnLst>
                                    <p:set>
                                      <p:cBhvr>
                                        <p:cTn id="68" dur="1" fill="hold">
                                          <p:stCondLst>
                                            <p:cond delay="0"/>
                                          </p:stCondLst>
                                        </p:cTn>
                                        <p:tgtEl>
                                          <p:spTgt spid="104"/>
                                        </p:tgtEl>
                                        <p:attrNameLst>
                                          <p:attrName>style.visibility</p:attrName>
                                        </p:attrNameLst>
                                      </p:cBhvr>
                                      <p:to>
                                        <p:strVal val="visible"/>
                                      </p:to>
                                    </p:set>
                                    <p:animEffect transition="in" filter="wheel(1)">
                                      <p:cBhvr>
                                        <p:cTn id="69" dur="2000"/>
                                        <p:tgtEl>
                                          <p:spTgt spid="104"/>
                                        </p:tgtEl>
                                      </p:cBhvr>
                                    </p:animEffect>
                                  </p:childTnLst>
                                </p:cTn>
                              </p:par>
                              <p:par>
                                <p:cTn id="70" presetID="21" presetClass="entr" presetSubtype="1" fill="hold" nodeType="withEffect">
                                  <p:stCondLst>
                                    <p:cond delay="0"/>
                                  </p:stCondLst>
                                  <p:childTnLst>
                                    <p:set>
                                      <p:cBhvr>
                                        <p:cTn id="71" dur="1" fill="hold">
                                          <p:stCondLst>
                                            <p:cond delay="0"/>
                                          </p:stCondLst>
                                        </p:cTn>
                                        <p:tgtEl>
                                          <p:spTgt spid="106"/>
                                        </p:tgtEl>
                                        <p:attrNameLst>
                                          <p:attrName>style.visibility</p:attrName>
                                        </p:attrNameLst>
                                      </p:cBhvr>
                                      <p:to>
                                        <p:strVal val="visible"/>
                                      </p:to>
                                    </p:set>
                                    <p:animEffect transition="in" filter="wheel(1)">
                                      <p:cBhvr>
                                        <p:cTn id="72" dur="2000"/>
                                        <p:tgtEl>
                                          <p:spTgt spid="106"/>
                                        </p:tgtEl>
                                      </p:cBhvr>
                                    </p:animEffect>
                                  </p:childTnLst>
                                </p:cTn>
                              </p:par>
                              <p:par>
                                <p:cTn id="73" presetID="21" presetClass="entr" presetSubtype="1" fill="hold" nodeType="withEffect">
                                  <p:stCondLst>
                                    <p:cond delay="0"/>
                                  </p:stCondLst>
                                  <p:childTnLst>
                                    <p:set>
                                      <p:cBhvr>
                                        <p:cTn id="74" dur="1" fill="hold">
                                          <p:stCondLst>
                                            <p:cond delay="0"/>
                                          </p:stCondLst>
                                        </p:cTn>
                                        <p:tgtEl>
                                          <p:spTgt spid="107"/>
                                        </p:tgtEl>
                                        <p:attrNameLst>
                                          <p:attrName>style.visibility</p:attrName>
                                        </p:attrNameLst>
                                      </p:cBhvr>
                                      <p:to>
                                        <p:strVal val="visible"/>
                                      </p:to>
                                    </p:set>
                                    <p:animEffect transition="in" filter="wheel(1)">
                                      <p:cBhvr>
                                        <p:cTn id="75" dur="2000"/>
                                        <p:tgtEl>
                                          <p:spTgt spid="107"/>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76"/>
                                        </p:tgtEl>
                                        <p:attrNameLst>
                                          <p:attrName>style.visibility</p:attrName>
                                        </p:attrNameLst>
                                      </p:cBhvr>
                                      <p:to>
                                        <p:strVal val="visible"/>
                                      </p:to>
                                    </p:set>
                                    <p:anim calcmode="lin" valueType="num">
                                      <p:cBhvr additive="base">
                                        <p:cTn id="80" dur="500" fill="hold"/>
                                        <p:tgtEl>
                                          <p:spTgt spid="76"/>
                                        </p:tgtEl>
                                        <p:attrNameLst>
                                          <p:attrName>ppt_x</p:attrName>
                                        </p:attrNameLst>
                                      </p:cBhvr>
                                      <p:tavLst>
                                        <p:tav tm="0">
                                          <p:val>
                                            <p:strVal val="#ppt_x"/>
                                          </p:val>
                                        </p:tav>
                                        <p:tav tm="100000">
                                          <p:val>
                                            <p:strVal val="#ppt_x"/>
                                          </p:val>
                                        </p:tav>
                                      </p:tavLst>
                                    </p:anim>
                                    <p:anim calcmode="lin" valueType="num">
                                      <p:cBhvr additive="base">
                                        <p:cTn id="81"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114"/>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111"/>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110"/>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109"/>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113"/>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112"/>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116"/>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115"/>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117"/>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08"/>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93"/>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105">
                                            <p:txEl>
                                              <p:pRg st="0" end="0"/>
                                            </p:txEl>
                                          </p:spTgt>
                                        </p:tgtEl>
                                        <p:attrNameLst>
                                          <p:attrName>style.visibility</p:attrName>
                                        </p:attrNameLst>
                                      </p:cBhvr>
                                      <p:to>
                                        <p:strVal val="visible"/>
                                      </p:to>
                                    </p:set>
                                    <p:animEffect transition="in" filter="fade">
                                      <p:cBhvr>
                                        <p:cTn id="112" dur="500"/>
                                        <p:tgtEl>
                                          <p:spTgt spid="105">
                                            <p:txEl>
                                              <p:pRg st="0" end="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105">
                                            <p:txEl>
                                              <p:pRg st="2" end="2"/>
                                            </p:txEl>
                                          </p:spTgt>
                                        </p:tgtEl>
                                        <p:attrNameLst>
                                          <p:attrName>style.visibility</p:attrName>
                                        </p:attrNameLst>
                                      </p:cBhvr>
                                      <p:to>
                                        <p:strVal val="visible"/>
                                      </p:to>
                                    </p:set>
                                    <p:animEffect transition="in" filter="fade">
                                      <p:cBhvr>
                                        <p:cTn id="117" dur="500"/>
                                        <p:tgtEl>
                                          <p:spTgt spid="105">
                                            <p:txEl>
                                              <p:pRg st="2" end="2"/>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105">
                                            <p:txEl>
                                              <p:pRg st="4" end="4"/>
                                            </p:txEl>
                                          </p:spTgt>
                                        </p:tgtEl>
                                        <p:attrNameLst>
                                          <p:attrName>style.visibility</p:attrName>
                                        </p:attrNameLst>
                                      </p:cBhvr>
                                      <p:to>
                                        <p:strVal val="visible"/>
                                      </p:to>
                                    </p:set>
                                    <p:animEffect transition="in" filter="fade">
                                      <p:cBhvr>
                                        <p:cTn id="122" dur="500"/>
                                        <p:tgtEl>
                                          <p:spTgt spid="105">
                                            <p:txEl>
                                              <p:pRg st="4" end="4"/>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105">
                                            <p:txEl>
                                              <p:pRg st="6" end="6"/>
                                            </p:txEl>
                                          </p:spTgt>
                                        </p:tgtEl>
                                        <p:attrNameLst>
                                          <p:attrName>style.visibility</p:attrName>
                                        </p:attrNameLst>
                                      </p:cBhvr>
                                      <p:to>
                                        <p:strVal val="visible"/>
                                      </p:to>
                                    </p:set>
                                    <p:animEffect transition="in" filter="fade">
                                      <p:cBhvr>
                                        <p:cTn id="127" dur="500"/>
                                        <p:tgtEl>
                                          <p:spTgt spid="105">
                                            <p:txEl>
                                              <p:pRg st="6" end="6"/>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105">
                                            <p:txEl>
                                              <p:pRg st="8" end="8"/>
                                            </p:txEl>
                                          </p:spTgt>
                                        </p:tgtEl>
                                        <p:attrNameLst>
                                          <p:attrName>style.visibility</p:attrName>
                                        </p:attrNameLst>
                                      </p:cBhvr>
                                      <p:to>
                                        <p:strVal val="visible"/>
                                      </p:to>
                                    </p:set>
                                    <p:animEffect transition="in" filter="fade">
                                      <p:cBhvr>
                                        <p:cTn id="132" dur="500"/>
                                        <p:tgtEl>
                                          <p:spTgt spid="10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P spid="21" grpId="0"/>
      <p:bldP spid="76" grpId="0"/>
      <p:bldP spid="93" grpId="0"/>
      <p:bldP spid="97" grpId="0"/>
      <p:bldP spid="10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Finding a Candidate Key</a:t>
            </a:r>
            <a:endParaRPr lang="en-US" dirty="0"/>
          </a:p>
        </p:txBody>
      </p:sp>
      <p:sp>
        <p:nvSpPr>
          <p:cNvPr id="3" name="Rectangle 2">
            <a:extLst>
              <a:ext uri="{FF2B5EF4-FFF2-40B4-BE49-F238E27FC236}">
                <a16:creationId xmlns:a16="http://schemas.microsoft.com/office/drawing/2014/main" id="{979ED514-0C40-4A13-AF81-20CFEC8A809B}"/>
              </a:ext>
            </a:extLst>
          </p:cNvPr>
          <p:cNvSpPr/>
          <p:nvPr/>
        </p:nvSpPr>
        <p:spPr>
          <a:xfrm>
            <a:off x="3456252" y="79283"/>
            <a:ext cx="8113337" cy="707886"/>
          </a:xfrm>
          <a:prstGeom prst="rect">
            <a:avLst/>
          </a:prstGeom>
        </p:spPr>
        <p:txBody>
          <a:bodyPr wrap="square">
            <a:spAutoFit/>
          </a:bodyPr>
          <a:lstStyle/>
          <a:p>
            <a:pPr algn="just"/>
            <a:r>
              <a:rPr lang="en-US" sz="2000" b="1" dirty="0">
                <a:solidFill>
                  <a:srgbClr val="303030"/>
                </a:solidFill>
                <a:latin typeface="Cambria Math" panose="02040503050406030204" pitchFamily="18" charset="0"/>
                <a:ea typeface="Cambria Math" panose="02040503050406030204" pitchFamily="18" charset="0"/>
              </a:rPr>
              <a:t>Consider a relation R (A,B,C,D,E) with following functional dependencies: </a:t>
            </a:r>
            <a:r>
              <a:rPr lang="en-US" sz="2000" b="1" dirty="0">
                <a:latin typeface="Cambria Math" panose="02040503050406030204" pitchFamily="18" charset="0"/>
                <a:ea typeface="Cambria Math" panose="02040503050406030204" pitchFamily="18" charset="0"/>
              </a:rPr>
              <a:t>BC → ADE, D → B. Find Candidate Key </a:t>
            </a:r>
          </a:p>
        </p:txBody>
      </p:sp>
      <p:sp>
        <p:nvSpPr>
          <p:cNvPr id="105" name="Rectangle 104">
            <a:extLst>
              <a:ext uri="{FF2B5EF4-FFF2-40B4-BE49-F238E27FC236}">
                <a16:creationId xmlns:a16="http://schemas.microsoft.com/office/drawing/2014/main" id="{B5AC2B72-B1C7-4816-BC5C-A21A6C35E59A}"/>
              </a:ext>
            </a:extLst>
          </p:cNvPr>
          <p:cNvSpPr/>
          <p:nvPr/>
        </p:nvSpPr>
        <p:spPr>
          <a:xfrm>
            <a:off x="3456252" y="1826663"/>
            <a:ext cx="8113331" cy="4401205"/>
          </a:xfrm>
          <a:prstGeom prst="rect">
            <a:avLst/>
          </a:prstGeom>
        </p:spPr>
        <p:txBody>
          <a:bodyPr wrap="square">
            <a:spAutoFit/>
          </a:bodyPr>
          <a:lstStyle/>
          <a:p>
            <a:pPr marL="342900" indent="-342900">
              <a:buFont typeface="Wingdings" panose="05000000000000000000" pitchFamily="2" charset="2"/>
              <a:buChar char="Ø"/>
            </a:pPr>
            <a:r>
              <a:rPr lang="en-US" sz="2000" dirty="0">
                <a:solidFill>
                  <a:srgbClr val="303030"/>
                </a:solidFill>
                <a:latin typeface="Cambria Math" panose="02040503050406030204" pitchFamily="18" charset="0"/>
                <a:ea typeface="Cambria Math" panose="02040503050406030204" pitchFamily="18" charset="0"/>
              </a:rPr>
              <a:t>(AC)</a:t>
            </a:r>
            <a:r>
              <a:rPr lang="en-US" sz="2000" baseline="30000" dirty="0">
                <a:solidFill>
                  <a:srgbClr val="303030"/>
                </a:solidFill>
                <a:latin typeface="Cambria Math" panose="02040503050406030204" pitchFamily="18" charset="0"/>
                <a:ea typeface="Cambria Math" panose="02040503050406030204" pitchFamily="18" charset="0"/>
              </a:rPr>
              <a:t>+</a:t>
            </a:r>
            <a:r>
              <a:rPr lang="en-US" sz="2000" dirty="0">
                <a:solidFill>
                  <a:srgbClr val="303030"/>
                </a:solidFill>
                <a:latin typeface="Cambria Math" panose="02040503050406030204" pitchFamily="18" charset="0"/>
                <a:ea typeface="Cambria Math" panose="02040503050406030204" pitchFamily="18" charset="0"/>
              </a:rPr>
              <a:t> = {A,C} ≠ R</a:t>
            </a:r>
          </a:p>
          <a:p>
            <a:pPr marL="342900" indent="-342900">
              <a:buFont typeface="Wingdings" panose="05000000000000000000" pitchFamily="2" charset="2"/>
              <a:buChar char="Ø"/>
            </a:pPr>
            <a:endParaRPr lang="en-US" sz="2000" dirty="0">
              <a:solidFill>
                <a:srgbClr val="303030"/>
              </a:solidFill>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Ø"/>
            </a:pPr>
            <a:r>
              <a:rPr lang="en-US" sz="2000" dirty="0">
                <a:solidFill>
                  <a:srgbClr val="303030"/>
                </a:solidFill>
                <a:latin typeface="Cambria Math" panose="02040503050406030204" pitchFamily="18" charset="0"/>
                <a:ea typeface="Cambria Math" panose="02040503050406030204" pitchFamily="18" charset="0"/>
              </a:rPr>
              <a:t>(BC)</a:t>
            </a:r>
            <a:r>
              <a:rPr lang="en-US" sz="2000" baseline="30000" dirty="0">
                <a:solidFill>
                  <a:srgbClr val="303030"/>
                </a:solidFill>
                <a:latin typeface="Cambria Math" panose="02040503050406030204" pitchFamily="18" charset="0"/>
                <a:ea typeface="Cambria Math" panose="02040503050406030204" pitchFamily="18" charset="0"/>
              </a:rPr>
              <a:t>+</a:t>
            </a:r>
            <a:r>
              <a:rPr lang="en-US" sz="2000" dirty="0">
                <a:solidFill>
                  <a:srgbClr val="303030"/>
                </a:solidFill>
                <a:latin typeface="Cambria Math" panose="02040503050406030204" pitchFamily="18" charset="0"/>
                <a:ea typeface="Cambria Math" panose="02040503050406030204" pitchFamily="18" charset="0"/>
              </a:rPr>
              <a:t> = {A,B,C,D,E} = R</a:t>
            </a:r>
          </a:p>
          <a:p>
            <a:pPr marL="342900" indent="-342900">
              <a:buFont typeface="Wingdings" panose="05000000000000000000" pitchFamily="2" charset="2"/>
              <a:buChar char="Ø"/>
            </a:pPr>
            <a:endParaRPr lang="en-US" sz="2000" dirty="0">
              <a:solidFill>
                <a:srgbClr val="303030"/>
              </a:solidFill>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Ø"/>
            </a:pPr>
            <a:r>
              <a:rPr lang="en-US" sz="2000" dirty="0">
                <a:solidFill>
                  <a:srgbClr val="303030"/>
                </a:solidFill>
                <a:latin typeface="Cambria Math" panose="02040503050406030204" pitchFamily="18" charset="0"/>
                <a:ea typeface="Cambria Math" panose="02040503050406030204" pitchFamily="18" charset="0"/>
              </a:rPr>
              <a:t>(CD)</a:t>
            </a:r>
            <a:r>
              <a:rPr lang="en-US" sz="2000" baseline="30000" dirty="0">
                <a:solidFill>
                  <a:srgbClr val="303030"/>
                </a:solidFill>
                <a:latin typeface="Cambria Math" panose="02040503050406030204" pitchFamily="18" charset="0"/>
                <a:ea typeface="Cambria Math" panose="02040503050406030204" pitchFamily="18" charset="0"/>
              </a:rPr>
              <a:t>+</a:t>
            </a:r>
            <a:r>
              <a:rPr lang="en-US" sz="2000" dirty="0">
                <a:solidFill>
                  <a:srgbClr val="303030"/>
                </a:solidFill>
                <a:latin typeface="Cambria Math" panose="02040503050406030204" pitchFamily="18" charset="0"/>
                <a:ea typeface="Cambria Math" panose="02040503050406030204" pitchFamily="18" charset="0"/>
              </a:rPr>
              <a:t> = {A,B,C,D,E} = R</a:t>
            </a:r>
          </a:p>
          <a:p>
            <a:pPr marL="342900" indent="-342900">
              <a:buFont typeface="Wingdings" panose="05000000000000000000" pitchFamily="2" charset="2"/>
              <a:buChar char="Ø"/>
            </a:pPr>
            <a:endParaRPr lang="en-US" sz="2000" dirty="0">
              <a:solidFill>
                <a:srgbClr val="303030"/>
              </a:solidFill>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Ø"/>
            </a:pPr>
            <a:r>
              <a:rPr lang="en-US" sz="2000" dirty="0">
                <a:solidFill>
                  <a:srgbClr val="303030"/>
                </a:solidFill>
                <a:latin typeface="Cambria Math" panose="02040503050406030204" pitchFamily="18" charset="0"/>
                <a:ea typeface="Cambria Math" panose="02040503050406030204" pitchFamily="18" charset="0"/>
              </a:rPr>
              <a:t>(CE)</a:t>
            </a:r>
            <a:r>
              <a:rPr lang="en-US" sz="2000" baseline="30000" dirty="0">
                <a:solidFill>
                  <a:srgbClr val="303030"/>
                </a:solidFill>
                <a:latin typeface="Cambria Math" panose="02040503050406030204" pitchFamily="18" charset="0"/>
                <a:ea typeface="Cambria Math" panose="02040503050406030204" pitchFamily="18" charset="0"/>
              </a:rPr>
              <a:t>+</a:t>
            </a:r>
            <a:r>
              <a:rPr lang="en-US" sz="2000" dirty="0">
                <a:solidFill>
                  <a:srgbClr val="303030"/>
                </a:solidFill>
                <a:latin typeface="Cambria Math" panose="02040503050406030204" pitchFamily="18" charset="0"/>
                <a:ea typeface="Cambria Math" panose="02040503050406030204" pitchFamily="18" charset="0"/>
              </a:rPr>
              <a:t> = {C,E} ≠ R</a:t>
            </a:r>
          </a:p>
          <a:p>
            <a:pPr marL="342900" indent="-342900">
              <a:buFont typeface="Wingdings" panose="05000000000000000000" pitchFamily="2" charset="2"/>
              <a:buChar char="Ø"/>
            </a:pPr>
            <a:endParaRPr lang="en-US" sz="2000" dirty="0">
              <a:solidFill>
                <a:srgbClr val="303030"/>
              </a:solidFill>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Ø"/>
            </a:pPr>
            <a:r>
              <a:rPr lang="en-US" sz="2000" dirty="0">
                <a:solidFill>
                  <a:srgbClr val="303030"/>
                </a:solidFill>
                <a:latin typeface="Cambria Math" panose="02040503050406030204" pitchFamily="18" charset="0"/>
                <a:ea typeface="Cambria Math" panose="02040503050406030204" pitchFamily="18" charset="0"/>
              </a:rPr>
              <a:t>As (AC) and (CE) do not identify all attributes of Relation R, combine 3 attributes and find its closure as (CAE)</a:t>
            </a:r>
            <a:r>
              <a:rPr lang="en-US" sz="2000" baseline="30000" dirty="0">
                <a:solidFill>
                  <a:srgbClr val="303030"/>
                </a:solidFill>
                <a:latin typeface="Cambria Math" panose="02040503050406030204" pitchFamily="18" charset="0"/>
                <a:ea typeface="Cambria Math" panose="02040503050406030204" pitchFamily="18" charset="0"/>
              </a:rPr>
              <a:t>+</a:t>
            </a:r>
            <a:endParaRPr lang="en-US" sz="2000" dirty="0">
              <a:solidFill>
                <a:srgbClr val="303030"/>
              </a:solidFill>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Ø"/>
            </a:pPr>
            <a:endParaRPr lang="en-US" sz="2000" dirty="0">
              <a:solidFill>
                <a:srgbClr val="303030"/>
              </a:solidFill>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Ø"/>
            </a:pPr>
            <a:r>
              <a:rPr lang="en-US" sz="2000" dirty="0">
                <a:solidFill>
                  <a:srgbClr val="303030"/>
                </a:solidFill>
                <a:latin typeface="Cambria Math" panose="02040503050406030204" pitchFamily="18" charset="0"/>
                <a:ea typeface="Cambria Math" panose="02040503050406030204" pitchFamily="18" charset="0"/>
              </a:rPr>
              <a:t>(CAE)</a:t>
            </a:r>
            <a:r>
              <a:rPr lang="en-US" sz="2000" baseline="30000" dirty="0">
                <a:solidFill>
                  <a:srgbClr val="303030"/>
                </a:solidFill>
                <a:latin typeface="Cambria Math" panose="02040503050406030204" pitchFamily="18" charset="0"/>
                <a:ea typeface="Cambria Math" panose="02040503050406030204" pitchFamily="18" charset="0"/>
              </a:rPr>
              <a:t>+ </a:t>
            </a:r>
            <a:r>
              <a:rPr lang="en-US" sz="2000" dirty="0">
                <a:solidFill>
                  <a:srgbClr val="303030"/>
                </a:solidFill>
                <a:latin typeface="Cambria Math" panose="02040503050406030204" pitchFamily="18" charset="0"/>
                <a:ea typeface="Cambria Math" panose="02040503050406030204" pitchFamily="18" charset="0"/>
              </a:rPr>
              <a:t>= {C,A,E} ≠ R</a:t>
            </a:r>
          </a:p>
          <a:p>
            <a:pPr marL="342900" indent="-342900">
              <a:buFont typeface="Wingdings" panose="05000000000000000000" pitchFamily="2" charset="2"/>
              <a:buChar char="Ø"/>
            </a:pPr>
            <a:endParaRPr lang="en-US" sz="2000" dirty="0">
              <a:solidFill>
                <a:srgbClr val="303030"/>
              </a:solidFill>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Ø"/>
            </a:pPr>
            <a:r>
              <a:rPr lang="en-US" sz="2000" dirty="0">
                <a:solidFill>
                  <a:srgbClr val="303030"/>
                </a:solidFill>
                <a:latin typeface="Cambria Math" panose="02040503050406030204" pitchFamily="18" charset="0"/>
                <a:ea typeface="Cambria Math" panose="02040503050406030204" pitchFamily="18" charset="0"/>
              </a:rPr>
              <a:t>Thus, the Relation R contains 2 Candidate Keys: </a:t>
            </a:r>
            <a:r>
              <a:rPr lang="en-US" sz="2000" b="1" dirty="0">
                <a:solidFill>
                  <a:srgbClr val="FF0000"/>
                </a:solidFill>
                <a:latin typeface="Cambria Math" panose="02040503050406030204" pitchFamily="18" charset="0"/>
                <a:ea typeface="Cambria Math" panose="02040503050406030204" pitchFamily="18" charset="0"/>
              </a:rPr>
              <a:t>(BC) and (CD). </a:t>
            </a:r>
            <a:endParaRPr lang="en-US" sz="2000" b="1" dirty="0">
              <a:solidFill>
                <a:srgbClr val="FF0000"/>
              </a:solidFill>
            </a:endParaRPr>
          </a:p>
        </p:txBody>
      </p:sp>
      <p:sp>
        <p:nvSpPr>
          <p:cNvPr id="38" name="Rectangle 37">
            <a:extLst>
              <a:ext uri="{FF2B5EF4-FFF2-40B4-BE49-F238E27FC236}">
                <a16:creationId xmlns:a16="http://schemas.microsoft.com/office/drawing/2014/main" id="{AFBB6255-0C6E-4014-B8D9-AA7AFCECC33F}"/>
              </a:ext>
            </a:extLst>
          </p:cNvPr>
          <p:cNvSpPr/>
          <p:nvPr/>
        </p:nvSpPr>
        <p:spPr>
          <a:xfrm>
            <a:off x="3653648" y="1179524"/>
            <a:ext cx="1414617" cy="400110"/>
          </a:xfrm>
          <a:prstGeom prst="rect">
            <a:avLst/>
          </a:prstGeom>
        </p:spPr>
        <p:txBody>
          <a:bodyPr wrap="square">
            <a:spAutoFit/>
          </a:bodyPr>
          <a:lstStyle/>
          <a:p>
            <a:r>
              <a:rPr lang="en-US" sz="2000" dirty="0">
                <a:solidFill>
                  <a:srgbClr val="303030"/>
                </a:solidFill>
                <a:latin typeface="Cambria Math" panose="02040503050406030204" pitchFamily="18" charset="0"/>
                <a:ea typeface="Cambria Math" panose="02040503050406030204" pitchFamily="18" charset="0"/>
              </a:rPr>
              <a:t>A  B  </a:t>
            </a:r>
            <a:r>
              <a:rPr lang="en-US" sz="2000" b="1" dirty="0">
                <a:solidFill>
                  <a:srgbClr val="FF0000"/>
                </a:solidFill>
                <a:latin typeface="Cambria Math" panose="02040503050406030204" pitchFamily="18" charset="0"/>
                <a:ea typeface="Cambria Math" panose="02040503050406030204" pitchFamily="18" charset="0"/>
              </a:rPr>
              <a:t>C</a:t>
            </a:r>
            <a:r>
              <a:rPr lang="en-US" sz="2000" dirty="0">
                <a:solidFill>
                  <a:srgbClr val="303030"/>
                </a:solidFill>
                <a:latin typeface="Cambria Math" panose="02040503050406030204" pitchFamily="18" charset="0"/>
                <a:ea typeface="Cambria Math" panose="02040503050406030204" pitchFamily="18" charset="0"/>
              </a:rPr>
              <a:t>  D  E</a:t>
            </a:r>
            <a:endParaRPr lang="en-US" sz="2000" dirty="0"/>
          </a:p>
        </p:txBody>
      </p:sp>
      <p:cxnSp>
        <p:nvCxnSpPr>
          <p:cNvPr id="39" name="Straight Connector 38">
            <a:extLst>
              <a:ext uri="{FF2B5EF4-FFF2-40B4-BE49-F238E27FC236}">
                <a16:creationId xmlns:a16="http://schemas.microsoft.com/office/drawing/2014/main" id="{D9E9ABCA-2CA2-45A0-9DF4-37DCE2DBA7FE}"/>
              </a:ext>
            </a:extLst>
          </p:cNvPr>
          <p:cNvCxnSpPr>
            <a:cxnSpLocks/>
          </p:cNvCxnSpPr>
          <p:nvPr/>
        </p:nvCxnSpPr>
        <p:spPr>
          <a:xfrm flipV="1">
            <a:off x="4357390" y="994200"/>
            <a:ext cx="0" cy="24509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9C84A65D-F698-4513-B191-88627CB2EE5D}"/>
              </a:ext>
            </a:extLst>
          </p:cNvPr>
          <p:cNvCxnSpPr>
            <a:cxnSpLocks/>
          </p:cNvCxnSpPr>
          <p:nvPr/>
        </p:nvCxnSpPr>
        <p:spPr>
          <a:xfrm flipV="1">
            <a:off x="4085978" y="979425"/>
            <a:ext cx="0" cy="245098"/>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540AEDE4-C321-4EB3-B230-D3F877268B20}"/>
              </a:ext>
            </a:extLst>
          </p:cNvPr>
          <p:cNvCxnSpPr>
            <a:cxnSpLocks/>
          </p:cNvCxnSpPr>
          <p:nvPr/>
        </p:nvCxnSpPr>
        <p:spPr>
          <a:xfrm>
            <a:off x="3795339" y="987267"/>
            <a:ext cx="1124102" cy="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EA8A8527-90B7-4080-9C8D-7B3B955E78CD}"/>
              </a:ext>
            </a:extLst>
          </p:cNvPr>
          <p:cNvCxnSpPr/>
          <p:nvPr/>
        </p:nvCxnSpPr>
        <p:spPr>
          <a:xfrm>
            <a:off x="4919441" y="1001288"/>
            <a:ext cx="0" cy="245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025BE6FE-B762-418C-AEC5-1C7419DD7442}"/>
              </a:ext>
            </a:extLst>
          </p:cNvPr>
          <p:cNvCxnSpPr/>
          <p:nvPr/>
        </p:nvCxnSpPr>
        <p:spPr>
          <a:xfrm>
            <a:off x="4591074" y="994201"/>
            <a:ext cx="0" cy="245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D6E49CDA-96F0-4443-BF69-18569C73E3A8}"/>
              </a:ext>
            </a:extLst>
          </p:cNvPr>
          <p:cNvCxnSpPr/>
          <p:nvPr/>
        </p:nvCxnSpPr>
        <p:spPr>
          <a:xfrm>
            <a:off x="3795339" y="994201"/>
            <a:ext cx="0" cy="245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A344BD3-DEFE-4D5C-AEBE-3955DE43C446}"/>
              </a:ext>
            </a:extLst>
          </p:cNvPr>
          <p:cNvCxnSpPr>
            <a:cxnSpLocks/>
          </p:cNvCxnSpPr>
          <p:nvPr/>
        </p:nvCxnSpPr>
        <p:spPr>
          <a:xfrm flipV="1">
            <a:off x="4591074" y="1457085"/>
            <a:ext cx="0" cy="245098"/>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CBF7AF51-E2F2-4603-A255-4109036CF563}"/>
              </a:ext>
            </a:extLst>
          </p:cNvPr>
          <p:cNvCxnSpPr>
            <a:cxnSpLocks/>
          </p:cNvCxnSpPr>
          <p:nvPr/>
        </p:nvCxnSpPr>
        <p:spPr>
          <a:xfrm>
            <a:off x="4085978" y="1693672"/>
            <a:ext cx="505096" cy="0"/>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4195465C-7D02-4731-BC76-62C21AB835D8}"/>
              </a:ext>
            </a:extLst>
          </p:cNvPr>
          <p:cNvCxnSpPr>
            <a:cxnSpLocks/>
          </p:cNvCxnSpPr>
          <p:nvPr/>
        </p:nvCxnSpPr>
        <p:spPr>
          <a:xfrm flipV="1">
            <a:off x="4085978" y="1457086"/>
            <a:ext cx="4952" cy="236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2297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
                                            <p:txEl>
                                              <p:pRg st="0" end="0"/>
                                            </p:txEl>
                                          </p:spTgt>
                                        </p:tgtEl>
                                        <p:attrNameLst>
                                          <p:attrName>style.visibility</p:attrName>
                                        </p:attrNameLst>
                                      </p:cBhvr>
                                      <p:to>
                                        <p:strVal val="visible"/>
                                      </p:to>
                                    </p:set>
                                    <p:animEffect transition="in" filter="fade">
                                      <p:cBhvr>
                                        <p:cTn id="7" dur="500"/>
                                        <p:tgtEl>
                                          <p:spTgt spid="1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5">
                                            <p:txEl>
                                              <p:pRg st="2" end="2"/>
                                            </p:txEl>
                                          </p:spTgt>
                                        </p:tgtEl>
                                        <p:attrNameLst>
                                          <p:attrName>style.visibility</p:attrName>
                                        </p:attrNameLst>
                                      </p:cBhvr>
                                      <p:to>
                                        <p:strVal val="visible"/>
                                      </p:to>
                                    </p:set>
                                    <p:animEffect transition="in" filter="fade">
                                      <p:cBhvr>
                                        <p:cTn id="12" dur="500"/>
                                        <p:tgtEl>
                                          <p:spTgt spid="10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5">
                                            <p:txEl>
                                              <p:pRg st="4" end="4"/>
                                            </p:txEl>
                                          </p:spTgt>
                                        </p:tgtEl>
                                        <p:attrNameLst>
                                          <p:attrName>style.visibility</p:attrName>
                                        </p:attrNameLst>
                                      </p:cBhvr>
                                      <p:to>
                                        <p:strVal val="visible"/>
                                      </p:to>
                                    </p:set>
                                    <p:animEffect transition="in" filter="fade">
                                      <p:cBhvr>
                                        <p:cTn id="17" dur="500"/>
                                        <p:tgtEl>
                                          <p:spTgt spid="10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5">
                                            <p:txEl>
                                              <p:pRg st="6" end="6"/>
                                            </p:txEl>
                                          </p:spTgt>
                                        </p:tgtEl>
                                        <p:attrNameLst>
                                          <p:attrName>style.visibility</p:attrName>
                                        </p:attrNameLst>
                                      </p:cBhvr>
                                      <p:to>
                                        <p:strVal val="visible"/>
                                      </p:to>
                                    </p:set>
                                    <p:animEffect transition="in" filter="fade">
                                      <p:cBhvr>
                                        <p:cTn id="22" dur="500"/>
                                        <p:tgtEl>
                                          <p:spTgt spid="10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5">
                                            <p:txEl>
                                              <p:pRg st="8" end="8"/>
                                            </p:txEl>
                                          </p:spTgt>
                                        </p:tgtEl>
                                        <p:attrNameLst>
                                          <p:attrName>style.visibility</p:attrName>
                                        </p:attrNameLst>
                                      </p:cBhvr>
                                      <p:to>
                                        <p:strVal val="visible"/>
                                      </p:to>
                                    </p:set>
                                    <p:animEffect transition="in" filter="fade">
                                      <p:cBhvr>
                                        <p:cTn id="27" dur="500"/>
                                        <p:tgtEl>
                                          <p:spTgt spid="10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5">
                                            <p:txEl>
                                              <p:pRg st="10" end="10"/>
                                            </p:txEl>
                                          </p:spTgt>
                                        </p:tgtEl>
                                        <p:attrNameLst>
                                          <p:attrName>style.visibility</p:attrName>
                                        </p:attrNameLst>
                                      </p:cBhvr>
                                      <p:to>
                                        <p:strVal val="visible"/>
                                      </p:to>
                                    </p:set>
                                    <p:animEffect transition="in" filter="fade">
                                      <p:cBhvr>
                                        <p:cTn id="32" dur="500"/>
                                        <p:tgtEl>
                                          <p:spTgt spid="105">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5">
                                            <p:txEl>
                                              <p:pRg st="12" end="12"/>
                                            </p:txEl>
                                          </p:spTgt>
                                        </p:tgtEl>
                                        <p:attrNameLst>
                                          <p:attrName>style.visibility</p:attrName>
                                        </p:attrNameLst>
                                      </p:cBhvr>
                                      <p:to>
                                        <p:strVal val="visible"/>
                                      </p:to>
                                    </p:set>
                                    <p:animEffect transition="in" filter="fade">
                                      <p:cBhvr>
                                        <p:cTn id="37" dur="500"/>
                                        <p:tgtEl>
                                          <p:spTgt spid="10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14" y="1123837"/>
            <a:ext cx="3289955" cy="4601183"/>
          </a:xfrm>
        </p:spPr>
        <p:txBody>
          <a:bodyPr/>
          <a:lstStyle/>
          <a:p>
            <a:r>
              <a:rPr lang="en-US" b="1" dirty="0">
                <a:solidFill>
                  <a:schemeClr val="tx1"/>
                </a:solidFill>
                <a:latin typeface="Cambria" panose="02040503050406030204" pitchFamily="18" charset="0"/>
                <a:ea typeface="Cambria" panose="02040503050406030204" pitchFamily="18" charset="0"/>
              </a:rPr>
              <a:t>Decomposition</a:t>
            </a:r>
            <a:endParaRPr lang="en-US" dirty="0"/>
          </a:p>
        </p:txBody>
      </p:sp>
      <p:sp>
        <p:nvSpPr>
          <p:cNvPr id="4" name="Content Placeholder 2">
            <a:extLst>
              <a:ext uri="{FF2B5EF4-FFF2-40B4-BE49-F238E27FC236}">
                <a16:creationId xmlns:a16="http://schemas.microsoft.com/office/drawing/2014/main" id="{CAB65C5E-84B1-4C28-A8A7-13E3EF6B9323}"/>
              </a:ext>
            </a:extLst>
          </p:cNvPr>
          <p:cNvSpPr>
            <a:spLocks noGrp="1"/>
          </p:cNvSpPr>
          <p:nvPr>
            <p:ph idx="1"/>
          </p:nvPr>
        </p:nvSpPr>
        <p:spPr>
          <a:xfrm>
            <a:off x="3461599" y="923826"/>
            <a:ext cx="8293625" cy="3871273"/>
          </a:xfrm>
        </p:spPr>
        <p:txBody>
          <a:bodyPr>
            <a:normAutofit/>
          </a:bodyPr>
          <a:lstStyle/>
          <a:p>
            <a:pPr algn="just">
              <a:buFont typeface="Wingdings" panose="05000000000000000000" pitchFamily="2" charset="2"/>
              <a:buChar char="Ø"/>
            </a:pPr>
            <a:r>
              <a:rPr lang="en-US" sz="2400" dirty="0">
                <a:latin typeface="Cambria Math" panose="02040503050406030204" pitchFamily="18" charset="0"/>
                <a:ea typeface="Cambria Math" panose="02040503050406030204" pitchFamily="18" charset="0"/>
              </a:rPr>
              <a:t> </a:t>
            </a:r>
            <a:r>
              <a:rPr lang="en-US" sz="2400" dirty="0">
                <a:solidFill>
                  <a:schemeClr val="tx1"/>
                </a:solidFill>
                <a:latin typeface="Cambria Math" panose="02040503050406030204" pitchFamily="18" charset="0"/>
                <a:ea typeface="Cambria Math" panose="02040503050406030204" pitchFamily="18" charset="0"/>
              </a:rPr>
              <a:t>The process of breaking down given relation into two or more relations such that:</a:t>
            </a:r>
          </a:p>
          <a:p>
            <a:pPr marL="800100" lvl="1" indent="-342900" algn="just">
              <a:buFont typeface="Wingdings" panose="05000000000000000000" pitchFamily="2" charset="2"/>
              <a:buChar char="ü"/>
            </a:pPr>
            <a:r>
              <a:rPr lang="en-US" sz="2400" dirty="0">
                <a:solidFill>
                  <a:schemeClr val="tx1"/>
                </a:solidFill>
                <a:latin typeface="Cambria Math" panose="02040503050406030204" pitchFamily="18" charset="0"/>
                <a:ea typeface="Cambria Math" panose="02040503050406030204" pitchFamily="18" charset="0"/>
              </a:rPr>
              <a:t>Each new relation contains a subset of the attributes </a:t>
            </a:r>
          </a:p>
          <a:p>
            <a:pPr marL="457200" lvl="1" indent="0" algn="just">
              <a:buNone/>
            </a:pPr>
            <a:r>
              <a:rPr lang="en-US" sz="2400" dirty="0">
                <a:solidFill>
                  <a:schemeClr val="tx1"/>
                </a:solidFill>
                <a:latin typeface="Cambria Math" panose="02040503050406030204" pitchFamily="18" charset="0"/>
                <a:ea typeface="Cambria Math" panose="02040503050406030204" pitchFamily="18" charset="0"/>
              </a:rPr>
              <a:t>      of R</a:t>
            </a:r>
          </a:p>
          <a:p>
            <a:pPr marL="800100" lvl="1" indent="-342900" algn="just">
              <a:buFont typeface="Wingdings" panose="05000000000000000000" pitchFamily="2" charset="2"/>
              <a:buChar char="ü"/>
            </a:pPr>
            <a:r>
              <a:rPr lang="en-US" sz="2400" dirty="0">
                <a:solidFill>
                  <a:schemeClr val="tx1"/>
                </a:solidFill>
                <a:latin typeface="Cambria Math" panose="02040503050406030204" pitchFamily="18" charset="0"/>
                <a:ea typeface="Cambria Math" panose="02040503050406030204" pitchFamily="18" charset="0"/>
              </a:rPr>
              <a:t>All relations must include all tuples and attributes of R</a:t>
            </a:r>
          </a:p>
          <a:p>
            <a:pPr algn="just">
              <a:buFont typeface="Wingdings" panose="05000000000000000000" pitchFamily="2" charset="2"/>
              <a:buChar char="Ø"/>
            </a:pPr>
            <a:r>
              <a:rPr lang="en-US" sz="2400" dirty="0">
                <a:solidFill>
                  <a:schemeClr val="tx1"/>
                </a:solidFill>
                <a:latin typeface="Cambria Math" panose="02040503050406030204" pitchFamily="18" charset="0"/>
                <a:ea typeface="Cambria Math" panose="02040503050406030204" pitchFamily="18" charset="0"/>
              </a:rPr>
              <a:t> Types of decomposition</a:t>
            </a:r>
          </a:p>
          <a:p>
            <a:pPr marL="914400" lvl="1" indent="-457200" algn="just">
              <a:buFont typeface="+mj-lt"/>
              <a:buAutoNum type="arabicPeriod"/>
            </a:pPr>
            <a:r>
              <a:rPr lang="en-US" sz="2400" dirty="0">
                <a:solidFill>
                  <a:schemeClr val="tx1"/>
                </a:solidFill>
                <a:latin typeface="Cambria Math" panose="02040503050406030204" pitchFamily="18" charset="0"/>
                <a:ea typeface="Cambria Math" panose="02040503050406030204" pitchFamily="18" charset="0"/>
              </a:rPr>
              <a:t>Lossy decomposition</a:t>
            </a:r>
          </a:p>
          <a:p>
            <a:pPr marL="914400" lvl="1" indent="-457200" algn="just">
              <a:buFont typeface="+mj-lt"/>
              <a:buAutoNum type="arabicPeriod"/>
            </a:pPr>
            <a:r>
              <a:rPr lang="en-US" sz="2400" dirty="0">
                <a:solidFill>
                  <a:schemeClr val="tx1"/>
                </a:solidFill>
                <a:latin typeface="Cambria Math" panose="02040503050406030204" pitchFamily="18" charset="0"/>
                <a:ea typeface="Cambria Math" panose="02040503050406030204" pitchFamily="18" charset="0"/>
              </a:rPr>
              <a:t>Lossless decomposition (no loss decomposition)</a:t>
            </a:r>
            <a:endParaRPr lang="en-US" dirty="0">
              <a:solidFill>
                <a:schemeClr val="tx1"/>
              </a:solidFill>
            </a:endParaRPr>
          </a:p>
        </p:txBody>
      </p:sp>
    </p:spTree>
    <p:extLst>
      <p:ext uri="{BB962C8B-B14F-4D97-AF65-F5344CB8AC3E}">
        <p14:creationId xmlns:p14="http://schemas.microsoft.com/office/powerpoint/2010/main" val="3715029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fade">
                                      <p:cBhvr>
                                        <p:cTn id="36"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14" y="1123837"/>
            <a:ext cx="3289955" cy="4601183"/>
          </a:xfrm>
        </p:spPr>
        <p:txBody>
          <a:bodyPr/>
          <a:lstStyle/>
          <a:p>
            <a:r>
              <a:rPr lang="en-US" b="1" dirty="0">
                <a:solidFill>
                  <a:schemeClr val="tx1"/>
                </a:solidFill>
                <a:latin typeface="Cambria" panose="02040503050406030204" pitchFamily="18" charset="0"/>
                <a:ea typeface="Cambria" panose="02040503050406030204" pitchFamily="18" charset="0"/>
              </a:rPr>
              <a:t>Lossy Decomposition</a:t>
            </a:r>
            <a:endParaRPr lang="en-US" dirty="0"/>
          </a:p>
        </p:txBody>
      </p:sp>
      <p:sp>
        <p:nvSpPr>
          <p:cNvPr id="6" name="Rectangle 5">
            <a:extLst>
              <a:ext uri="{FF2B5EF4-FFF2-40B4-BE49-F238E27FC236}">
                <a16:creationId xmlns:a16="http://schemas.microsoft.com/office/drawing/2014/main" id="{FF734AE5-25B2-40FC-8304-DCB05997BE06}"/>
              </a:ext>
            </a:extLst>
          </p:cNvPr>
          <p:cNvSpPr/>
          <p:nvPr/>
        </p:nvSpPr>
        <p:spPr>
          <a:xfrm>
            <a:off x="3453352" y="76454"/>
            <a:ext cx="8245311" cy="1754326"/>
          </a:xfrm>
          <a:prstGeom prst="rect">
            <a:avLst/>
          </a:prstGeom>
        </p:spPr>
        <p:txBody>
          <a:bodyPr wrap="square">
            <a:spAutoFit/>
          </a:bodyPr>
          <a:lstStyle/>
          <a:p>
            <a:pPr marL="342900" indent="-342900" algn="just">
              <a:buFont typeface="Wingdings" panose="05000000000000000000" pitchFamily="2" charset="2"/>
              <a:buChar char="Ø"/>
            </a:pPr>
            <a:r>
              <a:rPr lang="en-US" sz="2400" dirty="0">
                <a:latin typeface="Cambria Math" panose="02040503050406030204" pitchFamily="18" charset="0"/>
                <a:ea typeface="Cambria Math" panose="02040503050406030204" pitchFamily="18" charset="0"/>
              </a:rPr>
              <a:t>The decomposition of relation R into R1 and R2 is said to be lossy when we join R1 and R2 and still it does not display the same relation as in R. </a:t>
            </a:r>
          </a:p>
          <a:p>
            <a:pPr marL="342900" indent="-342900" algn="just">
              <a:buFont typeface="Wingdings" panose="05000000000000000000" pitchFamily="2" charset="2"/>
              <a:buChar char="Ø"/>
            </a:pPr>
            <a:endParaRPr lang="en-US" sz="1050" dirty="0">
              <a:latin typeface="Cambria Math" panose="02040503050406030204" pitchFamily="18" charset="0"/>
              <a:ea typeface="Cambria Math" panose="02040503050406030204" pitchFamily="18" charset="0"/>
            </a:endParaRPr>
          </a:p>
          <a:p>
            <a:pPr marL="342900" indent="-342900" algn="just">
              <a:buFont typeface="Wingdings" panose="05000000000000000000" pitchFamily="2" charset="2"/>
              <a:buChar char="Ø"/>
            </a:pPr>
            <a:r>
              <a:rPr lang="en-US" sz="2400" dirty="0">
                <a:latin typeface="Cambria Math" panose="02040503050406030204" pitchFamily="18" charset="0"/>
                <a:ea typeface="Cambria Math" panose="02040503050406030204" pitchFamily="18" charset="0"/>
              </a:rPr>
              <a:t>Major drawback of this is that we may have data loss.</a:t>
            </a:r>
          </a:p>
        </p:txBody>
      </p:sp>
      <p:graphicFrame>
        <p:nvGraphicFramePr>
          <p:cNvPr id="7" name="Content Placeholder 3">
            <a:extLst>
              <a:ext uri="{FF2B5EF4-FFF2-40B4-BE49-F238E27FC236}">
                <a16:creationId xmlns:a16="http://schemas.microsoft.com/office/drawing/2014/main" id="{98B72B7D-D788-4D2C-BBF5-178D88BB02FE}"/>
              </a:ext>
            </a:extLst>
          </p:cNvPr>
          <p:cNvGraphicFramePr>
            <a:graphicFrameLocks noGrp="1"/>
          </p:cNvGraphicFramePr>
          <p:nvPr>
            <p:ph idx="1"/>
            <p:extLst>
              <p:ext uri="{D42A27DB-BD31-4B8C-83A1-F6EECF244321}">
                <p14:modId xmlns:p14="http://schemas.microsoft.com/office/powerpoint/2010/main" val="601987868"/>
              </p:ext>
            </p:extLst>
          </p:nvPr>
        </p:nvGraphicFramePr>
        <p:xfrm>
          <a:off x="6009538" y="1899856"/>
          <a:ext cx="2448551" cy="1112520"/>
        </p:xfrm>
        <a:graphic>
          <a:graphicData uri="http://schemas.openxmlformats.org/drawingml/2006/table">
            <a:tbl>
              <a:tblPr firstRow="1" bandRow="1">
                <a:tableStyleId>{5C22544A-7EE6-4342-B048-85BDC9FD1C3A}</a:tableStyleId>
              </a:tblPr>
              <a:tblGrid>
                <a:gridCol w="735291">
                  <a:extLst>
                    <a:ext uri="{9D8B030D-6E8A-4147-A177-3AD203B41FA5}">
                      <a16:colId xmlns:a16="http://schemas.microsoft.com/office/drawing/2014/main" val="20000"/>
                    </a:ext>
                  </a:extLst>
                </a:gridCol>
                <a:gridCol w="787187">
                  <a:extLst>
                    <a:ext uri="{9D8B030D-6E8A-4147-A177-3AD203B41FA5}">
                      <a16:colId xmlns:a16="http://schemas.microsoft.com/office/drawing/2014/main" val="20001"/>
                    </a:ext>
                  </a:extLst>
                </a:gridCol>
                <a:gridCol w="926073">
                  <a:extLst>
                    <a:ext uri="{9D8B030D-6E8A-4147-A177-3AD203B41FA5}">
                      <a16:colId xmlns:a16="http://schemas.microsoft.com/office/drawing/2014/main" val="20002"/>
                    </a:ext>
                  </a:extLst>
                </a:gridCol>
              </a:tblGrid>
              <a:tr h="370840">
                <a:tc>
                  <a:txBody>
                    <a:bodyPr/>
                    <a:lstStyle/>
                    <a:p>
                      <a:r>
                        <a:rPr lang="en-US" sz="1600" u="sng" dirty="0">
                          <a:latin typeface="Cambria Math" panose="02040503050406030204" pitchFamily="18" charset="0"/>
                          <a:ea typeface="Cambria Math" panose="02040503050406030204" pitchFamily="18" charset="0"/>
                        </a:rPr>
                        <a:t>AcNo</a:t>
                      </a:r>
                    </a:p>
                  </a:txBody>
                  <a:tcPr/>
                </a:tc>
                <a:tc>
                  <a:txBody>
                    <a:bodyPr/>
                    <a:lstStyle/>
                    <a:p>
                      <a:pPr algn="ctr"/>
                      <a:r>
                        <a:rPr lang="en-US" sz="1600" dirty="0">
                          <a:latin typeface="Cambria Math" panose="02040503050406030204" pitchFamily="18" charset="0"/>
                          <a:ea typeface="Cambria Math" panose="02040503050406030204" pitchFamily="18" charset="0"/>
                        </a:rPr>
                        <a:t>Bal</a:t>
                      </a:r>
                    </a:p>
                  </a:txBody>
                  <a:tcPr/>
                </a:tc>
                <a:tc>
                  <a:txBody>
                    <a:bodyPr/>
                    <a:lstStyle/>
                    <a:p>
                      <a:r>
                        <a:rPr lang="en-US" sz="1600" dirty="0">
                          <a:latin typeface="Cambria Math" panose="02040503050406030204" pitchFamily="18" charset="0"/>
                          <a:ea typeface="Cambria Math" panose="02040503050406030204" pitchFamily="18" charset="0"/>
                        </a:rPr>
                        <a:t>Branch</a:t>
                      </a:r>
                    </a:p>
                  </a:txBody>
                  <a:tcPr/>
                </a:tc>
                <a:extLst>
                  <a:ext uri="{0D108BD9-81ED-4DB2-BD59-A6C34878D82A}">
                    <a16:rowId xmlns:a16="http://schemas.microsoft.com/office/drawing/2014/main" val="10000"/>
                  </a:ext>
                </a:extLst>
              </a:tr>
              <a:tr h="370840">
                <a:tc>
                  <a:txBody>
                    <a:bodyPr/>
                    <a:lstStyle/>
                    <a:p>
                      <a:r>
                        <a:rPr lang="en-US" sz="1600" dirty="0">
                          <a:latin typeface="Cambria Math" panose="02040503050406030204" pitchFamily="18" charset="0"/>
                          <a:ea typeface="Cambria Math" panose="02040503050406030204" pitchFamily="18" charset="0"/>
                        </a:rPr>
                        <a:t>001</a:t>
                      </a:r>
                    </a:p>
                  </a:txBody>
                  <a:tcPr/>
                </a:tc>
                <a:tc>
                  <a:txBody>
                    <a:bodyPr/>
                    <a:lstStyle/>
                    <a:p>
                      <a:r>
                        <a:rPr lang="en-US" sz="1600" dirty="0">
                          <a:latin typeface="Cambria Math" panose="02040503050406030204" pitchFamily="18" charset="0"/>
                          <a:ea typeface="Cambria Math" panose="02040503050406030204" pitchFamily="18" charset="0"/>
                        </a:rPr>
                        <a:t>50000</a:t>
                      </a:r>
                    </a:p>
                  </a:txBody>
                  <a:tcPr/>
                </a:tc>
                <a:tc>
                  <a:txBody>
                    <a:bodyPr/>
                    <a:lstStyle/>
                    <a:p>
                      <a:r>
                        <a:rPr lang="en-US" sz="1600" dirty="0">
                          <a:latin typeface="Cambria Math" panose="02040503050406030204" pitchFamily="18" charset="0"/>
                          <a:ea typeface="Cambria Math" panose="02040503050406030204" pitchFamily="18" charset="0"/>
                        </a:rPr>
                        <a:t>Rajkot</a:t>
                      </a:r>
                    </a:p>
                  </a:txBody>
                  <a:tcPr/>
                </a:tc>
                <a:extLst>
                  <a:ext uri="{0D108BD9-81ED-4DB2-BD59-A6C34878D82A}">
                    <a16:rowId xmlns:a16="http://schemas.microsoft.com/office/drawing/2014/main" val="10001"/>
                  </a:ext>
                </a:extLst>
              </a:tr>
              <a:tr h="370840">
                <a:tc>
                  <a:txBody>
                    <a:bodyPr/>
                    <a:lstStyle/>
                    <a:p>
                      <a:r>
                        <a:rPr lang="en-US" sz="1600" dirty="0">
                          <a:latin typeface="Cambria Math" panose="02040503050406030204" pitchFamily="18" charset="0"/>
                          <a:ea typeface="Cambria Math" panose="02040503050406030204" pitchFamily="18" charset="0"/>
                        </a:rPr>
                        <a:t>002</a:t>
                      </a:r>
                    </a:p>
                  </a:txBody>
                  <a:tcPr/>
                </a:tc>
                <a:tc>
                  <a:txBody>
                    <a:bodyPr/>
                    <a:lstStyle/>
                    <a:p>
                      <a:r>
                        <a:rPr lang="en-US" sz="1600" dirty="0">
                          <a:latin typeface="Cambria Math" panose="02040503050406030204" pitchFamily="18" charset="0"/>
                          <a:ea typeface="Cambria Math" panose="02040503050406030204" pitchFamily="18" charset="0"/>
                        </a:rPr>
                        <a:t>75000</a:t>
                      </a:r>
                    </a:p>
                  </a:txBody>
                  <a:tcPr/>
                </a:tc>
                <a:tc>
                  <a:txBody>
                    <a:bodyPr/>
                    <a:lstStyle/>
                    <a:p>
                      <a:r>
                        <a:rPr lang="en-US" sz="1600" dirty="0">
                          <a:latin typeface="Cambria Math" panose="02040503050406030204" pitchFamily="18" charset="0"/>
                          <a:ea typeface="Cambria Math" panose="02040503050406030204" pitchFamily="18" charset="0"/>
                        </a:rPr>
                        <a:t>Baroda</a:t>
                      </a:r>
                    </a:p>
                  </a:txBody>
                  <a:tcPr/>
                </a:tc>
                <a:extLst>
                  <a:ext uri="{0D108BD9-81ED-4DB2-BD59-A6C34878D82A}">
                    <a16:rowId xmlns:a16="http://schemas.microsoft.com/office/drawing/2014/main" val="10002"/>
                  </a:ext>
                </a:extLst>
              </a:tr>
            </a:tbl>
          </a:graphicData>
        </a:graphic>
      </p:graphicFrame>
      <p:graphicFrame>
        <p:nvGraphicFramePr>
          <p:cNvPr id="9" name="Content Placeholder 3">
            <a:extLst>
              <a:ext uri="{FF2B5EF4-FFF2-40B4-BE49-F238E27FC236}">
                <a16:creationId xmlns:a16="http://schemas.microsoft.com/office/drawing/2014/main" id="{D77EBC42-C180-45A8-A41F-49561F8D405F}"/>
              </a:ext>
            </a:extLst>
          </p:cNvPr>
          <p:cNvGraphicFramePr>
            <a:graphicFrameLocks/>
          </p:cNvGraphicFramePr>
          <p:nvPr>
            <p:extLst>
              <p:ext uri="{D42A27DB-BD31-4B8C-83A1-F6EECF244321}">
                <p14:modId xmlns:p14="http://schemas.microsoft.com/office/powerpoint/2010/main" val="2414319535"/>
              </p:ext>
            </p:extLst>
          </p:nvPr>
        </p:nvGraphicFramePr>
        <p:xfrm>
          <a:off x="8513651" y="3418680"/>
          <a:ext cx="1875473" cy="1112520"/>
        </p:xfrm>
        <a:graphic>
          <a:graphicData uri="http://schemas.openxmlformats.org/drawingml/2006/table">
            <a:tbl>
              <a:tblPr firstRow="1" bandRow="1">
                <a:tableStyleId>{5C22544A-7EE6-4342-B048-85BDC9FD1C3A}</a:tableStyleId>
              </a:tblPr>
              <a:tblGrid>
                <a:gridCol w="976630">
                  <a:extLst>
                    <a:ext uri="{9D8B030D-6E8A-4147-A177-3AD203B41FA5}">
                      <a16:colId xmlns:a16="http://schemas.microsoft.com/office/drawing/2014/main" val="20000"/>
                    </a:ext>
                  </a:extLst>
                </a:gridCol>
                <a:gridCol w="898843">
                  <a:extLst>
                    <a:ext uri="{9D8B030D-6E8A-4147-A177-3AD203B41FA5}">
                      <a16:colId xmlns:a16="http://schemas.microsoft.com/office/drawing/2014/main" val="20001"/>
                    </a:ext>
                  </a:extLst>
                </a:gridCol>
              </a:tblGrid>
              <a:tr h="370840">
                <a:tc>
                  <a:txBody>
                    <a:bodyPr/>
                    <a:lstStyle/>
                    <a:p>
                      <a:pPr algn="ctr"/>
                      <a:r>
                        <a:rPr lang="en-US" dirty="0">
                          <a:latin typeface="Cambria Math" panose="02040503050406030204" pitchFamily="18" charset="0"/>
                          <a:ea typeface="Cambria Math" panose="02040503050406030204" pitchFamily="18" charset="0"/>
                        </a:rPr>
                        <a:t>Bal</a:t>
                      </a:r>
                    </a:p>
                  </a:txBody>
                  <a:tcPr/>
                </a:tc>
                <a:tc>
                  <a:txBody>
                    <a:bodyPr/>
                    <a:lstStyle/>
                    <a:p>
                      <a:r>
                        <a:rPr lang="en-US" dirty="0">
                          <a:latin typeface="Cambria Math" panose="02040503050406030204" pitchFamily="18" charset="0"/>
                          <a:ea typeface="Cambria Math" panose="02040503050406030204" pitchFamily="18" charset="0"/>
                        </a:rPr>
                        <a:t>Branch</a:t>
                      </a:r>
                    </a:p>
                  </a:txBody>
                  <a:tcPr/>
                </a:tc>
                <a:extLst>
                  <a:ext uri="{0D108BD9-81ED-4DB2-BD59-A6C34878D82A}">
                    <a16:rowId xmlns:a16="http://schemas.microsoft.com/office/drawing/2014/main" val="10000"/>
                  </a:ext>
                </a:extLst>
              </a:tr>
              <a:tr h="370840">
                <a:tc>
                  <a:txBody>
                    <a:bodyPr/>
                    <a:lstStyle/>
                    <a:p>
                      <a:r>
                        <a:rPr lang="en-US" dirty="0">
                          <a:latin typeface="Cambria Math" panose="02040503050406030204" pitchFamily="18" charset="0"/>
                          <a:ea typeface="Cambria Math" panose="02040503050406030204" pitchFamily="18" charset="0"/>
                        </a:rPr>
                        <a:t>50000</a:t>
                      </a:r>
                    </a:p>
                  </a:txBody>
                  <a:tcPr/>
                </a:tc>
                <a:tc>
                  <a:txBody>
                    <a:bodyPr/>
                    <a:lstStyle/>
                    <a:p>
                      <a:r>
                        <a:rPr lang="en-US" dirty="0">
                          <a:latin typeface="Cambria Math" panose="02040503050406030204" pitchFamily="18" charset="0"/>
                          <a:ea typeface="Cambria Math" panose="02040503050406030204" pitchFamily="18" charset="0"/>
                        </a:rPr>
                        <a:t>Rajkot</a:t>
                      </a:r>
                    </a:p>
                  </a:txBody>
                  <a:tcPr/>
                </a:tc>
                <a:extLst>
                  <a:ext uri="{0D108BD9-81ED-4DB2-BD59-A6C34878D82A}">
                    <a16:rowId xmlns:a16="http://schemas.microsoft.com/office/drawing/2014/main" val="10001"/>
                  </a:ext>
                </a:extLst>
              </a:tr>
              <a:tr h="370840">
                <a:tc>
                  <a:txBody>
                    <a:bodyPr/>
                    <a:lstStyle/>
                    <a:p>
                      <a:r>
                        <a:rPr lang="en-US" dirty="0">
                          <a:latin typeface="Cambria Math" panose="02040503050406030204" pitchFamily="18" charset="0"/>
                          <a:ea typeface="Cambria Math" panose="02040503050406030204" pitchFamily="18" charset="0"/>
                        </a:rPr>
                        <a:t>75000</a:t>
                      </a:r>
                    </a:p>
                  </a:txBody>
                  <a:tcPr/>
                </a:tc>
                <a:tc>
                  <a:txBody>
                    <a:bodyPr/>
                    <a:lstStyle/>
                    <a:p>
                      <a:r>
                        <a:rPr lang="en-US" dirty="0">
                          <a:latin typeface="Cambria Math" panose="02040503050406030204" pitchFamily="18" charset="0"/>
                          <a:ea typeface="Cambria Math" panose="02040503050406030204" pitchFamily="18" charset="0"/>
                        </a:rPr>
                        <a:t>Baroda</a:t>
                      </a:r>
                    </a:p>
                  </a:txBody>
                  <a:tcPr/>
                </a:tc>
                <a:extLst>
                  <a:ext uri="{0D108BD9-81ED-4DB2-BD59-A6C34878D82A}">
                    <a16:rowId xmlns:a16="http://schemas.microsoft.com/office/drawing/2014/main" val="10002"/>
                  </a:ext>
                </a:extLst>
              </a:tr>
            </a:tbl>
          </a:graphicData>
        </a:graphic>
      </p:graphicFrame>
      <p:graphicFrame>
        <p:nvGraphicFramePr>
          <p:cNvPr id="8" name="Content Placeholder 3">
            <a:extLst>
              <a:ext uri="{FF2B5EF4-FFF2-40B4-BE49-F238E27FC236}">
                <a16:creationId xmlns:a16="http://schemas.microsoft.com/office/drawing/2014/main" id="{5F1DA590-534B-4E12-A786-168C47D46A24}"/>
              </a:ext>
            </a:extLst>
          </p:cNvPr>
          <p:cNvGraphicFramePr>
            <a:graphicFrameLocks/>
          </p:cNvGraphicFramePr>
          <p:nvPr>
            <p:extLst>
              <p:ext uri="{D42A27DB-BD31-4B8C-83A1-F6EECF244321}">
                <p14:modId xmlns:p14="http://schemas.microsoft.com/office/powerpoint/2010/main" val="2895887062"/>
              </p:ext>
            </p:extLst>
          </p:nvPr>
        </p:nvGraphicFramePr>
        <p:xfrm>
          <a:off x="4298623" y="3432963"/>
          <a:ext cx="1594701" cy="1112520"/>
        </p:xfrm>
        <a:graphic>
          <a:graphicData uri="http://schemas.openxmlformats.org/drawingml/2006/table">
            <a:tbl>
              <a:tblPr firstRow="1" bandRow="1">
                <a:tableStyleId>{5C22544A-7EE6-4342-B048-85BDC9FD1C3A}</a:tableStyleId>
              </a:tblPr>
              <a:tblGrid>
                <a:gridCol w="754144">
                  <a:extLst>
                    <a:ext uri="{9D8B030D-6E8A-4147-A177-3AD203B41FA5}">
                      <a16:colId xmlns:a16="http://schemas.microsoft.com/office/drawing/2014/main" val="20000"/>
                    </a:ext>
                  </a:extLst>
                </a:gridCol>
                <a:gridCol w="840557">
                  <a:extLst>
                    <a:ext uri="{9D8B030D-6E8A-4147-A177-3AD203B41FA5}">
                      <a16:colId xmlns:a16="http://schemas.microsoft.com/office/drawing/2014/main" val="20001"/>
                    </a:ext>
                  </a:extLst>
                </a:gridCol>
              </a:tblGrid>
              <a:tr h="370840">
                <a:tc>
                  <a:txBody>
                    <a:bodyPr/>
                    <a:lstStyle/>
                    <a:p>
                      <a:pPr algn="ctr"/>
                      <a:r>
                        <a:rPr lang="en-US" u="sng" dirty="0">
                          <a:latin typeface="Cambria Math" panose="02040503050406030204" pitchFamily="18" charset="0"/>
                          <a:ea typeface="Cambria Math" panose="02040503050406030204" pitchFamily="18" charset="0"/>
                        </a:rPr>
                        <a:t>AcNo</a:t>
                      </a:r>
                    </a:p>
                  </a:txBody>
                  <a:tcPr/>
                </a:tc>
                <a:tc>
                  <a:txBody>
                    <a:bodyPr/>
                    <a:lstStyle/>
                    <a:p>
                      <a:pPr algn="ctr"/>
                      <a:r>
                        <a:rPr lang="en-US" dirty="0">
                          <a:latin typeface="Cambria Math" panose="02040503050406030204" pitchFamily="18" charset="0"/>
                          <a:ea typeface="Cambria Math" panose="02040503050406030204" pitchFamily="18" charset="0"/>
                        </a:rPr>
                        <a:t>Bal</a:t>
                      </a:r>
                    </a:p>
                  </a:txBody>
                  <a:tcPr/>
                </a:tc>
                <a:extLst>
                  <a:ext uri="{0D108BD9-81ED-4DB2-BD59-A6C34878D82A}">
                    <a16:rowId xmlns:a16="http://schemas.microsoft.com/office/drawing/2014/main" val="10000"/>
                  </a:ext>
                </a:extLst>
              </a:tr>
              <a:tr h="370840">
                <a:tc>
                  <a:txBody>
                    <a:bodyPr/>
                    <a:lstStyle/>
                    <a:p>
                      <a:r>
                        <a:rPr lang="en-US" dirty="0">
                          <a:latin typeface="Cambria Math" panose="02040503050406030204" pitchFamily="18" charset="0"/>
                          <a:ea typeface="Cambria Math" panose="02040503050406030204" pitchFamily="18" charset="0"/>
                        </a:rPr>
                        <a:t>001</a:t>
                      </a:r>
                    </a:p>
                  </a:txBody>
                  <a:tcPr/>
                </a:tc>
                <a:tc>
                  <a:txBody>
                    <a:bodyPr/>
                    <a:lstStyle/>
                    <a:p>
                      <a:r>
                        <a:rPr lang="en-US" dirty="0">
                          <a:latin typeface="Cambria Math" panose="02040503050406030204" pitchFamily="18" charset="0"/>
                          <a:ea typeface="Cambria Math" panose="02040503050406030204" pitchFamily="18" charset="0"/>
                        </a:rPr>
                        <a:t>50000</a:t>
                      </a:r>
                    </a:p>
                  </a:txBody>
                  <a:tcPr/>
                </a:tc>
                <a:extLst>
                  <a:ext uri="{0D108BD9-81ED-4DB2-BD59-A6C34878D82A}">
                    <a16:rowId xmlns:a16="http://schemas.microsoft.com/office/drawing/2014/main" val="10001"/>
                  </a:ext>
                </a:extLst>
              </a:tr>
              <a:tr h="370840">
                <a:tc>
                  <a:txBody>
                    <a:bodyPr/>
                    <a:lstStyle/>
                    <a:p>
                      <a:r>
                        <a:rPr lang="en-US" dirty="0">
                          <a:latin typeface="Cambria Math" panose="02040503050406030204" pitchFamily="18" charset="0"/>
                          <a:ea typeface="Cambria Math" panose="02040503050406030204" pitchFamily="18" charset="0"/>
                        </a:rPr>
                        <a:t>002</a:t>
                      </a:r>
                    </a:p>
                  </a:txBody>
                  <a:tcPr/>
                </a:tc>
                <a:tc>
                  <a:txBody>
                    <a:bodyPr/>
                    <a:lstStyle/>
                    <a:p>
                      <a:r>
                        <a:rPr lang="en-US" dirty="0">
                          <a:latin typeface="Cambria Math" panose="02040503050406030204" pitchFamily="18" charset="0"/>
                          <a:ea typeface="Cambria Math" panose="02040503050406030204" pitchFamily="18" charset="0"/>
                        </a:rPr>
                        <a:t>75000</a:t>
                      </a:r>
                    </a:p>
                  </a:txBody>
                  <a:tcPr/>
                </a:tc>
                <a:extLst>
                  <a:ext uri="{0D108BD9-81ED-4DB2-BD59-A6C34878D82A}">
                    <a16:rowId xmlns:a16="http://schemas.microsoft.com/office/drawing/2014/main" val="10002"/>
                  </a:ext>
                </a:extLst>
              </a:tr>
            </a:tbl>
          </a:graphicData>
        </a:graphic>
      </p:graphicFrame>
      <p:graphicFrame>
        <p:nvGraphicFramePr>
          <p:cNvPr id="10" name="Content Placeholder 3">
            <a:extLst>
              <a:ext uri="{FF2B5EF4-FFF2-40B4-BE49-F238E27FC236}">
                <a16:creationId xmlns:a16="http://schemas.microsoft.com/office/drawing/2014/main" id="{3EC05879-BC9A-4C69-96F2-AF5AD985BCBE}"/>
              </a:ext>
            </a:extLst>
          </p:cNvPr>
          <p:cNvGraphicFramePr>
            <a:graphicFrameLocks/>
          </p:cNvGraphicFramePr>
          <p:nvPr>
            <p:extLst>
              <p:ext uri="{D42A27DB-BD31-4B8C-83A1-F6EECF244321}">
                <p14:modId xmlns:p14="http://schemas.microsoft.com/office/powerpoint/2010/main" val="2257785798"/>
              </p:ext>
            </p:extLst>
          </p:nvPr>
        </p:nvGraphicFramePr>
        <p:xfrm>
          <a:off x="5969524" y="4977283"/>
          <a:ext cx="2493328" cy="1854200"/>
        </p:xfrm>
        <a:graphic>
          <a:graphicData uri="http://schemas.openxmlformats.org/drawingml/2006/table">
            <a:tbl>
              <a:tblPr firstRow="1" bandRow="1">
                <a:tableStyleId>{5C22544A-7EE6-4342-B048-85BDC9FD1C3A}</a:tableStyleId>
              </a:tblPr>
              <a:tblGrid>
                <a:gridCol w="770641">
                  <a:extLst>
                    <a:ext uri="{9D8B030D-6E8A-4147-A177-3AD203B41FA5}">
                      <a16:colId xmlns:a16="http://schemas.microsoft.com/office/drawing/2014/main" val="20000"/>
                    </a:ext>
                  </a:extLst>
                </a:gridCol>
                <a:gridCol w="823844">
                  <a:extLst>
                    <a:ext uri="{9D8B030D-6E8A-4147-A177-3AD203B41FA5}">
                      <a16:colId xmlns:a16="http://schemas.microsoft.com/office/drawing/2014/main" val="20001"/>
                    </a:ext>
                  </a:extLst>
                </a:gridCol>
                <a:gridCol w="898843">
                  <a:extLst>
                    <a:ext uri="{9D8B030D-6E8A-4147-A177-3AD203B41FA5}">
                      <a16:colId xmlns:a16="http://schemas.microsoft.com/office/drawing/2014/main" val="20002"/>
                    </a:ext>
                  </a:extLst>
                </a:gridCol>
              </a:tblGrid>
              <a:tr h="370840">
                <a:tc>
                  <a:txBody>
                    <a:bodyPr/>
                    <a:lstStyle/>
                    <a:p>
                      <a:r>
                        <a:rPr lang="en-US" u="sng" dirty="0">
                          <a:latin typeface="Cambria Math" panose="02040503050406030204" pitchFamily="18" charset="0"/>
                          <a:ea typeface="Cambria Math" panose="02040503050406030204" pitchFamily="18" charset="0"/>
                        </a:rPr>
                        <a:t>AcNo</a:t>
                      </a:r>
                    </a:p>
                  </a:txBody>
                  <a:tcPr/>
                </a:tc>
                <a:tc>
                  <a:txBody>
                    <a:bodyPr/>
                    <a:lstStyle/>
                    <a:p>
                      <a:pPr algn="ctr"/>
                      <a:r>
                        <a:rPr lang="en-US" dirty="0">
                          <a:latin typeface="Cambria Math" panose="02040503050406030204" pitchFamily="18" charset="0"/>
                          <a:ea typeface="Cambria Math" panose="02040503050406030204" pitchFamily="18" charset="0"/>
                        </a:rPr>
                        <a:t>Bal</a:t>
                      </a:r>
                    </a:p>
                  </a:txBody>
                  <a:tcPr/>
                </a:tc>
                <a:tc>
                  <a:txBody>
                    <a:bodyPr/>
                    <a:lstStyle/>
                    <a:p>
                      <a:r>
                        <a:rPr lang="en-US" dirty="0">
                          <a:latin typeface="Cambria Math" panose="02040503050406030204" pitchFamily="18" charset="0"/>
                          <a:ea typeface="Cambria Math" panose="02040503050406030204" pitchFamily="18" charset="0"/>
                        </a:rPr>
                        <a:t>Branch</a:t>
                      </a:r>
                    </a:p>
                  </a:txBody>
                  <a:tcPr/>
                </a:tc>
                <a:extLst>
                  <a:ext uri="{0D108BD9-81ED-4DB2-BD59-A6C34878D82A}">
                    <a16:rowId xmlns:a16="http://schemas.microsoft.com/office/drawing/2014/main" val="10000"/>
                  </a:ext>
                </a:extLst>
              </a:tr>
              <a:tr h="370840">
                <a:tc>
                  <a:txBody>
                    <a:bodyPr/>
                    <a:lstStyle/>
                    <a:p>
                      <a:r>
                        <a:rPr lang="en-US" dirty="0">
                          <a:latin typeface="Cambria Math" panose="02040503050406030204" pitchFamily="18" charset="0"/>
                          <a:ea typeface="Cambria Math" panose="02040503050406030204" pitchFamily="18" charset="0"/>
                        </a:rPr>
                        <a:t>001</a:t>
                      </a:r>
                    </a:p>
                  </a:txBody>
                  <a:tcPr/>
                </a:tc>
                <a:tc>
                  <a:txBody>
                    <a:bodyPr/>
                    <a:lstStyle/>
                    <a:p>
                      <a:r>
                        <a:rPr lang="en-US" dirty="0">
                          <a:latin typeface="Cambria Math" panose="02040503050406030204" pitchFamily="18" charset="0"/>
                          <a:ea typeface="Cambria Math" panose="02040503050406030204" pitchFamily="18" charset="0"/>
                        </a:rPr>
                        <a:t>50000</a:t>
                      </a:r>
                    </a:p>
                  </a:txBody>
                  <a:tcPr/>
                </a:tc>
                <a:tc>
                  <a:txBody>
                    <a:bodyPr/>
                    <a:lstStyle/>
                    <a:p>
                      <a:r>
                        <a:rPr lang="en-US" dirty="0">
                          <a:latin typeface="Cambria Math" panose="02040503050406030204" pitchFamily="18" charset="0"/>
                          <a:ea typeface="Cambria Math" panose="02040503050406030204" pitchFamily="18" charset="0"/>
                        </a:rPr>
                        <a:t>Rajkot</a:t>
                      </a:r>
                    </a:p>
                  </a:txBody>
                  <a:tcPr/>
                </a:tc>
                <a:extLst>
                  <a:ext uri="{0D108BD9-81ED-4DB2-BD59-A6C34878D82A}">
                    <a16:rowId xmlns:a16="http://schemas.microsoft.com/office/drawing/2014/main" val="10001"/>
                  </a:ext>
                </a:extLst>
              </a:tr>
              <a:tr h="370840">
                <a:tc>
                  <a:txBody>
                    <a:bodyPr/>
                    <a:lstStyle/>
                    <a:p>
                      <a:r>
                        <a:rPr lang="en-US" dirty="0">
                          <a:latin typeface="Cambria Math" panose="02040503050406030204" pitchFamily="18" charset="0"/>
                          <a:ea typeface="Cambria Math" panose="02040503050406030204" pitchFamily="18" charset="0"/>
                        </a:rPr>
                        <a:t>001</a:t>
                      </a:r>
                    </a:p>
                  </a:txBody>
                  <a:tcPr/>
                </a:tc>
                <a:tc>
                  <a:txBody>
                    <a:bodyPr/>
                    <a:lstStyle/>
                    <a:p>
                      <a:r>
                        <a:rPr lang="en-US" dirty="0">
                          <a:latin typeface="Cambria Math" panose="02040503050406030204" pitchFamily="18" charset="0"/>
                          <a:ea typeface="Cambria Math" panose="02040503050406030204" pitchFamily="18" charset="0"/>
                        </a:rPr>
                        <a:t>75000</a:t>
                      </a:r>
                    </a:p>
                  </a:txBody>
                  <a:tcPr/>
                </a:tc>
                <a:tc>
                  <a:txBody>
                    <a:bodyPr/>
                    <a:lstStyle/>
                    <a:p>
                      <a:r>
                        <a:rPr lang="en-US" dirty="0">
                          <a:latin typeface="Cambria Math" panose="02040503050406030204" pitchFamily="18" charset="0"/>
                          <a:ea typeface="Cambria Math" panose="02040503050406030204" pitchFamily="18" charset="0"/>
                        </a:rPr>
                        <a:t>Baroda</a:t>
                      </a:r>
                    </a:p>
                  </a:txBody>
                  <a:tcPr/>
                </a:tc>
                <a:extLst>
                  <a:ext uri="{0D108BD9-81ED-4DB2-BD59-A6C34878D82A}">
                    <a16:rowId xmlns:a16="http://schemas.microsoft.com/office/drawing/2014/main" val="10002"/>
                  </a:ext>
                </a:extLst>
              </a:tr>
              <a:tr h="370840">
                <a:tc>
                  <a:txBody>
                    <a:bodyPr/>
                    <a:lstStyle/>
                    <a:p>
                      <a:r>
                        <a:rPr lang="en-US" dirty="0">
                          <a:latin typeface="Cambria Math" panose="02040503050406030204" pitchFamily="18" charset="0"/>
                          <a:ea typeface="Cambria Math" panose="02040503050406030204" pitchFamily="18" charset="0"/>
                        </a:rPr>
                        <a:t>002</a:t>
                      </a:r>
                    </a:p>
                  </a:txBody>
                  <a:tcPr/>
                </a:tc>
                <a:tc>
                  <a:txBody>
                    <a:bodyPr/>
                    <a:lstStyle/>
                    <a:p>
                      <a:r>
                        <a:rPr lang="en-US" dirty="0">
                          <a:latin typeface="Cambria Math" panose="02040503050406030204" pitchFamily="18" charset="0"/>
                          <a:ea typeface="Cambria Math" panose="02040503050406030204" pitchFamily="18" charset="0"/>
                        </a:rPr>
                        <a:t>50000</a:t>
                      </a:r>
                    </a:p>
                  </a:txBody>
                  <a:tcPr/>
                </a:tc>
                <a:tc>
                  <a:txBody>
                    <a:bodyPr/>
                    <a:lstStyle/>
                    <a:p>
                      <a:r>
                        <a:rPr lang="en-US" dirty="0">
                          <a:latin typeface="Cambria Math" panose="02040503050406030204" pitchFamily="18" charset="0"/>
                          <a:ea typeface="Cambria Math" panose="02040503050406030204" pitchFamily="18" charset="0"/>
                        </a:rPr>
                        <a:t>Rajkot</a:t>
                      </a:r>
                    </a:p>
                  </a:txBody>
                  <a:tcPr/>
                </a:tc>
                <a:extLst>
                  <a:ext uri="{0D108BD9-81ED-4DB2-BD59-A6C34878D82A}">
                    <a16:rowId xmlns:a16="http://schemas.microsoft.com/office/drawing/2014/main" val="10003"/>
                  </a:ext>
                </a:extLst>
              </a:tr>
              <a:tr h="370840">
                <a:tc>
                  <a:txBody>
                    <a:bodyPr/>
                    <a:lstStyle/>
                    <a:p>
                      <a:r>
                        <a:rPr lang="en-US" dirty="0">
                          <a:latin typeface="Cambria Math" panose="02040503050406030204" pitchFamily="18" charset="0"/>
                          <a:ea typeface="Cambria Math" panose="02040503050406030204" pitchFamily="18" charset="0"/>
                        </a:rPr>
                        <a:t>002</a:t>
                      </a:r>
                    </a:p>
                  </a:txBody>
                  <a:tcPr/>
                </a:tc>
                <a:tc>
                  <a:txBody>
                    <a:bodyPr/>
                    <a:lstStyle/>
                    <a:p>
                      <a:r>
                        <a:rPr lang="en-US" dirty="0">
                          <a:latin typeface="Cambria Math" panose="02040503050406030204" pitchFamily="18" charset="0"/>
                          <a:ea typeface="Cambria Math" panose="02040503050406030204" pitchFamily="18" charset="0"/>
                        </a:rPr>
                        <a:t>75000</a:t>
                      </a:r>
                    </a:p>
                  </a:txBody>
                  <a:tcPr/>
                </a:tc>
                <a:tc>
                  <a:txBody>
                    <a:bodyPr/>
                    <a:lstStyle/>
                    <a:p>
                      <a:r>
                        <a:rPr lang="en-US" dirty="0">
                          <a:latin typeface="Cambria Math" panose="02040503050406030204" pitchFamily="18" charset="0"/>
                          <a:ea typeface="Cambria Math" panose="02040503050406030204" pitchFamily="18" charset="0"/>
                        </a:rPr>
                        <a:t>Baroda</a:t>
                      </a:r>
                    </a:p>
                  </a:txBody>
                  <a:tcPr/>
                </a:tc>
                <a:extLst>
                  <a:ext uri="{0D108BD9-81ED-4DB2-BD59-A6C34878D82A}">
                    <a16:rowId xmlns:a16="http://schemas.microsoft.com/office/drawing/2014/main" val="10004"/>
                  </a:ext>
                </a:extLst>
              </a:tr>
            </a:tbl>
          </a:graphicData>
        </a:graphic>
      </p:graphicFrame>
      <p:cxnSp>
        <p:nvCxnSpPr>
          <p:cNvPr id="11" name="Straight Arrow Connector 10">
            <a:extLst>
              <a:ext uri="{FF2B5EF4-FFF2-40B4-BE49-F238E27FC236}">
                <a16:creationId xmlns:a16="http://schemas.microsoft.com/office/drawing/2014/main" id="{366C97D2-5535-4E08-9A4C-AC4F6308266F}"/>
              </a:ext>
            </a:extLst>
          </p:cNvPr>
          <p:cNvCxnSpPr>
            <a:stCxn id="7" idx="1"/>
            <a:endCxn id="8" idx="0"/>
          </p:cNvCxnSpPr>
          <p:nvPr/>
        </p:nvCxnSpPr>
        <p:spPr>
          <a:xfrm flipH="1">
            <a:off x="5095973" y="2456116"/>
            <a:ext cx="913565" cy="97684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B0860922-C498-47A0-846F-6809F2BBFB3B}"/>
              </a:ext>
            </a:extLst>
          </p:cNvPr>
          <p:cNvCxnSpPr>
            <a:stCxn id="7" idx="3"/>
            <a:endCxn id="9" idx="0"/>
          </p:cNvCxnSpPr>
          <p:nvPr/>
        </p:nvCxnSpPr>
        <p:spPr>
          <a:xfrm>
            <a:off x="8458089" y="2456116"/>
            <a:ext cx="993298" cy="962564"/>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7209F5AC-7D5C-4329-A490-C409F4DD9185}"/>
              </a:ext>
            </a:extLst>
          </p:cNvPr>
          <p:cNvCxnSpPr>
            <a:stCxn id="8" idx="2"/>
            <a:endCxn id="10" idx="1"/>
          </p:cNvCxnSpPr>
          <p:nvPr/>
        </p:nvCxnSpPr>
        <p:spPr>
          <a:xfrm>
            <a:off x="5095973" y="4545483"/>
            <a:ext cx="873551" cy="135890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67EEA8A1-2E90-4BC6-B4BD-C8831ECABEEE}"/>
              </a:ext>
            </a:extLst>
          </p:cNvPr>
          <p:cNvCxnSpPr>
            <a:stCxn id="9" idx="2"/>
            <a:endCxn id="10" idx="3"/>
          </p:cNvCxnSpPr>
          <p:nvPr/>
        </p:nvCxnSpPr>
        <p:spPr>
          <a:xfrm flipH="1">
            <a:off x="8462852" y="4531200"/>
            <a:ext cx="988535" cy="1373183"/>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5" name="Rectangle 14">
            <a:extLst>
              <a:ext uri="{FF2B5EF4-FFF2-40B4-BE49-F238E27FC236}">
                <a16:creationId xmlns:a16="http://schemas.microsoft.com/office/drawing/2014/main" id="{4AC9E1B4-887C-490C-BF3B-9F76EBED3052}"/>
              </a:ext>
            </a:extLst>
          </p:cNvPr>
          <p:cNvSpPr/>
          <p:nvPr/>
        </p:nvSpPr>
        <p:spPr>
          <a:xfrm>
            <a:off x="5964761" y="5722914"/>
            <a:ext cx="2493328" cy="731520"/>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16" name="Right Brace 15">
            <a:extLst>
              <a:ext uri="{FF2B5EF4-FFF2-40B4-BE49-F238E27FC236}">
                <a16:creationId xmlns:a16="http://schemas.microsoft.com/office/drawing/2014/main" id="{CF2B17FE-E48F-4614-9579-0DBE2BE632CB}"/>
              </a:ext>
            </a:extLst>
          </p:cNvPr>
          <p:cNvSpPr/>
          <p:nvPr/>
        </p:nvSpPr>
        <p:spPr>
          <a:xfrm>
            <a:off x="8636524" y="5722914"/>
            <a:ext cx="152400" cy="731520"/>
          </a:xfrm>
          <a:prstGeom prst="rightBrace">
            <a:avLst/>
          </a:prstGeom>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D0B3C231-A3A3-4363-9906-DEE405A4DF60}"/>
              </a:ext>
            </a:extLst>
          </p:cNvPr>
          <p:cNvSpPr txBox="1"/>
          <p:nvPr/>
        </p:nvSpPr>
        <p:spPr>
          <a:xfrm>
            <a:off x="8788923" y="5904383"/>
            <a:ext cx="1875473" cy="369332"/>
          </a:xfrm>
          <a:prstGeom prst="rect">
            <a:avLst/>
          </a:prstGeom>
          <a:noFill/>
        </p:spPr>
        <p:txBody>
          <a:bodyPr wrap="square" rtlCol="0">
            <a:spAutoFit/>
          </a:bodyPr>
          <a:lstStyle/>
          <a:p>
            <a:r>
              <a:rPr lang="en-US" b="1" dirty="0">
                <a:solidFill>
                  <a:srgbClr val="FF0000"/>
                </a:solidFill>
                <a:latin typeface="Cambria Math" panose="02040503050406030204" pitchFamily="18" charset="0"/>
                <a:ea typeface="Cambria Math" panose="02040503050406030204" pitchFamily="18" charset="0"/>
              </a:rPr>
              <a:t>Extra records</a:t>
            </a:r>
          </a:p>
        </p:txBody>
      </p:sp>
      <p:sp>
        <p:nvSpPr>
          <p:cNvPr id="18" name="TextBox 17">
            <a:extLst>
              <a:ext uri="{FF2B5EF4-FFF2-40B4-BE49-F238E27FC236}">
                <a16:creationId xmlns:a16="http://schemas.microsoft.com/office/drawing/2014/main" id="{64098098-B9B9-402B-ABE6-B2E151B702CC}"/>
              </a:ext>
            </a:extLst>
          </p:cNvPr>
          <p:cNvSpPr txBox="1"/>
          <p:nvPr/>
        </p:nvSpPr>
        <p:spPr>
          <a:xfrm>
            <a:off x="6342124" y="3758390"/>
            <a:ext cx="1688163" cy="461665"/>
          </a:xfrm>
          <a:prstGeom prst="rect">
            <a:avLst/>
          </a:prstGeom>
          <a:noFill/>
        </p:spPr>
        <p:txBody>
          <a:bodyPr wrap="square" rtlCol="0">
            <a:spAutoFit/>
          </a:bodyPr>
          <a:lstStyle/>
          <a:p>
            <a:pPr algn="ctr"/>
            <a:r>
              <a:rPr lang="en-US" sz="2400" dirty="0">
                <a:latin typeface="Cambria Math" panose="02040503050406030204" pitchFamily="18" charset="0"/>
                <a:ea typeface="Cambria Math" panose="02040503050406030204" pitchFamily="18" charset="0"/>
              </a:rPr>
              <a:t>Not Same</a:t>
            </a:r>
            <a:endParaRPr lang="en-IN" sz="2400" dirty="0">
              <a:latin typeface="Cambria Math" panose="02040503050406030204" pitchFamily="18" charset="0"/>
              <a:ea typeface="Cambria Math" panose="02040503050406030204" pitchFamily="18" charset="0"/>
            </a:endParaRPr>
          </a:p>
        </p:txBody>
      </p:sp>
      <p:sp>
        <p:nvSpPr>
          <p:cNvPr id="19" name="Right Arrow 16">
            <a:extLst>
              <a:ext uri="{FF2B5EF4-FFF2-40B4-BE49-F238E27FC236}">
                <a16:creationId xmlns:a16="http://schemas.microsoft.com/office/drawing/2014/main" id="{C13329C4-2616-40E2-A650-2CCAC17A3DD8}"/>
              </a:ext>
            </a:extLst>
          </p:cNvPr>
          <p:cNvSpPr/>
          <p:nvPr/>
        </p:nvSpPr>
        <p:spPr>
          <a:xfrm rot="5400000">
            <a:off x="6760438" y="4452045"/>
            <a:ext cx="685800" cy="28640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0" name="Right Arrow 17">
            <a:extLst>
              <a:ext uri="{FF2B5EF4-FFF2-40B4-BE49-F238E27FC236}">
                <a16:creationId xmlns:a16="http://schemas.microsoft.com/office/drawing/2014/main" id="{2697BCC3-9173-4712-9506-8F57EAF081F3}"/>
              </a:ext>
            </a:extLst>
          </p:cNvPr>
          <p:cNvSpPr/>
          <p:nvPr/>
        </p:nvSpPr>
        <p:spPr>
          <a:xfrm rot="16200000">
            <a:off x="6768058" y="3208119"/>
            <a:ext cx="685800" cy="28640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D8529BFA-32D4-4771-98C1-52C6B641F28A}"/>
              </a:ext>
            </a:extLst>
          </p:cNvPr>
          <p:cNvSpPr/>
          <p:nvPr/>
        </p:nvSpPr>
        <p:spPr>
          <a:xfrm>
            <a:off x="4014648" y="2990477"/>
            <a:ext cx="7122717" cy="1968926"/>
          </a:xfrm>
          <a:prstGeom prst="rect">
            <a:avLst/>
          </a:prstGeom>
          <a:ln w="12700">
            <a:noFill/>
          </a:ln>
          <a:effectLst/>
          <a:scene3d>
            <a:camera prst="orthographicFront">
              <a:rot lat="0" lon="0" rev="0"/>
            </a:camera>
            <a:lightRig rig="chilly" dir="t">
              <a:rot lat="0" lon="0" rev="18480000"/>
            </a:lightRig>
          </a:scene3d>
          <a:sp3d prstMaterial="clear">
            <a:bevelT h="63500"/>
          </a:sp3d>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4" name="TextBox 23">
            <a:extLst>
              <a:ext uri="{FF2B5EF4-FFF2-40B4-BE49-F238E27FC236}">
                <a16:creationId xmlns:a16="http://schemas.microsoft.com/office/drawing/2014/main" id="{5E5930F5-BB92-497D-97A5-98F247435E0C}"/>
              </a:ext>
            </a:extLst>
          </p:cNvPr>
          <p:cNvSpPr txBox="1"/>
          <p:nvPr/>
        </p:nvSpPr>
        <p:spPr>
          <a:xfrm>
            <a:off x="9517823" y="4988838"/>
            <a:ext cx="1875473" cy="369332"/>
          </a:xfrm>
          <a:prstGeom prst="rect">
            <a:avLst/>
          </a:prstGeom>
          <a:noFill/>
        </p:spPr>
        <p:txBody>
          <a:bodyPr wrap="square" rtlCol="0">
            <a:spAutoFit/>
          </a:bodyPr>
          <a:lstStyle/>
          <a:p>
            <a:pPr algn="ctr"/>
            <a:r>
              <a:rPr lang="en-US" b="1" dirty="0">
                <a:solidFill>
                  <a:srgbClr val="FF0000"/>
                </a:solidFill>
                <a:latin typeface="Cambria Math" panose="02040503050406030204" pitchFamily="18" charset="0"/>
                <a:ea typeface="Cambria Math" panose="02040503050406030204" pitchFamily="18" charset="0"/>
              </a:rPr>
              <a:t>Perform Join</a:t>
            </a:r>
          </a:p>
        </p:txBody>
      </p:sp>
    </p:spTree>
    <p:extLst>
      <p:ext uri="{BB962C8B-B14F-4D97-AF65-F5344CB8AC3E}">
        <p14:creationId xmlns:p14="http://schemas.microsoft.com/office/powerpoint/2010/main" val="134858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500"/>
                                        <p:tgtEl>
                                          <p:spTgt spid="1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500"/>
                                        <p:tgtEl>
                                          <p:spTgt spid="1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500"/>
                                        <p:tgtEl>
                                          <p:spTgt spid="2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fade">
                                      <p:cBhvr>
                                        <p:cTn id="69" dur="500"/>
                                        <p:tgtEl>
                                          <p:spTgt spid="1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fade">
                                      <p:cBhvr>
                                        <p:cTn id="72" dur="500"/>
                                        <p:tgtEl>
                                          <p:spTgt spid="18"/>
                                        </p:tgtEl>
                                      </p:cBhvr>
                                    </p:animEffect>
                                  </p:childTnLst>
                                </p:cTn>
                              </p:par>
                            </p:childTnLst>
                          </p:cTn>
                        </p:par>
                      </p:childTnLst>
                    </p:cTn>
                  </p:par>
                  <p:par>
                    <p:cTn id="73" fill="hold">
                      <p:stCondLst>
                        <p:cond delay="indefinite"/>
                      </p:stCondLst>
                      <p:childTnLst>
                        <p:par>
                          <p:cTn id="74" fill="hold">
                            <p:stCondLst>
                              <p:cond delay="0"/>
                            </p:stCondLst>
                            <p:childTnLst>
                              <p:par>
                                <p:cTn id="75" presetID="21" presetClass="entr" presetSubtype="1" fill="hold" grpId="0" nodeType="click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wheel(1)">
                                      <p:cBhvr>
                                        <p:cTn id="77" dur="2000"/>
                                        <p:tgtEl>
                                          <p:spTgt spid="15"/>
                                        </p:tgtEl>
                                      </p:cBhvr>
                                    </p:animEffect>
                                  </p:childTnLst>
                                </p:cTn>
                              </p:par>
                              <p:par>
                                <p:cTn id="78" presetID="21" presetClass="entr" presetSubtype="1" fill="hold" grpId="0" nodeType="with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wheel(1)">
                                      <p:cBhvr>
                                        <p:cTn id="80" dur="2000"/>
                                        <p:tgtEl>
                                          <p:spTgt spid="17"/>
                                        </p:tgtEl>
                                      </p:cBhvr>
                                    </p:animEffect>
                                  </p:childTnLst>
                                </p:cTn>
                              </p:par>
                              <p:par>
                                <p:cTn id="81" presetID="21" presetClass="entr" presetSubtype="1"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Effect transition="in" filter="wheel(1)">
                                      <p:cBhvr>
                                        <p:cTn id="83"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P spid="18" grpId="0"/>
      <p:bldP spid="19" grpId="0" animBg="1"/>
      <p:bldP spid="20" grpId="0" animBg="1"/>
      <p:bldP spid="27" grpId="0" animBg="1"/>
      <p:bldP spid="2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14" y="1123837"/>
            <a:ext cx="3289955" cy="4601183"/>
          </a:xfrm>
        </p:spPr>
        <p:txBody>
          <a:bodyPr/>
          <a:lstStyle/>
          <a:p>
            <a:r>
              <a:rPr lang="en-US" b="1" dirty="0">
                <a:solidFill>
                  <a:schemeClr val="tx1"/>
                </a:solidFill>
                <a:latin typeface="Cambria" panose="02040503050406030204" pitchFamily="18" charset="0"/>
                <a:ea typeface="Cambria" panose="02040503050406030204" pitchFamily="18" charset="0"/>
              </a:rPr>
              <a:t>Lossless Decomposition</a:t>
            </a:r>
            <a:endParaRPr lang="en-US" dirty="0"/>
          </a:p>
        </p:txBody>
      </p:sp>
      <p:sp>
        <p:nvSpPr>
          <p:cNvPr id="6" name="Rectangle 5">
            <a:extLst>
              <a:ext uri="{FF2B5EF4-FFF2-40B4-BE49-F238E27FC236}">
                <a16:creationId xmlns:a16="http://schemas.microsoft.com/office/drawing/2014/main" id="{FF734AE5-25B2-40FC-8304-DCB05997BE06}"/>
              </a:ext>
            </a:extLst>
          </p:cNvPr>
          <p:cNvSpPr/>
          <p:nvPr/>
        </p:nvSpPr>
        <p:spPr>
          <a:xfrm>
            <a:off x="3453352" y="76454"/>
            <a:ext cx="8245311" cy="1754326"/>
          </a:xfrm>
          <a:prstGeom prst="rect">
            <a:avLst/>
          </a:prstGeom>
        </p:spPr>
        <p:txBody>
          <a:bodyPr wrap="square">
            <a:spAutoFit/>
          </a:bodyPr>
          <a:lstStyle/>
          <a:p>
            <a:pPr marL="342900" indent="-342900" algn="just">
              <a:buFont typeface="Wingdings" panose="05000000000000000000" pitchFamily="2" charset="2"/>
              <a:buChar char="Ø"/>
            </a:pPr>
            <a:r>
              <a:rPr lang="en-US" sz="2400" dirty="0">
                <a:latin typeface="Cambria Math" panose="02040503050406030204" pitchFamily="18" charset="0"/>
                <a:ea typeface="Cambria Math" panose="02040503050406030204" pitchFamily="18" charset="0"/>
              </a:rPr>
              <a:t>The decomposition of relation R into R1 and R2 is said to be lossless when we join R1 and R2 and it displays the same relation as in R. </a:t>
            </a:r>
          </a:p>
          <a:p>
            <a:pPr marL="342900" indent="-342900" algn="just">
              <a:buFont typeface="Wingdings" panose="05000000000000000000" pitchFamily="2" charset="2"/>
              <a:buChar char="Ø"/>
            </a:pPr>
            <a:endParaRPr lang="en-US" sz="1050" dirty="0">
              <a:latin typeface="Cambria Math" panose="02040503050406030204" pitchFamily="18" charset="0"/>
              <a:ea typeface="Cambria Math" panose="02040503050406030204" pitchFamily="18" charset="0"/>
            </a:endParaRPr>
          </a:p>
          <a:p>
            <a:pPr marL="342900" indent="-342900" algn="just">
              <a:buFont typeface="Wingdings" panose="05000000000000000000" pitchFamily="2" charset="2"/>
              <a:buChar char="Ø"/>
            </a:pPr>
            <a:r>
              <a:rPr lang="en-US" sz="2400" dirty="0">
                <a:latin typeface="Cambria Math" panose="02040503050406030204" pitchFamily="18" charset="0"/>
                <a:ea typeface="Cambria Math" panose="02040503050406030204" pitchFamily="18" charset="0"/>
              </a:rPr>
              <a:t>All decomposed relations must be lossless decomposition.</a:t>
            </a:r>
          </a:p>
        </p:txBody>
      </p:sp>
      <p:graphicFrame>
        <p:nvGraphicFramePr>
          <p:cNvPr id="7" name="Content Placeholder 3">
            <a:extLst>
              <a:ext uri="{FF2B5EF4-FFF2-40B4-BE49-F238E27FC236}">
                <a16:creationId xmlns:a16="http://schemas.microsoft.com/office/drawing/2014/main" id="{98B72B7D-D788-4D2C-BBF5-178D88BB02FE}"/>
              </a:ext>
            </a:extLst>
          </p:cNvPr>
          <p:cNvGraphicFramePr>
            <a:graphicFrameLocks noGrp="1"/>
          </p:cNvGraphicFramePr>
          <p:nvPr>
            <p:ph idx="1"/>
            <p:extLst>
              <p:ext uri="{D42A27DB-BD31-4B8C-83A1-F6EECF244321}">
                <p14:modId xmlns:p14="http://schemas.microsoft.com/office/powerpoint/2010/main" val="3683972594"/>
              </p:ext>
            </p:extLst>
          </p:nvPr>
        </p:nvGraphicFramePr>
        <p:xfrm>
          <a:off x="6009538" y="1899856"/>
          <a:ext cx="2448551" cy="1112520"/>
        </p:xfrm>
        <a:graphic>
          <a:graphicData uri="http://schemas.openxmlformats.org/drawingml/2006/table">
            <a:tbl>
              <a:tblPr firstRow="1" bandRow="1">
                <a:tableStyleId>{5C22544A-7EE6-4342-B048-85BDC9FD1C3A}</a:tableStyleId>
              </a:tblPr>
              <a:tblGrid>
                <a:gridCol w="735291">
                  <a:extLst>
                    <a:ext uri="{9D8B030D-6E8A-4147-A177-3AD203B41FA5}">
                      <a16:colId xmlns:a16="http://schemas.microsoft.com/office/drawing/2014/main" val="20000"/>
                    </a:ext>
                  </a:extLst>
                </a:gridCol>
                <a:gridCol w="787187">
                  <a:extLst>
                    <a:ext uri="{9D8B030D-6E8A-4147-A177-3AD203B41FA5}">
                      <a16:colId xmlns:a16="http://schemas.microsoft.com/office/drawing/2014/main" val="20001"/>
                    </a:ext>
                  </a:extLst>
                </a:gridCol>
                <a:gridCol w="926073">
                  <a:extLst>
                    <a:ext uri="{9D8B030D-6E8A-4147-A177-3AD203B41FA5}">
                      <a16:colId xmlns:a16="http://schemas.microsoft.com/office/drawing/2014/main" val="20002"/>
                    </a:ext>
                  </a:extLst>
                </a:gridCol>
              </a:tblGrid>
              <a:tr h="370840">
                <a:tc>
                  <a:txBody>
                    <a:bodyPr/>
                    <a:lstStyle/>
                    <a:p>
                      <a:r>
                        <a:rPr lang="en-US" sz="1600" u="sng" dirty="0">
                          <a:latin typeface="Cambria Math" panose="02040503050406030204" pitchFamily="18" charset="0"/>
                          <a:ea typeface="Cambria Math" panose="02040503050406030204" pitchFamily="18" charset="0"/>
                        </a:rPr>
                        <a:t>AcNo</a:t>
                      </a:r>
                    </a:p>
                  </a:txBody>
                  <a:tcPr/>
                </a:tc>
                <a:tc>
                  <a:txBody>
                    <a:bodyPr/>
                    <a:lstStyle/>
                    <a:p>
                      <a:pPr algn="ctr"/>
                      <a:r>
                        <a:rPr lang="en-US" sz="1600" dirty="0">
                          <a:latin typeface="Cambria Math" panose="02040503050406030204" pitchFamily="18" charset="0"/>
                          <a:ea typeface="Cambria Math" panose="02040503050406030204" pitchFamily="18" charset="0"/>
                        </a:rPr>
                        <a:t>Bal</a:t>
                      </a:r>
                    </a:p>
                  </a:txBody>
                  <a:tcPr/>
                </a:tc>
                <a:tc>
                  <a:txBody>
                    <a:bodyPr/>
                    <a:lstStyle/>
                    <a:p>
                      <a:r>
                        <a:rPr lang="en-US" sz="1600" dirty="0">
                          <a:latin typeface="Cambria Math" panose="02040503050406030204" pitchFamily="18" charset="0"/>
                          <a:ea typeface="Cambria Math" panose="02040503050406030204" pitchFamily="18" charset="0"/>
                        </a:rPr>
                        <a:t>Branch</a:t>
                      </a:r>
                    </a:p>
                  </a:txBody>
                  <a:tcPr/>
                </a:tc>
                <a:extLst>
                  <a:ext uri="{0D108BD9-81ED-4DB2-BD59-A6C34878D82A}">
                    <a16:rowId xmlns:a16="http://schemas.microsoft.com/office/drawing/2014/main" val="10000"/>
                  </a:ext>
                </a:extLst>
              </a:tr>
              <a:tr h="370840">
                <a:tc>
                  <a:txBody>
                    <a:bodyPr/>
                    <a:lstStyle/>
                    <a:p>
                      <a:r>
                        <a:rPr lang="en-US" sz="1600" dirty="0">
                          <a:latin typeface="Cambria Math" panose="02040503050406030204" pitchFamily="18" charset="0"/>
                          <a:ea typeface="Cambria Math" panose="02040503050406030204" pitchFamily="18" charset="0"/>
                        </a:rPr>
                        <a:t>001</a:t>
                      </a:r>
                    </a:p>
                  </a:txBody>
                  <a:tcPr/>
                </a:tc>
                <a:tc>
                  <a:txBody>
                    <a:bodyPr/>
                    <a:lstStyle/>
                    <a:p>
                      <a:r>
                        <a:rPr lang="en-US" sz="1600" dirty="0">
                          <a:latin typeface="Cambria Math" panose="02040503050406030204" pitchFamily="18" charset="0"/>
                          <a:ea typeface="Cambria Math" panose="02040503050406030204" pitchFamily="18" charset="0"/>
                        </a:rPr>
                        <a:t>50000</a:t>
                      </a:r>
                    </a:p>
                  </a:txBody>
                  <a:tcPr/>
                </a:tc>
                <a:tc>
                  <a:txBody>
                    <a:bodyPr/>
                    <a:lstStyle/>
                    <a:p>
                      <a:r>
                        <a:rPr lang="en-US" sz="1600" dirty="0">
                          <a:latin typeface="Cambria Math" panose="02040503050406030204" pitchFamily="18" charset="0"/>
                          <a:ea typeface="Cambria Math" panose="02040503050406030204" pitchFamily="18" charset="0"/>
                        </a:rPr>
                        <a:t>Rajkot</a:t>
                      </a:r>
                    </a:p>
                  </a:txBody>
                  <a:tcPr/>
                </a:tc>
                <a:extLst>
                  <a:ext uri="{0D108BD9-81ED-4DB2-BD59-A6C34878D82A}">
                    <a16:rowId xmlns:a16="http://schemas.microsoft.com/office/drawing/2014/main" val="10001"/>
                  </a:ext>
                </a:extLst>
              </a:tr>
              <a:tr h="370840">
                <a:tc>
                  <a:txBody>
                    <a:bodyPr/>
                    <a:lstStyle/>
                    <a:p>
                      <a:r>
                        <a:rPr lang="en-US" sz="1600" dirty="0">
                          <a:latin typeface="Cambria Math" panose="02040503050406030204" pitchFamily="18" charset="0"/>
                          <a:ea typeface="Cambria Math" panose="02040503050406030204" pitchFamily="18" charset="0"/>
                        </a:rPr>
                        <a:t>002</a:t>
                      </a:r>
                    </a:p>
                  </a:txBody>
                  <a:tcPr/>
                </a:tc>
                <a:tc>
                  <a:txBody>
                    <a:bodyPr/>
                    <a:lstStyle/>
                    <a:p>
                      <a:r>
                        <a:rPr lang="en-US" sz="1600" dirty="0">
                          <a:latin typeface="Cambria Math" panose="02040503050406030204" pitchFamily="18" charset="0"/>
                          <a:ea typeface="Cambria Math" panose="02040503050406030204" pitchFamily="18" charset="0"/>
                        </a:rPr>
                        <a:t>75000</a:t>
                      </a:r>
                    </a:p>
                  </a:txBody>
                  <a:tcPr/>
                </a:tc>
                <a:tc>
                  <a:txBody>
                    <a:bodyPr/>
                    <a:lstStyle/>
                    <a:p>
                      <a:r>
                        <a:rPr lang="en-US" sz="1600" dirty="0">
                          <a:latin typeface="Cambria Math" panose="02040503050406030204" pitchFamily="18" charset="0"/>
                          <a:ea typeface="Cambria Math" panose="02040503050406030204" pitchFamily="18" charset="0"/>
                        </a:rPr>
                        <a:t>Baroda</a:t>
                      </a:r>
                    </a:p>
                  </a:txBody>
                  <a:tcPr/>
                </a:tc>
                <a:extLst>
                  <a:ext uri="{0D108BD9-81ED-4DB2-BD59-A6C34878D82A}">
                    <a16:rowId xmlns:a16="http://schemas.microsoft.com/office/drawing/2014/main" val="10002"/>
                  </a:ext>
                </a:extLst>
              </a:tr>
            </a:tbl>
          </a:graphicData>
        </a:graphic>
      </p:graphicFrame>
      <p:graphicFrame>
        <p:nvGraphicFramePr>
          <p:cNvPr id="9" name="Content Placeholder 3">
            <a:extLst>
              <a:ext uri="{FF2B5EF4-FFF2-40B4-BE49-F238E27FC236}">
                <a16:creationId xmlns:a16="http://schemas.microsoft.com/office/drawing/2014/main" id="{D77EBC42-C180-45A8-A41F-49561F8D405F}"/>
              </a:ext>
            </a:extLst>
          </p:cNvPr>
          <p:cNvGraphicFramePr>
            <a:graphicFrameLocks/>
          </p:cNvGraphicFramePr>
          <p:nvPr>
            <p:extLst>
              <p:ext uri="{D42A27DB-BD31-4B8C-83A1-F6EECF244321}">
                <p14:modId xmlns:p14="http://schemas.microsoft.com/office/powerpoint/2010/main" val="2520181140"/>
              </p:ext>
            </p:extLst>
          </p:nvPr>
        </p:nvGraphicFramePr>
        <p:xfrm>
          <a:off x="8513651" y="3418680"/>
          <a:ext cx="1875473" cy="1112520"/>
        </p:xfrm>
        <a:graphic>
          <a:graphicData uri="http://schemas.openxmlformats.org/drawingml/2006/table">
            <a:tbl>
              <a:tblPr firstRow="1" bandRow="1">
                <a:tableStyleId>{5C22544A-7EE6-4342-B048-85BDC9FD1C3A}</a:tableStyleId>
              </a:tblPr>
              <a:tblGrid>
                <a:gridCol w="875446">
                  <a:extLst>
                    <a:ext uri="{9D8B030D-6E8A-4147-A177-3AD203B41FA5}">
                      <a16:colId xmlns:a16="http://schemas.microsoft.com/office/drawing/2014/main" val="20000"/>
                    </a:ext>
                  </a:extLst>
                </a:gridCol>
                <a:gridCol w="1000027">
                  <a:extLst>
                    <a:ext uri="{9D8B030D-6E8A-4147-A177-3AD203B41FA5}">
                      <a16:colId xmlns:a16="http://schemas.microsoft.com/office/drawing/2014/main" val="20001"/>
                    </a:ext>
                  </a:extLst>
                </a:gridCol>
              </a:tblGrid>
              <a:tr h="370840">
                <a:tc>
                  <a:txBody>
                    <a:bodyPr/>
                    <a:lstStyle/>
                    <a:p>
                      <a:pPr algn="ctr"/>
                      <a:r>
                        <a:rPr lang="en-US" u="sng" dirty="0">
                          <a:latin typeface="Cambria Math" panose="02040503050406030204" pitchFamily="18" charset="0"/>
                          <a:ea typeface="Cambria Math" panose="02040503050406030204" pitchFamily="18" charset="0"/>
                        </a:rPr>
                        <a:t>AcNo</a:t>
                      </a:r>
                      <a:endParaRPr lang="en-US" dirty="0">
                        <a:latin typeface="Cambria Math" panose="02040503050406030204" pitchFamily="18" charset="0"/>
                        <a:ea typeface="Cambria Math" panose="02040503050406030204" pitchFamily="18" charset="0"/>
                      </a:endParaRPr>
                    </a:p>
                  </a:txBody>
                  <a:tcPr/>
                </a:tc>
                <a:tc>
                  <a:txBody>
                    <a:bodyPr/>
                    <a:lstStyle/>
                    <a:p>
                      <a:r>
                        <a:rPr lang="en-US" dirty="0">
                          <a:latin typeface="Cambria Math" panose="02040503050406030204" pitchFamily="18" charset="0"/>
                          <a:ea typeface="Cambria Math" panose="02040503050406030204" pitchFamily="18" charset="0"/>
                        </a:rPr>
                        <a:t>Branch</a:t>
                      </a:r>
                    </a:p>
                  </a:txBody>
                  <a:tcPr/>
                </a:tc>
                <a:extLst>
                  <a:ext uri="{0D108BD9-81ED-4DB2-BD59-A6C34878D82A}">
                    <a16:rowId xmlns:a16="http://schemas.microsoft.com/office/drawing/2014/main" val="10000"/>
                  </a:ext>
                </a:extLst>
              </a:tr>
              <a:tr h="370840">
                <a:tc>
                  <a:txBody>
                    <a:bodyPr/>
                    <a:lstStyle/>
                    <a:p>
                      <a:r>
                        <a:rPr lang="en-US" dirty="0">
                          <a:latin typeface="Cambria Math" panose="02040503050406030204" pitchFamily="18" charset="0"/>
                          <a:ea typeface="Cambria Math" panose="02040503050406030204" pitchFamily="18" charset="0"/>
                        </a:rPr>
                        <a:t>001</a:t>
                      </a:r>
                    </a:p>
                  </a:txBody>
                  <a:tcPr/>
                </a:tc>
                <a:tc>
                  <a:txBody>
                    <a:bodyPr/>
                    <a:lstStyle/>
                    <a:p>
                      <a:r>
                        <a:rPr lang="en-US" dirty="0">
                          <a:latin typeface="Cambria Math" panose="02040503050406030204" pitchFamily="18" charset="0"/>
                          <a:ea typeface="Cambria Math" panose="02040503050406030204" pitchFamily="18" charset="0"/>
                        </a:rPr>
                        <a:t>Rajkot</a:t>
                      </a:r>
                    </a:p>
                  </a:txBody>
                  <a:tcPr/>
                </a:tc>
                <a:extLst>
                  <a:ext uri="{0D108BD9-81ED-4DB2-BD59-A6C34878D82A}">
                    <a16:rowId xmlns:a16="http://schemas.microsoft.com/office/drawing/2014/main" val="10001"/>
                  </a:ext>
                </a:extLst>
              </a:tr>
              <a:tr h="370840">
                <a:tc>
                  <a:txBody>
                    <a:bodyPr/>
                    <a:lstStyle/>
                    <a:p>
                      <a:r>
                        <a:rPr lang="en-US" dirty="0">
                          <a:latin typeface="Cambria Math" panose="02040503050406030204" pitchFamily="18" charset="0"/>
                          <a:ea typeface="Cambria Math" panose="02040503050406030204" pitchFamily="18" charset="0"/>
                        </a:rPr>
                        <a:t>002</a:t>
                      </a:r>
                    </a:p>
                  </a:txBody>
                  <a:tcPr/>
                </a:tc>
                <a:tc>
                  <a:txBody>
                    <a:bodyPr/>
                    <a:lstStyle/>
                    <a:p>
                      <a:r>
                        <a:rPr lang="en-US" dirty="0">
                          <a:latin typeface="Cambria Math" panose="02040503050406030204" pitchFamily="18" charset="0"/>
                          <a:ea typeface="Cambria Math" panose="02040503050406030204" pitchFamily="18" charset="0"/>
                        </a:rPr>
                        <a:t>Baroda</a:t>
                      </a:r>
                    </a:p>
                  </a:txBody>
                  <a:tcPr/>
                </a:tc>
                <a:extLst>
                  <a:ext uri="{0D108BD9-81ED-4DB2-BD59-A6C34878D82A}">
                    <a16:rowId xmlns:a16="http://schemas.microsoft.com/office/drawing/2014/main" val="10002"/>
                  </a:ext>
                </a:extLst>
              </a:tr>
            </a:tbl>
          </a:graphicData>
        </a:graphic>
      </p:graphicFrame>
      <p:graphicFrame>
        <p:nvGraphicFramePr>
          <p:cNvPr id="8" name="Content Placeholder 3">
            <a:extLst>
              <a:ext uri="{FF2B5EF4-FFF2-40B4-BE49-F238E27FC236}">
                <a16:creationId xmlns:a16="http://schemas.microsoft.com/office/drawing/2014/main" id="{5F1DA590-534B-4E12-A786-168C47D46A24}"/>
              </a:ext>
            </a:extLst>
          </p:cNvPr>
          <p:cNvGraphicFramePr>
            <a:graphicFrameLocks/>
          </p:cNvGraphicFramePr>
          <p:nvPr>
            <p:extLst>
              <p:ext uri="{D42A27DB-BD31-4B8C-83A1-F6EECF244321}">
                <p14:modId xmlns:p14="http://schemas.microsoft.com/office/powerpoint/2010/main" val="1211160117"/>
              </p:ext>
            </p:extLst>
          </p:nvPr>
        </p:nvGraphicFramePr>
        <p:xfrm>
          <a:off x="4298623" y="3432963"/>
          <a:ext cx="1594701" cy="1112520"/>
        </p:xfrm>
        <a:graphic>
          <a:graphicData uri="http://schemas.openxmlformats.org/drawingml/2006/table">
            <a:tbl>
              <a:tblPr firstRow="1" bandRow="1">
                <a:tableStyleId>{5C22544A-7EE6-4342-B048-85BDC9FD1C3A}</a:tableStyleId>
              </a:tblPr>
              <a:tblGrid>
                <a:gridCol w="754144">
                  <a:extLst>
                    <a:ext uri="{9D8B030D-6E8A-4147-A177-3AD203B41FA5}">
                      <a16:colId xmlns:a16="http://schemas.microsoft.com/office/drawing/2014/main" val="20000"/>
                    </a:ext>
                  </a:extLst>
                </a:gridCol>
                <a:gridCol w="840557">
                  <a:extLst>
                    <a:ext uri="{9D8B030D-6E8A-4147-A177-3AD203B41FA5}">
                      <a16:colId xmlns:a16="http://schemas.microsoft.com/office/drawing/2014/main" val="20001"/>
                    </a:ext>
                  </a:extLst>
                </a:gridCol>
              </a:tblGrid>
              <a:tr h="370840">
                <a:tc>
                  <a:txBody>
                    <a:bodyPr/>
                    <a:lstStyle/>
                    <a:p>
                      <a:pPr algn="ctr"/>
                      <a:r>
                        <a:rPr lang="en-US" u="sng" dirty="0">
                          <a:latin typeface="Cambria Math" panose="02040503050406030204" pitchFamily="18" charset="0"/>
                          <a:ea typeface="Cambria Math" panose="02040503050406030204" pitchFamily="18" charset="0"/>
                        </a:rPr>
                        <a:t>AcNo</a:t>
                      </a:r>
                    </a:p>
                  </a:txBody>
                  <a:tcPr/>
                </a:tc>
                <a:tc>
                  <a:txBody>
                    <a:bodyPr/>
                    <a:lstStyle/>
                    <a:p>
                      <a:pPr algn="ctr"/>
                      <a:r>
                        <a:rPr lang="en-US" dirty="0">
                          <a:latin typeface="Cambria Math" panose="02040503050406030204" pitchFamily="18" charset="0"/>
                          <a:ea typeface="Cambria Math" panose="02040503050406030204" pitchFamily="18" charset="0"/>
                        </a:rPr>
                        <a:t>Bal</a:t>
                      </a:r>
                    </a:p>
                  </a:txBody>
                  <a:tcPr/>
                </a:tc>
                <a:extLst>
                  <a:ext uri="{0D108BD9-81ED-4DB2-BD59-A6C34878D82A}">
                    <a16:rowId xmlns:a16="http://schemas.microsoft.com/office/drawing/2014/main" val="10000"/>
                  </a:ext>
                </a:extLst>
              </a:tr>
              <a:tr h="370840">
                <a:tc>
                  <a:txBody>
                    <a:bodyPr/>
                    <a:lstStyle/>
                    <a:p>
                      <a:r>
                        <a:rPr lang="en-US" dirty="0">
                          <a:latin typeface="Cambria Math" panose="02040503050406030204" pitchFamily="18" charset="0"/>
                          <a:ea typeface="Cambria Math" panose="02040503050406030204" pitchFamily="18" charset="0"/>
                        </a:rPr>
                        <a:t>001</a:t>
                      </a:r>
                    </a:p>
                  </a:txBody>
                  <a:tcPr/>
                </a:tc>
                <a:tc>
                  <a:txBody>
                    <a:bodyPr/>
                    <a:lstStyle/>
                    <a:p>
                      <a:r>
                        <a:rPr lang="en-US" dirty="0">
                          <a:latin typeface="Cambria Math" panose="02040503050406030204" pitchFamily="18" charset="0"/>
                          <a:ea typeface="Cambria Math" panose="02040503050406030204" pitchFamily="18" charset="0"/>
                        </a:rPr>
                        <a:t>50000</a:t>
                      </a:r>
                    </a:p>
                  </a:txBody>
                  <a:tcPr/>
                </a:tc>
                <a:extLst>
                  <a:ext uri="{0D108BD9-81ED-4DB2-BD59-A6C34878D82A}">
                    <a16:rowId xmlns:a16="http://schemas.microsoft.com/office/drawing/2014/main" val="10001"/>
                  </a:ext>
                </a:extLst>
              </a:tr>
              <a:tr h="370840">
                <a:tc>
                  <a:txBody>
                    <a:bodyPr/>
                    <a:lstStyle/>
                    <a:p>
                      <a:r>
                        <a:rPr lang="en-US" dirty="0">
                          <a:latin typeface="Cambria Math" panose="02040503050406030204" pitchFamily="18" charset="0"/>
                          <a:ea typeface="Cambria Math" panose="02040503050406030204" pitchFamily="18" charset="0"/>
                        </a:rPr>
                        <a:t>002</a:t>
                      </a:r>
                    </a:p>
                  </a:txBody>
                  <a:tcPr/>
                </a:tc>
                <a:tc>
                  <a:txBody>
                    <a:bodyPr/>
                    <a:lstStyle/>
                    <a:p>
                      <a:r>
                        <a:rPr lang="en-US" dirty="0">
                          <a:latin typeface="Cambria Math" panose="02040503050406030204" pitchFamily="18" charset="0"/>
                          <a:ea typeface="Cambria Math" panose="02040503050406030204" pitchFamily="18" charset="0"/>
                        </a:rPr>
                        <a:t>75000</a:t>
                      </a:r>
                    </a:p>
                  </a:txBody>
                  <a:tcPr/>
                </a:tc>
                <a:extLst>
                  <a:ext uri="{0D108BD9-81ED-4DB2-BD59-A6C34878D82A}">
                    <a16:rowId xmlns:a16="http://schemas.microsoft.com/office/drawing/2014/main" val="10002"/>
                  </a:ext>
                </a:extLst>
              </a:tr>
            </a:tbl>
          </a:graphicData>
        </a:graphic>
      </p:graphicFrame>
      <p:graphicFrame>
        <p:nvGraphicFramePr>
          <p:cNvPr id="10" name="Content Placeholder 3">
            <a:extLst>
              <a:ext uri="{FF2B5EF4-FFF2-40B4-BE49-F238E27FC236}">
                <a16:creationId xmlns:a16="http://schemas.microsoft.com/office/drawing/2014/main" id="{3EC05879-BC9A-4C69-96F2-AF5AD985BCBE}"/>
              </a:ext>
            </a:extLst>
          </p:cNvPr>
          <p:cNvGraphicFramePr>
            <a:graphicFrameLocks/>
          </p:cNvGraphicFramePr>
          <p:nvPr>
            <p:extLst>
              <p:ext uri="{D42A27DB-BD31-4B8C-83A1-F6EECF244321}">
                <p14:modId xmlns:p14="http://schemas.microsoft.com/office/powerpoint/2010/main" val="316776274"/>
              </p:ext>
            </p:extLst>
          </p:nvPr>
        </p:nvGraphicFramePr>
        <p:xfrm>
          <a:off x="5999877" y="4977283"/>
          <a:ext cx="2493328" cy="1112520"/>
        </p:xfrm>
        <a:graphic>
          <a:graphicData uri="http://schemas.openxmlformats.org/drawingml/2006/table">
            <a:tbl>
              <a:tblPr firstRow="1" bandRow="1">
                <a:tableStyleId>{5C22544A-7EE6-4342-B048-85BDC9FD1C3A}</a:tableStyleId>
              </a:tblPr>
              <a:tblGrid>
                <a:gridCol w="770641">
                  <a:extLst>
                    <a:ext uri="{9D8B030D-6E8A-4147-A177-3AD203B41FA5}">
                      <a16:colId xmlns:a16="http://schemas.microsoft.com/office/drawing/2014/main" val="20000"/>
                    </a:ext>
                  </a:extLst>
                </a:gridCol>
                <a:gridCol w="823844">
                  <a:extLst>
                    <a:ext uri="{9D8B030D-6E8A-4147-A177-3AD203B41FA5}">
                      <a16:colId xmlns:a16="http://schemas.microsoft.com/office/drawing/2014/main" val="20001"/>
                    </a:ext>
                  </a:extLst>
                </a:gridCol>
                <a:gridCol w="898843">
                  <a:extLst>
                    <a:ext uri="{9D8B030D-6E8A-4147-A177-3AD203B41FA5}">
                      <a16:colId xmlns:a16="http://schemas.microsoft.com/office/drawing/2014/main" val="20002"/>
                    </a:ext>
                  </a:extLst>
                </a:gridCol>
              </a:tblGrid>
              <a:tr h="370840">
                <a:tc>
                  <a:txBody>
                    <a:bodyPr/>
                    <a:lstStyle/>
                    <a:p>
                      <a:r>
                        <a:rPr lang="en-US" u="sng" dirty="0">
                          <a:latin typeface="Cambria Math" panose="02040503050406030204" pitchFamily="18" charset="0"/>
                          <a:ea typeface="Cambria Math" panose="02040503050406030204" pitchFamily="18" charset="0"/>
                        </a:rPr>
                        <a:t>AcNo</a:t>
                      </a:r>
                    </a:p>
                  </a:txBody>
                  <a:tcPr/>
                </a:tc>
                <a:tc>
                  <a:txBody>
                    <a:bodyPr/>
                    <a:lstStyle/>
                    <a:p>
                      <a:pPr algn="ctr"/>
                      <a:r>
                        <a:rPr lang="en-US" dirty="0">
                          <a:latin typeface="Cambria Math" panose="02040503050406030204" pitchFamily="18" charset="0"/>
                          <a:ea typeface="Cambria Math" panose="02040503050406030204" pitchFamily="18" charset="0"/>
                        </a:rPr>
                        <a:t>Bal</a:t>
                      </a:r>
                    </a:p>
                  </a:txBody>
                  <a:tcPr/>
                </a:tc>
                <a:tc>
                  <a:txBody>
                    <a:bodyPr/>
                    <a:lstStyle/>
                    <a:p>
                      <a:r>
                        <a:rPr lang="en-US" dirty="0">
                          <a:latin typeface="Cambria Math" panose="02040503050406030204" pitchFamily="18" charset="0"/>
                          <a:ea typeface="Cambria Math" panose="02040503050406030204" pitchFamily="18" charset="0"/>
                        </a:rPr>
                        <a:t>Branch</a:t>
                      </a:r>
                    </a:p>
                  </a:txBody>
                  <a:tcPr/>
                </a:tc>
                <a:extLst>
                  <a:ext uri="{0D108BD9-81ED-4DB2-BD59-A6C34878D82A}">
                    <a16:rowId xmlns:a16="http://schemas.microsoft.com/office/drawing/2014/main" val="10000"/>
                  </a:ext>
                </a:extLst>
              </a:tr>
              <a:tr h="370840">
                <a:tc>
                  <a:txBody>
                    <a:bodyPr/>
                    <a:lstStyle/>
                    <a:p>
                      <a:r>
                        <a:rPr lang="en-US" dirty="0">
                          <a:latin typeface="Cambria Math" panose="02040503050406030204" pitchFamily="18" charset="0"/>
                          <a:ea typeface="Cambria Math" panose="02040503050406030204" pitchFamily="18" charset="0"/>
                        </a:rPr>
                        <a:t>001</a:t>
                      </a:r>
                    </a:p>
                  </a:txBody>
                  <a:tcPr/>
                </a:tc>
                <a:tc>
                  <a:txBody>
                    <a:bodyPr/>
                    <a:lstStyle/>
                    <a:p>
                      <a:r>
                        <a:rPr lang="en-US" dirty="0">
                          <a:latin typeface="Cambria Math" panose="02040503050406030204" pitchFamily="18" charset="0"/>
                          <a:ea typeface="Cambria Math" panose="02040503050406030204" pitchFamily="18" charset="0"/>
                        </a:rPr>
                        <a:t>50000</a:t>
                      </a:r>
                    </a:p>
                  </a:txBody>
                  <a:tcPr/>
                </a:tc>
                <a:tc>
                  <a:txBody>
                    <a:bodyPr/>
                    <a:lstStyle/>
                    <a:p>
                      <a:r>
                        <a:rPr lang="en-US" dirty="0">
                          <a:latin typeface="Cambria Math" panose="02040503050406030204" pitchFamily="18" charset="0"/>
                          <a:ea typeface="Cambria Math" panose="02040503050406030204" pitchFamily="18" charset="0"/>
                        </a:rPr>
                        <a:t>Rajkot</a:t>
                      </a:r>
                    </a:p>
                  </a:txBody>
                  <a:tcPr/>
                </a:tc>
                <a:extLst>
                  <a:ext uri="{0D108BD9-81ED-4DB2-BD59-A6C34878D82A}">
                    <a16:rowId xmlns:a16="http://schemas.microsoft.com/office/drawing/2014/main" val="10001"/>
                  </a:ext>
                </a:extLst>
              </a:tr>
              <a:tr h="370840">
                <a:tc>
                  <a:txBody>
                    <a:bodyPr/>
                    <a:lstStyle/>
                    <a:p>
                      <a:r>
                        <a:rPr lang="en-US" dirty="0">
                          <a:latin typeface="Cambria Math" panose="02040503050406030204" pitchFamily="18" charset="0"/>
                          <a:ea typeface="Cambria Math" panose="02040503050406030204" pitchFamily="18" charset="0"/>
                        </a:rPr>
                        <a:t>002</a:t>
                      </a:r>
                    </a:p>
                  </a:txBody>
                  <a:tcPr/>
                </a:tc>
                <a:tc>
                  <a:txBody>
                    <a:bodyPr/>
                    <a:lstStyle/>
                    <a:p>
                      <a:r>
                        <a:rPr lang="en-US" dirty="0">
                          <a:latin typeface="Cambria Math" panose="02040503050406030204" pitchFamily="18" charset="0"/>
                          <a:ea typeface="Cambria Math" panose="02040503050406030204" pitchFamily="18" charset="0"/>
                        </a:rPr>
                        <a:t>75000</a:t>
                      </a:r>
                    </a:p>
                  </a:txBody>
                  <a:tcPr/>
                </a:tc>
                <a:tc>
                  <a:txBody>
                    <a:bodyPr/>
                    <a:lstStyle/>
                    <a:p>
                      <a:r>
                        <a:rPr lang="en-US" dirty="0">
                          <a:latin typeface="Cambria Math" panose="02040503050406030204" pitchFamily="18" charset="0"/>
                          <a:ea typeface="Cambria Math" panose="02040503050406030204" pitchFamily="18" charset="0"/>
                        </a:rPr>
                        <a:t>Baroda</a:t>
                      </a:r>
                    </a:p>
                  </a:txBody>
                  <a:tcPr/>
                </a:tc>
                <a:extLst>
                  <a:ext uri="{0D108BD9-81ED-4DB2-BD59-A6C34878D82A}">
                    <a16:rowId xmlns:a16="http://schemas.microsoft.com/office/drawing/2014/main" val="10004"/>
                  </a:ext>
                </a:extLst>
              </a:tr>
            </a:tbl>
          </a:graphicData>
        </a:graphic>
      </p:graphicFrame>
      <p:cxnSp>
        <p:nvCxnSpPr>
          <p:cNvPr id="11" name="Straight Arrow Connector 10">
            <a:extLst>
              <a:ext uri="{FF2B5EF4-FFF2-40B4-BE49-F238E27FC236}">
                <a16:creationId xmlns:a16="http://schemas.microsoft.com/office/drawing/2014/main" id="{366C97D2-5535-4E08-9A4C-AC4F6308266F}"/>
              </a:ext>
            </a:extLst>
          </p:cNvPr>
          <p:cNvCxnSpPr>
            <a:stCxn id="7" idx="1"/>
            <a:endCxn id="8" idx="0"/>
          </p:cNvCxnSpPr>
          <p:nvPr/>
        </p:nvCxnSpPr>
        <p:spPr>
          <a:xfrm flipH="1">
            <a:off x="5095973" y="2456116"/>
            <a:ext cx="913565" cy="97684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B0860922-C498-47A0-846F-6809F2BBFB3B}"/>
              </a:ext>
            </a:extLst>
          </p:cNvPr>
          <p:cNvCxnSpPr>
            <a:stCxn id="7" idx="3"/>
            <a:endCxn id="9" idx="0"/>
          </p:cNvCxnSpPr>
          <p:nvPr/>
        </p:nvCxnSpPr>
        <p:spPr>
          <a:xfrm>
            <a:off x="8458089" y="2456116"/>
            <a:ext cx="993298" cy="962564"/>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7209F5AC-7D5C-4329-A490-C409F4DD9185}"/>
              </a:ext>
            </a:extLst>
          </p:cNvPr>
          <p:cNvCxnSpPr>
            <a:cxnSpLocks/>
            <a:stCxn id="8" idx="2"/>
          </p:cNvCxnSpPr>
          <p:nvPr/>
        </p:nvCxnSpPr>
        <p:spPr>
          <a:xfrm>
            <a:off x="5095973" y="4545483"/>
            <a:ext cx="832467" cy="533926"/>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67EEA8A1-2E90-4BC6-B4BD-C8831ECABEEE}"/>
              </a:ext>
            </a:extLst>
          </p:cNvPr>
          <p:cNvCxnSpPr>
            <a:cxnSpLocks/>
            <a:stCxn id="9" idx="2"/>
          </p:cNvCxnSpPr>
          <p:nvPr/>
        </p:nvCxnSpPr>
        <p:spPr>
          <a:xfrm flipH="1">
            <a:off x="8548767" y="4531200"/>
            <a:ext cx="902620" cy="533926"/>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6" name="Right Brace 15">
            <a:extLst>
              <a:ext uri="{FF2B5EF4-FFF2-40B4-BE49-F238E27FC236}">
                <a16:creationId xmlns:a16="http://schemas.microsoft.com/office/drawing/2014/main" id="{CF2B17FE-E48F-4614-9579-0DBE2BE632CB}"/>
              </a:ext>
            </a:extLst>
          </p:cNvPr>
          <p:cNvSpPr/>
          <p:nvPr/>
        </p:nvSpPr>
        <p:spPr>
          <a:xfrm>
            <a:off x="8548767" y="5357529"/>
            <a:ext cx="152400" cy="731520"/>
          </a:xfrm>
          <a:prstGeom prst="rightBrace">
            <a:avLst/>
          </a:prstGeom>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D0B3C231-A3A3-4363-9906-DEE405A4DF60}"/>
              </a:ext>
            </a:extLst>
          </p:cNvPr>
          <p:cNvSpPr txBox="1"/>
          <p:nvPr/>
        </p:nvSpPr>
        <p:spPr>
          <a:xfrm>
            <a:off x="8756729" y="5566821"/>
            <a:ext cx="1875473" cy="646331"/>
          </a:xfrm>
          <a:prstGeom prst="rect">
            <a:avLst/>
          </a:prstGeom>
          <a:noFill/>
        </p:spPr>
        <p:txBody>
          <a:bodyPr wrap="square" rtlCol="0">
            <a:spAutoFit/>
          </a:bodyPr>
          <a:lstStyle/>
          <a:p>
            <a:r>
              <a:rPr lang="en-US" b="1" dirty="0">
                <a:solidFill>
                  <a:srgbClr val="FF0000"/>
                </a:solidFill>
                <a:latin typeface="Cambria Math" panose="02040503050406030204" pitchFamily="18" charset="0"/>
                <a:ea typeface="Cambria Math" panose="02040503050406030204" pitchFamily="18" charset="0"/>
              </a:rPr>
              <a:t>Same Table.</a:t>
            </a:r>
          </a:p>
          <a:p>
            <a:r>
              <a:rPr lang="en-US" b="1" dirty="0">
                <a:solidFill>
                  <a:srgbClr val="FF0000"/>
                </a:solidFill>
                <a:latin typeface="Cambria Math" panose="02040503050406030204" pitchFamily="18" charset="0"/>
                <a:ea typeface="Cambria Math" panose="02040503050406030204" pitchFamily="18" charset="0"/>
              </a:rPr>
              <a:t>No Extra records</a:t>
            </a:r>
          </a:p>
        </p:txBody>
      </p:sp>
      <p:sp>
        <p:nvSpPr>
          <p:cNvPr id="18" name="TextBox 17">
            <a:extLst>
              <a:ext uri="{FF2B5EF4-FFF2-40B4-BE49-F238E27FC236}">
                <a16:creationId xmlns:a16="http://schemas.microsoft.com/office/drawing/2014/main" id="{64098098-B9B9-402B-ABE6-B2E151B702CC}"/>
              </a:ext>
            </a:extLst>
          </p:cNvPr>
          <p:cNvSpPr txBox="1"/>
          <p:nvPr/>
        </p:nvSpPr>
        <p:spPr>
          <a:xfrm>
            <a:off x="6342124" y="3758390"/>
            <a:ext cx="1688163" cy="461665"/>
          </a:xfrm>
          <a:prstGeom prst="rect">
            <a:avLst/>
          </a:prstGeom>
          <a:noFill/>
        </p:spPr>
        <p:txBody>
          <a:bodyPr wrap="square" rtlCol="0">
            <a:spAutoFit/>
          </a:bodyPr>
          <a:lstStyle/>
          <a:p>
            <a:pPr algn="ctr"/>
            <a:r>
              <a:rPr lang="en-US" sz="2400" dirty="0">
                <a:latin typeface="Cambria Math" panose="02040503050406030204" pitchFamily="18" charset="0"/>
                <a:ea typeface="Cambria Math" panose="02040503050406030204" pitchFamily="18" charset="0"/>
              </a:rPr>
              <a:t>Same</a:t>
            </a:r>
            <a:endParaRPr lang="en-IN" sz="2400" dirty="0">
              <a:latin typeface="Cambria Math" panose="02040503050406030204" pitchFamily="18" charset="0"/>
              <a:ea typeface="Cambria Math" panose="02040503050406030204" pitchFamily="18" charset="0"/>
            </a:endParaRPr>
          </a:p>
        </p:txBody>
      </p:sp>
      <p:sp>
        <p:nvSpPr>
          <p:cNvPr id="19" name="Right Arrow 16">
            <a:extLst>
              <a:ext uri="{FF2B5EF4-FFF2-40B4-BE49-F238E27FC236}">
                <a16:creationId xmlns:a16="http://schemas.microsoft.com/office/drawing/2014/main" id="{C13329C4-2616-40E2-A650-2CCAC17A3DD8}"/>
              </a:ext>
            </a:extLst>
          </p:cNvPr>
          <p:cNvSpPr/>
          <p:nvPr/>
        </p:nvSpPr>
        <p:spPr>
          <a:xfrm rot="5400000">
            <a:off x="6760438" y="4452045"/>
            <a:ext cx="685800" cy="28640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0" name="Right Arrow 17">
            <a:extLst>
              <a:ext uri="{FF2B5EF4-FFF2-40B4-BE49-F238E27FC236}">
                <a16:creationId xmlns:a16="http://schemas.microsoft.com/office/drawing/2014/main" id="{2697BCC3-9173-4712-9506-8F57EAF081F3}"/>
              </a:ext>
            </a:extLst>
          </p:cNvPr>
          <p:cNvSpPr/>
          <p:nvPr/>
        </p:nvSpPr>
        <p:spPr>
          <a:xfrm rot="16200000">
            <a:off x="6768058" y="3208119"/>
            <a:ext cx="685800" cy="28640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D8529BFA-32D4-4771-98C1-52C6B641F28A}"/>
              </a:ext>
            </a:extLst>
          </p:cNvPr>
          <p:cNvSpPr/>
          <p:nvPr/>
        </p:nvSpPr>
        <p:spPr>
          <a:xfrm>
            <a:off x="4014648" y="2994074"/>
            <a:ext cx="7122717" cy="1968926"/>
          </a:xfrm>
          <a:prstGeom prst="rect">
            <a:avLst/>
          </a:prstGeom>
          <a:ln w="12700">
            <a:noFill/>
          </a:ln>
          <a:effectLst/>
          <a:scene3d>
            <a:camera prst="orthographicFront">
              <a:rot lat="0" lon="0" rev="0"/>
            </a:camera>
            <a:lightRig rig="chilly" dir="t">
              <a:rot lat="0" lon="0" rev="18480000"/>
            </a:lightRig>
          </a:scene3d>
          <a:sp3d prstMaterial="clear">
            <a:bevelT h="63500"/>
          </a:sp3d>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4" name="TextBox 23">
            <a:extLst>
              <a:ext uri="{FF2B5EF4-FFF2-40B4-BE49-F238E27FC236}">
                <a16:creationId xmlns:a16="http://schemas.microsoft.com/office/drawing/2014/main" id="{5E5930F5-BB92-497D-97A5-98F247435E0C}"/>
              </a:ext>
            </a:extLst>
          </p:cNvPr>
          <p:cNvSpPr txBox="1"/>
          <p:nvPr/>
        </p:nvSpPr>
        <p:spPr>
          <a:xfrm>
            <a:off x="10069242" y="5040267"/>
            <a:ext cx="1875473" cy="369332"/>
          </a:xfrm>
          <a:prstGeom prst="rect">
            <a:avLst/>
          </a:prstGeom>
          <a:noFill/>
        </p:spPr>
        <p:txBody>
          <a:bodyPr wrap="square" rtlCol="0">
            <a:spAutoFit/>
          </a:bodyPr>
          <a:lstStyle/>
          <a:p>
            <a:r>
              <a:rPr lang="en-US" b="1" dirty="0">
                <a:solidFill>
                  <a:srgbClr val="FF0000"/>
                </a:solidFill>
                <a:latin typeface="Cambria Math" panose="02040503050406030204" pitchFamily="18" charset="0"/>
                <a:ea typeface="Cambria Math" panose="02040503050406030204" pitchFamily="18" charset="0"/>
              </a:rPr>
              <a:t>Perform Join</a:t>
            </a:r>
          </a:p>
        </p:txBody>
      </p:sp>
    </p:spTree>
    <p:extLst>
      <p:ext uri="{BB962C8B-B14F-4D97-AF65-F5344CB8AC3E}">
        <p14:creationId xmlns:p14="http://schemas.microsoft.com/office/powerpoint/2010/main" val="345653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500"/>
                                        <p:tgtEl>
                                          <p:spTgt spid="1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500"/>
                                        <p:tgtEl>
                                          <p:spTgt spid="1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500"/>
                                        <p:tgtEl>
                                          <p:spTgt spid="2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fade">
                                      <p:cBhvr>
                                        <p:cTn id="69" dur="500"/>
                                        <p:tgtEl>
                                          <p:spTgt spid="1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fade">
                                      <p:cBhvr>
                                        <p:cTn id="72" dur="500"/>
                                        <p:tgtEl>
                                          <p:spTgt spid="18"/>
                                        </p:tgtEl>
                                      </p:cBhvr>
                                    </p:animEffect>
                                  </p:childTnLst>
                                </p:cTn>
                              </p:par>
                              <p:par>
                                <p:cTn id="73" presetID="21" presetClass="entr" presetSubtype="1" fill="hold" grpId="0" nodeType="with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wheel(1)">
                                      <p:cBhvr>
                                        <p:cTn id="75" dur="2000"/>
                                        <p:tgtEl>
                                          <p:spTgt spid="17"/>
                                        </p:tgtEl>
                                      </p:cBhvr>
                                    </p:animEffect>
                                  </p:childTnLst>
                                </p:cTn>
                              </p:par>
                              <p:par>
                                <p:cTn id="76" presetID="21" presetClass="entr" presetSubtype="1" fill="hold" grpId="0" nodeType="with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wheel(1)">
                                      <p:cBhvr>
                                        <p:cTn id="78"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8" grpId="0"/>
      <p:bldP spid="19" grpId="0" animBg="1"/>
      <p:bldP spid="20" grpId="0" animBg="1"/>
      <p:bldP spid="27" grpId="0" animBg="1"/>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14" y="1123837"/>
            <a:ext cx="3289955" cy="4601183"/>
          </a:xfrm>
        </p:spPr>
        <p:txBody>
          <a:bodyPr/>
          <a:lstStyle/>
          <a:p>
            <a:r>
              <a:rPr lang="en-US" b="1" dirty="0">
                <a:solidFill>
                  <a:schemeClr val="tx1"/>
                </a:solidFill>
                <a:latin typeface="Cambria" panose="02040503050406030204" pitchFamily="18" charset="0"/>
                <a:ea typeface="Cambria" panose="02040503050406030204" pitchFamily="18" charset="0"/>
              </a:rPr>
              <a:t>Database Anomalies</a:t>
            </a:r>
            <a:endParaRPr lang="en-US" dirty="0"/>
          </a:p>
        </p:txBody>
      </p:sp>
      <p:sp>
        <p:nvSpPr>
          <p:cNvPr id="14" name="Content Placeholder 2">
            <a:extLst>
              <a:ext uri="{FF2B5EF4-FFF2-40B4-BE49-F238E27FC236}">
                <a16:creationId xmlns:a16="http://schemas.microsoft.com/office/drawing/2014/main" id="{9CF8169F-2CA7-492D-940A-D312B0FBE51E}"/>
              </a:ext>
            </a:extLst>
          </p:cNvPr>
          <p:cNvSpPr txBox="1">
            <a:spLocks/>
          </p:cNvSpPr>
          <p:nvPr/>
        </p:nvSpPr>
        <p:spPr>
          <a:xfrm>
            <a:off x="3457281" y="762000"/>
            <a:ext cx="8326224" cy="533400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R="0" lvl="0" algn="just" defTabSz="914400" rtl="0" eaLnBrk="1" fontAlgn="auto" latinLnBrk="0" hangingPunct="1">
              <a:lnSpc>
                <a:spcPct val="100000"/>
              </a:lnSpc>
              <a:spcBef>
                <a:spcPts val="900"/>
              </a:spcBef>
              <a:spcAft>
                <a:spcPts val="0"/>
              </a:spcAft>
              <a:buClrTx/>
              <a:buSzTx/>
              <a:buFont typeface="Wingdings" panose="05000000000000000000" pitchFamily="2" charset="2"/>
              <a:buChar char="Ø"/>
              <a:tabLst/>
              <a:defRPr/>
            </a:pPr>
            <a:r>
              <a:rPr lang="en-US" dirty="0">
                <a:solidFill>
                  <a:sysClr val="windowText" lastClr="000000"/>
                </a:solidFill>
                <a:latin typeface="Cambria Math" panose="02040503050406030204" pitchFamily="18" charset="0"/>
                <a:ea typeface="Cambria Math" panose="02040503050406030204" pitchFamily="18" charset="0"/>
              </a:rPr>
              <a:t>Anomalies means problems and it may occur in the database, if it is designed without proper planning and analysis.</a:t>
            </a:r>
          </a:p>
          <a:p>
            <a:pPr marR="0" lvl="0" algn="just" defTabSz="914400" rtl="0" eaLnBrk="1" fontAlgn="auto" latinLnBrk="0" hangingPunct="1">
              <a:lnSpc>
                <a:spcPct val="100000"/>
              </a:lnSpc>
              <a:spcBef>
                <a:spcPts val="900"/>
              </a:spcBef>
              <a:spcAft>
                <a:spcPts val="0"/>
              </a:spcAft>
              <a:buClrTx/>
              <a:buSzTx/>
              <a:buFont typeface="Wingdings" panose="05000000000000000000" pitchFamily="2" charset="2"/>
              <a:buChar char="Ø"/>
              <a:tabLst/>
              <a:defRPr/>
            </a:pPr>
            <a:endParaRPr lang="en-US" sz="500" dirty="0">
              <a:solidFill>
                <a:sysClr val="windowText" lastClr="000000"/>
              </a:solidFill>
              <a:latin typeface="Cambria Math" panose="02040503050406030204" pitchFamily="18" charset="0"/>
              <a:ea typeface="Cambria Math" panose="02040503050406030204" pitchFamily="18" charset="0"/>
            </a:endParaRPr>
          </a:p>
          <a:p>
            <a:pPr marR="0" lvl="0" algn="just" defTabSz="914400" rtl="0" eaLnBrk="1" fontAlgn="auto" latinLnBrk="0" hangingPunct="1">
              <a:lnSpc>
                <a:spcPct val="100000"/>
              </a:lnSpc>
              <a:spcBef>
                <a:spcPts val="900"/>
              </a:spcBef>
              <a:spcAft>
                <a:spcPts val="0"/>
              </a:spcAft>
              <a:buClrTx/>
              <a:buSzTx/>
              <a:buFont typeface="Wingdings" panose="05000000000000000000" pitchFamily="2" charset="2"/>
              <a:buChar char="Ø"/>
              <a:tabLst/>
              <a:defRPr/>
            </a:pPr>
            <a:r>
              <a:rPr lang="en-US" dirty="0">
                <a:solidFill>
                  <a:sysClr val="windowText" lastClr="000000"/>
                </a:solidFill>
                <a:latin typeface="Cambria Math" panose="02040503050406030204" pitchFamily="18" charset="0"/>
                <a:ea typeface="Cambria Math" panose="02040503050406030204" pitchFamily="18" charset="0"/>
              </a:rPr>
              <a:t>There can be mainly 3 types of Anomalies:</a:t>
            </a:r>
          </a:p>
          <a:p>
            <a:pPr marL="457200" marR="0" lvl="0" indent="-457200" algn="just" defTabSz="914400" rtl="0" eaLnBrk="1" fontAlgn="auto" latinLnBrk="0" hangingPunct="1">
              <a:lnSpc>
                <a:spcPct val="100000"/>
              </a:lnSpc>
              <a:spcBef>
                <a:spcPts val="900"/>
              </a:spcBef>
              <a:spcAft>
                <a:spcPts val="0"/>
              </a:spcAft>
              <a:buClrTx/>
              <a:buSzTx/>
              <a:buAutoNum type="arabicPeriod"/>
              <a:tabLst/>
              <a:defRPr/>
            </a:pPr>
            <a:r>
              <a:rPr kumimoji="0" lang="en-US" b="0" i="0" u="none" strike="noStrike" kern="1200" cap="none" spc="0" normalizeH="0" noProof="0" dirty="0">
                <a:ln>
                  <a:noFill/>
                </a:ln>
                <a:solidFill>
                  <a:sysClr val="windowText" lastClr="000000"/>
                </a:solidFill>
                <a:effectLst/>
                <a:uLnTx/>
                <a:uFillTx/>
                <a:latin typeface="Cambria Math" panose="02040503050406030204" pitchFamily="18" charset="0"/>
                <a:ea typeface="Cambria Math" panose="02040503050406030204" pitchFamily="18" charset="0"/>
              </a:rPr>
              <a:t>Insert Anomaly</a:t>
            </a:r>
          </a:p>
          <a:p>
            <a:pPr marL="457200" marR="0" lvl="0" indent="-457200" algn="just" defTabSz="914400" rtl="0" eaLnBrk="1" fontAlgn="auto" latinLnBrk="0" hangingPunct="1">
              <a:lnSpc>
                <a:spcPct val="100000"/>
              </a:lnSpc>
              <a:spcBef>
                <a:spcPts val="900"/>
              </a:spcBef>
              <a:spcAft>
                <a:spcPts val="0"/>
              </a:spcAft>
              <a:buClrTx/>
              <a:buSzTx/>
              <a:buAutoNum type="arabicPeriod"/>
              <a:tabLst/>
              <a:defRPr/>
            </a:pPr>
            <a:r>
              <a:rPr lang="en-US" baseline="0" dirty="0">
                <a:solidFill>
                  <a:sysClr val="windowText" lastClr="000000"/>
                </a:solidFill>
                <a:latin typeface="Cambria Math" panose="02040503050406030204" pitchFamily="18" charset="0"/>
                <a:ea typeface="Cambria Math" panose="02040503050406030204" pitchFamily="18" charset="0"/>
              </a:rPr>
              <a:t>Delete</a:t>
            </a:r>
            <a:r>
              <a:rPr lang="en-US" dirty="0">
                <a:solidFill>
                  <a:sysClr val="windowText" lastClr="000000"/>
                </a:solidFill>
                <a:latin typeface="Cambria Math" panose="02040503050406030204" pitchFamily="18" charset="0"/>
                <a:ea typeface="Cambria Math" panose="02040503050406030204" pitchFamily="18" charset="0"/>
              </a:rPr>
              <a:t> Anomaly</a:t>
            </a:r>
          </a:p>
          <a:p>
            <a:pPr marL="457200" marR="0" lvl="0" indent="-457200" algn="just" defTabSz="914400" rtl="0" eaLnBrk="1" fontAlgn="auto" latinLnBrk="0" hangingPunct="1">
              <a:lnSpc>
                <a:spcPct val="100000"/>
              </a:lnSpc>
              <a:spcBef>
                <a:spcPts val="900"/>
              </a:spcBef>
              <a:spcAft>
                <a:spcPts val="0"/>
              </a:spcAft>
              <a:buClrTx/>
              <a:buSzTx/>
              <a:buAutoNum type="arabicPeriod"/>
              <a:tabLst/>
              <a:defRPr/>
            </a:pPr>
            <a:r>
              <a:rPr kumimoji="0" lang="en-US" b="0" i="0" u="none" strike="noStrike" kern="1200" cap="none" spc="0" normalizeH="0" baseline="0" noProof="0" dirty="0">
                <a:ln>
                  <a:noFill/>
                </a:ln>
                <a:solidFill>
                  <a:sysClr val="windowText" lastClr="000000"/>
                </a:solidFill>
                <a:effectLst/>
                <a:uLnTx/>
                <a:uFillTx/>
                <a:latin typeface="Cambria Math" panose="02040503050406030204" pitchFamily="18" charset="0"/>
                <a:ea typeface="Cambria Math" panose="02040503050406030204" pitchFamily="18" charset="0"/>
              </a:rPr>
              <a:t>Update</a:t>
            </a:r>
            <a:r>
              <a:rPr kumimoji="0" lang="en-US" b="0" i="0" u="none" strike="noStrike" kern="1200" cap="none" spc="0" normalizeH="0" noProof="0" dirty="0">
                <a:ln>
                  <a:noFill/>
                </a:ln>
                <a:solidFill>
                  <a:sysClr val="windowText" lastClr="000000"/>
                </a:solidFill>
                <a:effectLst/>
                <a:uLnTx/>
                <a:uFillTx/>
                <a:latin typeface="Cambria Math" panose="02040503050406030204" pitchFamily="18" charset="0"/>
                <a:ea typeface="Cambria Math" panose="02040503050406030204" pitchFamily="18" charset="0"/>
              </a:rPr>
              <a:t> Anomaly</a:t>
            </a:r>
            <a:endParaRPr kumimoji="0" lang="en-US" b="0" i="0" u="none" strike="noStrike" kern="1200" cap="none" spc="0" normalizeH="0" baseline="0" noProof="0" dirty="0">
              <a:ln>
                <a:noFill/>
              </a:ln>
              <a:solidFill>
                <a:sysClr val="windowText" lastClr="000000"/>
              </a:solidFill>
              <a:effectLst/>
              <a:uLnTx/>
              <a:uFillTx/>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840136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14" y="1123837"/>
            <a:ext cx="3289955" cy="4601183"/>
          </a:xfrm>
        </p:spPr>
        <p:txBody>
          <a:bodyPr/>
          <a:lstStyle/>
          <a:p>
            <a:r>
              <a:rPr lang="en-US" b="1" dirty="0">
                <a:solidFill>
                  <a:schemeClr val="tx1"/>
                </a:solidFill>
                <a:latin typeface="Cambria" panose="02040503050406030204" pitchFamily="18" charset="0"/>
                <a:ea typeface="Cambria" panose="02040503050406030204" pitchFamily="18" charset="0"/>
              </a:rPr>
              <a:t>Insert Anomaly</a:t>
            </a:r>
            <a:endParaRPr lang="en-US" dirty="0"/>
          </a:p>
        </p:txBody>
      </p:sp>
      <p:sp>
        <p:nvSpPr>
          <p:cNvPr id="5" name="Content Placeholder 2">
            <a:extLst>
              <a:ext uri="{FF2B5EF4-FFF2-40B4-BE49-F238E27FC236}">
                <a16:creationId xmlns:a16="http://schemas.microsoft.com/office/drawing/2014/main" id="{D07ED72E-1118-4080-9B60-0FD3D1CC56FA}"/>
              </a:ext>
            </a:extLst>
          </p:cNvPr>
          <p:cNvSpPr txBox="1">
            <a:spLocks/>
          </p:cNvSpPr>
          <p:nvPr/>
        </p:nvSpPr>
        <p:spPr>
          <a:xfrm>
            <a:off x="3459635" y="78306"/>
            <a:ext cx="8276735" cy="1156605"/>
          </a:xfrm>
          <a:prstGeom prst="rect">
            <a:avLst/>
          </a:prstGeom>
        </p:spPr>
        <p:txBody>
          <a:bodyPr vert="horz" lIns="91440" tIns="45720" rIns="91440" bIns="45720" rtlCol="0">
            <a:normAutofit lnSpcReduction="10000"/>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R="0" lvl="0" algn="just" defTabSz="914400" rtl="0" eaLnBrk="1" fontAlgn="auto" latinLnBrk="0" hangingPunct="1">
              <a:lnSpc>
                <a:spcPct val="100000"/>
              </a:lnSpc>
              <a:spcBef>
                <a:spcPts val="900"/>
              </a:spcBef>
              <a:spcAft>
                <a:spcPts val="0"/>
              </a:spcAft>
              <a:buClrTx/>
              <a:buSzTx/>
              <a:buFont typeface="Wingdings" panose="05000000000000000000" pitchFamily="2" charset="2"/>
              <a:buChar char="Ø"/>
              <a:tabLst/>
              <a:defRPr/>
            </a:pPr>
            <a:r>
              <a:rPr kumimoji="0" lang="en-US" sz="2400"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rPr>
              <a:t>An insert anomaly occurs when inserting</a:t>
            </a:r>
            <a:r>
              <a:rPr kumimoji="0" lang="en-US" sz="2400" i="0" u="none" strike="noStrike" kern="1200" cap="none" spc="0" normalizeH="0" noProof="0" dirty="0">
                <a:ln>
                  <a:noFill/>
                </a:ln>
                <a:effectLst/>
                <a:uLnTx/>
                <a:uFillTx/>
                <a:latin typeface="Cambria Math" panose="02040503050406030204" pitchFamily="18" charset="0"/>
                <a:ea typeface="Cambria Math" panose="02040503050406030204" pitchFamily="18" charset="0"/>
              </a:rPr>
              <a:t> certain attribute values is dependent on the presence of values in other attribute</a:t>
            </a:r>
            <a:r>
              <a:rPr kumimoji="0" lang="en-US" sz="2400"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rPr>
              <a:t>.</a:t>
            </a:r>
          </a:p>
        </p:txBody>
      </p:sp>
      <p:graphicFrame>
        <p:nvGraphicFramePr>
          <p:cNvPr id="6" name="Table 5">
            <a:extLst>
              <a:ext uri="{FF2B5EF4-FFF2-40B4-BE49-F238E27FC236}">
                <a16:creationId xmlns:a16="http://schemas.microsoft.com/office/drawing/2014/main" id="{0107E883-1BDA-41BE-8BCF-2D92C3260FEC}"/>
              </a:ext>
            </a:extLst>
          </p:cNvPr>
          <p:cNvGraphicFramePr>
            <a:graphicFrameLocks noGrp="1"/>
          </p:cNvGraphicFramePr>
          <p:nvPr>
            <p:extLst>
              <p:ext uri="{D42A27DB-BD31-4B8C-83A1-F6EECF244321}">
                <p14:modId xmlns:p14="http://schemas.microsoft.com/office/powerpoint/2010/main" val="4207804623"/>
              </p:ext>
            </p:extLst>
          </p:nvPr>
        </p:nvGraphicFramePr>
        <p:xfrm>
          <a:off x="3966230" y="1120498"/>
          <a:ext cx="7590148" cy="1247219"/>
        </p:xfrm>
        <a:graphic>
          <a:graphicData uri="http://schemas.openxmlformats.org/drawingml/2006/table">
            <a:tbl>
              <a:tblPr firstRow="1" bandRow="1">
                <a:tableStyleId>{5C22544A-7EE6-4342-B048-85BDC9FD1C3A}</a:tableStyleId>
              </a:tblPr>
              <a:tblGrid>
                <a:gridCol w="758336">
                  <a:extLst>
                    <a:ext uri="{9D8B030D-6E8A-4147-A177-3AD203B41FA5}">
                      <a16:colId xmlns:a16="http://schemas.microsoft.com/office/drawing/2014/main" val="20000"/>
                    </a:ext>
                  </a:extLst>
                </a:gridCol>
                <a:gridCol w="1450819">
                  <a:extLst>
                    <a:ext uri="{9D8B030D-6E8A-4147-A177-3AD203B41FA5}">
                      <a16:colId xmlns:a16="http://schemas.microsoft.com/office/drawing/2014/main" val="20001"/>
                    </a:ext>
                  </a:extLst>
                </a:gridCol>
                <a:gridCol w="1632172">
                  <a:extLst>
                    <a:ext uri="{9D8B030D-6E8A-4147-A177-3AD203B41FA5}">
                      <a16:colId xmlns:a16="http://schemas.microsoft.com/office/drawing/2014/main" val="20002"/>
                    </a:ext>
                  </a:extLst>
                </a:gridCol>
                <a:gridCol w="813211">
                  <a:extLst>
                    <a:ext uri="{9D8B030D-6E8A-4147-A177-3AD203B41FA5}">
                      <a16:colId xmlns:a16="http://schemas.microsoft.com/office/drawing/2014/main" val="20003"/>
                    </a:ext>
                  </a:extLst>
                </a:gridCol>
                <a:gridCol w="1505696">
                  <a:extLst>
                    <a:ext uri="{9D8B030D-6E8A-4147-A177-3AD203B41FA5}">
                      <a16:colId xmlns:a16="http://schemas.microsoft.com/office/drawing/2014/main" val="20004"/>
                    </a:ext>
                  </a:extLst>
                </a:gridCol>
                <a:gridCol w="1429914">
                  <a:extLst>
                    <a:ext uri="{9D8B030D-6E8A-4147-A177-3AD203B41FA5}">
                      <a16:colId xmlns:a16="http://schemas.microsoft.com/office/drawing/2014/main" val="20005"/>
                    </a:ext>
                  </a:extLst>
                </a:gridCol>
              </a:tblGrid>
              <a:tr h="370840">
                <a:tc>
                  <a:txBody>
                    <a:bodyPr/>
                    <a:lstStyle/>
                    <a:p>
                      <a:r>
                        <a:rPr lang="en-US" sz="2000" u="sng" dirty="0">
                          <a:solidFill>
                            <a:schemeClr val="tx1"/>
                          </a:solidFill>
                          <a:latin typeface="Cambria Math" panose="02040503050406030204" pitchFamily="18" charset="0"/>
                          <a:ea typeface="Cambria Math" panose="02040503050406030204" pitchFamily="18" charset="0"/>
                        </a:rPr>
                        <a:t>E_No</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Ename</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Address</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D_No</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Dname</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Dmgr_Id</a:t>
                      </a:r>
                    </a:p>
                  </a:txBody>
                  <a:tcPr/>
                </a:tc>
                <a:extLst>
                  <a:ext uri="{0D108BD9-81ED-4DB2-BD59-A6C34878D82A}">
                    <a16:rowId xmlns:a16="http://schemas.microsoft.com/office/drawing/2014/main" val="10000"/>
                  </a:ext>
                </a:extLst>
              </a:tr>
              <a:tr h="370840">
                <a:tc>
                  <a:txBody>
                    <a:bodyPr/>
                    <a:lstStyle/>
                    <a:p>
                      <a:r>
                        <a:rPr lang="en-US" sz="2000" dirty="0">
                          <a:solidFill>
                            <a:schemeClr val="tx1"/>
                          </a:solidFill>
                          <a:latin typeface="Cambria Math" panose="02040503050406030204" pitchFamily="18" charset="0"/>
                          <a:ea typeface="Cambria Math" panose="02040503050406030204" pitchFamily="18" charset="0"/>
                        </a:rPr>
                        <a:t>1</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Sagar</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Rajkot</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1</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Sales</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1</a:t>
                      </a:r>
                    </a:p>
                  </a:txBody>
                  <a:tcPr/>
                </a:tc>
                <a:extLst>
                  <a:ext uri="{0D108BD9-81ED-4DB2-BD59-A6C34878D82A}">
                    <a16:rowId xmlns:a16="http://schemas.microsoft.com/office/drawing/2014/main" val="10001"/>
                  </a:ext>
                </a:extLst>
              </a:tr>
              <a:tr h="454739">
                <a:tc>
                  <a:txBody>
                    <a:bodyPr/>
                    <a:lstStyle/>
                    <a:p>
                      <a:r>
                        <a:rPr lang="en-US" sz="2000" dirty="0">
                          <a:solidFill>
                            <a:schemeClr val="tx1"/>
                          </a:solidFill>
                          <a:latin typeface="Cambria Math" panose="02040503050406030204" pitchFamily="18" charset="0"/>
                          <a:ea typeface="Cambria Math" panose="02040503050406030204" pitchFamily="18" charset="0"/>
                        </a:rPr>
                        <a:t>2</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Priya</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Baroda</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1</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Sales</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1</a:t>
                      </a:r>
                    </a:p>
                  </a:txBody>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6EDBE83C-2B2B-47CF-BBC7-670C6F337511}"/>
              </a:ext>
            </a:extLst>
          </p:cNvPr>
          <p:cNvSpPr/>
          <p:nvPr/>
        </p:nvSpPr>
        <p:spPr>
          <a:xfrm>
            <a:off x="3553900" y="2395240"/>
            <a:ext cx="8276735" cy="646331"/>
          </a:xfrm>
          <a:prstGeom prst="rect">
            <a:avLst/>
          </a:prstGeom>
        </p:spPr>
        <p:txBody>
          <a:bodyPr wrap="square">
            <a:spAutoFit/>
          </a:bodyPr>
          <a:lstStyle/>
          <a:p>
            <a:r>
              <a:rPr lang="en-US" b="1" dirty="0">
                <a:solidFill>
                  <a:srgbClr val="C00000"/>
                </a:solidFill>
              </a:rPr>
              <a:t>Consider Employee relation with E_No as a primary key and is referring D_No of Department table, where D_No is also a Primary Key</a:t>
            </a:r>
            <a:endParaRPr lang="en-US" b="1" dirty="0"/>
          </a:p>
        </p:txBody>
      </p:sp>
      <p:sp>
        <p:nvSpPr>
          <p:cNvPr id="7" name="Rectangle 6">
            <a:extLst>
              <a:ext uri="{FF2B5EF4-FFF2-40B4-BE49-F238E27FC236}">
                <a16:creationId xmlns:a16="http://schemas.microsoft.com/office/drawing/2014/main" id="{770C6D79-0957-41E2-A0C7-B1F8C51E9ED2}"/>
              </a:ext>
            </a:extLst>
          </p:cNvPr>
          <p:cNvSpPr/>
          <p:nvPr/>
        </p:nvSpPr>
        <p:spPr>
          <a:xfrm>
            <a:off x="3459634" y="3041571"/>
            <a:ext cx="8276736" cy="3816429"/>
          </a:xfrm>
          <a:prstGeom prst="rect">
            <a:avLst/>
          </a:prstGeom>
        </p:spPr>
        <p:txBody>
          <a:bodyPr wrap="square">
            <a:spAutoFit/>
          </a:bodyPr>
          <a:lstStyle/>
          <a:p>
            <a:pPr marL="342900" indent="-342900" algn="just">
              <a:buFont typeface="Wingdings" panose="05000000000000000000" pitchFamily="2" charset="2"/>
              <a:buChar char="Ø"/>
            </a:pPr>
            <a:r>
              <a:rPr lang="en-US" sz="2200" dirty="0">
                <a:latin typeface="Cambria Math" panose="02040503050406030204" pitchFamily="18" charset="0"/>
                <a:ea typeface="Cambria Math" panose="02040503050406030204" pitchFamily="18" charset="0"/>
              </a:rPr>
              <a:t>Assume that new department “Accounts” has started, but initially there is no employee in that department.</a:t>
            </a:r>
          </a:p>
          <a:p>
            <a:pPr marL="342900" indent="-342900" algn="just">
              <a:buFont typeface="Wingdings" panose="05000000000000000000" pitchFamily="2" charset="2"/>
              <a:buChar char="Ø"/>
            </a:pPr>
            <a:endParaRPr lang="en-US" sz="2200" dirty="0">
              <a:latin typeface="Cambria Math" panose="02040503050406030204" pitchFamily="18" charset="0"/>
              <a:ea typeface="Cambria Math" panose="02040503050406030204" pitchFamily="18" charset="0"/>
            </a:endParaRPr>
          </a:p>
          <a:p>
            <a:pPr marL="342900" indent="-342900" algn="just">
              <a:buFont typeface="Wingdings" panose="05000000000000000000" pitchFamily="2" charset="2"/>
              <a:buChar char="Ø"/>
            </a:pPr>
            <a:r>
              <a:rPr lang="en-US" sz="2200" dirty="0">
                <a:latin typeface="Cambria Math" panose="02040503050406030204" pitchFamily="18" charset="0"/>
                <a:ea typeface="Cambria Math" panose="02040503050406030204" pitchFamily="18" charset="0"/>
              </a:rPr>
              <a:t>A user wish to enter the details in Employee relation with no employee details. Hence values of E_No, Ename and Address will be NULL.</a:t>
            </a:r>
          </a:p>
          <a:p>
            <a:pPr marL="342900" indent="-342900" algn="just">
              <a:buFont typeface="Wingdings" panose="05000000000000000000" pitchFamily="2" charset="2"/>
              <a:buChar char="Ø"/>
            </a:pPr>
            <a:endParaRPr lang="en-US" sz="2200" dirty="0">
              <a:latin typeface="Cambria Math" panose="02040503050406030204" pitchFamily="18" charset="0"/>
              <a:ea typeface="Cambria Math" panose="02040503050406030204" pitchFamily="18" charset="0"/>
            </a:endParaRPr>
          </a:p>
          <a:p>
            <a:pPr marL="342900" indent="-342900" algn="just">
              <a:buFont typeface="Wingdings" panose="05000000000000000000" pitchFamily="2" charset="2"/>
              <a:buChar char="Ø"/>
            </a:pPr>
            <a:r>
              <a:rPr lang="en-US" sz="2200" dirty="0">
                <a:latin typeface="Cambria Math" panose="02040503050406030204" pitchFamily="18" charset="0"/>
                <a:ea typeface="Cambria Math" panose="02040503050406030204" pitchFamily="18" charset="0"/>
              </a:rPr>
              <a:t>As E_No is Primary Key, it will not allow to enter NULL for it.</a:t>
            </a:r>
          </a:p>
          <a:p>
            <a:pPr marL="342900" indent="-342900" algn="just">
              <a:buFont typeface="Wingdings" panose="05000000000000000000" pitchFamily="2" charset="2"/>
              <a:buChar char="Ø"/>
            </a:pPr>
            <a:endParaRPr lang="en-US" sz="2200" dirty="0">
              <a:latin typeface="Cambria Math" panose="02040503050406030204" pitchFamily="18" charset="0"/>
              <a:ea typeface="Cambria Math" panose="02040503050406030204" pitchFamily="18" charset="0"/>
            </a:endParaRPr>
          </a:p>
          <a:p>
            <a:pPr marL="342900" indent="-342900" algn="just">
              <a:buFont typeface="Wingdings" panose="05000000000000000000" pitchFamily="2" charset="2"/>
              <a:buChar char="Ø"/>
            </a:pPr>
            <a:r>
              <a:rPr lang="en-US" sz="2200" dirty="0">
                <a:latin typeface="Cambria Math" panose="02040503050406030204" pitchFamily="18" charset="0"/>
                <a:ea typeface="Cambria Math" panose="02040503050406030204" pitchFamily="18" charset="0"/>
              </a:rPr>
              <a:t>Ultimately, A user will not be able to insert a new record for only department details.</a:t>
            </a:r>
            <a:endParaRPr lang="en-US" sz="2200" dirty="0"/>
          </a:p>
        </p:txBody>
      </p:sp>
    </p:spTree>
    <p:extLst>
      <p:ext uri="{BB962C8B-B14F-4D97-AF65-F5344CB8AC3E}">
        <p14:creationId xmlns:p14="http://schemas.microsoft.com/office/powerpoint/2010/main" val="192017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500"/>
                                        <p:tgtEl>
                                          <p:spTgt spid="7">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Effect transition="in" filter="fade">
                                      <p:cBhvr>
                                        <p:cTn id="29" dur="500"/>
                                        <p:tgtEl>
                                          <p:spTgt spid="7">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
                                            <p:txEl>
                                              <p:pRg st="6" end="6"/>
                                            </p:txEl>
                                          </p:spTgt>
                                        </p:tgtEl>
                                        <p:attrNameLst>
                                          <p:attrName>style.visibility</p:attrName>
                                        </p:attrNameLst>
                                      </p:cBhvr>
                                      <p:to>
                                        <p:strVal val="visible"/>
                                      </p:to>
                                    </p:set>
                                    <p:animEffect transition="in" filter="fade">
                                      <p:cBhvr>
                                        <p:cTn id="34"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14" y="1123837"/>
            <a:ext cx="3289955" cy="4601183"/>
          </a:xfrm>
        </p:spPr>
        <p:txBody>
          <a:bodyPr/>
          <a:lstStyle/>
          <a:p>
            <a:r>
              <a:rPr lang="en-US" b="1" dirty="0">
                <a:solidFill>
                  <a:schemeClr val="tx1"/>
                </a:solidFill>
                <a:latin typeface="Cambria" panose="02040503050406030204" pitchFamily="18" charset="0"/>
                <a:ea typeface="Cambria" panose="02040503050406030204" pitchFamily="18" charset="0"/>
              </a:rPr>
              <a:t>Delete Anomaly</a:t>
            </a:r>
            <a:endParaRPr lang="en-US" dirty="0"/>
          </a:p>
        </p:txBody>
      </p:sp>
      <p:sp>
        <p:nvSpPr>
          <p:cNvPr id="5" name="Content Placeholder 2">
            <a:extLst>
              <a:ext uri="{FF2B5EF4-FFF2-40B4-BE49-F238E27FC236}">
                <a16:creationId xmlns:a16="http://schemas.microsoft.com/office/drawing/2014/main" id="{D07ED72E-1118-4080-9B60-0FD3D1CC56FA}"/>
              </a:ext>
            </a:extLst>
          </p:cNvPr>
          <p:cNvSpPr txBox="1">
            <a:spLocks/>
          </p:cNvSpPr>
          <p:nvPr/>
        </p:nvSpPr>
        <p:spPr>
          <a:xfrm>
            <a:off x="3459635" y="193475"/>
            <a:ext cx="8276735" cy="930362"/>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R="0" lvl="0" algn="just" defTabSz="914400" rtl="0" eaLnBrk="1" fontAlgn="auto" latinLnBrk="0" hangingPunct="1">
              <a:lnSpc>
                <a:spcPct val="100000"/>
              </a:lnSpc>
              <a:spcBef>
                <a:spcPts val="900"/>
              </a:spcBef>
              <a:spcAft>
                <a:spcPts val="0"/>
              </a:spcAft>
              <a:buClrTx/>
              <a:buSzTx/>
              <a:buFont typeface="Wingdings" panose="05000000000000000000" pitchFamily="2" charset="2"/>
              <a:buChar char="Ø"/>
              <a:tabLst/>
              <a:defRPr/>
            </a:pPr>
            <a:r>
              <a:rPr kumimoji="0" lang="en-US" sz="2400"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rPr>
              <a:t>Delete anomaly occurs when deleting</a:t>
            </a:r>
            <a:r>
              <a:rPr kumimoji="0" lang="en-US" sz="2400" i="0" u="none" strike="noStrike" kern="1200" cap="none" spc="0" normalizeH="0" noProof="0" dirty="0">
                <a:ln>
                  <a:noFill/>
                </a:ln>
                <a:effectLst/>
                <a:uLnTx/>
                <a:uFillTx/>
                <a:latin typeface="Cambria Math" panose="02040503050406030204" pitchFamily="18" charset="0"/>
                <a:ea typeface="Cambria Math" panose="02040503050406030204" pitchFamily="18" charset="0"/>
              </a:rPr>
              <a:t> certain attribute values may result in loss of other attribute values.</a:t>
            </a:r>
            <a:endParaRPr kumimoji="0" lang="en-US" sz="2400"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endParaRPr>
          </a:p>
        </p:txBody>
      </p:sp>
      <p:graphicFrame>
        <p:nvGraphicFramePr>
          <p:cNvPr id="6" name="Table 5">
            <a:extLst>
              <a:ext uri="{FF2B5EF4-FFF2-40B4-BE49-F238E27FC236}">
                <a16:creationId xmlns:a16="http://schemas.microsoft.com/office/drawing/2014/main" id="{0107E883-1BDA-41BE-8BCF-2D92C3260FEC}"/>
              </a:ext>
            </a:extLst>
          </p:cNvPr>
          <p:cNvGraphicFramePr>
            <a:graphicFrameLocks noGrp="1"/>
          </p:cNvGraphicFramePr>
          <p:nvPr>
            <p:extLst>
              <p:ext uri="{D42A27DB-BD31-4B8C-83A1-F6EECF244321}">
                <p14:modId xmlns:p14="http://schemas.microsoft.com/office/powerpoint/2010/main" val="2877022457"/>
              </p:ext>
            </p:extLst>
          </p:nvPr>
        </p:nvGraphicFramePr>
        <p:xfrm>
          <a:off x="3957687" y="1086470"/>
          <a:ext cx="7590148" cy="1247219"/>
        </p:xfrm>
        <a:graphic>
          <a:graphicData uri="http://schemas.openxmlformats.org/drawingml/2006/table">
            <a:tbl>
              <a:tblPr firstRow="1" bandRow="1">
                <a:tableStyleId>{5C22544A-7EE6-4342-B048-85BDC9FD1C3A}</a:tableStyleId>
              </a:tblPr>
              <a:tblGrid>
                <a:gridCol w="758336">
                  <a:extLst>
                    <a:ext uri="{9D8B030D-6E8A-4147-A177-3AD203B41FA5}">
                      <a16:colId xmlns:a16="http://schemas.microsoft.com/office/drawing/2014/main" val="20000"/>
                    </a:ext>
                  </a:extLst>
                </a:gridCol>
                <a:gridCol w="1450819">
                  <a:extLst>
                    <a:ext uri="{9D8B030D-6E8A-4147-A177-3AD203B41FA5}">
                      <a16:colId xmlns:a16="http://schemas.microsoft.com/office/drawing/2014/main" val="20001"/>
                    </a:ext>
                  </a:extLst>
                </a:gridCol>
                <a:gridCol w="1632172">
                  <a:extLst>
                    <a:ext uri="{9D8B030D-6E8A-4147-A177-3AD203B41FA5}">
                      <a16:colId xmlns:a16="http://schemas.microsoft.com/office/drawing/2014/main" val="20002"/>
                    </a:ext>
                  </a:extLst>
                </a:gridCol>
                <a:gridCol w="813211">
                  <a:extLst>
                    <a:ext uri="{9D8B030D-6E8A-4147-A177-3AD203B41FA5}">
                      <a16:colId xmlns:a16="http://schemas.microsoft.com/office/drawing/2014/main" val="20003"/>
                    </a:ext>
                  </a:extLst>
                </a:gridCol>
                <a:gridCol w="1505696">
                  <a:extLst>
                    <a:ext uri="{9D8B030D-6E8A-4147-A177-3AD203B41FA5}">
                      <a16:colId xmlns:a16="http://schemas.microsoft.com/office/drawing/2014/main" val="20004"/>
                    </a:ext>
                  </a:extLst>
                </a:gridCol>
                <a:gridCol w="1429914">
                  <a:extLst>
                    <a:ext uri="{9D8B030D-6E8A-4147-A177-3AD203B41FA5}">
                      <a16:colId xmlns:a16="http://schemas.microsoft.com/office/drawing/2014/main" val="20005"/>
                    </a:ext>
                  </a:extLst>
                </a:gridCol>
              </a:tblGrid>
              <a:tr h="370840">
                <a:tc>
                  <a:txBody>
                    <a:bodyPr/>
                    <a:lstStyle/>
                    <a:p>
                      <a:r>
                        <a:rPr lang="en-US" sz="2000" u="sng" dirty="0">
                          <a:solidFill>
                            <a:schemeClr val="tx1"/>
                          </a:solidFill>
                          <a:latin typeface="Cambria Math" panose="02040503050406030204" pitchFamily="18" charset="0"/>
                          <a:ea typeface="Cambria Math" panose="02040503050406030204" pitchFamily="18" charset="0"/>
                        </a:rPr>
                        <a:t>E_No</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Ename</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Address</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D_No</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Dname</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Dmgr_Id</a:t>
                      </a:r>
                    </a:p>
                  </a:txBody>
                  <a:tcPr/>
                </a:tc>
                <a:extLst>
                  <a:ext uri="{0D108BD9-81ED-4DB2-BD59-A6C34878D82A}">
                    <a16:rowId xmlns:a16="http://schemas.microsoft.com/office/drawing/2014/main" val="10000"/>
                  </a:ext>
                </a:extLst>
              </a:tr>
              <a:tr h="370840">
                <a:tc>
                  <a:txBody>
                    <a:bodyPr/>
                    <a:lstStyle/>
                    <a:p>
                      <a:r>
                        <a:rPr lang="en-US" sz="2000" dirty="0">
                          <a:solidFill>
                            <a:schemeClr val="tx1"/>
                          </a:solidFill>
                          <a:latin typeface="Cambria Math" panose="02040503050406030204" pitchFamily="18" charset="0"/>
                          <a:ea typeface="Cambria Math" panose="02040503050406030204" pitchFamily="18" charset="0"/>
                        </a:rPr>
                        <a:t>1</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Sagar</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Rajkot</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1</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Sales</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1</a:t>
                      </a:r>
                    </a:p>
                  </a:txBody>
                  <a:tcPr/>
                </a:tc>
                <a:extLst>
                  <a:ext uri="{0D108BD9-81ED-4DB2-BD59-A6C34878D82A}">
                    <a16:rowId xmlns:a16="http://schemas.microsoft.com/office/drawing/2014/main" val="10001"/>
                  </a:ext>
                </a:extLst>
              </a:tr>
              <a:tr h="454739">
                <a:tc>
                  <a:txBody>
                    <a:bodyPr/>
                    <a:lstStyle/>
                    <a:p>
                      <a:r>
                        <a:rPr lang="en-US" sz="2000" dirty="0">
                          <a:solidFill>
                            <a:schemeClr val="tx1"/>
                          </a:solidFill>
                          <a:latin typeface="Cambria Math" panose="02040503050406030204" pitchFamily="18" charset="0"/>
                          <a:ea typeface="Cambria Math" panose="02040503050406030204" pitchFamily="18" charset="0"/>
                        </a:rPr>
                        <a:t>3</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Aakash</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Surat</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2</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Accounts</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2</a:t>
                      </a:r>
                    </a:p>
                  </a:txBody>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6EDBE83C-2B2B-47CF-BBC7-670C6F337511}"/>
              </a:ext>
            </a:extLst>
          </p:cNvPr>
          <p:cNvSpPr/>
          <p:nvPr/>
        </p:nvSpPr>
        <p:spPr>
          <a:xfrm>
            <a:off x="3544478" y="2426079"/>
            <a:ext cx="8191892" cy="646331"/>
          </a:xfrm>
          <a:prstGeom prst="rect">
            <a:avLst/>
          </a:prstGeom>
        </p:spPr>
        <p:txBody>
          <a:bodyPr wrap="square">
            <a:spAutoFit/>
          </a:bodyPr>
          <a:lstStyle/>
          <a:p>
            <a:r>
              <a:rPr lang="en-US" b="1" dirty="0">
                <a:solidFill>
                  <a:srgbClr val="C00000"/>
                </a:solidFill>
              </a:rPr>
              <a:t>Consider Employee relation with E_No as a primary key and is referring D_No of Department table, where D_No is also a Primary Key</a:t>
            </a:r>
            <a:endParaRPr lang="en-US" b="1" dirty="0"/>
          </a:p>
        </p:txBody>
      </p:sp>
      <p:sp>
        <p:nvSpPr>
          <p:cNvPr id="7" name="Rectangle 6">
            <a:extLst>
              <a:ext uri="{FF2B5EF4-FFF2-40B4-BE49-F238E27FC236}">
                <a16:creationId xmlns:a16="http://schemas.microsoft.com/office/drawing/2014/main" id="{770C6D79-0957-41E2-A0C7-B1F8C51E9ED2}"/>
              </a:ext>
            </a:extLst>
          </p:cNvPr>
          <p:cNvSpPr/>
          <p:nvPr/>
        </p:nvSpPr>
        <p:spPr>
          <a:xfrm>
            <a:off x="3459635" y="3154645"/>
            <a:ext cx="8276736" cy="3477875"/>
          </a:xfrm>
          <a:prstGeom prst="rect">
            <a:avLst/>
          </a:prstGeom>
        </p:spPr>
        <p:txBody>
          <a:bodyPr wrap="square">
            <a:spAutoFit/>
          </a:bodyPr>
          <a:lstStyle/>
          <a:p>
            <a:pPr marL="342900" indent="-342900" algn="just">
              <a:buFont typeface="Wingdings" panose="05000000000000000000" pitchFamily="2" charset="2"/>
              <a:buChar char="Ø"/>
            </a:pPr>
            <a:r>
              <a:rPr lang="en-US" sz="2200" dirty="0">
                <a:latin typeface="Cambria Math" panose="02040503050406030204" pitchFamily="18" charset="0"/>
                <a:ea typeface="Cambria Math" panose="02040503050406030204" pitchFamily="18" charset="0"/>
              </a:rPr>
              <a:t>Assume that there is only one employee who works in Accounts department  and a user wish to delete that record (A Row with E_No = 3).</a:t>
            </a:r>
          </a:p>
          <a:p>
            <a:pPr marL="342900" indent="-342900" algn="just">
              <a:buFont typeface="Wingdings" panose="05000000000000000000" pitchFamily="2" charset="2"/>
              <a:buChar char="Ø"/>
            </a:pPr>
            <a:endParaRPr lang="en-US" sz="2200" dirty="0">
              <a:latin typeface="Cambria Math" panose="02040503050406030204" pitchFamily="18" charset="0"/>
              <a:ea typeface="Cambria Math" panose="02040503050406030204" pitchFamily="18" charset="0"/>
            </a:endParaRPr>
          </a:p>
          <a:p>
            <a:pPr marL="342900" indent="-342900" algn="just">
              <a:buFont typeface="Wingdings" panose="05000000000000000000" pitchFamily="2" charset="2"/>
              <a:buChar char="Ø"/>
            </a:pPr>
            <a:r>
              <a:rPr lang="en-US" sz="2200" dirty="0">
                <a:latin typeface="Cambria Math" panose="02040503050406030204" pitchFamily="18" charset="0"/>
                <a:ea typeface="Cambria Math" panose="02040503050406030204" pitchFamily="18" charset="0"/>
              </a:rPr>
              <a:t>Deleting the above Row will also result in no records for department details in the table although we had department details in Department table.</a:t>
            </a:r>
          </a:p>
          <a:p>
            <a:pPr marL="342900" indent="-342900" algn="just">
              <a:buFont typeface="Wingdings" panose="05000000000000000000" pitchFamily="2" charset="2"/>
              <a:buChar char="Ø"/>
            </a:pPr>
            <a:endParaRPr lang="en-US" sz="2200" dirty="0">
              <a:latin typeface="Cambria Math" panose="02040503050406030204" pitchFamily="18" charset="0"/>
              <a:ea typeface="Cambria Math" panose="02040503050406030204" pitchFamily="18" charset="0"/>
            </a:endParaRPr>
          </a:p>
          <a:p>
            <a:pPr marL="342900" indent="-342900" algn="just">
              <a:buFont typeface="Wingdings" panose="05000000000000000000" pitchFamily="2" charset="2"/>
              <a:buChar char="Ø"/>
            </a:pPr>
            <a:r>
              <a:rPr lang="en-US" sz="2200" dirty="0">
                <a:latin typeface="Cambria Math" panose="02040503050406030204" pitchFamily="18" charset="0"/>
                <a:ea typeface="Cambria Math" panose="02040503050406030204" pitchFamily="18" charset="0"/>
              </a:rPr>
              <a:t>Ultimately, There are some chances of Data Loss in case of dependencies.</a:t>
            </a:r>
            <a:endParaRPr lang="en-US" sz="2200" dirty="0"/>
          </a:p>
        </p:txBody>
      </p:sp>
    </p:spTree>
    <p:extLst>
      <p:ext uri="{BB962C8B-B14F-4D97-AF65-F5344CB8AC3E}">
        <p14:creationId xmlns:p14="http://schemas.microsoft.com/office/powerpoint/2010/main" val="3685541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500"/>
                                        <p:tgtEl>
                                          <p:spTgt spid="7">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Effect transition="in" filter="fade">
                                      <p:cBhvr>
                                        <p:cTn id="29"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14" y="1123837"/>
            <a:ext cx="3289955" cy="4601183"/>
          </a:xfrm>
        </p:spPr>
        <p:txBody>
          <a:bodyPr/>
          <a:lstStyle/>
          <a:p>
            <a:r>
              <a:rPr lang="en-US" b="1" dirty="0">
                <a:solidFill>
                  <a:schemeClr val="tx1"/>
                </a:solidFill>
                <a:latin typeface="Cambria" panose="02040503050406030204" pitchFamily="18" charset="0"/>
                <a:ea typeface="Cambria" panose="02040503050406030204" pitchFamily="18" charset="0"/>
              </a:rPr>
              <a:t>Update Anomaly</a:t>
            </a:r>
            <a:endParaRPr lang="en-US" dirty="0"/>
          </a:p>
        </p:txBody>
      </p:sp>
      <p:sp>
        <p:nvSpPr>
          <p:cNvPr id="5" name="Content Placeholder 2">
            <a:extLst>
              <a:ext uri="{FF2B5EF4-FFF2-40B4-BE49-F238E27FC236}">
                <a16:creationId xmlns:a16="http://schemas.microsoft.com/office/drawing/2014/main" id="{D07ED72E-1118-4080-9B60-0FD3D1CC56FA}"/>
              </a:ext>
            </a:extLst>
          </p:cNvPr>
          <p:cNvSpPr txBox="1">
            <a:spLocks/>
          </p:cNvSpPr>
          <p:nvPr/>
        </p:nvSpPr>
        <p:spPr>
          <a:xfrm>
            <a:off x="3459635" y="89781"/>
            <a:ext cx="8276735" cy="930362"/>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R="0" lvl="0" algn="just" defTabSz="914400" rtl="0" eaLnBrk="1" fontAlgn="auto" latinLnBrk="0" hangingPunct="1">
              <a:lnSpc>
                <a:spcPct val="100000"/>
              </a:lnSpc>
              <a:spcBef>
                <a:spcPts val="900"/>
              </a:spcBef>
              <a:spcAft>
                <a:spcPts val="0"/>
              </a:spcAft>
              <a:buClrTx/>
              <a:buSzTx/>
              <a:buFont typeface="Wingdings" panose="05000000000000000000" pitchFamily="2" charset="2"/>
              <a:buChar char="Ø"/>
              <a:tabLst/>
              <a:defRPr/>
            </a:pPr>
            <a:r>
              <a:rPr kumimoji="0" lang="en-US" sz="2400"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rPr>
              <a:t>Update anomaly occurs when updating</a:t>
            </a:r>
            <a:r>
              <a:rPr kumimoji="0" lang="en-US" sz="2400" i="0" u="none" strike="noStrike" kern="1200" cap="none" spc="0" normalizeH="0" noProof="0" dirty="0">
                <a:ln>
                  <a:noFill/>
                </a:ln>
                <a:effectLst/>
                <a:uLnTx/>
                <a:uFillTx/>
                <a:latin typeface="Cambria Math" panose="02040503050406030204" pitchFamily="18" charset="0"/>
                <a:ea typeface="Cambria Math" panose="02040503050406030204" pitchFamily="18" charset="0"/>
              </a:rPr>
              <a:t> any records do not reflect changes to all relevant records.</a:t>
            </a:r>
            <a:endParaRPr kumimoji="0" lang="en-US" sz="2400"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endParaRPr>
          </a:p>
        </p:txBody>
      </p:sp>
      <p:graphicFrame>
        <p:nvGraphicFramePr>
          <p:cNvPr id="6" name="Table 5">
            <a:extLst>
              <a:ext uri="{FF2B5EF4-FFF2-40B4-BE49-F238E27FC236}">
                <a16:creationId xmlns:a16="http://schemas.microsoft.com/office/drawing/2014/main" id="{0107E883-1BDA-41BE-8BCF-2D92C3260FEC}"/>
              </a:ext>
            </a:extLst>
          </p:cNvPr>
          <p:cNvGraphicFramePr>
            <a:graphicFrameLocks noGrp="1"/>
          </p:cNvGraphicFramePr>
          <p:nvPr>
            <p:extLst>
              <p:ext uri="{D42A27DB-BD31-4B8C-83A1-F6EECF244321}">
                <p14:modId xmlns:p14="http://schemas.microsoft.com/office/powerpoint/2010/main" val="3310499749"/>
              </p:ext>
            </p:extLst>
          </p:nvPr>
        </p:nvGraphicFramePr>
        <p:xfrm>
          <a:off x="3957687" y="1086470"/>
          <a:ext cx="7590148" cy="1701958"/>
        </p:xfrm>
        <a:graphic>
          <a:graphicData uri="http://schemas.openxmlformats.org/drawingml/2006/table">
            <a:tbl>
              <a:tblPr firstRow="1" bandRow="1">
                <a:tableStyleId>{5C22544A-7EE6-4342-B048-85BDC9FD1C3A}</a:tableStyleId>
              </a:tblPr>
              <a:tblGrid>
                <a:gridCol w="758336">
                  <a:extLst>
                    <a:ext uri="{9D8B030D-6E8A-4147-A177-3AD203B41FA5}">
                      <a16:colId xmlns:a16="http://schemas.microsoft.com/office/drawing/2014/main" val="20000"/>
                    </a:ext>
                  </a:extLst>
                </a:gridCol>
                <a:gridCol w="1450819">
                  <a:extLst>
                    <a:ext uri="{9D8B030D-6E8A-4147-A177-3AD203B41FA5}">
                      <a16:colId xmlns:a16="http://schemas.microsoft.com/office/drawing/2014/main" val="20001"/>
                    </a:ext>
                  </a:extLst>
                </a:gridCol>
                <a:gridCol w="1632172">
                  <a:extLst>
                    <a:ext uri="{9D8B030D-6E8A-4147-A177-3AD203B41FA5}">
                      <a16:colId xmlns:a16="http://schemas.microsoft.com/office/drawing/2014/main" val="20002"/>
                    </a:ext>
                  </a:extLst>
                </a:gridCol>
                <a:gridCol w="813211">
                  <a:extLst>
                    <a:ext uri="{9D8B030D-6E8A-4147-A177-3AD203B41FA5}">
                      <a16:colId xmlns:a16="http://schemas.microsoft.com/office/drawing/2014/main" val="20003"/>
                    </a:ext>
                  </a:extLst>
                </a:gridCol>
                <a:gridCol w="1505696">
                  <a:extLst>
                    <a:ext uri="{9D8B030D-6E8A-4147-A177-3AD203B41FA5}">
                      <a16:colId xmlns:a16="http://schemas.microsoft.com/office/drawing/2014/main" val="20004"/>
                    </a:ext>
                  </a:extLst>
                </a:gridCol>
                <a:gridCol w="1429914">
                  <a:extLst>
                    <a:ext uri="{9D8B030D-6E8A-4147-A177-3AD203B41FA5}">
                      <a16:colId xmlns:a16="http://schemas.microsoft.com/office/drawing/2014/main" val="20005"/>
                    </a:ext>
                  </a:extLst>
                </a:gridCol>
              </a:tblGrid>
              <a:tr h="370840">
                <a:tc>
                  <a:txBody>
                    <a:bodyPr/>
                    <a:lstStyle/>
                    <a:p>
                      <a:r>
                        <a:rPr lang="en-US" sz="2000" u="sng" dirty="0">
                          <a:solidFill>
                            <a:schemeClr val="tx1"/>
                          </a:solidFill>
                          <a:latin typeface="Cambria Math" panose="02040503050406030204" pitchFamily="18" charset="0"/>
                          <a:ea typeface="Cambria Math" panose="02040503050406030204" pitchFamily="18" charset="0"/>
                        </a:rPr>
                        <a:t>E_No</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Ename</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Address</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D_No</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Dname</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Dmgr_Id</a:t>
                      </a:r>
                    </a:p>
                  </a:txBody>
                  <a:tcPr/>
                </a:tc>
                <a:extLst>
                  <a:ext uri="{0D108BD9-81ED-4DB2-BD59-A6C34878D82A}">
                    <a16:rowId xmlns:a16="http://schemas.microsoft.com/office/drawing/2014/main" val="10000"/>
                  </a:ext>
                </a:extLst>
              </a:tr>
              <a:tr h="370840">
                <a:tc>
                  <a:txBody>
                    <a:bodyPr/>
                    <a:lstStyle/>
                    <a:p>
                      <a:r>
                        <a:rPr lang="en-US" sz="2000" dirty="0">
                          <a:solidFill>
                            <a:schemeClr val="tx1"/>
                          </a:solidFill>
                          <a:latin typeface="Cambria Math" panose="02040503050406030204" pitchFamily="18" charset="0"/>
                          <a:ea typeface="Cambria Math" panose="02040503050406030204" pitchFamily="18" charset="0"/>
                        </a:rPr>
                        <a:t>1</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Sagar</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Rajkot</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1</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Sales</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1</a:t>
                      </a:r>
                    </a:p>
                  </a:txBody>
                  <a:tcPr/>
                </a:tc>
                <a:extLst>
                  <a:ext uri="{0D108BD9-81ED-4DB2-BD59-A6C34878D82A}">
                    <a16:rowId xmlns:a16="http://schemas.microsoft.com/office/drawing/2014/main" val="10001"/>
                  </a:ext>
                </a:extLst>
              </a:tr>
              <a:tr h="454739">
                <a:tc>
                  <a:txBody>
                    <a:bodyPr/>
                    <a:lstStyle/>
                    <a:p>
                      <a:r>
                        <a:rPr lang="en-US" sz="2000" dirty="0">
                          <a:solidFill>
                            <a:schemeClr val="tx1"/>
                          </a:solidFill>
                          <a:latin typeface="Cambria Math" panose="02040503050406030204" pitchFamily="18" charset="0"/>
                          <a:ea typeface="Cambria Math" panose="02040503050406030204" pitchFamily="18" charset="0"/>
                        </a:rPr>
                        <a:t>3</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Aakash</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Surat</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2</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Accounts</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2</a:t>
                      </a:r>
                    </a:p>
                  </a:txBody>
                  <a:tcPr/>
                </a:tc>
                <a:extLst>
                  <a:ext uri="{0D108BD9-81ED-4DB2-BD59-A6C34878D82A}">
                    <a16:rowId xmlns:a16="http://schemas.microsoft.com/office/drawing/2014/main" val="10002"/>
                  </a:ext>
                </a:extLst>
              </a:tr>
              <a:tr h="454739">
                <a:tc>
                  <a:txBody>
                    <a:bodyPr/>
                    <a:lstStyle/>
                    <a:p>
                      <a:r>
                        <a:rPr lang="en-US" sz="2000" dirty="0">
                          <a:solidFill>
                            <a:schemeClr val="tx1"/>
                          </a:solidFill>
                          <a:latin typeface="Cambria Math" panose="02040503050406030204" pitchFamily="18" charset="0"/>
                          <a:ea typeface="Cambria Math" panose="02040503050406030204" pitchFamily="18" charset="0"/>
                        </a:rPr>
                        <a:t>2</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Priya</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Baroda</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1</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Sales</a:t>
                      </a:r>
                    </a:p>
                  </a:txBody>
                  <a:tcPr/>
                </a:tc>
                <a:tc>
                  <a:txBody>
                    <a:bodyPr/>
                    <a:lstStyle/>
                    <a:p>
                      <a:r>
                        <a:rPr lang="en-US" sz="2000" dirty="0">
                          <a:solidFill>
                            <a:schemeClr val="tx1"/>
                          </a:solidFill>
                          <a:latin typeface="Cambria Math" panose="02040503050406030204" pitchFamily="18" charset="0"/>
                          <a:ea typeface="Cambria Math" panose="02040503050406030204" pitchFamily="18" charset="0"/>
                        </a:rPr>
                        <a:t>1</a:t>
                      </a:r>
                    </a:p>
                  </a:txBody>
                  <a:tcPr/>
                </a:tc>
                <a:extLst>
                  <a:ext uri="{0D108BD9-81ED-4DB2-BD59-A6C34878D82A}">
                    <a16:rowId xmlns:a16="http://schemas.microsoft.com/office/drawing/2014/main" val="1190674824"/>
                  </a:ext>
                </a:extLst>
              </a:tr>
            </a:tbl>
          </a:graphicData>
        </a:graphic>
      </p:graphicFrame>
      <p:sp>
        <p:nvSpPr>
          <p:cNvPr id="3" name="Rectangle 2">
            <a:extLst>
              <a:ext uri="{FF2B5EF4-FFF2-40B4-BE49-F238E27FC236}">
                <a16:creationId xmlns:a16="http://schemas.microsoft.com/office/drawing/2014/main" id="{6EDBE83C-2B2B-47CF-BBC7-670C6F337511}"/>
              </a:ext>
            </a:extLst>
          </p:cNvPr>
          <p:cNvSpPr/>
          <p:nvPr/>
        </p:nvSpPr>
        <p:spPr>
          <a:xfrm>
            <a:off x="3544478" y="2854755"/>
            <a:ext cx="8191892" cy="646331"/>
          </a:xfrm>
          <a:prstGeom prst="rect">
            <a:avLst/>
          </a:prstGeom>
        </p:spPr>
        <p:txBody>
          <a:bodyPr wrap="square">
            <a:spAutoFit/>
          </a:bodyPr>
          <a:lstStyle/>
          <a:p>
            <a:r>
              <a:rPr lang="en-US" b="1" dirty="0">
                <a:solidFill>
                  <a:srgbClr val="C00000"/>
                </a:solidFill>
              </a:rPr>
              <a:t>Consider Employee relation with E_No as a primary key and is referring D_No of Department table, where D_No is also a Primary Key</a:t>
            </a:r>
            <a:endParaRPr lang="en-US" b="1" dirty="0"/>
          </a:p>
        </p:txBody>
      </p:sp>
      <p:sp>
        <p:nvSpPr>
          <p:cNvPr id="7" name="Rectangle 6">
            <a:extLst>
              <a:ext uri="{FF2B5EF4-FFF2-40B4-BE49-F238E27FC236}">
                <a16:creationId xmlns:a16="http://schemas.microsoft.com/office/drawing/2014/main" id="{770C6D79-0957-41E2-A0C7-B1F8C51E9ED2}"/>
              </a:ext>
            </a:extLst>
          </p:cNvPr>
          <p:cNvSpPr/>
          <p:nvPr/>
        </p:nvSpPr>
        <p:spPr>
          <a:xfrm>
            <a:off x="3365369" y="3567413"/>
            <a:ext cx="8276736" cy="2800767"/>
          </a:xfrm>
          <a:prstGeom prst="rect">
            <a:avLst/>
          </a:prstGeom>
        </p:spPr>
        <p:txBody>
          <a:bodyPr wrap="square">
            <a:spAutoFit/>
          </a:bodyPr>
          <a:lstStyle/>
          <a:p>
            <a:pPr marL="342900" indent="-342900" algn="just">
              <a:buFont typeface="Wingdings" panose="05000000000000000000" pitchFamily="2" charset="2"/>
              <a:buChar char="Ø"/>
            </a:pPr>
            <a:r>
              <a:rPr lang="en-US" sz="2200" dirty="0">
                <a:latin typeface="Cambria Math" panose="02040503050406030204" pitchFamily="18" charset="0"/>
                <a:ea typeface="Cambria Math" panose="02040503050406030204" pitchFamily="18" charset="0"/>
              </a:rPr>
              <a:t>Assume that the manager of the Sales department is changed. Hence, we need to update Dmgr_Id of all the employees working in Sales department.</a:t>
            </a:r>
          </a:p>
          <a:p>
            <a:pPr marL="342900" indent="-342900" algn="just">
              <a:buFont typeface="Wingdings" panose="05000000000000000000" pitchFamily="2" charset="2"/>
              <a:buChar char="Ø"/>
            </a:pPr>
            <a:endParaRPr lang="en-US" sz="2200" dirty="0">
              <a:latin typeface="Cambria Math" panose="02040503050406030204" pitchFamily="18" charset="0"/>
              <a:ea typeface="Cambria Math" panose="02040503050406030204" pitchFamily="18" charset="0"/>
            </a:endParaRPr>
          </a:p>
          <a:p>
            <a:pPr marL="342900" indent="-342900" algn="just">
              <a:buFont typeface="Wingdings" panose="05000000000000000000" pitchFamily="2" charset="2"/>
              <a:buChar char="Ø"/>
            </a:pPr>
            <a:r>
              <a:rPr lang="en-US" sz="2200" dirty="0">
                <a:latin typeface="Cambria Math" panose="02040503050406030204" pitchFamily="18" charset="0"/>
                <a:ea typeface="Cambria Math" panose="02040503050406030204" pitchFamily="18" charset="0"/>
              </a:rPr>
              <a:t>If we fail to update all the corresponding records, i.e. if Dmgr_Id for all the records belonging to Sales department is not updated; then it is possible that different employees may have different Dmgr_Id.</a:t>
            </a:r>
          </a:p>
        </p:txBody>
      </p:sp>
    </p:spTree>
    <p:extLst>
      <p:ext uri="{BB962C8B-B14F-4D97-AF65-F5344CB8AC3E}">
        <p14:creationId xmlns:p14="http://schemas.microsoft.com/office/powerpoint/2010/main" val="464822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14" y="1123837"/>
            <a:ext cx="3289955" cy="4601183"/>
          </a:xfrm>
        </p:spPr>
        <p:txBody>
          <a:bodyPr/>
          <a:lstStyle/>
          <a:p>
            <a:r>
              <a:rPr lang="en-US" b="1" dirty="0">
                <a:solidFill>
                  <a:schemeClr val="tx1"/>
                </a:solidFill>
                <a:latin typeface="Cambria" panose="02040503050406030204" pitchFamily="18" charset="0"/>
                <a:ea typeface="Cambria" panose="02040503050406030204" pitchFamily="18" charset="0"/>
              </a:rPr>
              <a:t>Normal Forms</a:t>
            </a:r>
            <a:br>
              <a:rPr lang="en-US" b="1" dirty="0">
                <a:solidFill>
                  <a:schemeClr val="tx1"/>
                </a:solidFill>
                <a:latin typeface="Cambria" panose="02040503050406030204" pitchFamily="18" charset="0"/>
                <a:ea typeface="Cambria" panose="02040503050406030204" pitchFamily="18" charset="0"/>
              </a:rPr>
            </a:br>
            <a:r>
              <a:rPr lang="en-US" sz="3400" b="1" dirty="0">
                <a:solidFill>
                  <a:schemeClr val="tx1"/>
                </a:solidFill>
                <a:latin typeface="Cambria" panose="02040503050406030204" pitchFamily="18" charset="0"/>
                <a:ea typeface="Cambria" panose="02040503050406030204" pitchFamily="18" charset="0"/>
              </a:rPr>
              <a:t>(Normalization)</a:t>
            </a:r>
            <a:endParaRPr lang="en-US" sz="3400" dirty="0"/>
          </a:p>
        </p:txBody>
      </p:sp>
      <p:sp>
        <p:nvSpPr>
          <p:cNvPr id="14" name="Content Placeholder 2">
            <a:extLst>
              <a:ext uri="{FF2B5EF4-FFF2-40B4-BE49-F238E27FC236}">
                <a16:creationId xmlns:a16="http://schemas.microsoft.com/office/drawing/2014/main" id="{9CF8169F-2CA7-492D-940A-D312B0FBE51E}"/>
              </a:ext>
            </a:extLst>
          </p:cNvPr>
          <p:cNvSpPr txBox="1">
            <a:spLocks/>
          </p:cNvSpPr>
          <p:nvPr/>
        </p:nvSpPr>
        <p:spPr>
          <a:xfrm>
            <a:off x="3457281" y="120976"/>
            <a:ext cx="8326224" cy="6609761"/>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R="0" lvl="0" algn="just" defTabSz="914400" rtl="0" eaLnBrk="1" fontAlgn="auto" latinLnBrk="0" hangingPunct="1">
              <a:lnSpc>
                <a:spcPct val="100000"/>
              </a:lnSpc>
              <a:spcBef>
                <a:spcPts val="900"/>
              </a:spcBef>
              <a:spcAft>
                <a:spcPts val="0"/>
              </a:spcAft>
              <a:buClrTx/>
              <a:buSzTx/>
              <a:buFont typeface="Wingdings" panose="05000000000000000000" pitchFamily="2" charset="2"/>
              <a:buChar char="Ø"/>
              <a:tabLst/>
              <a:defRPr/>
            </a:pPr>
            <a:r>
              <a:rPr lang="en-US" dirty="0">
                <a:solidFill>
                  <a:sysClr val="windowText" lastClr="000000"/>
                </a:solidFill>
                <a:latin typeface="Cambria Math" panose="02040503050406030204" pitchFamily="18" charset="0"/>
                <a:ea typeface="Cambria Math" panose="02040503050406030204" pitchFamily="18" charset="0"/>
              </a:rPr>
              <a:t>In database design, anomalies can be efficiently handled by Normalization.</a:t>
            </a:r>
          </a:p>
          <a:p>
            <a:pPr marR="0" lvl="0" algn="just" defTabSz="914400" rtl="0" eaLnBrk="1" fontAlgn="auto" latinLnBrk="0" hangingPunct="1">
              <a:lnSpc>
                <a:spcPct val="100000"/>
              </a:lnSpc>
              <a:spcBef>
                <a:spcPts val="900"/>
              </a:spcBef>
              <a:spcAft>
                <a:spcPts val="0"/>
              </a:spcAft>
              <a:buClrTx/>
              <a:buSzTx/>
              <a:buFont typeface="Wingdings" panose="05000000000000000000" pitchFamily="2" charset="2"/>
              <a:buChar char="Ø"/>
              <a:tabLst/>
              <a:defRPr/>
            </a:pPr>
            <a:endParaRPr kumimoji="0" lang="en-US" sz="500" b="0" i="0" u="none" strike="noStrike" kern="1200" cap="none" spc="0" normalizeH="0" baseline="0" noProof="0" dirty="0">
              <a:ln>
                <a:noFill/>
              </a:ln>
              <a:solidFill>
                <a:sysClr val="windowText" lastClr="000000"/>
              </a:solidFill>
              <a:effectLst/>
              <a:uLnTx/>
              <a:uFillTx/>
              <a:latin typeface="Cambria Math" panose="02040503050406030204" pitchFamily="18" charset="0"/>
              <a:ea typeface="Cambria Math" panose="02040503050406030204" pitchFamily="18" charset="0"/>
            </a:endParaRPr>
          </a:p>
          <a:p>
            <a:pPr marR="0" lvl="0" algn="just" defTabSz="914400" rtl="0" eaLnBrk="1" fontAlgn="auto" latinLnBrk="0" hangingPunct="1">
              <a:lnSpc>
                <a:spcPct val="100000"/>
              </a:lnSpc>
              <a:spcBef>
                <a:spcPts val="900"/>
              </a:spcBef>
              <a:spcAft>
                <a:spcPts val="0"/>
              </a:spcAft>
              <a:buClrTx/>
              <a:buSzTx/>
              <a:buFont typeface="Wingdings" panose="05000000000000000000" pitchFamily="2" charset="2"/>
              <a:buChar char="Ø"/>
              <a:tabLst/>
              <a:defRPr/>
            </a:pPr>
            <a:r>
              <a:rPr lang="en-US" dirty="0">
                <a:solidFill>
                  <a:sysClr val="windowText" lastClr="000000"/>
                </a:solidFill>
                <a:latin typeface="Cambria Math" panose="02040503050406030204" pitchFamily="18" charset="0"/>
                <a:ea typeface="Cambria Math" panose="02040503050406030204" pitchFamily="18" charset="0"/>
              </a:rPr>
              <a:t>Normalization is the process of removing all unwanted as well as redundant data from the table so that database efficiency can be improved in terms of:</a:t>
            </a:r>
          </a:p>
          <a:p>
            <a:pPr lvl="1" algn="just">
              <a:buFont typeface="Wingdings" panose="05000000000000000000" pitchFamily="2" charset="2"/>
              <a:buChar char="ü"/>
              <a:defRPr/>
            </a:pPr>
            <a:r>
              <a:rPr lang="en-US" sz="2400" dirty="0">
                <a:solidFill>
                  <a:sysClr val="windowText" lastClr="000000"/>
                </a:solidFill>
                <a:latin typeface="Cambria Math" panose="02040503050406030204" pitchFamily="18" charset="0"/>
                <a:ea typeface="Cambria Math" panose="02040503050406030204" pitchFamily="18" charset="0"/>
              </a:rPr>
              <a:t>Storage (Storing the data using least amount of space)</a:t>
            </a:r>
          </a:p>
          <a:p>
            <a:pPr lvl="1" algn="just">
              <a:buFont typeface="Wingdings" panose="05000000000000000000" pitchFamily="2" charset="2"/>
              <a:buChar char="ü"/>
              <a:defRPr/>
            </a:pPr>
            <a:r>
              <a:rPr lang="en-US" sz="2400" dirty="0">
                <a:solidFill>
                  <a:sysClr val="windowText" lastClr="000000"/>
                </a:solidFill>
                <a:latin typeface="Cambria Math" panose="02040503050406030204" pitchFamily="18" charset="0"/>
                <a:ea typeface="Cambria Math" panose="02040503050406030204" pitchFamily="18" charset="0"/>
              </a:rPr>
              <a:t>Scalability (Can work smoothly with constantly growing data)</a:t>
            </a:r>
          </a:p>
          <a:p>
            <a:pPr lvl="1" algn="just">
              <a:buFont typeface="Wingdings" panose="05000000000000000000" pitchFamily="2" charset="2"/>
              <a:buChar char="ü"/>
              <a:defRPr/>
            </a:pPr>
            <a:r>
              <a:rPr lang="en-US" sz="2400" dirty="0">
                <a:solidFill>
                  <a:sysClr val="windowText" lastClr="000000"/>
                </a:solidFill>
                <a:latin typeface="Cambria Math" panose="02040503050406030204" pitchFamily="18" charset="0"/>
                <a:ea typeface="Cambria Math" panose="02040503050406030204" pitchFamily="18" charset="0"/>
              </a:rPr>
              <a:t>Data integrity (Consistency and Accuracy of Data)</a:t>
            </a:r>
          </a:p>
          <a:p>
            <a:pPr marR="0" lvl="0" algn="just" defTabSz="914400" rtl="0" eaLnBrk="1" fontAlgn="auto" latinLnBrk="0" hangingPunct="1">
              <a:lnSpc>
                <a:spcPct val="100000"/>
              </a:lnSpc>
              <a:spcBef>
                <a:spcPts val="900"/>
              </a:spcBef>
              <a:spcAft>
                <a:spcPts val="0"/>
              </a:spcAft>
              <a:buClrTx/>
              <a:buSzTx/>
              <a:buFont typeface="Wingdings" panose="05000000000000000000" pitchFamily="2" charset="2"/>
              <a:buChar char="Ø"/>
              <a:tabLst/>
              <a:defRPr/>
            </a:pPr>
            <a:endParaRPr kumimoji="0" lang="en-US" sz="500" b="0" i="0" u="none" strike="noStrike" kern="1200" cap="none" spc="0" normalizeH="0" baseline="0" noProof="0" dirty="0">
              <a:ln>
                <a:noFill/>
              </a:ln>
              <a:solidFill>
                <a:sysClr val="windowText" lastClr="000000"/>
              </a:solidFill>
              <a:effectLst/>
              <a:uLnTx/>
              <a:uFillTx/>
              <a:latin typeface="Cambria Math" panose="02040503050406030204" pitchFamily="18" charset="0"/>
              <a:ea typeface="Cambria Math" panose="02040503050406030204" pitchFamily="18" charset="0"/>
            </a:endParaRPr>
          </a:p>
          <a:p>
            <a:pPr marR="0" lvl="0" algn="just" defTabSz="914400" rtl="0" eaLnBrk="1" fontAlgn="auto" latinLnBrk="0" hangingPunct="1">
              <a:lnSpc>
                <a:spcPct val="100000"/>
              </a:lnSpc>
              <a:spcBef>
                <a:spcPts val="900"/>
              </a:spcBef>
              <a:spcAft>
                <a:spcPts val="0"/>
              </a:spcAft>
              <a:buClrTx/>
              <a:buSzTx/>
              <a:buFont typeface="Wingdings" panose="05000000000000000000" pitchFamily="2" charset="2"/>
              <a:buChar char="Ø"/>
              <a:tabLst/>
              <a:defRPr/>
            </a:pPr>
            <a:r>
              <a:rPr lang="en-US" dirty="0">
                <a:solidFill>
                  <a:sysClr val="windowText" lastClr="000000"/>
                </a:solidFill>
                <a:latin typeface="Cambria Math" panose="02040503050406030204" pitchFamily="18" charset="0"/>
                <a:ea typeface="Cambria Math" panose="02040503050406030204" pitchFamily="18" charset="0"/>
              </a:rPr>
              <a:t>It is the process of splitting a single table in to more than one tables such that these tables can be linked using joins whenever a query is executed.</a:t>
            </a:r>
          </a:p>
          <a:p>
            <a:pPr marR="0" lvl="0" algn="just" defTabSz="914400" rtl="0" eaLnBrk="1" fontAlgn="auto" latinLnBrk="0" hangingPunct="1">
              <a:lnSpc>
                <a:spcPct val="100000"/>
              </a:lnSpc>
              <a:spcBef>
                <a:spcPts val="900"/>
              </a:spcBef>
              <a:spcAft>
                <a:spcPts val="0"/>
              </a:spcAft>
              <a:buClrTx/>
              <a:buSzTx/>
              <a:buFont typeface="Wingdings" panose="05000000000000000000" pitchFamily="2" charset="2"/>
              <a:buChar char="Ø"/>
              <a:tabLst/>
              <a:defRPr/>
            </a:pPr>
            <a:endParaRPr kumimoji="0" lang="en-US" sz="500" b="0" i="0" u="none" strike="noStrike" kern="1200" cap="none" spc="0" normalizeH="0" baseline="0" noProof="0" dirty="0">
              <a:ln>
                <a:noFill/>
              </a:ln>
              <a:solidFill>
                <a:sysClr val="windowText" lastClr="000000"/>
              </a:solidFill>
              <a:effectLst/>
              <a:uLnTx/>
              <a:uFillTx/>
              <a:latin typeface="Cambria Math" panose="02040503050406030204" pitchFamily="18" charset="0"/>
              <a:ea typeface="Cambria Math" panose="02040503050406030204" pitchFamily="18" charset="0"/>
            </a:endParaRPr>
          </a:p>
          <a:p>
            <a:pPr marR="0" lvl="0" algn="just" defTabSz="914400" rtl="0" eaLnBrk="1" fontAlgn="auto" latinLnBrk="0" hangingPunct="1">
              <a:lnSpc>
                <a:spcPct val="100000"/>
              </a:lnSpc>
              <a:spcBef>
                <a:spcPts val="900"/>
              </a:spcBef>
              <a:spcAft>
                <a:spcPts val="0"/>
              </a:spcAft>
              <a:buClrTx/>
              <a:buSzTx/>
              <a:buFont typeface="Wingdings" panose="05000000000000000000" pitchFamily="2" charset="2"/>
              <a:buChar char="Ø"/>
              <a:tabLst/>
              <a:defRPr/>
            </a:pPr>
            <a:r>
              <a:rPr lang="en-US" dirty="0">
                <a:solidFill>
                  <a:sysClr val="windowText" lastClr="000000"/>
                </a:solidFill>
                <a:latin typeface="Cambria Math" panose="02040503050406030204" pitchFamily="18" charset="0"/>
                <a:ea typeface="Cambria Math" panose="02040503050406030204" pitchFamily="18" charset="0"/>
              </a:rPr>
              <a:t>It is also known as Normal Forms</a:t>
            </a:r>
            <a:endParaRPr kumimoji="0" lang="en-US" b="0" i="0" u="none" strike="noStrike" kern="1200" cap="none" spc="0" normalizeH="0" baseline="0" noProof="0" dirty="0">
              <a:ln>
                <a:noFill/>
              </a:ln>
              <a:solidFill>
                <a:sysClr val="windowText" lastClr="000000"/>
              </a:solidFill>
              <a:effectLst/>
              <a:uLnTx/>
              <a:uFillTx/>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518434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fade">
                                      <p:cBhvr>
                                        <p:cTn id="12" dur="500"/>
                                        <p:tgtEl>
                                          <p:spTgt spid="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4">
                                            <p:txEl>
                                              <p:pRg st="3" end="3"/>
                                            </p:txEl>
                                          </p:spTgt>
                                        </p:tgtEl>
                                        <p:attrNameLst>
                                          <p:attrName>style.visibility</p:attrName>
                                        </p:attrNameLst>
                                      </p:cBhvr>
                                      <p:to>
                                        <p:strVal val="visible"/>
                                      </p:to>
                                    </p:set>
                                    <p:animEffect transition="in" filter="fade">
                                      <p:cBhvr>
                                        <p:cTn id="17" dur="1000"/>
                                        <p:tgtEl>
                                          <p:spTgt spid="14">
                                            <p:txEl>
                                              <p:pRg st="3" end="3"/>
                                            </p:txEl>
                                          </p:spTgt>
                                        </p:tgtEl>
                                      </p:cBhvr>
                                    </p:animEffect>
                                    <p:anim calcmode="lin" valueType="num">
                                      <p:cBhvr>
                                        <p:cTn id="18" dur="1000" fill="hold"/>
                                        <p:tgtEl>
                                          <p:spTgt spid="14">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1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4">
                                            <p:txEl>
                                              <p:pRg st="4" end="4"/>
                                            </p:txEl>
                                          </p:spTgt>
                                        </p:tgtEl>
                                        <p:attrNameLst>
                                          <p:attrName>style.visibility</p:attrName>
                                        </p:attrNameLst>
                                      </p:cBhvr>
                                      <p:to>
                                        <p:strVal val="visible"/>
                                      </p:to>
                                    </p:set>
                                    <p:animEffect transition="in" filter="fade">
                                      <p:cBhvr>
                                        <p:cTn id="24" dur="1000"/>
                                        <p:tgtEl>
                                          <p:spTgt spid="14">
                                            <p:txEl>
                                              <p:pRg st="4" end="4"/>
                                            </p:txEl>
                                          </p:spTgt>
                                        </p:tgtEl>
                                      </p:cBhvr>
                                    </p:animEffect>
                                    <p:anim calcmode="lin" valueType="num">
                                      <p:cBhvr>
                                        <p:cTn id="25" dur="1000" fill="hold"/>
                                        <p:tgtEl>
                                          <p:spTgt spid="14">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4">
                                            <p:txEl>
                                              <p:pRg st="5" end="5"/>
                                            </p:txEl>
                                          </p:spTgt>
                                        </p:tgtEl>
                                        <p:attrNameLst>
                                          <p:attrName>style.visibility</p:attrName>
                                        </p:attrNameLst>
                                      </p:cBhvr>
                                      <p:to>
                                        <p:strVal val="visible"/>
                                      </p:to>
                                    </p:set>
                                    <p:animEffect transition="in" filter="fade">
                                      <p:cBhvr>
                                        <p:cTn id="31" dur="1000"/>
                                        <p:tgtEl>
                                          <p:spTgt spid="14">
                                            <p:txEl>
                                              <p:pRg st="5" end="5"/>
                                            </p:txEl>
                                          </p:spTgt>
                                        </p:tgtEl>
                                      </p:cBhvr>
                                    </p:animEffect>
                                    <p:anim calcmode="lin" valueType="num">
                                      <p:cBhvr>
                                        <p:cTn id="32" dur="1000" fill="hold"/>
                                        <p:tgtEl>
                                          <p:spTgt spid="14">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1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4">
                                            <p:txEl>
                                              <p:pRg st="7" end="7"/>
                                            </p:txEl>
                                          </p:spTgt>
                                        </p:tgtEl>
                                        <p:attrNameLst>
                                          <p:attrName>style.visibility</p:attrName>
                                        </p:attrNameLst>
                                      </p:cBhvr>
                                      <p:to>
                                        <p:strVal val="visible"/>
                                      </p:to>
                                    </p:set>
                                    <p:animEffect transition="in" filter="fade">
                                      <p:cBhvr>
                                        <p:cTn id="38" dur="500"/>
                                        <p:tgtEl>
                                          <p:spTgt spid="14">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4">
                                            <p:txEl>
                                              <p:pRg st="9" end="9"/>
                                            </p:txEl>
                                          </p:spTgt>
                                        </p:tgtEl>
                                        <p:attrNameLst>
                                          <p:attrName>style.visibility</p:attrName>
                                        </p:attrNameLst>
                                      </p:cBhvr>
                                      <p:to>
                                        <p:strVal val="visible"/>
                                      </p:to>
                                    </p:set>
                                    <p:animEffect transition="in" filter="fade">
                                      <p:cBhvr>
                                        <p:cTn id="43" dur="500"/>
                                        <p:tgtEl>
                                          <p:spTgt spid="1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Functional Dependency</a:t>
            </a:r>
            <a:br>
              <a:rPr lang="en-IN" b="1" dirty="0">
                <a:solidFill>
                  <a:schemeClr val="tx1"/>
                </a:solidFill>
                <a:latin typeface="Cambria" panose="02040503050406030204" pitchFamily="18" charset="0"/>
                <a:ea typeface="Cambria" panose="02040503050406030204" pitchFamily="18" charset="0"/>
              </a:rPr>
            </a:br>
            <a:endParaRPr lang="en-US" dirty="0"/>
          </a:p>
        </p:txBody>
      </p:sp>
      <p:graphicFrame>
        <p:nvGraphicFramePr>
          <p:cNvPr id="6" name="Table 5">
            <a:extLst>
              <a:ext uri="{FF2B5EF4-FFF2-40B4-BE49-F238E27FC236}">
                <a16:creationId xmlns:a16="http://schemas.microsoft.com/office/drawing/2014/main" id="{716F1918-96A9-4853-BBCD-3B2CECF7DA24}"/>
              </a:ext>
            </a:extLst>
          </p:cNvPr>
          <p:cNvGraphicFramePr>
            <a:graphicFrameLocks noGrp="1"/>
          </p:cNvGraphicFramePr>
          <p:nvPr>
            <p:extLst>
              <p:ext uri="{D42A27DB-BD31-4B8C-83A1-F6EECF244321}">
                <p14:modId xmlns:p14="http://schemas.microsoft.com/office/powerpoint/2010/main" val="1608856149"/>
              </p:ext>
            </p:extLst>
          </p:nvPr>
        </p:nvGraphicFramePr>
        <p:xfrm>
          <a:off x="3789575" y="654900"/>
          <a:ext cx="7079530" cy="1155045"/>
        </p:xfrm>
        <a:graphic>
          <a:graphicData uri="http://schemas.openxmlformats.org/drawingml/2006/table">
            <a:tbl>
              <a:tblPr firstRow="1" bandRow="1">
                <a:tableStyleId>{5C22544A-7EE6-4342-B048-85BDC9FD1C3A}</a:tableStyleId>
              </a:tblPr>
              <a:tblGrid>
                <a:gridCol w="1767526">
                  <a:extLst>
                    <a:ext uri="{9D8B030D-6E8A-4147-A177-3AD203B41FA5}">
                      <a16:colId xmlns:a16="http://schemas.microsoft.com/office/drawing/2014/main" val="20000"/>
                    </a:ext>
                  </a:extLst>
                </a:gridCol>
                <a:gridCol w="1770668">
                  <a:extLst>
                    <a:ext uri="{9D8B030D-6E8A-4147-A177-3AD203B41FA5}">
                      <a16:colId xmlns:a16="http://schemas.microsoft.com/office/drawing/2014/main" val="20001"/>
                    </a:ext>
                  </a:extLst>
                </a:gridCol>
                <a:gridCol w="1770668">
                  <a:extLst>
                    <a:ext uri="{9D8B030D-6E8A-4147-A177-3AD203B41FA5}">
                      <a16:colId xmlns:a16="http://schemas.microsoft.com/office/drawing/2014/main" val="20002"/>
                    </a:ext>
                  </a:extLst>
                </a:gridCol>
                <a:gridCol w="1770668">
                  <a:extLst>
                    <a:ext uri="{9D8B030D-6E8A-4147-A177-3AD203B41FA5}">
                      <a16:colId xmlns:a16="http://schemas.microsoft.com/office/drawing/2014/main" val="20003"/>
                    </a:ext>
                  </a:extLst>
                </a:gridCol>
              </a:tblGrid>
              <a:tr h="385015">
                <a:tc>
                  <a:txBody>
                    <a:bodyPr/>
                    <a:lstStyle/>
                    <a:p>
                      <a:r>
                        <a:rPr lang="en-US" u="sng" dirty="0">
                          <a:latin typeface="Cambria Math" panose="02040503050406030204" pitchFamily="18" charset="0"/>
                          <a:ea typeface="Cambria Math" panose="02040503050406030204" pitchFamily="18" charset="0"/>
                        </a:rPr>
                        <a:t>RollNo</a:t>
                      </a:r>
                    </a:p>
                  </a:txBody>
                  <a:tcPr/>
                </a:tc>
                <a:tc>
                  <a:txBody>
                    <a:bodyPr/>
                    <a:lstStyle/>
                    <a:p>
                      <a:r>
                        <a:rPr lang="en-US" dirty="0">
                          <a:latin typeface="Cambria Math" panose="02040503050406030204" pitchFamily="18" charset="0"/>
                          <a:ea typeface="Cambria Math" panose="02040503050406030204" pitchFamily="18" charset="0"/>
                        </a:rPr>
                        <a:t>Name</a:t>
                      </a:r>
                    </a:p>
                  </a:txBody>
                  <a:tcPr/>
                </a:tc>
                <a:tc>
                  <a:txBody>
                    <a:bodyPr/>
                    <a:lstStyle/>
                    <a:p>
                      <a:r>
                        <a:rPr lang="en-US" dirty="0">
                          <a:latin typeface="Cambria Math" panose="02040503050406030204" pitchFamily="18" charset="0"/>
                          <a:ea typeface="Cambria Math" panose="02040503050406030204" pitchFamily="18" charset="0"/>
                        </a:rPr>
                        <a:t>SPI</a:t>
                      </a:r>
                    </a:p>
                  </a:txBody>
                  <a:tcPr/>
                </a:tc>
                <a:tc>
                  <a:txBody>
                    <a:bodyPr/>
                    <a:lstStyle/>
                    <a:p>
                      <a:r>
                        <a:rPr lang="en-US" dirty="0">
                          <a:latin typeface="Cambria Math" panose="02040503050406030204" pitchFamily="18" charset="0"/>
                          <a:ea typeface="Cambria Math" panose="02040503050406030204" pitchFamily="18" charset="0"/>
                        </a:rPr>
                        <a:t>BL</a:t>
                      </a:r>
                    </a:p>
                  </a:txBody>
                  <a:tcPr/>
                </a:tc>
                <a:extLst>
                  <a:ext uri="{0D108BD9-81ED-4DB2-BD59-A6C34878D82A}">
                    <a16:rowId xmlns:a16="http://schemas.microsoft.com/office/drawing/2014/main" val="10000"/>
                  </a:ext>
                </a:extLst>
              </a:tr>
              <a:tr h="385015">
                <a:tc>
                  <a:txBody>
                    <a:bodyPr/>
                    <a:lstStyle/>
                    <a:p>
                      <a:r>
                        <a:rPr lang="en-US" dirty="0">
                          <a:latin typeface="Cambria Math" panose="02040503050406030204" pitchFamily="18" charset="0"/>
                          <a:ea typeface="Cambria Math" panose="02040503050406030204" pitchFamily="18" charset="0"/>
                        </a:rPr>
                        <a:t>201</a:t>
                      </a:r>
                    </a:p>
                  </a:txBody>
                  <a:tcPr/>
                </a:tc>
                <a:tc>
                  <a:txBody>
                    <a:bodyPr/>
                    <a:lstStyle/>
                    <a:p>
                      <a:r>
                        <a:rPr lang="en-US" dirty="0">
                          <a:latin typeface="Cambria Math" panose="02040503050406030204" pitchFamily="18" charset="0"/>
                          <a:ea typeface="Cambria Math" panose="02040503050406030204" pitchFamily="18" charset="0"/>
                        </a:rPr>
                        <a:t>Rajesh</a:t>
                      </a:r>
                    </a:p>
                  </a:txBody>
                  <a:tcPr/>
                </a:tc>
                <a:tc>
                  <a:txBody>
                    <a:bodyPr/>
                    <a:lstStyle/>
                    <a:p>
                      <a:r>
                        <a:rPr lang="en-US" dirty="0">
                          <a:latin typeface="Cambria Math" panose="02040503050406030204" pitchFamily="18" charset="0"/>
                          <a:ea typeface="Cambria Math" panose="02040503050406030204" pitchFamily="18" charset="0"/>
                        </a:rPr>
                        <a:t>8</a:t>
                      </a:r>
                    </a:p>
                  </a:txBody>
                  <a:tcPr/>
                </a:tc>
                <a:tc>
                  <a:txBody>
                    <a:bodyPr/>
                    <a:lstStyle/>
                    <a:p>
                      <a:r>
                        <a:rPr lang="en-US" dirty="0">
                          <a:latin typeface="Cambria Math" panose="02040503050406030204" pitchFamily="18" charset="0"/>
                          <a:ea typeface="Cambria Math" panose="02040503050406030204" pitchFamily="18" charset="0"/>
                        </a:rPr>
                        <a:t>1</a:t>
                      </a:r>
                    </a:p>
                  </a:txBody>
                  <a:tcPr/>
                </a:tc>
                <a:extLst>
                  <a:ext uri="{0D108BD9-81ED-4DB2-BD59-A6C34878D82A}">
                    <a16:rowId xmlns:a16="http://schemas.microsoft.com/office/drawing/2014/main" val="10001"/>
                  </a:ext>
                </a:extLst>
              </a:tr>
              <a:tr h="385015">
                <a:tc>
                  <a:txBody>
                    <a:bodyPr/>
                    <a:lstStyle/>
                    <a:p>
                      <a:r>
                        <a:rPr lang="en-US" dirty="0">
                          <a:latin typeface="Cambria Math" panose="02040503050406030204" pitchFamily="18" charset="0"/>
                          <a:ea typeface="Cambria Math" panose="02040503050406030204" pitchFamily="18" charset="0"/>
                        </a:rPr>
                        <a:t>202</a:t>
                      </a:r>
                    </a:p>
                  </a:txBody>
                  <a:tcPr/>
                </a:tc>
                <a:tc>
                  <a:txBody>
                    <a:bodyPr/>
                    <a:lstStyle/>
                    <a:p>
                      <a:r>
                        <a:rPr lang="en-US" dirty="0">
                          <a:latin typeface="Cambria Math" panose="02040503050406030204" pitchFamily="18" charset="0"/>
                          <a:ea typeface="Cambria Math" panose="02040503050406030204" pitchFamily="18" charset="0"/>
                        </a:rPr>
                        <a:t>Krishna</a:t>
                      </a:r>
                    </a:p>
                  </a:txBody>
                  <a:tcPr/>
                </a:tc>
                <a:tc>
                  <a:txBody>
                    <a:bodyPr/>
                    <a:lstStyle/>
                    <a:p>
                      <a:r>
                        <a:rPr lang="en-US" dirty="0">
                          <a:latin typeface="Cambria Math" panose="02040503050406030204" pitchFamily="18" charset="0"/>
                          <a:ea typeface="Cambria Math" panose="02040503050406030204" pitchFamily="18" charset="0"/>
                        </a:rPr>
                        <a:t>6</a:t>
                      </a:r>
                    </a:p>
                  </a:txBody>
                  <a:tcPr/>
                </a:tc>
                <a:tc>
                  <a:txBody>
                    <a:bodyPr/>
                    <a:lstStyle/>
                    <a:p>
                      <a:r>
                        <a:rPr lang="en-US" dirty="0">
                          <a:latin typeface="Cambria Math" panose="02040503050406030204" pitchFamily="18" charset="0"/>
                          <a:ea typeface="Cambria Math" panose="02040503050406030204" pitchFamily="18" charset="0"/>
                        </a:rPr>
                        <a:t>3</a:t>
                      </a:r>
                    </a:p>
                  </a:txBody>
                  <a:tcPr/>
                </a:tc>
                <a:extLst>
                  <a:ext uri="{0D108BD9-81ED-4DB2-BD59-A6C34878D82A}">
                    <a16:rowId xmlns:a16="http://schemas.microsoft.com/office/drawing/2014/main" val="10002"/>
                  </a:ext>
                </a:extLst>
              </a:tr>
            </a:tbl>
          </a:graphicData>
        </a:graphic>
      </p:graphicFrame>
      <p:sp>
        <p:nvSpPr>
          <p:cNvPr id="7" name="TextBox 6">
            <a:extLst>
              <a:ext uri="{FF2B5EF4-FFF2-40B4-BE49-F238E27FC236}">
                <a16:creationId xmlns:a16="http://schemas.microsoft.com/office/drawing/2014/main" id="{55CBA60E-2BC5-41D6-949B-8C9A30823302}"/>
              </a:ext>
            </a:extLst>
          </p:cNvPr>
          <p:cNvSpPr txBox="1"/>
          <p:nvPr/>
        </p:nvSpPr>
        <p:spPr>
          <a:xfrm>
            <a:off x="3786433" y="249294"/>
            <a:ext cx="1524000" cy="40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000" b="1" dirty="0">
                <a:solidFill>
                  <a:schemeClr val="bg1">
                    <a:lumMod val="95000"/>
                  </a:schemeClr>
                </a:solidFill>
                <a:latin typeface="Cambria" panose="02040503050406030204" pitchFamily="18" charset="0"/>
              </a:rPr>
              <a:t>Student</a:t>
            </a:r>
          </a:p>
        </p:txBody>
      </p:sp>
      <p:sp>
        <p:nvSpPr>
          <p:cNvPr id="8" name="Rectangle 7">
            <a:extLst>
              <a:ext uri="{FF2B5EF4-FFF2-40B4-BE49-F238E27FC236}">
                <a16:creationId xmlns:a16="http://schemas.microsoft.com/office/drawing/2014/main" id="{D654AD7E-5DF0-4C84-87F2-FAF9A813865D}"/>
              </a:ext>
            </a:extLst>
          </p:cNvPr>
          <p:cNvSpPr/>
          <p:nvPr/>
        </p:nvSpPr>
        <p:spPr>
          <a:xfrm>
            <a:off x="3472207" y="1984046"/>
            <a:ext cx="8358432" cy="4832092"/>
          </a:xfrm>
          <a:prstGeom prst="rect">
            <a:avLst/>
          </a:prstGeom>
        </p:spPr>
        <p:txBody>
          <a:bodyPr wrap="square">
            <a:spAutoFit/>
          </a:bodyPr>
          <a:lstStyle/>
          <a:p>
            <a:pPr marL="342900" indent="-342900" algn="just">
              <a:buFont typeface="Wingdings" panose="05000000000000000000" pitchFamily="2" charset="2"/>
              <a:buChar char="Ø"/>
            </a:pPr>
            <a:r>
              <a:rPr lang="en-US" sz="2200" dirty="0">
                <a:latin typeface="Cambria Math" panose="02040503050406030204" pitchFamily="18" charset="0"/>
                <a:ea typeface="Cambria Math" panose="02040503050406030204" pitchFamily="18" charset="0"/>
              </a:rPr>
              <a:t>Let </a:t>
            </a:r>
            <a:r>
              <a:rPr lang="en-US" sz="2200" i="1" dirty="0">
                <a:latin typeface="Cambria Math" panose="02040503050406030204" pitchFamily="18" charset="0"/>
                <a:ea typeface="Cambria Math" panose="02040503050406030204" pitchFamily="18" charset="0"/>
              </a:rPr>
              <a:t>R</a:t>
            </a:r>
            <a:r>
              <a:rPr lang="en-US" sz="2200" dirty="0">
                <a:latin typeface="Cambria Math" panose="02040503050406030204" pitchFamily="18" charset="0"/>
                <a:ea typeface="Cambria Math" panose="02040503050406030204" pitchFamily="18" charset="0"/>
              </a:rPr>
              <a:t> be a relation schema having n attributes </a:t>
            </a:r>
            <a:r>
              <a:rPr lang="en-US" sz="2200" i="1" dirty="0">
                <a:latin typeface="Cambria Math" panose="02040503050406030204" pitchFamily="18" charset="0"/>
                <a:ea typeface="Cambria Math" panose="02040503050406030204" pitchFamily="18" charset="0"/>
              </a:rPr>
              <a:t>A1, A2, A3,…, An</a:t>
            </a:r>
            <a:r>
              <a:rPr lang="en-US" sz="2200" dirty="0">
                <a:latin typeface="Cambria Math" panose="02040503050406030204" pitchFamily="18" charset="0"/>
                <a:ea typeface="Cambria Math" panose="02040503050406030204" pitchFamily="18" charset="0"/>
              </a:rPr>
              <a:t>.</a:t>
            </a:r>
          </a:p>
          <a:p>
            <a:pPr marL="342900" indent="-342900" algn="just">
              <a:buFont typeface="Wingdings" panose="05000000000000000000" pitchFamily="2" charset="2"/>
              <a:buChar char="Ø"/>
            </a:pPr>
            <a:endParaRPr lang="en-US" sz="2200" dirty="0">
              <a:latin typeface="Cambria Math" panose="02040503050406030204" pitchFamily="18" charset="0"/>
              <a:ea typeface="Cambria Math" panose="02040503050406030204" pitchFamily="18" charset="0"/>
            </a:endParaRPr>
          </a:p>
          <a:p>
            <a:pPr marL="342900" indent="-342900" algn="just">
              <a:buFont typeface="Wingdings" panose="05000000000000000000" pitchFamily="2" charset="2"/>
              <a:buChar char="Ø"/>
            </a:pPr>
            <a:r>
              <a:rPr lang="en-US" sz="2200" dirty="0">
                <a:latin typeface="Cambria Math" panose="02040503050406030204" pitchFamily="18" charset="0"/>
                <a:ea typeface="Cambria Math" panose="02040503050406030204" pitchFamily="18" charset="0"/>
              </a:rPr>
              <a:t>Let M and N be the subsets of attributes of relation R.</a:t>
            </a:r>
          </a:p>
          <a:p>
            <a:pPr marL="342900" indent="-342900" algn="just">
              <a:buFont typeface="Wingdings" panose="05000000000000000000" pitchFamily="2" charset="2"/>
              <a:buChar char="Ø"/>
            </a:pPr>
            <a:endParaRPr lang="en-US" sz="2200" dirty="0">
              <a:latin typeface="Cambria Math" panose="02040503050406030204" pitchFamily="18" charset="0"/>
              <a:ea typeface="Cambria Math" panose="02040503050406030204" pitchFamily="18" charset="0"/>
            </a:endParaRPr>
          </a:p>
          <a:p>
            <a:pPr marL="342900" indent="-342900" algn="just">
              <a:buFont typeface="Wingdings" panose="05000000000000000000" pitchFamily="2" charset="2"/>
              <a:buChar char="Ø"/>
            </a:pPr>
            <a:r>
              <a:rPr lang="en-US" sz="2200" dirty="0">
                <a:latin typeface="Cambria Math" panose="02040503050406030204" pitchFamily="18" charset="0"/>
                <a:ea typeface="Cambria Math" panose="02040503050406030204" pitchFamily="18" charset="0"/>
              </a:rPr>
              <a:t>If the values of the M component of a tuple distinctly determine the values of the N component, then there is a functional dependency from M to N.</a:t>
            </a:r>
          </a:p>
          <a:p>
            <a:pPr marL="342900" indent="-342900" algn="just">
              <a:buFont typeface="Wingdings" panose="05000000000000000000" pitchFamily="2" charset="2"/>
              <a:buChar char="Ø"/>
            </a:pPr>
            <a:endParaRPr lang="en-US" sz="2200" dirty="0">
              <a:latin typeface="Cambria Math" panose="02040503050406030204" pitchFamily="18" charset="0"/>
              <a:ea typeface="Cambria Math" panose="02040503050406030204" pitchFamily="18" charset="0"/>
            </a:endParaRPr>
          </a:p>
          <a:p>
            <a:pPr marL="342900" indent="-342900" algn="just">
              <a:buFont typeface="Wingdings" panose="05000000000000000000" pitchFamily="2" charset="2"/>
              <a:buChar char="Ø"/>
            </a:pPr>
            <a:r>
              <a:rPr lang="en-US" sz="2200" dirty="0">
                <a:latin typeface="Cambria Math" panose="02040503050406030204" pitchFamily="18" charset="0"/>
                <a:ea typeface="Cambria Math" panose="02040503050406030204" pitchFamily="18" charset="0"/>
              </a:rPr>
              <a:t>It is denoted by M →  N</a:t>
            </a:r>
          </a:p>
          <a:p>
            <a:pPr marL="342900" indent="-342900" algn="just">
              <a:buFont typeface="Wingdings" panose="05000000000000000000" pitchFamily="2" charset="2"/>
              <a:buChar char="Ø"/>
            </a:pPr>
            <a:endParaRPr lang="en-US" sz="2200" dirty="0">
              <a:latin typeface="Cambria Math" panose="02040503050406030204" pitchFamily="18" charset="0"/>
              <a:ea typeface="Cambria Math" panose="02040503050406030204" pitchFamily="18" charset="0"/>
            </a:endParaRPr>
          </a:p>
          <a:p>
            <a:pPr marL="342900" indent="-342900" algn="just">
              <a:buFont typeface="Wingdings" panose="05000000000000000000" pitchFamily="2" charset="2"/>
              <a:buChar char="Ø"/>
            </a:pPr>
            <a:r>
              <a:rPr lang="en-US" sz="2200" dirty="0">
                <a:latin typeface="Cambria Math" panose="02040503050406030204" pitchFamily="18" charset="0"/>
                <a:ea typeface="Cambria Math" panose="02040503050406030204" pitchFamily="18" charset="0"/>
              </a:rPr>
              <a:t>For e.g., in the above relation RollNo → {Name, SPI,BL}</a:t>
            </a:r>
          </a:p>
          <a:p>
            <a:pPr marL="342900" indent="-342900" algn="just">
              <a:buFont typeface="Wingdings" panose="05000000000000000000" pitchFamily="2" charset="2"/>
              <a:buChar char="Ø"/>
            </a:pPr>
            <a:endParaRPr lang="en-US" sz="2200" dirty="0">
              <a:latin typeface="Cambria Math" panose="02040503050406030204" pitchFamily="18" charset="0"/>
              <a:ea typeface="Cambria Math" panose="02040503050406030204" pitchFamily="18" charset="0"/>
            </a:endParaRPr>
          </a:p>
          <a:p>
            <a:pPr marL="342900" indent="-342900" algn="just">
              <a:buFont typeface="Wingdings" panose="05000000000000000000" pitchFamily="2" charset="2"/>
              <a:buChar char="Ø"/>
            </a:pPr>
            <a:r>
              <a:rPr lang="en-US" sz="2200" dirty="0">
                <a:latin typeface="Cambria Math" panose="02040503050406030204" pitchFamily="18" charset="0"/>
                <a:ea typeface="Cambria Math" panose="02040503050406030204" pitchFamily="18" charset="0"/>
              </a:rPr>
              <a:t>It can be also said as N is functionally dependent on M or M functionally determines N.</a:t>
            </a:r>
          </a:p>
        </p:txBody>
      </p:sp>
    </p:spTree>
    <p:extLst>
      <p:ext uri="{BB962C8B-B14F-4D97-AF65-F5344CB8AC3E}">
        <p14:creationId xmlns:p14="http://schemas.microsoft.com/office/powerpoint/2010/main" val="89657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14" y="1123837"/>
            <a:ext cx="3289955" cy="4601183"/>
          </a:xfrm>
        </p:spPr>
        <p:txBody>
          <a:bodyPr/>
          <a:lstStyle/>
          <a:p>
            <a:r>
              <a:rPr lang="en-US" b="1" dirty="0">
                <a:solidFill>
                  <a:schemeClr val="tx1"/>
                </a:solidFill>
                <a:latin typeface="Cambria" panose="02040503050406030204" pitchFamily="18" charset="0"/>
                <a:ea typeface="Cambria" panose="02040503050406030204" pitchFamily="18" charset="0"/>
              </a:rPr>
              <a:t>Normal Forms</a:t>
            </a:r>
            <a:br>
              <a:rPr lang="en-US" b="1" dirty="0">
                <a:solidFill>
                  <a:schemeClr val="tx1"/>
                </a:solidFill>
                <a:latin typeface="Cambria" panose="02040503050406030204" pitchFamily="18" charset="0"/>
                <a:ea typeface="Cambria" panose="02040503050406030204" pitchFamily="18" charset="0"/>
              </a:rPr>
            </a:br>
            <a:r>
              <a:rPr lang="en-US" sz="3400" b="1" dirty="0">
                <a:solidFill>
                  <a:schemeClr val="tx1"/>
                </a:solidFill>
                <a:latin typeface="Cambria" panose="02040503050406030204" pitchFamily="18" charset="0"/>
                <a:ea typeface="Cambria" panose="02040503050406030204" pitchFamily="18" charset="0"/>
              </a:rPr>
              <a:t>(Normalization)</a:t>
            </a:r>
            <a:endParaRPr lang="en-US" sz="3400" dirty="0"/>
          </a:p>
        </p:txBody>
      </p:sp>
      <p:sp>
        <p:nvSpPr>
          <p:cNvPr id="5" name="Content Placeholder 2">
            <a:extLst>
              <a:ext uri="{FF2B5EF4-FFF2-40B4-BE49-F238E27FC236}">
                <a16:creationId xmlns:a16="http://schemas.microsoft.com/office/drawing/2014/main" id="{901D42F1-FF34-4266-AC8D-0027919721D9}"/>
              </a:ext>
            </a:extLst>
          </p:cNvPr>
          <p:cNvSpPr txBox="1">
            <a:spLocks/>
          </p:cNvSpPr>
          <p:nvPr/>
        </p:nvSpPr>
        <p:spPr>
          <a:xfrm>
            <a:off x="3702377" y="321297"/>
            <a:ext cx="7939726" cy="548640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900"/>
              </a:spcBef>
              <a:spcAft>
                <a:spcPts val="0"/>
              </a:spcAft>
              <a:buClrTx/>
              <a:buSzTx/>
              <a:buNone/>
              <a:tabLst/>
              <a:defRPr/>
            </a:pPr>
            <a:r>
              <a:rPr kumimoji="0" lang="en-US" b="0" i="0" u="none" strike="noStrike" kern="1200" cap="none" spc="0" normalizeH="0" baseline="0" noProof="0" dirty="0">
                <a:ln>
                  <a:noFill/>
                </a:ln>
                <a:solidFill>
                  <a:sysClr val="windowText" lastClr="000000"/>
                </a:solidFill>
                <a:effectLst/>
                <a:uLnTx/>
                <a:uFillTx/>
                <a:latin typeface="Cambria Math" panose="02040503050406030204" pitchFamily="18" charset="0"/>
                <a:ea typeface="Cambria Math" panose="02040503050406030204" pitchFamily="18" charset="0"/>
              </a:rPr>
              <a:t>Types of Normal Forms</a:t>
            </a:r>
          </a:p>
          <a:p>
            <a:pPr marL="914400" marR="0" lvl="1" indent="-457200" algn="l" defTabSz="914400" rtl="0" eaLnBrk="1" fontAlgn="auto" latinLnBrk="0" hangingPunct="1">
              <a:lnSpc>
                <a:spcPct val="100000"/>
              </a:lnSpc>
              <a:spcBef>
                <a:spcPts val="900"/>
              </a:spcBef>
              <a:spcAft>
                <a:spcPts val="0"/>
              </a:spcAft>
              <a:buClrTx/>
              <a:buSzTx/>
              <a:buFont typeface="+mj-lt"/>
              <a:buAutoNum type="arabicPeriod"/>
              <a:tabLst/>
              <a:defRPr/>
            </a:pPr>
            <a:r>
              <a:rPr kumimoji="0" lang="en-US" sz="2400" b="0" i="0" u="none" strike="noStrike" kern="1200" cap="none" spc="0" normalizeH="0" baseline="0" noProof="0" dirty="0">
                <a:ln>
                  <a:noFill/>
                </a:ln>
                <a:solidFill>
                  <a:sysClr val="windowText" lastClr="000000"/>
                </a:solidFill>
                <a:effectLst/>
                <a:uLnTx/>
                <a:uFillTx/>
                <a:latin typeface="Cambria Math" panose="02040503050406030204" pitchFamily="18" charset="0"/>
                <a:ea typeface="Cambria Math" panose="02040503050406030204" pitchFamily="18" charset="0"/>
              </a:rPr>
              <a:t>1NF (First normal form)</a:t>
            </a:r>
          </a:p>
          <a:p>
            <a:pPr marL="914400" marR="0" lvl="1" indent="-457200" algn="l" defTabSz="914400" rtl="0" eaLnBrk="1" fontAlgn="auto" latinLnBrk="0" hangingPunct="1">
              <a:lnSpc>
                <a:spcPct val="100000"/>
              </a:lnSpc>
              <a:spcBef>
                <a:spcPts val="900"/>
              </a:spcBef>
              <a:spcAft>
                <a:spcPts val="0"/>
              </a:spcAft>
              <a:buClrTx/>
              <a:buSzTx/>
              <a:buFont typeface="+mj-lt"/>
              <a:buAutoNum type="arabicPeriod"/>
              <a:tabLst/>
              <a:defRPr/>
            </a:pPr>
            <a:r>
              <a:rPr kumimoji="0" lang="en-US" sz="2400" b="0" i="0" u="none" strike="noStrike" kern="1200" cap="none" spc="0" normalizeH="0" baseline="0" noProof="0" dirty="0">
                <a:ln>
                  <a:noFill/>
                </a:ln>
                <a:solidFill>
                  <a:sysClr val="windowText" lastClr="000000"/>
                </a:solidFill>
                <a:effectLst/>
                <a:uLnTx/>
                <a:uFillTx/>
                <a:latin typeface="Cambria Math" panose="02040503050406030204" pitchFamily="18" charset="0"/>
                <a:ea typeface="Cambria Math" panose="02040503050406030204" pitchFamily="18" charset="0"/>
              </a:rPr>
              <a:t>2NF (Second normal form)</a:t>
            </a:r>
          </a:p>
          <a:p>
            <a:pPr marL="914400" marR="0" lvl="1" indent="-457200" algn="l" defTabSz="914400" rtl="0" eaLnBrk="1" fontAlgn="auto" latinLnBrk="0" hangingPunct="1">
              <a:lnSpc>
                <a:spcPct val="100000"/>
              </a:lnSpc>
              <a:spcBef>
                <a:spcPts val="900"/>
              </a:spcBef>
              <a:spcAft>
                <a:spcPts val="0"/>
              </a:spcAft>
              <a:buClrTx/>
              <a:buSzTx/>
              <a:buFont typeface="+mj-lt"/>
              <a:buAutoNum type="arabicPeriod"/>
              <a:tabLst/>
              <a:defRPr/>
            </a:pPr>
            <a:r>
              <a:rPr kumimoji="0" lang="en-US" sz="2400" b="0" i="0" u="none" strike="noStrike" kern="1200" cap="none" spc="0" normalizeH="0" baseline="0" noProof="0" dirty="0">
                <a:ln>
                  <a:noFill/>
                </a:ln>
                <a:solidFill>
                  <a:sysClr val="windowText" lastClr="000000"/>
                </a:solidFill>
                <a:effectLst/>
                <a:uLnTx/>
                <a:uFillTx/>
                <a:latin typeface="Cambria Math" panose="02040503050406030204" pitchFamily="18" charset="0"/>
                <a:ea typeface="Cambria Math" panose="02040503050406030204" pitchFamily="18" charset="0"/>
              </a:rPr>
              <a:t>3NF (Third normal form)</a:t>
            </a:r>
          </a:p>
          <a:p>
            <a:pPr marL="914400" marR="0" lvl="1" indent="-457200" algn="l" defTabSz="914400" rtl="0" eaLnBrk="1" fontAlgn="auto" latinLnBrk="0" hangingPunct="1">
              <a:lnSpc>
                <a:spcPct val="100000"/>
              </a:lnSpc>
              <a:spcBef>
                <a:spcPts val="900"/>
              </a:spcBef>
              <a:spcAft>
                <a:spcPts val="0"/>
              </a:spcAft>
              <a:buClrTx/>
              <a:buSzTx/>
              <a:buFont typeface="+mj-lt"/>
              <a:buAutoNum type="arabicPeriod"/>
              <a:tabLst/>
              <a:defRPr/>
            </a:pPr>
            <a:r>
              <a:rPr kumimoji="0" lang="en-US" sz="2400" b="0" i="0" u="none" strike="noStrike" kern="1200" cap="none" spc="0" normalizeH="0" baseline="0" noProof="0" dirty="0">
                <a:ln>
                  <a:noFill/>
                </a:ln>
                <a:solidFill>
                  <a:sysClr val="windowText" lastClr="000000"/>
                </a:solidFill>
                <a:effectLst/>
                <a:uLnTx/>
                <a:uFillTx/>
                <a:latin typeface="Cambria Math" panose="02040503050406030204" pitchFamily="18" charset="0"/>
                <a:ea typeface="Cambria Math" panose="02040503050406030204" pitchFamily="18" charset="0"/>
              </a:rPr>
              <a:t>BCNF (Boyce–Codd normal form)</a:t>
            </a:r>
          </a:p>
          <a:p>
            <a:pPr marL="914400" marR="0" lvl="1" indent="-457200" algn="l" defTabSz="914400" rtl="0" eaLnBrk="1" fontAlgn="auto" latinLnBrk="0" hangingPunct="1">
              <a:lnSpc>
                <a:spcPct val="100000"/>
              </a:lnSpc>
              <a:spcBef>
                <a:spcPts val="900"/>
              </a:spcBef>
              <a:spcAft>
                <a:spcPts val="0"/>
              </a:spcAft>
              <a:buClrTx/>
              <a:buSzTx/>
              <a:buFont typeface="+mj-lt"/>
              <a:buAutoNum type="arabicPeriod"/>
              <a:tabLst/>
              <a:defRPr/>
            </a:pPr>
            <a:r>
              <a:rPr kumimoji="0" lang="en-US" sz="2400" b="0" i="0" u="none" strike="noStrike" kern="1200" cap="none" spc="0" normalizeH="0" baseline="0" noProof="0" dirty="0">
                <a:ln>
                  <a:noFill/>
                </a:ln>
                <a:solidFill>
                  <a:sysClr val="windowText" lastClr="000000"/>
                </a:solidFill>
                <a:effectLst/>
                <a:uLnTx/>
                <a:uFillTx/>
                <a:latin typeface="Cambria Math" panose="02040503050406030204" pitchFamily="18" charset="0"/>
                <a:ea typeface="Cambria Math" panose="02040503050406030204" pitchFamily="18" charset="0"/>
              </a:rPr>
              <a:t>4NF (Forth normal form)</a:t>
            </a:r>
          </a:p>
          <a:p>
            <a:pPr marL="914400" marR="0" lvl="1" indent="-457200" algn="l" defTabSz="914400" rtl="0" eaLnBrk="1" fontAlgn="auto" latinLnBrk="0" hangingPunct="1">
              <a:lnSpc>
                <a:spcPct val="100000"/>
              </a:lnSpc>
              <a:spcBef>
                <a:spcPts val="900"/>
              </a:spcBef>
              <a:spcAft>
                <a:spcPts val="0"/>
              </a:spcAft>
              <a:buClrTx/>
              <a:buSzTx/>
              <a:buFont typeface="+mj-lt"/>
              <a:buAutoNum type="arabicPeriod"/>
              <a:tabLst/>
              <a:defRPr/>
            </a:pPr>
            <a:r>
              <a:rPr kumimoji="0" lang="en-US" sz="2400" b="0" i="0" u="none" strike="noStrike" kern="1200" cap="none" spc="0" normalizeH="0" baseline="0" noProof="0" dirty="0">
                <a:ln>
                  <a:noFill/>
                </a:ln>
                <a:solidFill>
                  <a:sysClr val="windowText" lastClr="000000"/>
                </a:solidFill>
                <a:effectLst/>
                <a:uLnTx/>
                <a:uFillTx/>
                <a:latin typeface="Cambria Math" panose="02040503050406030204" pitchFamily="18" charset="0"/>
                <a:ea typeface="Cambria Math" panose="02040503050406030204" pitchFamily="18" charset="0"/>
              </a:rPr>
              <a:t>5NF (Fifth normal form)</a:t>
            </a:r>
          </a:p>
          <a:p>
            <a:pPr marL="914400" marR="0" lvl="1" indent="-457200" algn="l" defTabSz="914400" rtl="0" eaLnBrk="1" fontAlgn="auto" latinLnBrk="0" hangingPunct="1">
              <a:lnSpc>
                <a:spcPct val="100000"/>
              </a:lnSpc>
              <a:spcBef>
                <a:spcPts val="900"/>
              </a:spcBef>
              <a:spcAft>
                <a:spcPts val="0"/>
              </a:spcAft>
              <a:buClrTx/>
              <a:buSzTx/>
              <a:buFont typeface="+mj-lt"/>
              <a:buAutoNum type="arabicPeriod"/>
              <a:tabLst/>
              <a:defRPr/>
            </a:pPr>
            <a:endParaRPr lang="en-US" sz="2400" dirty="0">
              <a:solidFill>
                <a:sysClr val="windowText" lastClr="000000"/>
              </a:solidFill>
              <a:latin typeface="Cambria Math" panose="02040503050406030204" pitchFamily="18" charset="0"/>
              <a:ea typeface="Cambria Math" panose="02040503050406030204" pitchFamily="18" charset="0"/>
            </a:endParaRPr>
          </a:p>
          <a:p>
            <a:pPr marL="457200" marR="0" lvl="1" indent="0" algn="just" defTabSz="914400" rtl="0" eaLnBrk="1" fontAlgn="auto" latinLnBrk="0" hangingPunct="1">
              <a:lnSpc>
                <a:spcPct val="100000"/>
              </a:lnSpc>
              <a:spcBef>
                <a:spcPts val="900"/>
              </a:spcBef>
              <a:spcAft>
                <a:spcPts val="0"/>
              </a:spcAft>
              <a:buClrTx/>
              <a:buSzTx/>
              <a:buNone/>
              <a:tabLst/>
              <a:defRPr/>
            </a:pPr>
            <a:r>
              <a:rPr lang="en-US" sz="2400" b="1" dirty="0">
                <a:solidFill>
                  <a:srgbClr val="FF0000"/>
                </a:solidFill>
                <a:latin typeface="Cambria Math" panose="02040503050406030204" pitchFamily="18" charset="0"/>
                <a:ea typeface="Cambria Math" panose="02040503050406030204" pitchFamily="18" charset="0"/>
              </a:rPr>
              <a:t>As we normalize our database from 1NF to 5NF, overall database complexity and the number of tables increases; but redundancy of database decreases.</a:t>
            </a:r>
          </a:p>
        </p:txBody>
      </p:sp>
    </p:spTree>
    <p:extLst>
      <p:ext uri="{BB962C8B-B14F-4D97-AF65-F5344CB8AC3E}">
        <p14:creationId xmlns:p14="http://schemas.microsoft.com/office/powerpoint/2010/main" val="166548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fade">
                                      <p:cBhvr>
                                        <p:cTn id="3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14" y="1123837"/>
            <a:ext cx="3289955" cy="4601183"/>
          </a:xfrm>
        </p:spPr>
        <p:txBody>
          <a:bodyPr/>
          <a:lstStyle/>
          <a:p>
            <a:r>
              <a:rPr lang="en-US" b="1" dirty="0">
                <a:solidFill>
                  <a:schemeClr val="tx1"/>
                </a:solidFill>
                <a:latin typeface="Cambria" panose="02040503050406030204" pitchFamily="18" charset="0"/>
                <a:ea typeface="Cambria" panose="02040503050406030204" pitchFamily="18" charset="0"/>
              </a:rPr>
              <a:t>Normal Forms</a:t>
            </a:r>
            <a:br>
              <a:rPr lang="en-US" b="1" dirty="0">
                <a:solidFill>
                  <a:schemeClr val="tx1"/>
                </a:solidFill>
                <a:latin typeface="Cambria" panose="02040503050406030204" pitchFamily="18" charset="0"/>
                <a:ea typeface="Cambria" panose="02040503050406030204" pitchFamily="18" charset="0"/>
              </a:rPr>
            </a:br>
            <a:r>
              <a:rPr lang="en-US" sz="3400" b="1" dirty="0">
                <a:solidFill>
                  <a:schemeClr val="tx1"/>
                </a:solidFill>
                <a:latin typeface="Cambria" panose="02040503050406030204" pitchFamily="18" charset="0"/>
                <a:ea typeface="Cambria" panose="02040503050406030204" pitchFamily="18" charset="0"/>
              </a:rPr>
              <a:t>(1 NF)</a:t>
            </a:r>
            <a:endParaRPr lang="en-US" sz="3400" dirty="0"/>
          </a:p>
        </p:txBody>
      </p:sp>
      <p:sp>
        <p:nvSpPr>
          <p:cNvPr id="3" name="Rectangle 2">
            <a:extLst>
              <a:ext uri="{FF2B5EF4-FFF2-40B4-BE49-F238E27FC236}">
                <a16:creationId xmlns:a16="http://schemas.microsoft.com/office/drawing/2014/main" id="{AB2FDF77-EAF4-476E-A627-E048CC0375D3}"/>
              </a:ext>
            </a:extLst>
          </p:cNvPr>
          <p:cNvSpPr/>
          <p:nvPr/>
        </p:nvSpPr>
        <p:spPr>
          <a:xfrm>
            <a:off x="3638104" y="265464"/>
            <a:ext cx="7966291" cy="1646605"/>
          </a:xfrm>
          <a:prstGeom prst="rect">
            <a:avLst/>
          </a:prstGeom>
        </p:spPr>
        <p:txBody>
          <a:bodyPr wrap="square">
            <a:spAutoFit/>
          </a:bodyPr>
          <a:lstStyle/>
          <a:p>
            <a:pPr marL="342900" indent="-342900">
              <a:buFont typeface="Wingdings" panose="05000000000000000000" pitchFamily="2" charset="2"/>
              <a:buChar char="Ø"/>
            </a:pPr>
            <a:r>
              <a:rPr lang="en-US" sz="2400" dirty="0">
                <a:solidFill>
                  <a:sysClr val="windowText" lastClr="000000"/>
                </a:solidFill>
                <a:latin typeface="Cambria Math" panose="02040503050406030204" pitchFamily="18" charset="0"/>
                <a:ea typeface="Cambria Math" panose="02040503050406030204" pitchFamily="18" charset="0"/>
              </a:rPr>
              <a:t>A relation is said to be in 1 NF if each attribute has a single value.</a:t>
            </a:r>
          </a:p>
          <a:p>
            <a:pPr marL="342900" indent="-342900">
              <a:buFont typeface="Wingdings" panose="05000000000000000000" pitchFamily="2" charset="2"/>
              <a:buChar char="Ø"/>
            </a:pPr>
            <a:endParaRPr lang="en-US" sz="500" dirty="0">
              <a:solidFill>
                <a:sysClr val="windowText" lastClr="000000"/>
              </a:solidFill>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Ø"/>
            </a:pPr>
            <a:r>
              <a:rPr lang="en-US" sz="2400" dirty="0">
                <a:solidFill>
                  <a:sysClr val="windowText" lastClr="000000"/>
                </a:solidFill>
                <a:latin typeface="Cambria Math" panose="02040503050406030204" pitchFamily="18" charset="0"/>
                <a:ea typeface="Cambria Math" panose="02040503050406030204" pitchFamily="18" charset="0"/>
              </a:rPr>
              <a:t>It means that a table must not contain either composite or multi-valued attribute.</a:t>
            </a:r>
            <a:endParaRPr lang="en-US" dirty="0">
              <a:solidFill>
                <a:sysClr val="windowText" lastClr="000000"/>
              </a:solidFill>
              <a:latin typeface="Cambria Math" panose="02040503050406030204" pitchFamily="18" charset="0"/>
              <a:ea typeface="Cambria Math" panose="02040503050406030204" pitchFamily="18" charset="0"/>
            </a:endParaRPr>
          </a:p>
        </p:txBody>
      </p:sp>
      <p:graphicFrame>
        <p:nvGraphicFramePr>
          <p:cNvPr id="4" name="Table 3">
            <a:extLst>
              <a:ext uri="{FF2B5EF4-FFF2-40B4-BE49-F238E27FC236}">
                <a16:creationId xmlns:a16="http://schemas.microsoft.com/office/drawing/2014/main" id="{883B0AAA-ED4C-45E5-B683-C8B3AF14D761}"/>
              </a:ext>
            </a:extLst>
          </p:cNvPr>
          <p:cNvGraphicFramePr>
            <a:graphicFrameLocks noGrp="1"/>
          </p:cNvGraphicFramePr>
          <p:nvPr>
            <p:extLst>
              <p:ext uri="{D42A27DB-BD31-4B8C-83A1-F6EECF244321}">
                <p14:modId xmlns:p14="http://schemas.microsoft.com/office/powerpoint/2010/main" val="1891672825"/>
              </p:ext>
            </p:extLst>
          </p:nvPr>
        </p:nvGraphicFramePr>
        <p:xfrm>
          <a:off x="3819701" y="2393416"/>
          <a:ext cx="3627474" cy="2377440"/>
        </p:xfrm>
        <a:graphic>
          <a:graphicData uri="http://schemas.openxmlformats.org/drawingml/2006/table">
            <a:tbl>
              <a:tblPr firstRow="1" bandRow="1">
                <a:tableStyleId>{5C22544A-7EE6-4342-B048-85BDC9FD1C3A}</a:tableStyleId>
              </a:tblPr>
              <a:tblGrid>
                <a:gridCol w="1016250">
                  <a:extLst>
                    <a:ext uri="{9D8B030D-6E8A-4147-A177-3AD203B41FA5}">
                      <a16:colId xmlns:a16="http://schemas.microsoft.com/office/drawing/2014/main" val="20000"/>
                    </a:ext>
                  </a:extLst>
                </a:gridCol>
                <a:gridCol w="1008668">
                  <a:extLst>
                    <a:ext uri="{9D8B030D-6E8A-4147-A177-3AD203B41FA5}">
                      <a16:colId xmlns:a16="http://schemas.microsoft.com/office/drawing/2014/main" val="20001"/>
                    </a:ext>
                  </a:extLst>
                </a:gridCol>
                <a:gridCol w="1602556">
                  <a:extLst>
                    <a:ext uri="{9D8B030D-6E8A-4147-A177-3AD203B41FA5}">
                      <a16:colId xmlns:a16="http://schemas.microsoft.com/office/drawing/2014/main" val="20002"/>
                    </a:ext>
                  </a:extLst>
                </a:gridCol>
              </a:tblGrid>
              <a:tr h="370840">
                <a:tc>
                  <a:txBody>
                    <a:bodyPr/>
                    <a:lstStyle/>
                    <a:p>
                      <a:pPr algn="ctr"/>
                      <a:r>
                        <a:rPr lang="en-US" sz="2000" u="sng" dirty="0">
                          <a:latin typeface="Cambria Math" panose="02040503050406030204" pitchFamily="18" charset="0"/>
                          <a:ea typeface="Cambria Math" panose="02040503050406030204" pitchFamily="18" charset="0"/>
                        </a:rPr>
                        <a:t>Roll_No</a:t>
                      </a:r>
                    </a:p>
                  </a:txBody>
                  <a:tcPr/>
                </a:tc>
                <a:tc>
                  <a:txBody>
                    <a:bodyPr/>
                    <a:lstStyle/>
                    <a:p>
                      <a:pPr algn="ctr"/>
                      <a:r>
                        <a:rPr lang="en-US" sz="2000" dirty="0">
                          <a:latin typeface="Cambria Math" panose="02040503050406030204" pitchFamily="18" charset="0"/>
                          <a:ea typeface="Cambria Math" panose="02040503050406030204" pitchFamily="18" charset="0"/>
                        </a:rPr>
                        <a:t>Name</a:t>
                      </a:r>
                    </a:p>
                  </a:txBody>
                  <a:tcPr/>
                </a:tc>
                <a:tc>
                  <a:txBody>
                    <a:bodyPr/>
                    <a:lstStyle/>
                    <a:p>
                      <a:pPr algn="ctr"/>
                      <a:r>
                        <a:rPr lang="en-US" sz="2000" dirty="0">
                          <a:latin typeface="Cambria Math" panose="02040503050406030204" pitchFamily="18" charset="0"/>
                          <a:ea typeface="Cambria Math" panose="02040503050406030204" pitchFamily="18" charset="0"/>
                        </a:rPr>
                        <a:t>Failed</a:t>
                      </a:r>
                    </a:p>
                  </a:txBody>
                  <a:tcPr/>
                </a:tc>
                <a:extLst>
                  <a:ext uri="{0D108BD9-81ED-4DB2-BD59-A6C34878D82A}">
                    <a16:rowId xmlns:a16="http://schemas.microsoft.com/office/drawing/2014/main" val="10000"/>
                  </a:ext>
                </a:extLst>
              </a:tr>
              <a:tr h="370840">
                <a:tc>
                  <a:txBody>
                    <a:bodyPr/>
                    <a:lstStyle/>
                    <a:p>
                      <a:r>
                        <a:rPr lang="en-US" sz="2000" dirty="0">
                          <a:latin typeface="Cambria Math" panose="02040503050406030204" pitchFamily="18" charset="0"/>
                          <a:ea typeface="Cambria Math" panose="02040503050406030204" pitchFamily="18" charset="0"/>
                        </a:rPr>
                        <a:t>1</a:t>
                      </a:r>
                    </a:p>
                  </a:txBody>
                  <a:tcPr/>
                </a:tc>
                <a:tc>
                  <a:txBody>
                    <a:bodyPr/>
                    <a:lstStyle/>
                    <a:p>
                      <a:r>
                        <a:rPr lang="en-US" sz="2000" dirty="0">
                          <a:latin typeface="Cambria Math" panose="02040503050406030204" pitchFamily="18" charset="0"/>
                          <a:ea typeface="Cambria Math" panose="02040503050406030204" pitchFamily="18" charset="0"/>
                        </a:rPr>
                        <a:t>Priya</a:t>
                      </a:r>
                    </a:p>
                  </a:txBody>
                  <a:tcPr/>
                </a:tc>
                <a:tc>
                  <a:txBody>
                    <a:bodyPr/>
                    <a:lstStyle/>
                    <a:p>
                      <a:r>
                        <a:rPr lang="en-US" sz="2000" dirty="0">
                          <a:latin typeface="Cambria Math" panose="02040503050406030204" pitchFamily="18" charset="0"/>
                          <a:ea typeface="Cambria Math" panose="02040503050406030204" pitchFamily="18" charset="0"/>
                        </a:rPr>
                        <a:t>PPS, EEE</a:t>
                      </a:r>
                    </a:p>
                  </a:txBody>
                  <a:tcPr/>
                </a:tc>
                <a:extLst>
                  <a:ext uri="{0D108BD9-81ED-4DB2-BD59-A6C34878D82A}">
                    <a16:rowId xmlns:a16="http://schemas.microsoft.com/office/drawing/2014/main" val="10001"/>
                  </a:ext>
                </a:extLst>
              </a:tr>
              <a:tr h="370840">
                <a:tc>
                  <a:txBody>
                    <a:bodyPr/>
                    <a:lstStyle/>
                    <a:p>
                      <a:r>
                        <a:rPr lang="en-US" sz="2000" dirty="0">
                          <a:latin typeface="Cambria Math" panose="02040503050406030204" pitchFamily="18" charset="0"/>
                          <a:ea typeface="Cambria Math" panose="02040503050406030204" pitchFamily="18" charset="0"/>
                        </a:rPr>
                        <a:t>2</a:t>
                      </a:r>
                    </a:p>
                  </a:txBody>
                  <a:tcPr/>
                </a:tc>
                <a:tc>
                  <a:txBody>
                    <a:bodyPr/>
                    <a:lstStyle/>
                    <a:p>
                      <a:r>
                        <a:rPr lang="en-US" sz="2000" dirty="0">
                          <a:latin typeface="Cambria Math" panose="02040503050406030204" pitchFamily="18" charset="0"/>
                          <a:ea typeface="Cambria Math" panose="02040503050406030204" pitchFamily="18" charset="0"/>
                        </a:rPr>
                        <a:t>Pranav</a:t>
                      </a:r>
                    </a:p>
                  </a:txBody>
                  <a:tcPr/>
                </a:tc>
                <a:tc>
                  <a:txBody>
                    <a:bodyPr/>
                    <a:lstStyle/>
                    <a:p>
                      <a:r>
                        <a:rPr lang="en-US" sz="2000" dirty="0">
                          <a:latin typeface="Cambria Math" panose="02040503050406030204" pitchFamily="18" charset="0"/>
                          <a:ea typeface="Cambria Math" panose="02040503050406030204" pitchFamily="18" charset="0"/>
                        </a:rPr>
                        <a:t>EME,PPS,EG</a:t>
                      </a:r>
                    </a:p>
                  </a:txBody>
                  <a:tcPr/>
                </a:tc>
                <a:extLst>
                  <a:ext uri="{0D108BD9-81ED-4DB2-BD59-A6C34878D82A}">
                    <a16:rowId xmlns:a16="http://schemas.microsoft.com/office/drawing/2014/main" val="10002"/>
                  </a:ext>
                </a:extLst>
              </a:tr>
              <a:tr h="370840">
                <a:tc>
                  <a:txBody>
                    <a:bodyPr/>
                    <a:lstStyle/>
                    <a:p>
                      <a:r>
                        <a:rPr lang="en-US" sz="2000" dirty="0">
                          <a:latin typeface="Cambria Math" panose="02040503050406030204" pitchFamily="18" charset="0"/>
                          <a:ea typeface="Cambria Math" panose="02040503050406030204" pitchFamily="18" charset="0"/>
                        </a:rPr>
                        <a:t>3</a:t>
                      </a:r>
                    </a:p>
                  </a:txBody>
                  <a:tcPr/>
                </a:tc>
                <a:tc>
                  <a:txBody>
                    <a:bodyPr/>
                    <a:lstStyle/>
                    <a:p>
                      <a:r>
                        <a:rPr lang="en-US" sz="2000" dirty="0">
                          <a:latin typeface="Cambria Math" panose="02040503050406030204" pitchFamily="18" charset="0"/>
                          <a:ea typeface="Cambria Math" panose="02040503050406030204" pitchFamily="18" charset="0"/>
                        </a:rPr>
                        <a:t>Romil</a:t>
                      </a:r>
                    </a:p>
                  </a:txBody>
                  <a:tcPr/>
                </a:tc>
                <a:tc>
                  <a:txBody>
                    <a:bodyPr/>
                    <a:lstStyle/>
                    <a:p>
                      <a:r>
                        <a:rPr lang="en-US" sz="2000" dirty="0">
                          <a:latin typeface="Cambria Math" panose="02040503050406030204" pitchFamily="18" charset="0"/>
                          <a:ea typeface="Cambria Math" panose="02040503050406030204" pitchFamily="18" charset="0"/>
                        </a:rPr>
                        <a:t>PPS,EG</a:t>
                      </a:r>
                    </a:p>
                  </a:txBody>
                  <a:tcPr/>
                </a:tc>
                <a:extLst>
                  <a:ext uri="{0D108BD9-81ED-4DB2-BD59-A6C34878D82A}">
                    <a16:rowId xmlns:a16="http://schemas.microsoft.com/office/drawing/2014/main" val="10003"/>
                  </a:ext>
                </a:extLst>
              </a:tr>
              <a:tr h="370840">
                <a:tc>
                  <a:txBody>
                    <a:bodyPr/>
                    <a:lstStyle/>
                    <a:p>
                      <a:r>
                        <a:rPr lang="en-US" sz="2000" dirty="0">
                          <a:latin typeface="Cambria Math" panose="02040503050406030204" pitchFamily="18" charset="0"/>
                          <a:ea typeface="Cambria Math" panose="02040503050406030204" pitchFamily="18" charset="0"/>
                        </a:rPr>
                        <a:t>4</a:t>
                      </a:r>
                    </a:p>
                  </a:txBody>
                  <a:tcPr/>
                </a:tc>
                <a:tc>
                  <a:txBody>
                    <a:bodyPr/>
                    <a:lstStyle/>
                    <a:p>
                      <a:r>
                        <a:rPr lang="en-US" sz="2000" dirty="0">
                          <a:latin typeface="Cambria Math" panose="02040503050406030204" pitchFamily="18" charset="0"/>
                          <a:ea typeface="Cambria Math" panose="02040503050406030204" pitchFamily="18" charset="0"/>
                        </a:rPr>
                        <a:t>Akshar</a:t>
                      </a:r>
                    </a:p>
                  </a:txBody>
                  <a:tcPr/>
                </a:tc>
                <a:tc>
                  <a:txBody>
                    <a:bodyPr/>
                    <a:lstStyle/>
                    <a:p>
                      <a:r>
                        <a:rPr lang="en-US" sz="2000" dirty="0">
                          <a:latin typeface="Cambria Math" panose="02040503050406030204" pitchFamily="18" charset="0"/>
                          <a:ea typeface="Cambria Math" panose="02040503050406030204" pitchFamily="18" charset="0"/>
                        </a:rPr>
                        <a:t>EG,EME,EEE</a:t>
                      </a:r>
                    </a:p>
                  </a:txBody>
                  <a:tcPr/>
                </a:tc>
                <a:extLst>
                  <a:ext uri="{0D108BD9-81ED-4DB2-BD59-A6C34878D82A}">
                    <a16:rowId xmlns:a16="http://schemas.microsoft.com/office/drawing/2014/main" val="10004"/>
                  </a:ext>
                </a:extLst>
              </a:tr>
              <a:tr h="370840">
                <a:tc>
                  <a:txBody>
                    <a:bodyPr/>
                    <a:lstStyle/>
                    <a:p>
                      <a:r>
                        <a:rPr lang="en-US" sz="2000" dirty="0">
                          <a:latin typeface="Cambria Math" panose="02040503050406030204" pitchFamily="18" charset="0"/>
                          <a:ea typeface="Cambria Math" panose="02040503050406030204" pitchFamily="18" charset="0"/>
                        </a:rPr>
                        <a:t>5</a:t>
                      </a:r>
                    </a:p>
                  </a:txBody>
                  <a:tcPr/>
                </a:tc>
                <a:tc>
                  <a:txBody>
                    <a:bodyPr/>
                    <a:lstStyle/>
                    <a:p>
                      <a:r>
                        <a:rPr lang="en-US" sz="2000" dirty="0">
                          <a:latin typeface="Cambria Math" panose="02040503050406030204" pitchFamily="18" charset="0"/>
                          <a:ea typeface="Cambria Math" panose="02040503050406030204" pitchFamily="18" charset="0"/>
                        </a:rPr>
                        <a:t>Nirali</a:t>
                      </a:r>
                    </a:p>
                  </a:txBody>
                  <a:tcPr/>
                </a:tc>
                <a:tc>
                  <a:txBody>
                    <a:bodyPr/>
                    <a:lstStyle/>
                    <a:p>
                      <a:r>
                        <a:rPr lang="en-US" sz="2000" dirty="0">
                          <a:latin typeface="Cambria Math" panose="02040503050406030204" pitchFamily="18" charset="0"/>
                          <a:ea typeface="Cambria Math" panose="02040503050406030204" pitchFamily="18" charset="0"/>
                        </a:rPr>
                        <a:t>EG,PPS,EME</a:t>
                      </a:r>
                    </a:p>
                  </a:txBody>
                  <a:tcPr/>
                </a:tc>
                <a:extLst>
                  <a:ext uri="{0D108BD9-81ED-4DB2-BD59-A6C34878D82A}">
                    <a16:rowId xmlns:a16="http://schemas.microsoft.com/office/drawing/2014/main" val="10005"/>
                  </a:ext>
                </a:extLst>
              </a:tr>
            </a:tbl>
          </a:graphicData>
        </a:graphic>
      </p:graphicFrame>
      <p:sp>
        <p:nvSpPr>
          <p:cNvPr id="6" name="TextBox 5">
            <a:extLst>
              <a:ext uri="{FF2B5EF4-FFF2-40B4-BE49-F238E27FC236}">
                <a16:creationId xmlns:a16="http://schemas.microsoft.com/office/drawing/2014/main" id="{457585F0-A129-443A-A395-D8625C2DE2EA}"/>
              </a:ext>
            </a:extLst>
          </p:cNvPr>
          <p:cNvSpPr txBox="1"/>
          <p:nvPr/>
        </p:nvSpPr>
        <p:spPr>
          <a:xfrm>
            <a:off x="3829654" y="1981985"/>
            <a:ext cx="1524000" cy="40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000" b="1" dirty="0">
                <a:solidFill>
                  <a:schemeClr val="bg1">
                    <a:lumMod val="95000"/>
                  </a:schemeClr>
                </a:solidFill>
                <a:latin typeface="Cambria Math" panose="02040503050406030204" pitchFamily="18" charset="0"/>
                <a:ea typeface="Cambria Math" panose="02040503050406030204" pitchFamily="18" charset="0"/>
              </a:rPr>
              <a:t>Student</a:t>
            </a:r>
          </a:p>
        </p:txBody>
      </p:sp>
      <p:sp>
        <p:nvSpPr>
          <p:cNvPr id="9" name="Right Brace 8">
            <a:extLst>
              <a:ext uri="{FF2B5EF4-FFF2-40B4-BE49-F238E27FC236}">
                <a16:creationId xmlns:a16="http://schemas.microsoft.com/office/drawing/2014/main" id="{D022A436-126B-4EAD-AC93-3B368D5E0D03}"/>
              </a:ext>
            </a:extLst>
          </p:cNvPr>
          <p:cNvSpPr/>
          <p:nvPr/>
        </p:nvSpPr>
        <p:spPr>
          <a:xfrm>
            <a:off x="7503635" y="2897957"/>
            <a:ext cx="384654" cy="1872899"/>
          </a:xfrm>
          <a:prstGeom prst="rightBrace">
            <a:avLst/>
          </a:prstGeom>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BC34D285-4DD5-4B69-9429-DB7725759D7A}"/>
              </a:ext>
            </a:extLst>
          </p:cNvPr>
          <p:cNvSpPr txBox="1"/>
          <p:nvPr/>
        </p:nvSpPr>
        <p:spPr>
          <a:xfrm>
            <a:off x="8129047" y="3396852"/>
            <a:ext cx="1875473" cy="646331"/>
          </a:xfrm>
          <a:prstGeom prst="rect">
            <a:avLst/>
          </a:prstGeom>
          <a:noFill/>
        </p:spPr>
        <p:txBody>
          <a:bodyPr wrap="square" rtlCol="0">
            <a:spAutoFit/>
          </a:bodyPr>
          <a:lstStyle/>
          <a:p>
            <a:r>
              <a:rPr lang="en-US" b="1" dirty="0">
                <a:solidFill>
                  <a:srgbClr val="FF0000"/>
                </a:solidFill>
                <a:latin typeface="Cambria Math" panose="02040503050406030204" pitchFamily="18" charset="0"/>
                <a:ea typeface="Cambria Math" panose="02040503050406030204" pitchFamily="18" charset="0"/>
              </a:rPr>
              <a:t>Multi-Valued Attribute</a:t>
            </a:r>
          </a:p>
        </p:txBody>
      </p:sp>
      <p:sp>
        <p:nvSpPr>
          <p:cNvPr id="8" name="Rectangle 7">
            <a:extLst>
              <a:ext uri="{FF2B5EF4-FFF2-40B4-BE49-F238E27FC236}">
                <a16:creationId xmlns:a16="http://schemas.microsoft.com/office/drawing/2014/main" id="{6800FEE5-41FB-4AC4-A3F1-E24F52258C0A}"/>
              </a:ext>
            </a:extLst>
          </p:cNvPr>
          <p:cNvSpPr/>
          <p:nvPr/>
        </p:nvSpPr>
        <p:spPr>
          <a:xfrm>
            <a:off x="3616264" y="4937978"/>
            <a:ext cx="7774741" cy="1646605"/>
          </a:xfrm>
          <a:prstGeom prst="rect">
            <a:avLst/>
          </a:prstGeom>
        </p:spPr>
        <p:txBody>
          <a:bodyPr wrap="square">
            <a:spAutoFit/>
          </a:bodyPr>
          <a:lstStyle/>
          <a:p>
            <a:pPr marL="342900" indent="-342900">
              <a:buFont typeface="Wingdings" panose="05000000000000000000" pitchFamily="2" charset="2"/>
              <a:buChar char="Ø"/>
            </a:pPr>
            <a:r>
              <a:rPr lang="en-US" sz="2400" dirty="0">
                <a:solidFill>
                  <a:sysClr val="windowText" lastClr="000000"/>
                </a:solidFill>
                <a:latin typeface="Cambria Math" panose="02040503050406030204" pitchFamily="18" charset="0"/>
                <a:ea typeface="Cambria Math" panose="02040503050406030204" pitchFamily="18" charset="0"/>
              </a:rPr>
              <a:t>As above relation contains Multi-Valued attribute, it is not in 1NF</a:t>
            </a:r>
          </a:p>
          <a:p>
            <a:pPr marL="342900" indent="-342900">
              <a:buFont typeface="Wingdings" panose="05000000000000000000" pitchFamily="2" charset="2"/>
              <a:buChar char="Ø"/>
            </a:pPr>
            <a:endParaRPr lang="en-US" sz="500" dirty="0">
              <a:solidFill>
                <a:sysClr val="windowText" lastClr="000000"/>
              </a:solidFill>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Ø"/>
            </a:pPr>
            <a:r>
              <a:rPr lang="en-US" sz="2400" dirty="0">
                <a:latin typeface="Cambria Math" panose="02040503050406030204" pitchFamily="18" charset="0"/>
                <a:ea typeface="Cambria Math" panose="02040503050406030204" pitchFamily="18" charset="0"/>
              </a:rPr>
              <a:t>It is quite difficult to find out the students who failed in either PPS and EEE</a:t>
            </a:r>
          </a:p>
        </p:txBody>
      </p:sp>
    </p:spTree>
    <p:extLst>
      <p:ext uri="{BB962C8B-B14F-4D97-AF65-F5344CB8AC3E}">
        <p14:creationId xmlns:p14="http://schemas.microsoft.com/office/powerpoint/2010/main" val="95648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animEffect transition="in" filter="fade">
                                      <p:cBhvr>
                                        <p:cTn id="35" dur="500"/>
                                        <p:tgtEl>
                                          <p:spTgt spid="8">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8">
                                            <p:txEl>
                                              <p:pRg st="2" end="2"/>
                                            </p:txEl>
                                          </p:spTgt>
                                        </p:tgtEl>
                                        <p:attrNameLst>
                                          <p:attrName>style.visibility</p:attrName>
                                        </p:attrNameLst>
                                      </p:cBhvr>
                                      <p:to>
                                        <p:strVal val="visible"/>
                                      </p:to>
                                    </p:set>
                                    <p:animEffect transition="in" filter="fade">
                                      <p:cBhvr>
                                        <p:cTn id="40"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14" y="1123837"/>
            <a:ext cx="3289955" cy="4601183"/>
          </a:xfrm>
        </p:spPr>
        <p:txBody>
          <a:bodyPr/>
          <a:lstStyle/>
          <a:p>
            <a:r>
              <a:rPr lang="en-US" b="1" dirty="0">
                <a:solidFill>
                  <a:schemeClr val="tx1"/>
                </a:solidFill>
                <a:latin typeface="Cambria" panose="02040503050406030204" pitchFamily="18" charset="0"/>
                <a:ea typeface="Cambria" panose="02040503050406030204" pitchFamily="18" charset="0"/>
              </a:rPr>
              <a:t>Normal Forms</a:t>
            </a:r>
            <a:br>
              <a:rPr lang="en-US" b="1" dirty="0">
                <a:solidFill>
                  <a:schemeClr val="tx1"/>
                </a:solidFill>
                <a:latin typeface="Cambria" panose="02040503050406030204" pitchFamily="18" charset="0"/>
                <a:ea typeface="Cambria" panose="02040503050406030204" pitchFamily="18" charset="0"/>
              </a:rPr>
            </a:br>
            <a:r>
              <a:rPr lang="en-US" sz="3400" b="1" dirty="0">
                <a:solidFill>
                  <a:schemeClr val="tx1"/>
                </a:solidFill>
                <a:latin typeface="Cambria" panose="02040503050406030204" pitchFamily="18" charset="0"/>
                <a:ea typeface="Cambria" panose="02040503050406030204" pitchFamily="18" charset="0"/>
              </a:rPr>
              <a:t>(1 NF)</a:t>
            </a:r>
            <a:endParaRPr lang="en-US" sz="3400" dirty="0"/>
          </a:p>
        </p:txBody>
      </p:sp>
      <p:sp>
        <p:nvSpPr>
          <p:cNvPr id="3" name="Rectangle 2">
            <a:extLst>
              <a:ext uri="{FF2B5EF4-FFF2-40B4-BE49-F238E27FC236}">
                <a16:creationId xmlns:a16="http://schemas.microsoft.com/office/drawing/2014/main" id="{AB2FDF77-EAF4-476E-A627-E048CC0375D3}"/>
              </a:ext>
            </a:extLst>
          </p:cNvPr>
          <p:cNvSpPr/>
          <p:nvPr/>
        </p:nvSpPr>
        <p:spPr>
          <a:xfrm>
            <a:off x="3638104" y="265464"/>
            <a:ext cx="7966291" cy="2462213"/>
          </a:xfrm>
          <a:prstGeom prst="rect">
            <a:avLst/>
          </a:prstGeom>
        </p:spPr>
        <p:txBody>
          <a:bodyPr wrap="square">
            <a:spAutoFit/>
          </a:bodyPr>
          <a:lstStyle/>
          <a:p>
            <a:pPr marL="342900" indent="-342900">
              <a:buFont typeface="Wingdings" panose="05000000000000000000" pitchFamily="2" charset="2"/>
              <a:buChar char="Ø"/>
            </a:pPr>
            <a:r>
              <a:rPr lang="en-US" sz="2200" dirty="0">
                <a:solidFill>
                  <a:sysClr val="windowText" lastClr="000000"/>
                </a:solidFill>
                <a:latin typeface="Cambria Math" panose="02040503050406030204" pitchFamily="18" charset="0"/>
                <a:ea typeface="Cambria Math" panose="02040503050406030204" pitchFamily="18" charset="0"/>
              </a:rPr>
              <a:t>The solution to this is to split the table into two tables as following:</a:t>
            </a:r>
          </a:p>
          <a:p>
            <a:pPr marL="800100" lvl="1" indent="-342900">
              <a:buFont typeface="Wingdings" panose="05000000000000000000" pitchFamily="2" charset="2"/>
              <a:buChar char="ü"/>
            </a:pPr>
            <a:r>
              <a:rPr lang="en-US" sz="2200" dirty="0">
                <a:solidFill>
                  <a:sysClr val="windowText" lastClr="000000"/>
                </a:solidFill>
                <a:latin typeface="Cambria Math" panose="02040503050406030204" pitchFamily="18" charset="0"/>
                <a:ea typeface="Cambria Math" panose="02040503050406030204" pitchFamily="18" charset="0"/>
              </a:rPr>
              <a:t>One table contains all attributes other than Multi-Valued attributes along with Primary Key attribute</a:t>
            </a:r>
          </a:p>
          <a:p>
            <a:pPr marL="800100" lvl="1" indent="-342900">
              <a:buFont typeface="Wingdings" panose="05000000000000000000" pitchFamily="2" charset="2"/>
              <a:buChar char="ü"/>
            </a:pPr>
            <a:r>
              <a:rPr lang="en-US" sz="2200" dirty="0">
                <a:solidFill>
                  <a:sysClr val="windowText" lastClr="000000"/>
                </a:solidFill>
                <a:latin typeface="Cambria Math" panose="02040503050406030204" pitchFamily="18" charset="0"/>
                <a:ea typeface="Cambria Math" panose="02040503050406030204" pitchFamily="18" charset="0"/>
              </a:rPr>
              <a:t>Second table contains multi-valued attribute along with primary key attribute used as Foreign Key.</a:t>
            </a:r>
          </a:p>
          <a:p>
            <a:pPr marL="800100" lvl="1" indent="-342900">
              <a:buFont typeface="Wingdings" panose="05000000000000000000" pitchFamily="2" charset="2"/>
              <a:buChar char="ü"/>
            </a:pPr>
            <a:r>
              <a:rPr lang="en-US" sz="2200" b="1" dirty="0">
                <a:solidFill>
                  <a:srgbClr val="FF0000"/>
                </a:solidFill>
                <a:latin typeface="Cambria Math" panose="02040503050406030204" pitchFamily="18" charset="0"/>
                <a:ea typeface="Cambria Math" panose="02040503050406030204" pitchFamily="18" charset="0"/>
              </a:rPr>
              <a:t>In this table, Roll_No is a primary key attribute.</a:t>
            </a:r>
          </a:p>
        </p:txBody>
      </p:sp>
      <p:graphicFrame>
        <p:nvGraphicFramePr>
          <p:cNvPr id="4" name="Table 3">
            <a:extLst>
              <a:ext uri="{FF2B5EF4-FFF2-40B4-BE49-F238E27FC236}">
                <a16:creationId xmlns:a16="http://schemas.microsoft.com/office/drawing/2014/main" id="{883B0AAA-ED4C-45E5-B683-C8B3AF14D761}"/>
              </a:ext>
            </a:extLst>
          </p:cNvPr>
          <p:cNvGraphicFramePr>
            <a:graphicFrameLocks noGrp="1"/>
          </p:cNvGraphicFramePr>
          <p:nvPr>
            <p:extLst>
              <p:ext uri="{D42A27DB-BD31-4B8C-83A1-F6EECF244321}">
                <p14:modId xmlns:p14="http://schemas.microsoft.com/office/powerpoint/2010/main" val="1383133218"/>
              </p:ext>
            </p:extLst>
          </p:nvPr>
        </p:nvGraphicFramePr>
        <p:xfrm>
          <a:off x="3829652" y="3617440"/>
          <a:ext cx="2266347" cy="2773680"/>
        </p:xfrm>
        <a:graphic>
          <a:graphicData uri="http://schemas.openxmlformats.org/drawingml/2006/table">
            <a:tbl>
              <a:tblPr firstRow="1" bandRow="1">
                <a:tableStyleId>{5C22544A-7EE6-4342-B048-85BDC9FD1C3A}</a:tableStyleId>
              </a:tblPr>
              <a:tblGrid>
                <a:gridCol w="1137416">
                  <a:extLst>
                    <a:ext uri="{9D8B030D-6E8A-4147-A177-3AD203B41FA5}">
                      <a16:colId xmlns:a16="http://schemas.microsoft.com/office/drawing/2014/main" val="20000"/>
                    </a:ext>
                  </a:extLst>
                </a:gridCol>
                <a:gridCol w="1128931">
                  <a:extLst>
                    <a:ext uri="{9D8B030D-6E8A-4147-A177-3AD203B41FA5}">
                      <a16:colId xmlns:a16="http://schemas.microsoft.com/office/drawing/2014/main" val="20001"/>
                    </a:ext>
                  </a:extLst>
                </a:gridCol>
              </a:tblGrid>
              <a:tr h="462280">
                <a:tc>
                  <a:txBody>
                    <a:bodyPr/>
                    <a:lstStyle/>
                    <a:p>
                      <a:pPr algn="ctr"/>
                      <a:r>
                        <a:rPr lang="en-US" sz="2000" u="sng" dirty="0">
                          <a:latin typeface="Cambria Math" panose="02040503050406030204" pitchFamily="18" charset="0"/>
                          <a:ea typeface="Cambria Math" panose="02040503050406030204" pitchFamily="18" charset="0"/>
                        </a:rPr>
                        <a:t>Roll_No</a:t>
                      </a:r>
                    </a:p>
                  </a:txBody>
                  <a:tcPr/>
                </a:tc>
                <a:tc>
                  <a:txBody>
                    <a:bodyPr/>
                    <a:lstStyle/>
                    <a:p>
                      <a:pPr algn="ctr"/>
                      <a:r>
                        <a:rPr lang="en-US" sz="2000" dirty="0">
                          <a:latin typeface="Cambria Math" panose="02040503050406030204" pitchFamily="18" charset="0"/>
                          <a:ea typeface="Cambria Math" panose="02040503050406030204" pitchFamily="18" charset="0"/>
                        </a:rPr>
                        <a:t>Name</a:t>
                      </a:r>
                    </a:p>
                  </a:txBody>
                  <a:tcPr/>
                </a:tc>
                <a:extLst>
                  <a:ext uri="{0D108BD9-81ED-4DB2-BD59-A6C34878D82A}">
                    <a16:rowId xmlns:a16="http://schemas.microsoft.com/office/drawing/2014/main" val="10000"/>
                  </a:ext>
                </a:extLst>
              </a:tr>
              <a:tr h="462280">
                <a:tc>
                  <a:txBody>
                    <a:bodyPr/>
                    <a:lstStyle/>
                    <a:p>
                      <a:pPr algn="ctr"/>
                      <a:r>
                        <a:rPr lang="en-US" sz="2000" dirty="0">
                          <a:latin typeface="Cambria Math" panose="02040503050406030204" pitchFamily="18" charset="0"/>
                          <a:ea typeface="Cambria Math" panose="02040503050406030204" pitchFamily="18" charset="0"/>
                        </a:rPr>
                        <a:t>1</a:t>
                      </a:r>
                    </a:p>
                  </a:txBody>
                  <a:tcPr/>
                </a:tc>
                <a:tc>
                  <a:txBody>
                    <a:bodyPr/>
                    <a:lstStyle/>
                    <a:p>
                      <a:pPr algn="ctr"/>
                      <a:r>
                        <a:rPr lang="en-US" sz="2000" dirty="0">
                          <a:latin typeface="Cambria Math" panose="02040503050406030204" pitchFamily="18" charset="0"/>
                          <a:ea typeface="Cambria Math" panose="02040503050406030204" pitchFamily="18" charset="0"/>
                        </a:rPr>
                        <a:t>Priya</a:t>
                      </a:r>
                    </a:p>
                  </a:txBody>
                  <a:tcPr/>
                </a:tc>
                <a:extLst>
                  <a:ext uri="{0D108BD9-81ED-4DB2-BD59-A6C34878D82A}">
                    <a16:rowId xmlns:a16="http://schemas.microsoft.com/office/drawing/2014/main" val="10001"/>
                  </a:ext>
                </a:extLst>
              </a:tr>
              <a:tr h="462280">
                <a:tc>
                  <a:txBody>
                    <a:bodyPr/>
                    <a:lstStyle/>
                    <a:p>
                      <a:pPr algn="ctr"/>
                      <a:r>
                        <a:rPr lang="en-US" sz="2000" dirty="0">
                          <a:latin typeface="Cambria Math" panose="02040503050406030204" pitchFamily="18" charset="0"/>
                          <a:ea typeface="Cambria Math" panose="02040503050406030204" pitchFamily="18" charset="0"/>
                        </a:rPr>
                        <a:t>2</a:t>
                      </a:r>
                    </a:p>
                  </a:txBody>
                  <a:tcPr/>
                </a:tc>
                <a:tc>
                  <a:txBody>
                    <a:bodyPr/>
                    <a:lstStyle/>
                    <a:p>
                      <a:pPr algn="ctr"/>
                      <a:r>
                        <a:rPr lang="en-US" sz="2000" dirty="0">
                          <a:latin typeface="Cambria Math" panose="02040503050406030204" pitchFamily="18" charset="0"/>
                          <a:ea typeface="Cambria Math" panose="02040503050406030204" pitchFamily="18" charset="0"/>
                        </a:rPr>
                        <a:t>Pranav</a:t>
                      </a:r>
                    </a:p>
                  </a:txBody>
                  <a:tcPr/>
                </a:tc>
                <a:extLst>
                  <a:ext uri="{0D108BD9-81ED-4DB2-BD59-A6C34878D82A}">
                    <a16:rowId xmlns:a16="http://schemas.microsoft.com/office/drawing/2014/main" val="10002"/>
                  </a:ext>
                </a:extLst>
              </a:tr>
              <a:tr h="462280">
                <a:tc>
                  <a:txBody>
                    <a:bodyPr/>
                    <a:lstStyle/>
                    <a:p>
                      <a:pPr algn="ctr"/>
                      <a:r>
                        <a:rPr lang="en-US" sz="2000" dirty="0">
                          <a:latin typeface="Cambria Math" panose="02040503050406030204" pitchFamily="18" charset="0"/>
                          <a:ea typeface="Cambria Math" panose="02040503050406030204" pitchFamily="18" charset="0"/>
                        </a:rPr>
                        <a:t>3</a:t>
                      </a:r>
                    </a:p>
                  </a:txBody>
                  <a:tcPr/>
                </a:tc>
                <a:tc>
                  <a:txBody>
                    <a:bodyPr/>
                    <a:lstStyle/>
                    <a:p>
                      <a:pPr algn="ctr"/>
                      <a:r>
                        <a:rPr lang="en-US" sz="2000" dirty="0">
                          <a:latin typeface="Cambria Math" panose="02040503050406030204" pitchFamily="18" charset="0"/>
                          <a:ea typeface="Cambria Math" panose="02040503050406030204" pitchFamily="18" charset="0"/>
                        </a:rPr>
                        <a:t>Romil</a:t>
                      </a:r>
                    </a:p>
                  </a:txBody>
                  <a:tcPr/>
                </a:tc>
                <a:extLst>
                  <a:ext uri="{0D108BD9-81ED-4DB2-BD59-A6C34878D82A}">
                    <a16:rowId xmlns:a16="http://schemas.microsoft.com/office/drawing/2014/main" val="10003"/>
                  </a:ext>
                </a:extLst>
              </a:tr>
              <a:tr h="462280">
                <a:tc>
                  <a:txBody>
                    <a:bodyPr/>
                    <a:lstStyle/>
                    <a:p>
                      <a:pPr algn="ctr"/>
                      <a:r>
                        <a:rPr lang="en-US" sz="2000" dirty="0">
                          <a:latin typeface="Cambria Math" panose="02040503050406030204" pitchFamily="18" charset="0"/>
                          <a:ea typeface="Cambria Math" panose="02040503050406030204" pitchFamily="18" charset="0"/>
                        </a:rPr>
                        <a:t>4</a:t>
                      </a:r>
                    </a:p>
                  </a:txBody>
                  <a:tcPr/>
                </a:tc>
                <a:tc>
                  <a:txBody>
                    <a:bodyPr/>
                    <a:lstStyle/>
                    <a:p>
                      <a:pPr algn="ctr"/>
                      <a:r>
                        <a:rPr lang="en-US" sz="2000" dirty="0">
                          <a:latin typeface="Cambria Math" panose="02040503050406030204" pitchFamily="18" charset="0"/>
                          <a:ea typeface="Cambria Math" panose="02040503050406030204" pitchFamily="18" charset="0"/>
                        </a:rPr>
                        <a:t>Akshar</a:t>
                      </a:r>
                    </a:p>
                  </a:txBody>
                  <a:tcPr/>
                </a:tc>
                <a:extLst>
                  <a:ext uri="{0D108BD9-81ED-4DB2-BD59-A6C34878D82A}">
                    <a16:rowId xmlns:a16="http://schemas.microsoft.com/office/drawing/2014/main" val="10004"/>
                  </a:ext>
                </a:extLst>
              </a:tr>
              <a:tr h="462280">
                <a:tc>
                  <a:txBody>
                    <a:bodyPr/>
                    <a:lstStyle/>
                    <a:p>
                      <a:pPr algn="ctr"/>
                      <a:r>
                        <a:rPr lang="en-US" sz="2000" dirty="0">
                          <a:latin typeface="Cambria Math" panose="02040503050406030204" pitchFamily="18" charset="0"/>
                          <a:ea typeface="Cambria Math" panose="02040503050406030204" pitchFamily="18" charset="0"/>
                        </a:rPr>
                        <a:t>5</a:t>
                      </a:r>
                    </a:p>
                  </a:txBody>
                  <a:tcPr/>
                </a:tc>
                <a:tc>
                  <a:txBody>
                    <a:bodyPr/>
                    <a:lstStyle/>
                    <a:p>
                      <a:pPr algn="ctr"/>
                      <a:r>
                        <a:rPr lang="en-US" sz="2000" dirty="0">
                          <a:latin typeface="Cambria Math" panose="02040503050406030204" pitchFamily="18" charset="0"/>
                          <a:ea typeface="Cambria Math" panose="02040503050406030204" pitchFamily="18" charset="0"/>
                        </a:rPr>
                        <a:t>Nirali</a:t>
                      </a:r>
                    </a:p>
                  </a:txBody>
                  <a:tcPr/>
                </a:tc>
                <a:extLst>
                  <a:ext uri="{0D108BD9-81ED-4DB2-BD59-A6C34878D82A}">
                    <a16:rowId xmlns:a16="http://schemas.microsoft.com/office/drawing/2014/main" val="10005"/>
                  </a:ext>
                </a:extLst>
              </a:tr>
            </a:tbl>
          </a:graphicData>
        </a:graphic>
      </p:graphicFrame>
      <p:sp>
        <p:nvSpPr>
          <p:cNvPr id="6" name="TextBox 5">
            <a:extLst>
              <a:ext uri="{FF2B5EF4-FFF2-40B4-BE49-F238E27FC236}">
                <a16:creationId xmlns:a16="http://schemas.microsoft.com/office/drawing/2014/main" id="{457585F0-A129-443A-A395-D8625C2DE2EA}"/>
              </a:ext>
            </a:extLst>
          </p:cNvPr>
          <p:cNvSpPr txBox="1"/>
          <p:nvPr/>
        </p:nvSpPr>
        <p:spPr>
          <a:xfrm>
            <a:off x="3829653" y="3113219"/>
            <a:ext cx="1524000" cy="40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000" b="1" dirty="0">
                <a:solidFill>
                  <a:schemeClr val="bg1">
                    <a:lumMod val="95000"/>
                  </a:schemeClr>
                </a:solidFill>
                <a:latin typeface="Cambria Math" panose="02040503050406030204" pitchFamily="18" charset="0"/>
                <a:ea typeface="Cambria Math" panose="02040503050406030204" pitchFamily="18" charset="0"/>
              </a:rPr>
              <a:t>Student</a:t>
            </a:r>
          </a:p>
        </p:txBody>
      </p:sp>
      <p:graphicFrame>
        <p:nvGraphicFramePr>
          <p:cNvPr id="12" name="Table 11">
            <a:extLst>
              <a:ext uri="{FF2B5EF4-FFF2-40B4-BE49-F238E27FC236}">
                <a16:creationId xmlns:a16="http://schemas.microsoft.com/office/drawing/2014/main" id="{D3F9024E-E3AB-4CC9-BF6D-D5928C784017}"/>
              </a:ext>
            </a:extLst>
          </p:cNvPr>
          <p:cNvGraphicFramePr>
            <a:graphicFrameLocks noGrp="1"/>
          </p:cNvGraphicFramePr>
          <p:nvPr>
            <p:extLst>
              <p:ext uri="{D42A27DB-BD31-4B8C-83A1-F6EECF244321}">
                <p14:modId xmlns:p14="http://schemas.microsoft.com/office/powerpoint/2010/main" val="3737539797"/>
              </p:ext>
            </p:extLst>
          </p:nvPr>
        </p:nvGraphicFramePr>
        <p:xfrm>
          <a:off x="6801715" y="3617440"/>
          <a:ext cx="2813625" cy="2773680"/>
        </p:xfrm>
        <a:graphic>
          <a:graphicData uri="http://schemas.openxmlformats.org/drawingml/2006/table">
            <a:tbl>
              <a:tblPr firstRow="1" bandRow="1">
                <a:tableStyleId>{5C22544A-7EE6-4342-B048-85BDC9FD1C3A}</a:tableStyleId>
              </a:tblPr>
              <a:tblGrid>
                <a:gridCol w="711448">
                  <a:extLst>
                    <a:ext uri="{9D8B030D-6E8A-4147-A177-3AD203B41FA5}">
                      <a16:colId xmlns:a16="http://schemas.microsoft.com/office/drawing/2014/main" val="1170733305"/>
                    </a:ext>
                  </a:extLst>
                </a:gridCol>
                <a:gridCol w="1168978">
                  <a:extLst>
                    <a:ext uri="{9D8B030D-6E8A-4147-A177-3AD203B41FA5}">
                      <a16:colId xmlns:a16="http://schemas.microsoft.com/office/drawing/2014/main" val="20000"/>
                    </a:ext>
                  </a:extLst>
                </a:gridCol>
                <a:gridCol w="933199">
                  <a:extLst>
                    <a:ext uri="{9D8B030D-6E8A-4147-A177-3AD203B41FA5}">
                      <a16:colId xmlns:a16="http://schemas.microsoft.com/office/drawing/2014/main" val="20001"/>
                    </a:ext>
                  </a:extLst>
                </a:gridCol>
              </a:tblGrid>
              <a:tr h="370840">
                <a:tc>
                  <a:txBody>
                    <a:bodyPr/>
                    <a:lstStyle/>
                    <a:p>
                      <a:pPr algn="ctr"/>
                      <a:r>
                        <a:rPr lang="en-US" sz="2000" u="sng" dirty="0">
                          <a:latin typeface="Cambria Math" panose="02040503050406030204" pitchFamily="18" charset="0"/>
                          <a:ea typeface="Cambria Math" panose="02040503050406030204" pitchFamily="18" charset="0"/>
                        </a:rPr>
                        <a:t>R_Id</a:t>
                      </a:r>
                    </a:p>
                  </a:txBody>
                  <a:tcPr/>
                </a:tc>
                <a:tc>
                  <a:txBody>
                    <a:bodyPr/>
                    <a:lstStyle/>
                    <a:p>
                      <a:pPr algn="ctr"/>
                      <a:r>
                        <a:rPr lang="en-US" sz="2000" u="none" dirty="0">
                          <a:latin typeface="Cambria Math" panose="02040503050406030204" pitchFamily="18" charset="0"/>
                          <a:ea typeface="Cambria Math" panose="02040503050406030204" pitchFamily="18" charset="0"/>
                        </a:rPr>
                        <a:t>Roll_No</a:t>
                      </a:r>
                    </a:p>
                  </a:txBody>
                  <a:tcPr/>
                </a:tc>
                <a:tc>
                  <a:txBody>
                    <a:bodyPr/>
                    <a:lstStyle/>
                    <a:p>
                      <a:pPr algn="ctr"/>
                      <a:r>
                        <a:rPr lang="en-US" sz="2000" dirty="0">
                          <a:latin typeface="Cambria Math" panose="02040503050406030204" pitchFamily="18" charset="0"/>
                          <a:ea typeface="Cambria Math" panose="02040503050406030204" pitchFamily="18" charset="0"/>
                        </a:rPr>
                        <a:t>Failed</a:t>
                      </a:r>
                    </a:p>
                  </a:txBody>
                  <a:tcPr/>
                </a:tc>
                <a:extLst>
                  <a:ext uri="{0D108BD9-81ED-4DB2-BD59-A6C34878D82A}">
                    <a16:rowId xmlns:a16="http://schemas.microsoft.com/office/drawing/2014/main" val="10000"/>
                  </a:ext>
                </a:extLst>
              </a:tr>
              <a:tr h="370840">
                <a:tc>
                  <a:txBody>
                    <a:bodyPr/>
                    <a:lstStyle/>
                    <a:p>
                      <a:pPr algn="ctr"/>
                      <a:r>
                        <a:rPr lang="en-US" sz="2000" dirty="0">
                          <a:latin typeface="Cambria Math" panose="02040503050406030204" pitchFamily="18" charset="0"/>
                          <a:ea typeface="Cambria Math" panose="02040503050406030204" pitchFamily="18" charset="0"/>
                        </a:rPr>
                        <a:t>1</a:t>
                      </a:r>
                    </a:p>
                  </a:txBody>
                  <a:tcPr/>
                </a:tc>
                <a:tc>
                  <a:txBody>
                    <a:bodyPr/>
                    <a:lstStyle/>
                    <a:p>
                      <a:pPr algn="ctr"/>
                      <a:r>
                        <a:rPr lang="en-US" sz="2000" dirty="0">
                          <a:latin typeface="Cambria Math" panose="02040503050406030204" pitchFamily="18" charset="0"/>
                          <a:ea typeface="Cambria Math" panose="02040503050406030204" pitchFamily="18" charset="0"/>
                        </a:rPr>
                        <a:t>1</a:t>
                      </a:r>
                    </a:p>
                  </a:txBody>
                  <a:tcPr/>
                </a:tc>
                <a:tc>
                  <a:txBody>
                    <a:bodyPr/>
                    <a:lstStyle/>
                    <a:p>
                      <a:pPr algn="ctr"/>
                      <a:r>
                        <a:rPr lang="en-US" sz="2000" dirty="0">
                          <a:latin typeface="Cambria Math" panose="02040503050406030204" pitchFamily="18" charset="0"/>
                          <a:ea typeface="Cambria Math" panose="02040503050406030204" pitchFamily="18" charset="0"/>
                        </a:rPr>
                        <a:t>PPS</a:t>
                      </a:r>
                    </a:p>
                  </a:txBody>
                  <a:tcPr/>
                </a:tc>
                <a:extLst>
                  <a:ext uri="{0D108BD9-81ED-4DB2-BD59-A6C34878D82A}">
                    <a16:rowId xmlns:a16="http://schemas.microsoft.com/office/drawing/2014/main" val="10001"/>
                  </a:ext>
                </a:extLst>
              </a:tr>
              <a:tr h="370840">
                <a:tc>
                  <a:txBody>
                    <a:bodyPr/>
                    <a:lstStyle/>
                    <a:p>
                      <a:pPr algn="ctr"/>
                      <a:r>
                        <a:rPr lang="en-US" sz="2000" dirty="0">
                          <a:latin typeface="Cambria Math" panose="02040503050406030204" pitchFamily="18" charset="0"/>
                          <a:ea typeface="Cambria Math" panose="02040503050406030204" pitchFamily="18" charset="0"/>
                        </a:rPr>
                        <a:t>2</a:t>
                      </a:r>
                    </a:p>
                  </a:txBody>
                  <a:tcPr/>
                </a:tc>
                <a:tc>
                  <a:txBody>
                    <a:bodyPr/>
                    <a:lstStyle/>
                    <a:p>
                      <a:pPr algn="ctr"/>
                      <a:r>
                        <a:rPr lang="en-US" sz="2000" dirty="0">
                          <a:latin typeface="Cambria Math" panose="02040503050406030204" pitchFamily="18" charset="0"/>
                          <a:ea typeface="Cambria Math" panose="02040503050406030204" pitchFamily="18" charset="0"/>
                        </a:rPr>
                        <a:t>1</a:t>
                      </a:r>
                    </a:p>
                  </a:txBody>
                  <a:tcPr/>
                </a:tc>
                <a:tc>
                  <a:txBody>
                    <a:bodyPr/>
                    <a:lstStyle/>
                    <a:p>
                      <a:pPr algn="ctr"/>
                      <a:r>
                        <a:rPr lang="en-US" sz="2000" dirty="0">
                          <a:latin typeface="Cambria Math" panose="02040503050406030204" pitchFamily="18" charset="0"/>
                          <a:ea typeface="Cambria Math" panose="02040503050406030204" pitchFamily="18" charset="0"/>
                        </a:rPr>
                        <a:t>EEE</a:t>
                      </a:r>
                    </a:p>
                  </a:txBody>
                  <a:tcPr/>
                </a:tc>
                <a:extLst>
                  <a:ext uri="{0D108BD9-81ED-4DB2-BD59-A6C34878D82A}">
                    <a16:rowId xmlns:a16="http://schemas.microsoft.com/office/drawing/2014/main" val="10002"/>
                  </a:ext>
                </a:extLst>
              </a:tr>
              <a:tr h="370840">
                <a:tc>
                  <a:txBody>
                    <a:bodyPr/>
                    <a:lstStyle/>
                    <a:p>
                      <a:pPr algn="ctr"/>
                      <a:r>
                        <a:rPr lang="en-US" sz="2000" dirty="0">
                          <a:latin typeface="Cambria Math" panose="02040503050406030204" pitchFamily="18" charset="0"/>
                          <a:ea typeface="Cambria Math" panose="02040503050406030204" pitchFamily="18" charset="0"/>
                        </a:rPr>
                        <a:t>3</a:t>
                      </a:r>
                    </a:p>
                  </a:txBody>
                  <a:tcPr/>
                </a:tc>
                <a:tc>
                  <a:txBody>
                    <a:bodyPr/>
                    <a:lstStyle/>
                    <a:p>
                      <a:pPr algn="ctr"/>
                      <a:r>
                        <a:rPr lang="en-US" sz="2000" dirty="0">
                          <a:latin typeface="Cambria Math" panose="02040503050406030204" pitchFamily="18" charset="0"/>
                          <a:ea typeface="Cambria Math" panose="02040503050406030204" pitchFamily="18" charset="0"/>
                        </a:rPr>
                        <a:t>2</a:t>
                      </a:r>
                    </a:p>
                  </a:txBody>
                  <a:tcPr/>
                </a:tc>
                <a:tc>
                  <a:txBody>
                    <a:bodyPr/>
                    <a:lstStyle/>
                    <a:p>
                      <a:pPr algn="ctr"/>
                      <a:r>
                        <a:rPr lang="en-US" sz="2000" dirty="0">
                          <a:latin typeface="Cambria Math" panose="02040503050406030204" pitchFamily="18" charset="0"/>
                          <a:ea typeface="Cambria Math" panose="02040503050406030204" pitchFamily="18" charset="0"/>
                        </a:rPr>
                        <a:t>EME</a:t>
                      </a:r>
                    </a:p>
                  </a:txBody>
                  <a:tcPr/>
                </a:tc>
                <a:extLst>
                  <a:ext uri="{0D108BD9-81ED-4DB2-BD59-A6C34878D82A}">
                    <a16:rowId xmlns:a16="http://schemas.microsoft.com/office/drawing/2014/main" val="10003"/>
                  </a:ext>
                </a:extLst>
              </a:tr>
              <a:tr h="370840">
                <a:tc>
                  <a:txBody>
                    <a:bodyPr/>
                    <a:lstStyle/>
                    <a:p>
                      <a:pPr algn="ctr"/>
                      <a:r>
                        <a:rPr lang="en-US" sz="2000" dirty="0">
                          <a:latin typeface="Cambria Math" panose="02040503050406030204" pitchFamily="18" charset="0"/>
                          <a:ea typeface="Cambria Math" panose="02040503050406030204" pitchFamily="18" charset="0"/>
                        </a:rPr>
                        <a:t>4</a:t>
                      </a:r>
                    </a:p>
                  </a:txBody>
                  <a:tcPr/>
                </a:tc>
                <a:tc>
                  <a:txBody>
                    <a:bodyPr/>
                    <a:lstStyle/>
                    <a:p>
                      <a:pPr algn="ctr"/>
                      <a:r>
                        <a:rPr lang="en-US" sz="2000" dirty="0">
                          <a:latin typeface="Cambria Math" panose="02040503050406030204" pitchFamily="18" charset="0"/>
                          <a:ea typeface="Cambria Math" panose="02040503050406030204" pitchFamily="18" charset="0"/>
                        </a:rPr>
                        <a:t>2</a:t>
                      </a:r>
                    </a:p>
                  </a:txBody>
                  <a:tcPr/>
                </a:tc>
                <a:tc>
                  <a:txBody>
                    <a:bodyPr/>
                    <a:lstStyle/>
                    <a:p>
                      <a:pPr algn="ctr"/>
                      <a:r>
                        <a:rPr lang="en-US" sz="2000" dirty="0">
                          <a:latin typeface="Cambria Math" panose="02040503050406030204" pitchFamily="18" charset="0"/>
                          <a:ea typeface="Cambria Math" panose="02040503050406030204" pitchFamily="18" charset="0"/>
                        </a:rPr>
                        <a:t>PPS</a:t>
                      </a:r>
                    </a:p>
                  </a:txBody>
                  <a:tcPr/>
                </a:tc>
                <a:extLst>
                  <a:ext uri="{0D108BD9-81ED-4DB2-BD59-A6C34878D82A}">
                    <a16:rowId xmlns:a16="http://schemas.microsoft.com/office/drawing/2014/main" val="10004"/>
                  </a:ext>
                </a:extLst>
              </a:tr>
              <a:tr h="370840">
                <a:tc>
                  <a:txBody>
                    <a:bodyPr/>
                    <a:lstStyle/>
                    <a:p>
                      <a:pPr algn="ctr"/>
                      <a:r>
                        <a:rPr lang="en-US" sz="2000" dirty="0">
                          <a:latin typeface="Cambria Math" panose="02040503050406030204" pitchFamily="18" charset="0"/>
                          <a:ea typeface="Cambria Math" panose="02040503050406030204" pitchFamily="18" charset="0"/>
                        </a:rPr>
                        <a:t>5</a:t>
                      </a:r>
                    </a:p>
                  </a:txBody>
                  <a:tcPr/>
                </a:tc>
                <a:tc>
                  <a:txBody>
                    <a:bodyPr/>
                    <a:lstStyle/>
                    <a:p>
                      <a:pPr algn="ctr"/>
                      <a:r>
                        <a:rPr lang="en-US" sz="2000" dirty="0">
                          <a:latin typeface="Cambria Math" panose="02040503050406030204" pitchFamily="18" charset="0"/>
                          <a:ea typeface="Cambria Math" panose="02040503050406030204" pitchFamily="18" charset="0"/>
                        </a:rPr>
                        <a:t>2</a:t>
                      </a:r>
                    </a:p>
                  </a:txBody>
                  <a:tcPr/>
                </a:tc>
                <a:tc>
                  <a:txBody>
                    <a:bodyPr/>
                    <a:lstStyle/>
                    <a:p>
                      <a:pPr algn="ctr"/>
                      <a:r>
                        <a:rPr lang="en-US" sz="2000" dirty="0">
                          <a:latin typeface="Cambria Math" panose="02040503050406030204" pitchFamily="18" charset="0"/>
                          <a:ea typeface="Cambria Math" panose="02040503050406030204" pitchFamily="18" charset="0"/>
                        </a:rPr>
                        <a:t>EG</a:t>
                      </a:r>
                    </a:p>
                  </a:txBody>
                  <a:tcPr/>
                </a:tc>
                <a:extLst>
                  <a:ext uri="{0D108BD9-81ED-4DB2-BD59-A6C34878D82A}">
                    <a16:rowId xmlns:a16="http://schemas.microsoft.com/office/drawing/2014/main" val="10005"/>
                  </a:ext>
                </a:extLst>
              </a:tr>
              <a:tr h="370840">
                <a:tc>
                  <a:txBody>
                    <a:bodyPr/>
                    <a:lstStyle/>
                    <a:p>
                      <a:pPr algn="ctr"/>
                      <a:r>
                        <a:rPr lang="en-US" sz="2000" dirty="0">
                          <a:latin typeface="Cambria Math" panose="02040503050406030204" pitchFamily="18" charset="0"/>
                          <a:ea typeface="Cambria Math" panose="02040503050406030204" pitchFamily="18" charset="0"/>
                        </a:rPr>
                        <a:t>…….</a:t>
                      </a:r>
                    </a:p>
                  </a:txBody>
                  <a:tcPr/>
                </a:tc>
                <a:tc>
                  <a:txBody>
                    <a:bodyPr/>
                    <a:lstStyle/>
                    <a:p>
                      <a:pPr algn="ctr"/>
                      <a:r>
                        <a:rPr lang="en-US" sz="2000" dirty="0">
                          <a:latin typeface="Cambria Math" panose="02040503050406030204" pitchFamily="18" charset="0"/>
                          <a:ea typeface="Cambria Math" panose="02040503050406030204" pitchFamily="18" charset="0"/>
                        </a:rPr>
                        <a:t>…….</a:t>
                      </a:r>
                    </a:p>
                  </a:txBody>
                  <a:tcPr/>
                </a:tc>
                <a:tc>
                  <a:txBody>
                    <a:bodyPr/>
                    <a:lstStyle/>
                    <a:p>
                      <a:pPr algn="ctr"/>
                      <a:r>
                        <a:rPr lang="en-US" sz="2000" dirty="0">
                          <a:latin typeface="Cambria Math" panose="02040503050406030204" pitchFamily="18" charset="0"/>
                          <a:ea typeface="Cambria Math" panose="02040503050406030204" pitchFamily="18" charset="0"/>
                        </a:rPr>
                        <a:t>………</a:t>
                      </a:r>
                    </a:p>
                  </a:txBody>
                  <a:tcPr/>
                </a:tc>
                <a:extLst>
                  <a:ext uri="{0D108BD9-81ED-4DB2-BD59-A6C34878D82A}">
                    <a16:rowId xmlns:a16="http://schemas.microsoft.com/office/drawing/2014/main" val="3027709906"/>
                  </a:ext>
                </a:extLst>
              </a:tr>
            </a:tbl>
          </a:graphicData>
        </a:graphic>
      </p:graphicFrame>
      <p:sp>
        <p:nvSpPr>
          <p:cNvPr id="13" name="TextBox 12">
            <a:extLst>
              <a:ext uri="{FF2B5EF4-FFF2-40B4-BE49-F238E27FC236}">
                <a16:creationId xmlns:a16="http://schemas.microsoft.com/office/drawing/2014/main" id="{75B61938-B7BE-4DD9-BE55-A78531D4CAF9}"/>
              </a:ext>
            </a:extLst>
          </p:cNvPr>
          <p:cNvSpPr txBox="1"/>
          <p:nvPr/>
        </p:nvSpPr>
        <p:spPr>
          <a:xfrm>
            <a:off x="6801715" y="3113219"/>
            <a:ext cx="1524000" cy="40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000" b="1" dirty="0">
                <a:solidFill>
                  <a:schemeClr val="bg1">
                    <a:lumMod val="95000"/>
                  </a:schemeClr>
                </a:solidFill>
                <a:latin typeface="Cambria Math" panose="02040503050406030204" pitchFamily="18" charset="0"/>
                <a:ea typeface="Cambria Math" panose="02040503050406030204" pitchFamily="18" charset="0"/>
              </a:rPr>
              <a:t>Result</a:t>
            </a:r>
          </a:p>
        </p:txBody>
      </p:sp>
      <p:sp>
        <p:nvSpPr>
          <p:cNvPr id="18" name="Right Brace 17">
            <a:extLst>
              <a:ext uri="{FF2B5EF4-FFF2-40B4-BE49-F238E27FC236}">
                <a16:creationId xmlns:a16="http://schemas.microsoft.com/office/drawing/2014/main" id="{687A6A27-4D2E-4F33-8FCD-949E6C799790}"/>
              </a:ext>
            </a:extLst>
          </p:cNvPr>
          <p:cNvSpPr/>
          <p:nvPr/>
        </p:nvSpPr>
        <p:spPr>
          <a:xfrm>
            <a:off x="9869763" y="3113219"/>
            <a:ext cx="384654" cy="3277901"/>
          </a:xfrm>
          <a:prstGeom prst="rightBrace">
            <a:avLst/>
          </a:prstGeom>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1B707044-84D2-40D9-8B4F-EF3953468B9E}"/>
              </a:ext>
            </a:extLst>
          </p:cNvPr>
          <p:cNvSpPr txBox="1"/>
          <p:nvPr/>
        </p:nvSpPr>
        <p:spPr>
          <a:xfrm>
            <a:off x="10254418" y="4357949"/>
            <a:ext cx="1453674" cy="923330"/>
          </a:xfrm>
          <a:prstGeom prst="rect">
            <a:avLst/>
          </a:prstGeom>
          <a:noFill/>
        </p:spPr>
        <p:txBody>
          <a:bodyPr wrap="square" rtlCol="0">
            <a:spAutoFit/>
          </a:bodyPr>
          <a:lstStyle/>
          <a:p>
            <a:pPr algn="ctr"/>
            <a:r>
              <a:rPr lang="en-US" b="1" dirty="0">
                <a:solidFill>
                  <a:srgbClr val="FF0000"/>
                </a:solidFill>
                <a:latin typeface="Cambria Math" panose="02040503050406030204" pitchFamily="18" charset="0"/>
                <a:ea typeface="Cambria Math" panose="02040503050406030204" pitchFamily="18" charset="0"/>
              </a:rPr>
              <a:t>Splitting a Table into 2 Tables</a:t>
            </a:r>
          </a:p>
        </p:txBody>
      </p:sp>
      <p:cxnSp>
        <p:nvCxnSpPr>
          <p:cNvPr id="21" name="Straight Connector 20">
            <a:extLst>
              <a:ext uri="{FF2B5EF4-FFF2-40B4-BE49-F238E27FC236}">
                <a16:creationId xmlns:a16="http://schemas.microsoft.com/office/drawing/2014/main" id="{21CA50DE-08A2-4CCD-8AF5-D4BC41939188}"/>
              </a:ext>
            </a:extLst>
          </p:cNvPr>
          <p:cNvCxnSpPr/>
          <p:nvPr/>
        </p:nvCxnSpPr>
        <p:spPr>
          <a:xfrm flipV="1">
            <a:off x="8474697" y="2887936"/>
            <a:ext cx="0" cy="729504"/>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B9D3AE93-06C1-4F14-A533-7DEAA40E6324}"/>
              </a:ext>
            </a:extLst>
          </p:cNvPr>
          <p:cNvCxnSpPr>
            <a:cxnSpLocks/>
          </p:cNvCxnSpPr>
          <p:nvPr/>
        </p:nvCxnSpPr>
        <p:spPr>
          <a:xfrm>
            <a:off x="3524983" y="2887936"/>
            <a:ext cx="4949714"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CBAFB938-2215-4EB8-998A-83163623D521}"/>
              </a:ext>
            </a:extLst>
          </p:cNvPr>
          <p:cNvCxnSpPr>
            <a:cxnSpLocks/>
          </p:cNvCxnSpPr>
          <p:nvPr/>
        </p:nvCxnSpPr>
        <p:spPr>
          <a:xfrm flipV="1">
            <a:off x="3524983" y="2887936"/>
            <a:ext cx="0" cy="97705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AF3D4759-5051-4D2F-8CAE-740A3B750941}"/>
              </a:ext>
            </a:extLst>
          </p:cNvPr>
          <p:cNvCxnSpPr>
            <a:cxnSpLocks/>
          </p:cNvCxnSpPr>
          <p:nvPr/>
        </p:nvCxnSpPr>
        <p:spPr>
          <a:xfrm>
            <a:off x="3524983" y="3874420"/>
            <a:ext cx="3046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2A217F99-EC0D-40BA-BAEF-D160F9D7E546}"/>
              </a:ext>
            </a:extLst>
          </p:cNvPr>
          <p:cNvCxnSpPr>
            <a:cxnSpLocks/>
          </p:cNvCxnSpPr>
          <p:nvPr/>
        </p:nvCxnSpPr>
        <p:spPr>
          <a:xfrm flipH="1">
            <a:off x="8619177" y="3018152"/>
            <a:ext cx="378001" cy="56653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4" name="Rectangle 33">
            <a:extLst>
              <a:ext uri="{FF2B5EF4-FFF2-40B4-BE49-F238E27FC236}">
                <a16:creationId xmlns:a16="http://schemas.microsoft.com/office/drawing/2014/main" id="{BE75FD53-569E-457B-934E-937EDE7A959B}"/>
              </a:ext>
            </a:extLst>
          </p:cNvPr>
          <p:cNvSpPr/>
          <p:nvPr/>
        </p:nvSpPr>
        <p:spPr>
          <a:xfrm>
            <a:off x="8960471" y="2736023"/>
            <a:ext cx="1453667" cy="369332"/>
          </a:xfrm>
          <a:prstGeom prst="rect">
            <a:avLst/>
          </a:prstGeom>
        </p:spPr>
        <p:txBody>
          <a:bodyPr wrap="square">
            <a:spAutoFit/>
          </a:bodyPr>
          <a:lstStyle/>
          <a:p>
            <a:r>
              <a:rPr lang="en-US" b="1" dirty="0">
                <a:solidFill>
                  <a:srgbClr val="FF0000"/>
                </a:solidFill>
                <a:latin typeface="Cambria Math" panose="02040503050406030204" pitchFamily="18" charset="0"/>
                <a:ea typeface="Cambria Math" panose="02040503050406030204" pitchFamily="18" charset="0"/>
              </a:rPr>
              <a:t>Foreign Key</a:t>
            </a:r>
            <a:endParaRPr lang="en-US" dirty="0"/>
          </a:p>
        </p:txBody>
      </p:sp>
      <p:cxnSp>
        <p:nvCxnSpPr>
          <p:cNvPr id="35" name="Straight Arrow Connector 34">
            <a:extLst>
              <a:ext uri="{FF2B5EF4-FFF2-40B4-BE49-F238E27FC236}">
                <a16:creationId xmlns:a16="http://schemas.microsoft.com/office/drawing/2014/main" id="{5B715528-6670-4549-8743-EC46FC683A34}"/>
              </a:ext>
            </a:extLst>
          </p:cNvPr>
          <p:cNvCxnSpPr>
            <a:cxnSpLocks/>
          </p:cNvCxnSpPr>
          <p:nvPr/>
        </p:nvCxnSpPr>
        <p:spPr>
          <a:xfrm>
            <a:off x="6382715" y="3449778"/>
            <a:ext cx="361279" cy="33532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9" name="Rectangle 38">
            <a:extLst>
              <a:ext uri="{FF2B5EF4-FFF2-40B4-BE49-F238E27FC236}">
                <a16:creationId xmlns:a16="http://schemas.microsoft.com/office/drawing/2014/main" id="{6868AA20-99EC-43DD-8498-9DDC5890EBAD}"/>
              </a:ext>
            </a:extLst>
          </p:cNvPr>
          <p:cNvSpPr/>
          <p:nvPr/>
        </p:nvSpPr>
        <p:spPr>
          <a:xfrm>
            <a:off x="5377349" y="3105355"/>
            <a:ext cx="1453667" cy="369332"/>
          </a:xfrm>
          <a:prstGeom prst="rect">
            <a:avLst/>
          </a:prstGeom>
        </p:spPr>
        <p:txBody>
          <a:bodyPr wrap="square">
            <a:spAutoFit/>
          </a:bodyPr>
          <a:lstStyle/>
          <a:p>
            <a:r>
              <a:rPr lang="en-US" b="1" dirty="0">
                <a:solidFill>
                  <a:srgbClr val="FF0000"/>
                </a:solidFill>
                <a:latin typeface="Cambria Math" panose="02040503050406030204" pitchFamily="18" charset="0"/>
                <a:ea typeface="Cambria Math" panose="02040503050406030204" pitchFamily="18" charset="0"/>
              </a:rPr>
              <a:t>Primary Key</a:t>
            </a:r>
            <a:endParaRPr lang="en-US" dirty="0"/>
          </a:p>
        </p:txBody>
      </p:sp>
    </p:spTree>
    <p:extLst>
      <p:ext uri="{BB962C8B-B14F-4D97-AF65-F5344CB8AC3E}">
        <p14:creationId xmlns:p14="http://schemas.microsoft.com/office/powerpoint/2010/main" val="1187237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fade">
                                      <p:cBhvr>
                                        <p:cTn id="58" dur="500"/>
                                        <p:tgtEl>
                                          <p:spTgt spid="34"/>
                                        </p:tgtEl>
                                      </p:cBhvr>
                                    </p:animEffect>
                                  </p:childTnLst>
                                </p:cTn>
                              </p:par>
                            </p:childTnLst>
                          </p:cTn>
                        </p:par>
                      </p:childTnLst>
                    </p:cTn>
                  </p:par>
                  <p:par>
                    <p:cTn id="59" fill="hold">
                      <p:stCondLst>
                        <p:cond delay="indefinite"/>
                      </p:stCondLst>
                      <p:childTnLst>
                        <p:par>
                          <p:cTn id="60" fill="hold">
                            <p:stCondLst>
                              <p:cond delay="0"/>
                            </p:stCondLst>
                            <p:childTnLst>
                              <p:par>
                                <p:cTn id="61" presetID="21" presetClass="entr" presetSubtype="1" fill="hold"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heel(1)">
                                      <p:cBhvr>
                                        <p:cTn id="63" dur="2000"/>
                                        <p:tgtEl>
                                          <p:spTgt spid="21"/>
                                        </p:tgtEl>
                                      </p:cBhvr>
                                    </p:animEffect>
                                  </p:childTnLst>
                                </p:cTn>
                              </p:par>
                              <p:par>
                                <p:cTn id="64" presetID="21" presetClass="entr" presetSubtype="1" fill="hold"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heel(1)">
                                      <p:cBhvr>
                                        <p:cTn id="66" dur="2000"/>
                                        <p:tgtEl>
                                          <p:spTgt spid="22"/>
                                        </p:tgtEl>
                                      </p:cBhvr>
                                    </p:animEffect>
                                  </p:childTnLst>
                                </p:cTn>
                              </p:par>
                              <p:par>
                                <p:cTn id="67" presetID="21" presetClass="entr" presetSubtype="1"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wheel(1)">
                                      <p:cBhvr>
                                        <p:cTn id="69" dur="2000"/>
                                        <p:tgtEl>
                                          <p:spTgt spid="26"/>
                                        </p:tgtEl>
                                      </p:cBhvr>
                                    </p:animEffect>
                                  </p:childTnLst>
                                </p:cTn>
                              </p:par>
                              <p:par>
                                <p:cTn id="70" presetID="21" presetClass="entr" presetSubtype="1" fill="hold"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wheel(1)">
                                      <p:cBhvr>
                                        <p:cTn id="72" dur="2000"/>
                                        <p:tgtEl>
                                          <p:spTgt spid="2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fade">
                                      <p:cBhvr>
                                        <p:cTn id="77" dur="500"/>
                                        <p:tgtEl>
                                          <p:spTgt spid="39"/>
                                        </p:tgtEl>
                                      </p:cBhvr>
                                    </p:animEffect>
                                  </p:childTnLst>
                                </p:cTn>
                              </p:par>
                              <p:par>
                                <p:cTn id="78" presetID="10" presetClass="entr" presetSubtype="0" fill="hold" nodeType="with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fade">
                                      <p:cBhvr>
                                        <p:cTn id="8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8" grpId="0" animBg="1"/>
      <p:bldP spid="19" grpId="0"/>
      <p:bldP spid="34" grpId="0"/>
      <p:bldP spid="3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14" y="1123837"/>
            <a:ext cx="3289955" cy="4601183"/>
          </a:xfrm>
        </p:spPr>
        <p:txBody>
          <a:bodyPr/>
          <a:lstStyle/>
          <a:p>
            <a:r>
              <a:rPr lang="en-US" b="1" dirty="0">
                <a:solidFill>
                  <a:schemeClr val="tx1"/>
                </a:solidFill>
                <a:latin typeface="Cambria" panose="02040503050406030204" pitchFamily="18" charset="0"/>
                <a:ea typeface="Cambria" panose="02040503050406030204" pitchFamily="18" charset="0"/>
              </a:rPr>
              <a:t>Normal Forms</a:t>
            </a:r>
            <a:br>
              <a:rPr lang="en-US" b="1" dirty="0">
                <a:solidFill>
                  <a:schemeClr val="tx1"/>
                </a:solidFill>
                <a:latin typeface="Cambria" panose="02040503050406030204" pitchFamily="18" charset="0"/>
                <a:ea typeface="Cambria" panose="02040503050406030204" pitchFamily="18" charset="0"/>
              </a:rPr>
            </a:br>
            <a:r>
              <a:rPr lang="en-US" sz="3400" b="1" dirty="0">
                <a:solidFill>
                  <a:schemeClr val="tx1"/>
                </a:solidFill>
                <a:latin typeface="Cambria" panose="02040503050406030204" pitchFamily="18" charset="0"/>
                <a:ea typeface="Cambria" panose="02040503050406030204" pitchFamily="18" charset="0"/>
              </a:rPr>
              <a:t>(2 NF)</a:t>
            </a:r>
            <a:endParaRPr lang="en-US" sz="3400" dirty="0"/>
          </a:p>
        </p:txBody>
      </p:sp>
      <p:sp>
        <p:nvSpPr>
          <p:cNvPr id="5" name="Rectangle 4">
            <a:extLst>
              <a:ext uri="{FF2B5EF4-FFF2-40B4-BE49-F238E27FC236}">
                <a16:creationId xmlns:a16="http://schemas.microsoft.com/office/drawing/2014/main" id="{DBDE9857-A015-4085-909C-655EE308D9D3}"/>
              </a:ext>
            </a:extLst>
          </p:cNvPr>
          <p:cNvSpPr/>
          <p:nvPr/>
        </p:nvSpPr>
        <p:spPr>
          <a:xfrm>
            <a:off x="3585327" y="134869"/>
            <a:ext cx="8151043" cy="2123658"/>
          </a:xfrm>
          <a:prstGeom prst="rect">
            <a:avLst/>
          </a:prstGeom>
        </p:spPr>
        <p:txBody>
          <a:bodyPr wrap="square">
            <a:spAutoFit/>
          </a:bodyPr>
          <a:lstStyle/>
          <a:p>
            <a:pPr marL="342900" indent="-342900">
              <a:buFont typeface="Wingdings" panose="05000000000000000000" pitchFamily="2" charset="2"/>
              <a:buChar char="Ø"/>
            </a:pPr>
            <a:r>
              <a:rPr lang="en-US" sz="2200" dirty="0">
                <a:solidFill>
                  <a:srgbClr val="222426"/>
                </a:solidFill>
                <a:latin typeface="Cambria Math" panose="02040503050406030204" pitchFamily="18" charset="0"/>
                <a:ea typeface="Cambria Math" panose="02040503050406030204" pitchFamily="18" charset="0"/>
              </a:rPr>
              <a:t>A table is said to be in 2NF if both the following conditions hold:</a:t>
            </a:r>
          </a:p>
          <a:p>
            <a:pPr marL="800100" lvl="1" indent="-342900">
              <a:buFont typeface="Wingdings" panose="05000000000000000000" pitchFamily="2" charset="2"/>
              <a:buChar char="ü"/>
            </a:pPr>
            <a:r>
              <a:rPr lang="en-US" sz="2200" dirty="0">
                <a:solidFill>
                  <a:srgbClr val="222426"/>
                </a:solidFill>
                <a:latin typeface="Cambria Math" panose="02040503050406030204" pitchFamily="18" charset="0"/>
                <a:ea typeface="Cambria Math" panose="02040503050406030204" pitchFamily="18" charset="0"/>
              </a:rPr>
              <a:t>Table is in 1</a:t>
            </a:r>
            <a:r>
              <a:rPr lang="en-US" sz="2200" baseline="30000" dirty="0">
                <a:solidFill>
                  <a:srgbClr val="222426"/>
                </a:solidFill>
                <a:latin typeface="Cambria Math" panose="02040503050406030204" pitchFamily="18" charset="0"/>
                <a:ea typeface="Cambria Math" panose="02040503050406030204" pitchFamily="18" charset="0"/>
              </a:rPr>
              <a:t>st</a:t>
            </a:r>
            <a:r>
              <a:rPr lang="en-US" sz="2200" dirty="0">
                <a:solidFill>
                  <a:srgbClr val="222426"/>
                </a:solidFill>
                <a:latin typeface="Cambria Math" panose="02040503050406030204" pitchFamily="18" charset="0"/>
                <a:ea typeface="Cambria Math" panose="02040503050406030204" pitchFamily="18" charset="0"/>
              </a:rPr>
              <a:t> Normal Form</a:t>
            </a:r>
          </a:p>
          <a:p>
            <a:pPr marL="800100" lvl="1" indent="-342900">
              <a:buFont typeface="Wingdings" panose="05000000000000000000" pitchFamily="2" charset="2"/>
              <a:buChar char="ü"/>
            </a:pPr>
            <a:r>
              <a:rPr lang="en-US" sz="2200" dirty="0">
                <a:latin typeface="Cambria Math" panose="02040503050406030204" pitchFamily="18" charset="0"/>
                <a:ea typeface="Cambria Math" panose="02040503050406030204" pitchFamily="18" charset="0"/>
              </a:rPr>
              <a:t>No non-prime attribute is dependent on the proper subset of any candidate key of table.</a:t>
            </a:r>
          </a:p>
          <a:p>
            <a:pPr marL="342900" indent="-342900">
              <a:buFont typeface="Wingdings" panose="05000000000000000000" pitchFamily="2" charset="2"/>
              <a:buChar char="Ø"/>
            </a:pPr>
            <a:r>
              <a:rPr lang="en-US" sz="2200" b="1" dirty="0">
                <a:solidFill>
                  <a:srgbClr val="FF0000"/>
                </a:solidFill>
                <a:latin typeface="Cambria Math" panose="02040503050406030204" pitchFamily="18" charset="0"/>
                <a:ea typeface="Cambria Math" panose="02040503050406030204" pitchFamily="18" charset="0"/>
              </a:rPr>
              <a:t>An attribute that is not part of any candidate key is known as non-prime attribute.</a:t>
            </a:r>
          </a:p>
        </p:txBody>
      </p:sp>
      <p:graphicFrame>
        <p:nvGraphicFramePr>
          <p:cNvPr id="7" name="Table 6">
            <a:extLst>
              <a:ext uri="{FF2B5EF4-FFF2-40B4-BE49-F238E27FC236}">
                <a16:creationId xmlns:a16="http://schemas.microsoft.com/office/drawing/2014/main" id="{61F8D305-2772-48B2-BAFC-7355252A713F}"/>
              </a:ext>
            </a:extLst>
          </p:cNvPr>
          <p:cNvGraphicFramePr>
            <a:graphicFrameLocks noGrp="1"/>
          </p:cNvGraphicFramePr>
          <p:nvPr>
            <p:extLst>
              <p:ext uri="{D42A27DB-BD31-4B8C-83A1-F6EECF244321}">
                <p14:modId xmlns:p14="http://schemas.microsoft.com/office/powerpoint/2010/main" val="4125701584"/>
              </p:ext>
            </p:extLst>
          </p:nvPr>
        </p:nvGraphicFramePr>
        <p:xfrm>
          <a:off x="3781098" y="2710863"/>
          <a:ext cx="6943725" cy="2484120"/>
        </p:xfrm>
        <a:graphic>
          <a:graphicData uri="http://schemas.openxmlformats.org/drawingml/2006/table">
            <a:tbl>
              <a:tblPr>
                <a:tableStyleId>{D113A9D2-9D6B-4929-AA2D-F23B5EE8CBE7}</a:tableStyleId>
              </a:tblPr>
              <a:tblGrid>
                <a:gridCol w="2314575">
                  <a:extLst>
                    <a:ext uri="{9D8B030D-6E8A-4147-A177-3AD203B41FA5}">
                      <a16:colId xmlns:a16="http://schemas.microsoft.com/office/drawing/2014/main" val="27822440"/>
                    </a:ext>
                  </a:extLst>
                </a:gridCol>
                <a:gridCol w="2314575">
                  <a:extLst>
                    <a:ext uri="{9D8B030D-6E8A-4147-A177-3AD203B41FA5}">
                      <a16:colId xmlns:a16="http://schemas.microsoft.com/office/drawing/2014/main" val="3976775602"/>
                    </a:ext>
                  </a:extLst>
                </a:gridCol>
                <a:gridCol w="2314575">
                  <a:extLst>
                    <a:ext uri="{9D8B030D-6E8A-4147-A177-3AD203B41FA5}">
                      <a16:colId xmlns:a16="http://schemas.microsoft.com/office/drawing/2014/main" val="3311788051"/>
                    </a:ext>
                  </a:extLst>
                </a:gridCol>
              </a:tblGrid>
              <a:tr h="0">
                <a:tc>
                  <a:txBody>
                    <a:bodyPr/>
                    <a:lstStyle/>
                    <a:p>
                      <a:pPr algn="ctr"/>
                      <a:r>
                        <a:rPr lang="en-US" b="1" u="none" dirty="0">
                          <a:solidFill>
                            <a:schemeClr val="bg1"/>
                          </a:solidFill>
                          <a:effectLst/>
                        </a:rPr>
                        <a:t>teacher_id</a:t>
                      </a:r>
                      <a:endParaRPr lang="en-US" b="1" u="none" dirty="0">
                        <a:solidFill>
                          <a:schemeClr val="bg1"/>
                        </a:solidFill>
                        <a:effectLst/>
                        <a:latin typeface="Cambria Math" panose="02040503050406030204" pitchFamily="18" charset="0"/>
                        <a:ea typeface="Cambria Math" panose="02040503050406030204" pitchFamily="18" charset="0"/>
                      </a:endParaRPr>
                    </a:p>
                  </a:txBody>
                  <a:tcPr marT="57150" marB="57150" anchor="ctr"/>
                </a:tc>
                <a:tc>
                  <a:txBody>
                    <a:bodyPr/>
                    <a:lstStyle/>
                    <a:p>
                      <a:pPr algn="ctr"/>
                      <a:r>
                        <a:rPr lang="en-US" b="1" dirty="0">
                          <a:solidFill>
                            <a:schemeClr val="bg1"/>
                          </a:solidFill>
                          <a:effectLst/>
                        </a:rPr>
                        <a:t>subject</a:t>
                      </a:r>
                      <a:endParaRPr lang="en-US" b="1" dirty="0">
                        <a:solidFill>
                          <a:schemeClr val="bg1"/>
                        </a:solidFill>
                        <a:effectLst/>
                        <a:latin typeface="Cambria Math" panose="02040503050406030204" pitchFamily="18" charset="0"/>
                        <a:ea typeface="Cambria Math" panose="02040503050406030204" pitchFamily="18" charset="0"/>
                      </a:endParaRPr>
                    </a:p>
                  </a:txBody>
                  <a:tcPr marT="57150" marB="57150" anchor="ctr"/>
                </a:tc>
                <a:tc>
                  <a:txBody>
                    <a:bodyPr/>
                    <a:lstStyle/>
                    <a:p>
                      <a:pPr algn="ctr"/>
                      <a:r>
                        <a:rPr lang="en-US" b="1" dirty="0">
                          <a:solidFill>
                            <a:schemeClr val="bg1"/>
                          </a:solidFill>
                          <a:effectLst/>
                        </a:rPr>
                        <a:t>teacher_age</a:t>
                      </a:r>
                      <a:endParaRPr lang="en-US" b="1" dirty="0">
                        <a:solidFill>
                          <a:schemeClr val="bg1"/>
                        </a:solidFill>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a16="http://schemas.microsoft.com/office/drawing/2014/main" val="1564239616"/>
                  </a:ext>
                </a:extLst>
              </a:tr>
              <a:tr h="0">
                <a:tc>
                  <a:txBody>
                    <a:bodyPr/>
                    <a:lstStyle/>
                    <a:p>
                      <a:pPr algn="ctr"/>
                      <a:r>
                        <a:rPr lang="en-US" sz="2000" dirty="0">
                          <a:solidFill>
                            <a:schemeClr val="bg1"/>
                          </a:solidFill>
                          <a:effectLst/>
                        </a:rPr>
                        <a:t>111</a:t>
                      </a:r>
                      <a:endParaRPr lang="en-US" sz="2000" dirty="0">
                        <a:solidFill>
                          <a:schemeClr val="bg1"/>
                        </a:solidFill>
                        <a:effectLst/>
                        <a:latin typeface="Cambria Math" panose="02040503050406030204" pitchFamily="18" charset="0"/>
                        <a:ea typeface="Cambria Math" panose="02040503050406030204" pitchFamily="18" charset="0"/>
                      </a:endParaRPr>
                    </a:p>
                  </a:txBody>
                  <a:tcPr marT="57150" marB="57150" anchor="ctr"/>
                </a:tc>
                <a:tc>
                  <a:txBody>
                    <a:bodyPr/>
                    <a:lstStyle/>
                    <a:p>
                      <a:pPr algn="ctr"/>
                      <a:r>
                        <a:rPr lang="en-US" sz="2000" dirty="0">
                          <a:solidFill>
                            <a:schemeClr val="bg1"/>
                          </a:solidFill>
                          <a:effectLst/>
                        </a:rPr>
                        <a:t>Maths</a:t>
                      </a:r>
                      <a:endParaRPr lang="en-US" sz="2000" dirty="0">
                        <a:solidFill>
                          <a:schemeClr val="bg1"/>
                        </a:solidFill>
                        <a:effectLst/>
                        <a:latin typeface="Cambria Math" panose="02040503050406030204" pitchFamily="18" charset="0"/>
                        <a:ea typeface="Cambria Math" panose="02040503050406030204" pitchFamily="18" charset="0"/>
                      </a:endParaRPr>
                    </a:p>
                  </a:txBody>
                  <a:tcPr marT="57150" marB="57150" anchor="ctr"/>
                </a:tc>
                <a:tc>
                  <a:txBody>
                    <a:bodyPr/>
                    <a:lstStyle/>
                    <a:p>
                      <a:pPr algn="ctr"/>
                      <a:r>
                        <a:rPr lang="en-US" sz="2000" dirty="0">
                          <a:solidFill>
                            <a:schemeClr val="bg1"/>
                          </a:solidFill>
                          <a:effectLst/>
                        </a:rPr>
                        <a:t>38</a:t>
                      </a:r>
                      <a:endParaRPr lang="en-US" sz="2000" dirty="0">
                        <a:solidFill>
                          <a:schemeClr val="bg1"/>
                        </a:solidFill>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a16="http://schemas.microsoft.com/office/drawing/2014/main" val="953576823"/>
                  </a:ext>
                </a:extLst>
              </a:tr>
              <a:tr h="0">
                <a:tc>
                  <a:txBody>
                    <a:bodyPr/>
                    <a:lstStyle/>
                    <a:p>
                      <a:pPr algn="ctr"/>
                      <a:r>
                        <a:rPr lang="en-US" sz="2000" dirty="0">
                          <a:solidFill>
                            <a:schemeClr val="bg1"/>
                          </a:solidFill>
                          <a:effectLst/>
                        </a:rPr>
                        <a:t>111</a:t>
                      </a:r>
                      <a:endParaRPr lang="en-US" sz="2000" dirty="0">
                        <a:solidFill>
                          <a:schemeClr val="bg1"/>
                        </a:solidFill>
                        <a:effectLst/>
                        <a:latin typeface="Cambria Math" panose="02040503050406030204" pitchFamily="18" charset="0"/>
                        <a:ea typeface="Cambria Math" panose="02040503050406030204" pitchFamily="18" charset="0"/>
                      </a:endParaRPr>
                    </a:p>
                  </a:txBody>
                  <a:tcPr marT="57150" marB="57150" anchor="ctr"/>
                </a:tc>
                <a:tc>
                  <a:txBody>
                    <a:bodyPr/>
                    <a:lstStyle/>
                    <a:p>
                      <a:pPr algn="ctr"/>
                      <a:r>
                        <a:rPr lang="en-US" sz="2000" dirty="0">
                          <a:solidFill>
                            <a:schemeClr val="bg1"/>
                          </a:solidFill>
                          <a:effectLst/>
                        </a:rPr>
                        <a:t>Physics</a:t>
                      </a:r>
                      <a:endParaRPr lang="en-US" sz="2000" dirty="0">
                        <a:solidFill>
                          <a:schemeClr val="bg1"/>
                        </a:solidFill>
                        <a:effectLst/>
                        <a:latin typeface="Cambria Math" panose="02040503050406030204" pitchFamily="18" charset="0"/>
                        <a:ea typeface="Cambria Math" panose="02040503050406030204" pitchFamily="18" charset="0"/>
                      </a:endParaRPr>
                    </a:p>
                  </a:txBody>
                  <a:tcPr marT="57150" marB="57150" anchor="ctr"/>
                </a:tc>
                <a:tc>
                  <a:txBody>
                    <a:bodyPr/>
                    <a:lstStyle/>
                    <a:p>
                      <a:pPr algn="ctr"/>
                      <a:r>
                        <a:rPr lang="en-US" sz="2000">
                          <a:solidFill>
                            <a:schemeClr val="bg1"/>
                          </a:solidFill>
                          <a:effectLst/>
                        </a:rPr>
                        <a:t>38</a:t>
                      </a:r>
                      <a:endParaRPr lang="en-US" sz="2000">
                        <a:solidFill>
                          <a:schemeClr val="bg1"/>
                        </a:solidFill>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a16="http://schemas.microsoft.com/office/drawing/2014/main" val="3520431449"/>
                  </a:ext>
                </a:extLst>
              </a:tr>
              <a:tr h="0">
                <a:tc>
                  <a:txBody>
                    <a:bodyPr/>
                    <a:lstStyle/>
                    <a:p>
                      <a:pPr algn="ctr"/>
                      <a:r>
                        <a:rPr lang="en-US" sz="2000" dirty="0">
                          <a:solidFill>
                            <a:schemeClr val="bg1"/>
                          </a:solidFill>
                          <a:effectLst/>
                        </a:rPr>
                        <a:t>222</a:t>
                      </a:r>
                      <a:endParaRPr lang="en-US" sz="2000" dirty="0">
                        <a:solidFill>
                          <a:schemeClr val="bg1"/>
                        </a:solidFill>
                        <a:effectLst/>
                        <a:latin typeface="Cambria Math" panose="02040503050406030204" pitchFamily="18" charset="0"/>
                        <a:ea typeface="Cambria Math" panose="02040503050406030204" pitchFamily="18" charset="0"/>
                      </a:endParaRPr>
                    </a:p>
                  </a:txBody>
                  <a:tcPr marT="57150" marB="57150" anchor="ctr"/>
                </a:tc>
                <a:tc>
                  <a:txBody>
                    <a:bodyPr/>
                    <a:lstStyle/>
                    <a:p>
                      <a:pPr algn="ctr"/>
                      <a:r>
                        <a:rPr lang="en-US" sz="2000" dirty="0">
                          <a:solidFill>
                            <a:schemeClr val="bg1"/>
                          </a:solidFill>
                          <a:effectLst/>
                        </a:rPr>
                        <a:t>Biology</a:t>
                      </a:r>
                      <a:endParaRPr lang="en-US" sz="2000" dirty="0">
                        <a:solidFill>
                          <a:schemeClr val="bg1"/>
                        </a:solidFill>
                        <a:effectLst/>
                        <a:latin typeface="Cambria Math" panose="02040503050406030204" pitchFamily="18" charset="0"/>
                        <a:ea typeface="Cambria Math" panose="02040503050406030204" pitchFamily="18" charset="0"/>
                      </a:endParaRPr>
                    </a:p>
                  </a:txBody>
                  <a:tcPr marT="57150" marB="57150" anchor="ctr"/>
                </a:tc>
                <a:tc>
                  <a:txBody>
                    <a:bodyPr/>
                    <a:lstStyle/>
                    <a:p>
                      <a:pPr algn="ctr"/>
                      <a:r>
                        <a:rPr lang="en-US" sz="2000">
                          <a:solidFill>
                            <a:schemeClr val="bg1"/>
                          </a:solidFill>
                          <a:effectLst/>
                        </a:rPr>
                        <a:t>38</a:t>
                      </a:r>
                      <a:endParaRPr lang="en-US" sz="2000">
                        <a:solidFill>
                          <a:schemeClr val="bg1"/>
                        </a:solidFill>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a16="http://schemas.microsoft.com/office/drawing/2014/main" val="2774730319"/>
                  </a:ext>
                </a:extLst>
              </a:tr>
              <a:tr h="0">
                <a:tc>
                  <a:txBody>
                    <a:bodyPr/>
                    <a:lstStyle/>
                    <a:p>
                      <a:pPr algn="ctr"/>
                      <a:r>
                        <a:rPr lang="en-US" sz="2000" dirty="0">
                          <a:solidFill>
                            <a:schemeClr val="bg1"/>
                          </a:solidFill>
                          <a:effectLst/>
                        </a:rPr>
                        <a:t>333</a:t>
                      </a:r>
                      <a:endParaRPr lang="en-US" sz="2000" dirty="0">
                        <a:solidFill>
                          <a:schemeClr val="bg1"/>
                        </a:solidFill>
                        <a:effectLst/>
                        <a:latin typeface="Cambria Math" panose="02040503050406030204" pitchFamily="18" charset="0"/>
                        <a:ea typeface="Cambria Math" panose="02040503050406030204" pitchFamily="18" charset="0"/>
                      </a:endParaRPr>
                    </a:p>
                  </a:txBody>
                  <a:tcPr marT="57150" marB="57150" anchor="ctr"/>
                </a:tc>
                <a:tc>
                  <a:txBody>
                    <a:bodyPr/>
                    <a:lstStyle/>
                    <a:p>
                      <a:pPr algn="ctr"/>
                      <a:r>
                        <a:rPr lang="en-US" sz="2000" dirty="0">
                          <a:solidFill>
                            <a:schemeClr val="bg1"/>
                          </a:solidFill>
                          <a:effectLst/>
                        </a:rPr>
                        <a:t>Physics</a:t>
                      </a:r>
                      <a:endParaRPr lang="en-US" sz="2000" dirty="0">
                        <a:solidFill>
                          <a:schemeClr val="bg1"/>
                        </a:solidFill>
                        <a:effectLst/>
                        <a:latin typeface="Cambria Math" panose="02040503050406030204" pitchFamily="18" charset="0"/>
                        <a:ea typeface="Cambria Math" panose="02040503050406030204" pitchFamily="18" charset="0"/>
                      </a:endParaRPr>
                    </a:p>
                  </a:txBody>
                  <a:tcPr marT="57150" marB="57150" anchor="ctr"/>
                </a:tc>
                <a:tc>
                  <a:txBody>
                    <a:bodyPr/>
                    <a:lstStyle/>
                    <a:p>
                      <a:pPr algn="ctr"/>
                      <a:r>
                        <a:rPr lang="en-US" sz="2000" dirty="0">
                          <a:solidFill>
                            <a:schemeClr val="bg1"/>
                          </a:solidFill>
                          <a:effectLst/>
                        </a:rPr>
                        <a:t>40</a:t>
                      </a:r>
                      <a:endParaRPr lang="en-US" sz="2000" dirty="0">
                        <a:solidFill>
                          <a:schemeClr val="bg1"/>
                        </a:solidFill>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a16="http://schemas.microsoft.com/office/drawing/2014/main" val="1340518055"/>
                  </a:ext>
                </a:extLst>
              </a:tr>
              <a:tr h="0">
                <a:tc>
                  <a:txBody>
                    <a:bodyPr/>
                    <a:lstStyle/>
                    <a:p>
                      <a:pPr algn="ctr"/>
                      <a:r>
                        <a:rPr lang="en-US" sz="2000" dirty="0">
                          <a:solidFill>
                            <a:schemeClr val="bg1"/>
                          </a:solidFill>
                          <a:effectLst/>
                        </a:rPr>
                        <a:t>333</a:t>
                      </a:r>
                      <a:endParaRPr lang="en-US" sz="2000" dirty="0">
                        <a:solidFill>
                          <a:schemeClr val="bg1"/>
                        </a:solidFill>
                        <a:effectLst/>
                        <a:latin typeface="Cambria Math" panose="02040503050406030204" pitchFamily="18" charset="0"/>
                        <a:ea typeface="Cambria Math" panose="02040503050406030204" pitchFamily="18" charset="0"/>
                      </a:endParaRPr>
                    </a:p>
                  </a:txBody>
                  <a:tcPr marT="57150" marB="57150" anchor="ctr"/>
                </a:tc>
                <a:tc>
                  <a:txBody>
                    <a:bodyPr/>
                    <a:lstStyle/>
                    <a:p>
                      <a:pPr algn="ctr"/>
                      <a:r>
                        <a:rPr lang="en-US" sz="2000" dirty="0">
                          <a:solidFill>
                            <a:schemeClr val="bg1"/>
                          </a:solidFill>
                          <a:effectLst/>
                        </a:rPr>
                        <a:t>Chemistry</a:t>
                      </a:r>
                      <a:endParaRPr lang="en-US" sz="2000" dirty="0">
                        <a:solidFill>
                          <a:schemeClr val="bg1"/>
                        </a:solidFill>
                        <a:effectLst/>
                        <a:latin typeface="Cambria Math" panose="02040503050406030204" pitchFamily="18" charset="0"/>
                        <a:ea typeface="Cambria Math" panose="02040503050406030204" pitchFamily="18" charset="0"/>
                      </a:endParaRPr>
                    </a:p>
                  </a:txBody>
                  <a:tcPr marT="57150" marB="57150" anchor="ctr"/>
                </a:tc>
                <a:tc>
                  <a:txBody>
                    <a:bodyPr/>
                    <a:lstStyle/>
                    <a:p>
                      <a:pPr algn="ctr"/>
                      <a:r>
                        <a:rPr lang="en-US" sz="2000" dirty="0">
                          <a:solidFill>
                            <a:schemeClr val="bg1"/>
                          </a:solidFill>
                          <a:effectLst/>
                        </a:rPr>
                        <a:t>40</a:t>
                      </a:r>
                      <a:endParaRPr lang="en-US" sz="2000" dirty="0">
                        <a:solidFill>
                          <a:schemeClr val="bg1"/>
                        </a:solidFill>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a16="http://schemas.microsoft.com/office/drawing/2014/main" val="1196718633"/>
                  </a:ext>
                </a:extLst>
              </a:tr>
            </a:tbl>
          </a:graphicData>
        </a:graphic>
      </p:graphicFrame>
      <p:sp>
        <p:nvSpPr>
          <p:cNvPr id="11" name="Rectangle 10">
            <a:extLst>
              <a:ext uri="{FF2B5EF4-FFF2-40B4-BE49-F238E27FC236}">
                <a16:creationId xmlns:a16="http://schemas.microsoft.com/office/drawing/2014/main" id="{40F0CB54-AC54-427C-AD4D-BEF8695D0238}"/>
              </a:ext>
            </a:extLst>
          </p:cNvPr>
          <p:cNvSpPr/>
          <p:nvPr/>
        </p:nvSpPr>
        <p:spPr>
          <a:xfrm>
            <a:off x="3585327" y="5276581"/>
            <a:ext cx="8047347" cy="1446550"/>
          </a:xfrm>
          <a:prstGeom prst="rect">
            <a:avLst/>
          </a:prstGeom>
        </p:spPr>
        <p:txBody>
          <a:bodyPr wrap="square">
            <a:spAutoFit/>
          </a:bodyPr>
          <a:lstStyle/>
          <a:p>
            <a:pPr marL="342900" indent="-342900">
              <a:buFont typeface="Wingdings" panose="05000000000000000000" pitchFamily="2" charset="2"/>
              <a:buChar char="Ø"/>
            </a:pPr>
            <a:r>
              <a:rPr lang="en-US" sz="2200" dirty="0">
                <a:solidFill>
                  <a:srgbClr val="FF0000"/>
                </a:solidFill>
                <a:latin typeface="Cambria Math" panose="02040503050406030204" pitchFamily="18" charset="0"/>
                <a:ea typeface="Cambria Math" panose="02040503050406030204" pitchFamily="18" charset="0"/>
              </a:rPr>
              <a:t>Since a teacher can teach more than one subjects, the table can have multiple rows for a same teacher.</a:t>
            </a:r>
          </a:p>
          <a:p>
            <a:pPr marL="342900" indent="-342900">
              <a:buFont typeface="Wingdings" panose="05000000000000000000" pitchFamily="2" charset="2"/>
              <a:buChar char="Ø"/>
            </a:pPr>
            <a:r>
              <a:rPr lang="en-US" sz="2200" dirty="0">
                <a:latin typeface="Cambria Math" panose="02040503050406030204" pitchFamily="18" charset="0"/>
                <a:ea typeface="Cambria Math" panose="02040503050406030204" pitchFamily="18" charset="0"/>
              </a:rPr>
              <a:t>Here, Candidate Keys are: </a:t>
            </a:r>
            <a:r>
              <a:rPr lang="en-US" sz="2200" b="1" dirty="0">
                <a:latin typeface="Cambria Math" panose="02040503050406030204" pitchFamily="18" charset="0"/>
                <a:ea typeface="Cambria Math" panose="02040503050406030204" pitchFamily="18" charset="0"/>
              </a:rPr>
              <a:t>{</a:t>
            </a:r>
            <a:r>
              <a:rPr lang="en-US" sz="2200" b="1" dirty="0" err="1">
                <a:latin typeface="Cambria Math" panose="02040503050406030204" pitchFamily="18" charset="0"/>
                <a:ea typeface="Cambria Math" panose="02040503050406030204" pitchFamily="18" charset="0"/>
              </a:rPr>
              <a:t>teacher_id,subject</a:t>
            </a:r>
            <a:r>
              <a:rPr lang="en-US" sz="2200" b="1" dirty="0">
                <a:latin typeface="Cambria Math" panose="02040503050406030204" pitchFamily="18" charset="0"/>
                <a:ea typeface="Cambria Math" panose="02040503050406030204" pitchFamily="18" charset="0"/>
              </a:rPr>
              <a:t>} </a:t>
            </a:r>
            <a:r>
              <a:rPr lang="en-US" sz="2200" dirty="0">
                <a:latin typeface="Cambria Math" panose="02040503050406030204" pitchFamily="18" charset="0"/>
                <a:ea typeface="Cambria Math" panose="02040503050406030204" pitchFamily="18" charset="0"/>
              </a:rPr>
              <a:t>and non-prime attributes are: </a:t>
            </a:r>
            <a:r>
              <a:rPr lang="en-US" sz="2200" b="1" dirty="0">
                <a:latin typeface="Cambria Math" panose="02040503050406030204" pitchFamily="18" charset="0"/>
                <a:ea typeface="Cambria Math" panose="02040503050406030204" pitchFamily="18" charset="0"/>
              </a:rPr>
              <a:t>{teacher_age}</a:t>
            </a:r>
          </a:p>
        </p:txBody>
      </p:sp>
      <p:sp>
        <p:nvSpPr>
          <p:cNvPr id="12" name="TextBox 11">
            <a:extLst>
              <a:ext uri="{FF2B5EF4-FFF2-40B4-BE49-F238E27FC236}">
                <a16:creationId xmlns:a16="http://schemas.microsoft.com/office/drawing/2014/main" id="{40F99C33-5C50-437D-AF00-F24D76929AEB}"/>
              </a:ext>
            </a:extLst>
          </p:cNvPr>
          <p:cNvSpPr txBox="1"/>
          <p:nvPr/>
        </p:nvSpPr>
        <p:spPr>
          <a:xfrm>
            <a:off x="3923920" y="2229155"/>
            <a:ext cx="1524000" cy="40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000" b="1" dirty="0">
                <a:solidFill>
                  <a:schemeClr val="bg1">
                    <a:lumMod val="95000"/>
                  </a:schemeClr>
                </a:solidFill>
                <a:latin typeface="Cambria Math" panose="02040503050406030204" pitchFamily="18" charset="0"/>
                <a:ea typeface="Cambria Math" panose="02040503050406030204" pitchFamily="18" charset="0"/>
              </a:rPr>
              <a:t>School</a:t>
            </a:r>
          </a:p>
        </p:txBody>
      </p:sp>
    </p:spTree>
    <p:extLst>
      <p:ext uri="{BB962C8B-B14F-4D97-AF65-F5344CB8AC3E}">
        <p14:creationId xmlns:p14="http://schemas.microsoft.com/office/powerpoint/2010/main" val="3923613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500"/>
                                        <p:tgtEl>
                                          <p:spTgt spid="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500"/>
                                        <p:tgtEl>
                                          <p:spTgt spid="5">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1">
                                            <p:txEl>
                                              <p:pRg st="0" end="0"/>
                                            </p:txEl>
                                          </p:spTgt>
                                        </p:tgtEl>
                                        <p:attrNameLst>
                                          <p:attrName>style.visibility</p:attrName>
                                        </p:attrNameLst>
                                      </p:cBhvr>
                                      <p:to>
                                        <p:strVal val="visible"/>
                                      </p:to>
                                    </p:set>
                                    <p:animEffect transition="in" filter="fade">
                                      <p:cBhvr>
                                        <p:cTn id="34" dur="500"/>
                                        <p:tgtEl>
                                          <p:spTgt spid="11">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1">
                                            <p:txEl>
                                              <p:pRg st="1" end="1"/>
                                            </p:txEl>
                                          </p:spTgt>
                                        </p:tgtEl>
                                        <p:attrNameLst>
                                          <p:attrName>style.visibility</p:attrName>
                                        </p:attrNameLst>
                                      </p:cBhvr>
                                      <p:to>
                                        <p:strVal val="visible"/>
                                      </p:to>
                                    </p:set>
                                    <p:animEffect transition="in" filter="fade">
                                      <p:cBhvr>
                                        <p:cTn id="39"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14" y="1123837"/>
            <a:ext cx="3289955" cy="4601183"/>
          </a:xfrm>
        </p:spPr>
        <p:txBody>
          <a:bodyPr/>
          <a:lstStyle/>
          <a:p>
            <a:r>
              <a:rPr lang="en-US" b="1" dirty="0">
                <a:solidFill>
                  <a:schemeClr val="tx1"/>
                </a:solidFill>
                <a:latin typeface="Cambria" panose="02040503050406030204" pitchFamily="18" charset="0"/>
                <a:ea typeface="Cambria" panose="02040503050406030204" pitchFamily="18" charset="0"/>
              </a:rPr>
              <a:t>Normal Forms</a:t>
            </a:r>
            <a:br>
              <a:rPr lang="en-US" b="1" dirty="0">
                <a:solidFill>
                  <a:schemeClr val="tx1"/>
                </a:solidFill>
                <a:latin typeface="Cambria" panose="02040503050406030204" pitchFamily="18" charset="0"/>
                <a:ea typeface="Cambria" panose="02040503050406030204" pitchFamily="18" charset="0"/>
              </a:rPr>
            </a:br>
            <a:r>
              <a:rPr lang="en-US" sz="3400" b="1" dirty="0">
                <a:solidFill>
                  <a:schemeClr val="tx1"/>
                </a:solidFill>
                <a:latin typeface="Cambria" panose="02040503050406030204" pitchFamily="18" charset="0"/>
                <a:ea typeface="Cambria" panose="02040503050406030204" pitchFamily="18" charset="0"/>
              </a:rPr>
              <a:t>(2 NF)</a:t>
            </a:r>
            <a:endParaRPr lang="en-US" sz="3400" dirty="0"/>
          </a:p>
        </p:txBody>
      </p:sp>
      <p:sp>
        <p:nvSpPr>
          <p:cNvPr id="5" name="Rectangle 4">
            <a:extLst>
              <a:ext uri="{FF2B5EF4-FFF2-40B4-BE49-F238E27FC236}">
                <a16:creationId xmlns:a16="http://schemas.microsoft.com/office/drawing/2014/main" id="{DBDE9857-A015-4085-909C-655EE308D9D3}"/>
              </a:ext>
            </a:extLst>
          </p:cNvPr>
          <p:cNvSpPr/>
          <p:nvPr/>
        </p:nvSpPr>
        <p:spPr>
          <a:xfrm>
            <a:off x="3519339" y="151132"/>
            <a:ext cx="8151043" cy="2693045"/>
          </a:xfrm>
          <a:prstGeom prst="rect">
            <a:avLst/>
          </a:prstGeom>
        </p:spPr>
        <p:txBody>
          <a:bodyPr wrap="square">
            <a:spAutoFit/>
          </a:bodyPr>
          <a:lstStyle/>
          <a:p>
            <a:pPr marL="342900" indent="-342900">
              <a:buFont typeface="Wingdings" panose="05000000000000000000" pitchFamily="2" charset="2"/>
              <a:buChar char="Ø"/>
            </a:pPr>
            <a:r>
              <a:rPr lang="en-US" sz="2200" dirty="0">
                <a:solidFill>
                  <a:srgbClr val="222426"/>
                </a:solidFill>
                <a:latin typeface="Cambria Math" panose="02040503050406030204" pitchFamily="18" charset="0"/>
                <a:ea typeface="Cambria Math" panose="02040503050406030204" pitchFamily="18" charset="0"/>
              </a:rPr>
              <a:t>A table is in 1NF as all attributes has single values.</a:t>
            </a:r>
          </a:p>
          <a:p>
            <a:pPr marL="342900" indent="-342900">
              <a:buFont typeface="Wingdings" panose="05000000000000000000" pitchFamily="2" charset="2"/>
              <a:buChar char="Ø"/>
            </a:pPr>
            <a:endParaRPr lang="en-US" sz="500" dirty="0">
              <a:solidFill>
                <a:srgbClr val="222426"/>
              </a:solidFill>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Ø"/>
            </a:pPr>
            <a:r>
              <a:rPr lang="en-US" sz="2200" dirty="0">
                <a:solidFill>
                  <a:srgbClr val="222426"/>
                </a:solidFill>
                <a:latin typeface="Cambria Math" panose="02040503050406030204" pitchFamily="18" charset="0"/>
                <a:ea typeface="Cambria Math" panose="02040503050406030204" pitchFamily="18" charset="0"/>
              </a:rPr>
              <a:t>A table is not in 2NF as teacher_age is fully dependent on teacher_id and teacher_id is a proper subset of Candidate Key.</a:t>
            </a:r>
          </a:p>
          <a:p>
            <a:pPr marL="342900" indent="-342900">
              <a:buFont typeface="Wingdings" panose="05000000000000000000" pitchFamily="2" charset="2"/>
              <a:buChar char="Ø"/>
            </a:pPr>
            <a:endParaRPr lang="en-US" sz="500" dirty="0">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Ø"/>
            </a:pPr>
            <a:r>
              <a:rPr lang="en-US" sz="2200" b="1" dirty="0">
                <a:solidFill>
                  <a:srgbClr val="FF0000"/>
                </a:solidFill>
                <a:latin typeface="Cambria Math" panose="02040503050406030204" pitchFamily="18" charset="0"/>
                <a:ea typeface="Cambria Math" panose="02040503050406030204" pitchFamily="18" charset="0"/>
              </a:rPr>
              <a:t>This rule gets violated: No non-prime attribute is dependent on the proper subset of any candidate key of table.</a:t>
            </a:r>
          </a:p>
          <a:p>
            <a:pPr marL="342900" indent="-342900">
              <a:buFont typeface="Wingdings" panose="05000000000000000000" pitchFamily="2" charset="2"/>
              <a:buChar char="Ø"/>
            </a:pPr>
            <a:endParaRPr lang="en-US" sz="500" dirty="0">
              <a:solidFill>
                <a:srgbClr val="FF0000"/>
              </a:solidFill>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Ø"/>
            </a:pPr>
            <a:r>
              <a:rPr lang="en-US" sz="2200" dirty="0">
                <a:latin typeface="Cambria Math" panose="02040503050406030204" pitchFamily="18" charset="0"/>
                <a:ea typeface="Cambria Math" panose="02040503050406030204" pitchFamily="18" charset="0"/>
              </a:rPr>
              <a:t>The solution for this would be splitting it into more than one table such that it satisfy both the conditions.</a:t>
            </a:r>
          </a:p>
        </p:txBody>
      </p:sp>
      <p:sp>
        <p:nvSpPr>
          <p:cNvPr id="8" name="TextBox 7">
            <a:extLst>
              <a:ext uri="{FF2B5EF4-FFF2-40B4-BE49-F238E27FC236}">
                <a16:creationId xmlns:a16="http://schemas.microsoft.com/office/drawing/2014/main" id="{1CD16489-57AA-4171-A2D8-6B510608F350}"/>
              </a:ext>
            </a:extLst>
          </p:cNvPr>
          <p:cNvSpPr txBox="1"/>
          <p:nvPr/>
        </p:nvSpPr>
        <p:spPr>
          <a:xfrm>
            <a:off x="3612836" y="2969736"/>
            <a:ext cx="1524000" cy="40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000" b="1" dirty="0">
                <a:solidFill>
                  <a:schemeClr val="bg1">
                    <a:lumMod val="95000"/>
                  </a:schemeClr>
                </a:solidFill>
                <a:latin typeface="Cambria Math" panose="02040503050406030204" pitchFamily="18" charset="0"/>
                <a:ea typeface="Cambria Math" panose="02040503050406030204" pitchFamily="18" charset="0"/>
              </a:rPr>
              <a:t>Teachers</a:t>
            </a:r>
          </a:p>
        </p:txBody>
      </p:sp>
      <p:graphicFrame>
        <p:nvGraphicFramePr>
          <p:cNvPr id="6" name="Table 5">
            <a:extLst>
              <a:ext uri="{FF2B5EF4-FFF2-40B4-BE49-F238E27FC236}">
                <a16:creationId xmlns:a16="http://schemas.microsoft.com/office/drawing/2014/main" id="{242552DC-1A43-43B8-9F33-8B6E56FAA7FD}"/>
              </a:ext>
            </a:extLst>
          </p:cNvPr>
          <p:cNvGraphicFramePr>
            <a:graphicFrameLocks noGrp="1"/>
          </p:cNvGraphicFramePr>
          <p:nvPr>
            <p:extLst>
              <p:ext uri="{D42A27DB-BD31-4B8C-83A1-F6EECF244321}">
                <p14:modId xmlns:p14="http://schemas.microsoft.com/office/powerpoint/2010/main" val="2745676893"/>
              </p:ext>
            </p:extLst>
          </p:nvPr>
        </p:nvGraphicFramePr>
        <p:xfrm>
          <a:off x="3612836" y="3495405"/>
          <a:ext cx="2995354" cy="1676400"/>
        </p:xfrm>
        <a:graphic>
          <a:graphicData uri="http://schemas.openxmlformats.org/drawingml/2006/table">
            <a:tbl>
              <a:tblPr>
                <a:tableStyleId>{D113A9D2-9D6B-4929-AA2D-F23B5EE8CBE7}</a:tableStyleId>
              </a:tblPr>
              <a:tblGrid>
                <a:gridCol w="1497677">
                  <a:extLst>
                    <a:ext uri="{9D8B030D-6E8A-4147-A177-3AD203B41FA5}">
                      <a16:colId xmlns:a16="http://schemas.microsoft.com/office/drawing/2014/main" val="708357392"/>
                    </a:ext>
                  </a:extLst>
                </a:gridCol>
                <a:gridCol w="1497677">
                  <a:extLst>
                    <a:ext uri="{9D8B030D-6E8A-4147-A177-3AD203B41FA5}">
                      <a16:colId xmlns:a16="http://schemas.microsoft.com/office/drawing/2014/main" val="4090473407"/>
                    </a:ext>
                  </a:extLst>
                </a:gridCol>
              </a:tblGrid>
              <a:tr h="0">
                <a:tc>
                  <a:txBody>
                    <a:bodyPr/>
                    <a:lstStyle/>
                    <a:p>
                      <a:pPr algn="l"/>
                      <a:r>
                        <a:rPr lang="en-US" sz="2000" b="1" dirty="0">
                          <a:effectLst/>
                          <a:latin typeface="Cambria Math" panose="02040503050406030204" pitchFamily="18" charset="0"/>
                          <a:ea typeface="Cambria Math" panose="02040503050406030204" pitchFamily="18" charset="0"/>
                        </a:rPr>
                        <a:t>teacher_id</a:t>
                      </a:r>
                    </a:p>
                  </a:txBody>
                  <a:tcPr marT="57150" marB="57150" anchor="ctr"/>
                </a:tc>
                <a:tc>
                  <a:txBody>
                    <a:bodyPr/>
                    <a:lstStyle/>
                    <a:p>
                      <a:pPr algn="l"/>
                      <a:r>
                        <a:rPr lang="en-US" sz="2000" b="1" dirty="0">
                          <a:effectLst/>
                          <a:latin typeface="Cambria Math" panose="02040503050406030204" pitchFamily="18" charset="0"/>
                          <a:ea typeface="Cambria Math" panose="02040503050406030204" pitchFamily="18" charset="0"/>
                        </a:rPr>
                        <a:t>teacher_age</a:t>
                      </a:r>
                    </a:p>
                  </a:txBody>
                  <a:tcPr marT="57150" marB="57150" anchor="ctr"/>
                </a:tc>
                <a:extLst>
                  <a:ext uri="{0D108BD9-81ED-4DB2-BD59-A6C34878D82A}">
                    <a16:rowId xmlns:a16="http://schemas.microsoft.com/office/drawing/2014/main" val="925549353"/>
                  </a:ext>
                </a:extLst>
              </a:tr>
              <a:tr h="0">
                <a:tc>
                  <a:txBody>
                    <a:bodyPr/>
                    <a:lstStyle/>
                    <a:p>
                      <a:pPr algn="l"/>
                      <a:r>
                        <a:rPr lang="en-US" sz="2000" dirty="0">
                          <a:effectLst/>
                          <a:latin typeface="Cambria Math" panose="02040503050406030204" pitchFamily="18" charset="0"/>
                          <a:ea typeface="Cambria Math" panose="02040503050406030204" pitchFamily="18" charset="0"/>
                        </a:rPr>
                        <a:t>111</a:t>
                      </a:r>
                    </a:p>
                  </a:txBody>
                  <a:tcPr marT="57150" marB="57150" anchor="ctr"/>
                </a:tc>
                <a:tc>
                  <a:txBody>
                    <a:bodyPr/>
                    <a:lstStyle/>
                    <a:p>
                      <a:pPr algn="l"/>
                      <a:r>
                        <a:rPr lang="en-US" sz="2000" dirty="0">
                          <a:effectLst/>
                          <a:latin typeface="Cambria Math" panose="02040503050406030204" pitchFamily="18" charset="0"/>
                          <a:ea typeface="Cambria Math" panose="02040503050406030204" pitchFamily="18" charset="0"/>
                        </a:rPr>
                        <a:t>38</a:t>
                      </a:r>
                    </a:p>
                  </a:txBody>
                  <a:tcPr marT="57150" marB="57150" anchor="ctr"/>
                </a:tc>
                <a:extLst>
                  <a:ext uri="{0D108BD9-81ED-4DB2-BD59-A6C34878D82A}">
                    <a16:rowId xmlns:a16="http://schemas.microsoft.com/office/drawing/2014/main" val="1905306538"/>
                  </a:ext>
                </a:extLst>
              </a:tr>
              <a:tr h="0">
                <a:tc>
                  <a:txBody>
                    <a:bodyPr/>
                    <a:lstStyle/>
                    <a:p>
                      <a:pPr algn="l"/>
                      <a:r>
                        <a:rPr lang="en-US" sz="2000">
                          <a:effectLst/>
                          <a:latin typeface="Cambria Math" panose="02040503050406030204" pitchFamily="18" charset="0"/>
                          <a:ea typeface="Cambria Math" panose="02040503050406030204" pitchFamily="18" charset="0"/>
                        </a:rPr>
                        <a:t>222</a:t>
                      </a:r>
                    </a:p>
                  </a:txBody>
                  <a:tcPr marT="57150" marB="57150" anchor="ctr"/>
                </a:tc>
                <a:tc>
                  <a:txBody>
                    <a:bodyPr/>
                    <a:lstStyle/>
                    <a:p>
                      <a:pPr algn="l"/>
                      <a:r>
                        <a:rPr lang="en-US" sz="2000" dirty="0">
                          <a:effectLst/>
                          <a:latin typeface="Cambria Math" panose="02040503050406030204" pitchFamily="18" charset="0"/>
                          <a:ea typeface="Cambria Math" panose="02040503050406030204" pitchFamily="18" charset="0"/>
                        </a:rPr>
                        <a:t>38</a:t>
                      </a:r>
                    </a:p>
                  </a:txBody>
                  <a:tcPr marT="57150" marB="57150" anchor="ctr"/>
                </a:tc>
                <a:extLst>
                  <a:ext uri="{0D108BD9-81ED-4DB2-BD59-A6C34878D82A}">
                    <a16:rowId xmlns:a16="http://schemas.microsoft.com/office/drawing/2014/main" val="1486903855"/>
                  </a:ext>
                </a:extLst>
              </a:tr>
              <a:tr h="0">
                <a:tc>
                  <a:txBody>
                    <a:bodyPr/>
                    <a:lstStyle/>
                    <a:p>
                      <a:pPr algn="l"/>
                      <a:r>
                        <a:rPr lang="en-US" sz="2000">
                          <a:effectLst/>
                          <a:latin typeface="Cambria Math" panose="02040503050406030204" pitchFamily="18" charset="0"/>
                          <a:ea typeface="Cambria Math" panose="02040503050406030204" pitchFamily="18" charset="0"/>
                        </a:rPr>
                        <a:t>333</a:t>
                      </a:r>
                    </a:p>
                  </a:txBody>
                  <a:tcPr marT="57150" marB="57150" anchor="ctr"/>
                </a:tc>
                <a:tc>
                  <a:txBody>
                    <a:bodyPr/>
                    <a:lstStyle/>
                    <a:p>
                      <a:pPr algn="l"/>
                      <a:r>
                        <a:rPr lang="en-US" sz="2000" dirty="0">
                          <a:effectLst/>
                          <a:latin typeface="Cambria Math" panose="02040503050406030204" pitchFamily="18" charset="0"/>
                          <a:ea typeface="Cambria Math" panose="02040503050406030204" pitchFamily="18" charset="0"/>
                        </a:rPr>
                        <a:t>40</a:t>
                      </a:r>
                    </a:p>
                  </a:txBody>
                  <a:tcPr marT="57150" marB="57150" anchor="ctr"/>
                </a:tc>
                <a:extLst>
                  <a:ext uri="{0D108BD9-81ED-4DB2-BD59-A6C34878D82A}">
                    <a16:rowId xmlns:a16="http://schemas.microsoft.com/office/drawing/2014/main" val="1866012138"/>
                  </a:ext>
                </a:extLst>
              </a:tr>
            </a:tbl>
          </a:graphicData>
        </a:graphic>
      </p:graphicFrame>
      <p:sp>
        <p:nvSpPr>
          <p:cNvPr id="10" name="TextBox 9">
            <a:extLst>
              <a:ext uri="{FF2B5EF4-FFF2-40B4-BE49-F238E27FC236}">
                <a16:creationId xmlns:a16="http://schemas.microsoft.com/office/drawing/2014/main" id="{F99D5FA0-1C6F-49DB-8FC7-D73243F195D5}"/>
              </a:ext>
            </a:extLst>
          </p:cNvPr>
          <p:cNvSpPr txBox="1"/>
          <p:nvPr/>
        </p:nvSpPr>
        <p:spPr>
          <a:xfrm>
            <a:off x="6923213" y="2969736"/>
            <a:ext cx="1524000" cy="40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000" b="1" dirty="0">
                <a:solidFill>
                  <a:schemeClr val="bg1">
                    <a:lumMod val="95000"/>
                  </a:schemeClr>
                </a:solidFill>
                <a:latin typeface="Cambria Math" panose="02040503050406030204" pitchFamily="18" charset="0"/>
                <a:ea typeface="Cambria Math" panose="02040503050406030204" pitchFamily="18" charset="0"/>
              </a:rPr>
              <a:t>Subjects</a:t>
            </a:r>
          </a:p>
        </p:txBody>
      </p:sp>
      <p:graphicFrame>
        <p:nvGraphicFramePr>
          <p:cNvPr id="9" name="Table 8">
            <a:extLst>
              <a:ext uri="{FF2B5EF4-FFF2-40B4-BE49-F238E27FC236}">
                <a16:creationId xmlns:a16="http://schemas.microsoft.com/office/drawing/2014/main" id="{8598A926-0E24-4F79-B85E-98FCC29493F6}"/>
              </a:ext>
            </a:extLst>
          </p:cNvPr>
          <p:cNvGraphicFramePr>
            <a:graphicFrameLocks noGrp="1"/>
          </p:cNvGraphicFramePr>
          <p:nvPr>
            <p:extLst>
              <p:ext uri="{D42A27DB-BD31-4B8C-83A1-F6EECF244321}">
                <p14:modId xmlns:p14="http://schemas.microsoft.com/office/powerpoint/2010/main" val="3361616996"/>
              </p:ext>
            </p:extLst>
          </p:nvPr>
        </p:nvGraphicFramePr>
        <p:xfrm>
          <a:off x="6836800" y="3424428"/>
          <a:ext cx="3551536" cy="2514600"/>
        </p:xfrm>
        <a:graphic>
          <a:graphicData uri="http://schemas.openxmlformats.org/drawingml/2006/table">
            <a:tbl>
              <a:tblPr>
                <a:tableStyleId>{D113A9D2-9D6B-4929-AA2D-F23B5EE8CBE7}</a:tableStyleId>
              </a:tblPr>
              <a:tblGrid>
                <a:gridCol w="1775768">
                  <a:extLst>
                    <a:ext uri="{9D8B030D-6E8A-4147-A177-3AD203B41FA5}">
                      <a16:colId xmlns:a16="http://schemas.microsoft.com/office/drawing/2014/main" val="2349676399"/>
                    </a:ext>
                  </a:extLst>
                </a:gridCol>
                <a:gridCol w="1775768">
                  <a:extLst>
                    <a:ext uri="{9D8B030D-6E8A-4147-A177-3AD203B41FA5}">
                      <a16:colId xmlns:a16="http://schemas.microsoft.com/office/drawing/2014/main" val="3628014974"/>
                    </a:ext>
                  </a:extLst>
                </a:gridCol>
              </a:tblGrid>
              <a:tr h="0">
                <a:tc>
                  <a:txBody>
                    <a:bodyPr/>
                    <a:lstStyle/>
                    <a:p>
                      <a:pPr algn="l"/>
                      <a:r>
                        <a:rPr lang="en-US" sz="2000" b="1" dirty="0">
                          <a:effectLst/>
                          <a:latin typeface="Cambria Math" panose="02040503050406030204" pitchFamily="18" charset="0"/>
                          <a:ea typeface="Cambria Math" panose="02040503050406030204" pitchFamily="18" charset="0"/>
                        </a:rPr>
                        <a:t>teacher_id</a:t>
                      </a:r>
                    </a:p>
                  </a:txBody>
                  <a:tcPr marT="57150" marB="57150" anchor="ctr"/>
                </a:tc>
                <a:tc>
                  <a:txBody>
                    <a:bodyPr/>
                    <a:lstStyle/>
                    <a:p>
                      <a:pPr algn="l"/>
                      <a:r>
                        <a:rPr lang="en-US" sz="2000" b="1" dirty="0">
                          <a:effectLst/>
                          <a:latin typeface="Cambria Math" panose="02040503050406030204" pitchFamily="18" charset="0"/>
                          <a:ea typeface="Cambria Math" panose="02040503050406030204" pitchFamily="18" charset="0"/>
                        </a:rPr>
                        <a:t>subject</a:t>
                      </a:r>
                    </a:p>
                  </a:txBody>
                  <a:tcPr marT="57150" marB="57150" anchor="ctr"/>
                </a:tc>
                <a:extLst>
                  <a:ext uri="{0D108BD9-81ED-4DB2-BD59-A6C34878D82A}">
                    <a16:rowId xmlns:a16="http://schemas.microsoft.com/office/drawing/2014/main" val="4125540713"/>
                  </a:ext>
                </a:extLst>
              </a:tr>
              <a:tr h="0">
                <a:tc>
                  <a:txBody>
                    <a:bodyPr/>
                    <a:lstStyle/>
                    <a:p>
                      <a:pPr algn="l"/>
                      <a:r>
                        <a:rPr lang="en-US" sz="2000" dirty="0">
                          <a:effectLst/>
                          <a:latin typeface="Cambria Math" panose="02040503050406030204" pitchFamily="18" charset="0"/>
                          <a:ea typeface="Cambria Math" panose="02040503050406030204" pitchFamily="18" charset="0"/>
                        </a:rPr>
                        <a:t>111</a:t>
                      </a:r>
                    </a:p>
                  </a:txBody>
                  <a:tcPr marT="57150" marB="57150" anchor="ctr"/>
                </a:tc>
                <a:tc>
                  <a:txBody>
                    <a:bodyPr/>
                    <a:lstStyle/>
                    <a:p>
                      <a:pPr algn="l"/>
                      <a:r>
                        <a:rPr lang="en-US" sz="2000">
                          <a:effectLst/>
                          <a:latin typeface="Cambria Math" panose="02040503050406030204" pitchFamily="18" charset="0"/>
                          <a:ea typeface="Cambria Math" panose="02040503050406030204" pitchFamily="18" charset="0"/>
                        </a:rPr>
                        <a:t>Maths</a:t>
                      </a:r>
                    </a:p>
                  </a:txBody>
                  <a:tcPr marT="57150" marB="57150" anchor="ctr"/>
                </a:tc>
                <a:extLst>
                  <a:ext uri="{0D108BD9-81ED-4DB2-BD59-A6C34878D82A}">
                    <a16:rowId xmlns:a16="http://schemas.microsoft.com/office/drawing/2014/main" val="533472912"/>
                  </a:ext>
                </a:extLst>
              </a:tr>
              <a:tr h="0">
                <a:tc>
                  <a:txBody>
                    <a:bodyPr/>
                    <a:lstStyle/>
                    <a:p>
                      <a:pPr algn="l"/>
                      <a:r>
                        <a:rPr lang="en-US" sz="2000" dirty="0">
                          <a:effectLst/>
                          <a:latin typeface="Cambria Math" panose="02040503050406030204" pitchFamily="18" charset="0"/>
                          <a:ea typeface="Cambria Math" panose="02040503050406030204" pitchFamily="18" charset="0"/>
                        </a:rPr>
                        <a:t>111</a:t>
                      </a:r>
                    </a:p>
                  </a:txBody>
                  <a:tcPr marT="57150" marB="57150" anchor="ctr"/>
                </a:tc>
                <a:tc>
                  <a:txBody>
                    <a:bodyPr/>
                    <a:lstStyle/>
                    <a:p>
                      <a:pPr algn="l"/>
                      <a:r>
                        <a:rPr lang="en-US" sz="2000" dirty="0">
                          <a:effectLst/>
                          <a:latin typeface="Cambria Math" panose="02040503050406030204" pitchFamily="18" charset="0"/>
                          <a:ea typeface="Cambria Math" panose="02040503050406030204" pitchFamily="18" charset="0"/>
                        </a:rPr>
                        <a:t>Physics</a:t>
                      </a:r>
                    </a:p>
                  </a:txBody>
                  <a:tcPr marT="57150" marB="57150" anchor="ctr"/>
                </a:tc>
                <a:extLst>
                  <a:ext uri="{0D108BD9-81ED-4DB2-BD59-A6C34878D82A}">
                    <a16:rowId xmlns:a16="http://schemas.microsoft.com/office/drawing/2014/main" val="3729645650"/>
                  </a:ext>
                </a:extLst>
              </a:tr>
              <a:tr h="0">
                <a:tc>
                  <a:txBody>
                    <a:bodyPr/>
                    <a:lstStyle/>
                    <a:p>
                      <a:pPr algn="l"/>
                      <a:r>
                        <a:rPr lang="en-US" sz="2000">
                          <a:effectLst/>
                          <a:latin typeface="Cambria Math" panose="02040503050406030204" pitchFamily="18" charset="0"/>
                          <a:ea typeface="Cambria Math" panose="02040503050406030204" pitchFamily="18" charset="0"/>
                        </a:rPr>
                        <a:t>222</a:t>
                      </a:r>
                    </a:p>
                  </a:txBody>
                  <a:tcPr marT="57150" marB="57150" anchor="ctr"/>
                </a:tc>
                <a:tc>
                  <a:txBody>
                    <a:bodyPr/>
                    <a:lstStyle/>
                    <a:p>
                      <a:pPr algn="l"/>
                      <a:r>
                        <a:rPr lang="en-US" sz="2000" dirty="0">
                          <a:effectLst/>
                          <a:latin typeface="Cambria Math" panose="02040503050406030204" pitchFamily="18" charset="0"/>
                          <a:ea typeface="Cambria Math" panose="02040503050406030204" pitchFamily="18" charset="0"/>
                        </a:rPr>
                        <a:t>Biology</a:t>
                      </a:r>
                    </a:p>
                  </a:txBody>
                  <a:tcPr marT="57150" marB="57150" anchor="ctr"/>
                </a:tc>
                <a:extLst>
                  <a:ext uri="{0D108BD9-81ED-4DB2-BD59-A6C34878D82A}">
                    <a16:rowId xmlns:a16="http://schemas.microsoft.com/office/drawing/2014/main" val="1716318650"/>
                  </a:ext>
                </a:extLst>
              </a:tr>
              <a:tr h="0">
                <a:tc>
                  <a:txBody>
                    <a:bodyPr/>
                    <a:lstStyle/>
                    <a:p>
                      <a:pPr algn="l"/>
                      <a:r>
                        <a:rPr lang="en-US" sz="2000">
                          <a:effectLst/>
                          <a:latin typeface="Cambria Math" panose="02040503050406030204" pitchFamily="18" charset="0"/>
                          <a:ea typeface="Cambria Math" panose="02040503050406030204" pitchFamily="18" charset="0"/>
                        </a:rPr>
                        <a:t>333</a:t>
                      </a:r>
                    </a:p>
                  </a:txBody>
                  <a:tcPr marT="57150" marB="57150" anchor="ctr"/>
                </a:tc>
                <a:tc>
                  <a:txBody>
                    <a:bodyPr/>
                    <a:lstStyle/>
                    <a:p>
                      <a:pPr algn="l"/>
                      <a:r>
                        <a:rPr lang="en-US" sz="2000" dirty="0">
                          <a:effectLst/>
                          <a:latin typeface="Cambria Math" panose="02040503050406030204" pitchFamily="18" charset="0"/>
                          <a:ea typeface="Cambria Math" panose="02040503050406030204" pitchFamily="18" charset="0"/>
                        </a:rPr>
                        <a:t>Physics</a:t>
                      </a:r>
                    </a:p>
                  </a:txBody>
                  <a:tcPr marT="57150" marB="57150" anchor="ctr"/>
                </a:tc>
                <a:extLst>
                  <a:ext uri="{0D108BD9-81ED-4DB2-BD59-A6C34878D82A}">
                    <a16:rowId xmlns:a16="http://schemas.microsoft.com/office/drawing/2014/main" val="2750959377"/>
                  </a:ext>
                </a:extLst>
              </a:tr>
              <a:tr h="0">
                <a:tc>
                  <a:txBody>
                    <a:bodyPr/>
                    <a:lstStyle/>
                    <a:p>
                      <a:pPr algn="l"/>
                      <a:r>
                        <a:rPr lang="en-US" sz="2000">
                          <a:effectLst/>
                          <a:latin typeface="Cambria Math" panose="02040503050406030204" pitchFamily="18" charset="0"/>
                          <a:ea typeface="Cambria Math" panose="02040503050406030204" pitchFamily="18" charset="0"/>
                        </a:rPr>
                        <a:t>333</a:t>
                      </a:r>
                    </a:p>
                  </a:txBody>
                  <a:tcPr marT="57150" marB="57150" anchor="ctr"/>
                </a:tc>
                <a:tc>
                  <a:txBody>
                    <a:bodyPr/>
                    <a:lstStyle/>
                    <a:p>
                      <a:pPr algn="l"/>
                      <a:r>
                        <a:rPr lang="en-US" sz="2000" dirty="0">
                          <a:effectLst/>
                          <a:latin typeface="Cambria Math" panose="02040503050406030204" pitchFamily="18" charset="0"/>
                          <a:ea typeface="Cambria Math" panose="02040503050406030204" pitchFamily="18" charset="0"/>
                        </a:rPr>
                        <a:t>Chemistry</a:t>
                      </a:r>
                    </a:p>
                  </a:txBody>
                  <a:tcPr marT="57150" marB="57150" anchor="ctr"/>
                </a:tc>
                <a:extLst>
                  <a:ext uri="{0D108BD9-81ED-4DB2-BD59-A6C34878D82A}">
                    <a16:rowId xmlns:a16="http://schemas.microsoft.com/office/drawing/2014/main" val="3071629397"/>
                  </a:ext>
                </a:extLst>
              </a:tr>
            </a:tbl>
          </a:graphicData>
        </a:graphic>
      </p:graphicFrame>
      <p:sp>
        <p:nvSpPr>
          <p:cNvPr id="12" name="Right Brace 11">
            <a:extLst>
              <a:ext uri="{FF2B5EF4-FFF2-40B4-BE49-F238E27FC236}">
                <a16:creationId xmlns:a16="http://schemas.microsoft.com/office/drawing/2014/main" id="{95679C8F-A80B-47A6-8E24-9543B3F9EA3D}"/>
              </a:ext>
            </a:extLst>
          </p:cNvPr>
          <p:cNvSpPr/>
          <p:nvPr/>
        </p:nvSpPr>
        <p:spPr>
          <a:xfrm>
            <a:off x="10388336" y="3042777"/>
            <a:ext cx="384654" cy="3277901"/>
          </a:xfrm>
          <a:prstGeom prst="rightBrace">
            <a:avLst/>
          </a:prstGeom>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49EBD287-28FE-46EE-974A-56AABD433D3C}"/>
              </a:ext>
            </a:extLst>
          </p:cNvPr>
          <p:cNvSpPr txBox="1"/>
          <p:nvPr/>
        </p:nvSpPr>
        <p:spPr>
          <a:xfrm>
            <a:off x="10461807" y="5722295"/>
            <a:ext cx="1453674" cy="923330"/>
          </a:xfrm>
          <a:prstGeom prst="rect">
            <a:avLst/>
          </a:prstGeom>
          <a:noFill/>
        </p:spPr>
        <p:txBody>
          <a:bodyPr wrap="square" rtlCol="0">
            <a:spAutoFit/>
          </a:bodyPr>
          <a:lstStyle/>
          <a:p>
            <a:pPr algn="ctr"/>
            <a:r>
              <a:rPr lang="en-US" b="1" dirty="0">
                <a:solidFill>
                  <a:srgbClr val="FF0000"/>
                </a:solidFill>
                <a:latin typeface="Cambria Math" panose="02040503050406030204" pitchFamily="18" charset="0"/>
                <a:ea typeface="Cambria Math" panose="02040503050406030204" pitchFamily="18" charset="0"/>
              </a:rPr>
              <a:t>Splitting a Table into 2 Tables</a:t>
            </a:r>
          </a:p>
        </p:txBody>
      </p:sp>
      <p:sp>
        <p:nvSpPr>
          <p:cNvPr id="14" name="Rectangle 13">
            <a:extLst>
              <a:ext uri="{FF2B5EF4-FFF2-40B4-BE49-F238E27FC236}">
                <a16:creationId xmlns:a16="http://schemas.microsoft.com/office/drawing/2014/main" id="{CCCBD683-E90C-49B5-8D36-80D0F3CB6CAF}"/>
              </a:ext>
            </a:extLst>
          </p:cNvPr>
          <p:cNvSpPr/>
          <p:nvPr/>
        </p:nvSpPr>
        <p:spPr>
          <a:xfrm>
            <a:off x="3758734" y="5223977"/>
            <a:ext cx="2378536" cy="1200329"/>
          </a:xfrm>
          <a:prstGeom prst="rect">
            <a:avLst/>
          </a:prstGeom>
        </p:spPr>
        <p:txBody>
          <a:bodyPr wrap="none">
            <a:spAutoFit/>
          </a:bodyPr>
          <a:lstStyle/>
          <a:p>
            <a:pPr algn="ctr"/>
            <a:r>
              <a:rPr lang="en-US" b="1" dirty="0">
                <a:ln w="0"/>
                <a:solidFill>
                  <a:srgbClr val="0070C0"/>
                </a:solidFill>
                <a:latin typeface="Cambria Math" panose="02040503050406030204" pitchFamily="18" charset="0"/>
                <a:ea typeface="Cambria Math" panose="02040503050406030204" pitchFamily="18" charset="0"/>
              </a:rPr>
              <a:t>Candidate Keys: </a:t>
            </a:r>
          </a:p>
          <a:p>
            <a:pPr algn="ctr"/>
            <a:r>
              <a:rPr lang="en-US" b="1" dirty="0">
                <a:ln w="0"/>
                <a:solidFill>
                  <a:srgbClr val="0070C0"/>
                </a:solidFill>
                <a:latin typeface="Cambria Math" panose="02040503050406030204" pitchFamily="18" charset="0"/>
                <a:ea typeface="Cambria Math" panose="02040503050406030204" pitchFamily="18" charset="0"/>
              </a:rPr>
              <a:t>{teacher_id}</a:t>
            </a:r>
          </a:p>
          <a:p>
            <a:pPr algn="ctr"/>
            <a:r>
              <a:rPr lang="en-US" b="1" dirty="0">
                <a:ln w="0"/>
                <a:solidFill>
                  <a:srgbClr val="0070C0"/>
                </a:solidFill>
                <a:latin typeface="Cambria Math" panose="02040503050406030204" pitchFamily="18" charset="0"/>
                <a:ea typeface="Cambria Math" panose="02040503050406030204" pitchFamily="18" charset="0"/>
              </a:rPr>
              <a:t>Non-Prime Attributes:</a:t>
            </a:r>
          </a:p>
          <a:p>
            <a:pPr algn="ctr"/>
            <a:r>
              <a:rPr lang="en-US" b="1" dirty="0">
                <a:ln w="0"/>
                <a:solidFill>
                  <a:srgbClr val="0070C0"/>
                </a:solidFill>
                <a:latin typeface="Cambria Math" panose="02040503050406030204" pitchFamily="18" charset="0"/>
                <a:ea typeface="Cambria Math" panose="02040503050406030204" pitchFamily="18" charset="0"/>
              </a:rPr>
              <a:t>{teacher_age}</a:t>
            </a:r>
            <a:endParaRPr lang="en-US" b="1" dirty="0">
              <a:ln w="0"/>
              <a:solidFill>
                <a:srgbClr val="0070C0"/>
              </a:solidFill>
            </a:endParaRPr>
          </a:p>
        </p:txBody>
      </p:sp>
      <p:sp>
        <p:nvSpPr>
          <p:cNvPr id="16" name="Rectangle 15">
            <a:extLst>
              <a:ext uri="{FF2B5EF4-FFF2-40B4-BE49-F238E27FC236}">
                <a16:creationId xmlns:a16="http://schemas.microsoft.com/office/drawing/2014/main" id="{D462999F-5435-42A8-AA8B-1468489F8785}"/>
              </a:ext>
            </a:extLst>
          </p:cNvPr>
          <p:cNvSpPr/>
          <p:nvPr/>
        </p:nvSpPr>
        <p:spPr>
          <a:xfrm>
            <a:off x="6923213" y="5999294"/>
            <a:ext cx="3465123" cy="646331"/>
          </a:xfrm>
          <a:prstGeom prst="rect">
            <a:avLst/>
          </a:prstGeom>
        </p:spPr>
        <p:txBody>
          <a:bodyPr wrap="square">
            <a:spAutoFit/>
          </a:bodyPr>
          <a:lstStyle/>
          <a:p>
            <a:pPr algn="ctr"/>
            <a:r>
              <a:rPr lang="en-US" b="1" dirty="0">
                <a:solidFill>
                  <a:srgbClr val="0070C0"/>
                </a:solidFill>
                <a:latin typeface="Cambria Math" panose="02040503050406030204" pitchFamily="18" charset="0"/>
                <a:ea typeface="Cambria Math" panose="02040503050406030204" pitchFamily="18" charset="0"/>
              </a:rPr>
              <a:t>Candidate Keys: </a:t>
            </a:r>
          </a:p>
          <a:p>
            <a:pPr algn="ctr"/>
            <a:r>
              <a:rPr lang="en-US" b="1" dirty="0">
                <a:solidFill>
                  <a:srgbClr val="0070C0"/>
                </a:solidFill>
                <a:latin typeface="Cambria Math" panose="02040503050406030204" pitchFamily="18" charset="0"/>
                <a:ea typeface="Cambria Math" panose="02040503050406030204" pitchFamily="18" charset="0"/>
              </a:rPr>
              <a:t>{teacher_id,subject}</a:t>
            </a:r>
          </a:p>
        </p:txBody>
      </p:sp>
    </p:spTree>
    <p:extLst>
      <p:ext uri="{BB962C8B-B14F-4D97-AF65-F5344CB8AC3E}">
        <p14:creationId xmlns:p14="http://schemas.microsoft.com/office/powerpoint/2010/main" val="173083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3" grpId="0"/>
      <p:bldP spid="14" grpId="0"/>
      <p:bldP spid="1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14" y="1123837"/>
            <a:ext cx="3289955" cy="4601183"/>
          </a:xfrm>
        </p:spPr>
        <p:txBody>
          <a:bodyPr/>
          <a:lstStyle/>
          <a:p>
            <a:r>
              <a:rPr lang="en-US" b="1" dirty="0">
                <a:solidFill>
                  <a:schemeClr val="tx1"/>
                </a:solidFill>
                <a:latin typeface="Cambria" panose="02040503050406030204" pitchFamily="18" charset="0"/>
                <a:ea typeface="Cambria" panose="02040503050406030204" pitchFamily="18" charset="0"/>
              </a:rPr>
              <a:t>Normal Forms</a:t>
            </a:r>
            <a:br>
              <a:rPr lang="en-US" b="1" dirty="0">
                <a:solidFill>
                  <a:schemeClr val="tx1"/>
                </a:solidFill>
                <a:latin typeface="Cambria" panose="02040503050406030204" pitchFamily="18" charset="0"/>
                <a:ea typeface="Cambria" panose="02040503050406030204" pitchFamily="18" charset="0"/>
              </a:rPr>
            </a:br>
            <a:r>
              <a:rPr lang="en-US" sz="3400" b="1" dirty="0">
                <a:solidFill>
                  <a:schemeClr val="tx1"/>
                </a:solidFill>
                <a:latin typeface="Cambria" panose="02040503050406030204" pitchFamily="18" charset="0"/>
                <a:ea typeface="Cambria" panose="02040503050406030204" pitchFamily="18" charset="0"/>
              </a:rPr>
              <a:t>(3 NF)</a:t>
            </a:r>
            <a:endParaRPr lang="en-US" sz="3400" dirty="0"/>
          </a:p>
        </p:txBody>
      </p:sp>
      <p:sp>
        <p:nvSpPr>
          <p:cNvPr id="5" name="Rectangle 4">
            <a:extLst>
              <a:ext uri="{FF2B5EF4-FFF2-40B4-BE49-F238E27FC236}">
                <a16:creationId xmlns:a16="http://schemas.microsoft.com/office/drawing/2014/main" id="{DBDE9857-A015-4085-909C-655EE308D9D3}"/>
              </a:ext>
            </a:extLst>
          </p:cNvPr>
          <p:cNvSpPr/>
          <p:nvPr/>
        </p:nvSpPr>
        <p:spPr>
          <a:xfrm>
            <a:off x="3528766" y="1211047"/>
            <a:ext cx="8151043" cy="4570482"/>
          </a:xfrm>
          <a:prstGeom prst="rect">
            <a:avLst/>
          </a:prstGeom>
        </p:spPr>
        <p:txBody>
          <a:bodyPr wrap="square">
            <a:spAutoFit/>
          </a:bodyPr>
          <a:lstStyle/>
          <a:p>
            <a:pPr marL="342900" indent="-342900">
              <a:buFont typeface="Wingdings" panose="05000000000000000000" pitchFamily="2" charset="2"/>
              <a:buChar char="Ø"/>
            </a:pPr>
            <a:r>
              <a:rPr lang="en-US" sz="2200" dirty="0">
                <a:solidFill>
                  <a:srgbClr val="222426"/>
                </a:solidFill>
                <a:latin typeface="Cambria Math" panose="02040503050406030204" pitchFamily="18" charset="0"/>
                <a:ea typeface="Cambria Math" panose="02040503050406030204" pitchFamily="18" charset="0"/>
              </a:rPr>
              <a:t>A table is said to be in 3NF if both the following conditions hold:</a:t>
            </a:r>
          </a:p>
          <a:p>
            <a:pPr marL="800100" lvl="1" indent="-342900">
              <a:buFont typeface="Wingdings" panose="05000000000000000000" pitchFamily="2" charset="2"/>
              <a:buChar char="ü"/>
            </a:pPr>
            <a:r>
              <a:rPr lang="en-US" sz="2200" dirty="0">
                <a:solidFill>
                  <a:srgbClr val="222426"/>
                </a:solidFill>
                <a:latin typeface="Cambria Math" panose="02040503050406030204" pitchFamily="18" charset="0"/>
                <a:ea typeface="Cambria Math" panose="02040503050406030204" pitchFamily="18" charset="0"/>
              </a:rPr>
              <a:t>Table is in 2</a:t>
            </a:r>
            <a:r>
              <a:rPr lang="en-US" sz="2200" baseline="30000" dirty="0">
                <a:solidFill>
                  <a:srgbClr val="222426"/>
                </a:solidFill>
                <a:latin typeface="Cambria Math" panose="02040503050406030204" pitchFamily="18" charset="0"/>
                <a:ea typeface="Cambria Math" panose="02040503050406030204" pitchFamily="18" charset="0"/>
              </a:rPr>
              <a:t>nd</a:t>
            </a:r>
            <a:r>
              <a:rPr lang="en-US" sz="2200" dirty="0">
                <a:solidFill>
                  <a:srgbClr val="222426"/>
                </a:solidFill>
                <a:latin typeface="Cambria Math" panose="02040503050406030204" pitchFamily="18" charset="0"/>
                <a:ea typeface="Cambria Math" panose="02040503050406030204" pitchFamily="18" charset="0"/>
              </a:rPr>
              <a:t> Normal Form</a:t>
            </a:r>
          </a:p>
          <a:p>
            <a:pPr marL="800100" lvl="1" indent="-342900">
              <a:buFont typeface="Wingdings" panose="05000000000000000000" pitchFamily="2" charset="2"/>
              <a:buChar char="ü"/>
            </a:pPr>
            <a:r>
              <a:rPr lang="en-US" sz="2200" dirty="0">
                <a:latin typeface="Cambria Math" panose="02040503050406030204" pitchFamily="18" charset="0"/>
                <a:ea typeface="Cambria Math" panose="02040503050406030204" pitchFamily="18" charset="0"/>
              </a:rPr>
              <a:t>Transitive functional dependency of non-prime attribute on any super key should be removed.</a:t>
            </a:r>
          </a:p>
          <a:p>
            <a:pPr marL="342900" indent="-342900">
              <a:buFont typeface="Wingdings" panose="05000000000000000000" pitchFamily="2" charset="2"/>
              <a:buChar char="Ø"/>
            </a:pPr>
            <a:r>
              <a:rPr lang="en-US" sz="2200" b="1" dirty="0">
                <a:solidFill>
                  <a:srgbClr val="FF0000"/>
                </a:solidFill>
                <a:latin typeface="Cambria Math" panose="02040503050406030204" pitchFamily="18" charset="0"/>
                <a:ea typeface="Cambria Math" panose="02040503050406030204" pitchFamily="18" charset="0"/>
              </a:rPr>
              <a:t>An attribute that is not part of any candidate key is known as non-prime attribute.</a:t>
            </a:r>
          </a:p>
          <a:p>
            <a:pPr marL="342900" indent="-342900">
              <a:buFont typeface="Wingdings" panose="05000000000000000000" pitchFamily="2" charset="2"/>
              <a:buChar char="ü"/>
            </a:pPr>
            <a:endParaRPr lang="en-US" sz="500" b="1" dirty="0">
              <a:solidFill>
                <a:srgbClr val="FF0000"/>
              </a:solidFill>
              <a:latin typeface="Cambria Math" panose="02040503050406030204" pitchFamily="18" charset="0"/>
              <a:ea typeface="Cambria Math" panose="02040503050406030204" pitchFamily="18" charset="0"/>
            </a:endParaRPr>
          </a:p>
          <a:p>
            <a:pPr marL="342900" indent="-342900" algn="just">
              <a:buFont typeface="Wingdings" panose="05000000000000000000" pitchFamily="2" charset="2"/>
              <a:buChar char="Ø"/>
            </a:pPr>
            <a:r>
              <a:rPr lang="en-US" sz="2200" dirty="0">
                <a:latin typeface="Cambria Math" panose="02040503050406030204" pitchFamily="18" charset="0"/>
                <a:ea typeface="Cambria Math" panose="02040503050406030204" pitchFamily="18" charset="0"/>
              </a:rPr>
              <a:t>A table is in 3NF if it is in 2NF and for each functional dependency X --&gt; Y at least one of the following conditions hold:</a:t>
            </a:r>
          </a:p>
          <a:p>
            <a:pPr marL="800100" lvl="1" indent="-342900" algn="just">
              <a:buFont typeface="Wingdings" panose="05000000000000000000" pitchFamily="2" charset="2"/>
              <a:buChar char="ü"/>
            </a:pPr>
            <a:r>
              <a:rPr lang="en-US" sz="2200" dirty="0">
                <a:latin typeface="Cambria Math" panose="02040503050406030204" pitchFamily="18" charset="0"/>
                <a:ea typeface="Cambria Math" panose="02040503050406030204" pitchFamily="18" charset="0"/>
              </a:rPr>
              <a:t>X is a Super Key</a:t>
            </a:r>
          </a:p>
          <a:p>
            <a:pPr marL="800100" lvl="1" indent="-342900" algn="just">
              <a:buFont typeface="Wingdings" panose="05000000000000000000" pitchFamily="2" charset="2"/>
              <a:buChar char="ü"/>
            </a:pPr>
            <a:r>
              <a:rPr lang="en-US" sz="2200" dirty="0">
                <a:latin typeface="Cambria Math" panose="02040503050406030204" pitchFamily="18" charset="0"/>
                <a:ea typeface="Cambria Math" panose="02040503050406030204" pitchFamily="18" charset="0"/>
              </a:rPr>
              <a:t>Y is a Prime Attribute</a:t>
            </a:r>
          </a:p>
          <a:p>
            <a:pPr marL="342900" indent="-342900">
              <a:buFont typeface="Wingdings" panose="05000000000000000000" pitchFamily="2" charset="2"/>
              <a:buChar char="Ø"/>
            </a:pPr>
            <a:r>
              <a:rPr lang="en-US" sz="2200" b="1" dirty="0">
                <a:solidFill>
                  <a:srgbClr val="FF0000"/>
                </a:solidFill>
                <a:latin typeface="Cambria Math" panose="02040503050406030204" pitchFamily="18" charset="0"/>
                <a:ea typeface="Cambria Math" panose="02040503050406030204" pitchFamily="18" charset="0"/>
              </a:rPr>
              <a:t>An attribute that is a part of any candidate key is known as prime attribute.</a:t>
            </a:r>
          </a:p>
        </p:txBody>
      </p:sp>
    </p:spTree>
    <p:extLst>
      <p:ext uri="{BB962C8B-B14F-4D97-AF65-F5344CB8AC3E}">
        <p14:creationId xmlns:p14="http://schemas.microsoft.com/office/powerpoint/2010/main" val="368222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500"/>
                                        <p:tgtEl>
                                          <p:spTgt spid="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500"/>
                                        <p:tgtEl>
                                          <p:spTgt spid="5">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fade">
                                      <p:cBhvr>
                                        <p:cTn id="31" dur="500"/>
                                        <p:tgtEl>
                                          <p:spTgt spid="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
                                            <p:txEl>
                                              <p:pRg st="7" end="7"/>
                                            </p:txEl>
                                          </p:spTgt>
                                        </p:tgtEl>
                                        <p:attrNameLst>
                                          <p:attrName>style.visibility</p:attrName>
                                        </p:attrNameLst>
                                      </p:cBhvr>
                                      <p:to>
                                        <p:strVal val="visible"/>
                                      </p:to>
                                    </p:set>
                                    <p:animEffect transition="in" filter="fade">
                                      <p:cBhvr>
                                        <p:cTn id="36" dur="500"/>
                                        <p:tgtEl>
                                          <p:spTgt spid="5">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Effect transition="in" filter="fade">
                                      <p:cBhvr>
                                        <p:cTn id="41"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14" y="1123837"/>
            <a:ext cx="3289955" cy="4601183"/>
          </a:xfrm>
        </p:spPr>
        <p:txBody>
          <a:bodyPr/>
          <a:lstStyle/>
          <a:p>
            <a:r>
              <a:rPr lang="en-US" b="1" dirty="0">
                <a:solidFill>
                  <a:schemeClr val="tx1"/>
                </a:solidFill>
                <a:latin typeface="Cambria" panose="02040503050406030204" pitchFamily="18" charset="0"/>
                <a:ea typeface="Cambria" panose="02040503050406030204" pitchFamily="18" charset="0"/>
              </a:rPr>
              <a:t>Normal Forms</a:t>
            </a:r>
            <a:br>
              <a:rPr lang="en-US" b="1" dirty="0">
                <a:solidFill>
                  <a:schemeClr val="tx1"/>
                </a:solidFill>
                <a:latin typeface="Cambria" panose="02040503050406030204" pitchFamily="18" charset="0"/>
                <a:ea typeface="Cambria" panose="02040503050406030204" pitchFamily="18" charset="0"/>
              </a:rPr>
            </a:br>
            <a:r>
              <a:rPr lang="en-US" sz="3400" b="1" dirty="0">
                <a:solidFill>
                  <a:schemeClr val="tx1"/>
                </a:solidFill>
                <a:latin typeface="Cambria" panose="02040503050406030204" pitchFamily="18" charset="0"/>
                <a:ea typeface="Cambria" panose="02040503050406030204" pitchFamily="18" charset="0"/>
              </a:rPr>
              <a:t>(3 NF)</a:t>
            </a:r>
            <a:endParaRPr lang="en-US" sz="3400" dirty="0"/>
          </a:p>
        </p:txBody>
      </p:sp>
      <p:sp>
        <p:nvSpPr>
          <p:cNvPr id="4" name="TextBox 3">
            <a:extLst>
              <a:ext uri="{FF2B5EF4-FFF2-40B4-BE49-F238E27FC236}">
                <a16:creationId xmlns:a16="http://schemas.microsoft.com/office/drawing/2014/main" id="{4F8F2549-30CD-45C6-9C44-B78B9A2BF801}"/>
              </a:ext>
            </a:extLst>
          </p:cNvPr>
          <p:cNvSpPr txBox="1"/>
          <p:nvPr/>
        </p:nvSpPr>
        <p:spPr>
          <a:xfrm>
            <a:off x="3773091" y="207682"/>
            <a:ext cx="1524000" cy="40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000" b="1" dirty="0">
                <a:solidFill>
                  <a:schemeClr val="bg1">
                    <a:lumMod val="95000"/>
                  </a:schemeClr>
                </a:solidFill>
                <a:latin typeface="Cambria Math" panose="02040503050406030204" pitchFamily="18" charset="0"/>
                <a:ea typeface="Cambria Math" panose="02040503050406030204" pitchFamily="18" charset="0"/>
              </a:rPr>
              <a:t>Employee</a:t>
            </a:r>
          </a:p>
        </p:txBody>
      </p:sp>
      <p:graphicFrame>
        <p:nvGraphicFramePr>
          <p:cNvPr id="3" name="Table 2">
            <a:extLst>
              <a:ext uri="{FF2B5EF4-FFF2-40B4-BE49-F238E27FC236}">
                <a16:creationId xmlns:a16="http://schemas.microsoft.com/office/drawing/2014/main" id="{E01D3408-FFB8-440A-A822-39DFD79F549A}"/>
              </a:ext>
            </a:extLst>
          </p:cNvPr>
          <p:cNvGraphicFramePr>
            <a:graphicFrameLocks noGrp="1"/>
          </p:cNvGraphicFramePr>
          <p:nvPr>
            <p:extLst>
              <p:ext uri="{D42A27DB-BD31-4B8C-83A1-F6EECF244321}">
                <p14:modId xmlns:p14="http://schemas.microsoft.com/office/powerpoint/2010/main" val="2863050087"/>
              </p:ext>
            </p:extLst>
          </p:nvPr>
        </p:nvGraphicFramePr>
        <p:xfrm>
          <a:off x="3601986" y="753388"/>
          <a:ext cx="8049543" cy="2514600"/>
        </p:xfrm>
        <a:graphic>
          <a:graphicData uri="http://schemas.openxmlformats.org/drawingml/2006/table">
            <a:tbl>
              <a:tblPr>
                <a:tableStyleId>{D113A9D2-9D6B-4929-AA2D-F23B5EE8CBE7}</a:tableStyleId>
              </a:tblPr>
              <a:tblGrid>
                <a:gridCol w="1036002">
                  <a:extLst>
                    <a:ext uri="{9D8B030D-6E8A-4147-A177-3AD203B41FA5}">
                      <a16:colId xmlns:a16="http://schemas.microsoft.com/office/drawing/2014/main" val="2861375768"/>
                    </a:ext>
                  </a:extLst>
                </a:gridCol>
                <a:gridCol w="1263191">
                  <a:extLst>
                    <a:ext uri="{9D8B030D-6E8A-4147-A177-3AD203B41FA5}">
                      <a16:colId xmlns:a16="http://schemas.microsoft.com/office/drawing/2014/main" val="3440244166"/>
                    </a:ext>
                  </a:extLst>
                </a:gridCol>
                <a:gridCol w="1329180">
                  <a:extLst>
                    <a:ext uri="{9D8B030D-6E8A-4147-A177-3AD203B41FA5}">
                      <a16:colId xmlns:a16="http://schemas.microsoft.com/office/drawing/2014/main" val="77613298"/>
                    </a:ext>
                  </a:extLst>
                </a:gridCol>
                <a:gridCol w="1282045">
                  <a:extLst>
                    <a:ext uri="{9D8B030D-6E8A-4147-A177-3AD203B41FA5}">
                      <a16:colId xmlns:a16="http://schemas.microsoft.com/office/drawing/2014/main" val="1914804353"/>
                    </a:ext>
                  </a:extLst>
                </a:gridCol>
                <a:gridCol w="1470582">
                  <a:extLst>
                    <a:ext uri="{9D8B030D-6E8A-4147-A177-3AD203B41FA5}">
                      <a16:colId xmlns:a16="http://schemas.microsoft.com/office/drawing/2014/main" val="357742485"/>
                    </a:ext>
                  </a:extLst>
                </a:gridCol>
                <a:gridCol w="1668543">
                  <a:extLst>
                    <a:ext uri="{9D8B030D-6E8A-4147-A177-3AD203B41FA5}">
                      <a16:colId xmlns:a16="http://schemas.microsoft.com/office/drawing/2014/main" val="3628188920"/>
                    </a:ext>
                  </a:extLst>
                </a:gridCol>
              </a:tblGrid>
              <a:tr h="0">
                <a:tc>
                  <a:txBody>
                    <a:bodyPr/>
                    <a:lstStyle/>
                    <a:p>
                      <a:pPr algn="l"/>
                      <a:r>
                        <a:rPr lang="en-US" sz="2000" b="1" dirty="0">
                          <a:effectLst/>
                          <a:latin typeface="Cambria Math" panose="02040503050406030204" pitchFamily="18" charset="0"/>
                          <a:ea typeface="Cambria Math" panose="02040503050406030204" pitchFamily="18" charset="0"/>
                        </a:rPr>
                        <a:t>id</a:t>
                      </a:r>
                    </a:p>
                  </a:txBody>
                  <a:tcPr marT="57150" marB="57150" anchor="ctr"/>
                </a:tc>
                <a:tc>
                  <a:txBody>
                    <a:bodyPr/>
                    <a:lstStyle/>
                    <a:p>
                      <a:pPr algn="l"/>
                      <a:r>
                        <a:rPr lang="en-US" sz="2000" b="1" dirty="0">
                          <a:effectLst/>
                          <a:latin typeface="Cambria Math" panose="02040503050406030204" pitchFamily="18" charset="0"/>
                          <a:ea typeface="Cambria Math" panose="02040503050406030204" pitchFamily="18" charset="0"/>
                        </a:rPr>
                        <a:t>name</a:t>
                      </a:r>
                    </a:p>
                  </a:txBody>
                  <a:tcPr marT="57150" marB="57150" anchor="ctr"/>
                </a:tc>
                <a:tc>
                  <a:txBody>
                    <a:bodyPr/>
                    <a:lstStyle/>
                    <a:p>
                      <a:pPr algn="l"/>
                      <a:r>
                        <a:rPr lang="en-US" sz="2000" b="1" dirty="0">
                          <a:effectLst/>
                          <a:latin typeface="Cambria Math" panose="02040503050406030204" pitchFamily="18" charset="0"/>
                          <a:ea typeface="Cambria Math" panose="02040503050406030204" pitchFamily="18" charset="0"/>
                        </a:rPr>
                        <a:t>zip</a:t>
                      </a:r>
                    </a:p>
                  </a:txBody>
                  <a:tcPr marT="57150" marB="57150" anchor="ctr"/>
                </a:tc>
                <a:tc>
                  <a:txBody>
                    <a:bodyPr/>
                    <a:lstStyle/>
                    <a:p>
                      <a:pPr algn="l"/>
                      <a:r>
                        <a:rPr lang="en-US" sz="2000" b="1" dirty="0">
                          <a:effectLst/>
                          <a:latin typeface="Cambria Math" panose="02040503050406030204" pitchFamily="18" charset="0"/>
                          <a:ea typeface="Cambria Math" panose="02040503050406030204" pitchFamily="18" charset="0"/>
                        </a:rPr>
                        <a:t>state</a:t>
                      </a:r>
                    </a:p>
                  </a:txBody>
                  <a:tcPr marT="57150" marB="57150" anchor="ctr"/>
                </a:tc>
                <a:tc>
                  <a:txBody>
                    <a:bodyPr/>
                    <a:lstStyle/>
                    <a:p>
                      <a:pPr algn="l"/>
                      <a:r>
                        <a:rPr lang="en-US" sz="2000" b="1" dirty="0">
                          <a:effectLst/>
                          <a:latin typeface="Cambria Math" panose="02040503050406030204" pitchFamily="18" charset="0"/>
                          <a:ea typeface="Cambria Math" panose="02040503050406030204" pitchFamily="18" charset="0"/>
                        </a:rPr>
                        <a:t>city</a:t>
                      </a:r>
                    </a:p>
                  </a:txBody>
                  <a:tcPr marT="57150" marB="57150" anchor="ctr"/>
                </a:tc>
                <a:tc>
                  <a:txBody>
                    <a:bodyPr/>
                    <a:lstStyle/>
                    <a:p>
                      <a:pPr algn="l"/>
                      <a:r>
                        <a:rPr lang="en-US" sz="2000" b="1" dirty="0">
                          <a:effectLst/>
                          <a:latin typeface="Cambria Math" panose="02040503050406030204" pitchFamily="18" charset="0"/>
                          <a:ea typeface="Cambria Math" panose="02040503050406030204" pitchFamily="18" charset="0"/>
                        </a:rPr>
                        <a:t>district</a:t>
                      </a:r>
                    </a:p>
                  </a:txBody>
                  <a:tcPr marT="57150" marB="57150" anchor="ctr"/>
                </a:tc>
                <a:extLst>
                  <a:ext uri="{0D108BD9-81ED-4DB2-BD59-A6C34878D82A}">
                    <a16:rowId xmlns:a16="http://schemas.microsoft.com/office/drawing/2014/main" val="2734324970"/>
                  </a:ext>
                </a:extLst>
              </a:tr>
              <a:tr h="0">
                <a:tc>
                  <a:txBody>
                    <a:bodyPr/>
                    <a:lstStyle/>
                    <a:p>
                      <a:pPr algn="l"/>
                      <a:r>
                        <a:rPr lang="en-US" sz="2000">
                          <a:effectLst/>
                          <a:latin typeface="Cambria Math" panose="02040503050406030204" pitchFamily="18" charset="0"/>
                          <a:ea typeface="Cambria Math" panose="02040503050406030204" pitchFamily="18" charset="0"/>
                        </a:rPr>
                        <a:t>1001</a:t>
                      </a:r>
                    </a:p>
                  </a:txBody>
                  <a:tcPr marT="57150" marB="57150" anchor="ctr"/>
                </a:tc>
                <a:tc>
                  <a:txBody>
                    <a:bodyPr/>
                    <a:lstStyle/>
                    <a:p>
                      <a:pPr algn="l"/>
                      <a:r>
                        <a:rPr lang="en-US" sz="2000" dirty="0">
                          <a:effectLst/>
                          <a:latin typeface="Cambria Math" panose="02040503050406030204" pitchFamily="18" charset="0"/>
                          <a:ea typeface="Cambria Math" panose="02040503050406030204" pitchFamily="18" charset="0"/>
                        </a:rPr>
                        <a:t>John</a:t>
                      </a:r>
                    </a:p>
                  </a:txBody>
                  <a:tcPr marT="57150" marB="57150" anchor="ctr"/>
                </a:tc>
                <a:tc>
                  <a:txBody>
                    <a:bodyPr/>
                    <a:lstStyle/>
                    <a:p>
                      <a:pPr algn="l"/>
                      <a:r>
                        <a:rPr lang="en-US" sz="2000" dirty="0">
                          <a:effectLst/>
                          <a:latin typeface="Cambria Math" panose="02040503050406030204" pitchFamily="18" charset="0"/>
                          <a:ea typeface="Cambria Math" panose="02040503050406030204" pitchFamily="18" charset="0"/>
                        </a:rPr>
                        <a:t>282005</a:t>
                      </a:r>
                    </a:p>
                  </a:txBody>
                  <a:tcPr marT="57150" marB="57150" anchor="ctr"/>
                </a:tc>
                <a:tc>
                  <a:txBody>
                    <a:bodyPr/>
                    <a:lstStyle/>
                    <a:p>
                      <a:pPr algn="l"/>
                      <a:r>
                        <a:rPr lang="en-US" sz="2000" dirty="0">
                          <a:effectLst/>
                          <a:latin typeface="Cambria Math" panose="02040503050406030204" pitchFamily="18" charset="0"/>
                          <a:ea typeface="Cambria Math" panose="02040503050406030204" pitchFamily="18" charset="0"/>
                        </a:rPr>
                        <a:t>UP</a:t>
                      </a:r>
                    </a:p>
                  </a:txBody>
                  <a:tcPr marT="57150" marB="57150" anchor="ctr"/>
                </a:tc>
                <a:tc>
                  <a:txBody>
                    <a:bodyPr/>
                    <a:lstStyle/>
                    <a:p>
                      <a:pPr algn="l"/>
                      <a:r>
                        <a:rPr lang="en-US" sz="2000" dirty="0">
                          <a:effectLst/>
                          <a:latin typeface="Cambria Math" panose="02040503050406030204" pitchFamily="18" charset="0"/>
                          <a:ea typeface="Cambria Math" panose="02040503050406030204" pitchFamily="18" charset="0"/>
                        </a:rPr>
                        <a:t>Agra</a:t>
                      </a:r>
                    </a:p>
                  </a:txBody>
                  <a:tcPr marT="57150" marB="57150" anchor="ctr"/>
                </a:tc>
                <a:tc>
                  <a:txBody>
                    <a:bodyPr/>
                    <a:lstStyle/>
                    <a:p>
                      <a:pPr algn="l"/>
                      <a:r>
                        <a:rPr lang="en-US" sz="2000">
                          <a:effectLst/>
                          <a:latin typeface="Cambria Math" panose="02040503050406030204" pitchFamily="18" charset="0"/>
                          <a:ea typeface="Cambria Math" panose="02040503050406030204" pitchFamily="18" charset="0"/>
                        </a:rPr>
                        <a:t>Dayal Bagh</a:t>
                      </a:r>
                    </a:p>
                  </a:txBody>
                  <a:tcPr marT="57150" marB="57150" anchor="ctr"/>
                </a:tc>
                <a:extLst>
                  <a:ext uri="{0D108BD9-81ED-4DB2-BD59-A6C34878D82A}">
                    <a16:rowId xmlns:a16="http://schemas.microsoft.com/office/drawing/2014/main" val="2764398984"/>
                  </a:ext>
                </a:extLst>
              </a:tr>
              <a:tr h="0">
                <a:tc>
                  <a:txBody>
                    <a:bodyPr/>
                    <a:lstStyle/>
                    <a:p>
                      <a:pPr algn="l"/>
                      <a:r>
                        <a:rPr lang="en-US" sz="2000">
                          <a:effectLst/>
                          <a:latin typeface="Cambria Math" panose="02040503050406030204" pitchFamily="18" charset="0"/>
                          <a:ea typeface="Cambria Math" panose="02040503050406030204" pitchFamily="18" charset="0"/>
                        </a:rPr>
                        <a:t>1002</a:t>
                      </a:r>
                    </a:p>
                  </a:txBody>
                  <a:tcPr marT="57150" marB="57150" anchor="ctr"/>
                </a:tc>
                <a:tc>
                  <a:txBody>
                    <a:bodyPr/>
                    <a:lstStyle/>
                    <a:p>
                      <a:pPr algn="l"/>
                      <a:r>
                        <a:rPr lang="en-US" sz="2000">
                          <a:effectLst/>
                          <a:latin typeface="Cambria Math" panose="02040503050406030204" pitchFamily="18" charset="0"/>
                          <a:ea typeface="Cambria Math" panose="02040503050406030204" pitchFamily="18" charset="0"/>
                        </a:rPr>
                        <a:t>Ajeet</a:t>
                      </a:r>
                    </a:p>
                  </a:txBody>
                  <a:tcPr marT="57150" marB="57150" anchor="ctr"/>
                </a:tc>
                <a:tc>
                  <a:txBody>
                    <a:bodyPr/>
                    <a:lstStyle/>
                    <a:p>
                      <a:pPr algn="l"/>
                      <a:r>
                        <a:rPr lang="en-US" sz="2000" dirty="0">
                          <a:effectLst/>
                          <a:latin typeface="Cambria Math" panose="02040503050406030204" pitchFamily="18" charset="0"/>
                          <a:ea typeface="Cambria Math" panose="02040503050406030204" pitchFamily="18" charset="0"/>
                        </a:rPr>
                        <a:t>222008</a:t>
                      </a:r>
                    </a:p>
                  </a:txBody>
                  <a:tcPr marT="57150" marB="57150" anchor="ctr"/>
                </a:tc>
                <a:tc>
                  <a:txBody>
                    <a:bodyPr/>
                    <a:lstStyle/>
                    <a:p>
                      <a:pPr algn="l"/>
                      <a:r>
                        <a:rPr lang="en-US" sz="2000" dirty="0">
                          <a:effectLst/>
                          <a:latin typeface="Cambria Math" panose="02040503050406030204" pitchFamily="18" charset="0"/>
                          <a:ea typeface="Cambria Math" panose="02040503050406030204" pitchFamily="18" charset="0"/>
                        </a:rPr>
                        <a:t>TN</a:t>
                      </a:r>
                    </a:p>
                  </a:txBody>
                  <a:tcPr marT="57150" marB="57150" anchor="ctr"/>
                </a:tc>
                <a:tc>
                  <a:txBody>
                    <a:bodyPr/>
                    <a:lstStyle/>
                    <a:p>
                      <a:pPr algn="l"/>
                      <a:r>
                        <a:rPr lang="en-US" sz="2000" dirty="0">
                          <a:effectLst/>
                          <a:latin typeface="Cambria Math" panose="02040503050406030204" pitchFamily="18" charset="0"/>
                          <a:ea typeface="Cambria Math" panose="02040503050406030204" pitchFamily="18" charset="0"/>
                        </a:rPr>
                        <a:t>Chennai</a:t>
                      </a:r>
                    </a:p>
                  </a:txBody>
                  <a:tcPr marT="57150" marB="57150" anchor="ctr"/>
                </a:tc>
                <a:tc>
                  <a:txBody>
                    <a:bodyPr/>
                    <a:lstStyle/>
                    <a:p>
                      <a:pPr algn="l"/>
                      <a:r>
                        <a:rPr lang="en-US" sz="2000">
                          <a:effectLst/>
                          <a:latin typeface="Cambria Math" panose="02040503050406030204" pitchFamily="18" charset="0"/>
                          <a:ea typeface="Cambria Math" panose="02040503050406030204" pitchFamily="18" charset="0"/>
                        </a:rPr>
                        <a:t>M-City</a:t>
                      </a:r>
                    </a:p>
                  </a:txBody>
                  <a:tcPr marT="57150" marB="57150" anchor="ctr"/>
                </a:tc>
                <a:extLst>
                  <a:ext uri="{0D108BD9-81ED-4DB2-BD59-A6C34878D82A}">
                    <a16:rowId xmlns:a16="http://schemas.microsoft.com/office/drawing/2014/main" val="670155443"/>
                  </a:ext>
                </a:extLst>
              </a:tr>
              <a:tr h="0">
                <a:tc>
                  <a:txBody>
                    <a:bodyPr/>
                    <a:lstStyle/>
                    <a:p>
                      <a:pPr algn="l"/>
                      <a:r>
                        <a:rPr lang="en-US" sz="2000">
                          <a:effectLst/>
                          <a:latin typeface="Cambria Math" panose="02040503050406030204" pitchFamily="18" charset="0"/>
                          <a:ea typeface="Cambria Math" panose="02040503050406030204" pitchFamily="18" charset="0"/>
                        </a:rPr>
                        <a:t>1006</a:t>
                      </a:r>
                    </a:p>
                  </a:txBody>
                  <a:tcPr marT="57150" marB="57150" anchor="ctr"/>
                </a:tc>
                <a:tc>
                  <a:txBody>
                    <a:bodyPr/>
                    <a:lstStyle/>
                    <a:p>
                      <a:pPr algn="l"/>
                      <a:r>
                        <a:rPr lang="en-US" sz="2000">
                          <a:effectLst/>
                          <a:latin typeface="Cambria Math" panose="02040503050406030204" pitchFamily="18" charset="0"/>
                          <a:ea typeface="Cambria Math" panose="02040503050406030204" pitchFamily="18" charset="0"/>
                        </a:rPr>
                        <a:t>Lora</a:t>
                      </a:r>
                    </a:p>
                  </a:txBody>
                  <a:tcPr marT="57150" marB="57150" anchor="ctr"/>
                </a:tc>
                <a:tc>
                  <a:txBody>
                    <a:bodyPr/>
                    <a:lstStyle/>
                    <a:p>
                      <a:pPr algn="l"/>
                      <a:r>
                        <a:rPr lang="en-US" sz="2000">
                          <a:effectLst/>
                          <a:latin typeface="Cambria Math" panose="02040503050406030204" pitchFamily="18" charset="0"/>
                          <a:ea typeface="Cambria Math" panose="02040503050406030204" pitchFamily="18" charset="0"/>
                        </a:rPr>
                        <a:t>282007</a:t>
                      </a:r>
                    </a:p>
                  </a:txBody>
                  <a:tcPr marT="57150" marB="57150" anchor="ctr"/>
                </a:tc>
                <a:tc>
                  <a:txBody>
                    <a:bodyPr/>
                    <a:lstStyle/>
                    <a:p>
                      <a:pPr algn="l"/>
                      <a:r>
                        <a:rPr lang="en-US" sz="2000" dirty="0">
                          <a:effectLst/>
                          <a:latin typeface="Cambria Math" panose="02040503050406030204" pitchFamily="18" charset="0"/>
                          <a:ea typeface="Cambria Math" panose="02040503050406030204" pitchFamily="18" charset="0"/>
                        </a:rPr>
                        <a:t>TN</a:t>
                      </a:r>
                    </a:p>
                  </a:txBody>
                  <a:tcPr marT="57150" marB="57150" anchor="ctr"/>
                </a:tc>
                <a:tc>
                  <a:txBody>
                    <a:bodyPr/>
                    <a:lstStyle/>
                    <a:p>
                      <a:pPr algn="l"/>
                      <a:r>
                        <a:rPr lang="en-US" sz="2000" dirty="0">
                          <a:effectLst/>
                          <a:latin typeface="Cambria Math" panose="02040503050406030204" pitchFamily="18" charset="0"/>
                          <a:ea typeface="Cambria Math" panose="02040503050406030204" pitchFamily="18" charset="0"/>
                        </a:rPr>
                        <a:t>Chennai</a:t>
                      </a:r>
                    </a:p>
                  </a:txBody>
                  <a:tcPr marT="57150" marB="57150" anchor="ctr"/>
                </a:tc>
                <a:tc>
                  <a:txBody>
                    <a:bodyPr/>
                    <a:lstStyle/>
                    <a:p>
                      <a:pPr algn="l"/>
                      <a:r>
                        <a:rPr lang="en-US" sz="2000" dirty="0" err="1">
                          <a:effectLst/>
                          <a:latin typeface="Cambria Math" panose="02040503050406030204" pitchFamily="18" charset="0"/>
                          <a:ea typeface="Cambria Math" panose="02040503050406030204" pitchFamily="18" charset="0"/>
                        </a:rPr>
                        <a:t>Urrapakkam</a:t>
                      </a:r>
                      <a:endParaRPr lang="en-US" sz="2000" dirty="0">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a16="http://schemas.microsoft.com/office/drawing/2014/main" val="1106368213"/>
                  </a:ext>
                </a:extLst>
              </a:tr>
              <a:tr h="0">
                <a:tc>
                  <a:txBody>
                    <a:bodyPr/>
                    <a:lstStyle/>
                    <a:p>
                      <a:pPr algn="l"/>
                      <a:r>
                        <a:rPr lang="en-US" sz="2000">
                          <a:effectLst/>
                          <a:latin typeface="Cambria Math" panose="02040503050406030204" pitchFamily="18" charset="0"/>
                          <a:ea typeface="Cambria Math" panose="02040503050406030204" pitchFamily="18" charset="0"/>
                        </a:rPr>
                        <a:t>1101</a:t>
                      </a:r>
                    </a:p>
                  </a:txBody>
                  <a:tcPr marT="57150" marB="57150" anchor="ctr"/>
                </a:tc>
                <a:tc>
                  <a:txBody>
                    <a:bodyPr/>
                    <a:lstStyle/>
                    <a:p>
                      <a:pPr algn="l"/>
                      <a:r>
                        <a:rPr lang="en-US" sz="2000">
                          <a:effectLst/>
                          <a:latin typeface="Cambria Math" panose="02040503050406030204" pitchFamily="18" charset="0"/>
                          <a:ea typeface="Cambria Math" panose="02040503050406030204" pitchFamily="18" charset="0"/>
                        </a:rPr>
                        <a:t>Lilly</a:t>
                      </a:r>
                    </a:p>
                  </a:txBody>
                  <a:tcPr marT="57150" marB="57150" anchor="ctr"/>
                </a:tc>
                <a:tc>
                  <a:txBody>
                    <a:bodyPr/>
                    <a:lstStyle/>
                    <a:p>
                      <a:pPr algn="l"/>
                      <a:r>
                        <a:rPr lang="en-US" sz="2000">
                          <a:effectLst/>
                          <a:latin typeface="Cambria Math" panose="02040503050406030204" pitchFamily="18" charset="0"/>
                          <a:ea typeface="Cambria Math" panose="02040503050406030204" pitchFamily="18" charset="0"/>
                        </a:rPr>
                        <a:t>292008</a:t>
                      </a:r>
                    </a:p>
                  </a:txBody>
                  <a:tcPr marT="57150" marB="57150" anchor="ctr"/>
                </a:tc>
                <a:tc>
                  <a:txBody>
                    <a:bodyPr/>
                    <a:lstStyle/>
                    <a:p>
                      <a:pPr algn="l"/>
                      <a:r>
                        <a:rPr lang="en-US" sz="2000">
                          <a:effectLst/>
                          <a:latin typeface="Cambria Math" panose="02040503050406030204" pitchFamily="18" charset="0"/>
                          <a:ea typeface="Cambria Math" panose="02040503050406030204" pitchFamily="18" charset="0"/>
                        </a:rPr>
                        <a:t>UK</a:t>
                      </a:r>
                    </a:p>
                  </a:txBody>
                  <a:tcPr marT="57150" marB="57150" anchor="ctr"/>
                </a:tc>
                <a:tc>
                  <a:txBody>
                    <a:bodyPr/>
                    <a:lstStyle/>
                    <a:p>
                      <a:pPr algn="l"/>
                      <a:r>
                        <a:rPr lang="en-US" sz="2000" dirty="0">
                          <a:effectLst/>
                          <a:latin typeface="Cambria Math" panose="02040503050406030204" pitchFamily="18" charset="0"/>
                          <a:ea typeface="Cambria Math" panose="02040503050406030204" pitchFamily="18" charset="0"/>
                        </a:rPr>
                        <a:t>Pauri</a:t>
                      </a:r>
                    </a:p>
                  </a:txBody>
                  <a:tcPr marT="57150" marB="57150" anchor="ctr"/>
                </a:tc>
                <a:tc>
                  <a:txBody>
                    <a:bodyPr/>
                    <a:lstStyle/>
                    <a:p>
                      <a:pPr algn="l"/>
                      <a:r>
                        <a:rPr lang="en-US" sz="2000" dirty="0">
                          <a:effectLst/>
                          <a:latin typeface="Cambria Math" panose="02040503050406030204" pitchFamily="18" charset="0"/>
                          <a:ea typeface="Cambria Math" panose="02040503050406030204" pitchFamily="18" charset="0"/>
                        </a:rPr>
                        <a:t>Bhagwan</a:t>
                      </a:r>
                    </a:p>
                  </a:txBody>
                  <a:tcPr marT="57150" marB="57150" anchor="ctr"/>
                </a:tc>
                <a:extLst>
                  <a:ext uri="{0D108BD9-81ED-4DB2-BD59-A6C34878D82A}">
                    <a16:rowId xmlns:a16="http://schemas.microsoft.com/office/drawing/2014/main" val="2672404814"/>
                  </a:ext>
                </a:extLst>
              </a:tr>
              <a:tr h="0">
                <a:tc>
                  <a:txBody>
                    <a:bodyPr/>
                    <a:lstStyle/>
                    <a:p>
                      <a:pPr algn="l"/>
                      <a:r>
                        <a:rPr lang="en-US" sz="2000">
                          <a:effectLst/>
                          <a:latin typeface="Cambria Math" panose="02040503050406030204" pitchFamily="18" charset="0"/>
                          <a:ea typeface="Cambria Math" panose="02040503050406030204" pitchFamily="18" charset="0"/>
                        </a:rPr>
                        <a:t>1201</a:t>
                      </a:r>
                    </a:p>
                  </a:txBody>
                  <a:tcPr marT="57150" marB="57150" anchor="ctr"/>
                </a:tc>
                <a:tc>
                  <a:txBody>
                    <a:bodyPr/>
                    <a:lstStyle/>
                    <a:p>
                      <a:pPr algn="l"/>
                      <a:r>
                        <a:rPr lang="en-US" sz="2000">
                          <a:effectLst/>
                          <a:latin typeface="Cambria Math" panose="02040503050406030204" pitchFamily="18" charset="0"/>
                          <a:ea typeface="Cambria Math" panose="02040503050406030204" pitchFamily="18" charset="0"/>
                        </a:rPr>
                        <a:t>Steve</a:t>
                      </a:r>
                    </a:p>
                  </a:txBody>
                  <a:tcPr marT="57150" marB="57150" anchor="ctr"/>
                </a:tc>
                <a:tc>
                  <a:txBody>
                    <a:bodyPr/>
                    <a:lstStyle/>
                    <a:p>
                      <a:pPr algn="l"/>
                      <a:r>
                        <a:rPr lang="en-US" sz="2000">
                          <a:effectLst/>
                          <a:latin typeface="Cambria Math" panose="02040503050406030204" pitchFamily="18" charset="0"/>
                          <a:ea typeface="Cambria Math" panose="02040503050406030204" pitchFamily="18" charset="0"/>
                        </a:rPr>
                        <a:t>222999</a:t>
                      </a:r>
                    </a:p>
                  </a:txBody>
                  <a:tcPr marT="57150" marB="57150" anchor="ctr"/>
                </a:tc>
                <a:tc>
                  <a:txBody>
                    <a:bodyPr/>
                    <a:lstStyle/>
                    <a:p>
                      <a:pPr algn="l"/>
                      <a:r>
                        <a:rPr lang="en-US" sz="2000">
                          <a:effectLst/>
                          <a:latin typeface="Cambria Math" panose="02040503050406030204" pitchFamily="18" charset="0"/>
                          <a:ea typeface="Cambria Math" panose="02040503050406030204" pitchFamily="18" charset="0"/>
                        </a:rPr>
                        <a:t>MP</a:t>
                      </a:r>
                    </a:p>
                  </a:txBody>
                  <a:tcPr marT="57150" marB="57150" anchor="ctr"/>
                </a:tc>
                <a:tc>
                  <a:txBody>
                    <a:bodyPr/>
                    <a:lstStyle/>
                    <a:p>
                      <a:pPr algn="l"/>
                      <a:r>
                        <a:rPr lang="en-US" sz="2000" dirty="0">
                          <a:effectLst/>
                          <a:latin typeface="Cambria Math" panose="02040503050406030204" pitchFamily="18" charset="0"/>
                          <a:ea typeface="Cambria Math" panose="02040503050406030204" pitchFamily="18" charset="0"/>
                        </a:rPr>
                        <a:t>Gwalior</a:t>
                      </a:r>
                    </a:p>
                  </a:txBody>
                  <a:tcPr marT="57150" marB="57150" anchor="ctr"/>
                </a:tc>
                <a:tc>
                  <a:txBody>
                    <a:bodyPr/>
                    <a:lstStyle/>
                    <a:p>
                      <a:pPr algn="l"/>
                      <a:r>
                        <a:rPr lang="en-US" sz="2000" dirty="0">
                          <a:effectLst/>
                          <a:latin typeface="Cambria Math" panose="02040503050406030204" pitchFamily="18" charset="0"/>
                          <a:ea typeface="Cambria Math" panose="02040503050406030204" pitchFamily="18" charset="0"/>
                        </a:rPr>
                        <a:t>Ratan</a:t>
                      </a:r>
                    </a:p>
                  </a:txBody>
                  <a:tcPr marT="57150" marB="57150" anchor="ctr"/>
                </a:tc>
                <a:extLst>
                  <a:ext uri="{0D108BD9-81ED-4DB2-BD59-A6C34878D82A}">
                    <a16:rowId xmlns:a16="http://schemas.microsoft.com/office/drawing/2014/main" val="30266649"/>
                  </a:ext>
                </a:extLst>
              </a:tr>
            </a:tbl>
          </a:graphicData>
        </a:graphic>
      </p:graphicFrame>
      <p:sp>
        <p:nvSpPr>
          <p:cNvPr id="6" name="Rectangle 5">
            <a:extLst>
              <a:ext uri="{FF2B5EF4-FFF2-40B4-BE49-F238E27FC236}">
                <a16:creationId xmlns:a16="http://schemas.microsoft.com/office/drawing/2014/main" id="{B5F905FB-32EF-498D-8E37-90682A8BDCAA}"/>
              </a:ext>
            </a:extLst>
          </p:cNvPr>
          <p:cNvSpPr/>
          <p:nvPr/>
        </p:nvSpPr>
        <p:spPr>
          <a:xfrm>
            <a:off x="3601985" y="3413584"/>
            <a:ext cx="8049543" cy="1323439"/>
          </a:xfrm>
          <a:prstGeom prst="rect">
            <a:avLst/>
          </a:prstGeom>
        </p:spPr>
        <p:txBody>
          <a:bodyPr wrap="square">
            <a:spAutoFit/>
          </a:bodyPr>
          <a:lstStyle/>
          <a:p>
            <a:pPr marL="342900" indent="-342900">
              <a:buFont typeface="Wingdings" panose="05000000000000000000" pitchFamily="2" charset="2"/>
              <a:buChar char="ü"/>
            </a:pPr>
            <a:r>
              <a:rPr lang="en-US" sz="2000" b="1" dirty="0">
                <a:solidFill>
                  <a:srgbClr val="FF0000"/>
                </a:solidFill>
                <a:latin typeface="Cambria Math" panose="02040503050406030204" pitchFamily="18" charset="0"/>
                <a:ea typeface="Cambria Math" panose="02040503050406030204" pitchFamily="18" charset="0"/>
              </a:rPr>
              <a:t>Super keys</a:t>
            </a:r>
            <a:r>
              <a:rPr lang="en-US" sz="2000" dirty="0">
                <a:solidFill>
                  <a:srgbClr val="FF0000"/>
                </a:solidFill>
                <a:latin typeface="Cambria Math" panose="02040503050406030204" pitchFamily="18" charset="0"/>
                <a:ea typeface="Cambria Math" panose="02040503050406030204" pitchFamily="18" charset="0"/>
              </a:rPr>
              <a:t>: {id}, {id, name}, {id, name, zip}…so on</a:t>
            </a:r>
          </a:p>
          <a:p>
            <a:pPr marL="342900" indent="-342900">
              <a:buFont typeface="Wingdings" panose="05000000000000000000" pitchFamily="2" charset="2"/>
              <a:buChar char="ü"/>
            </a:pPr>
            <a:r>
              <a:rPr lang="en-US" sz="2000" b="1" dirty="0">
                <a:solidFill>
                  <a:srgbClr val="FF0000"/>
                </a:solidFill>
                <a:latin typeface="Cambria Math" panose="02040503050406030204" pitchFamily="18" charset="0"/>
                <a:ea typeface="Cambria Math" panose="02040503050406030204" pitchFamily="18" charset="0"/>
              </a:rPr>
              <a:t>Candidate Keys</a:t>
            </a:r>
            <a:r>
              <a:rPr lang="en-US" sz="2000" dirty="0">
                <a:solidFill>
                  <a:srgbClr val="FF0000"/>
                </a:solidFill>
                <a:latin typeface="Cambria Math" panose="02040503050406030204" pitchFamily="18" charset="0"/>
                <a:ea typeface="Cambria Math" panose="02040503050406030204" pitchFamily="18" charset="0"/>
              </a:rPr>
              <a:t>: {id}</a:t>
            </a:r>
          </a:p>
          <a:p>
            <a:pPr marL="342900" indent="-342900">
              <a:buFont typeface="Wingdings" panose="05000000000000000000" pitchFamily="2" charset="2"/>
              <a:buChar char="ü"/>
            </a:pPr>
            <a:r>
              <a:rPr lang="en-US" sz="2000" b="1" dirty="0">
                <a:solidFill>
                  <a:srgbClr val="FF0000"/>
                </a:solidFill>
                <a:latin typeface="Cambria Math" panose="02040503050406030204" pitchFamily="18" charset="0"/>
                <a:ea typeface="Cambria Math" panose="02040503050406030204" pitchFamily="18" charset="0"/>
              </a:rPr>
              <a:t>Non-prime attributes</a:t>
            </a:r>
            <a:r>
              <a:rPr lang="en-US" sz="2000" dirty="0">
                <a:solidFill>
                  <a:srgbClr val="FF0000"/>
                </a:solidFill>
                <a:latin typeface="Cambria Math" panose="02040503050406030204" pitchFamily="18" charset="0"/>
                <a:ea typeface="Cambria Math" panose="02040503050406030204" pitchFamily="18" charset="0"/>
              </a:rPr>
              <a:t>: all attributes except {id} are non-prime as they are not part of any candidate keys.</a:t>
            </a:r>
          </a:p>
        </p:txBody>
      </p:sp>
      <p:sp>
        <p:nvSpPr>
          <p:cNvPr id="7" name="Rectangle 6">
            <a:extLst>
              <a:ext uri="{FF2B5EF4-FFF2-40B4-BE49-F238E27FC236}">
                <a16:creationId xmlns:a16="http://schemas.microsoft.com/office/drawing/2014/main" id="{6604EB13-DFF8-48E1-B8A0-1ADB37CEE84D}"/>
              </a:ext>
            </a:extLst>
          </p:cNvPr>
          <p:cNvSpPr/>
          <p:nvPr/>
        </p:nvSpPr>
        <p:spPr>
          <a:xfrm>
            <a:off x="3601985" y="4755524"/>
            <a:ext cx="8264165" cy="1938992"/>
          </a:xfrm>
          <a:prstGeom prst="rect">
            <a:avLst/>
          </a:prstGeom>
        </p:spPr>
        <p:txBody>
          <a:bodyPr wrap="square">
            <a:spAutoFit/>
          </a:bodyPr>
          <a:lstStyle/>
          <a:p>
            <a:r>
              <a:rPr lang="en-US" sz="2000" dirty="0">
                <a:solidFill>
                  <a:srgbClr val="222426"/>
                </a:solidFill>
                <a:latin typeface="Cambria Math" panose="02040503050406030204" pitchFamily="18" charset="0"/>
                <a:ea typeface="Cambria Math" panose="02040503050406030204" pitchFamily="18" charset="0"/>
              </a:rPr>
              <a:t>{id}         {zip}</a:t>
            </a:r>
          </a:p>
          <a:p>
            <a:r>
              <a:rPr lang="en-US" sz="2000" dirty="0">
                <a:solidFill>
                  <a:srgbClr val="222426"/>
                </a:solidFill>
                <a:latin typeface="Cambria Math" panose="02040503050406030204" pitchFamily="18" charset="0"/>
                <a:ea typeface="Cambria Math" panose="02040503050406030204" pitchFamily="18" charset="0"/>
              </a:rPr>
              <a:t>{zip}         {state, city, district}</a:t>
            </a:r>
          </a:p>
          <a:p>
            <a:r>
              <a:rPr lang="en-US" sz="2000" dirty="0">
                <a:solidFill>
                  <a:srgbClr val="222426"/>
                </a:solidFill>
                <a:latin typeface="Cambria Math" panose="02040503050406030204" pitchFamily="18" charset="0"/>
                <a:ea typeface="Cambria Math" panose="02040503050406030204" pitchFamily="18" charset="0"/>
              </a:rPr>
              <a:t>So transitively, {id}        {state, city, district}</a:t>
            </a:r>
          </a:p>
          <a:p>
            <a:endParaRPr lang="en-US" sz="2000" dirty="0">
              <a:solidFill>
                <a:srgbClr val="222426"/>
              </a:solidFill>
              <a:latin typeface="Cambria Math" panose="02040503050406030204" pitchFamily="18" charset="0"/>
              <a:ea typeface="Cambria Math" panose="02040503050406030204" pitchFamily="18" charset="0"/>
            </a:endParaRPr>
          </a:p>
          <a:p>
            <a:r>
              <a:rPr lang="en-US" sz="2000" dirty="0">
                <a:solidFill>
                  <a:srgbClr val="FF0000"/>
                </a:solidFill>
                <a:latin typeface="Cambria Math" panose="02040503050406030204" pitchFamily="18" charset="0"/>
                <a:ea typeface="Cambria Math" panose="02040503050406030204" pitchFamily="18" charset="0"/>
              </a:rPr>
              <a:t>Here, {state, city, district} are Non-Prime attributes and are functionally dependent on Super Key {id}. Hence it violates rule of 3NF</a:t>
            </a:r>
          </a:p>
        </p:txBody>
      </p:sp>
      <p:cxnSp>
        <p:nvCxnSpPr>
          <p:cNvPr id="8" name="Straight Arrow Connector 7">
            <a:extLst>
              <a:ext uri="{FF2B5EF4-FFF2-40B4-BE49-F238E27FC236}">
                <a16:creationId xmlns:a16="http://schemas.microsoft.com/office/drawing/2014/main" id="{181A16DA-B05F-46E4-BD6C-9A3F615BC39D}"/>
              </a:ext>
            </a:extLst>
          </p:cNvPr>
          <p:cNvCxnSpPr>
            <a:cxnSpLocks/>
          </p:cNvCxnSpPr>
          <p:nvPr/>
        </p:nvCxnSpPr>
        <p:spPr>
          <a:xfrm>
            <a:off x="4125438" y="4987106"/>
            <a:ext cx="4251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43FFDA73-EFAD-4F62-8DF4-2E118DEDB933}"/>
              </a:ext>
            </a:extLst>
          </p:cNvPr>
          <p:cNvCxnSpPr>
            <a:cxnSpLocks/>
          </p:cNvCxnSpPr>
          <p:nvPr/>
        </p:nvCxnSpPr>
        <p:spPr>
          <a:xfrm>
            <a:off x="4261625" y="5304058"/>
            <a:ext cx="4251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BFDB10C6-E1C3-4A79-898E-06FCEBF309B6}"/>
              </a:ext>
            </a:extLst>
          </p:cNvPr>
          <p:cNvCxnSpPr>
            <a:cxnSpLocks/>
          </p:cNvCxnSpPr>
          <p:nvPr/>
        </p:nvCxnSpPr>
        <p:spPr>
          <a:xfrm>
            <a:off x="5761442" y="5570690"/>
            <a:ext cx="4251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31405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fade">
                                      <p:cBhvr>
                                        <p:cTn id="21" dur="500"/>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barn(inVertical)">
                                      <p:cBhvr>
                                        <p:cTn id="26" dur="500"/>
                                        <p:tgtEl>
                                          <p:spTgt spid="6">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7">
                                            <p:txEl>
                                              <p:pRg st="4" end="4"/>
                                            </p:txEl>
                                          </p:spTgt>
                                        </p:tgtEl>
                                        <p:attrNameLst>
                                          <p:attrName>style.visibility</p:attrName>
                                        </p:attrNameLst>
                                      </p:cBhvr>
                                      <p:to>
                                        <p:strVal val="visible"/>
                                      </p:to>
                                    </p:set>
                                    <p:animEffect transition="in" filter="fade">
                                      <p:cBhvr>
                                        <p:cTn id="55"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14" y="1123837"/>
            <a:ext cx="3289955" cy="4601183"/>
          </a:xfrm>
        </p:spPr>
        <p:txBody>
          <a:bodyPr/>
          <a:lstStyle/>
          <a:p>
            <a:r>
              <a:rPr lang="en-US" b="1" dirty="0">
                <a:solidFill>
                  <a:schemeClr val="tx1"/>
                </a:solidFill>
                <a:latin typeface="Cambria" panose="02040503050406030204" pitchFamily="18" charset="0"/>
                <a:ea typeface="Cambria" panose="02040503050406030204" pitchFamily="18" charset="0"/>
              </a:rPr>
              <a:t>Normal Forms</a:t>
            </a:r>
            <a:br>
              <a:rPr lang="en-US" b="1" dirty="0">
                <a:solidFill>
                  <a:schemeClr val="tx1"/>
                </a:solidFill>
                <a:latin typeface="Cambria" panose="02040503050406030204" pitchFamily="18" charset="0"/>
                <a:ea typeface="Cambria" panose="02040503050406030204" pitchFamily="18" charset="0"/>
              </a:rPr>
            </a:br>
            <a:r>
              <a:rPr lang="en-US" sz="3400" b="1" dirty="0">
                <a:solidFill>
                  <a:schemeClr val="tx1"/>
                </a:solidFill>
                <a:latin typeface="Cambria" panose="02040503050406030204" pitchFamily="18" charset="0"/>
                <a:ea typeface="Cambria" panose="02040503050406030204" pitchFamily="18" charset="0"/>
              </a:rPr>
              <a:t>(3 NF)</a:t>
            </a:r>
            <a:endParaRPr lang="en-US" sz="3400" dirty="0"/>
          </a:p>
        </p:txBody>
      </p:sp>
      <p:sp>
        <p:nvSpPr>
          <p:cNvPr id="5" name="Rectangle 4">
            <a:extLst>
              <a:ext uri="{FF2B5EF4-FFF2-40B4-BE49-F238E27FC236}">
                <a16:creationId xmlns:a16="http://schemas.microsoft.com/office/drawing/2014/main" id="{05CD700D-1975-4303-ADC6-8325EE8882B1}"/>
              </a:ext>
            </a:extLst>
          </p:cNvPr>
          <p:cNvSpPr/>
          <p:nvPr/>
        </p:nvSpPr>
        <p:spPr>
          <a:xfrm>
            <a:off x="3453352" y="117538"/>
            <a:ext cx="8273591" cy="830997"/>
          </a:xfrm>
          <a:prstGeom prst="rect">
            <a:avLst/>
          </a:prstGeom>
        </p:spPr>
        <p:txBody>
          <a:bodyPr wrap="square">
            <a:spAutoFit/>
          </a:bodyPr>
          <a:lstStyle/>
          <a:p>
            <a:pPr marL="342900" indent="-342900" algn="just">
              <a:buFont typeface="Wingdings" panose="05000000000000000000" pitchFamily="2" charset="2"/>
              <a:buChar char="Ø"/>
            </a:pPr>
            <a:r>
              <a:rPr lang="en-US" sz="2400" dirty="0">
                <a:latin typeface="Cambria Math" panose="02040503050406030204" pitchFamily="18" charset="0"/>
                <a:ea typeface="Cambria Math" panose="02040503050406030204" pitchFamily="18" charset="0"/>
              </a:rPr>
              <a:t>The solution for this would be splitting it into more than one table such that transitive dependency is removed</a:t>
            </a:r>
          </a:p>
        </p:txBody>
      </p:sp>
      <p:graphicFrame>
        <p:nvGraphicFramePr>
          <p:cNvPr id="9" name="Table 8">
            <a:extLst>
              <a:ext uri="{FF2B5EF4-FFF2-40B4-BE49-F238E27FC236}">
                <a16:creationId xmlns:a16="http://schemas.microsoft.com/office/drawing/2014/main" id="{EC6517C1-C30D-4A5C-B876-5DB0D6AE9D96}"/>
              </a:ext>
            </a:extLst>
          </p:cNvPr>
          <p:cNvGraphicFramePr>
            <a:graphicFrameLocks noGrp="1"/>
          </p:cNvGraphicFramePr>
          <p:nvPr>
            <p:extLst>
              <p:ext uri="{D42A27DB-BD31-4B8C-83A1-F6EECF244321}">
                <p14:modId xmlns:p14="http://schemas.microsoft.com/office/powerpoint/2010/main" val="2592660965"/>
              </p:ext>
            </p:extLst>
          </p:nvPr>
        </p:nvGraphicFramePr>
        <p:xfrm>
          <a:off x="3809379" y="1409965"/>
          <a:ext cx="7804443" cy="2331720"/>
        </p:xfrm>
        <a:graphic>
          <a:graphicData uri="http://schemas.openxmlformats.org/drawingml/2006/table">
            <a:tbl>
              <a:tblPr>
                <a:tableStyleId>{D113A9D2-9D6B-4929-AA2D-F23B5EE8CBE7}</a:tableStyleId>
              </a:tblPr>
              <a:tblGrid>
                <a:gridCol w="2601481">
                  <a:extLst>
                    <a:ext uri="{9D8B030D-6E8A-4147-A177-3AD203B41FA5}">
                      <a16:colId xmlns:a16="http://schemas.microsoft.com/office/drawing/2014/main" val="603247302"/>
                    </a:ext>
                  </a:extLst>
                </a:gridCol>
                <a:gridCol w="2601481">
                  <a:extLst>
                    <a:ext uri="{9D8B030D-6E8A-4147-A177-3AD203B41FA5}">
                      <a16:colId xmlns:a16="http://schemas.microsoft.com/office/drawing/2014/main" val="349898154"/>
                    </a:ext>
                  </a:extLst>
                </a:gridCol>
                <a:gridCol w="2601481">
                  <a:extLst>
                    <a:ext uri="{9D8B030D-6E8A-4147-A177-3AD203B41FA5}">
                      <a16:colId xmlns:a16="http://schemas.microsoft.com/office/drawing/2014/main" val="676302923"/>
                    </a:ext>
                  </a:extLst>
                </a:gridCol>
              </a:tblGrid>
              <a:tr h="349468">
                <a:tc>
                  <a:txBody>
                    <a:bodyPr/>
                    <a:lstStyle/>
                    <a:p>
                      <a:pPr algn="l"/>
                      <a:r>
                        <a:rPr lang="en-US" b="1" dirty="0">
                          <a:effectLst/>
                          <a:latin typeface="Cambria Math" panose="02040503050406030204" pitchFamily="18" charset="0"/>
                          <a:ea typeface="Cambria Math" panose="02040503050406030204" pitchFamily="18" charset="0"/>
                        </a:rPr>
                        <a:t>id</a:t>
                      </a:r>
                    </a:p>
                  </a:txBody>
                  <a:tcPr marT="57150" marB="57150" anchor="ctr"/>
                </a:tc>
                <a:tc>
                  <a:txBody>
                    <a:bodyPr/>
                    <a:lstStyle/>
                    <a:p>
                      <a:pPr algn="l"/>
                      <a:r>
                        <a:rPr lang="en-US" b="1" dirty="0">
                          <a:effectLst/>
                          <a:latin typeface="Cambria Math" panose="02040503050406030204" pitchFamily="18" charset="0"/>
                          <a:ea typeface="Cambria Math" panose="02040503050406030204" pitchFamily="18" charset="0"/>
                        </a:rPr>
                        <a:t>name</a:t>
                      </a:r>
                    </a:p>
                  </a:txBody>
                  <a:tcPr marT="57150" marB="57150" anchor="ctr"/>
                </a:tc>
                <a:tc>
                  <a:txBody>
                    <a:bodyPr/>
                    <a:lstStyle/>
                    <a:p>
                      <a:pPr algn="l"/>
                      <a:r>
                        <a:rPr lang="en-US" b="1" dirty="0">
                          <a:effectLst/>
                          <a:latin typeface="Cambria Math" panose="02040503050406030204" pitchFamily="18" charset="0"/>
                          <a:ea typeface="Cambria Math" panose="02040503050406030204" pitchFamily="18" charset="0"/>
                        </a:rPr>
                        <a:t>zip</a:t>
                      </a:r>
                    </a:p>
                  </a:txBody>
                  <a:tcPr marT="57150" marB="57150" anchor="ctr"/>
                </a:tc>
                <a:extLst>
                  <a:ext uri="{0D108BD9-81ED-4DB2-BD59-A6C34878D82A}">
                    <a16:rowId xmlns:a16="http://schemas.microsoft.com/office/drawing/2014/main" val="12462466"/>
                  </a:ext>
                </a:extLst>
              </a:tr>
              <a:tr h="349468">
                <a:tc>
                  <a:txBody>
                    <a:bodyPr/>
                    <a:lstStyle/>
                    <a:p>
                      <a:pPr algn="l"/>
                      <a:r>
                        <a:rPr lang="en-US" dirty="0">
                          <a:effectLst/>
                          <a:latin typeface="Cambria Math" panose="02040503050406030204" pitchFamily="18" charset="0"/>
                          <a:ea typeface="Cambria Math" panose="02040503050406030204" pitchFamily="18" charset="0"/>
                        </a:rPr>
                        <a:t>1001</a:t>
                      </a:r>
                    </a:p>
                  </a:txBody>
                  <a:tcPr marT="57150" marB="57150" anchor="ctr"/>
                </a:tc>
                <a:tc>
                  <a:txBody>
                    <a:bodyPr/>
                    <a:lstStyle/>
                    <a:p>
                      <a:pPr algn="l"/>
                      <a:r>
                        <a:rPr lang="en-US">
                          <a:effectLst/>
                          <a:latin typeface="Cambria Math" panose="02040503050406030204" pitchFamily="18" charset="0"/>
                          <a:ea typeface="Cambria Math" panose="02040503050406030204" pitchFamily="18" charset="0"/>
                        </a:rPr>
                        <a:t>John</a:t>
                      </a:r>
                    </a:p>
                  </a:txBody>
                  <a:tcPr marT="57150" marB="57150" anchor="ctr"/>
                </a:tc>
                <a:tc>
                  <a:txBody>
                    <a:bodyPr/>
                    <a:lstStyle/>
                    <a:p>
                      <a:pPr algn="l"/>
                      <a:r>
                        <a:rPr lang="en-US" dirty="0">
                          <a:effectLst/>
                          <a:latin typeface="Cambria Math" panose="02040503050406030204" pitchFamily="18" charset="0"/>
                          <a:ea typeface="Cambria Math" panose="02040503050406030204" pitchFamily="18" charset="0"/>
                        </a:rPr>
                        <a:t>282005</a:t>
                      </a:r>
                    </a:p>
                  </a:txBody>
                  <a:tcPr marT="57150" marB="57150" anchor="ctr"/>
                </a:tc>
                <a:extLst>
                  <a:ext uri="{0D108BD9-81ED-4DB2-BD59-A6C34878D82A}">
                    <a16:rowId xmlns:a16="http://schemas.microsoft.com/office/drawing/2014/main" val="243080638"/>
                  </a:ext>
                </a:extLst>
              </a:tr>
              <a:tr h="349468">
                <a:tc>
                  <a:txBody>
                    <a:bodyPr/>
                    <a:lstStyle/>
                    <a:p>
                      <a:pPr algn="l"/>
                      <a:r>
                        <a:rPr lang="en-US" dirty="0">
                          <a:effectLst/>
                          <a:latin typeface="Cambria Math" panose="02040503050406030204" pitchFamily="18" charset="0"/>
                          <a:ea typeface="Cambria Math" panose="02040503050406030204" pitchFamily="18" charset="0"/>
                        </a:rPr>
                        <a:t>1002</a:t>
                      </a:r>
                    </a:p>
                  </a:txBody>
                  <a:tcPr marT="57150" marB="57150" anchor="ctr"/>
                </a:tc>
                <a:tc>
                  <a:txBody>
                    <a:bodyPr/>
                    <a:lstStyle/>
                    <a:p>
                      <a:pPr algn="l"/>
                      <a:r>
                        <a:rPr lang="en-US">
                          <a:effectLst/>
                          <a:latin typeface="Cambria Math" panose="02040503050406030204" pitchFamily="18" charset="0"/>
                          <a:ea typeface="Cambria Math" panose="02040503050406030204" pitchFamily="18" charset="0"/>
                        </a:rPr>
                        <a:t>Ajeet</a:t>
                      </a:r>
                    </a:p>
                  </a:txBody>
                  <a:tcPr marT="57150" marB="57150" anchor="ctr"/>
                </a:tc>
                <a:tc>
                  <a:txBody>
                    <a:bodyPr/>
                    <a:lstStyle/>
                    <a:p>
                      <a:pPr algn="l"/>
                      <a:r>
                        <a:rPr lang="en-US" dirty="0">
                          <a:effectLst/>
                          <a:latin typeface="Cambria Math" panose="02040503050406030204" pitchFamily="18" charset="0"/>
                          <a:ea typeface="Cambria Math" panose="02040503050406030204" pitchFamily="18" charset="0"/>
                        </a:rPr>
                        <a:t>222008</a:t>
                      </a:r>
                    </a:p>
                  </a:txBody>
                  <a:tcPr marT="57150" marB="57150" anchor="ctr"/>
                </a:tc>
                <a:extLst>
                  <a:ext uri="{0D108BD9-81ED-4DB2-BD59-A6C34878D82A}">
                    <a16:rowId xmlns:a16="http://schemas.microsoft.com/office/drawing/2014/main" val="3153952643"/>
                  </a:ext>
                </a:extLst>
              </a:tr>
              <a:tr h="349468">
                <a:tc>
                  <a:txBody>
                    <a:bodyPr/>
                    <a:lstStyle/>
                    <a:p>
                      <a:pPr algn="l"/>
                      <a:r>
                        <a:rPr lang="en-US" dirty="0">
                          <a:effectLst/>
                          <a:latin typeface="Cambria Math" panose="02040503050406030204" pitchFamily="18" charset="0"/>
                          <a:ea typeface="Cambria Math" panose="02040503050406030204" pitchFamily="18" charset="0"/>
                        </a:rPr>
                        <a:t>1006</a:t>
                      </a:r>
                    </a:p>
                  </a:txBody>
                  <a:tcPr marT="57150" marB="57150" anchor="ctr"/>
                </a:tc>
                <a:tc>
                  <a:txBody>
                    <a:bodyPr/>
                    <a:lstStyle/>
                    <a:p>
                      <a:pPr algn="l"/>
                      <a:r>
                        <a:rPr lang="en-US" dirty="0">
                          <a:effectLst/>
                          <a:latin typeface="Cambria Math" panose="02040503050406030204" pitchFamily="18" charset="0"/>
                          <a:ea typeface="Cambria Math" panose="02040503050406030204" pitchFamily="18" charset="0"/>
                        </a:rPr>
                        <a:t>Lora</a:t>
                      </a:r>
                    </a:p>
                  </a:txBody>
                  <a:tcPr marT="57150" marB="57150" anchor="ctr"/>
                </a:tc>
                <a:tc>
                  <a:txBody>
                    <a:bodyPr/>
                    <a:lstStyle/>
                    <a:p>
                      <a:pPr algn="l"/>
                      <a:r>
                        <a:rPr lang="en-US">
                          <a:effectLst/>
                          <a:latin typeface="Cambria Math" panose="02040503050406030204" pitchFamily="18" charset="0"/>
                          <a:ea typeface="Cambria Math" panose="02040503050406030204" pitchFamily="18" charset="0"/>
                        </a:rPr>
                        <a:t>282007</a:t>
                      </a:r>
                    </a:p>
                  </a:txBody>
                  <a:tcPr marT="57150" marB="57150" anchor="ctr"/>
                </a:tc>
                <a:extLst>
                  <a:ext uri="{0D108BD9-81ED-4DB2-BD59-A6C34878D82A}">
                    <a16:rowId xmlns:a16="http://schemas.microsoft.com/office/drawing/2014/main" val="4232548391"/>
                  </a:ext>
                </a:extLst>
              </a:tr>
              <a:tr h="349468">
                <a:tc>
                  <a:txBody>
                    <a:bodyPr/>
                    <a:lstStyle/>
                    <a:p>
                      <a:pPr algn="l"/>
                      <a:r>
                        <a:rPr lang="en-US">
                          <a:effectLst/>
                          <a:latin typeface="Cambria Math" panose="02040503050406030204" pitchFamily="18" charset="0"/>
                          <a:ea typeface="Cambria Math" panose="02040503050406030204" pitchFamily="18" charset="0"/>
                        </a:rPr>
                        <a:t>1101</a:t>
                      </a:r>
                    </a:p>
                  </a:txBody>
                  <a:tcPr marT="57150" marB="57150" anchor="ctr"/>
                </a:tc>
                <a:tc>
                  <a:txBody>
                    <a:bodyPr/>
                    <a:lstStyle/>
                    <a:p>
                      <a:pPr algn="l"/>
                      <a:r>
                        <a:rPr lang="en-US" dirty="0">
                          <a:effectLst/>
                          <a:latin typeface="Cambria Math" panose="02040503050406030204" pitchFamily="18" charset="0"/>
                          <a:ea typeface="Cambria Math" panose="02040503050406030204" pitchFamily="18" charset="0"/>
                        </a:rPr>
                        <a:t>Lilly</a:t>
                      </a:r>
                    </a:p>
                  </a:txBody>
                  <a:tcPr marT="57150" marB="57150" anchor="ctr"/>
                </a:tc>
                <a:tc>
                  <a:txBody>
                    <a:bodyPr/>
                    <a:lstStyle/>
                    <a:p>
                      <a:pPr algn="l"/>
                      <a:r>
                        <a:rPr lang="en-US">
                          <a:effectLst/>
                          <a:latin typeface="Cambria Math" panose="02040503050406030204" pitchFamily="18" charset="0"/>
                          <a:ea typeface="Cambria Math" panose="02040503050406030204" pitchFamily="18" charset="0"/>
                        </a:rPr>
                        <a:t>292008</a:t>
                      </a:r>
                    </a:p>
                  </a:txBody>
                  <a:tcPr marT="57150" marB="57150" anchor="ctr"/>
                </a:tc>
                <a:extLst>
                  <a:ext uri="{0D108BD9-81ED-4DB2-BD59-A6C34878D82A}">
                    <a16:rowId xmlns:a16="http://schemas.microsoft.com/office/drawing/2014/main" val="4052997533"/>
                  </a:ext>
                </a:extLst>
              </a:tr>
              <a:tr h="349468">
                <a:tc>
                  <a:txBody>
                    <a:bodyPr/>
                    <a:lstStyle/>
                    <a:p>
                      <a:pPr algn="l"/>
                      <a:r>
                        <a:rPr lang="en-US">
                          <a:effectLst/>
                          <a:latin typeface="Cambria Math" panose="02040503050406030204" pitchFamily="18" charset="0"/>
                          <a:ea typeface="Cambria Math" panose="02040503050406030204" pitchFamily="18" charset="0"/>
                        </a:rPr>
                        <a:t>1201</a:t>
                      </a:r>
                    </a:p>
                  </a:txBody>
                  <a:tcPr marT="57150" marB="57150" anchor="ctr"/>
                </a:tc>
                <a:tc>
                  <a:txBody>
                    <a:bodyPr/>
                    <a:lstStyle/>
                    <a:p>
                      <a:pPr algn="l"/>
                      <a:r>
                        <a:rPr lang="en-US" dirty="0">
                          <a:effectLst/>
                          <a:latin typeface="Cambria Math" panose="02040503050406030204" pitchFamily="18" charset="0"/>
                          <a:ea typeface="Cambria Math" panose="02040503050406030204" pitchFamily="18" charset="0"/>
                        </a:rPr>
                        <a:t>Steve</a:t>
                      </a:r>
                    </a:p>
                  </a:txBody>
                  <a:tcPr marT="57150" marB="57150" anchor="ctr"/>
                </a:tc>
                <a:tc>
                  <a:txBody>
                    <a:bodyPr/>
                    <a:lstStyle/>
                    <a:p>
                      <a:pPr algn="l"/>
                      <a:r>
                        <a:rPr lang="en-US" dirty="0">
                          <a:effectLst/>
                          <a:latin typeface="Cambria Math" panose="02040503050406030204" pitchFamily="18" charset="0"/>
                          <a:ea typeface="Cambria Math" panose="02040503050406030204" pitchFamily="18" charset="0"/>
                        </a:rPr>
                        <a:t>222999</a:t>
                      </a:r>
                    </a:p>
                  </a:txBody>
                  <a:tcPr marT="57150" marB="57150" anchor="ctr"/>
                </a:tc>
                <a:extLst>
                  <a:ext uri="{0D108BD9-81ED-4DB2-BD59-A6C34878D82A}">
                    <a16:rowId xmlns:a16="http://schemas.microsoft.com/office/drawing/2014/main" val="3712261177"/>
                  </a:ext>
                </a:extLst>
              </a:tr>
            </a:tbl>
          </a:graphicData>
        </a:graphic>
      </p:graphicFrame>
      <p:graphicFrame>
        <p:nvGraphicFramePr>
          <p:cNvPr id="12" name="Table 11">
            <a:extLst>
              <a:ext uri="{FF2B5EF4-FFF2-40B4-BE49-F238E27FC236}">
                <a16:creationId xmlns:a16="http://schemas.microsoft.com/office/drawing/2014/main" id="{FAACFE35-CC4F-4E1B-B7CB-94E65DDB77AD}"/>
              </a:ext>
            </a:extLst>
          </p:cNvPr>
          <p:cNvGraphicFramePr>
            <a:graphicFrameLocks noGrp="1"/>
          </p:cNvGraphicFramePr>
          <p:nvPr>
            <p:extLst>
              <p:ext uri="{D42A27DB-BD31-4B8C-83A1-F6EECF244321}">
                <p14:modId xmlns:p14="http://schemas.microsoft.com/office/powerpoint/2010/main" val="1462479401"/>
              </p:ext>
            </p:extLst>
          </p:nvPr>
        </p:nvGraphicFramePr>
        <p:xfrm>
          <a:off x="3809378" y="4348164"/>
          <a:ext cx="7804444" cy="2331720"/>
        </p:xfrm>
        <a:graphic>
          <a:graphicData uri="http://schemas.openxmlformats.org/drawingml/2006/table">
            <a:tbl>
              <a:tblPr>
                <a:tableStyleId>{D113A9D2-9D6B-4929-AA2D-F23B5EE8CBE7}</a:tableStyleId>
              </a:tblPr>
              <a:tblGrid>
                <a:gridCol w="1951111">
                  <a:extLst>
                    <a:ext uri="{9D8B030D-6E8A-4147-A177-3AD203B41FA5}">
                      <a16:colId xmlns:a16="http://schemas.microsoft.com/office/drawing/2014/main" val="3942360716"/>
                    </a:ext>
                  </a:extLst>
                </a:gridCol>
                <a:gridCol w="1951111">
                  <a:extLst>
                    <a:ext uri="{9D8B030D-6E8A-4147-A177-3AD203B41FA5}">
                      <a16:colId xmlns:a16="http://schemas.microsoft.com/office/drawing/2014/main" val="2611910604"/>
                    </a:ext>
                  </a:extLst>
                </a:gridCol>
                <a:gridCol w="1951111">
                  <a:extLst>
                    <a:ext uri="{9D8B030D-6E8A-4147-A177-3AD203B41FA5}">
                      <a16:colId xmlns:a16="http://schemas.microsoft.com/office/drawing/2014/main" val="2510722985"/>
                    </a:ext>
                  </a:extLst>
                </a:gridCol>
                <a:gridCol w="1951111">
                  <a:extLst>
                    <a:ext uri="{9D8B030D-6E8A-4147-A177-3AD203B41FA5}">
                      <a16:colId xmlns:a16="http://schemas.microsoft.com/office/drawing/2014/main" val="2320952551"/>
                    </a:ext>
                  </a:extLst>
                </a:gridCol>
              </a:tblGrid>
              <a:tr h="0">
                <a:tc>
                  <a:txBody>
                    <a:bodyPr/>
                    <a:lstStyle/>
                    <a:p>
                      <a:pPr algn="l"/>
                      <a:r>
                        <a:rPr lang="en-US" b="1" dirty="0">
                          <a:effectLst/>
                          <a:latin typeface="Cambria Math" panose="02040503050406030204" pitchFamily="18" charset="0"/>
                          <a:ea typeface="Cambria Math" panose="02040503050406030204" pitchFamily="18" charset="0"/>
                        </a:rPr>
                        <a:t>zip</a:t>
                      </a:r>
                    </a:p>
                  </a:txBody>
                  <a:tcPr marT="57150" marB="57150" anchor="ctr"/>
                </a:tc>
                <a:tc>
                  <a:txBody>
                    <a:bodyPr/>
                    <a:lstStyle/>
                    <a:p>
                      <a:pPr algn="l"/>
                      <a:r>
                        <a:rPr lang="en-US" b="1" dirty="0">
                          <a:effectLst/>
                          <a:latin typeface="Cambria Math" panose="02040503050406030204" pitchFamily="18" charset="0"/>
                          <a:ea typeface="Cambria Math" panose="02040503050406030204" pitchFamily="18" charset="0"/>
                        </a:rPr>
                        <a:t>state</a:t>
                      </a:r>
                    </a:p>
                  </a:txBody>
                  <a:tcPr marT="57150" marB="57150" anchor="ctr"/>
                </a:tc>
                <a:tc>
                  <a:txBody>
                    <a:bodyPr/>
                    <a:lstStyle/>
                    <a:p>
                      <a:pPr algn="l"/>
                      <a:r>
                        <a:rPr lang="en-US" b="1" dirty="0">
                          <a:effectLst/>
                          <a:latin typeface="Cambria Math" panose="02040503050406030204" pitchFamily="18" charset="0"/>
                          <a:ea typeface="Cambria Math" panose="02040503050406030204" pitchFamily="18" charset="0"/>
                        </a:rPr>
                        <a:t>city</a:t>
                      </a:r>
                    </a:p>
                  </a:txBody>
                  <a:tcPr marT="57150" marB="57150" anchor="ctr"/>
                </a:tc>
                <a:tc>
                  <a:txBody>
                    <a:bodyPr/>
                    <a:lstStyle/>
                    <a:p>
                      <a:pPr algn="l"/>
                      <a:r>
                        <a:rPr lang="en-US" b="1" dirty="0">
                          <a:effectLst/>
                          <a:latin typeface="Cambria Math" panose="02040503050406030204" pitchFamily="18" charset="0"/>
                          <a:ea typeface="Cambria Math" panose="02040503050406030204" pitchFamily="18" charset="0"/>
                        </a:rPr>
                        <a:t>district</a:t>
                      </a:r>
                    </a:p>
                  </a:txBody>
                  <a:tcPr marT="57150" marB="57150" anchor="ctr"/>
                </a:tc>
                <a:extLst>
                  <a:ext uri="{0D108BD9-81ED-4DB2-BD59-A6C34878D82A}">
                    <a16:rowId xmlns:a16="http://schemas.microsoft.com/office/drawing/2014/main" val="819862959"/>
                  </a:ext>
                </a:extLst>
              </a:tr>
              <a:tr h="0">
                <a:tc>
                  <a:txBody>
                    <a:bodyPr/>
                    <a:lstStyle/>
                    <a:p>
                      <a:pPr algn="l"/>
                      <a:r>
                        <a:rPr lang="en-US" dirty="0">
                          <a:effectLst/>
                          <a:latin typeface="Cambria Math" panose="02040503050406030204" pitchFamily="18" charset="0"/>
                          <a:ea typeface="Cambria Math" panose="02040503050406030204" pitchFamily="18" charset="0"/>
                        </a:rPr>
                        <a:t>282005</a:t>
                      </a:r>
                    </a:p>
                  </a:txBody>
                  <a:tcPr marT="57150" marB="57150" anchor="ctr"/>
                </a:tc>
                <a:tc>
                  <a:txBody>
                    <a:bodyPr/>
                    <a:lstStyle/>
                    <a:p>
                      <a:pPr algn="l"/>
                      <a:r>
                        <a:rPr lang="en-US" dirty="0">
                          <a:effectLst/>
                          <a:latin typeface="Cambria Math" panose="02040503050406030204" pitchFamily="18" charset="0"/>
                          <a:ea typeface="Cambria Math" panose="02040503050406030204" pitchFamily="18" charset="0"/>
                        </a:rPr>
                        <a:t>UP</a:t>
                      </a:r>
                    </a:p>
                  </a:txBody>
                  <a:tcPr marT="57150" marB="57150" anchor="ctr"/>
                </a:tc>
                <a:tc>
                  <a:txBody>
                    <a:bodyPr/>
                    <a:lstStyle/>
                    <a:p>
                      <a:pPr algn="l"/>
                      <a:r>
                        <a:rPr lang="en-US">
                          <a:effectLst/>
                          <a:latin typeface="Cambria Math" panose="02040503050406030204" pitchFamily="18" charset="0"/>
                          <a:ea typeface="Cambria Math" panose="02040503050406030204" pitchFamily="18" charset="0"/>
                        </a:rPr>
                        <a:t>Agra</a:t>
                      </a:r>
                    </a:p>
                  </a:txBody>
                  <a:tcPr marT="57150" marB="57150" anchor="ctr"/>
                </a:tc>
                <a:tc>
                  <a:txBody>
                    <a:bodyPr/>
                    <a:lstStyle/>
                    <a:p>
                      <a:pPr algn="l"/>
                      <a:r>
                        <a:rPr lang="en-US">
                          <a:effectLst/>
                          <a:latin typeface="Cambria Math" panose="02040503050406030204" pitchFamily="18" charset="0"/>
                          <a:ea typeface="Cambria Math" panose="02040503050406030204" pitchFamily="18" charset="0"/>
                        </a:rPr>
                        <a:t>Dayal Bagh</a:t>
                      </a:r>
                    </a:p>
                  </a:txBody>
                  <a:tcPr marT="57150" marB="57150" anchor="ctr"/>
                </a:tc>
                <a:extLst>
                  <a:ext uri="{0D108BD9-81ED-4DB2-BD59-A6C34878D82A}">
                    <a16:rowId xmlns:a16="http://schemas.microsoft.com/office/drawing/2014/main" val="1768839528"/>
                  </a:ext>
                </a:extLst>
              </a:tr>
              <a:tr h="0">
                <a:tc>
                  <a:txBody>
                    <a:bodyPr/>
                    <a:lstStyle/>
                    <a:p>
                      <a:pPr algn="l"/>
                      <a:r>
                        <a:rPr lang="en-US">
                          <a:effectLst/>
                          <a:latin typeface="Cambria Math" panose="02040503050406030204" pitchFamily="18" charset="0"/>
                          <a:ea typeface="Cambria Math" panose="02040503050406030204" pitchFamily="18" charset="0"/>
                        </a:rPr>
                        <a:t>222008</a:t>
                      </a:r>
                    </a:p>
                  </a:txBody>
                  <a:tcPr marT="57150" marB="57150" anchor="ctr"/>
                </a:tc>
                <a:tc>
                  <a:txBody>
                    <a:bodyPr/>
                    <a:lstStyle/>
                    <a:p>
                      <a:pPr algn="l"/>
                      <a:r>
                        <a:rPr lang="en-US" dirty="0">
                          <a:effectLst/>
                          <a:latin typeface="Cambria Math" panose="02040503050406030204" pitchFamily="18" charset="0"/>
                          <a:ea typeface="Cambria Math" panose="02040503050406030204" pitchFamily="18" charset="0"/>
                        </a:rPr>
                        <a:t>TN</a:t>
                      </a:r>
                    </a:p>
                  </a:txBody>
                  <a:tcPr marT="57150" marB="57150" anchor="ctr"/>
                </a:tc>
                <a:tc>
                  <a:txBody>
                    <a:bodyPr/>
                    <a:lstStyle/>
                    <a:p>
                      <a:pPr algn="l"/>
                      <a:r>
                        <a:rPr lang="en-US" dirty="0">
                          <a:effectLst/>
                          <a:latin typeface="Cambria Math" panose="02040503050406030204" pitchFamily="18" charset="0"/>
                          <a:ea typeface="Cambria Math" panose="02040503050406030204" pitchFamily="18" charset="0"/>
                        </a:rPr>
                        <a:t>Chennai</a:t>
                      </a:r>
                    </a:p>
                  </a:txBody>
                  <a:tcPr marT="57150" marB="57150" anchor="ctr"/>
                </a:tc>
                <a:tc>
                  <a:txBody>
                    <a:bodyPr/>
                    <a:lstStyle/>
                    <a:p>
                      <a:pPr algn="l"/>
                      <a:r>
                        <a:rPr lang="en-US">
                          <a:effectLst/>
                          <a:latin typeface="Cambria Math" panose="02040503050406030204" pitchFamily="18" charset="0"/>
                          <a:ea typeface="Cambria Math" panose="02040503050406030204" pitchFamily="18" charset="0"/>
                        </a:rPr>
                        <a:t>M-City</a:t>
                      </a:r>
                    </a:p>
                  </a:txBody>
                  <a:tcPr marT="57150" marB="57150" anchor="ctr"/>
                </a:tc>
                <a:extLst>
                  <a:ext uri="{0D108BD9-81ED-4DB2-BD59-A6C34878D82A}">
                    <a16:rowId xmlns:a16="http://schemas.microsoft.com/office/drawing/2014/main" val="141579436"/>
                  </a:ext>
                </a:extLst>
              </a:tr>
              <a:tr h="0">
                <a:tc>
                  <a:txBody>
                    <a:bodyPr/>
                    <a:lstStyle/>
                    <a:p>
                      <a:pPr algn="l"/>
                      <a:r>
                        <a:rPr lang="en-US">
                          <a:effectLst/>
                          <a:latin typeface="Cambria Math" panose="02040503050406030204" pitchFamily="18" charset="0"/>
                          <a:ea typeface="Cambria Math" panose="02040503050406030204" pitchFamily="18" charset="0"/>
                        </a:rPr>
                        <a:t>282007</a:t>
                      </a:r>
                    </a:p>
                  </a:txBody>
                  <a:tcPr marT="57150" marB="57150" anchor="ctr"/>
                </a:tc>
                <a:tc>
                  <a:txBody>
                    <a:bodyPr/>
                    <a:lstStyle/>
                    <a:p>
                      <a:pPr algn="l"/>
                      <a:r>
                        <a:rPr lang="en-US">
                          <a:effectLst/>
                          <a:latin typeface="Cambria Math" panose="02040503050406030204" pitchFamily="18" charset="0"/>
                          <a:ea typeface="Cambria Math" panose="02040503050406030204" pitchFamily="18" charset="0"/>
                        </a:rPr>
                        <a:t>TN</a:t>
                      </a:r>
                    </a:p>
                  </a:txBody>
                  <a:tcPr marT="57150" marB="57150" anchor="ctr"/>
                </a:tc>
                <a:tc>
                  <a:txBody>
                    <a:bodyPr/>
                    <a:lstStyle/>
                    <a:p>
                      <a:pPr algn="l"/>
                      <a:r>
                        <a:rPr lang="en-US" dirty="0">
                          <a:effectLst/>
                          <a:latin typeface="Cambria Math" panose="02040503050406030204" pitchFamily="18" charset="0"/>
                          <a:ea typeface="Cambria Math" panose="02040503050406030204" pitchFamily="18" charset="0"/>
                        </a:rPr>
                        <a:t>Chennai</a:t>
                      </a:r>
                    </a:p>
                  </a:txBody>
                  <a:tcPr marT="57150" marB="57150" anchor="ctr"/>
                </a:tc>
                <a:tc>
                  <a:txBody>
                    <a:bodyPr/>
                    <a:lstStyle/>
                    <a:p>
                      <a:pPr algn="l"/>
                      <a:r>
                        <a:rPr lang="en-US">
                          <a:effectLst/>
                          <a:latin typeface="Cambria Math" panose="02040503050406030204" pitchFamily="18" charset="0"/>
                          <a:ea typeface="Cambria Math" panose="02040503050406030204" pitchFamily="18" charset="0"/>
                        </a:rPr>
                        <a:t>Urrapakkam</a:t>
                      </a:r>
                    </a:p>
                  </a:txBody>
                  <a:tcPr marT="57150" marB="57150" anchor="ctr"/>
                </a:tc>
                <a:extLst>
                  <a:ext uri="{0D108BD9-81ED-4DB2-BD59-A6C34878D82A}">
                    <a16:rowId xmlns:a16="http://schemas.microsoft.com/office/drawing/2014/main" val="131935092"/>
                  </a:ext>
                </a:extLst>
              </a:tr>
              <a:tr h="0">
                <a:tc>
                  <a:txBody>
                    <a:bodyPr/>
                    <a:lstStyle/>
                    <a:p>
                      <a:pPr algn="l"/>
                      <a:r>
                        <a:rPr lang="en-US">
                          <a:effectLst/>
                          <a:latin typeface="Cambria Math" panose="02040503050406030204" pitchFamily="18" charset="0"/>
                          <a:ea typeface="Cambria Math" panose="02040503050406030204" pitchFamily="18" charset="0"/>
                        </a:rPr>
                        <a:t>292008</a:t>
                      </a:r>
                    </a:p>
                  </a:txBody>
                  <a:tcPr marT="57150" marB="57150" anchor="ctr"/>
                </a:tc>
                <a:tc>
                  <a:txBody>
                    <a:bodyPr/>
                    <a:lstStyle/>
                    <a:p>
                      <a:pPr algn="l"/>
                      <a:r>
                        <a:rPr lang="en-US">
                          <a:effectLst/>
                          <a:latin typeface="Cambria Math" panose="02040503050406030204" pitchFamily="18" charset="0"/>
                          <a:ea typeface="Cambria Math" panose="02040503050406030204" pitchFamily="18" charset="0"/>
                        </a:rPr>
                        <a:t>UK</a:t>
                      </a:r>
                    </a:p>
                  </a:txBody>
                  <a:tcPr marT="57150" marB="57150" anchor="ctr"/>
                </a:tc>
                <a:tc>
                  <a:txBody>
                    <a:bodyPr/>
                    <a:lstStyle/>
                    <a:p>
                      <a:pPr algn="l"/>
                      <a:r>
                        <a:rPr lang="en-US" dirty="0">
                          <a:effectLst/>
                          <a:latin typeface="Cambria Math" panose="02040503050406030204" pitchFamily="18" charset="0"/>
                          <a:ea typeface="Cambria Math" panose="02040503050406030204" pitchFamily="18" charset="0"/>
                        </a:rPr>
                        <a:t>Pauri</a:t>
                      </a:r>
                    </a:p>
                  </a:txBody>
                  <a:tcPr marT="57150" marB="57150" anchor="ctr"/>
                </a:tc>
                <a:tc>
                  <a:txBody>
                    <a:bodyPr/>
                    <a:lstStyle/>
                    <a:p>
                      <a:pPr algn="l"/>
                      <a:r>
                        <a:rPr lang="en-US" dirty="0">
                          <a:effectLst/>
                          <a:latin typeface="Cambria Math" panose="02040503050406030204" pitchFamily="18" charset="0"/>
                          <a:ea typeface="Cambria Math" panose="02040503050406030204" pitchFamily="18" charset="0"/>
                        </a:rPr>
                        <a:t>Bhagwan</a:t>
                      </a:r>
                    </a:p>
                  </a:txBody>
                  <a:tcPr marT="57150" marB="57150" anchor="ctr"/>
                </a:tc>
                <a:extLst>
                  <a:ext uri="{0D108BD9-81ED-4DB2-BD59-A6C34878D82A}">
                    <a16:rowId xmlns:a16="http://schemas.microsoft.com/office/drawing/2014/main" val="2418814234"/>
                  </a:ext>
                </a:extLst>
              </a:tr>
              <a:tr h="0">
                <a:tc>
                  <a:txBody>
                    <a:bodyPr/>
                    <a:lstStyle/>
                    <a:p>
                      <a:pPr algn="l"/>
                      <a:r>
                        <a:rPr lang="en-US">
                          <a:effectLst/>
                          <a:latin typeface="Cambria Math" panose="02040503050406030204" pitchFamily="18" charset="0"/>
                          <a:ea typeface="Cambria Math" panose="02040503050406030204" pitchFamily="18" charset="0"/>
                        </a:rPr>
                        <a:t>222999</a:t>
                      </a:r>
                    </a:p>
                  </a:txBody>
                  <a:tcPr marT="57150" marB="57150" anchor="ctr"/>
                </a:tc>
                <a:tc>
                  <a:txBody>
                    <a:bodyPr/>
                    <a:lstStyle/>
                    <a:p>
                      <a:pPr algn="l"/>
                      <a:r>
                        <a:rPr lang="en-US">
                          <a:effectLst/>
                          <a:latin typeface="Cambria Math" panose="02040503050406030204" pitchFamily="18" charset="0"/>
                          <a:ea typeface="Cambria Math" panose="02040503050406030204" pitchFamily="18" charset="0"/>
                        </a:rPr>
                        <a:t>MP</a:t>
                      </a:r>
                    </a:p>
                  </a:txBody>
                  <a:tcPr marT="57150" marB="57150" anchor="ctr"/>
                </a:tc>
                <a:tc>
                  <a:txBody>
                    <a:bodyPr/>
                    <a:lstStyle/>
                    <a:p>
                      <a:pPr algn="l"/>
                      <a:r>
                        <a:rPr lang="en-US">
                          <a:effectLst/>
                          <a:latin typeface="Cambria Math" panose="02040503050406030204" pitchFamily="18" charset="0"/>
                          <a:ea typeface="Cambria Math" panose="02040503050406030204" pitchFamily="18" charset="0"/>
                        </a:rPr>
                        <a:t>Gwalior</a:t>
                      </a:r>
                    </a:p>
                  </a:txBody>
                  <a:tcPr marT="57150" marB="57150" anchor="ctr"/>
                </a:tc>
                <a:tc>
                  <a:txBody>
                    <a:bodyPr/>
                    <a:lstStyle/>
                    <a:p>
                      <a:pPr algn="l"/>
                      <a:r>
                        <a:rPr lang="en-US" dirty="0">
                          <a:effectLst/>
                          <a:latin typeface="Cambria Math" panose="02040503050406030204" pitchFamily="18" charset="0"/>
                          <a:ea typeface="Cambria Math" panose="02040503050406030204" pitchFamily="18" charset="0"/>
                        </a:rPr>
                        <a:t>Ratan</a:t>
                      </a:r>
                    </a:p>
                  </a:txBody>
                  <a:tcPr marT="57150" marB="57150" anchor="ctr"/>
                </a:tc>
                <a:extLst>
                  <a:ext uri="{0D108BD9-81ED-4DB2-BD59-A6C34878D82A}">
                    <a16:rowId xmlns:a16="http://schemas.microsoft.com/office/drawing/2014/main" val="2345990057"/>
                  </a:ext>
                </a:extLst>
              </a:tr>
            </a:tbl>
          </a:graphicData>
        </a:graphic>
      </p:graphicFrame>
      <p:sp>
        <p:nvSpPr>
          <p:cNvPr id="13" name="TextBox 12">
            <a:extLst>
              <a:ext uri="{FF2B5EF4-FFF2-40B4-BE49-F238E27FC236}">
                <a16:creationId xmlns:a16="http://schemas.microsoft.com/office/drawing/2014/main" id="{DAB2CA28-52BC-4336-90B8-C17C2CFAC892}"/>
              </a:ext>
            </a:extLst>
          </p:cNvPr>
          <p:cNvSpPr txBox="1"/>
          <p:nvPr/>
        </p:nvSpPr>
        <p:spPr>
          <a:xfrm>
            <a:off x="3809378" y="939665"/>
            <a:ext cx="2186070" cy="40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000" b="1" dirty="0">
                <a:solidFill>
                  <a:schemeClr val="bg1">
                    <a:lumMod val="95000"/>
                  </a:schemeClr>
                </a:solidFill>
                <a:latin typeface="Cambria Math" panose="02040503050406030204" pitchFamily="18" charset="0"/>
                <a:ea typeface="Cambria Math" panose="02040503050406030204" pitchFamily="18" charset="0"/>
              </a:rPr>
              <a:t>Employee_Details</a:t>
            </a:r>
          </a:p>
        </p:txBody>
      </p:sp>
      <p:sp>
        <p:nvSpPr>
          <p:cNvPr id="14" name="TextBox 13">
            <a:extLst>
              <a:ext uri="{FF2B5EF4-FFF2-40B4-BE49-F238E27FC236}">
                <a16:creationId xmlns:a16="http://schemas.microsoft.com/office/drawing/2014/main" id="{9EEA337D-9CFC-4403-90DB-23481E070A0F}"/>
              </a:ext>
            </a:extLst>
          </p:cNvPr>
          <p:cNvSpPr txBox="1"/>
          <p:nvPr/>
        </p:nvSpPr>
        <p:spPr>
          <a:xfrm>
            <a:off x="3809378" y="3881161"/>
            <a:ext cx="2374606" cy="40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000" b="1" dirty="0">
                <a:solidFill>
                  <a:schemeClr val="bg1">
                    <a:lumMod val="95000"/>
                  </a:schemeClr>
                </a:solidFill>
                <a:latin typeface="Cambria Math" panose="02040503050406030204" pitchFamily="18" charset="0"/>
                <a:ea typeface="Cambria Math" panose="02040503050406030204" pitchFamily="18" charset="0"/>
              </a:rPr>
              <a:t>Employee_Address</a:t>
            </a:r>
          </a:p>
        </p:txBody>
      </p:sp>
    </p:spTree>
    <p:extLst>
      <p:ext uri="{BB962C8B-B14F-4D97-AF65-F5344CB8AC3E}">
        <p14:creationId xmlns:p14="http://schemas.microsoft.com/office/powerpoint/2010/main" val="3917447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14" y="1123837"/>
            <a:ext cx="3289955" cy="4601183"/>
          </a:xfrm>
        </p:spPr>
        <p:txBody>
          <a:bodyPr/>
          <a:lstStyle/>
          <a:p>
            <a:r>
              <a:rPr lang="en-US" b="1" dirty="0">
                <a:solidFill>
                  <a:schemeClr val="tx1"/>
                </a:solidFill>
                <a:latin typeface="Cambria" panose="02040503050406030204" pitchFamily="18" charset="0"/>
                <a:ea typeface="Cambria" panose="02040503050406030204" pitchFamily="18" charset="0"/>
              </a:rPr>
              <a:t>Normal Forms</a:t>
            </a:r>
            <a:br>
              <a:rPr lang="en-US" b="1" dirty="0">
                <a:solidFill>
                  <a:schemeClr val="tx1"/>
                </a:solidFill>
                <a:latin typeface="Cambria" panose="02040503050406030204" pitchFamily="18" charset="0"/>
                <a:ea typeface="Cambria" panose="02040503050406030204" pitchFamily="18" charset="0"/>
              </a:rPr>
            </a:br>
            <a:r>
              <a:rPr lang="en-US" sz="3400" b="1" dirty="0">
                <a:solidFill>
                  <a:schemeClr val="tx1"/>
                </a:solidFill>
                <a:latin typeface="Cambria" panose="02040503050406030204" pitchFamily="18" charset="0"/>
                <a:ea typeface="Cambria" panose="02040503050406030204" pitchFamily="18" charset="0"/>
              </a:rPr>
              <a:t>Boyce-Code NF</a:t>
            </a:r>
            <a:br>
              <a:rPr lang="en-US" sz="3400" b="1" dirty="0">
                <a:solidFill>
                  <a:schemeClr val="tx1"/>
                </a:solidFill>
                <a:latin typeface="Cambria" panose="02040503050406030204" pitchFamily="18" charset="0"/>
                <a:ea typeface="Cambria" panose="02040503050406030204" pitchFamily="18" charset="0"/>
              </a:rPr>
            </a:br>
            <a:r>
              <a:rPr lang="en-US" sz="3400" b="1" dirty="0">
                <a:solidFill>
                  <a:schemeClr val="tx1"/>
                </a:solidFill>
                <a:latin typeface="Cambria" panose="02040503050406030204" pitchFamily="18" charset="0"/>
                <a:ea typeface="Cambria" panose="02040503050406030204" pitchFamily="18" charset="0"/>
              </a:rPr>
              <a:t>(BCNF)</a:t>
            </a:r>
            <a:endParaRPr lang="en-US" sz="3400" dirty="0"/>
          </a:p>
        </p:txBody>
      </p:sp>
      <p:sp>
        <p:nvSpPr>
          <p:cNvPr id="36" name="Content Placeholder 2">
            <a:extLst>
              <a:ext uri="{FF2B5EF4-FFF2-40B4-BE49-F238E27FC236}">
                <a16:creationId xmlns:a16="http://schemas.microsoft.com/office/drawing/2014/main" id="{CCE3F275-B56D-464B-8B2A-9B339BA10215}"/>
              </a:ext>
            </a:extLst>
          </p:cNvPr>
          <p:cNvSpPr txBox="1">
            <a:spLocks/>
          </p:cNvSpPr>
          <p:nvPr/>
        </p:nvSpPr>
        <p:spPr>
          <a:xfrm>
            <a:off x="3527589" y="792636"/>
            <a:ext cx="8199355" cy="533400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kumimoji="0" lang="en-US" sz="2400"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rPr>
              <a:t>A relation is said to </a:t>
            </a:r>
            <a:r>
              <a:rPr lang="en-US" dirty="0">
                <a:latin typeface="Cambria Math" panose="02040503050406030204" pitchFamily="18" charset="0"/>
                <a:ea typeface="Cambria Math" panose="02040503050406030204" pitchFamily="18" charset="0"/>
              </a:rPr>
              <a:t>be in </a:t>
            </a:r>
            <a:r>
              <a:rPr kumimoji="0" lang="en-US" sz="2400"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rPr>
              <a:t>BCNF if </a:t>
            </a:r>
            <a:r>
              <a:rPr lang="en-US" kern="0" dirty="0">
                <a:latin typeface="Cambria Math" panose="02040503050406030204" pitchFamily="18" charset="0"/>
                <a:ea typeface="Cambria Math" panose="02040503050406030204" pitchFamily="18" charset="0"/>
              </a:rPr>
              <a:t>It is in 3NF and every determinant should be primary key.</a:t>
            </a:r>
          </a:p>
          <a:p>
            <a:pPr marL="0" marR="0" lvl="0" indent="0" algn="just" defTabSz="914400" rtl="0" eaLnBrk="1" fontAlgn="auto" latinLnBrk="0" hangingPunct="1">
              <a:lnSpc>
                <a:spcPct val="100000"/>
              </a:lnSpc>
              <a:spcBef>
                <a:spcPts val="900"/>
              </a:spcBef>
              <a:spcAft>
                <a:spcPts val="0"/>
              </a:spcAft>
              <a:buClrTx/>
              <a:buSzTx/>
              <a:buNone/>
              <a:tabLst/>
              <a:defRPr/>
            </a:pPr>
            <a:r>
              <a:rPr kumimoji="0" lang="en-US" sz="2400" b="0" i="0" u="none" strike="noStrike" kern="1200" cap="none" spc="0" normalizeH="0" baseline="0" noProof="0" dirty="0">
                <a:ln>
                  <a:noFill/>
                </a:ln>
                <a:solidFill>
                  <a:sysClr val="windowText" lastClr="000000"/>
                </a:solidFill>
                <a:effectLst/>
                <a:uLnTx/>
                <a:uFillTx/>
                <a:latin typeface="Calibri"/>
                <a:cs typeface="Times New Roman" panose="02020603050405020304" pitchFamily="18" charset="0"/>
              </a:rPr>
              <a:t> </a:t>
            </a:r>
          </a:p>
          <a:p>
            <a:pPr marL="0" marR="0" lvl="0" indent="0" algn="just" defTabSz="914400" rtl="0" eaLnBrk="1" fontAlgn="auto" latinLnBrk="0" hangingPunct="1">
              <a:lnSpc>
                <a:spcPct val="100000"/>
              </a:lnSpc>
              <a:spcBef>
                <a:spcPts val="900"/>
              </a:spcBef>
              <a:spcAft>
                <a:spcPts val="0"/>
              </a:spcAft>
              <a:buClrTx/>
              <a:buSzTx/>
              <a:buFont typeface="Wingdings" panose="05000000000000000000" pitchFamily="2" charset="2"/>
              <a:buNone/>
              <a:tabLst/>
              <a:defRPr/>
            </a:pPr>
            <a:r>
              <a:rPr kumimoji="0" lang="en-US" sz="2400" b="0" i="0" u="none" strike="noStrike" kern="1200" cap="none" spc="0" normalizeH="0" baseline="0" noProof="0" dirty="0">
                <a:ln>
                  <a:noFill/>
                </a:ln>
                <a:solidFill>
                  <a:sysClr val="windowText" lastClr="000000"/>
                </a:solidFill>
                <a:effectLst/>
                <a:uLnTx/>
                <a:uFillTx/>
                <a:latin typeface="Calibri"/>
                <a:cs typeface="Times New Roman" panose="02020603050405020304" pitchFamily="18" charset="0"/>
              </a:rPr>
              <a:t>	</a:t>
            </a:r>
          </a:p>
        </p:txBody>
      </p:sp>
      <p:sp>
        <p:nvSpPr>
          <p:cNvPr id="37" name="TextBox 36">
            <a:extLst>
              <a:ext uri="{FF2B5EF4-FFF2-40B4-BE49-F238E27FC236}">
                <a16:creationId xmlns:a16="http://schemas.microsoft.com/office/drawing/2014/main" id="{A6CC0E9A-7DED-408E-AECC-532BDE7A598C}"/>
              </a:ext>
            </a:extLst>
          </p:cNvPr>
          <p:cNvSpPr txBox="1"/>
          <p:nvPr/>
        </p:nvSpPr>
        <p:spPr>
          <a:xfrm>
            <a:off x="3527589" y="1749456"/>
            <a:ext cx="6742682"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i="0" u="none" strike="noStrike" kern="0" cap="none" spc="0" normalizeH="0" baseline="0" noProof="0" dirty="0">
                <a:ln>
                  <a:noFill/>
                </a:ln>
                <a:solidFill>
                  <a:schemeClr val="tx1"/>
                </a:solidFill>
                <a:effectLst/>
                <a:uLnTx/>
                <a:uFillTx/>
                <a:latin typeface="Calibri"/>
                <a:ea typeface="+mn-ea"/>
                <a:cs typeface="+mn-cs"/>
              </a:rPr>
              <a:t>BCNF is based on the concept of a determinant.</a:t>
            </a:r>
          </a:p>
        </p:txBody>
      </p:sp>
      <p:sp>
        <p:nvSpPr>
          <p:cNvPr id="39" name="Rectangle 38">
            <a:extLst>
              <a:ext uri="{FF2B5EF4-FFF2-40B4-BE49-F238E27FC236}">
                <a16:creationId xmlns:a16="http://schemas.microsoft.com/office/drawing/2014/main" id="{93AEF9BD-E156-4AFA-96AB-FFD45EC93526}"/>
              </a:ext>
            </a:extLst>
          </p:cNvPr>
          <p:cNvSpPr/>
          <p:nvPr/>
        </p:nvSpPr>
        <p:spPr>
          <a:xfrm>
            <a:off x="5348769" y="4762577"/>
            <a:ext cx="5120640" cy="52322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i="0" u="none" strike="noStrike" kern="0" cap="none" spc="0" normalizeH="0" baseline="0" noProof="0" dirty="0">
                <a:ln>
                  <a:noFill/>
                </a:ln>
                <a:solidFill>
                  <a:schemeClr val="tx1"/>
                </a:solidFill>
                <a:uLnTx/>
                <a:uFillTx/>
                <a:latin typeface="Calibri"/>
                <a:ea typeface="+mn-ea"/>
                <a:cs typeface="+mn-cs"/>
              </a:rPr>
              <a:t>Account_No → {Balance, Branch}</a:t>
            </a:r>
          </a:p>
        </p:txBody>
      </p:sp>
      <p:sp>
        <p:nvSpPr>
          <p:cNvPr id="40" name="Rectangle 39">
            <a:extLst>
              <a:ext uri="{FF2B5EF4-FFF2-40B4-BE49-F238E27FC236}">
                <a16:creationId xmlns:a16="http://schemas.microsoft.com/office/drawing/2014/main" id="{D1C31E3B-1AA7-4829-BF95-E9A64D24EDB6}"/>
              </a:ext>
            </a:extLst>
          </p:cNvPr>
          <p:cNvSpPr/>
          <p:nvPr/>
        </p:nvSpPr>
        <p:spPr>
          <a:xfrm>
            <a:off x="5099901" y="3953607"/>
            <a:ext cx="2040518" cy="52322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i="0" u="none" strike="noStrike" kern="0" cap="none" spc="0" normalizeH="0" baseline="0" noProof="0" dirty="0">
                <a:ln>
                  <a:noFill/>
                </a:ln>
                <a:solidFill>
                  <a:schemeClr val="tx1"/>
                </a:solidFill>
                <a:uLnTx/>
                <a:uFillTx/>
                <a:latin typeface="Calibri"/>
                <a:ea typeface="+mn-ea"/>
                <a:cs typeface="+mn-cs"/>
              </a:rPr>
              <a:t>Account_No</a:t>
            </a:r>
          </a:p>
        </p:txBody>
      </p:sp>
      <p:sp>
        <p:nvSpPr>
          <p:cNvPr id="41" name="Rectangle 40">
            <a:extLst>
              <a:ext uri="{FF2B5EF4-FFF2-40B4-BE49-F238E27FC236}">
                <a16:creationId xmlns:a16="http://schemas.microsoft.com/office/drawing/2014/main" id="{398AEC1E-2FCA-4276-9A3E-7C614366B668}"/>
              </a:ext>
            </a:extLst>
          </p:cNvPr>
          <p:cNvSpPr/>
          <p:nvPr/>
        </p:nvSpPr>
        <p:spPr>
          <a:xfrm>
            <a:off x="7787173" y="3953607"/>
            <a:ext cx="2834640" cy="52322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i="0" u="none" strike="noStrike" kern="0" cap="none" spc="0" normalizeH="0" baseline="0" noProof="0" dirty="0">
                <a:ln>
                  <a:noFill/>
                </a:ln>
                <a:solidFill>
                  <a:schemeClr val="tx1"/>
                </a:solidFill>
                <a:uLnTx/>
                <a:uFillTx/>
                <a:latin typeface="Calibri"/>
                <a:ea typeface="+mn-ea"/>
                <a:cs typeface="+mn-cs"/>
              </a:rPr>
              <a:t>{Balance, Branch}</a:t>
            </a:r>
          </a:p>
        </p:txBody>
      </p:sp>
      <p:sp>
        <p:nvSpPr>
          <p:cNvPr id="42" name="Rectangle 41">
            <a:extLst>
              <a:ext uri="{FF2B5EF4-FFF2-40B4-BE49-F238E27FC236}">
                <a16:creationId xmlns:a16="http://schemas.microsoft.com/office/drawing/2014/main" id="{CC93B309-0364-4B23-989E-EE557F5EA053}"/>
              </a:ext>
            </a:extLst>
          </p:cNvPr>
          <p:cNvSpPr/>
          <p:nvPr/>
        </p:nvSpPr>
        <p:spPr>
          <a:xfrm>
            <a:off x="7280916" y="3953607"/>
            <a:ext cx="365760" cy="52322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i="0" u="none" strike="noStrike" kern="0" cap="none" spc="0" normalizeH="0" baseline="0" noProof="0" dirty="0">
                <a:ln>
                  <a:noFill/>
                </a:ln>
                <a:solidFill>
                  <a:schemeClr val="tx1"/>
                </a:solidFill>
                <a:uLnTx/>
                <a:uFillTx/>
                <a:latin typeface="Calibri"/>
                <a:ea typeface="+mn-ea"/>
                <a:cs typeface="+mn-cs"/>
              </a:rPr>
              <a:t>→</a:t>
            </a:r>
          </a:p>
        </p:txBody>
      </p:sp>
      <p:sp>
        <p:nvSpPr>
          <p:cNvPr id="43" name="TextBox 42">
            <a:extLst>
              <a:ext uri="{FF2B5EF4-FFF2-40B4-BE49-F238E27FC236}">
                <a16:creationId xmlns:a16="http://schemas.microsoft.com/office/drawing/2014/main" id="{7CF57372-1669-495E-97EB-F3ED9569575A}"/>
              </a:ext>
            </a:extLst>
          </p:cNvPr>
          <p:cNvSpPr txBox="1"/>
          <p:nvPr/>
        </p:nvSpPr>
        <p:spPr>
          <a:xfrm>
            <a:off x="5282903" y="3139451"/>
            <a:ext cx="1920240" cy="510778"/>
          </a:xfrm>
          <a:prstGeom prst="wedgeRoundRectCallout">
            <a:avLst>
              <a:gd name="adj1" fmla="val -20833"/>
              <a:gd name="adj2" fmla="val 103125"/>
              <a:gd name="adj3" fmla="val 16667"/>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i="0" u="none" strike="noStrike" kern="0" cap="none" spc="0" normalizeH="0" baseline="0" noProof="0" dirty="0">
                <a:ln>
                  <a:noFill/>
                </a:ln>
                <a:solidFill>
                  <a:schemeClr val="tx1"/>
                </a:solidFill>
                <a:uLnTx/>
                <a:uFillTx/>
                <a:latin typeface="Calibri"/>
                <a:ea typeface="+mn-ea"/>
                <a:cs typeface="+mn-cs"/>
              </a:rPr>
              <a:t>Determinant</a:t>
            </a:r>
          </a:p>
        </p:txBody>
      </p:sp>
      <p:sp>
        <p:nvSpPr>
          <p:cNvPr id="44" name="TextBox 43">
            <a:extLst>
              <a:ext uri="{FF2B5EF4-FFF2-40B4-BE49-F238E27FC236}">
                <a16:creationId xmlns:a16="http://schemas.microsoft.com/office/drawing/2014/main" id="{E13939B9-594F-4D34-B6BE-B8B1ED7E791C}"/>
              </a:ext>
            </a:extLst>
          </p:cNvPr>
          <p:cNvSpPr txBox="1"/>
          <p:nvPr/>
        </p:nvSpPr>
        <p:spPr>
          <a:xfrm>
            <a:off x="8244373" y="3157079"/>
            <a:ext cx="1920240" cy="510778"/>
          </a:xfrm>
          <a:prstGeom prst="wedgeRoundRectCallout">
            <a:avLst>
              <a:gd name="adj1" fmla="val -20833"/>
              <a:gd name="adj2" fmla="val 103125"/>
              <a:gd name="adj3" fmla="val 16667"/>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i="0" u="none" strike="noStrike" kern="0" cap="none" spc="0" normalizeH="0" baseline="0" noProof="0" dirty="0">
                <a:ln>
                  <a:noFill/>
                </a:ln>
                <a:solidFill>
                  <a:schemeClr val="tx1"/>
                </a:solidFill>
                <a:uLnTx/>
                <a:uFillTx/>
                <a:latin typeface="Calibri"/>
                <a:ea typeface="+mn-ea"/>
                <a:cs typeface="+mn-cs"/>
              </a:rPr>
              <a:t>Dependent</a:t>
            </a:r>
          </a:p>
        </p:txBody>
      </p:sp>
      <p:sp>
        <p:nvSpPr>
          <p:cNvPr id="46" name="TextBox 45">
            <a:extLst>
              <a:ext uri="{FF2B5EF4-FFF2-40B4-BE49-F238E27FC236}">
                <a16:creationId xmlns:a16="http://schemas.microsoft.com/office/drawing/2014/main" id="{CE9A4F89-EFFD-4B79-B59A-4DE59399F5AA}"/>
              </a:ext>
            </a:extLst>
          </p:cNvPr>
          <p:cNvSpPr txBox="1"/>
          <p:nvPr/>
        </p:nvSpPr>
        <p:spPr>
          <a:xfrm>
            <a:off x="3496697" y="2615089"/>
            <a:ext cx="1920240" cy="510778"/>
          </a:xfrm>
          <a:prstGeom prst="wedgeRoundRectCallout">
            <a:avLst>
              <a:gd name="adj1" fmla="val 20995"/>
              <a:gd name="adj2" fmla="val 49903"/>
              <a:gd name="adj3" fmla="val 16667"/>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i="0" u="none" strike="noStrike" kern="0" cap="none" spc="0" normalizeH="0" baseline="0" noProof="0" dirty="0">
                <a:ln>
                  <a:noFill/>
                </a:ln>
                <a:solidFill>
                  <a:schemeClr val="tx1"/>
                </a:solidFill>
                <a:uLnTx/>
                <a:uFillTx/>
                <a:latin typeface="Calibri"/>
                <a:ea typeface="+mn-ea"/>
                <a:cs typeface="+mn-cs"/>
              </a:rPr>
              <a:t>Primary Key</a:t>
            </a:r>
          </a:p>
        </p:txBody>
      </p:sp>
      <p:sp>
        <p:nvSpPr>
          <p:cNvPr id="47" name="Bent Arrow 6">
            <a:extLst>
              <a:ext uri="{FF2B5EF4-FFF2-40B4-BE49-F238E27FC236}">
                <a16:creationId xmlns:a16="http://schemas.microsoft.com/office/drawing/2014/main" id="{91B8CB19-A711-447F-A906-BE17A8CFA108}"/>
              </a:ext>
            </a:extLst>
          </p:cNvPr>
          <p:cNvSpPr/>
          <p:nvPr/>
        </p:nvSpPr>
        <p:spPr>
          <a:xfrm flipV="1">
            <a:off x="4403888" y="3135247"/>
            <a:ext cx="696013" cy="1267070"/>
          </a:xfrm>
          <a:prstGeom prst="bentArrow">
            <a:avLst>
              <a:gd name="adj1" fmla="val 13664"/>
              <a:gd name="adj2" fmla="val 25000"/>
              <a:gd name="adj3" fmla="val 23066"/>
              <a:gd name="adj4" fmla="val 41434"/>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i="0" u="none" strike="noStrike" kern="0" cap="none" spc="0" normalizeH="0" baseline="0" noProof="0">
              <a:ln>
                <a:noFill/>
              </a:ln>
              <a:solidFill>
                <a:schemeClr val="tx1"/>
              </a:solidFill>
              <a:uLnTx/>
              <a:uFillTx/>
              <a:latin typeface="Calibri"/>
              <a:ea typeface="+mn-ea"/>
              <a:cs typeface="+mn-cs"/>
            </a:endParaRPr>
          </a:p>
        </p:txBody>
      </p:sp>
    </p:spTree>
    <p:extLst>
      <p:ext uri="{BB962C8B-B14F-4D97-AF65-F5344CB8AC3E}">
        <p14:creationId xmlns:p14="http://schemas.microsoft.com/office/powerpoint/2010/main" val="323908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9" grpId="0" animBg="1"/>
      <p:bldP spid="40" grpId="0" animBg="1"/>
      <p:bldP spid="41" grpId="0" animBg="1"/>
      <p:bldP spid="42" grpId="0" animBg="1"/>
      <p:bldP spid="43" grpId="0" animBg="1"/>
      <p:bldP spid="44" grpId="0" animBg="1"/>
      <p:bldP spid="46" grpId="0" animBg="1"/>
      <p:bldP spid="4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14" y="1123837"/>
            <a:ext cx="3289955" cy="4601183"/>
          </a:xfrm>
        </p:spPr>
        <p:txBody>
          <a:bodyPr/>
          <a:lstStyle/>
          <a:p>
            <a:r>
              <a:rPr lang="en-US" b="1" dirty="0">
                <a:solidFill>
                  <a:schemeClr val="tx1"/>
                </a:solidFill>
                <a:latin typeface="Cambria" panose="02040503050406030204" pitchFamily="18" charset="0"/>
                <a:ea typeface="Cambria" panose="02040503050406030204" pitchFamily="18" charset="0"/>
              </a:rPr>
              <a:t>Normal Forms</a:t>
            </a:r>
            <a:br>
              <a:rPr lang="en-US" b="1" dirty="0">
                <a:solidFill>
                  <a:schemeClr val="tx1"/>
                </a:solidFill>
                <a:latin typeface="Cambria" panose="02040503050406030204" pitchFamily="18" charset="0"/>
                <a:ea typeface="Cambria" panose="02040503050406030204" pitchFamily="18" charset="0"/>
              </a:rPr>
            </a:br>
            <a:r>
              <a:rPr lang="en-US" sz="3400" b="1" dirty="0">
                <a:solidFill>
                  <a:schemeClr val="tx1"/>
                </a:solidFill>
                <a:latin typeface="Cambria" panose="02040503050406030204" pitchFamily="18" charset="0"/>
                <a:ea typeface="Cambria" panose="02040503050406030204" pitchFamily="18" charset="0"/>
              </a:rPr>
              <a:t>Boyce-Code NF</a:t>
            </a:r>
            <a:br>
              <a:rPr lang="en-US" sz="3400" b="1" dirty="0">
                <a:solidFill>
                  <a:schemeClr val="tx1"/>
                </a:solidFill>
                <a:latin typeface="Cambria" panose="02040503050406030204" pitchFamily="18" charset="0"/>
                <a:ea typeface="Cambria" panose="02040503050406030204" pitchFamily="18" charset="0"/>
              </a:rPr>
            </a:br>
            <a:r>
              <a:rPr lang="en-US" sz="3400" b="1" dirty="0">
                <a:solidFill>
                  <a:schemeClr val="tx1"/>
                </a:solidFill>
                <a:latin typeface="Cambria" panose="02040503050406030204" pitchFamily="18" charset="0"/>
                <a:ea typeface="Cambria" panose="02040503050406030204" pitchFamily="18" charset="0"/>
              </a:rPr>
              <a:t>(BCNF)</a:t>
            </a:r>
            <a:endParaRPr lang="en-US" sz="3400" dirty="0"/>
          </a:p>
        </p:txBody>
      </p:sp>
      <p:graphicFrame>
        <p:nvGraphicFramePr>
          <p:cNvPr id="13" name="Table 12">
            <a:extLst>
              <a:ext uri="{FF2B5EF4-FFF2-40B4-BE49-F238E27FC236}">
                <a16:creationId xmlns:a16="http://schemas.microsoft.com/office/drawing/2014/main" id="{F3047A2F-907F-4CDD-8AA5-4F617E35B62C}"/>
              </a:ext>
            </a:extLst>
          </p:cNvPr>
          <p:cNvGraphicFramePr>
            <a:graphicFrameLocks noGrp="1"/>
          </p:cNvGraphicFramePr>
          <p:nvPr>
            <p:extLst>
              <p:ext uri="{D42A27DB-BD31-4B8C-83A1-F6EECF244321}">
                <p14:modId xmlns:p14="http://schemas.microsoft.com/office/powerpoint/2010/main" val="3472160154"/>
              </p:ext>
            </p:extLst>
          </p:nvPr>
        </p:nvGraphicFramePr>
        <p:xfrm>
          <a:off x="3641888" y="264736"/>
          <a:ext cx="3645030" cy="3647385"/>
        </p:xfrm>
        <a:graphic>
          <a:graphicData uri="http://schemas.openxmlformats.org/drawingml/2006/table">
            <a:tbl>
              <a:tblPr firstRow="1" bandRow="1">
                <a:tableStyleId>{5C22544A-7EE6-4342-B048-85BDC9FD1C3A}</a:tableStyleId>
              </a:tblPr>
              <a:tblGrid>
                <a:gridCol w="1184262">
                  <a:extLst>
                    <a:ext uri="{9D8B030D-6E8A-4147-A177-3AD203B41FA5}">
                      <a16:colId xmlns:a16="http://schemas.microsoft.com/office/drawing/2014/main" val="20000"/>
                    </a:ext>
                  </a:extLst>
                </a:gridCol>
                <a:gridCol w="1346531">
                  <a:extLst>
                    <a:ext uri="{9D8B030D-6E8A-4147-A177-3AD203B41FA5}">
                      <a16:colId xmlns:a16="http://schemas.microsoft.com/office/drawing/2014/main" val="20001"/>
                    </a:ext>
                  </a:extLst>
                </a:gridCol>
                <a:gridCol w="1114237">
                  <a:extLst>
                    <a:ext uri="{9D8B030D-6E8A-4147-A177-3AD203B41FA5}">
                      <a16:colId xmlns:a16="http://schemas.microsoft.com/office/drawing/2014/main" val="20002"/>
                    </a:ext>
                  </a:extLst>
                </a:gridCol>
              </a:tblGrid>
              <a:tr h="429753">
                <a:tc>
                  <a:txBody>
                    <a:bodyPr/>
                    <a:lstStyle/>
                    <a:p>
                      <a:r>
                        <a:rPr lang="en-US" sz="2000" u="sng" dirty="0"/>
                        <a:t>Student</a:t>
                      </a:r>
                    </a:p>
                  </a:txBody>
                  <a:tcPr/>
                </a:tc>
                <a:tc>
                  <a:txBody>
                    <a:bodyPr/>
                    <a:lstStyle/>
                    <a:p>
                      <a:r>
                        <a:rPr lang="en-US" sz="2000" u="sng" dirty="0"/>
                        <a:t>Subject</a:t>
                      </a:r>
                    </a:p>
                  </a:txBody>
                  <a:tcPr/>
                </a:tc>
                <a:tc>
                  <a:txBody>
                    <a:bodyPr/>
                    <a:lstStyle/>
                    <a:p>
                      <a:r>
                        <a:rPr lang="en-US" sz="2000" dirty="0"/>
                        <a:t>Faculty</a:t>
                      </a:r>
                    </a:p>
                  </a:txBody>
                  <a:tcPr/>
                </a:tc>
                <a:extLst>
                  <a:ext uri="{0D108BD9-81ED-4DB2-BD59-A6C34878D82A}">
                    <a16:rowId xmlns:a16="http://schemas.microsoft.com/office/drawing/2014/main" val="10000"/>
                  </a:ext>
                </a:extLst>
              </a:tr>
              <a:tr h="402204">
                <a:tc>
                  <a:txBody>
                    <a:bodyPr/>
                    <a:lstStyle/>
                    <a:p>
                      <a:pPr>
                        <a:lnSpc>
                          <a:spcPct val="115000"/>
                        </a:lnSpc>
                        <a:spcAft>
                          <a:spcPts val="0"/>
                        </a:spcAft>
                      </a:pPr>
                      <a:r>
                        <a:rPr lang="en-US" sz="1800" dirty="0">
                          <a:effectLst/>
                        </a:rPr>
                        <a:t>Anand</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rPr>
                        <a:t>DBMS</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rPr>
                        <a:t>Mehta</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02204">
                <a:tc>
                  <a:txBody>
                    <a:bodyPr/>
                    <a:lstStyle/>
                    <a:p>
                      <a:pPr>
                        <a:lnSpc>
                          <a:spcPct val="115000"/>
                        </a:lnSpc>
                        <a:spcAft>
                          <a:spcPts val="0"/>
                        </a:spcAft>
                      </a:pPr>
                      <a:r>
                        <a:rPr lang="en-US" sz="1800" dirty="0">
                          <a:effectLst/>
                        </a:rPr>
                        <a:t>Rohan</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rPr>
                        <a:t>ETC</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rPr>
                        <a:t>Vora</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02204">
                <a:tc>
                  <a:txBody>
                    <a:bodyPr/>
                    <a:lstStyle/>
                    <a:p>
                      <a:pPr>
                        <a:lnSpc>
                          <a:spcPct val="115000"/>
                        </a:lnSpc>
                        <a:spcAft>
                          <a:spcPts val="0"/>
                        </a:spcAft>
                      </a:pPr>
                      <a:r>
                        <a:rPr lang="en-US" sz="1800" dirty="0">
                          <a:effectLst/>
                        </a:rPr>
                        <a:t>Ankit</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rPr>
                        <a:t>DBMS</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rPr>
                        <a:t>Patel</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402204">
                <a:tc>
                  <a:txBody>
                    <a:bodyPr/>
                    <a:lstStyle/>
                    <a:p>
                      <a:pPr>
                        <a:lnSpc>
                          <a:spcPct val="115000"/>
                        </a:lnSpc>
                        <a:spcAft>
                          <a:spcPts val="0"/>
                        </a:spcAft>
                      </a:pPr>
                      <a:r>
                        <a:rPr lang="en-US" sz="1800" dirty="0">
                          <a:effectLst/>
                        </a:rPr>
                        <a:t>Riya</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rPr>
                        <a:t>ETC</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rPr>
                        <a:t>Joshi</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402204">
                <a:tc>
                  <a:txBody>
                    <a:bodyPr/>
                    <a:lstStyle/>
                    <a:p>
                      <a:pPr>
                        <a:lnSpc>
                          <a:spcPct val="115000"/>
                        </a:lnSpc>
                        <a:spcAft>
                          <a:spcPts val="0"/>
                        </a:spcAft>
                      </a:pPr>
                      <a:r>
                        <a:rPr lang="en-US" sz="1800" dirty="0">
                          <a:effectLst/>
                        </a:rPr>
                        <a:t>Nisha</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rPr>
                        <a:t>ETC</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rPr>
                        <a:t>Vora</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402204">
                <a:tc>
                  <a:txBody>
                    <a:bodyPr/>
                    <a:lstStyle/>
                    <a:p>
                      <a:pPr>
                        <a:lnSpc>
                          <a:spcPct val="115000"/>
                        </a:lnSpc>
                        <a:spcAft>
                          <a:spcPts val="0"/>
                        </a:spcAft>
                      </a:pPr>
                      <a:r>
                        <a:rPr lang="en-US" sz="1800" dirty="0">
                          <a:effectLst/>
                        </a:rPr>
                        <a:t>Rohan</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rPr>
                        <a:t>DBMS</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rPr>
                        <a:t>Mehta</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402204">
                <a:tc>
                  <a:txBody>
                    <a:bodyPr/>
                    <a:lstStyle/>
                    <a:p>
                      <a:pPr>
                        <a:lnSpc>
                          <a:spcPct val="115000"/>
                        </a:lnSpc>
                        <a:spcAft>
                          <a:spcPts val="0"/>
                        </a:spcAft>
                      </a:pPr>
                      <a:r>
                        <a:rPr lang="en-US" sz="1800" dirty="0">
                          <a:effectLst/>
                        </a:rPr>
                        <a:t>Anand</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rPr>
                        <a:t>ETC</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rPr>
                        <a:t>Joshi</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402204">
                <a:tc>
                  <a:txBody>
                    <a:bodyPr/>
                    <a:lstStyle/>
                    <a:p>
                      <a:pPr>
                        <a:lnSpc>
                          <a:spcPct val="115000"/>
                        </a:lnSpc>
                        <a:spcAft>
                          <a:spcPts val="0"/>
                        </a:spcAft>
                      </a:pPr>
                      <a:r>
                        <a:rPr lang="en-US" sz="1800" dirty="0">
                          <a:effectLst/>
                        </a:rPr>
                        <a:t>Nisha</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rPr>
                        <a:t>DBMS</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rPr>
                        <a:t>Patel</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bl>
          </a:graphicData>
        </a:graphic>
      </p:graphicFrame>
      <p:sp>
        <p:nvSpPr>
          <p:cNvPr id="3" name="Rectangle 2">
            <a:extLst>
              <a:ext uri="{FF2B5EF4-FFF2-40B4-BE49-F238E27FC236}">
                <a16:creationId xmlns:a16="http://schemas.microsoft.com/office/drawing/2014/main" id="{3C07E2E6-9BE2-45ED-9EC8-2A915A348CFA}"/>
              </a:ext>
            </a:extLst>
          </p:cNvPr>
          <p:cNvSpPr/>
          <p:nvPr/>
        </p:nvSpPr>
        <p:spPr>
          <a:xfrm>
            <a:off x="7365476" y="208185"/>
            <a:ext cx="4323761" cy="3785652"/>
          </a:xfrm>
          <a:prstGeom prst="rect">
            <a:avLst/>
          </a:prstGeom>
        </p:spPr>
        <p:txBody>
          <a:bodyPr wrap="square">
            <a:spAutoFit/>
          </a:bodyPr>
          <a:lstStyle/>
          <a:p>
            <a:pPr marL="342900" indent="-342900" algn="just">
              <a:buFont typeface="Wingdings" panose="05000000000000000000" pitchFamily="2" charset="2"/>
              <a:buChar char="ü"/>
            </a:pPr>
            <a:r>
              <a:rPr lang="en-US" sz="2000" dirty="0">
                <a:latin typeface="Cambria Math" panose="02040503050406030204" pitchFamily="18" charset="0"/>
                <a:ea typeface="Cambria Math" panose="02040503050406030204" pitchFamily="18" charset="0"/>
              </a:rPr>
              <a:t>FD1: Student, Subject → Faculty</a:t>
            </a:r>
          </a:p>
          <a:p>
            <a:pPr marL="342900" indent="-342900" algn="just">
              <a:buFont typeface="Wingdings" panose="05000000000000000000" pitchFamily="2" charset="2"/>
              <a:buChar char="ü"/>
            </a:pPr>
            <a:r>
              <a:rPr lang="en-US" sz="2000" dirty="0">
                <a:latin typeface="Cambria Math" panose="02040503050406030204" pitchFamily="18" charset="0"/>
                <a:ea typeface="Cambria Math" panose="02040503050406030204" pitchFamily="18" charset="0"/>
              </a:rPr>
              <a:t>FD2: Faculty → Subject</a:t>
            </a:r>
          </a:p>
          <a:p>
            <a:pPr marL="342900" indent="-342900" algn="just">
              <a:buFont typeface="Wingdings" panose="05000000000000000000" pitchFamily="2" charset="2"/>
              <a:buChar char="ü"/>
            </a:pPr>
            <a:r>
              <a:rPr lang="en-US" sz="2000" dirty="0">
                <a:latin typeface="Cambria Math" panose="02040503050406030204" pitchFamily="18" charset="0"/>
                <a:ea typeface="Cambria Math" panose="02040503050406030204" pitchFamily="18" charset="0"/>
              </a:rPr>
              <a:t>So {Student, Subject} → Subject</a:t>
            </a:r>
          </a:p>
          <a:p>
            <a:pPr algn="just"/>
            <a:r>
              <a:rPr lang="en-US" sz="2000" dirty="0">
                <a:latin typeface="Cambria Math" panose="02040503050406030204" pitchFamily="18" charset="0"/>
                <a:ea typeface="Cambria Math" panose="02040503050406030204" pitchFamily="18" charset="0"/>
              </a:rPr>
              <a:t>	 (Using Transitivity rule)</a:t>
            </a:r>
          </a:p>
          <a:p>
            <a:pPr algn="just"/>
            <a:endParaRPr lang="en-US" sz="2000" dirty="0">
              <a:latin typeface="Cambria Math" panose="02040503050406030204" pitchFamily="18" charset="0"/>
              <a:ea typeface="Cambria Math" panose="02040503050406030204" pitchFamily="18" charset="0"/>
            </a:endParaRPr>
          </a:p>
          <a:p>
            <a:pPr marL="342900" indent="-342900" algn="just">
              <a:buFont typeface="Wingdings" panose="05000000000000000000" pitchFamily="2" charset="2"/>
              <a:buChar char="Ø"/>
            </a:pPr>
            <a:r>
              <a:rPr lang="en-US" sz="2000" dirty="0">
                <a:latin typeface="Cambria Math" panose="02040503050406030204" pitchFamily="18" charset="0"/>
                <a:ea typeface="Cambria Math" panose="02040503050406030204" pitchFamily="18" charset="0"/>
              </a:rPr>
              <a:t>Here, One faculty teaches only one subject.</a:t>
            </a:r>
          </a:p>
          <a:p>
            <a:pPr marL="342900" indent="-342900" algn="just">
              <a:buFont typeface="Wingdings" panose="05000000000000000000" pitchFamily="2" charset="2"/>
              <a:buChar char="Ø"/>
            </a:pPr>
            <a:r>
              <a:rPr lang="en-US" sz="2000" dirty="0">
                <a:latin typeface="Cambria Math" panose="02040503050406030204" pitchFamily="18" charset="0"/>
                <a:ea typeface="Cambria Math" panose="02040503050406030204" pitchFamily="18" charset="0"/>
              </a:rPr>
              <a:t>But, one subject is taught by more than one faculty.</a:t>
            </a:r>
          </a:p>
          <a:p>
            <a:pPr marL="342900" indent="-342900" algn="just">
              <a:buFont typeface="Wingdings" panose="05000000000000000000" pitchFamily="2" charset="2"/>
              <a:buChar char="Ø"/>
            </a:pPr>
            <a:r>
              <a:rPr lang="en-US" sz="2000" dirty="0">
                <a:latin typeface="Cambria Math" panose="02040503050406030204" pitchFamily="18" charset="0"/>
                <a:ea typeface="Cambria Math" panose="02040503050406030204" pitchFamily="18" charset="0"/>
              </a:rPr>
              <a:t>In FD2, Faculty is determinant, but it is not Primary Key.</a:t>
            </a:r>
          </a:p>
          <a:p>
            <a:pPr marL="342900" indent="-342900" algn="just">
              <a:buFont typeface="Wingdings" panose="05000000000000000000" pitchFamily="2" charset="2"/>
              <a:buChar char="Ø"/>
            </a:pPr>
            <a:r>
              <a:rPr lang="en-US" sz="2000" dirty="0">
                <a:latin typeface="Cambria Math" panose="02040503050406030204" pitchFamily="18" charset="0"/>
                <a:ea typeface="Cambria Math" panose="02040503050406030204" pitchFamily="18" charset="0"/>
              </a:rPr>
              <a:t>Hence, the relation is not in BCNF </a:t>
            </a:r>
          </a:p>
        </p:txBody>
      </p:sp>
      <p:sp>
        <p:nvSpPr>
          <p:cNvPr id="4" name="Rectangle 3">
            <a:extLst>
              <a:ext uri="{FF2B5EF4-FFF2-40B4-BE49-F238E27FC236}">
                <a16:creationId xmlns:a16="http://schemas.microsoft.com/office/drawing/2014/main" id="{1A5D6D69-F406-43A0-B25B-C7B4D8980F45}"/>
              </a:ext>
            </a:extLst>
          </p:cNvPr>
          <p:cNvSpPr/>
          <p:nvPr/>
        </p:nvSpPr>
        <p:spPr>
          <a:xfrm>
            <a:off x="3641888" y="4215294"/>
            <a:ext cx="8047349" cy="2462213"/>
          </a:xfrm>
          <a:prstGeom prst="rect">
            <a:avLst/>
          </a:prstGeom>
        </p:spPr>
        <p:txBody>
          <a:bodyPr wrap="square">
            <a:spAutoFit/>
          </a:bodyPr>
          <a:lstStyle/>
          <a:p>
            <a:pPr marL="342900" indent="-342900">
              <a:buFont typeface="Wingdings" panose="05000000000000000000" pitchFamily="2" charset="2"/>
              <a:buChar char="Ø"/>
            </a:pPr>
            <a:r>
              <a:rPr lang="en-US" sz="2200" dirty="0">
                <a:latin typeface="Cambria Math" panose="02040503050406030204" pitchFamily="18" charset="0"/>
                <a:ea typeface="Cambria Math" panose="02040503050406030204" pitchFamily="18" charset="0"/>
              </a:rPr>
              <a:t>In the above relation, one can student make more than one assignments with different faculties. </a:t>
            </a:r>
          </a:p>
          <a:p>
            <a:pPr marL="342900" indent="-342900">
              <a:buFont typeface="Wingdings" panose="05000000000000000000" pitchFamily="2" charset="2"/>
              <a:buChar char="Ø"/>
            </a:pPr>
            <a:endParaRPr lang="en-US" sz="2200" dirty="0">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Ø"/>
            </a:pPr>
            <a:r>
              <a:rPr lang="en-US" sz="2200" dirty="0">
                <a:latin typeface="Cambria Math" panose="02040503050406030204" pitchFamily="18" charset="0"/>
                <a:ea typeface="Cambria Math" panose="02040503050406030204" pitchFamily="18" charset="0"/>
              </a:rPr>
              <a:t>Thus, the data will be stored repeatedly for student, subject and faculty.</a:t>
            </a:r>
          </a:p>
          <a:p>
            <a:pPr marL="342900" indent="-342900">
              <a:buFont typeface="Wingdings" panose="05000000000000000000" pitchFamily="2" charset="2"/>
              <a:buChar char="Ø"/>
            </a:pPr>
            <a:endParaRPr lang="en-US" sz="2200" dirty="0">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Ø"/>
            </a:pPr>
            <a:r>
              <a:rPr lang="en-US" sz="2200" dirty="0">
                <a:latin typeface="Cambria Math" panose="02040503050406030204" pitchFamily="18" charset="0"/>
                <a:ea typeface="Cambria Math" panose="02040503050406030204" pitchFamily="18" charset="0"/>
              </a:rPr>
              <a:t>This will lead to the requirement of more storage space.</a:t>
            </a:r>
            <a:endParaRPr lang="en-US" sz="2200" dirty="0"/>
          </a:p>
        </p:txBody>
      </p:sp>
    </p:spTree>
    <p:extLst>
      <p:ext uri="{BB962C8B-B14F-4D97-AF65-F5344CB8AC3E}">
        <p14:creationId xmlns:p14="http://schemas.microsoft.com/office/powerpoint/2010/main" val="265260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2" end="2"/>
                                            </p:txEl>
                                          </p:spTgt>
                                        </p:tgtEl>
                                        <p:attrNameLst>
                                          <p:attrName>style.visibility</p:attrName>
                                        </p:attrNameLst>
                                      </p:cBhvr>
                                      <p:to>
                                        <p:strVal val="visible"/>
                                      </p:to>
                                    </p:set>
                                    <p:animEffect transition="in" filter="fade">
                                      <p:cBhvr>
                                        <p:cTn id="45" dur="500"/>
                                        <p:tgtEl>
                                          <p:spTgt spid="4">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Functional Dependency</a:t>
            </a:r>
            <a:br>
              <a:rPr lang="en-IN" b="1" dirty="0">
                <a:solidFill>
                  <a:schemeClr val="tx1"/>
                </a:solidFill>
                <a:latin typeface="Cambria" panose="02040503050406030204" pitchFamily="18" charset="0"/>
                <a:ea typeface="Cambria" panose="02040503050406030204" pitchFamily="18" charset="0"/>
              </a:rPr>
            </a:br>
            <a:endParaRPr lang="en-US" dirty="0"/>
          </a:p>
        </p:txBody>
      </p:sp>
      <p:graphicFrame>
        <p:nvGraphicFramePr>
          <p:cNvPr id="6" name="Table 5">
            <a:extLst>
              <a:ext uri="{FF2B5EF4-FFF2-40B4-BE49-F238E27FC236}">
                <a16:creationId xmlns:a16="http://schemas.microsoft.com/office/drawing/2014/main" id="{716F1918-96A9-4853-BBCD-3B2CECF7DA24}"/>
              </a:ext>
            </a:extLst>
          </p:cNvPr>
          <p:cNvGraphicFramePr>
            <a:graphicFrameLocks noGrp="1"/>
          </p:cNvGraphicFramePr>
          <p:nvPr>
            <p:extLst>
              <p:ext uri="{D42A27DB-BD31-4B8C-83A1-F6EECF244321}">
                <p14:modId xmlns:p14="http://schemas.microsoft.com/office/powerpoint/2010/main" val="1976195377"/>
              </p:ext>
            </p:extLst>
          </p:nvPr>
        </p:nvGraphicFramePr>
        <p:xfrm>
          <a:off x="3786433" y="654900"/>
          <a:ext cx="7082672" cy="1155045"/>
        </p:xfrm>
        <a:graphic>
          <a:graphicData uri="http://schemas.openxmlformats.org/drawingml/2006/table">
            <a:tbl>
              <a:tblPr firstRow="1" bandRow="1">
                <a:tableStyleId>{5C22544A-7EE6-4342-B048-85BDC9FD1C3A}</a:tableStyleId>
              </a:tblPr>
              <a:tblGrid>
                <a:gridCol w="1770668">
                  <a:extLst>
                    <a:ext uri="{9D8B030D-6E8A-4147-A177-3AD203B41FA5}">
                      <a16:colId xmlns:a16="http://schemas.microsoft.com/office/drawing/2014/main" val="20000"/>
                    </a:ext>
                  </a:extLst>
                </a:gridCol>
                <a:gridCol w="1770668">
                  <a:extLst>
                    <a:ext uri="{9D8B030D-6E8A-4147-A177-3AD203B41FA5}">
                      <a16:colId xmlns:a16="http://schemas.microsoft.com/office/drawing/2014/main" val="20001"/>
                    </a:ext>
                  </a:extLst>
                </a:gridCol>
                <a:gridCol w="1770668">
                  <a:extLst>
                    <a:ext uri="{9D8B030D-6E8A-4147-A177-3AD203B41FA5}">
                      <a16:colId xmlns:a16="http://schemas.microsoft.com/office/drawing/2014/main" val="20002"/>
                    </a:ext>
                  </a:extLst>
                </a:gridCol>
                <a:gridCol w="1770668">
                  <a:extLst>
                    <a:ext uri="{9D8B030D-6E8A-4147-A177-3AD203B41FA5}">
                      <a16:colId xmlns:a16="http://schemas.microsoft.com/office/drawing/2014/main" val="20003"/>
                    </a:ext>
                  </a:extLst>
                </a:gridCol>
              </a:tblGrid>
              <a:tr h="385015">
                <a:tc>
                  <a:txBody>
                    <a:bodyPr/>
                    <a:lstStyle/>
                    <a:p>
                      <a:r>
                        <a:rPr lang="en-US" u="sng" dirty="0" err="1"/>
                        <a:t>Account_No</a:t>
                      </a:r>
                      <a:endParaRPr lang="en-US" u="sng" dirty="0"/>
                    </a:p>
                  </a:txBody>
                  <a:tcPr/>
                </a:tc>
                <a:tc>
                  <a:txBody>
                    <a:bodyPr/>
                    <a:lstStyle/>
                    <a:p>
                      <a:r>
                        <a:rPr lang="en-US" dirty="0"/>
                        <a:t>Cust_Name</a:t>
                      </a:r>
                    </a:p>
                  </a:txBody>
                  <a:tcPr/>
                </a:tc>
                <a:tc>
                  <a:txBody>
                    <a:bodyPr/>
                    <a:lstStyle/>
                    <a:p>
                      <a:r>
                        <a:rPr lang="en-US" dirty="0"/>
                        <a:t>Balance</a:t>
                      </a:r>
                    </a:p>
                  </a:txBody>
                  <a:tcPr/>
                </a:tc>
                <a:tc>
                  <a:txBody>
                    <a:bodyPr/>
                    <a:lstStyle/>
                    <a:p>
                      <a:r>
                        <a:rPr lang="en-US" dirty="0"/>
                        <a:t>Branch</a:t>
                      </a:r>
                    </a:p>
                  </a:txBody>
                  <a:tcPr/>
                </a:tc>
                <a:extLst>
                  <a:ext uri="{0D108BD9-81ED-4DB2-BD59-A6C34878D82A}">
                    <a16:rowId xmlns:a16="http://schemas.microsoft.com/office/drawing/2014/main" val="10000"/>
                  </a:ext>
                </a:extLst>
              </a:tr>
              <a:tr h="385015">
                <a:tc>
                  <a:txBody>
                    <a:bodyPr/>
                    <a:lstStyle/>
                    <a:p>
                      <a:r>
                        <a:rPr lang="en-US" dirty="0">
                          <a:latin typeface="Cambria Math" panose="02040503050406030204" pitchFamily="18" charset="0"/>
                          <a:ea typeface="Cambria Math" panose="02040503050406030204" pitchFamily="18" charset="0"/>
                        </a:rPr>
                        <a:t>201</a:t>
                      </a:r>
                    </a:p>
                  </a:txBody>
                  <a:tcPr/>
                </a:tc>
                <a:tc>
                  <a:txBody>
                    <a:bodyPr/>
                    <a:lstStyle/>
                    <a:p>
                      <a:r>
                        <a:rPr lang="en-US" dirty="0">
                          <a:latin typeface="Cambria Math" panose="02040503050406030204" pitchFamily="18" charset="0"/>
                          <a:ea typeface="Cambria Math" panose="02040503050406030204" pitchFamily="18" charset="0"/>
                        </a:rPr>
                        <a:t>Rajesh</a:t>
                      </a:r>
                    </a:p>
                  </a:txBody>
                  <a:tcPr/>
                </a:tc>
                <a:tc>
                  <a:txBody>
                    <a:bodyPr/>
                    <a:lstStyle/>
                    <a:p>
                      <a:r>
                        <a:rPr lang="en-US" dirty="0">
                          <a:latin typeface="Cambria Math" panose="02040503050406030204" pitchFamily="18" charset="0"/>
                          <a:ea typeface="Cambria Math" panose="02040503050406030204" pitchFamily="18" charset="0"/>
                        </a:rPr>
                        <a:t>80000</a:t>
                      </a:r>
                    </a:p>
                  </a:txBody>
                  <a:tcPr/>
                </a:tc>
                <a:tc>
                  <a:txBody>
                    <a:bodyPr/>
                    <a:lstStyle/>
                    <a:p>
                      <a:r>
                        <a:rPr lang="en-US" dirty="0">
                          <a:latin typeface="Cambria Math" panose="02040503050406030204" pitchFamily="18" charset="0"/>
                          <a:ea typeface="Cambria Math" panose="02040503050406030204" pitchFamily="18" charset="0"/>
                        </a:rPr>
                        <a:t>Rajkot</a:t>
                      </a:r>
                    </a:p>
                  </a:txBody>
                  <a:tcPr/>
                </a:tc>
                <a:extLst>
                  <a:ext uri="{0D108BD9-81ED-4DB2-BD59-A6C34878D82A}">
                    <a16:rowId xmlns:a16="http://schemas.microsoft.com/office/drawing/2014/main" val="10001"/>
                  </a:ext>
                </a:extLst>
              </a:tr>
              <a:tr h="385015">
                <a:tc>
                  <a:txBody>
                    <a:bodyPr/>
                    <a:lstStyle/>
                    <a:p>
                      <a:r>
                        <a:rPr lang="en-US" dirty="0">
                          <a:latin typeface="Cambria Math" panose="02040503050406030204" pitchFamily="18" charset="0"/>
                          <a:ea typeface="Cambria Math" panose="02040503050406030204" pitchFamily="18" charset="0"/>
                        </a:rPr>
                        <a:t>202</a:t>
                      </a:r>
                    </a:p>
                  </a:txBody>
                  <a:tcPr/>
                </a:tc>
                <a:tc>
                  <a:txBody>
                    <a:bodyPr/>
                    <a:lstStyle/>
                    <a:p>
                      <a:r>
                        <a:rPr lang="en-US" dirty="0">
                          <a:latin typeface="Cambria Math" panose="02040503050406030204" pitchFamily="18" charset="0"/>
                          <a:ea typeface="Cambria Math" panose="02040503050406030204" pitchFamily="18" charset="0"/>
                        </a:rPr>
                        <a:t>Krishna</a:t>
                      </a:r>
                    </a:p>
                  </a:txBody>
                  <a:tcPr/>
                </a:tc>
                <a:tc>
                  <a:txBody>
                    <a:bodyPr/>
                    <a:lstStyle/>
                    <a:p>
                      <a:r>
                        <a:rPr lang="en-US" dirty="0">
                          <a:latin typeface="Cambria Math" panose="02040503050406030204" pitchFamily="18" charset="0"/>
                          <a:ea typeface="Cambria Math" panose="02040503050406030204" pitchFamily="18" charset="0"/>
                        </a:rPr>
                        <a:t>65000</a:t>
                      </a:r>
                    </a:p>
                  </a:txBody>
                  <a:tcPr/>
                </a:tc>
                <a:tc>
                  <a:txBody>
                    <a:bodyPr/>
                    <a:lstStyle/>
                    <a:p>
                      <a:r>
                        <a:rPr lang="en-US" dirty="0">
                          <a:latin typeface="Cambria Math" panose="02040503050406030204" pitchFamily="18" charset="0"/>
                          <a:ea typeface="Cambria Math" panose="02040503050406030204" pitchFamily="18" charset="0"/>
                        </a:rPr>
                        <a:t>Vadodara</a:t>
                      </a:r>
                    </a:p>
                  </a:txBody>
                  <a:tcPr/>
                </a:tc>
                <a:extLst>
                  <a:ext uri="{0D108BD9-81ED-4DB2-BD59-A6C34878D82A}">
                    <a16:rowId xmlns:a16="http://schemas.microsoft.com/office/drawing/2014/main" val="10002"/>
                  </a:ext>
                </a:extLst>
              </a:tr>
            </a:tbl>
          </a:graphicData>
        </a:graphic>
      </p:graphicFrame>
      <p:sp>
        <p:nvSpPr>
          <p:cNvPr id="7" name="TextBox 6">
            <a:extLst>
              <a:ext uri="{FF2B5EF4-FFF2-40B4-BE49-F238E27FC236}">
                <a16:creationId xmlns:a16="http://schemas.microsoft.com/office/drawing/2014/main" id="{55CBA60E-2BC5-41D6-949B-8C9A30823302}"/>
              </a:ext>
            </a:extLst>
          </p:cNvPr>
          <p:cNvSpPr txBox="1"/>
          <p:nvPr/>
        </p:nvSpPr>
        <p:spPr>
          <a:xfrm>
            <a:off x="3786433" y="254790"/>
            <a:ext cx="1524000" cy="40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000" b="1" dirty="0">
                <a:solidFill>
                  <a:schemeClr val="bg1">
                    <a:lumMod val="95000"/>
                  </a:schemeClr>
                </a:solidFill>
                <a:latin typeface="Cambria" panose="02040503050406030204" pitchFamily="18" charset="0"/>
              </a:rPr>
              <a:t>Bank</a:t>
            </a:r>
          </a:p>
        </p:txBody>
      </p:sp>
      <p:sp>
        <p:nvSpPr>
          <p:cNvPr id="8" name="Rectangle 7">
            <a:extLst>
              <a:ext uri="{FF2B5EF4-FFF2-40B4-BE49-F238E27FC236}">
                <a16:creationId xmlns:a16="http://schemas.microsoft.com/office/drawing/2014/main" id="{D654AD7E-5DF0-4C84-87F2-FAF9A813865D}"/>
              </a:ext>
            </a:extLst>
          </p:cNvPr>
          <p:cNvSpPr/>
          <p:nvPr/>
        </p:nvSpPr>
        <p:spPr>
          <a:xfrm>
            <a:off x="3472207" y="1984046"/>
            <a:ext cx="8358432" cy="1446550"/>
          </a:xfrm>
          <a:prstGeom prst="rect">
            <a:avLst/>
          </a:prstGeom>
        </p:spPr>
        <p:txBody>
          <a:bodyPr wrap="square">
            <a:spAutoFit/>
          </a:bodyPr>
          <a:lstStyle/>
          <a:p>
            <a:pPr marL="342900" indent="-342900" algn="just">
              <a:buFont typeface="Wingdings" panose="05000000000000000000" pitchFamily="2" charset="2"/>
              <a:buChar char="Ø"/>
            </a:pPr>
            <a:r>
              <a:rPr lang="en-US" sz="2200" dirty="0">
                <a:latin typeface="Cambria Math" panose="02040503050406030204" pitchFamily="18" charset="0"/>
                <a:ea typeface="Cambria Math" panose="02040503050406030204" pitchFamily="18" charset="0"/>
              </a:rPr>
              <a:t>Find the Functional Dependency.</a:t>
            </a:r>
          </a:p>
          <a:p>
            <a:pPr marL="342900" indent="-342900" algn="just">
              <a:buFont typeface="Wingdings" panose="05000000000000000000" pitchFamily="2" charset="2"/>
              <a:buChar char="Ø"/>
            </a:pPr>
            <a:endParaRPr lang="en-US" sz="2200" dirty="0">
              <a:latin typeface="Cambria Math" panose="02040503050406030204" pitchFamily="18" charset="0"/>
              <a:ea typeface="Cambria Math" panose="02040503050406030204" pitchFamily="18" charset="0"/>
            </a:endParaRPr>
          </a:p>
          <a:p>
            <a:pPr marL="342900" indent="-342900" algn="just">
              <a:buFont typeface="Wingdings" panose="05000000000000000000" pitchFamily="2" charset="2"/>
              <a:buChar char="Ø"/>
            </a:pPr>
            <a:r>
              <a:rPr lang="en-US" sz="2200" dirty="0">
                <a:latin typeface="Cambria Math" panose="02040503050406030204" pitchFamily="18" charset="0"/>
                <a:ea typeface="Cambria Math" panose="02040503050406030204" pitchFamily="18" charset="0"/>
              </a:rPr>
              <a:t>Account_No distinctly identifies other attributes. Thus,</a:t>
            </a:r>
          </a:p>
          <a:p>
            <a:pPr algn="just"/>
            <a:r>
              <a:rPr lang="en-US" sz="2200" dirty="0">
                <a:latin typeface="Cambria Math" panose="02040503050406030204" pitchFamily="18" charset="0"/>
                <a:ea typeface="Cambria Math" panose="02040503050406030204" pitchFamily="18" charset="0"/>
              </a:rPr>
              <a:t>      Account_No → {Cust_Name, Balance, Branch}</a:t>
            </a:r>
          </a:p>
        </p:txBody>
      </p:sp>
    </p:spTree>
    <p:extLst>
      <p:ext uri="{BB962C8B-B14F-4D97-AF65-F5344CB8AC3E}">
        <p14:creationId xmlns:p14="http://schemas.microsoft.com/office/powerpoint/2010/main" val="319856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14" y="1123837"/>
            <a:ext cx="3289955" cy="4601183"/>
          </a:xfrm>
        </p:spPr>
        <p:txBody>
          <a:bodyPr/>
          <a:lstStyle/>
          <a:p>
            <a:r>
              <a:rPr lang="en-US" b="1" dirty="0">
                <a:solidFill>
                  <a:schemeClr val="tx1"/>
                </a:solidFill>
                <a:latin typeface="Cambria" panose="02040503050406030204" pitchFamily="18" charset="0"/>
                <a:ea typeface="Cambria" panose="02040503050406030204" pitchFamily="18" charset="0"/>
              </a:rPr>
              <a:t>Normal Forms</a:t>
            </a:r>
            <a:br>
              <a:rPr lang="en-US" b="1" dirty="0">
                <a:solidFill>
                  <a:schemeClr val="tx1"/>
                </a:solidFill>
                <a:latin typeface="Cambria" panose="02040503050406030204" pitchFamily="18" charset="0"/>
                <a:ea typeface="Cambria" panose="02040503050406030204" pitchFamily="18" charset="0"/>
              </a:rPr>
            </a:br>
            <a:r>
              <a:rPr lang="en-US" sz="3400" b="1" dirty="0">
                <a:solidFill>
                  <a:schemeClr val="tx1"/>
                </a:solidFill>
                <a:latin typeface="Cambria" panose="02040503050406030204" pitchFamily="18" charset="0"/>
                <a:ea typeface="Cambria" panose="02040503050406030204" pitchFamily="18" charset="0"/>
              </a:rPr>
              <a:t>Boyce-Code NF</a:t>
            </a:r>
            <a:br>
              <a:rPr lang="en-US" sz="3400" b="1" dirty="0">
                <a:solidFill>
                  <a:schemeClr val="tx1"/>
                </a:solidFill>
                <a:latin typeface="Cambria" panose="02040503050406030204" pitchFamily="18" charset="0"/>
                <a:ea typeface="Cambria" panose="02040503050406030204" pitchFamily="18" charset="0"/>
              </a:rPr>
            </a:br>
            <a:r>
              <a:rPr lang="en-US" sz="3400" b="1" dirty="0">
                <a:solidFill>
                  <a:schemeClr val="tx1"/>
                </a:solidFill>
                <a:latin typeface="Cambria" panose="02040503050406030204" pitchFamily="18" charset="0"/>
                <a:ea typeface="Cambria" panose="02040503050406030204" pitchFamily="18" charset="0"/>
              </a:rPr>
              <a:t>(BCNF)</a:t>
            </a:r>
            <a:endParaRPr lang="en-US" sz="3400" dirty="0"/>
          </a:p>
        </p:txBody>
      </p:sp>
      <p:sp>
        <p:nvSpPr>
          <p:cNvPr id="5" name="Rectangle 4">
            <a:extLst>
              <a:ext uri="{FF2B5EF4-FFF2-40B4-BE49-F238E27FC236}">
                <a16:creationId xmlns:a16="http://schemas.microsoft.com/office/drawing/2014/main" id="{88CB42E0-635E-4FDA-A0E1-34D5D5F1A537}"/>
              </a:ext>
            </a:extLst>
          </p:cNvPr>
          <p:cNvSpPr/>
          <p:nvPr/>
        </p:nvSpPr>
        <p:spPr>
          <a:xfrm>
            <a:off x="3462779" y="126965"/>
            <a:ext cx="8226458" cy="1200329"/>
          </a:xfrm>
          <a:prstGeom prst="rect">
            <a:avLst/>
          </a:prstGeom>
        </p:spPr>
        <p:txBody>
          <a:bodyPr wrap="square">
            <a:spAutoFit/>
          </a:bodyPr>
          <a:lstStyle/>
          <a:p>
            <a:pPr marL="342900" indent="-342900" algn="just">
              <a:buFont typeface="Wingdings" panose="05000000000000000000" pitchFamily="2" charset="2"/>
              <a:buChar char="Ø"/>
            </a:pPr>
            <a:r>
              <a:rPr lang="en-US" sz="2400" dirty="0">
                <a:latin typeface="Cambria Math" panose="02040503050406030204" pitchFamily="18" charset="0"/>
                <a:ea typeface="Cambria Math" panose="02040503050406030204" pitchFamily="18" charset="0"/>
              </a:rPr>
              <a:t>The solution for this would be splitting it into more than one table such that transitive dependency is removed and every determinant is a Primary Key</a:t>
            </a:r>
          </a:p>
        </p:txBody>
      </p:sp>
      <p:graphicFrame>
        <p:nvGraphicFramePr>
          <p:cNvPr id="7" name="Table 6">
            <a:extLst>
              <a:ext uri="{FF2B5EF4-FFF2-40B4-BE49-F238E27FC236}">
                <a16:creationId xmlns:a16="http://schemas.microsoft.com/office/drawing/2014/main" id="{B356B0AF-FC34-4ED2-90D4-8621C2BA29FC}"/>
              </a:ext>
            </a:extLst>
          </p:cNvPr>
          <p:cNvGraphicFramePr>
            <a:graphicFrameLocks noGrp="1"/>
          </p:cNvGraphicFramePr>
          <p:nvPr>
            <p:extLst>
              <p:ext uri="{D42A27DB-BD31-4B8C-83A1-F6EECF244321}">
                <p14:modId xmlns:p14="http://schemas.microsoft.com/office/powerpoint/2010/main" val="1494843631"/>
              </p:ext>
            </p:extLst>
          </p:nvPr>
        </p:nvGraphicFramePr>
        <p:xfrm>
          <a:off x="8163613" y="2092751"/>
          <a:ext cx="2791836" cy="3613872"/>
        </p:xfrm>
        <a:graphic>
          <a:graphicData uri="http://schemas.openxmlformats.org/drawingml/2006/table">
            <a:tbl>
              <a:tblPr firstRow="1" bandRow="1">
                <a:tableStyleId>{5C22544A-7EE6-4342-B048-85BDC9FD1C3A}</a:tableStyleId>
              </a:tblPr>
              <a:tblGrid>
                <a:gridCol w="1438445">
                  <a:extLst>
                    <a:ext uri="{9D8B030D-6E8A-4147-A177-3AD203B41FA5}">
                      <a16:colId xmlns:a16="http://schemas.microsoft.com/office/drawing/2014/main" val="20000"/>
                    </a:ext>
                  </a:extLst>
                </a:gridCol>
                <a:gridCol w="1353391">
                  <a:extLst>
                    <a:ext uri="{9D8B030D-6E8A-4147-A177-3AD203B41FA5}">
                      <a16:colId xmlns:a16="http://schemas.microsoft.com/office/drawing/2014/main" val="20002"/>
                    </a:ext>
                  </a:extLst>
                </a:gridCol>
              </a:tblGrid>
              <a:tr h="395784">
                <a:tc>
                  <a:txBody>
                    <a:bodyPr/>
                    <a:lstStyle/>
                    <a:p>
                      <a:r>
                        <a:rPr lang="en-US" sz="2000" u="sng" dirty="0"/>
                        <a:t>Student</a:t>
                      </a:r>
                    </a:p>
                  </a:txBody>
                  <a:tcPr/>
                </a:tc>
                <a:tc>
                  <a:txBody>
                    <a:bodyPr/>
                    <a:lstStyle/>
                    <a:p>
                      <a:r>
                        <a:rPr lang="en-US" sz="2000" u="sng" dirty="0"/>
                        <a:t>Faculty</a:t>
                      </a:r>
                    </a:p>
                  </a:txBody>
                  <a:tcPr/>
                </a:tc>
                <a:extLst>
                  <a:ext uri="{0D108BD9-81ED-4DB2-BD59-A6C34878D82A}">
                    <a16:rowId xmlns:a16="http://schemas.microsoft.com/office/drawing/2014/main" val="10000"/>
                  </a:ext>
                </a:extLst>
              </a:tr>
              <a:tr h="402204">
                <a:tc>
                  <a:txBody>
                    <a:bodyPr/>
                    <a:lstStyle/>
                    <a:p>
                      <a:pPr>
                        <a:lnSpc>
                          <a:spcPct val="115000"/>
                        </a:lnSpc>
                        <a:spcAft>
                          <a:spcPts val="0"/>
                        </a:spcAft>
                      </a:pPr>
                      <a:r>
                        <a:rPr lang="en-US" sz="1800" dirty="0">
                          <a:effectLst/>
                        </a:rPr>
                        <a:t>Anand</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rPr>
                        <a:t>Mehta</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02204">
                <a:tc>
                  <a:txBody>
                    <a:bodyPr/>
                    <a:lstStyle/>
                    <a:p>
                      <a:pPr>
                        <a:lnSpc>
                          <a:spcPct val="115000"/>
                        </a:lnSpc>
                        <a:spcAft>
                          <a:spcPts val="0"/>
                        </a:spcAft>
                      </a:pPr>
                      <a:r>
                        <a:rPr lang="en-US" sz="1800" dirty="0">
                          <a:effectLst/>
                        </a:rPr>
                        <a:t>Rohan</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rPr>
                        <a:t>Vora</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02204">
                <a:tc>
                  <a:txBody>
                    <a:bodyPr/>
                    <a:lstStyle/>
                    <a:p>
                      <a:pPr>
                        <a:lnSpc>
                          <a:spcPct val="115000"/>
                        </a:lnSpc>
                        <a:spcAft>
                          <a:spcPts val="0"/>
                        </a:spcAft>
                      </a:pPr>
                      <a:r>
                        <a:rPr lang="en-US" sz="1800" dirty="0">
                          <a:effectLst/>
                        </a:rPr>
                        <a:t>Ankit</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rPr>
                        <a:t>Patel</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402204">
                <a:tc>
                  <a:txBody>
                    <a:bodyPr/>
                    <a:lstStyle/>
                    <a:p>
                      <a:pPr>
                        <a:lnSpc>
                          <a:spcPct val="115000"/>
                        </a:lnSpc>
                        <a:spcAft>
                          <a:spcPts val="0"/>
                        </a:spcAft>
                      </a:pPr>
                      <a:r>
                        <a:rPr lang="en-US" sz="1800" dirty="0">
                          <a:effectLst/>
                        </a:rPr>
                        <a:t>Riya</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rPr>
                        <a:t>Joshi</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402204">
                <a:tc>
                  <a:txBody>
                    <a:bodyPr/>
                    <a:lstStyle/>
                    <a:p>
                      <a:pPr>
                        <a:lnSpc>
                          <a:spcPct val="115000"/>
                        </a:lnSpc>
                        <a:spcAft>
                          <a:spcPts val="0"/>
                        </a:spcAft>
                      </a:pPr>
                      <a:r>
                        <a:rPr lang="en-US" sz="1800" dirty="0">
                          <a:effectLst/>
                        </a:rPr>
                        <a:t>Nisha</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rPr>
                        <a:t>Vora</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402204">
                <a:tc>
                  <a:txBody>
                    <a:bodyPr/>
                    <a:lstStyle/>
                    <a:p>
                      <a:pPr>
                        <a:lnSpc>
                          <a:spcPct val="115000"/>
                        </a:lnSpc>
                        <a:spcAft>
                          <a:spcPts val="0"/>
                        </a:spcAft>
                      </a:pPr>
                      <a:r>
                        <a:rPr lang="en-US" sz="1800" dirty="0">
                          <a:effectLst/>
                        </a:rPr>
                        <a:t>Rohan</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rPr>
                        <a:t>Mehta</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402204">
                <a:tc>
                  <a:txBody>
                    <a:bodyPr/>
                    <a:lstStyle/>
                    <a:p>
                      <a:pPr>
                        <a:lnSpc>
                          <a:spcPct val="115000"/>
                        </a:lnSpc>
                        <a:spcAft>
                          <a:spcPts val="0"/>
                        </a:spcAft>
                      </a:pPr>
                      <a:r>
                        <a:rPr lang="en-US" sz="1800" dirty="0">
                          <a:effectLst/>
                        </a:rPr>
                        <a:t>Anand</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rPr>
                        <a:t>Joshi</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402204">
                <a:tc>
                  <a:txBody>
                    <a:bodyPr/>
                    <a:lstStyle/>
                    <a:p>
                      <a:pPr>
                        <a:lnSpc>
                          <a:spcPct val="115000"/>
                        </a:lnSpc>
                        <a:spcAft>
                          <a:spcPts val="0"/>
                        </a:spcAft>
                      </a:pPr>
                      <a:r>
                        <a:rPr lang="en-US" sz="1800" dirty="0">
                          <a:effectLst/>
                        </a:rPr>
                        <a:t>Nisha</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rPr>
                        <a:t>Patel</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bl>
          </a:graphicData>
        </a:graphic>
      </p:graphicFrame>
      <p:graphicFrame>
        <p:nvGraphicFramePr>
          <p:cNvPr id="10" name="Table 9">
            <a:extLst>
              <a:ext uri="{FF2B5EF4-FFF2-40B4-BE49-F238E27FC236}">
                <a16:creationId xmlns:a16="http://schemas.microsoft.com/office/drawing/2014/main" id="{7E483262-4234-44FD-9369-4E72D984B34A}"/>
              </a:ext>
            </a:extLst>
          </p:cNvPr>
          <p:cNvGraphicFramePr>
            <a:graphicFrameLocks noGrp="1"/>
          </p:cNvGraphicFramePr>
          <p:nvPr>
            <p:extLst>
              <p:ext uri="{D42A27DB-BD31-4B8C-83A1-F6EECF244321}">
                <p14:modId xmlns:p14="http://schemas.microsoft.com/office/powerpoint/2010/main" val="933004776"/>
              </p:ext>
            </p:extLst>
          </p:nvPr>
        </p:nvGraphicFramePr>
        <p:xfrm>
          <a:off x="4009531" y="2092751"/>
          <a:ext cx="2702354" cy="3632269"/>
        </p:xfrm>
        <a:graphic>
          <a:graphicData uri="http://schemas.openxmlformats.org/drawingml/2006/table">
            <a:tbl>
              <a:tblPr firstRow="1" bandRow="1">
                <a:tableStyleId>{5C22544A-7EE6-4342-B048-85BDC9FD1C3A}</a:tableStyleId>
              </a:tblPr>
              <a:tblGrid>
                <a:gridCol w="1351177">
                  <a:extLst>
                    <a:ext uri="{9D8B030D-6E8A-4147-A177-3AD203B41FA5}">
                      <a16:colId xmlns:a16="http://schemas.microsoft.com/office/drawing/2014/main" val="608922795"/>
                    </a:ext>
                  </a:extLst>
                </a:gridCol>
                <a:gridCol w="1351177">
                  <a:extLst>
                    <a:ext uri="{9D8B030D-6E8A-4147-A177-3AD203B41FA5}">
                      <a16:colId xmlns:a16="http://schemas.microsoft.com/office/drawing/2014/main" val="20001"/>
                    </a:ext>
                  </a:extLst>
                </a:gridCol>
              </a:tblGrid>
              <a:tr h="414637">
                <a:tc>
                  <a:txBody>
                    <a:bodyPr/>
                    <a:lstStyle/>
                    <a:p>
                      <a:r>
                        <a:rPr lang="en-US" sz="2000" u="sng" dirty="0"/>
                        <a:t>Faculty</a:t>
                      </a:r>
                    </a:p>
                  </a:txBody>
                  <a:tcPr/>
                </a:tc>
                <a:tc>
                  <a:txBody>
                    <a:bodyPr/>
                    <a:lstStyle/>
                    <a:p>
                      <a:r>
                        <a:rPr lang="en-US" sz="2000" u="none" dirty="0"/>
                        <a:t>Subject</a:t>
                      </a:r>
                    </a:p>
                  </a:txBody>
                  <a:tcPr/>
                </a:tc>
                <a:extLst>
                  <a:ext uri="{0D108BD9-81ED-4DB2-BD59-A6C34878D82A}">
                    <a16:rowId xmlns:a16="http://schemas.microsoft.com/office/drawing/2014/main" val="10000"/>
                  </a:ext>
                </a:extLst>
              </a:tr>
              <a:tr h="402204">
                <a:tc>
                  <a:txBody>
                    <a:bodyPr/>
                    <a:lstStyle/>
                    <a:p>
                      <a:pPr>
                        <a:lnSpc>
                          <a:spcPct val="115000"/>
                        </a:lnSpc>
                        <a:spcAft>
                          <a:spcPts val="0"/>
                        </a:spcAft>
                      </a:pPr>
                      <a:r>
                        <a:rPr lang="en-US" sz="1800" dirty="0">
                          <a:effectLst/>
                        </a:rPr>
                        <a:t>Mehta</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rPr>
                        <a:t>DBMS</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02204">
                <a:tc>
                  <a:txBody>
                    <a:bodyPr/>
                    <a:lstStyle/>
                    <a:p>
                      <a:pPr>
                        <a:lnSpc>
                          <a:spcPct val="115000"/>
                        </a:lnSpc>
                        <a:spcAft>
                          <a:spcPts val="0"/>
                        </a:spcAft>
                      </a:pPr>
                      <a:r>
                        <a:rPr lang="en-US" sz="1800" dirty="0">
                          <a:effectLst/>
                        </a:rPr>
                        <a:t>Vora</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rPr>
                        <a:t>ETC</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02204">
                <a:tc>
                  <a:txBody>
                    <a:bodyPr/>
                    <a:lstStyle/>
                    <a:p>
                      <a:pPr>
                        <a:lnSpc>
                          <a:spcPct val="115000"/>
                        </a:lnSpc>
                        <a:spcAft>
                          <a:spcPts val="0"/>
                        </a:spcAft>
                      </a:pPr>
                      <a:r>
                        <a:rPr lang="en-US" sz="1800" dirty="0">
                          <a:effectLst/>
                        </a:rPr>
                        <a:t>Patel</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rPr>
                        <a:t>DBMS</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402204">
                <a:tc>
                  <a:txBody>
                    <a:bodyPr/>
                    <a:lstStyle/>
                    <a:p>
                      <a:pPr>
                        <a:lnSpc>
                          <a:spcPct val="115000"/>
                        </a:lnSpc>
                        <a:spcAft>
                          <a:spcPts val="0"/>
                        </a:spcAft>
                      </a:pPr>
                      <a:r>
                        <a:rPr lang="en-US" sz="1800" dirty="0">
                          <a:effectLst/>
                        </a:rPr>
                        <a:t>Joshi</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rPr>
                        <a:t>ETC</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402204">
                <a:tc>
                  <a:txBody>
                    <a:bodyPr/>
                    <a:lstStyle/>
                    <a:p>
                      <a:pPr>
                        <a:lnSpc>
                          <a:spcPct val="115000"/>
                        </a:lnSpc>
                        <a:spcAft>
                          <a:spcPts val="0"/>
                        </a:spcAft>
                      </a:pPr>
                      <a:r>
                        <a:rPr lang="en-US" sz="1800" dirty="0">
                          <a:effectLst/>
                        </a:rPr>
                        <a:t>Vora</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rPr>
                        <a:t>ETC</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402204">
                <a:tc>
                  <a:txBody>
                    <a:bodyPr/>
                    <a:lstStyle/>
                    <a:p>
                      <a:pPr>
                        <a:lnSpc>
                          <a:spcPct val="115000"/>
                        </a:lnSpc>
                        <a:spcAft>
                          <a:spcPts val="0"/>
                        </a:spcAft>
                      </a:pPr>
                      <a:r>
                        <a:rPr lang="en-US" sz="1800" dirty="0">
                          <a:effectLst/>
                        </a:rPr>
                        <a:t>Mehta</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rPr>
                        <a:t>DBMS</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402204">
                <a:tc>
                  <a:txBody>
                    <a:bodyPr/>
                    <a:lstStyle/>
                    <a:p>
                      <a:pPr>
                        <a:lnSpc>
                          <a:spcPct val="115000"/>
                        </a:lnSpc>
                        <a:spcAft>
                          <a:spcPts val="0"/>
                        </a:spcAft>
                      </a:pPr>
                      <a:r>
                        <a:rPr lang="en-US" sz="1800" dirty="0">
                          <a:effectLst/>
                        </a:rPr>
                        <a:t>Joshi</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rPr>
                        <a:t>ETC</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402204">
                <a:tc>
                  <a:txBody>
                    <a:bodyPr/>
                    <a:lstStyle/>
                    <a:p>
                      <a:pPr>
                        <a:lnSpc>
                          <a:spcPct val="115000"/>
                        </a:lnSpc>
                        <a:spcAft>
                          <a:spcPts val="0"/>
                        </a:spcAft>
                      </a:pPr>
                      <a:r>
                        <a:rPr lang="en-US" sz="1800" dirty="0">
                          <a:effectLst/>
                        </a:rPr>
                        <a:t>Patel</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rPr>
                        <a:t>DBMS</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bl>
          </a:graphicData>
        </a:graphic>
      </p:graphicFrame>
      <p:sp>
        <p:nvSpPr>
          <p:cNvPr id="11" name="TextBox 10">
            <a:extLst>
              <a:ext uri="{FF2B5EF4-FFF2-40B4-BE49-F238E27FC236}">
                <a16:creationId xmlns:a16="http://schemas.microsoft.com/office/drawing/2014/main" id="{BC44C581-4DE7-446D-8A11-C5B15C146253}"/>
              </a:ext>
            </a:extLst>
          </p:cNvPr>
          <p:cNvSpPr txBox="1"/>
          <p:nvPr/>
        </p:nvSpPr>
        <p:spPr>
          <a:xfrm>
            <a:off x="4009531" y="1489228"/>
            <a:ext cx="2186070" cy="40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000" b="1" dirty="0">
                <a:solidFill>
                  <a:schemeClr val="bg1">
                    <a:lumMod val="95000"/>
                  </a:schemeClr>
                </a:solidFill>
                <a:latin typeface="Cambria Math" panose="02040503050406030204" pitchFamily="18" charset="0"/>
                <a:ea typeface="Cambria Math" panose="02040503050406030204" pitchFamily="18" charset="0"/>
              </a:rPr>
              <a:t>Faculty_Subject</a:t>
            </a:r>
          </a:p>
        </p:txBody>
      </p:sp>
      <p:sp>
        <p:nvSpPr>
          <p:cNvPr id="12" name="TextBox 11">
            <a:extLst>
              <a:ext uri="{FF2B5EF4-FFF2-40B4-BE49-F238E27FC236}">
                <a16:creationId xmlns:a16="http://schemas.microsoft.com/office/drawing/2014/main" id="{12D57D8C-A5DD-4EF6-BD4A-EC945BB06586}"/>
              </a:ext>
            </a:extLst>
          </p:cNvPr>
          <p:cNvSpPr txBox="1"/>
          <p:nvPr/>
        </p:nvSpPr>
        <p:spPr>
          <a:xfrm>
            <a:off x="8163613" y="1489228"/>
            <a:ext cx="2186070" cy="40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000" b="1" dirty="0">
                <a:solidFill>
                  <a:schemeClr val="bg1">
                    <a:lumMod val="95000"/>
                  </a:schemeClr>
                </a:solidFill>
                <a:latin typeface="Cambria Math" panose="02040503050406030204" pitchFamily="18" charset="0"/>
                <a:ea typeface="Cambria Math" panose="02040503050406030204" pitchFamily="18" charset="0"/>
              </a:rPr>
              <a:t>Faculty_Student</a:t>
            </a:r>
          </a:p>
        </p:txBody>
      </p:sp>
    </p:spTree>
    <p:extLst>
      <p:ext uri="{BB962C8B-B14F-4D97-AF65-F5344CB8AC3E}">
        <p14:creationId xmlns:p14="http://schemas.microsoft.com/office/powerpoint/2010/main" val="819541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14" y="1123837"/>
            <a:ext cx="3289955" cy="4601183"/>
          </a:xfrm>
        </p:spPr>
        <p:txBody>
          <a:bodyPr/>
          <a:lstStyle/>
          <a:p>
            <a:r>
              <a:rPr lang="en-US" b="1" dirty="0">
                <a:solidFill>
                  <a:schemeClr val="tx1"/>
                </a:solidFill>
                <a:latin typeface="Cambria" panose="02040503050406030204" pitchFamily="18" charset="0"/>
                <a:ea typeface="Cambria" panose="02040503050406030204" pitchFamily="18" charset="0"/>
              </a:rPr>
              <a:t>Normal Forms</a:t>
            </a:r>
            <a:br>
              <a:rPr lang="en-US" b="1" dirty="0">
                <a:solidFill>
                  <a:schemeClr val="tx1"/>
                </a:solidFill>
                <a:latin typeface="Cambria" panose="02040503050406030204" pitchFamily="18" charset="0"/>
                <a:ea typeface="Cambria" panose="02040503050406030204" pitchFamily="18" charset="0"/>
              </a:rPr>
            </a:br>
            <a:r>
              <a:rPr lang="en-US" b="1" dirty="0">
                <a:solidFill>
                  <a:schemeClr val="tx1"/>
                </a:solidFill>
                <a:latin typeface="Cambria" panose="02040503050406030204" pitchFamily="18" charset="0"/>
                <a:ea typeface="Cambria" panose="02040503050406030204" pitchFamily="18" charset="0"/>
              </a:rPr>
              <a:t>(</a:t>
            </a:r>
            <a:r>
              <a:rPr lang="en-US" sz="3400" b="1" dirty="0">
                <a:solidFill>
                  <a:schemeClr val="tx1"/>
                </a:solidFill>
                <a:latin typeface="Cambria" panose="02040503050406030204" pitchFamily="18" charset="0"/>
                <a:ea typeface="Cambria" panose="02040503050406030204" pitchFamily="18" charset="0"/>
              </a:rPr>
              <a:t>4NF)</a:t>
            </a:r>
            <a:endParaRPr lang="en-US" sz="3400" dirty="0"/>
          </a:p>
        </p:txBody>
      </p:sp>
      <p:sp>
        <p:nvSpPr>
          <p:cNvPr id="6" name="Rectangle 5">
            <a:extLst>
              <a:ext uri="{FF2B5EF4-FFF2-40B4-BE49-F238E27FC236}">
                <a16:creationId xmlns:a16="http://schemas.microsoft.com/office/drawing/2014/main" id="{304D7F7A-31B0-40A7-A5CF-5EC9B6FC91D1}"/>
              </a:ext>
            </a:extLst>
          </p:cNvPr>
          <p:cNvSpPr/>
          <p:nvPr/>
        </p:nvSpPr>
        <p:spPr>
          <a:xfrm>
            <a:off x="3566474" y="82733"/>
            <a:ext cx="8151043" cy="2015936"/>
          </a:xfrm>
          <a:prstGeom prst="rect">
            <a:avLst/>
          </a:prstGeom>
        </p:spPr>
        <p:txBody>
          <a:bodyPr wrap="square">
            <a:spAutoFit/>
          </a:bodyPr>
          <a:lstStyle/>
          <a:p>
            <a:pPr marL="342900" indent="-342900" algn="just">
              <a:buFont typeface="Wingdings" panose="05000000000000000000" pitchFamily="2" charset="2"/>
              <a:buChar char="Ø"/>
            </a:pPr>
            <a:r>
              <a:rPr lang="en-US" sz="2400" dirty="0">
                <a:latin typeface="Cambria Math" panose="02040503050406030204" pitchFamily="18" charset="0"/>
                <a:ea typeface="Cambria Math" panose="02040503050406030204" pitchFamily="18" charset="0"/>
              </a:rPr>
              <a:t>A relation R is in fourth normal form (4NF) if and only if it is in BCNF and has no multivalued dependencies.</a:t>
            </a:r>
          </a:p>
          <a:p>
            <a:pPr marL="342900" indent="-342900" algn="just">
              <a:buFont typeface="Wingdings" panose="05000000000000000000" pitchFamily="2" charset="2"/>
              <a:buChar char="Ø"/>
            </a:pPr>
            <a:endParaRPr lang="en-US" sz="500" dirty="0">
              <a:latin typeface="Cambria Math" panose="02040503050406030204" pitchFamily="18" charset="0"/>
              <a:ea typeface="Cambria Math" panose="02040503050406030204" pitchFamily="18" charset="0"/>
            </a:endParaRPr>
          </a:p>
          <a:p>
            <a:pPr marL="342900" indent="-342900" algn="just">
              <a:buFont typeface="Wingdings" panose="05000000000000000000" pitchFamily="2" charset="2"/>
              <a:buChar char="Ø"/>
            </a:pPr>
            <a:r>
              <a:rPr lang="en-US" sz="2400" dirty="0">
                <a:latin typeface="Cambria Math" panose="02040503050406030204" pitchFamily="18" charset="0"/>
                <a:ea typeface="Cambria Math" panose="02040503050406030204" pitchFamily="18" charset="0"/>
              </a:rPr>
              <a:t>Multivalued Dependency: For a dependency X → Y, if for a single value of X, there exists multiple values of Y, then the table may have multi-valued dependency.</a:t>
            </a:r>
          </a:p>
        </p:txBody>
      </p:sp>
      <p:graphicFrame>
        <p:nvGraphicFramePr>
          <p:cNvPr id="8" name="Table 7">
            <a:extLst>
              <a:ext uri="{FF2B5EF4-FFF2-40B4-BE49-F238E27FC236}">
                <a16:creationId xmlns:a16="http://schemas.microsoft.com/office/drawing/2014/main" id="{7916BE69-0180-4B81-8AAB-1DA443499107}"/>
              </a:ext>
            </a:extLst>
          </p:cNvPr>
          <p:cNvGraphicFramePr>
            <a:graphicFrameLocks noGrp="1"/>
          </p:cNvGraphicFramePr>
          <p:nvPr>
            <p:extLst>
              <p:ext uri="{D42A27DB-BD31-4B8C-83A1-F6EECF244321}">
                <p14:modId xmlns:p14="http://schemas.microsoft.com/office/powerpoint/2010/main" val="3595726358"/>
              </p:ext>
            </p:extLst>
          </p:nvPr>
        </p:nvGraphicFramePr>
        <p:xfrm>
          <a:off x="4959781" y="2811231"/>
          <a:ext cx="3910841" cy="1981200"/>
        </p:xfrm>
        <a:graphic>
          <a:graphicData uri="http://schemas.openxmlformats.org/drawingml/2006/table">
            <a:tbl>
              <a:tblPr firstRow="1" bandRow="1">
                <a:tableStyleId>{5C22544A-7EE6-4342-B048-85BDC9FD1C3A}</a:tableStyleId>
              </a:tblPr>
              <a:tblGrid>
                <a:gridCol w="1203825">
                  <a:extLst>
                    <a:ext uri="{9D8B030D-6E8A-4147-A177-3AD203B41FA5}">
                      <a16:colId xmlns:a16="http://schemas.microsoft.com/office/drawing/2014/main" val="20000"/>
                    </a:ext>
                  </a:extLst>
                </a:gridCol>
                <a:gridCol w="1294651">
                  <a:extLst>
                    <a:ext uri="{9D8B030D-6E8A-4147-A177-3AD203B41FA5}">
                      <a16:colId xmlns:a16="http://schemas.microsoft.com/office/drawing/2014/main" val="20001"/>
                    </a:ext>
                  </a:extLst>
                </a:gridCol>
                <a:gridCol w="1412365">
                  <a:extLst>
                    <a:ext uri="{9D8B030D-6E8A-4147-A177-3AD203B41FA5}">
                      <a16:colId xmlns:a16="http://schemas.microsoft.com/office/drawing/2014/main" val="20002"/>
                    </a:ext>
                  </a:extLst>
                </a:gridCol>
              </a:tblGrid>
              <a:tr h="370840">
                <a:tc>
                  <a:txBody>
                    <a:bodyPr/>
                    <a:lstStyle/>
                    <a:p>
                      <a:r>
                        <a:rPr lang="en-US" sz="2000" u="sng" dirty="0">
                          <a:latin typeface="Cambria Math" panose="02040503050406030204" pitchFamily="18" charset="0"/>
                          <a:ea typeface="Cambria Math" panose="02040503050406030204" pitchFamily="18" charset="0"/>
                        </a:rPr>
                        <a:t>Id</a:t>
                      </a:r>
                    </a:p>
                  </a:txBody>
                  <a:tcPr/>
                </a:tc>
                <a:tc>
                  <a:txBody>
                    <a:bodyPr/>
                    <a:lstStyle/>
                    <a:p>
                      <a:r>
                        <a:rPr lang="en-US" sz="2000" u="sng" dirty="0">
                          <a:latin typeface="Cambria Math" panose="02040503050406030204" pitchFamily="18" charset="0"/>
                          <a:ea typeface="Cambria Math" panose="02040503050406030204" pitchFamily="18" charset="0"/>
                        </a:rPr>
                        <a:t>Subject</a:t>
                      </a:r>
                    </a:p>
                  </a:txBody>
                  <a:tcPr/>
                </a:tc>
                <a:tc>
                  <a:txBody>
                    <a:bodyPr/>
                    <a:lstStyle/>
                    <a:p>
                      <a:r>
                        <a:rPr lang="en-US" sz="2000" u="sng" dirty="0">
                          <a:latin typeface="Cambria Math" panose="02040503050406030204" pitchFamily="18" charset="0"/>
                          <a:ea typeface="Cambria Math" panose="02040503050406030204" pitchFamily="18" charset="0"/>
                        </a:rPr>
                        <a:t>Project</a:t>
                      </a:r>
                    </a:p>
                  </a:txBody>
                  <a:tcPr/>
                </a:tc>
                <a:extLst>
                  <a:ext uri="{0D108BD9-81ED-4DB2-BD59-A6C34878D82A}">
                    <a16:rowId xmlns:a16="http://schemas.microsoft.com/office/drawing/2014/main" val="10000"/>
                  </a:ext>
                </a:extLst>
              </a:tr>
              <a:tr h="370840">
                <a:tc>
                  <a:txBody>
                    <a:bodyPr/>
                    <a:lstStyle/>
                    <a:p>
                      <a:r>
                        <a:rPr lang="en-US" sz="2000" u="none" dirty="0">
                          <a:latin typeface="Cambria Math" panose="02040503050406030204" pitchFamily="18" charset="0"/>
                          <a:ea typeface="Cambria Math" panose="02040503050406030204" pitchFamily="18" charset="0"/>
                        </a:rPr>
                        <a:t>1</a:t>
                      </a:r>
                    </a:p>
                  </a:txBody>
                  <a:tcPr/>
                </a:tc>
                <a:tc>
                  <a:txBody>
                    <a:bodyPr/>
                    <a:lstStyle/>
                    <a:p>
                      <a:r>
                        <a:rPr lang="en-US" sz="2000" u="none" dirty="0">
                          <a:latin typeface="Cambria Math" panose="02040503050406030204" pitchFamily="18" charset="0"/>
                          <a:ea typeface="Cambria Math" panose="02040503050406030204" pitchFamily="18" charset="0"/>
                        </a:rPr>
                        <a:t>DBMS</a:t>
                      </a:r>
                    </a:p>
                  </a:txBody>
                  <a:tcPr/>
                </a:tc>
                <a:tc>
                  <a:txBody>
                    <a:bodyPr/>
                    <a:lstStyle/>
                    <a:p>
                      <a:r>
                        <a:rPr lang="en-US" sz="2000" u="none" dirty="0">
                          <a:latin typeface="Cambria Math" panose="02040503050406030204" pitchFamily="18" charset="0"/>
                          <a:ea typeface="Cambria Math" panose="02040503050406030204" pitchFamily="18" charset="0"/>
                        </a:rPr>
                        <a:t>P1</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u="none" dirty="0">
                          <a:latin typeface="Cambria Math" panose="02040503050406030204" pitchFamily="18" charset="0"/>
                          <a:ea typeface="Cambria Math" panose="02040503050406030204" pitchFamily="18" charset="0"/>
                        </a:rPr>
                        <a:t>1</a:t>
                      </a:r>
                    </a:p>
                  </a:txBody>
                  <a:tcPr/>
                </a:tc>
                <a:tc>
                  <a:txBody>
                    <a:bodyPr/>
                    <a:lstStyle/>
                    <a:p>
                      <a:r>
                        <a:rPr lang="en-US" sz="2000" u="none" dirty="0">
                          <a:latin typeface="Cambria Math" panose="02040503050406030204" pitchFamily="18" charset="0"/>
                          <a:ea typeface="Cambria Math" panose="02040503050406030204" pitchFamily="18" charset="0"/>
                        </a:rPr>
                        <a:t>ETC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u="none" dirty="0">
                          <a:latin typeface="Cambria Math" panose="02040503050406030204" pitchFamily="18" charset="0"/>
                          <a:ea typeface="Cambria Math" panose="02040503050406030204" pitchFamily="18" charset="0"/>
                        </a:rPr>
                        <a:t>P1</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u="none" dirty="0">
                          <a:latin typeface="Cambria Math" panose="02040503050406030204" pitchFamily="18" charset="0"/>
                          <a:ea typeface="Cambria Math" panose="02040503050406030204" pitchFamily="18" charset="0"/>
                        </a:rPr>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u="none" dirty="0">
                          <a:latin typeface="Cambria Math" panose="02040503050406030204" pitchFamily="18" charset="0"/>
                          <a:ea typeface="Cambria Math" panose="02040503050406030204" pitchFamily="18" charset="0"/>
                        </a:rPr>
                        <a:t>DBMS</a:t>
                      </a:r>
                    </a:p>
                  </a:txBody>
                  <a:tcPr/>
                </a:tc>
                <a:tc>
                  <a:txBody>
                    <a:bodyPr/>
                    <a:lstStyle/>
                    <a:p>
                      <a:r>
                        <a:rPr lang="en-US" sz="2000" u="none" dirty="0">
                          <a:latin typeface="Cambria Math" panose="02040503050406030204" pitchFamily="18" charset="0"/>
                          <a:ea typeface="Cambria Math" panose="02040503050406030204" pitchFamily="18" charset="0"/>
                        </a:rPr>
                        <a:t>P2</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u="none" dirty="0">
                          <a:latin typeface="Cambria Math" panose="02040503050406030204" pitchFamily="18" charset="0"/>
                          <a:ea typeface="Cambria Math" panose="02040503050406030204" pitchFamily="18" charset="0"/>
                        </a:rPr>
                        <a:t>3</a:t>
                      </a:r>
                    </a:p>
                  </a:txBody>
                  <a:tcPr/>
                </a:tc>
                <a:tc>
                  <a:txBody>
                    <a:bodyPr/>
                    <a:lstStyle/>
                    <a:p>
                      <a:r>
                        <a:rPr lang="en-US" sz="2000" u="none" dirty="0">
                          <a:latin typeface="Cambria Math" panose="02040503050406030204" pitchFamily="18" charset="0"/>
                          <a:ea typeface="Cambria Math" panose="02040503050406030204" pitchFamily="18" charset="0"/>
                        </a:rPr>
                        <a:t>ETC</a:t>
                      </a:r>
                    </a:p>
                  </a:txBody>
                  <a:tcPr/>
                </a:tc>
                <a:tc>
                  <a:txBody>
                    <a:bodyPr/>
                    <a:lstStyle/>
                    <a:p>
                      <a:r>
                        <a:rPr lang="en-US" sz="2000" u="none" dirty="0">
                          <a:latin typeface="Cambria Math" panose="02040503050406030204" pitchFamily="18" charset="0"/>
                          <a:ea typeface="Cambria Math" panose="02040503050406030204" pitchFamily="18" charset="0"/>
                        </a:rPr>
                        <a:t>P2</a:t>
                      </a:r>
                    </a:p>
                  </a:txBody>
                  <a:tcPr/>
                </a:tc>
                <a:extLst>
                  <a:ext uri="{0D108BD9-81ED-4DB2-BD59-A6C34878D82A}">
                    <a16:rowId xmlns:a16="http://schemas.microsoft.com/office/drawing/2014/main" val="10004"/>
                  </a:ext>
                </a:extLst>
              </a:tr>
            </a:tbl>
          </a:graphicData>
        </a:graphic>
      </p:graphicFrame>
      <p:sp>
        <p:nvSpPr>
          <p:cNvPr id="9" name="Rectangle 8">
            <a:extLst>
              <a:ext uri="{FF2B5EF4-FFF2-40B4-BE49-F238E27FC236}">
                <a16:creationId xmlns:a16="http://schemas.microsoft.com/office/drawing/2014/main" id="{9D81E857-5D21-4FBD-986B-686139D0305F}"/>
              </a:ext>
            </a:extLst>
          </p:cNvPr>
          <p:cNvSpPr/>
          <p:nvPr/>
        </p:nvSpPr>
        <p:spPr>
          <a:xfrm>
            <a:off x="4998394" y="2811231"/>
            <a:ext cx="1161288" cy="360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D2EABBD7-FE36-4E37-812C-10921CC75FFB}"/>
              </a:ext>
            </a:extLst>
          </p:cNvPr>
          <p:cNvSpPr/>
          <p:nvPr/>
        </p:nvSpPr>
        <p:spPr>
          <a:xfrm>
            <a:off x="7485405" y="2820331"/>
            <a:ext cx="1368000" cy="360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endParaRPr>
          </a:p>
        </p:txBody>
      </p:sp>
      <p:sp>
        <p:nvSpPr>
          <p:cNvPr id="11" name="Rounded Rectangular Callout 7">
            <a:extLst>
              <a:ext uri="{FF2B5EF4-FFF2-40B4-BE49-F238E27FC236}">
                <a16:creationId xmlns:a16="http://schemas.microsoft.com/office/drawing/2014/main" id="{2751FF63-0E41-43C4-8032-38DA24C3305A}"/>
              </a:ext>
            </a:extLst>
          </p:cNvPr>
          <p:cNvSpPr/>
          <p:nvPr/>
        </p:nvSpPr>
        <p:spPr>
          <a:xfrm>
            <a:off x="5309647" y="2216871"/>
            <a:ext cx="685800" cy="381000"/>
          </a:xfrm>
          <a:prstGeom prst="wedgeRoundRectCallout">
            <a:avLst>
              <a:gd name="adj1" fmla="val -20833"/>
              <a:gd name="adj2" fmla="val 93357"/>
              <a:gd name="adj3" fmla="val 16667"/>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X</a:t>
            </a:r>
            <a:endParaRPr lang="en-IN" dirty="0"/>
          </a:p>
        </p:txBody>
      </p:sp>
      <p:sp>
        <p:nvSpPr>
          <p:cNvPr id="12" name="Rounded Rectangular Callout 9">
            <a:extLst>
              <a:ext uri="{FF2B5EF4-FFF2-40B4-BE49-F238E27FC236}">
                <a16:creationId xmlns:a16="http://schemas.microsoft.com/office/drawing/2014/main" id="{DBA8618A-444C-46C1-AD71-FA18B00E1352}"/>
              </a:ext>
            </a:extLst>
          </p:cNvPr>
          <p:cNvSpPr/>
          <p:nvPr/>
        </p:nvSpPr>
        <p:spPr>
          <a:xfrm>
            <a:off x="7900447" y="2216871"/>
            <a:ext cx="685800" cy="381000"/>
          </a:xfrm>
          <a:prstGeom prst="wedgeRoundRectCallout">
            <a:avLst>
              <a:gd name="adj1" fmla="val -20833"/>
              <a:gd name="adj2" fmla="val 93357"/>
              <a:gd name="adj3" fmla="val 16667"/>
            </a:avLst>
          </a:prstGeom>
          <a:ln>
            <a:solidFill>
              <a:schemeClr val="bg1">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Y</a:t>
            </a:r>
            <a:endParaRPr lang="en-IN" dirty="0"/>
          </a:p>
        </p:txBody>
      </p:sp>
      <p:sp>
        <p:nvSpPr>
          <p:cNvPr id="14" name="Rectangle 13">
            <a:extLst>
              <a:ext uri="{FF2B5EF4-FFF2-40B4-BE49-F238E27FC236}">
                <a16:creationId xmlns:a16="http://schemas.microsoft.com/office/drawing/2014/main" id="{4F1B7180-ED14-455D-85BF-8D18A16BBDDF}"/>
              </a:ext>
            </a:extLst>
          </p:cNvPr>
          <p:cNvSpPr/>
          <p:nvPr/>
        </p:nvSpPr>
        <p:spPr>
          <a:xfrm>
            <a:off x="4968389" y="3189431"/>
            <a:ext cx="3893624" cy="360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38100">
                <a:solidFill>
                  <a:schemeClr val="tx1"/>
                </a:solidFill>
              </a:ln>
            </a:endParaRPr>
          </a:p>
        </p:txBody>
      </p:sp>
      <p:sp>
        <p:nvSpPr>
          <p:cNvPr id="15" name="Rectangle 14">
            <a:extLst>
              <a:ext uri="{FF2B5EF4-FFF2-40B4-BE49-F238E27FC236}">
                <a16:creationId xmlns:a16="http://schemas.microsoft.com/office/drawing/2014/main" id="{54B75DD7-80F3-4F04-9869-29738556C2C1}"/>
              </a:ext>
            </a:extLst>
          </p:cNvPr>
          <p:cNvSpPr/>
          <p:nvPr/>
        </p:nvSpPr>
        <p:spPr>
          <a:xfrm>
            <a:off x="4959781" y="4012156"/>
            <a:ext cx="3893624" cy="360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38100">
                <a:solidFill>
                  <a:schemeClr val="tx1"/>
                </a:solidFill>
              </a:ln>
            </a:endParaRPr>
          </a:p>
        </p:txBody>
      </p:sp>
      <p:sp>
        <p:nvSpPr>
          <p:cNvPr id="16" name="Rectangle 15">
            <a:extLst>
              <a:ext uri="{FF2B5EF4-FFF2-40B4-BE49-F238E27FC236}">
                <a16:creationId xmlns:a16="http://schemas.microsoft.com/office/drawing/2014/main" id="{63956A6D-D455-4F9B-8EF9-9B55262D5166}"/>
              </a:ext>
            </a:extLst>
          </p:cNvPr>
          <p:cNvSpPr/>
          <p:nvPr/>
        </p:nvSpPr>
        <p:spPr>
          <a:xfrm>
            <a:off x="3566474" y="5044599"/>
            <a:ext cx="8151042" cy="1569660"/>
          </a:xfrm>
          <a:prstGeom prst="rect">
            <a:avLst/>
          </a:prstGeom>
        </p:spPr>
        <p:txBody>
          <a:bodyPr wrap="square">
            <a:spAutoFit/>
          </a:bodyPr>
          <a:lstStyle/>
          <a:p>
            <a:pPr marL="285750" indent="-285750">
              <a:buFont typeface="Wingdings" panose="05000000000000000000" pitchFamily="2" charset="2"/>
              <a:buChar char="Ø"/>
            </a:pPr>
            <a:r>
              <a:rPr lang="en-US" sz="2400" dirty="0">
                <a:latin typeface="Cambria Math" panose="02040503050406030204" pitchFamily="18" charset="0"/>
                <a:ea typeface="Cambria Math" panose="02040503050406030204" pitchFamily="18" charset="0"/>
              </a:rPr>
              <a:t>Multivalued dependency (MVD)  is denoted by →→</a:t>
            </a:r>
          </a:p>
          <a:p>
            <a:pPr marL="285750" indent="-285750">
              <a:buFont typeface="Wingdings" panose="05000000000000000000" pitchFamily="2" charset="2"/>
              <a:buChar char="Ø"/>
            </a:pPr>
            <a:endParaRPr lang="en-US" sz="2400" dirty="0">
              <a:latin typeface="Cambria Math" panose="02040503050406030204" pitchFamily="18" charset="0"/>
              <a:ea typeface="Cambria Math" panose="02040503050406030204" pitchFamily="18" charset="0"/>
            </a:endParaRPr>
          </a:p>
          <a:p>
            <a:pPr marL="285750" indent="-285750">
              <a:buFont typeface="Wingdings" panose="05000000000000000000" pitchFamily="2" charset="2"/>
              <a:buChar char="Ø"/>
            </a:pPr>
            <a:r>
              <a:rPr lang="en-US" sz="2400" dirty="0">
                <a:latin typeface="Cambria Math" panose="02040503050406030204" pitchFamily="18" charset="0"/>
                <a:ea typeface="Cambria Math" panose="02040503050406030204" pitchFamily="18" charset="0"/>
              </a:rPr>
              <a:t>The above Multivalued dependency (MVD)  can be represented as X →→  Y</a:t>
            </a:r>
          </a:p>
        </p:txBody>
      </p:sp>
    </p:spTree>
    <p:extLst>
      <p:ext uri="{BB962C8B-B14F-4D97-AF65-F5344CB8AC3E}">
        <p14:creationId xmlns:p14="http://schemas.microsoft.com/office/powerpoint/2010/main" val="282823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6">
                                            <p:txEl>
                                              <p:pRg st="0" end="0"/>
                                            </p:txEl>
                                          </p:spTgt>
                                        </p:tgtEl>
                                        <p:attrNameLst>
                                          <p:attrName>style.visibility</p:attrName>
                                        </p:attrNameLst>
                                      </p:cBhvr>
                                      <p:to>
                                        <p:strVal val="visible"/>
                                      </p:to>
                                    </p:set>
                                    <p:animEffect transition="in" filter="fade">
                                      <p:cBhvr>
                                        <p:cTn id="49" dur="500"/>
                                        <p:tgtEl>
                                          <p:spTgt spid="16">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6">
                                            <p:txEl>
                                              <p:pRg st="2" end="2"/>
                                            </p:txEl>
                                          </p:spTgt>
                                        </p:tgtEl>
                                        <p:attrNameLst>
                                          <p:attrName>style.visibility</p:attrName>
                                        </p:attrNameLst>
                                      </p:cBhvr>
                                      <p:to>
                                        <p:strVal val="visible"/>
                                      </p:to>
                                    </p:set>
                                    <p:animEffect transition="in" filter="fade">
                                      <p:cBhvr>
                                        <p:cTn id="54"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4" grpId="0" animBg="1"/>
      <p:bldP spid="1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14" y="1123837"/>
            <a:ext cx="3289955" cy="4601183"/>
          </a:xfrm>
        </p:spPr>
        <p:txBody>
          <a:bodyPr/>
          <a:lstStyle/>
          <a:p>
            <a:r>
              <a:rPr lang="en-US" b="1" dirty="0">
                <a:solidFill>
                  <a:schemeClr val="tx1"/>
                </a:solidFill>
                <a:latin typeface="Cambria" panose="02040503050406030204" pitchFamily="18" charset="0"/>
                <a:ea typeface="Cambria" panose="02040503050406030204" pitchFamily="18" charset="0"/>
              </a:rPr>
              <a:t>Normal Forms</a:t>
            </a:r>
            <a:br>
              <a:rPr lang="en-US" b="1" dirty="0">
                <a:solidFill>
                  <a:schemeClr val="tx1"/>
                </a:solidFill>
                <a:latin typeface="Cambria" panose="02040503050406030204" pitchFamily="18" charset="0"/>
                <a:ea typeface="Cambria" panose="02040503050406030204" pitchFamily="18" charset="0"/>
              </a:rPr>
            </a:br>
            <a:r>
              <a:rPr lang="en-US" b="1" dirty="0">
                <a:solidFill>
                  <a:schemeClr val="tx1"/>
                </a:solidFill>
                <a:latin typeface="Cambria" panose="02040503050406030204" pitchFamily="18" charset="0"/>
                <a:ea typeface="Cambria" panose="02040503050406030204" pitchFamily="18" charset="0"/>
              </a:rPr>
              <a:t>(</a:t>
            </a:r>
            <a:r>
              <a:rPr lang="en-US" sz="3400" b="1" dirty="0">
                <a:solidFill>
                  <a:schemeClr val="tx1"/>
                </a:solidFill>
                <a:latin typeface="Cambria" panose="02040503050406030204" pitchFamily="18" charset="0"/>
                <a:ea typeface="Cambria" panose="02040503050406030204" pitchFamily="18" charset="0"/>
              </a:rPr>
              <a:t>4NF)</a:t>
            </a:r>
            <a:endParaRPr lang="en-US" sz="3400" dirty="0"/>
          </a:p>
        </p:txBody>
      </p:sp>
      <p:cxnSp>
        <p:nvCxnSpPr>
          <p:cNvPr id="13" name="Straight Arrow Connector 12">
            <a:extLst>
              <a:ext uri="{FF2B5EF4-FFF2-40B4-BE49-F238E27FC236}">
                <a16:creationId xmlns:a16="http://schemas.microsoft.com/office/drawing/2014/main" id="{7EE80E00-B729-4EDC-98F4-FF49B33FEAC4}"/>
              </a:ext>
            </a:extLst>
          </p:cNvPr>
          <p:cNvCxnSpPr>
            <a:cxnSpLocks/>
          </p:cNvCxnSpPr>
          <p:nvPr/>
        </p:nvCxnSpPr>
        <p:spPr>
          <a:xfrm flipV="1">
            <a:off x="7764843" y="525591"/>
            <a:ext cx="1399469" cy="35192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677B41C4-39AC-4E65-9CED-5311ED806DA7}"/>
              </a:ext>
            </a:extLst>
          </p:cNvPr>
          <p:cNvCxnSpPr>
            <a:cxnSpLocks/>
          </p:cNvCxnSpPr>
          <p:nvPr/>
        </p:nvCxnSpPr>
        <p:spPr>
          <a:xfrm>
            <a:off x="7753265" y="1478715"/>
            <a:ext cx="1463527" cy="587359"/>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graphicFrame>
        <p:nvGraphicFramePr>
          <p:cNvPr id="21" name="Table 20">
            <a:extLst>
              <a:ext uri="{FF2B5EF4-FFF2-40B4-BE49-F238E27FC236}">
                <a16:creationId xmlns:a16="http://schemas.microsoft.com/office/drawing/2014/main" id="{CEDCD10B-1BFE-4DD3-9F94-9063A529E5CF}"/>
              </a:ext>
            </a:extLst>
          </p:cNvPr>
          <p:cNvGraphicFramePr>
            <a:graphicFrameLocks noGrp="1"/>
          </p:cNvGraphicFramePr>
          <p:nvPr>
            <p:extLst>
              <p:ext uri="{D42A27DB-BD31-4B8C-83A1-F6EECF244321}">
                <p14:modId xmlns:p14="http://schemas.microsoft.com/office/powerpoint/2010/main" val="3493650897"/>
              </p:ext>
            </p:extLst>
          </p:nvPr>
        </p:nvGraphicFramePr>
        <p:xfrm>
          <a:off x="3846402" y="123098"/>
          <a:ext cx="3910841" cy="1981200"/>
        </p:xfrm>
        <a:graphic>
          <a:graphicData uri="http://schemas.openxmlformats.org/drawingml/2006/table">
            <a:tbl>
              <a:tblPr firstRow="1" bandRow="1">
                <a:tableStyleId>{5C22544A-7EE6-4342-B048-85BDC9FD1C3A}</a:tableStyleId>
              </a:tblPr>
              <a:tblGrid>
                <a:gridCol w="1203825">
                  <a:extLst>
                    <a:ext uri="{9D8B030D-6E8A-4147-A177-3AD203B41FA5}">
                      <a16:colId xmlns:a16="http://schemas.microsoft.com/office/drawing/2014/main" val="20000"/>
                    </a:ext>
                  </a:extLst>
                </a:gridCol>
                <a:gridCol w="1294651">
                  <a:extLst>
                    <a:ext uri="{9D8B030D-6E8A-4147-A177-3AD203B41FA5}">
                      <a16:colId xmlns:a16="http://schemas.microsoft.com/office/drawing/2014/main" val="20001"/>
                    </a:ext>
                  </a:extLst>
                </a:gridCol>
                <a:gridCol w="1412365">
                  <a:extLst>
                    <a:ext uri="{9D8B030D-6E8A-4147-A177-3AD203B41FA5}">
                      <a16:colId xmlns:a16="http://schemas.microsoft.com/office/drawing/2014/main" val="20002"/>
                    </a:ext>
                  </a:extLst>
                </a:gridCol>
              </a:tblGrid>
              <a:tr h="370840">
                <a:tc>
                  <a:txBody>
                    <a:bodyPr/>
                    <a:lstStyle/>
                    <a:p>
                      <a:r>
                        <a:rPr lang="en-US" sz="2000" u="sng" dirty="0">
                          <a:latin typeface="Cambria Math" panose="02040503050406030204" pitchFamily="18" charset="0"/>
                          <a:ea typeface="Cambria Math" panose="02040503050406030204" pitchFamily="18" charset="0"/>
                        </a:rPr>
                        <a:t>Id</a:t>
                      </a:r>
                    </a:p>
                  </a:txBody>
                  <a:tcPr/>
                </a:tc>
                <a:tc>
                  <a:txBody>
                    <a:bodyPr/>
                    <a:lstStyle/>
                    <a:p>
                      <a:r>
                        <a:rPr lang="en-US" sz="2000" u="sng" dirty="0">
                          <a:latin typeface="Cambria Math" panose="02040503050406030204" pitchFamily="18" charset="0"/>
                          <a:ea typeface="Cambria Math" panose="02040503050406030204" pitchFamily="18" charset="0"/>
                        </a:rPr>
                        <a:t>Subject</a:t>
                      </a:r>
                    </a:p>
                  </a:txBody>
                  <a:tcPr/>
                </a:tc>
                <a:tc>
                  <a:txBody>
                    <a:bodyPr/>
                    <a:lstStyle/>
                    <a:p>
                      <a:r>
                        <a:rPr lang="en-US" sz="2000" u="sng" dirty="0">
                          <a:latin typeface="Cambria Math" panose="02040503050406030204" pitchFamily="18" charset="0"/>
                          <a:ea typeface="Cambria Math" panose="02040503050406030204" pitchFamily="18" charset="0"/>
                        </a:rPr>
                        <a:t>Project</a:t>
                      </a:r>
                    </a:p>
                  </a:txBody>
                  <a:tcPr/>
                </a:tc>
                <a:extLst>
                  <a:ext uri="{0D108BD9-81ED-4DB2-BD59-A6C34878D82A}">
                    <a16:rowId xmlns:a16="http://schemas.microsoft.com/office/drawing/2014/main" val="10000"/>
                  </a:ext>
                </a:extLst>
              </a:tr>
              <a:tr h="370840">
                <a:tc>
                  <a:txBody>
                    <a:bodyPr/>
                    <a:lstStyle/>
                    <a:p>
                      <a:r>
                        <a:rPr lang="en-US" sz="2000" u="none" dirty="0">
                          <a:latin typeface="Cambria Math" panose="02040503050406030204" pitchFamily="18" charset="0"/>
                          <a:ea typeface="Cambria Math" panose="02040503050406030204" pitchFamily="18" charset="0"/>
                        </a:rPr>
                        <a:t>1</a:t>
                      </a:r>
                    </a:p>
                  </a:txBody>
                  <a:tcPr/>
                </a:tc>
                <a:tc>
                  <a:txBody>
                    <a:bodyPr/>
                    <a:lstStyle/>
                    <a:p>
                      <a:r>
                        <a:rPr lang="en-US" sz="2000" u="none" dirty="0">
                          <a:latin typeface="Cambria Math" panose="02040503050406030204" pitchFamily="18" charset="0"/>
                          <a:ea typeface="Cambria Math" panose="02040503050406030204" pitchFamily="18" charset="0"/>
                        </a:rPr>
                        <a:t>DBMS</a:t>
                      </a:r>
                    </a:p>
                  </a:txBody>
                  <a:tcPr/>
                </a:tc>
                <a:tc>
                  <a:txBody>
                    <a:bodyPr/>
                    <a:lstStyle/>
                    <a:p>
                      <a:r>
                        <a:rPr lang="en-US" sz="2000" u="none" dirty="0">
                          <a:latin typeface="Cambria Math" panose="02040503050406030204" pitchFamily="18" charset="0"/>
                          <a:ea typeface="Cambria Math" panose="02040503050406030204" pitchFamily="18" charset="0"/>
                        </a:rPr>
                        <a:t>P1</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u="none" dirty="0">
                          <a:latin typeface="Cambria Math" panose="02040503050406030204" pitchFamily="18" charset="0"/>
                          <a:ea typeface="Cambria Math" panose="02040503050406030204" pitchFamily="18" charset="0"/>
                        </a:rPr>
                        <a:t>1</a:t>
                      </a:r>
                    </a:p>
                  </a:txBody>
                  <a:tcPr/>
                </a:tc>
                <a:tc>
                  <a:txBody>
                    <a:bodyPr/>
                    <a:lstStyle/>
                    <a:p>
                      <a:r>
                        <a:rPr lang="en-US" sz="2000" u="none" dirty="0">
                          <a:latin typeface="Cambria Math" panose="02040503050406030204" pitchFamily="18" charset="0"/>
                          <a:ea typeface="Cambria Math" panose="02040503050406030204" pitchFamily="18" charset="0"/>
                        </a:rPr>
                        <a:t>ETC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u="none" dirty="0">
                          <a:latin typeface="Cambria Math" panose="02040503050406030204" pitchFamily="18" charset="0"/>
                          <a:ea typeface="Cambria Math" panose="02040503050406030204" pitchFamily="18" charset="0"/>
                        </a:rPr>
                        <a:t>P1</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u="none" dirty="0">
                          <a:latin typeface="Cambria Math" panose="02040503050406030204" pitchFamily="18" charset="0"/>
                          <a:ea typeface="Cambria Math" panose="02040503050406030204" pitchFamily="18" charset="0"/>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u="none" dirty="0">
                          <a:latin typeface="Cambria Math" panose="02040503050406030204" pitchFamily="18" charset="0"/>
                          <a:ea typeface="Cambria Math" panose="02040503050406030204" pitchFamily="18" charset="0"/>
                        </a:rPr>
                        <a:t>DBMS</a:t>
                      </a:r>
                    </a:p>
                  </a:txBody>
                  <a:tcPr/>
                </a:tc>
                <a:tc>
                  <a:txBody>
                    <a:bodyPr/>
                    <a:lstStyle/>
                    <a:p>
                      <a:r>
                        <a:rPr lang="en-US" sz="2000" u="none" dirty="0">
                          <a:latin typeface="Cambria Math" panose="02040503050406030204" pitchFamily="18" charset="0"/>
                          <a:ea typeface="Cambria Math" panose="02040503050406030204" pitchFamily="18" charset="0"/>
                        </a:rPr>
                        <a:t>P2</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u="none" dirty="0">
                          <a:latin typeface="Cambria Math" panose="02040503050406030204" pitchFamily="18" charset="0"/>
                          <a:ea typeface="Cambria Math" panose="02040503050406030204" pitchFamily="18" charset="0"/>
                        </a:rPr>
                        <a:t>1</a:t>
                      </a:r>
                    </a:p>
                  </a:txBody>
                  <a:tcPr/>
                </a:tc>
                <a:tc>
                  <a:txBody>
                    <a:bodyPr/>
                    <a:lstStyle/>
                    <a:p>
                      <a:r>
                        <a:rPr lang="en-US" sz="2000" u="none" dirty="0">
                          <a:latin typeface="Cambria Math" panose="02040503050406030204" pitchFamily="18" charset="0"/>
                          <a:ea typeface="Cambria Math" panose="02040503050406030204" pitchFamily="18" charset="0"/>
                        </a:rPr>
                        <a:t>ETC</a:t>
                      </a:r>
                    </a:p>
                  </a:txBody>
                  <a:tcPr/>
                </a:tc>
                <a:tc>
                  <a:txBody>
                    <a:bodyPr/>
                    <a:lstStyle/>
                    <a:p>
                      <a:r>
                        <a:rPr lang="en-US" sz="2000" u="none" dirty="0">
                          <a:latin typeface="Cambria Math" panose="02040503050406030204" pitchFamily="18" charset="0"/>
                          <a:ea typeface="Cambria Math" panose="02040503050406030204" pitchFamily="18" charset="0"/>
                        </a:rPr>
                        <a:t>P2</a:t>
                      </a:r>
                    </a:p>
                  </a:txBody>
                  <a:tcPr/>
                </a:tc>
                <a:extLst>
                  <a:ext uri="{0D108BD9-81ED-4DB2-BD59-A6C34878D82A}">
                    <a16:rowId xmlns:a16="http://schemas.microsoft.com/office/drawing/2014/main" val="10004"/>
                  </a:ext>
                </a:extLst>
              </a:tr>
            </a:tbl>
          </a:graphicData>
        </a:graphic>
      </p:graphicFrame>
      <p:graphicFrame>
        <p:nvGraphicFramePr>
          <p:cNvPr id="22" name="Table 21">
            <a:extLst>
              <a:ext uri="{FF2B5EF4-FFF2-40B4-BE49-F238E27FC236}">
                <a16:creationId xmlns:a16="http://schemas.microsoft.com/office/drawing/2014/main" id="{B6F3DE4E-FFDF-4C77-A5FB-00F5617E93B5}"/>
              </a:ext>
            </a:extLst>
          </p:cNvPr>
          <p:cNvGraphicFramePr>
            <a:graphicFrameLocks noGrp="1"/>
          </p:cNvGraphicFramePr>
          <p:nvPr>
            <p:extLst>
              <p:ext uri="{D42A27DB-BD31-4B8C-83A1-F6EECF244321}">
                <p14:modId xmlns:p14="http://schemas.microsoft.com/office/powerpoint/2010/main" val="1374049537"/>
              </p:ext>
            </p:extLst>
          </p:nvPr>
        </p:nvGraphicFramePr>
        <p:xfrm>
          <a:off x="9171912" y="110890"/>
          <a:ext cx="2498476" cy="1188720"/>
        </p:xfrm>
        <a:graphic>
          <a:graphicData uri="http://schemas.openxmlformats.org/drawingml/2006/table">
            <a:tbl>
              <a:tblPr firstRow="1" bandRow="1">
                <a:tableStyleId>{5C22544A-7EE6-4342-B048-85BDC9FD1C3A}</a:tableStyleId>
              </a:tblPr>
              <a:tblGrid>
                <a:gridCol w="1203825">
                  <a:extLst>
                    <a:ext uri="{9D8B030D-6E8A-4147-A177-3AD203B41FA5}">
                      <a16:colId xmlns:a16="http://schemas.microsoft.com/office/drawing/2014/main" val="1629798301"/>
                    </a:ext>
                  </a:extLst>
                </a:gridCol>
                <a:gridCol w="1294651">
                  <a:extLst>
                    <a:ext uri="{9D8B030D-6E8A-4147-A177-3AD203B41FA5}">
                      <a16:colId xmlns:a16="http://schemas.microsoft.com/office/drawing/2014/main" val="3285610894"/>
                    </a:ext>
                  </a:extLst>
                </a:gridCol>
              </a:tblGrid>
              <a:tr h="370840">
                <a:tc>
                  <a:txBody>
                    <a:bodyPr/>
                    <a:lstStyle/>
                    <a:p>
                      <a:r>
                        <a:rPr lang="en-US" sz="2000" u="sng" dirty="0">
                          <a:latin typeface="Cambria Math" panose="02040503050406030204" pitchFamily="18" charset="0"/>
                          <a:ea typeface="Cambria Math" panose="02040503050406030204" pitchFamily="18" charset="0"/>
                        </a:rPr>
                        <a:t>Id</a:t>
                      </a:r>
                    </a:p>
                  </a:txBody>
                  <a:tcPr/>
                </a:tc>
                <a:tc>
                  <a:txBody>
                    <a:bodyPr/>
                    <a:lstStyle/>
                    <a:p>
                      <a:r>
                        <a:rPr lang="en-US" sz="2000" u="sng" dirty="0">
                          <a:latin typeface="Cambria Math" panose="02040503050406030204" pitchFamily="18" charset="0"/>
                          <a:ea typeface="Cambria Math" panose="02040503050406030204" pitchFamily="18" charset="0"/>
                        </a:rPr>
                        <a:t>Subject</a:t>
                      </a:r>
                    </a:p>
                  </a:txBody>
                  <a:tcPr/>
                </a:tc>
                <a:extLst>
                  <a:ext uri="{0D108BD9-81ED-4DB2-BD59-A6C34878D82A}">
                    <a16:rowId xmlns:a16="http://schemas.microsoft.com/office/drawing/2014/main" val="1456397898"/>
                  </a:ext>
                </a:extLst>
              </a:tr>
              <a:tr h="370840">
                <a:tc>
                  <a:txBody>
                    <a:bodyPr/>
                    <a:lstStyle/>
                    <a:p>
                      <a:r>
                        <a:rPr lang="en-US" sz="2000" u="none" dirty="0">
                          <a:latin typeface="Cambria Math" panose="02040503050406030204" pitchFamily="18" charset="0"/>
                          <a:ea typeface="Cambria Math" panose="02040503050406030204" pitchFamily="18" charset="0"/>
                        </a:rPr>
                        <a:t>1</a:t>
                      </a:r>
                    </a:p>
                  </a:txBody>
                  <a:tcPr/>
                </a:tc>
                <a:tc>
                  <a:txBody>
                    <a:bodyPr/>
                    <a:lstStyle/>
                    <a:p>
                      <a:r>
                        <a:rPr lang="en-US" sz="2000" u="none" dirty="0">
                          <a:latin typeface="Cambria Math" panose="02040503050406030204" pitchFamily="18" charset="0"/>
                          <a:ea typeface="Cambria Math" panose="02040503050406030204" pitchFamily="18" charset="0"/>
                        </a:rPr>
                        <a:t>DBMS</a:t>
                      </a:r>
                    </a:p>
                  </a:txBody>
                  <a:tcPr/>
                </a:tc>
                <a:extLst>
                  <a:ext uri="{0D108BD9-81ED-4DB2-BD59-A6C34878D82A}">
                    <a16:rowId xmlns:a16="http://schemas.microsoft.com/office/drawing/2014/main" val="359720317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u="none" dirty="0">
                          <a:latin typeface="Cambria Math" panose="02040503050406030204" pitchFamily="18" charset="0"/>
                          <a:ea typeface="Cambria Math" panose="02040503050406030204" pitchFamily="18" charset="0"/>
                        </a:rPr>
                        <a:t>1</a:t>
                      </a:r>
                    </a:p>
                  </a:txBody>
                  <a:tcPr/>
                </a:tc>
                <a:tc>
                  <a:txBody>
                    <a:bodyPr/>
                    <a:lstStyle/>
                    <a:p>
                      <a:r>
                        <a:rPr lang="en-US" sz="2000" u="none" dirty="0">
                          <a:latin typeface="Cambria Math" panose="02040503050406030204" pitchFamily="18" charset="0"/>
                          <a:ea typeface="Cambria Math" panose="02040503050406030204" pitchFamily="18" charset="0"/>
                        </a:rPr>
                        <a:t>ETC</a:t>
                      </a:r>
                    </a:p>
                  </a:txBody>
                  <a:tcPr/>
                </a:tc>
                <a:extLst>
                  <a:ext uri="{0D108BD9-81ED-4DB2-BD59-A6C34878D82A}">
                    <a16:rowId xmlns:a16="http://schemas.microsoft.com/office/drawing/2014/main" val="3487717010"/>
                  </a:ext>
                </a:extLst>
              </a:tr>
            </a:tbl>
          </a:graphicData>
        </a:graphic>
      </p:graphicFrame>
      <p:graphicFrame>
        <p:nvGraphicFramePr>
          <p:cNvPr id="23" name="Table 22">
            <a:extLst>
              <a:ext uri="{FF2B5EF4-FFF2-40B4-BE49-F238E27FC236}">
                <a16:creationId xmlns:a16="http://schemas.microsoft.com/office/drawing/2014/main" id="{A6EF1D0E-6A6C-456B-956C-37EFCCD33503}"/>
              </a:ext>
            </a:extLst>
          </p:cNvPr>
          <p:cNvGraphicFramePr>
            <a:graphicFrameLocks noGrp="1"/>
          </p:cNvGraphicFramePr>
          <p:nvPr>
            <p:extLst>
              <p:ext uri="{D42A27DB-BD31-4B8C-83A1-F6EECF244321}">
                <p14:modId xmlns:p14="http://schemas.microsoft.com/office/powerpoint/2010/main" val="873839490"/>
              </p:ext>
            </p:extLst>
          </p:nvPr>
        </p:nvGraphicFramePr>
        <p:xfrm>
          <a:off x="9184937" y="1576977"/>
          <a:ext cx="2616190" cy="1188720"/>
        </p:xfrm>
        <a:graphic>
          <a:graphicData uri="http://schemas.openxmlformats.org/drawingml/2006/table">
            <a:tbl>
              <a:tblPr firstRow="1" bandRow="1">
                <a:tableStyleId>{5C22544A-7EE6-4342-B048-85BDC9FD1C3A}</a:tableStyleId>
              </a:tblPr>
              <a:tblGrid>
                <a:gridCol w="1203825">
                  <a:extLst>
                    <a:ext uri="{9D8B030D-6E8A-4147-A177-3AD203B41FA5}">
                      <a16:colId xmlns:a16="http://schemas.microsoft.com/office/drawing/2014/main" val="20000"/>
                    </a:ext>
                  </a:extLst>
                </a:gridCol>
                <a:gridCol w="1412365">
                  <a:extLst>
                    <a:ext uri="{9D8B030D-6E8A-4147-A177-3AD203B41FA5}">
                      <a16:colId xmlns:a16="http://schemas.microsoft.com/office/drawing/2014/main" val="20002"/>
                    </a:ext>
                  </a:extLst>
                </a:gridCol>
              </a:tblGrid>
              <a:tr h="370840">
                <a:tc>
                  <a:txBody>
                    <a:bodyPr/>
                    <a:lstStyle/>
                    <a:p>
                      <a:r>
                        <a:rPr lang="en-US" sz="2000" u="sng" dirty="0">
                          <a:latin typeface="Cambria Math" panose="02040503050406030204" pitchFamily="18" charset="0"/>
                          <a:ea typeface="Cambria Math" panose="02040503050406030204" pitchFamily="18" charset="0"/>
                        </a:rPr>
                        <a:t>Id</a:t>
                      </a:r>
                    </a:p>
                  </a:txBody>
                  <a:tcPr/>
                </a:tc>
                <a:tc>
                  <a:txBody>
                    <a:bodyPr/>
                    <a:lstStyle/>
                    <a:p>
                      <a:r>
                        <a:rPr lang="en-US" sz="2000" u="sng" dirty="0">
                          <a:latin typeface="Cambria Math" panose="02040503050406030204" pitchFamily="18" charset="0"/>
                          <a:ea typeface="Cambria Math" panose="02040503050406030204" pitchFamily="18" charset="0"/>
                        </a:rPr>
                        <a:t>Project</a:t>
                      </a:r>
                    </a:p>
                  </a:txBody>
                  <a:tcPr/>
                </a:tc>
                <a:extLst>
                  <a:ext uri="{0D108BD9-81ED-4DB2-BD59-A6C34878D82A}">
                    <a16:rowId xmlns:a16="http://schemas.microsoft.com/office/drawing/2014/main" val="10000"/>
                  </a:ext>
                </a:extLst>
              </a:tr>
              <a:tr h="370840">
                <a:tc>
                  <a:txBody>
                    <a:bodyPr/>
                    <a:lstStyle/>
                    <a:p>
                      <a:r>
                        <a:rPr lang="en-US" sz="2000" u="none" dirty="0">
                          <a:latin typeface="Cambria Math" panose="02040503050406030204" pitchFamily="18" charset="0"/>
                          <a:ea typeface="Cambria Math" panose="02040503050406030204" pitchFamily="18" charset="0"/>
                        </a:rPr>
                        <a:t>1</a:t>
                      </a:r>
                    </a:p>
                  </a:txBody>
                  <a:tcPr/>
                </a:tc>
                <a:tc>
                  <a:txBody>
                    <a:bodyPr/>
                    <a:lstStyle/>
                    <a:p>
                      <a:r>
                        <a:rPr lang="en-US" sz="2000" u="none" dirty="0">
                          <a:latin typeface="Cambria Math" panose="02040503050406030204" pitchFamily="18" charset="0"/>
                          <a:ea typeface="Cambria Math" panose="02040503050406030204" pitchFamily="18" charset="0"/>
                        </a:rPr>
                        <a:t>P1</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u="none" dirty="0">
                          <a:latin typeface="Cambria Math" panose="02040503050406030204" pitchFamily="18" charset="0"/>
                          <a:ea typeface="Cambria Math" panose="02040503050406030204" pitchFamily="18" charset="0"/>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u="none" dirty="0">
                          <a:latin typeface="Cambria Math" panose="02040503050406030204" pitchFamily="18" charset="0"/>
                          <a:ea typeface="Cambria Math" panose="02040503050406030204" pitchFamily="18" charset="0"/>
                        </a:rPr>
                        <a:t>P2</a:t>
                      </a:r>
                    </a:p>
                  </a:txBody>
                  <a:tcPr/>
                </a:tc>
                <a:extLst>
                  <a:ext uri="{0D108BD9-81ED-4DB2-BD59-A6C34878D82A}">
                    <a16:rowId xmlns:a16="http://schemas.microsoft.com/office/drawing/2014/main" val="10002"/>
                  </a:ext>
                </a:extLst>
              </a:tr>
            </a:tbl>
          </a:graphicData>
        </a:graphic>
      </p:graphicFrame>
      <p:sp>
        <p:nvSpPr>
          <p:cNvPr id="24" name="TextBox 23">
            <a:extLst>
              <a:ext uri="{FF2B5EF4-FFF2-40B4-BE49-F238E27FC236}">
                <a16:creationId xmlns:a16="http://schemas.microsoft.com/office/drawing/2014/main" id="{4FD4F51D-042F-4E08-A489-9AAFBEE8F83E}"/>
              </a:ext>
            </a:extLst>
          </p:cNvPr>
          <p:cNvSpPr txBox="1"/>
          <p:nvPr/>
        </p:nvSpPr>
        <p:spPr>
          <a:xfrm>
            <a:off x="7753265" y="940957"/>
            <a:ext cx="1411047" cy="365760"/>
          </a:xfrm>
          <a:prstGeom prst="rect">
            <a:avLst/>
          </a:prstGeom>
          <a:noFill/>
        </p:spPr>
        <p:txBody>
          <a:bodyPr wrap="square" rtlCol="0">
            <a:spAutoFit/>
          </a:bodyPr>
          <a:lstStyle/>
          <a:p>
            <a:pPr algn="ctr"/>
            <a:r>
              <a:rPr lang="en-US" b="1" dirty="0">
                <a:solidFill>
                  <a:srgbClr val="FF0000"/>
                </a:solidFill>
              </a:rPr>
              <a:t>Decompose</a:t>
            </a:r>
            <a:endParaRPr lang="en-IN" b="1" dirty="0">
              <a:solidFill>
                <a:srgbClr val="FF0000"/>
              </a:solidFill>
            </a:endParaRPr>
          </a:p>
        </p:txBody>
      </p:sp>
      <p:sp>
        <p:nvSpPr>
          <p:cNvPr id="26" name="Rectangle 25">
            <a:extLst>
              <a:ext uri="{FF2B5EF4-FFF2-40B4-BE49-F238E27FC236}">
                <a16:creationId xmlns:a16="http://schemas.microsoft.com/office/drawing/2014/main" id="{BDE98F08-5069-4450-97FA-9838336BC955}"/>
              </a:ext>
            </a:extLst>
          </p:cNvPr>
          <p:cNvSpPr/>
          <p:nvPr/>
        </p:nvSpPr>
        <p:spPr>
          <a:xfrm>
            <a:off x="3546965" y="2844097"/>
            <a:ext cx="8254162" cy="830997"/>
          </a:xfrm>
          <a:prstGeom prst="rect">
            <a:avLst/>
          </a:prstGeom>
        </p:spPr>
        <p:txBody>
          <a:bodyPr wrap="square">
            <a:spAutoFit/>
          </a:bodyPr>
          <a:lstStyle/>
          <a:p>
            <a:pPr algn="just"/>
            <a:r>
              <a:rPr lang="en-US" sz="2400" b="1" dirty="0">
                <a:solidFill>
                  <a:srgbClr val="FF0000"/>
                </a:solidFill>
                <a:latin typeface="Cambria Math" panose="02040503050406030204" pitchFamily="18" charset="0"/>
                <a:ea typeface="Cambria Math" panose="02040503050406030204" pitchFamily="18" charset="0"/>
              </a:rPr>
              <a:t>A table can have both functional as well as multivalued dependency.</a:t>
            </a:r>
          </a:p>
        </p:txBody>
      </p:sp>
      <p:cxnSp>
        <p:nvCxnSpPr>
          <p:cNvPr id="27" name="Straight Connector 26">
            <a:extLst>
              <a:ext uri="{FF2B5EF4-FFF2-40B4-BE49-F238E27FC236}">
                <a16:creationId xmlns:a16="http://schemas.microsoft.com/office/drawing/2014/main" id="{21A80DD3-0465-47D9-94D1-1DF144B57C8D}"/>
              </a:ext>
            </a:extLst>
          </p:cNvPr>
          <p:cNvCxnSpPr>
            <a:cxnSpLocks/>
          </p:cNvCxnSpPr>
          <p:nvPr/>
        </p:nvCxnSpPr>
        <p:spPr>
          <a:xfrm>
            <a:off x="3546965" y="2859741"/>
            <a:ext cx="8139650" cy="0"/>
          </a:xfrm>
          <a:prstGeom prst="line">
            <a:avLst/>
          </a:prstGeom>
          <a:ln w="28575">
            <a:solidFill>
              <a:schemeClr val="bg1">
                <a:lumMod val="50000"/>
              </a:schemeClr>
            </a:solidFill>
          </a:ln>
        </p:spPr>
        <p:style>
          <a:lnRef idx="1">
            <a:schemeClr val="dk1"/>
          </a:lnRef>
          <a:fillRef idx="0">
            <a:schemeClr val="dk1"/>
          </a:fillRef>
          <a:effectRef idx="0">
            <a:schemeClr val="dk1"/>
          </a:effectRef>
          <a:fontRef idx="minor">
            <a:schemeClr val="tx1"/>
          </a:fontRef>
        </p:style>
      </p:cxnSp>
      <p:graphicFrame>
        <p:nvGraphicFramePr>
          <p:cNvPr id="29" name="Table 28">
            <a:extLst>
              <a:ext uri="{FF2B5EF4-FFF2-40B4-BE49-F238E27FC236}">
                <a16:creationId xmlns:a16="http://schemas.microsoft.com/office/drawing/2014/main" id="{5B7ACDD0-284E-49ED-8ED6-00410A83CA0C}"/>
              </a:ext>
            </a:extLst>
          </p:cNvPr>
          <p:cNvGraphicFramePr>
            <a:graphicFrameLocks noGrp="1"/>
          </p:cNvGraphicFramePr>
          <p:nvPr>
            <p:extLst>
              <p:ext uri="{D42A27DB-BD31-4B8C-83A1-F6EECF244321}">
                <p14:modId xmlns:p14="http://schemas.microsoft.com/office/powerpoint/2010/main" val="3907755707"/>
              </p:ext>
            </p:extLst>
          </p:nvPr>
        </p:nvGraphicFramePr>
        <p:xfrm>
          <a:off x="3614757" y="3935843"/>
          <a:ext cx="5086183" cy="2286000"/>
        </p:xfrm>
        <a:graphic>
          <a:graphicData uri="http://schemas.openxmlformats.org/drawingml/2006/table">
            <a:tbl>
              <a:tblPr firstRow="1" bandRow="1">
                <a:tableStyleId>{5C22544A-7EE6-4342-B048-85BDC9FD1C3A}</a:tableStyleId>
              </a:tblPr>
              <a:tblGrid>
                <a:gridCol w="612008">
                  <a:extLst>
                    <a:ext uri="{9D8B030D-6E8A-4147-A177-3AD203B41FA5}">
                      <a16:colId xmlns:a16="http://schemas.microsoft.com/office/drawing/2014/main" val="20000"/>
                    </a:ext>
                  </a:extLst>
                </a:gridCol>
                <a:gridCol w="2136590">
                  <a:extLst>
                    <a:ext uri="{9D8B030D-6E8A-4147-A177-3AD203B41FA5}">
                      <a16:colId xmlns:a16="http://schemas.microsoft.com/office/drawing/2014/main" val="20001"/>
                    </a:ext>
                  </a:extLst>
                </a:gridCol>
                <a:gridCol w="1117968">
                  <a:extLst>
                    <a:ext uri="{9D8B030D-6E8A-4147-A177-3AD203B41FA5}">
                      <a16:colId xmlns:a16="http://schemas.microsoft.com/office/drawing/2014/main" val="20002"/>
                    </a:ext>
                  </a:extLst>
                </a:gridCol>
                <a:gridCol w="1219617">
                  <a:extLst>
                    <a:ext uri="{9D8B030D-6E8A-4147-A177-3AD203B41FA5}">
                      <a16:colId xmlns:a16="http://schemas.microsoft.com/office/drawing/2014/main" val="20003"/>
                    </a:ext>
                  </a:extLst>
                </a:gridCol>
              </a:tblGrid>
              <a:tr h="370840">
                <a:tc>
                  <a:txBody>
                    <a:bodyPr/>
                    <a:lstStyle/>
                    <a:p>
                      <a:r>
                        <a:rPr lang="en-US" sz="2400" u="sng" dirty="0">
                          <a:latin typeface="Cambria Math" panose="02040503050406030204" pitchFamily="18" charset="0"/>
                          <a:ea typeface="Cambria Math" panose="02040503050406030204" pitchFamily="18" charset="0"/>
                        </a:rPr>
                        <a:t>Id</a:t>
                      </a:r>
                    </a:p>
                  </a:txBody>
                  <a:tcPr/>
                </a:tc>
                <a:tc>
                  <a:txBody>
                    <a:bodyPr/>
                    <a:lstStyle/>
                    <a:p>
                      <a:r>
                        <a:rPr lang="en-US" sz="2400" u="none" dirty="0">
                          <a:latin typeface="Cambria Math" panose="02040503050406030204" pitchFamily="18" charset="0"/>
                          <a:ea typeface="Cambria Math" panose="02040503050406030204" pitchFamily="18" charset="0"/>
                        </a:rPr>
                        <a:t>Address</a:t>
                      </a:r>
                    </a:p>
                  </a:txBody>
                  <a:tcPr/>
                </a:tc>
                <a:tc>
                  <a:txBody>
                    <a:bodyPr/>
                    <a:lstStyle/>
                    <a:p>
                      <a:r>
                        <a:rPr lang="en-US" sz="2400" u="sng" dirty="0">
                          <a:latin typeface="Cambria Math" panose="02040503050406030204" pitchFamily="18" charset="0"/>
                          <a:ea typeface="Cambria Math" panose="02040503050406030204" pitchFamily="18" charset="0"/>
                        </a:rPr>
                        <a:t>Subject</a:t>
                      </a:r>
                    </a:p>
                  </a:txBody>
                  <a:tcPr/>
                </a:tc>
                <a:tc>
                  <a:txBody>
                    <a:bodyPr/>
                    <a:lstStyle/>
                    <a:p>
                      <a:r>
                        <a:rPr lang="en-US" sz="2400" u="sng" dirty="0">
                          <a:latin typeface="Cambria Math" panose="02040503050406030204" pitchFamily="18" charset="0"/>
                          <a:ea typeface="Cambria Math" panose="02040503050406030204" pitchFamily="18" charset="0"/>
                        </a:rPr>
                        <a:t>Project</a:t>
                      </a:r>
                    </a:p>
                  </a:txBody>
                  <a:tcPr/>
                </a:tc>
                <a:extLst>
                  <a:ext uri="{0D108BD9-81ED-4DB2-BD59-A6C34878D82A}">
                    <a16:rowId xmlns:a16="http://schemas.microsoft.com/office/drawing/2014/main" val="10000"/>
                  </a:ext>
                </a:extLst>
              </a:tr>
              <a:tr h="370840">
                <a:tc>
                  <a:txBody>
                    <a:bodyPr/>
                    <a:lstStyle/>
                    <a:p>
                      <a:r>
                        <a:rPr lang="en-US" sz="2400" u="none" dirty="0">
                          <a:latin typeface="Cambria Math" panose="02040503050406030204" pitchFamily="18" charset="0"/>
                          <a:ea typeface="Cambria Math" panose="02040503050406030204" pitchFamily="18" charset="0"/>
                        </a:rPr>
                        <a:t>1</a:t>
                      </a:r>
                    </a:p>
                  </a:txBody>
                  <a:tcPr/>
                </a:tc>
                <a:tc>
                  <a:txBody>
                    <a:bodyPr/>
                    <a:lstStyle/>
                    <a:p>
                      <a:r>
                        <a:rPr lang="en-US" sz="2400" u="none" dirty="0">
                          <a:latin typeface="Cambria Math" panose="02040503050406030204" pitchFamily="18" charset="0"/>
                          <a:ea typeface="Cambria Math" panose="02040503050406030204" pitchFamily="18" charset="0"/>
                        </a:rPr>
                        <a:t>Amin Marg</a:t>
                      </a:r>
                    </a:p>
                  </a:txBody>
                  <a:tcPr/>
                </a:tc>
                <a:tc>
                  <a:txBody>
                    <a:bodyPr/>
                    <a:lstStyle/>
                    <a:p>
                      <a:r>
                        <a:rPr lang="en-US" sz="2400" u="none" dirty="0">
                          <a:latin typeface="Cambria Math" panose="02040503050406030204" pitchFamily="18" charset="0"/>
                          <a:ea typeface="Cambria Math" panose="02040503050406030204" pitchFamily="18" charset="0"/>
                        </a:rPr>
                        <a:t>DBMS</a:t>
                      </a:r>
                    </a:p>
                  </a:txBody>
                  <a:tcPr/>
                </a:tc>
                <a:tc>
                  <a:txBody>
                    <a:bodyPr/>
                    <a:lstStyle/>
                    <a:p>
                      <a:r>
                        <a:rPr lang="en-US" sz="2400" u="none" dirty="0">
                          <a:latin typeface="Cambria Math" panose="02040503050406030204" pitchFamily="18" charset="0"/>
                          <a:ea typeface="Cambria Math" panose="02040503050406030204" pitchFamily="18" charset="0"/>
                        </a:rPr>
                        <a:t>P1</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a:latin typeface="Cambria Math" panose="02040503050406030204" pitchFamily="18" charset="0"/>
                          <a:ea typeface="Cambria Math" panose="02040503050406030204" pitchFamily="18" charset="0"/>
                        </a:rPr>
                        <a:t>1</a:t>
                      </a:r>
                    </a:p>
                  </a:txBody>
                  <a:tcPr/>
                </a:tc>
                <a:tc>
                  <a:txBody>
                    <a:bodyPr/>
                    <a:lstStyle/>
                    <a:p>
                      <a:r>
                        <a:rPr lang="en-US" sz="2400" u="none" dirty="0">
                          <a:latin typeface="Cambria Math" panose="02040503050406030204" pitchFamily="18" charset="0"/>
                          <a:ea typeface="Cambria Math" panose="02040503050406030204" pitchFamily="18" charset="0"/>
                        </a:rPr>
                        <a:t>Amin Marg</a:t>
                      </a:r>
                    </a:p>
                  </a:txBody>
                  <a:tcPr/>
                </a:tc>
                <a:tc>
                  <a:txBody>
                    <a:bodyPr/>
                    <a:lstStyle/>
                    <a:p>
                      <a:r>
                        <a:rPr lang="en-US" sz="2400" u="none" dirty="0">
                          <a:latin typeface="Cambria Math" panose="02040503050406030204" pitchFamily="18" charset="0"/>
                          <a:ea typeface="Cambria Math" panose="02040503050406030204" pitchFamily="18" charset="0"/>
                        </a:rPr>
                        <a:t>ETC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a:latin typeface="Cambria Math" panose="02040503050406030204" pitchFamily="18" charset="0"/>
                          <a:ea typeface="Cambria Math" panose="02040503050406030204" pitchFamily="18" charset="0"/>
                        </a:rPr>
                        <a:t>P1</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a:latin typeface="Cambria Math" panose="02040503050406030204" pitchFamily="18" charset="0"/>
                          <a:ea typeface="Cambria Math" panose="02040503050406030204" pitchFamily="18" charset="0"/>
                        </a:rPr>
                        <a:t>1</a:t>
                      </a:r>
                    </a:p>
                  </a:txBody>
                  <a:tcPr/>
                </a:tc>
                <a:tc>
                  <a:txBody>
                    <a:bodyPr/>
                    <a:lstStyle/>
                    <a:p>
                      <a:r>
                        <a:rPr lang="en-US" sz="2400" u="none" dirty="0">
                          <a:latin typeface="Cambria Math" panose="02040503050406030204" pitchFamily="18" charset="0"/>
                          <a:ea typeface="Cambria Math" panose="02040503050406030204" pitchFamily="18" charset="0"/>
                        </a:rPr>
                        <a:t>Amin Marg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a:latin typeface="Cambria Math" panose="02040503050406030204" pitchFamily="18" charset="0"/>
                          <a:ea typeface="Cambria Math" panose="02040503050406030204" pitchFamily="18" charset="0"/>
                        </a:rPr>
                        <a:t>DBMS</a:t>
                      </a:r>
                    </a:p>
                  </a:txBody>
                  <a:tcPr/>
                </a:tc>
                <a:tc>
                  <a:txBody>
                    <a:bodyPr/>
                    <a:lstStyle/>
                    <a:p>
                      <a:r>
                        <a:rPr lang="en-US" sz="2400" u="none" dirty="0">
                          <a:latin typeface="Cambria Math" panose="02040503050406030204" pitchFamily="18" charset="0"/>
                          <a:ea typeface="Cambria Math" panose="02040503050406030204" pitchFamily="18" charset="0"/>
                        </a:rPr>
                        <a:t>P2</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a:latin typeface="Cambria Math" panose="02040503050406030204" pitchFamily="18" charset="0"/>
                          <a:ea typeface="Cambria Math" panose="02040503050406030204" pitchFamily="18" charset="0"/>
                        </a:rPr>
                        <a:t>1</a:t>
                      </a:r>
                    </a:p>
                  </a:txBody>
                  <a:tcPr/>
                </a:tc>
                <a:tc>
                  <a:txBody>
                    <a:bodyPr/>
                    <a:lstStyle/>
                    <a:p>
                      <a:r>
                        <a:rPr lang="en-US" sz="2400" u="none" dirty="0">
                          <a:latin typeface="Cambria Math" panose="02040503050406030204" pitchFamily="18" charset="0"/>
                          <a:ea typeface="Cambria Math" panose="02040503050406030204" pitchFamily="18" charset="0"/>
                        </a:rPr>
                        <a:t>Amin Marg</a:t>
                      </a:r>
                    </a:p>
                  </a:txBody>
                  <a:tcPr/>
                </a:tc>
                <a:tc>
                  <a:txBody>
                    <a:bodyPr/>
                    <a:lstStyle/>
                    <a:p>
                      <a:r>
                        <a:rPr lang="en-US" sz="2400" u="none" dirty="0">
                          <a:latin typeface="Cambria Math" panose="02040503050406030204" pitchFamily="18" charset="0"/>
                          <a:ea typeface="Cambria Math" panose="02040503050406030204" pitchFamily="18" charset="0"/>
                        </a:rPr>
                        <a:t>ETC</a:t>
                      </a:r>
                    </a:p>
                  </a:txBody>
                  <a:tcPr/>
                </a:tc>
                <a:tc>
                  <a:txBody>
                    <a:bodyPr/>
                    <a:lstStyle/>
                    <a:p>
                      <a:r>
                        <a:rPr lang="en-US" sz="2400" u="none" dirty="0">
                          <a:latin typeface="Cambria Math" panose="02040503050406030204" pitchFamily="18" charset="0"/>
                          <a:ea typeface="Cambria Math" panose="02040503050406030204" pitchFamily="18" charset="0"/>
                        </a:rPr>
                        <a:t>P2</a:t>
                      </a:r>
                    </a:p>
                  </a:txBody>
                  <a:tcPr/>
                </a:tc>
                <a:extLst>
                  <a:ext uri="{0D108BD9-81ED-4DB2-BD59-A6C34878D82A}">
                    <a16:rowId xmlns:a16="http://schemas.microsoft.com/office/drawing/2014/main" val="10004"/>
                  </a:ext>
                </a:extLst>
              </a:tr>
            </a:tbl>
          </a:graphicData>
        </a:graphic>
      </p:graphicFrame>
      <p:sp>
        <p:nvSpPr>
          <p:cNvPr id="37" name="Rectangle 36">
            <a:extLst>
              <a:ext uri="{FF2B5EF4-FFF2-40B4-BE49-F238E27FC236}">
                <a16:creationId xmlns:a16="http://schemas.microsoft.com/office/drawing/2014/main" id="{C002FC39-8010-4AFC-A130-10D2B92F5294}"/>
              </a:ext>
            </a:extLst>
          </p:cNvPr>
          <p:cNvSpPr/>
          <p:nvPr/>
        </p:nvSpPr>
        <p:spPr>
          <a:xfrm>
            <a:off x="8900139" y="4109347"/>
            <a:ext cx="2770249" cy="1938992"/>
          </a:xfrm>
          <a:prstGeom prst="rect">
            <a:avLst/>
          </a:prstGeom>
        </p:spPr>
        <p:txBody>
          <a:bodyPr wrap="square">
            <a:spAutoFit/>
          </a:bodyPr>
          <a:lstStyle/>
          <a:p>
            <a:pPr marL="457200" indent="-457200">
              <a:buFont typeface="Wingdings" panose="05000000000000000000" pitchFamily="2" charset="2"/>
              <a:buChar char="ü"/>
            </a:pPr>
            <a:r>
              <a:rPr lang="en-US" sz="2400" dirty="0">
                <a:solidFill>
                  <a:srgbClr val="006600"/>
                </a:solidFill>
                <a:latin typeface="Cambria Math" panose="02040503050406030204" pitchFamily="18" charset="0"/>
                <a:ea typeface="Cambria Math" panose="02040503050406030204" pitchFamily="18" charset="0"/>
              </a:rPr>
              <a:t>Id →  Address</a:t>
            </a:r>
          </a:p>
          <a:p>
            <a:pPr marL="457200" indent="-457200">
              <a:buFont typeface="Wingdings" panose="05000000000000000000" pitchFamily="2" charset="2"/>
              <a:buChar char="ü"/>
            </a:pPr>
            <a:endParaRPr lang="en-US" sz="2400" dirty="0">
              <a:solidFill>
                <a:srgbClr val="006600"/>
              </a:solidFill>
              <a:latin typeface="Cambria Math" panose="02040503050406030204" pitchFamily="18" charset="0"/>
              <a:ea typeface="Cambria Math" panose="02040503050406030204" pitchFamily="18" charset="0"/>
            </a:endParaRPr>
          </a:p>
          <a:p>
            <a:pPr marL="457200" indent="-457200">
              <a:buFont typeface="Wingdings" panose="05000000000000000000" pitchFamily="2" charset="2"/>
              <a:buChar char="ü"/>
            </a:pPr>
            <a:r>
              <a:rPr lang="en-US" sz="2400" dirty="0">
                <a:solidFill>
                  <a:srgbClr val="006600"/>
                </a:solidFill>
                <a:latin typeface="Cambria Math" panose="02040503050406030204" pitchFamily="18" charset="0"/>
                <a:ea typeface="Cambria Math" panose="02040503050406030204" pitchFamily="18" charset="0"/>
              </a:rPr>
              <a:t>Id →→  Subject</a:t>
            </a:r>
          </a:p>
          <a:p>
            <a:pPr marL="457200" indent="-457200">
              <a:buFont typeface="Wingdings" panose="05000000000000000000" pitchFamily="2" charset="2"/>
              <a:buChar char="ü"/>
            </a:pPr>
            <a:endParaRPr lang="en-US" sz="2400" dirty="0">
              <a:solidFill>
                <a:srgbClr val="006600"/>
              </a:solidFill>
              <a:latin typeface="Cambria Math" panose="02040503050406030204" pitchFamily="18" charset="0"/>
              <a:ea typeface="Cambria Math" panose="02040503050406030204" pitchFamily="18" charset="0"/>
            </a:endParaRPr>
          </a:p>
          <a:p>
            <a:pPr marL="457200" indent="-457200">
              <a:buFont typeface="Wingdings" panose="05000000000000000000" pitchFamily="2" charset="2"/>
              <a:buChar char="ü"/>
            </a:pPr>
            <a:r>
              <a:rPr lang="en-US" sz="2400" dirty="0">
                <a:solidFill>
                  <a:srgbClr val="006600"/>
                </a:solidFill>
                <a:latin typeface="Cambria Math" panose="02040503050406030204" pitchFamily="18" charset="0"/>
                <a:ea typeface="Cambria Math" panose="02040503050406030204" pitchFamily="18" charset="0"/>
              </a:rPr>
              <a:t>Id →→  Project</a:t>
            </a:r>
          </a:p>
        </p:txBody>
      </p:sp>
    </p:spTree>
    <p:extLst>
      <p:ext uri="{BB962C8B-B14F-4D97-AF65-F5344CB8AC3E}">
        <p14:creationId xmlns:p14="http://schemas.microsoft.com/office/powerpoint/2010/main" val="153163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6">
                                            <p:txEl>
                                              <p:pRg st="0" end="0"/>
                                            </p:txEl>
                                          </p:spTgt>
                                        </p:tgtEl>
                                        <p:attrNameLst>
                                          <p:attrName>style.visibility</p:attrName>
                                        </p:attrNameLst>
                                      </p:cBhvr>
                                      <p:to>
                                        <p:strVal val="visible"/>
                                      </p:to>
                                    </p:set>
                                    <p:animEffect transition="in" filter="fade">
                                      <p:cBhvr>
                                        <p:cTn id="35" dur="500"/>
                                        <p:tgtEl>
                                          <p:spTgt spid="26">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7">
                                            <p:txEl>
                                              <p:pRg st="0" end="0"/>
                                            </p:txEl>
                                          </p:spTgt>
                                        </p:tgtEl>
                                        <p:attrNameLst>
                                          <p:attrName>style.visibility</p:attrName>
                                        </p:attrNameLst>
                                      </p:cBhvr>
                                      <p:to>
                                        <p:strVal val="visible"/>
                                      </p:to>
                                    </p:set>
                                    <p:animEffect transition="in" filter="fade">
                                      <p:cBhvr>
                                        <p:cTn id="45" dur="500"/>
                                        <p:tgtEl>
                                          <p:spTgt spid="37">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7">
                                            <p:txEl>
                                              <p:pRg st="2" end="2"/>
                                            </p:txEl>
                                          </p:spTgt>
                                        </p:tgtEl>
                                        <p:attrNameLst>
                                          <p:attrName>style.visibility</p:attrName>
                                        </p:attrNameLst>
                                      </p:cBhvr>
                                      <p:to>
                                        <p:strVal val="visible"/>
                                      </p:to>
                                    </p:set>
                                    <p:animEffect transition="in" filter="fade">
                                      <p:cBhvr>
                                        <p:cTn id="50" dur="500"/>
                                        <p:tgtEl>
                                          <p:spTgt spid="37">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7">
                                            <p:txEl>
                                              <p:pRg st="4" end="4"/>
                                            </p:txEl>
                                          </p:spTgt>
                                        </p:tgtEl>
                                        <p:attrNameLst>
                                          <p:attrName>style.visibility</p:attrName>
                                        </p:attrNameLst>
                                      </p:cBhvr>
                                      <p:to>
                                        <p:strVal val="visible"/>
                                      </p:to>
                                    </p:set>
                                    <p:animEffect transition="in" filter="fade">
                                      <p:cBhvr>
                                        <p:cTn id="55" dur="500"/>
                                        <p:tgtEl>
                                          <p:spTgt spid="3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14" y="1123837"/>
            <a:ext cx="3289955" cy="4601183"/>
          </a:xfrm>
        </p:spPr>
        <p:txBody>
          <a:bodyPr/>
          <a:lstStyle/>
          <a:p>
            <a:r>
              <a:rPr lang="en-US" b="1" dirty="0">
                <a:solidFill>
                  <a:schemeClr val="tx1"/>
                </a:solidFill>
                <a:latin typeface="Cambria" panose="02040503050406030204" pitchFamily="18" charset="0"/>
                <a:ea typeface="Cambria" panose="02040503050406030204" pitchFamily="18" charset="0"/>
              </a:rPr>
              <a:t>Normal Forms</a:t>
            </a:r>
            <a:br>
              <a:rPr lang="en-US" b="1" dirty="0">
                <a:solidFill>
                  <a:schemeClr val="tx1"/>
                </a:solidFill>
                <a:latin typeface="Cambria" panose="02040503050406030204" pitchFamily="18" charset="0"/>
                <a:ea typeface="Cambria" panose="02040503050406030204" pitchFamily="18" charset="0"/>
              </a:rPr>
            </a:br>
            <a:r>
              <a:rPr lang="en-US" b="1" dirty="0">
                <a:solidFill>
                  <a:schemeClr val="tx1"/>
                </a:solidFill>
                <a:latin typeface="Cambria" panose="02040503050406030204" pitchFamily="18" charset="0"/>
                <a:ea typeface="Cambria" panose="02040503050406030204" pitchFamily="18" charset="0"/>
              </a:rPr>
              <a:t>(</a:t>
            </a:r>
            <a:r>
              <a:rPr lang="en-US" sz="3400" b="1" dirty="0">
                <a:solidFill>
                  <a:schemeClr val="tx1"/>
                </a:solidFill>
                <a:latin typeface="Cambria" panose="02040503050406030204" pitchFamily="18" charset="0"/>
                <a:ea typeface="Cambria" panose="02040503050406030204" pitchFamily="18" charset="0"/>
              </a:rPr>
              <a:t>4NF)</a:t>
            </a:r>
            <a:endParaRPr lang="en-US" sz="3400" dirty="0"/>
          </a:p>
        </p:txBody>
      </p:sp>
      <p:graphicFrame>
        <p:nvGraphicFramePr>
          <p:cNvPr id="14" name="Table 13">
            <a:extLst>
              <a:ext uri="{FF2B5EF4-FFF2-40B4-BE49-F238E27FC236}">
                <a16:creationId xmlns:a16="http://schemas.microsoft.com/office/drawing/2014/main" id="{20556A46-9C0D-47FD-8639-C72D52D4133F}"/>
              </a:ext>
            </a:extLst>
          </p:cNvPr>
          <p:cNvGraphicFramePr>
            <a:graphicFrameLocks noGrp="1"/>
          </p:cNvGraphicFramePr>
          <p:nvPr>
            <p:extLst>
              <p:ext uri="{D42A27DB-BD31-4B8C-83A1-F6EECF244321}">
                <p14:modId xmlns:p14="http://schemas.microsoft.com/office/powerpoint/2010/main" val="147009958"/>
              </p:ext>
            </p:extLst>
          </p:nvPr>
        </p:nvGraphicFramePr>
        <p:xfrm>
          <a:off x="5094765" y="165121"/>
          <a:ext cx="5086183" cy="2286000"/>
        </p:xfrm>
        <a:graphic>
          <a:graphicData uri="http://schemas.openxmlformats.org/drawingml/2006/table">
            <a:tbl>
              <a:tblPr firstRow="1" bandRow="1">
                <a:tableStyleId>{5C22544A-7EE6-4342-B048-85BDC9FD1C3A}</a:tableStyleId>
              </a:tblPr>
              <a:tblGrid>
                <a:gridCol w="612008">
                  <a:extLst>
                    <a:ext uri="{9D8B030D-6E8A-4147-A177-3AD203B41FA5}">
                      <a16:colId xmlns:a16="http://schemas.microsoft.com/office/drawing/2014/main" val="20000"/>
                    </a:ext>
                  </a:extLst>
                </a:gridCol>
                <a:gridCol w="2136590">
                  <a:extLst>
                    <a:ext uri="{9D8B030D-6E8A-4147-A177-3AD203B41FA5}">
                      <a16:colId xmlns:a16="http://schemas.microsoft.com/office/drawing/2014/main" val="20001"/>
                    </a:ext>
                  </a:extLst>
                </a:gridCol>
                <a:gridCol w="1117968">
                  <a:extLst>
                    <a:ext uri="{9D8B030D-6E8A-4147-A177-3AD203B41FA5}">
                      <a16:colId xmlns:a16="http://schemas.microsoft.com/office/drawing/2014/main" val="20002"/>
                    </a:ext>
                  </a:extLst>
                </a:gridCol>
                <a:gridCol w="1219617">
                  <a:extLst>
                    <a:ext uri="{9D8B030D-6E8A-4147-A177-3AD203B41FA5}">
                      <a16:colId xmlns:a16="http://schemas.microsoft.com/office/drawing/2014/main" val="20003"/>
                    </a:ext>
                  </a:extLst>
                </a:gridCol>
              </a:tblGrid>
              <a:tr h="370840">
                <a:tc>
                  <a:txBody>
                    <a:bodyPr/>
                    <a:lstStyle/>
                    <a:p>
                      <a:r>
                        <a:rPr lang="en-US" sz="2400" u="sng" dirty="0">
                          <a:latin typeface="Cambria Math" panose="02040503050406030204" pitchFamily="18" charset="0"/>
                          <a:ea typeface="Cambria Math" panose="02040503050406030204" pitchFamily="18" charset="0"/>
                        </a:rPr>
                        <a:t>Id</a:t>
                      </a:r>
                    </a:p>
                  </a:txBody>
                  <a:tcPr/>
                </a:tc>
                <a:tc>
                  <a:txBody>
                    <a:bodyPr/>
                    <a:lstStyle/>
                    <a:p>
                      <a:r>
                        <a:rPr lang="en-US" sz="2400" u="none" dirty="0">
                          <a:latin typeface="Cambria Math" panose="02040503050406030204" pitchFamily="18" charset="0"/>
                          <a:ea typeface="Cambria Math" panose="02040503050406030204" pitchFamily="18" charset="0"/>
                        </a:rPr>
                        <a:t>Address</a:t>
                      </a:r>
                    </a:p>
                  </a:txBody>
                  <a:tcPr/>
                </a:tc>
                <a:tc>
                  <a:txBody>
                    <a:bodyPr/>
                    <a:lstStyle/>
                    <a:p>
                      <a:r>
                        <a:rPr lang="en-US" sz="2400" u="sng" dirty="0">
                          <a:latin typeface="Cambria Math" panose="02040503050406030204" pitchFamily="18" charset="0"/>
                          <a:ea typeface="Cambria Math" panose="02040503050406030204" pitchFamily="18" charset="0"/>
                        </a:rPr>
                        <a:t>Subject</a:t>
                      </a:r>
                    </a:p>
                  </a:txBody>
                  <a:tcPr/>
                </a:tc>
                <a:tc>
                  <a:txBody>
                    <a:bodyPr/>
                    <a:lstStyle/>
                    <a:p>
                      <a:r>
                        <a:rPr lang="en-US" sz="2400" u="sng" dirty="0">
                          <a:latin typeface="Cambria Math" panose="02040503050406030204" pitchFamily="18" charset="0"/>
                          <a:ea typeface="Cambria Math" panose="02040503050406030204" pitchFamily="18" charset="0"/>
                        </a:rPr>
                        <a:t>Project</a:t>
                      </a:r>
                    </a:p>
                  </a:txBody>
                  <a:tcPr/>
                </a:tc>
                <a:extLst>
                  <a:ext uri="{0D108BD9-81ED-4DB2-BD59-A6C34878D82A}">
                    <a16:rowId xmlns:a16="http://schemas.microsoft.com/office/drawing/2014/main" val="10000"/>
                  </a:ext>
                </a:extLst>
              </a:tr>
              <a:tr h="370840">
                <a:tc>
                  <a:txBody>
                    <a:bodyPr/>
                    <a:lstStyle/>
                    <a:p>
                      <a:r>
                        <a:rPr lang="en-US" sz="2400" u="none" dirty="0">
                          <a:latin typeface="Cambria Math" panose="02040503050406030204" pitchFamily="18" charset="0"/>
                          <a:ea typeface="Cambria Math" panose="02040503050406030204" pitchFamily="18" charset="0"/>
                        </a:rPr>
                        <a:t>1</a:t>
                      </a:r>
                    </a:p>
                  </a:txBody>
                  <a:tcPr/>
                </a:tc>
                <a:tc>
                  <a:txBody>
                    <a:bodyPr/>
                    <a:lstStyle/>
                    <a:p>
                      <a:r>
                        <a:rPr lang="en-US" sz="2400" u="none" dirty="0">
                          <a:latin typeface="Cambria Math" panose="02040503050406030204" pitchFamily="18" charset="0"/>
                          <a:ea typeface="Cambria Math" panose="02040503050406030204" pitchFamily="18" charset="0"/>
                        </a:rPr>
                        <a:t>Amin Marg</a:t>
                      </a:r>
                    </a:p>
                  </a:txBody>
                  <a:tcPr/>
                </a:tc>
                <a:tc>
                  <a:txBody>
                    <a:bodyPr/>
                    <a:lstStyle/>
                    <a:p>
                      <a:r>
                        <a:rPr lang="en-US" sz="2400" u="none" dirty="0">
                          <a:latin typeface="Cambria Math" panose="02040503050406030204" pitchFamily="18" charset="0"/>
                          <a:ea typeface="Cambria Math" panose="02040503050406030204" pitchFamily="18" charset="0"/>
                        </a:rPr>
                        <a:t>DBMS</a:t>
                      </a:r>
                    </a:p>
                  </a:txBody>
                  <a:tcPr/>
                </a:tc>
                <a:tc>
                  <a:txBody>
                    <a:bodyPr/>
                    <a:lstStyle/>
                    <a:p>
                      <a:r>
                        <a:rPr lang="en-US" sz="2400" u="none" dirty="0">
                          <a:latin typeface="Cambria Math" panose="02040503050406030204" pitchFamily="18" charset="0"/>
                          <a:ea typeface="Cambria Math" panose="02040503050406030204" pitchFamily="18" charset="0"/>
                        </a:rPr>
                        <a:t>P1</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a:latin typeface="Cambria Math" panose="02040503050406030204" pitchFamily="18" charset="0"/>
                          <a:ea typeface="Cambria Math" panose="02040503050406030204" pitchFamily="18" charset="0"/>
                        </a:rPr>
                        <a:t>1</a:t>
                      </a:r>
                    </a:p>
                  </a:txBody>
                  <a:tcPr/>
                </a:tc>
                <a:tc>
                  <a:txBody>
                    <a:bodyPr/>
                    <a:lstStyle/>
                    <a:p>
                      <a:r>
                        <a:rPr lang="en-US" sz="2400" u="none" dirty="0">
                          <a:latin typeface="Cambria Math" panose="02040503050406030204" pitchFamily="18" charset="0"/>
                          <a:ea typeface="Cambria Math" panose="02040503050406030204" pitchFamily="18" charset="0"/>
                        </a:rPr>
                        <a:t>Amin Marg</a:t>
                      </a:r>
                    </a:p>
                  </a:txBody>
                  <a:tcPr/>
                </a:tc>
                <a:tc>
                  <a:txBody>
                    <a:bodyPr/>
                    <a:lstStyle/>
                    <a:p>
                      <a:r>
                        <a:rPr lang="en-US" sz="2400" u="none" dirty="0">
                          <a:latin typeface="Cambria Math" panose="02040503050406030204" pitchFamily="18" charset="0"/>
                          <a:ea typeface="Cambria Math" panose="02040503050406030204" pitchFamily="18" charset="0"/>
                        </a:rPr>
                        <a:t>ETC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a:latin typeface="Cambria Math" panose="02040503050406030204" pitchFamily="18" charset="0"/>
                          <a:ea typeface="Cambria Math" panose="02040503050406030204" pitchFamily="18" charset="0"/>
                        </a:rPr>
                        <a:t>P1</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a:latin typeface="Cambria Math" panose="02040503050406030204" pitchFamily="18" charset="0"/>
                          <a:ea typeface="Cambria Math" panose="02040503050406030204" pitchFamily="18" charset="0"/>
                        </a:rPr>
                        <a:t>1</a:t>
                      </a:r>
                    </a:p>
                  </a:txBody>
                  <a:tcPr/>
                </a:tc>
                <a:tc>
                  <a:txBody>
                    <a:bodyPr/>
                    <a:lstStyle/>
                    <a:p>
                      <a:r>
                        <a:rPr lang="en-US" sz="2400" u="none" dirty="0">
                          <a:latin typeface="Cambria Math" panose="02040503050406030204" pitchFamily="18" charset="0"/>
                          <a:ea typeface="Cambria Math" panose="02040503050406030204" pitchFamily="18" charset="0"/>
                        </a:rPr>
                        <a:t>Amin Marg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a:latin typeface="Cambria Math" panose="02040503050406030204" pitchFamily="18" charset="0"/>
                          <a:ea typeface="Cambria Math" panose="02040503050406030204" pitchFamily="18" charset="0"/>
                        </a:rPr>
                        <a:t>DBMS</a:t>
                      </a:r>
                    </a:p>
                  </a:txBody>
                  <a:tcPr/>
                </a:tc>
                <a:tc>
                  <a:txBody>
                    <a:bodyPr/>
                    <a:lstStyle/>
                    <a:p>
                      <a:r>
                        <a:rPr lang="en-US" sz="2400" u="none" dirty="0">
                          <a:latin typeface="Cambria Math" panose="02040503050406030204" pitchFamily="18" charset="0"/>
                          <a:ea typeface="Cambria Math" panose="02040503050406030204" pitchFamily="18" charset="0"/>
                        </a:rPr>
                        <a:t>P2</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a:latin typeface="Cambria Math" panose="02040503050406030204" pitchFamily="18" charset="0"/>
                          <a:ea typeface="Cambria Math" panose="02040503050406030204" pitchFamily="18" charset="0"/>
                        </a:rPr>
                        <a:t>1</a:t>
                      </a:r>
                    </a:p>
                  </a:txBody>
                  <a:tcPr/>
                </a:tc>
                <a:tc>
                  <a:txBody>
                    <a:bodyPr/>
                    <a:lstStyle/>
                    <a:p>
                      <a:r>
                        <a:rPr lang="en-US" sz="2400" u="none" dirty="0">
                          <a:latin typeface="Cambria Math" panose="02040503050406030204" pitchFamily="18" charset="0"/>
                          <a:ea typeface="Cambria Math" panose="02040503050406030204" pitchFamily="18" charset="0"/>
                        </a:rPr>
                        <a:t>Amin Marg</a:t>
                      </a:r>
                    </a:p>
                  </a:txBody>
                  <a:tcPr/>
                </a:tc>
                <a:tc>
                  <a:txBody>
                    <a:bodyPr/>
                    <a:lstStyle/>
                    <a:p>
                      <a:r>
                        <a:rPr lang="en-US" sz="2400" u="none" dirty="0">
                          <a:latin typeface="Cambria Math" panose="02040503050406030204" pitchFamily="18" charset="0"/>
                          <a:ea typeface="Cambria Math" panose="02040503050406030204" pitchFamily="18" charset="0"/>
                        </a:rPr>
                        <a:t>ETC</a:t>
                      </a:r>
                    </a:p>
                  </a:txBody>
                  <a:tcPr/>
                </a:tc>
                <a:tc>
                  <a:txBody>
                    <a:bodyPr/>
                    <a:lstStyle/>
                    <a:p>
                      <a:r>
                        <a:rPr lang="en-US" sz="2400" u="none" dirty="0">
                          <a:latin typeface="Cambria Math" panose="02040503050406030204" pitchFamily="18" charset="0"/>
                          <a:ea typeface="Cambria Math" panose="02040503050406030204" pitchFamily="18" charset="0"/>
                        </a:rPr>
                        <a:t>P2</a:t>
                      </a:r>
                    </a:p>
                  </a:txBody>
                  <a:tcPr/>
                </a:tc>
                <a:extLst>
                  <a:ext uri="{0D108BD9-81ED-4DB2-BD59-A6C34878D82A}">
                    <a16:rowId xmlns:a16="http://schemas.microsoft.com/office/drawing/2014/main" val="10004"/>
                  </a:ext>
                </a:extLst>
              </a:tr>
            </a:tbl>
          </a:graphicData>
        </a:graphic>
      </p:graphicFrame>
      <p:cxnSp>
        <p:nvCxnSpPr>
          <p:cNvPr id="16" name="Straight Arrow Connector 15">
            <a:extLst>
              <a:ext uri="{FF2B5EF4-FFF2-40B4-BE49-F238E27FC236}">
                <a16:creationId xmlns:a16="http://schemas.microsoft.com/office/drawing/2014/main" id="{2F4F25FA-DF03-4827-9C6C-5BFCCFE96067}"/>
              </a:ext>
            </a:extLst>
          </p:cNvPr>
          <p:cNvCxnSpPr>
            <a:cxnSpLocks/>
          </p:cNvCxnSpPr>
          <p:nvPr/>
        </p:nvCxnSpPr>
        <p:spPr>
          <a:xfrm flipH="1">
            <a:off x="6096000" y="2462416"/>
            <a:ext cx="836333" cy="96201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DC9BFB83-C95A-4C9D-B288-56446D88218B}"/>
              </a:ext>
            </a:extLst>
          </p:cNvPr>
          <p:cNvSpPr txBox="1"/>
          <p:nvPr/>
        </p:nvSpPr>
        <p:spPr>
          <a:xfrm>
            <a:off x="6932332" y="2581221"/>
            <a:ext cx="1411047" cy="365760"/>
          </a:xfrm>
          <a:prstGeom prst="rect">
            <a:avLst/>
          </a:prstGeom>
          <a:noFill/>
        </p:spPr>
        <p:txBody>
          <a:bodyPr wrap="square" rtlCol="0">
            <a:spAutoFit/>
          </a:bodyPr>
          <a:lstStyle/>
          <a:p>
            <a:pPr algn="ctr"/>
            <a:r>
              <a:rPr lang="en-US" b="1" dirty="0">
                <a:solidFill>
                  <a:srgbClr val="FF0000"/>
                </a:solidFill>
              </a:rPr>
              <a:t>Decompose</a:t>
            </a:r>
            <a:endParaRPr lang="en-IN" b="1" dirty="0">
              <a:solidFill>
                <a:srgbClr val="FF0000"/>
              </a:solidFill>
            </a:endParaRPr>
          </a:p>
        </p:txBody>
      </p:sp>
      <p:cxnSp>
        <p:nvCxnSpPr>
          <p:cNvPr id="19" name="Straight Arrow Connector 18">
            <a:extLst>
              <a:ext uri="{FF2B5EF4-FFF2-40B4-BE49-F238E27FC236}">
                <a16:creationId xmlns:a16="http://schemas.microsoft.com/office/drawing/2014/main" id="{A7605F97-CE76-4E74-8E95-9E0B68A56BF8}"/>
              </a:ext>
            </a:extLst>
          </p:cNvPr>
          <p:cNvCxnSpPr>
            <a:cxnSpLocks/>
          </p:cNvCxnSpPr>
          <p:nvPr/>
        </p:nvCxnSpPr>
        <p:spPr>
          <a:xfrm flipH="1">
            <a:off x="7755531" y="2462416"/>
            <a:ext cx="1" cy="96201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graphicFrame>
        <p:nvGraphicFramePr>
          <p:cNvPr id="5" name="Table 4">
            <a:extLst>
              <a:ext uri="{FF2B5EF4-FFF2-40B4-BE49-F238E27FC236}">
                <a16:creationId xmlns:a16="http://schemas.microsoft.com/office/drawing/2014/main" id="{F5C6DFC4-EB80-48EA-A055-B83A4B6A5AAD}"/>
              </a:ext>
            </a:extLst>
          </p:cNvPr>
          <p:cNvGraphicFramePr>
            <a:graphicFrameLocks noGrp="1"/>
          </p:cNvGraphicFramePr>
          <p:nvPr>
            <p:extLst>
              <p:ext uri="{D42A27DB-BD31-4B8C-83A1-F6EECF244321}">
                <p14:modId xmlns:p14="http://schemas.microsoft.com/office/powerpoint/2010/main" val="4164056428"/>
              </p:ext>
            </p:extLst>
          </p:nvPr>
        </p:nvGraphicFramePr>
        <p:xfrm>
          <a:off x="3934726" y="3439020"/>
          <a:ext cx="2748598" cy="2286000"/>
        </p:xfrm>
        <a:graphic>
          <a:graphicData uri="http://schemas.openxmlformats.org/drawingml/2006/table">
            <a:tbl>
              <a:tblPr firstRow="1" bandRow="1">
                <a:tableStyleId>{5C22544A-7EE6-4342-B048-85BDC9FD1C3A}</a:tableStyleId>
              </a:tblPr>
              <a:tblGrid>
                <a:gridCol w="612008">
                  <a:extLst>
                    <a:ext uri="{9D8B030D-6E8A-4147-A177-3AD203B41FA5}">
                      <a16:colId xmlns:a16="http://schemas.microsoft.com/office/drawing/2014/main" val="3185292176"/>
                    </a:ext>
                  </a:extLst>
                </a:gridCol>
                <a:gridCol w="2136590">
                  <a:extLst>
                    <a:ext uri="{9D8B030D-6E8A-4147-A177-3AD203B41FA5}">
                      <a16:colId xmlns:a16="http://schemas.microsoft.com/office/drawing/2014/main" val="2427353116"/>
                    </a:ext>
                  </a:extLst>
                </a:gridCol>
              </a:tblGrid>
              <a:tr h="370840">
                <a:tc>
                  <a:txBody>
                    <a:bodyPr/>
                    <a:lstStyle/>
                    <a:p>
                      <a:r>
                        <a:rPr lang="en-US" sz="2400" u="sng" dirty="0">
                          <a:latin typeface="Cambria Math" panose="02040503050406030204" pitchFamily="18" charset="0"/>
                          <a:ea typeface="Cambria Math" panose="02040503050406030204" pitchFamily="18" charset="0"/>
                        </a:rPr>
                        <a:t>Id</a:t>
                      </a:r>
                    </a:p>
                  </a:txBody>
                  <a:tcPr/>
                </a:tc>
                <a:tc>
                  <a:txBody>
                    <a:bodyPr/>
                    <a:lstStyle/>
                    <a:p>
                      <a:r>
                        <a:rPr lang="en-US" sz="2400" u="none" dirty="0">
                          <a:latin typeface="Cambria Math" panose="02040503050406030204" pitchFamily="18" charset="0"/>
                          <a:ea typeface="Cambria Math" panose="02040503050406030204" pitchFamily="18" charset="0"/>
                        </a:rPr>
                        <a:t>Address</a:t>
                      </a:r>
                    </a:p>
                  </a:txBody>
                  <a:tcPr/>
                </a:tc>
                <a:extLst>
                  <a:ext uri="{0D108BD9-81ED-4DB2-BD59-A6C34878D82A}">
                    <a16:rowId xmlns:a16="http://schemas.microsoft.com/office/drawing/2014/main" val="1341832251"/>
                  </a:ext>
                </a:extLst>
              </a:tr>
              <a:tr h="370840">
                <a:tc>
                  <a:txBody>
                    <a:bodyPr/>
                    <a:lstStyle/>
                    <a:p>
                      <a:r>
                        <a:rPr lang="en-US" sz="2400" u="none" dirty="0">
                          <a:latin typeface="Cambria Math" panose="02040503050406030204" pitchFamily="18" charset="0"/>
                          <a:ea typeface="Cambria Math" panose="02040503050406030204" pitchFamily="18" charset="0"/>
                        </a:rPr>
                        <a:t>1</a:t>
                      </a:r>
                    </a:p>
                  </a:txBody>
                  <a:tcPr/>
                </a:tc>
                <a:tc>
                  <a:txBody>
                    <a:bodyPr/>
                    <a:lstStyle/>
                    <a:p>
                      <a:r>
                        <a:rPr lang="en-US" sz="2400" u="none" dirty="0">
                          <a:latin typeface="Cambria Math" panose="02040503050406030204" pitchFamily="18" charset="0"/>
                          <a:ea typeface="Cambria Math" panose="02040503050406030204" pitchFamily="18" charset="0"/>
                        </a:rPr>
                        <a:t>Amin Marg</a:t>
                      </a:r>
                    </a:p>
                  </a:txBody>
                  <a:tcPr/>
                </a:tc>
                <a:extLst>
                  <a:ext uri="{0D108BD9-81ED-4DB2-BD59-A6C34878D82A}">
                    <a16:rowId xmlns:a16="http://schemas.microsoft.com/office/drawing/2014/main" val="162506935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a:latin typeface="Cambria Math" panose="02040503050406030204" pitchFamily="18" charset="0"/>
                          <a:ea typeface="Cambria Math" panose="02040503050406030204" pitchFamily="18" charset="0"/>
                        </a:rPr>
                        <a:t>1</a:t>
                      </a:r>
                    </a:p>
                  </a:txBody>
                  <a:tcPr/>
                </a:tc>
                <a:tc>
                  <a:txBody>
                    <a:bodyPr/>
                    <a:lstStyle/>
                    <a:p>
                      <a:r>
                        <a:rPr lang="en-US" sz="2400" u="none" dirty="0">
                          <a:latin typeface="Cambria Math" panose="02040503050406030204" pitchFamily="18" charset="0"/>
                          <a:ea typeface="Cambria Math" panose="02040503050406030204" pitchFamily="18" charset="0"/>
                        </a:rPr>
                        <a:t>Amin Marg</a:t>
                      </a:r>
                    </a:p>
                  </a:txBody>
                  <a:tcPr/>
                </a:tc>
                <a:extLst>
                  <a:ext uri="{0D108BD9-81ED-4DB2-BD59-A6C34878D82A}">
                    <a16:rowId xmlns:a16="http://schemas.microsoft.com/office/drawing/2014/main" val="290490521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a:latin typeface="Cambria Math" panose="02040503050406030204" pitchFamily="18" charset="0"/>
                          <a:ea typeface="Cambria Math" panose="02040503050406030204" pitchFamily="18" charset="0"/>
                        </a:rPr>
                        <a:t>1</a:t>
                      </a:r>
                    </a:p>
                  </a:txBody>
                  <a:tcPr/>
                </a:tc>
                <a:tc>
                  <a:txBody>
                    <a:bodyPr/>
                    <a:lstStyle/>
                    <a:p>
                      <a:r>
                        <a:rPr lang="en-US" sz="2400" u="none" dirty="0">
                          <a:latin typeface="Cambria Math" panose="02040503050406030204" pitchFamily="18" charset="0"/>
                          <a:ea typeface="Cambria Math" panose="02040503050406030204" pitchFamily="18" charset="0"/>
                        </a:rPr>
                        <a:t>Amin Marg</a:t>
                      </a:r>
                    </a:p>
                  </a:txBody>
                  <a:tcPr/>
                </a:tc>
                <a:extLst>
                  <a:ext uri="{0D108BD9-81ED-4DB2-BD59-A6C34878D82A}">
                    <a16:rowId xmlns:a16="http://schemas.microsoft.com/office/drawing/2014/main" val="237954394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a:latin typeface="Cambria Math" panose="02040503050406030204" pitchFamily="18" charset="0"/>
                          <a:ea typeface="Cambria Math" panose="02040503050406030204" pitchFamily="18" charset="0"/>
                        </a:rPr>
                        <a:t>1</a:t>
                      </a:r>
                    </a:p>
                  </a:txBody>
                  <a:tcPr/>
                </a:tc>
                <a:tc>
                  <a:txBody>
                    <a:bodyPr/>
                    <a:lstStyle/>
                    <a:p>
                      <a:r>
                        <a:rPr lang="en-US" sz="2400" u="none" dirty="0">
                          <a:latin typeface="Cambria Math" panose="02040503050406030204" pitchFamily="18" charset="0"/>
                          <a:ea typeface="Cambria Math" panose="02040503050406030204" pitchFamily="18" charset="0"/>
                        </a:rPr>
                        <a:t>Amin Marg</a:t>
                      </a:r>
                    </a:p>
                  </a:txBody>
                  <a:tcPr/>
                </a:tc>
                <a:extLst>
                  <a:ext uri="{0D108BD9-81ED-4DB2-BD59-A6C34878D82A}">
                    <a16:rowId xmlns:a16="http://schemas.microsoft.com/office/drawing/2014/main" val="1002323955"/>
                  </a:ext>
                </a:extLst>
              </a:tr>
            </a:tbl>
          </a:graphicData>
        </a:graphic>
      </p:graphicFrame>
      <p:graphicFrame>
        <p:nvGraphicFramePr>
          <p:cNvPr id="25" name="Table 24">
            <a:extLst>
              <a:ext uri="{FF2B5EF4-FFF2-40B4-BE49-F238E27FC236}">
                <a16:creationId xmlns:a16="http://schemas.microsoft.com/office/drawing/2014/main" id="{CBC0FF74-0B57-47E8-839E-625ACB18BC7D}"/>
              </a:ext>
            </a:extLst>
          </p:cNvPr>
          <p:cNvGraphicFramePr>
            <a:graphicFrameLocks noGrp="1"/>
          </p:cNvGraphicFramePr>
          <p:nvPr>
            <p:extLst>
              <p:ext uri="{D42A27DB-BD31-4B8C-83A1-F6EECF244321}">
                <p14:modId xmlns:p14="http://schemas.microsoft.com/office/powerpoint/2010/main" val="875719758"/>
              </p:ext>
            </p:extLst>
          </p:nvPr>
        </p:nvGraphicFramePr>
        <p:xfrm>
          <a:off x="6981610" y="3439020"/>
          <a:ext cx="1729976" cy="2286000"/>
        </p:xfrm>
        <a:graphic>
          <a:graphicData uri="http://schemas.openxmlformats.org/drawingml/2006/table">
            <a:tbl>
              <a:tblPr firstRow="1" bandRow="1">
                <a:tableStyleId>{5C22544A-7EE6-4342-B048-85BDC9FD1C3A}</a:tableStyleId>
              </a:tblPr>
              <a:tblGrid>
                <a:gridCol w="612008">
                  <a:extLst>
                    <a:ext uri="{9D8B030D-6E8A-4147-A177-3AD203B41FA5}">
                      <a16:colId xmlns:a16="http://schemas.microsoft.com/office/drawing/2014/main" val="20000"/>
                    </a:ext>
                  </a:extLst>
                </a:gridCol>
                <a:gridCol w="1117968">
                  <a:extLst>
                    <a:ext uri="{9D8B030D-6E8A-4147-A177-3AD203B41FA5}">
                      <a16:colId xmlns:a16="http://schemas.microsoft.com/office/drawing/2014/main" val="20002"/>
                    </a:ext>
                  </a:extLst>
                </a:gridCol>
              </a:tblGrid>
              <a:tr h="370840">
                <a:tc>
                  <a:txBody>
                    <a:bodyPr/>
                    <a:lstStyle/>
                    <a:p>
                      <a:r>
                        <a:rPr lang="en-US" sz="2400" u="sng" dirty="0">
                          <a:latin typeface="Cambria Math" panose="02040503050406030204" pitchFamily="18" charset="0"/>
                          <a:ea typeface="Cambria Math" panose="02040503050406030204" pitchFamily="18" charset="0"/>
                        </a:rPr>
                        <a:t>Id</a:t>
                      </a:r>
                    </a:p>
                  </a:txBody>
                  <a:tcPr/>
                </a:tc>
                <a:tc>
                  <a:txBody>
                    <a:bodyPr/>
                    <a:lstStyle/>
                    <a:p>
                      <a:r>
                        <a:rPr lang="en-US" sz="2400" u="sng" dirty="0">
                          <a:latin typeface="Cambria Math" panose="02040503050406030204" pitchFamily="18" charset="0"/>
                          <a:ea typeface="Cambria Math" panose="02040503050406030204" pitchFamily="18" charset="0"/>
                        </a:rPr>
                        <a:t>Subject</a:t>
                      </a:r>
                    </a:p>
                  </a:txBody>
                  <a:tcPr/>
                </a:tc>
                <a:extLst>
                  <a:ext uri="{0D108BD9-81ED-4DB2-BD59-A6C34878D82A}">
                    <a16:rowId xmlns:a16="http://schemas.microsoft.com/office/drawing/2014/main" val="10000"/>
                  </a:ext>
                </a:extLst>
              </a:tr>
              <a:tr h="370840">
                <a:tc>
                  <a:txBody>
                    <a:bodyPr/>
                    <a:lstStyle/>
                    <a:p>
                      <a:r>
                        <a:rPr lang="en-US" sz="2400" u="none" dirty="0">
                          <a:latin typeface="Cambria Math" panose="02040503050406030204" pitchFamily="18" charset="0"/>
                          <a:ea typeface="Cambria Math" panose="02040503050406030204" pitchFamily="18" charset="0"/>
                        </a:rPr>
                        <a:t>1</a:t>
                      </a:r>
                    </a:p>
                  </a:txBody>
                  <a:tcPr/>
                </a:tc>
                <a:tc>
                  <a:txBody>
                    <a:bodyPr/>
                    <a:lstStyle/>
                    <a:p>
                      <a:r>
                        <a:rPr lang="en-US" sz="2400" u="none" dirty="0">
                          <a:latin typeface="Cambria Math" panose="02040503050406030204" pitchFamily="18" charset="0"/>
                          <a:ea typeface="Cambria Math" panose="02040503050406030204" pitchFamily="18" charset="0"/>
                        </a:rPr>
                        <a:t>DBMS</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a:latin typeface="Cambria Math" panose="02040503050406030204" pitchFamily="18" charset="0"/>
                          <a:ea typeface="Cambria Math" panose="02040503050406030204" pitchFamily="18" charset="0"/>
                        </a:rPr>
                        <a:t>1</a:t>
                      </a:r>
                    </a:p>
                  </a:txBody>
                  <a:tcPr/>
                </a:tc>
                <a:tc>
                  <a:txBody>
                    <a:bodyPr/>
                    <a:lstStyle/>
                    <a:p>
                      <a:r>
                        <a:rPr lang="en-US" sz="2400" u="none" dirty="0">
                          <a:latin typeface="Cambria Math" panose="02040503050406030204" pitchFamily="18" charset="0"/>
                          <a:ea typeface="Cambria Math" panose="02040503050406030204" pitchFamily="18" charset="0"/>
                        </a:rPr>
                        <a:t>ETC</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a:latin typeface="Cambria Math" panose="02040503050406030204" pitchFamily="18" charset="0"/>
                          <a:ea typeface="Cambria Math" panose="02040503050406030204" pitchFamily="18" charset="0"/>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a:latin typeface="Cambria Math" panose="02040503050406030204" pitchFamily="18" charset="0"/>
                          <a:ea typeface="Cambria Math" panose="02040503050406030204" pitchFamily="18" charset="0"/>
                        </a:rPr>
                        <a:t>DBMS</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a:latin typeface="Cambria Math" panose="02040503050406030204" pitchFamily="18" charset="0"/>
                          <a:ea typeface="Cambria Math" panose="02040503050406030204" pitchFamily="18" charset="0"/>
                        </a:rPr>
                        <a:t>1</a:t>
                      </a:r>
                    </a:p>
                  </a:txBody>
                  <a:tcPr/>
                </a:tc>
                <a:tc>
                  <a:txBody>
                    <a:bodyPr/>
                    <a:lstStyle/>
                    <a:p>
                      <a:r>
                        <a:rPr lang="en-US" sz="2400" u="none" dirty="0">
                          <a:latin typeface="Cambria Math" panose="02040503050406030204" pitchFamily="18" charset="0"/>
                          <a:ea typeface="Cambria Math" panose="02040503050406030204" pitchFamily="18" charset="0"/>
                        </a:rPr>
                        <a:t>ETC</a:t>
                      </a:r>
                    </a:p>
                  </a:txBody>
                  <a:tcPr/>
                </a:tc>
                <a:extLst>
                  <a:ext uri="{0D108BD9-81ED-4DB2-BD59-A6C34878D82A}">
                    <a16:rowId xmlns:a16="http://schemas.microsoft.com/office/drawing/2014/main" val="10004"/>
                  </a:ext>
                </a:extLst>
              </a:tr>
            </a:tbl>
          </a:graphicData>
        </a:graphic>
      </p:graphicFrame>
      <p:cxnSp>
        <p:nvCxnSpPr>
          <p:cNvPr id="28" name="Straight Arrow Connector 27">
            <a:extLst>
              <a:ext uri="{FF2B5EF4-FFF2-40B4-BE49-F238E27FC236}">
                <a16:creationId xmlns:a16="http://schemas.microsoft.com/office/drawing/2014/main" id="{5D7D15E7-D287-4EE8-8F25-FC644C85DD1F}"/>
              </a:ext>
            </a:extLst>
          </p:cNvPr>
          <p:cNvCxnSpPr>
            <a:cxnSpLocks/>
          </p:cNvCxnSpPr>
          <p:nvPr/>
        </p:nvCxnSpPr>
        <p:spPr>
          <a:xfrm>
            <a:off x="8826633" y="2462416"/>
            <a:ext cx="685012" cy="956564"/>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graphicFrame>
        <p:nvGraphicFramePr>
          <p:cNvPr id="31" name="Table 30">
            <a:extLst>
              <a:ext uri="{FF2B5EF4-FFF2-40B4-BE49-F238E27FC236}">
                <a16:creationId xmlns:a16="http://schemas.microsoft.com/office/drawing/2014/main" id="{E4C63744-597E-4942-BAD5-CCFB564AEB89}"/>
              </a:ext>
            </a:extLst>
          </p:cNvPr>
          <p:cNvGraphicFramePr>
            <a:graphicFrameLocks noGrp="1"/>
          </p:cNvGraphicFramePr>
          <p:nvPr>
            <p:extLst>
              <p:ext uri="{D42A27DB-BD31-4B8C-83A1-F6EECF244321}">
                <p14:modId xmlns:p14="http://schemas.microsoft.com/office/powerpoint/2010/main" val="4101043805"/>
              </p:ext>
            </p:extLst>
          </p:nvPr>
        </p:nvGraphicFramePr>
        <p:xfrm>
          <a:off x="9120294" y="3439020"/>
          <a:ext cx="1831625" cy="2286000"/>
        </p:xfrm>
        <a:graphic>
          <a:graphicData uri="http://schemas.openxmlformats.org/drawingml/2006/table">
            <a:tbl>
              <a:tblPr firstRow="1" bandRow="1">
                <a:tableStyleId>{5C22544A-7EE6-4342-B048-85BDC9FD1C3A}</a:tableStyleId>
              </a:tblPr>
              <a:tblGrid>
                <a:gridCol w="612008">
                  <a:extLst>
                    <a:ext uri="{9D8B030D-6E8A-4147-A177-3AD203B41FA5}">
                      <a16:colId xmlns:a16="http://schemas.microsoft.com/office/drawing/2014/main" val="20000"/>
                    </a:ext>
                  </a:extLst>
                </a:gridCol>
                <a:gridCol w="1219617">
                  <a:extLst>
                    <a:ext uri="{9D8B030D-6E8A-4147-A177-3AD203B41FA5}">
                      <a16:colId xmlns:a16="http://schemas.microsoft.com/office/drawing/2014/main" val="20003"/>
                    </a:ext>
                  </a:extLst>
                </a:gridCol>
              </a:tblGrid>
              <a:tr h="370840">
                <a:tc>
                  <a:txBody>
                    <a:bodyPr/>
                    <a:lstStyle/>
                    <a:p>
                      <a:r>
                        <a:rPr lang="en-US" sz="2400" u="sng" dirty="0">
                          <a:latin typeface="Cambria Math" panose="02040503050406030204" pitchFamily="18" charset="0"/>
                          <a:ea typeface="Cambria Math" panose="02040503050406030204" pitchFamily="18" charset="0"/>
                        </a:rPr>
                        <a:t>Id</a:t>
                      </a:r>
                    </a:p>
                  </a:txBody>
                  <a:tcPr/>
                </a:tc>
                <a:tc>
                  <a:txBody>
                    <a:bodyPr/>
                    <a:lstStyle/>
                    <a:p>
                      <a:r>
                        <a:rPr lang="en-US" sz="2400" u="sng" dirty="0">
                          <a:latin typeface="Cambria Math" panose="02040503050406030204" pitchFamily="18" charset="0"/>
                          <a:ea typeface="Cambria Math" panose="02040503050406030204" pitchFamily="18" charset="0"/>
                        </a:rPr>
                        <a:t>Project</a:t>
                      </a:r>
                    </a:p>
                  </a:txBody>
                  <a:tcPr/>
                </a:tc>
                <a:extLst>
                  <a:ext uri="{0D108BD9-81ED-4DB2-BD59-A6C34878D82A}">
                    <a16:rowId xmlns:a16="http://schemas.microsoft.com/office/drawing/2014/main" val="10000"/>
                  </a:ext>
                </a:extLst>
              </a:tr>
              <a:tr h="370840">
                <a:tc>
                  <a:txBody>
                    <a:bodyPr/>
                    <a:lstStyle/>
                    <a:p>
                      <a:r>
                        <a:rPr lang="en-US" sz="2400" u="none" dirty="0">
                          <a:latin typeface="Cambria Math" panose="02040503050406030204" pitchFamily="18" charset="0"/>
                          <a:ea typeface="Cambria Math" panose="02040503050406030204" pitchFamily="18" charset="0"/>
                        </a:rPr>
                        <a:t>1</a:t>
                      </a:r>
                    </a:p>
                  </a:txBody>
                  <a:tcPr/>
                </a:tc>
                <a:tc>
                  <a:txBody>
                    <a:bodyPr/>
                    <a:lstStyle/>
                    <a:p>
                      <a:r>
                        <a:rPr lang="en-US" sz="2400" u="none" dirty="0">
                          <a:latin typeface="Cambria Math" panose="02040503050406030204" pitchFamily="18" charset="0"/>
                          <a:ea typeface="Cambria Math" panose="02040503050406030204" pitchFamily="18" charset="0"/>
                        </a:rPr>
                        <a:t>P1</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a:latin typeface="Cambria Math" panose="02040503050406030204" pitchFamily="18" charset="0"/>
                          <a:ea typeface="Cambria Math" panose="02040503050406030204" pitchFamily="18" charset="0"/>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a:latin typeface="Cambria Math" panose="02040503050406030204" pitchFamily="18" charset="0"/>
                          <a:ea typeface="Cambria Math" panose="02040503050406030204" pitchFamily="18" charset="0"/>
                        </a:rPr>
                        <a:t>P1</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a:latin typeface="Cambria Math" panose="02040503050406030204" pitchFamily="18" charset="0"/>
                          <a:ea typeface="Cambria Math" panose="02040503050406030204" pitchFamily="18" charset="0"/>
                        </a:rPr>
                        <a:t>1</a:t>
                      </a:r>
                    </a:p>
                  </a:txBody>
                  <a:tcPr/>
                </a:tc>
                <a:tc>
                  <a:txBody>
                    <a:bodyPr/>
                    <a:lstStyle/>
                    <a:p>
                      <a:r>
                        <a:rPr lang="en-US" sz="2400" u="none" dirty="0">
                          <a:latin typeface="Cambria Math" panose="02040503050406030204" pitchFamily="18" charset="0"/>
                          <a:ea typeface="Cambria Math" panose="02040503050406030204" pitchFamily="18" charset="0"/>
                        </a:rPr>
                        <a:t>P2</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a:latin typeface="Cambria Math" panose="02040503050406030204" pitchFamily="18" charset="0"/>
                          <a:ea typeface="Cambria Math" panose="02040503050406030204" pitchFamily="18" charset="0"/>
                        </a:rPr>
                        <a:t>1</a:t>
                      </a:r>
                    </a:p>
                  </a:txBody>
                  <a:tcPr/>
                </a:tc>
                <a:tc>
                  <a:txBody>
                    <a:bodyPr/>
                    <a:lstStyle/>
                    <a:p>
                      <a:r>
                        <a:rPr lang="en-US" sz="2400" u="none" dirty="0">
                          <a:latin typeface="Cambria Math" panose="02040503050406030204" pitchFamily="18" charset="0"/>
                          <a:ea typeface="Cambria Math" panose="02040503050406030204" pitchFamily="18" charset="0"/>
                        </a:rPr>
                        <a:t>P2</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2532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14" y="1123837"/>
            <a:ext cx="3289955" cy="4601183"/>
          </a:xfrm>
        </p:spPr>
        <p:txBody>
          <a:bodyPr/>
          <a:lstStyle/>
          <a:p>
            <a:r>
              <a:rPr lang="en-US" b="1" dirty="0">
                <a:solidFill>
                  <a:schemeClr val="tx1"/>
                </a:solidFill>
                <a:latin typeface="Cambria" panose="02040503050406030204" pitchFamily="18" charset="0"/>
                <a:ea typeface="Cambria" panose="02040503050406030204" pitchFamily="18" charset="0"/>
              </a:rPr>
              <a:t>Normal Forms</a:t>
            </a:r>
            <a:br>
              <a:rPr lang="en-US" b="1" dirty="0">
                <a:solidFill>
                  <a:schemeClr val="tx1"/>
                </a:solidFill>
                <a:latin typeface="Cambria" panose="02040503050406030204" pitchFamily="18" charset="0"/>
                <a:ea typeface="Cambria" panose="02040503050406030204" pitchFamily="18" charset="0"/>
              </a:rPr>
            </a:br>
            <a:r>
              <a:rPr lang="en-US" b="1" dirty="0">
                <a:solidFill>
                  <a:schemeClr val="tx1"/>
                </a:solidFill>
                <a:latin typeface="Cambria" panose="02040503050406030204" pitchFamily="18" charset="0"/>
                <a:ea typeface="Cambria" panose="02040503050406030204" pitchFamily="18" charset="0"/>
              </a:rPr>
              <a:t>(</a:t>
            </a:r>
            <a:r>
              <a:rPr lang="en-US" sz="3400" b="1" dirty="0">
                <a:solidFill>
                  <a:schemeClr val="tx1"/>
                </a:solidFill>
                <a:latin typeface="Cambria" panose="02040503050406030204" pitchFamily="18" charset="0"/>
                <a:ea typeface="Cambria" panose="02040503050406030204" pitchFamily="18" charset="0"/>
              </a:rPr>
              <a:t>5NF)</a:t>
            </a:r>
            <a:endParaRPr lang="en-US" sz="3400" dirty="0"/>
          </a:p>
        </p:txBody>
      </p:sp>
      <p:sp>
        <p:nvSpPr>
          <p:cNvPr id="4" name="Rectangle 3">
            <a:extLst>
              <a:ext uri="{FF2B5EF4-FFF2-40B4-BE49-F238E27FC236}">
                <a16:creationId xmlns:a16="http://schemas.microsoft.com/office/drawing/2014/main" id="{24B05176-EAEE-4714-A957-7AF2C4FA5F46}"/>
              </a:ext>
            </a:extLst>
          </p:cNvPr>
          <p:cNvSpPr/>
          <p:nvPr/>
        </p:nvSpPr>
        <p:spPr>
          <a:xfrm>
            <a:off x="3487915" y="69684"/>
            <a:ext cx="8267307" cy="1954381"/>
          </a:xfrm>
          <a:prstGeom prst="rect">
            <a:avLst/>
          </a:prstGeom>
        </p:spPr>
        <p:txBody>
          <a:bodyPr wrap="square">
            <a:spAutoFit/>
          </a:bodyPr>
          <a:lstStyle/>
          <a:p>
            <a:pPr marL="342900" indent="-342900">
              <a:buFont typeface="Wingdings" panose="05000000000000000000" pitchFamily="2" charset="2"/>
              <a:buChar char="Ø"/>
            </a:pPr>
            <a:r>
              <a:rPr lang="en-US" sz="2200" dirty="0">
                <a:latin typeface="Cambria Math" panose="02040503050406030204" pitchFamily="18" charset="0"/>
                <a:ea typeface="Cambria Math" panose="02040503050406030204" pitchFamily="18" charset="0"/>
              </a:rPr>
              <a:t>A relation is in 5NF if it is in 4NF and not contains any join dependency and joining should be lossless.</a:t>
            </a:r>
          </a:p>
          <a:p>
            <a:pPr marL="342900" indent="-342900">
              <a:buFont typeface="Wingdings" panose="05000000000000000000" pitchFamily="2" charset="2"/>
              <a:buChar char="Ø"/>
            </a:pPr>
            <a:endParaRPr lang="en-US" sz="500" dirty="0">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Ø"/>
            </a:pPr>
            <a:r>
              <a:rPr lang="en-US" sz="2200" dirty="0">
                <a:latin typeface="Cambria Math" panose="02040503050406030204" pitchFamily="18" charset="0"/>
                <a:ea typeface="Cambria Math" panose="02040503050406030204" pitchFamily="18" charset="0"/>
              </a:rPr>
              <a:t>5NF is satisfied when all the tables are broken into as many tables as possible in order to avoid redundancy.</a:t>
            </a:r>
          </a:p>
          <a:p>
            <a:pPr marL="342900" indent="-342900">
              <a:buFont typeface="Wingdings" panose="05000000000000000000" pitchFamily="2" charset="2"/>
              <a:buChar char="Ø"/>
            </a:pPr>
            <a:endParaRPr lang="en-US" sz="500" dirty="0">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Ø"/>
            </a:pPr>
            <a:r>
              <a:rPr lang="en-US" sz="2200" dirty="0">
                <a:latin typeface="Cambria Math" panose="02040503050406030204" pitchFamily="18" charset="0"/>
                <a:ea typeface="Cambria Math" panose="02040503050406030204" pitchFamily="18" charset="0"/>
              </a:rPr>
              <a:t>5NF is also known as Project-join normal form (PJ/NF).</a:t>
            </a:r>
          </a:p>
        </p:txBody>
      </p:sp>
      <p:graphicFrame>
        <p:nvGraphicFramePr>
          <p:cNvPr id="6" name="Table 5">
            <a:extLst>
              <a:ext uri="{FF2B5EF4-FFF2-40B4-BE49-F238E27FC236}">
                <a16:creationId xmlns:a16="http://schemas.microsoft.com/office/drawing/2014/main" id="{F0C6F0EE-4434-4FAF-8F0E-B457EAF6CD1B}"/>
              </a:ext>
            </a:extLst>
          </p:cNvPr>
          <p:cNvGraphicFramePr>
            <a:graphicFrameLocks noGrp="1"/>
          </p:cNvGraphicFramePr>
          <p:nvPr>
            <p:extLst>
              <p:ext uri="{D42A27DB-BD31-4B8C-83A1-F6EECF244321}">
                <p14:modId xmlns:p14="http://schemas.microsoft.com/office/powerpoint/2010/main" val="551106219"/>
              </p:ext>
            </p:extLst>
          </p:nvPr>
        </p:nvGraphicFramePr>
        <p:xfrm>
          <a:off x="3568043" y="2011940"/>
          <a:ext cx="7315200" cy="2447326"/>
        </p:xfrm>
        <a:graphic>
          <a:graphicData uri="http://schemas.openxmlformats.org/drawingml/2006/table">
            <a:tbl>
              <a:tblPr>
                <a:tableStyleId>{D113A9D2-9D6B-4929-AA2D-F23B5EE8CBE7}</a:tableStyleId>
              </a:tblPr>
              <a:tblGrid>
                <a:gridCol w="2438400">
                  <a:extLst>
                    <a:ext uri="{9D8B030D-6E8A-4147-A177-3AD203B41FA5}">
                      <a16:colId xmlns:a16="http://schemas.microsoft.com/office/drawing/2014/main" val="879148529"/>
                    </a:ext>
                  </a:extLst>
                </a:gridCol>
                <a:gridCol w="2438400">
                  <a:extLst>
                    <a:ext uri="{9D8B030D-6E8A-4147-A177-3AD203B41FA5}">
                      <a16:colId xmlns:a16="http://schemas.microsoft.com/office/drawing/2014/main" val="3743835150"/>
                    </a:ext>
                  </a:extLst>
                </a:gridCol>
                <a:gridCol w="2438400">
                  <a:extLst>
                    <a:ext uri="{9D8B030D-6E8A-4147-A177-3AD203B41FA5}">
                      <a16:colId xmlns:a16="http://schemas.microsoft.com/office/drawing/2014/main" val="661970323"/>
                    </a:ext>
                  </a:extLst>
                </a:gridCol>
              </a:tblGrid>
              <a:tr h="384937">
                <a:tc>
                  <a:txBody>
                    <a:bodyPr/>
                    <a:lstStyle/>
                    <a:p>
                      <a:pPr algn="l" fontAlgn="t"/>
                      <a:r>
                        <a:rPr lang="en-US" sz="2000" b="1" u="sng" dirty="0">
                          <a:solidFill>
                            <a:schemeClr val="bg1"/>
                          </a:solidFill>
                          <a:effectLst/>
                          <a:latin typeface="Cambria Math" panose="02040503050406030204" pitchFamily="18" charset="0"/>
                          <a:ea typeface="Cambria Math" panose="02040503050406030204" pitchFamily="18" charset="0"/>
                        </a:rPr>
                        <a:t>SUBJECT</a:t>
                      </a:r>
                    </a:p>
                  </a:txBody>
                  <a:tcPr marL="71368" marR="71368" marT="71368" marB="71368"/>
                </a:tc>
                <a:tc>
                  <a:txBody>
                    <a:bodyPr/>
                    <a:lstStyle/>
                    <a:p>
                      <a:pPr algn="l" fontAlgn="t"/>
                      <a:r>
                        <a:rPr lang="en-US" sz="2000" b="1" u="sng" dirty="0">
                          <a:solidFill>
                            <a:schemeClr val="bg1"/>
                          </a:solidFill>
                          <a:effectLst/>
                          <a:latin typeface="Cambria Math" panose="02040503050406030204" pitchFamily="18" charset="0"/>
                          <a:ea typeface="Cambria Math" panose="02040503050406030204" pitchFamily="18" charset="0"/>
                        </a:rPr>
                        <a:t>LECTURER</a:t>
                      </a:r>
                    </a:p>
                  </a:txBody>
                  <a:tcPr marL="71368" marR="71368" marT="71368" marB="71368"/>
                </a:tc>
                <a:tc>
                  <a:txBody>
                    <a:bodyPr/>
                    <a:lstStyle/>
                    <a:p>
                      <a:pPr algn="l" fontAlgn="t"/>
                      <a:r>
                        <a:rPr lang="en-US" sz="2000" b="1" u="sng" dirty="0">
                          <a:solidFill>
                            <a:schemeClr val="bg1"/>
                          </a:solidFill>
                          <a:effectLst/>
                          <a:latin typeface="Cambria Math" panose="02040503050406030204" pitchFamily="18" charset="0"/>
                          <a:ea typeface="Cambria Math" panose="02040503050406030204" pitchFamily="18" charset="0"/>
                        </a:rPr>
                        <a:t>SEMESTER</a:t>
                      </a:r>
                    </a:p>
                  </a:txBody>
                  <a:tcPr marL="71368" marR="71368" marT="71368" marB="71368"/>
                </a:tc>
                <a:extLst>
                  <a:ext uri="{0D108BD9-81ED-4DB2-BD59-A6C34878D82A}">
                    <a16:rowId xmlns:a16="http://schemas.microsoft.com/office/drawing/2014/main" val="2787881036"/>
                  </a:ext>
                </a:extLst>
              </a:tr>
              <a:tr h="326614">
                <a:tc>
                  <a:txBody>
                    <a:bodyPr/>
                    <a:lstStyle/>
                    <a:p>
                      <a:pPr algn="l" fontAlgn="t"/>
                      <a:r>
                        <a:rPr lang="en-US" sz="2000" dirty="0">
                          <a:solidFill>
                            <a:schemeClr val="bg1"/>
                          </a:solidFill>
                          <a:effectLst/>
                          <a:latin typeface="Cambria Math" panose="02040503050406030204" pitchFamily="18" charset="0"/>
                          <a:ea typeface="Cambria Math" panose="02040503050406030204" pitchFamily="18" charset="0"/>
                        </a:rPr>
                        <a:t>Computer</a:t>
                      </a:r>
                    </a:p>
                  </a:txBody>
                  <a:tcPr marL="47579" marR="47579" marT="47579" marB="47579"/>
                </a:tc>
                <a:tc>
                  <a:txBody>
                    <a:bodyPr/>
                    <a:lstStyle/>
                    <a:p>
                      <a:pPr algn="l" fontAlgn="t"/>
                      <a:r>
                        <a:rPr lang="en-US" sz="2000">
                          <a:solidFill>
                            <a:schemeClr val="bg1"/>
                          </a:solidFill>
                          <a:effectLst/>
                          <a:latin typeface="Cambria Math" panose="02040503050406030204" pitchFamily="18" charset="0"/>
                          <a:ea typeface="Cambria Math" panose="02040503050406030204" pitchFamily="18" charset="0"/>
                        </a:rPr>
                        <a:t>Anshika</a:t>
                      </a:r>
                    </a:p>
                  </a:txBody>
                  <a:tcPr marL="47579" marR="47579" marT="47579" marB="47579"/>
                </a:tc>
                <a:tc>
                  <a:txBody>
                    <a:bodyPr/>
                    <a:lstStyle/>
                    <a:p>
                      <a:pPr algn="l" fontAlgn="t"/>
                      <a:r>
                        <a:rPr lang="en-US" sz="2000">
                          <a:solidFill>
                            <a:schemeClr val="bg1"/>
                          </a:solidFill>
                          <a:effectLst/>
                          <a:latin typeface="Cambria Math" panose="02040503050406030204" pitchFamily="18" charset="0"/>
                          <a:ea typeface="Cambria Math" panose="02040503050406030204" pitchFamily="18" charset="0"/>
                        </a:rPr>
                        <a:t>Semester 1</a:t>
                      </a:r>
                    </a:p>
                  </a:txBody>
                  <a:tcPr marL="47579" marR="47579" marT="47579" marB="47579"/>
                </a:tc>
                <a:extLst>
                  <a:ext uri="{0D108BD9-81ED-4DB2-BD59-A6C34878D82A}">
                    <a16:rowId xmlns:a16="http://schemas.microsoft.com/office/drawing/2014/main" val="1554706745"/>
                  </a:ext>
                </a:extLst>
              </a:tr>
              <a:tr h="326614">
                <a:tc>
                  <a:txBody>
                    <a:bodyPr/>
                    <a:lstStyle/>
                    <a:p>
                      <a:pPr algn="l" fontAlgn="t"/>
                      <a:r>
                        <a:rPr lang="en-US" sz="2000" dirty="0">
                          <a:solidFill>
                            <a:schemeClr val="bg1"/>
                          </a:solidFill>
                          <a:effectLst/>
                          <a:latin typeface="Cambria Math" panose="02040503050406030204" pitchFamily="18" charset="0"/>
                          <a:ea typeface="Cambria Math" panose="02040503050406030204" pitchFamily="18" charset="0"/>
                        </a:rPr>
                        <a:t>Computer</a:t>
                      </a:r>
                    </a:p>
                  </a:txBody>
                  <a:tcPr marL="47579" marR="47579" marT="47579" marB="47579"/>
                </a:tc>
                <a:tc>
                  <a:txBody>
                    <a:bodyPr/>
                    <a:lstStyle/>
                    <a:p>
                      <a:pPr algn="l" fontAlgn="t"/>
                      <a:r>
                        <a:rPr lang="en-US" sz="2000" dirty="0">
                          <a:solidFill>
                            <a:schemeClr val="bg1"/>
                          </a:solidFill>
                          <a:effectLst/>
                          <a:latin typeface="Cambria Math" panose="02040503050406030204" pitchFamily="18" charset="0"/>
                          <a:ea typeface="Cambria Math" panose="02040503050406030204" pitchFamily="18" charset="0"/>
                        </a:rPr>
                        <a:t>John</a:t>
                      </a:r>
                    </a:p>
                  </a:txBody>
                  <a:tcPr marL="47579" marR="47579" marT="47579" marB="47579"/>
                </a:tc>
                <a:tc>
                  <a:txBody>
                    <a:bodyPr/>
                    <a:lstStyle/>
                    <a:p>
                      <a:pPr algn="l" fontAlgn="t"/>
                      <a:r>
                        <a:rPr lang="en-US" sz="2000">
                          <a:solidFill>
                            <a:schemeClr val="bg1"/>
                          </a:solidFill>
                          <a:effectLst/>
                          <a:latin typeface="Cambria Math" panose="02040503050406030204" pitchFamily="18" charset="0"/>
                          <a:ea typeface="Cambria Math" panose="02040503050406030204" pitchFamily="18" charset="0"/>
                        </a:rPr>
                        <a:t>Semester 1</a:t>
                      </a:r>
                    </a:p>
                  </a:txBody>
                  <a:tcPr marL="47579" marR="47579" marT="47579" marB="47579"/>
                </a:tc>
                <a:extLst>
                  <a:ext uri="{0D108BD9-81ED-4DB2-BD59-A6C34878D82A}">
                    <a16:rowId xmlns:a16="http://schemas.microsoft.com/office/drawing/2014/main" val="2648836418"/>
                  </a:ext>
                </a:extLst>
              </a:tr>
              <a:tr h="326614">
                <a:tc>
                  <a:txBody>
                    <a:bodyPr/>
                    <a:lstStyle/>
                    <a:p>
                      <a:pPr algn="l" fontAlgn="t"/>
                      <a:r>
                        <a:rPr lang="en-US" sz="2000" dirty="0">
                          <a:solidFill>
                            <a:schemeClr val="bg1"/>
                          </a:solidFill>
                          <a:effectLst/>
                          <a:latin typeface="Cambria Math" panose="02040503050406030204" pitchFamily="18" charset="0"/>
                          <a:ea typeface="Cambria Math" panose="02040503050406030204" pitchFamily="18" charset="0"/>
                        </a:rPr>
                        <a:t>Math</a:t>
                      </a:r>
                    </a:p>
                  </a:txBody>
                  <a:tcPr marL="47579" marR="47579" marT="47579" marB="47579"/>
                </a:tc>
                <a:tc>
                  <a:txBody>
                    <a:bodyPr/>
                    <a:lstStyle/>
                    <a:p>
                      <a:pPr algn="l" fontAlgn="t"/>
                      <a:r>
                        <a:rPr lang="en-US" sz="2000" dirty="0">
                          <a:solidFill>
                            <a:schemeClr val="bg1"/>
                          </a:solidFill>
                          <a:effectLst/>
                          <a:latin typeface="Cambria Math" panose="02040503050406030204" pitchFamily="18" charset="0"/>
                          <a:ea typeface="Cambria Math" panose="02040503050406030204" pitchFamily="18" charset="0"/>
                        </a:rPr>
                        <a:t>John</a:t>
                      </a:r>
                    </a:p>
                  </a:txBody>
                  <a:tcPr marL="47579" marR="47579" marT="47579" marB="47579"/>
                </a:tc>
                <a:tc>
                  <a:txBody>
                    <a:bodyPr/>
                    <a:lstStyle/>
                    <a:p>
                      <a:pPr algn="l" fontAlgn="t"/>
                      <a:r>
                        <a:rPr lang="en-US" sz="2000" dirty="0">
                          <a:solidFill>
                            <a:schemeClr val="bg1"/>
                          </a:solidFill>
                          <a:effectLst/>
                          <a:latin typeface="Cambria Math" panose="02040503050406030204" pitchFamily="18" charset="0"/>
                          <a:ea typeface="Cambria Math" panose="02040503050406030204" pitchFamily="18" charset="0"/>
                        </a:rPr>
                        <a:t>Semester 1</a:t>
                      </a:r>
                    </a:p>
                  </a:txBody>
                  <a:tcPr marL="47579" marR="47579" marT="47579" marB="47579"/>
                </a:tc>
                <a:extLst>
                  <a:ext uri="{0D108BD9-81ED-4DB2-BD59-A6C34878D82A}">
                    <a16:rowId xmlns:a16="http://schemas.microsoft.com/office/drawing/2014/main" val="2211174120"/>
                  </a:ext>
                </a:extLst>
              </a:tr>
              <a:tr h="326614">
                <a:tc>
                  <a:txBody>
                    <a:bodyPr/>
                    <a:lstStyle/>
                    <a:p>
                      <a:pPr algn="l" fontAlgn="t"/>
                      <a:r>
                        <a:rPr lang="en-US" sz="2000" dirty="0">
                          <a:solidFill>
                            <a:schemeClr val="bg1"/>
                          </a:solidFill>
                          <a:effectLst/>
                          <a:latin typeface="Cambria Math" panose="02040503050406030204" pitchFamily="18" charset="0"/>
                          <a:ea typeface="Cambria Math" panose="02040503050406030204" pitchFamily="18" charset="0"/>
                        </a:rPr>
                        <a:t>Math</a:t>
                      </a:r>
                    </a:p>
                  </a:txBody>
                  <a:tcPr marL="47579" marR="47579" marT="47579" marB="47579"/>
                </a:tc>
                <a:tc>
                  <a:txBody>
                    <a:bodyPr/>
                    <a:lstStyle/>
                    <a:p>
                      <a:pPr algn="l" fontAlgn="t"/>
                      <a:r>
                        <a:rPr lang="en-US" sz="2000">
                          <a:solidFill>
                            <a:schemeClr val="bg1"/>
                          </a:solidFill>
                          <a:effectLst/>
                          <a:latin typeface="Cambria Math" panose="02040503050406030204" pitchFamily="18" charset="0"/>
                          <a:ea typeface="Cambria Math" panose="02040503050406030204" pitchFamily="18" charset="0"/>
                        </a:rPr>
                        <a:t>Akash</a:t>
                      </a:r>
                    </a:p>
                  </a:txBody>
                  <a:tcPr marL="47579" marR="47579" marT="47579" marB="47579"/>
                </a:tc>
                <a:tc>
                  <a:txBody>
                    <a:bodyPr/>
                    <a:lstStyle/>
                    <a:p>
                      <a:pPr algn="l" fontAlgn="t"/>
                      <a:r>
                        <a:rPr lang="en-US" sz="2000" dirty="0">
                          <a:solidFill>
                            <a:schemeClr val="bg1"/>
                          </a:solidFill>
                          <a:effectLst/>
                          <a:latin typeface="Cambria Math" panose="02040503050406030204" pitchFamily="18" charset="0"/>
                          <a:ea typeface="Cambria Math" panose="02040503050406030204" pitchFamily="18" charset="0"/>
                        </a:rPr>
                        <a:t>Semester 2</a:t>
                      </a:r>
                    </a:p>
                  </a:txBody>
                  <a:tcPr marL="47579" marR="47579" marT="47579" marB="47579"/>
                </a:tc>
                <a:extLst>
                  <a:ext uri="{0D108BD9-81ED-4DB2-BD59-A6C34878D82A}">
                    <a16:rowId xmlns:a16="http://schemas.microsoft.com/office/drawing/2014/main" val="3740287645"/>
                  </a:ext>
                </a:extLst>
              </a:tr>
              <a:tr h="326614">
                <a:tc>
                  <a:txBody>
                    <a:bodyPr/>
                    <a:lstStyle/>
                    <a:p>
                      <a:pPr algn="l" fontAlgn="t"/>
                      <a:r>
                        <a:rPr lang="en-US" sz="2000">
                          <a:solidFill>
                            <a:schemeClr val="bg1"/>
                          </a:solidFill>
                          <a:effectLst/>
                          <a:latin typeface="Cambria Math" panose="02040503050406030204" pitchFamily="18" charset="0"/>
                          <a:ea typeface="Cambria Math" panose="02040503050406030204" pitchFamily="18" charset="0"/>
                        </a:rPr>
                        <a:t>Chemistry</a:t>
                      </a:r>
                    </a:p>
                  </a:txBody>
                  <a:tcPr marL="47579" marR="47579" marT="47579" marB="47579"/>
                </a:tc>
                <a:tc>
                  <a:txBody>
                    <a:bodyPr/>
                    <a:lstStyle/>
                    <a:p>
                      <a:pPr algn="l" fontAlgn="t"/>
                      <a:r>
                        <a:rPr lang="en-US" sz="2000" dirty="0">
                          <a:solidFill>
                            <a:schemeClr val="bg1"/>
                          </a:solidFill>
                          <a:effectLst/>
                          <a:latin typeface="Cambria Math" panose="02040503050406030204" pitchFamily="18" charset="0"/>
                          <a:ea typeface="Cambria Math" panose="02040503050406030204" pitchFamily="18" charset="0"/>
                        </a:rPr>
                        <a:t>Praveen</a:t>
                      </a:r>
                    </a:p>
                  </a:txBody>
                  <a:tcPr marL="47579" marR="47579" marT="47579" marB="47579"/>
                </a:tc>
                <a:tc>
                  <a:txBody>
                    <a:bodyPr/>
                    <a:lstStyle/>
                    <a:p>
                      <a:pPr algn="l" fontAlgn="t"/>
                      <a:r>
                        <a:rPr lang="en-US" sz="2000" dirty="0">
                          <a:solidFill>
                            <a:schemeClr val="bg1"/>
                          </a:solidFill>
                          <a:effectLst/>
                          <a:latin typeface="Cambria Math" panose="02040503050406030204" pitchFamily="18" charset="0"/>
                          <a:ea typeface="Cambria Math" panose="02040503050406030204" pitchFamily="18" charset="0"/>
                        </a:rPr>
                        <a:t>Semester 1</a:t>
                      </a:r>
                    </a:p>
                  </a:txBody>
                  <a:tcPr marL="47579" marR="47579" marT="47579" marB="47579"/>
                </a:tc>
                <a:extLst>
                  <a:ext uri="{0D108BD9-81ED-4DB2-BD59-A6C34878D82A}">
                    <a16:rowId xmlns:a16="http://schemas.microsoft.com/office/drawing/2014/main" val="3921040170"/>
                  </a:ext>
                </a:extLst>
              </a:tr>
            </a:tbl>
          </a:graphicData>
        </a:graphic>
      </p:graphicFrame>
      <p:sp>
        <p:nvSpPr>
          <p:cNvPr id="7" name="Rectangle 6">
            <a:extLst>
              <a:ext uri="{FF2B5EF4-FFF2-40B4-BE49-F238E27FC236}">
                <a16:creationId xmlns:a16="http://schemas.microsoft.com/office/drawing/2014/main" id="{92765B47-0C4F-478B-8234-739FF494E9C4}"/>
              </a:ext>
            </a:extLst>
          </p:cNvPr>
          <p:cNvSpPr/>
          <p:nvPr/>
        </p:nvSpPr>
        <p:spPr>
          <a:xfrm>
            <a:off x="3426640" y="4492884"/>
            <a:ext cx="8389855" cy="2323713"/>
          </a:xfrm>
          <a:prstGeom prst="rect">
            <a:avLst/>
          </a:prstGeom>
        </p:spPr>
        <p:txBody>
          <a:bodyPr wrap="square">
            <a:spAutoFit/>
          </a:bodyPr>
          <a:lstStyle/>
          <a:p>
            <a:pPr marL="342900" indent="-342900" algn="just">
              <a:buFont typeface="Wingdings" panose="05000000000000000000" pitchFamily="2" charset="2"/>
              <a:buChar char="Ø"/>
            </a:pPr>
            <a:r>
              <a:rPr lang="en-US" sz="2000" dirty="0">
                <a:solidFill>
                  <a:srgbClr val="FF0000"/>
                </a:solidFill>
                <a:latin typeface="Cambria Math" panose="02040503050406030204" pitchFamily="18" charset="0"/>
                <a:ea typeface="Cambria Math" panose="02040503050406030204" pitchFamily="18" charset="0"/>
              </a:rPr>
              <a:t>In the above table, John takes both Computer and Math class for Semester 1 but he doesn't take Math class for Semester 2. In this case, combination of all these fields required to identify a valid data.</a:t>
            </a:r>
          </a:p>
          <a:p>
            <a:pPr marL="342900" indent="-342900" algn="just">
              <a:buFont typeface="Wingdings" panose="05000000000000000000" pitchFamily="2" charset="2"/>
              <a:buChar char="Ø"/>
            </a:pPr>
            <a:endParaRPr lang="en-US" sz="500" dirty="0">
              <a:solidFill>
                <a:srgbClr val="000000"/>
              </a:solidFill>
              <a:latin typeface="Cambria Math" panose="02040503050406030204" pitchFamily="18" charset="0"/>
              <a:ea typeface="Cambria Math" panose="02040503050406030204" pitchFamily="18" charset="0"/>
            </a:endParaRPr>
          </a:p>
          <a:p>
            <a:pPr marL="342900" indent="-342900" algn="just">
              <a:buFont typeface="Wingdings" panose="05000000000000000000" pitchFamily="2" charset="2"/>
              <a:buChar char="Ø"/>
            </a:pPr>
            <a:r>
              <a:rPr lang="en-US" sz="2000" dirty="0">
                <a:solidFill>
                  <a:srgbClr val="FF0000"/>
                </a:solidFill>
                <a:latin typeface="Cambria Math" panose="02040503050406030204" pitchFamily="18" charset="0"/>
                <a:ea typeface="Cambria Math" panose="02040503050406030204" pitchFamily="18" charset="0"/>
              </a:rPr>
              <a:t>Suppose we add a new Semester as Semester 3, but do not know about the subject and who will be taking that subject. So we leave Lecturer and Subject as NULL. But as all three columns acts as a primary key, we can't leave other two columns blank.</a:t>
            </a:r>
          </a:p>
        </p:txBody>
      </p:sp>
    </p:spTree>
    <p:extLst>
      <p:ext uri="{BB962C8B-B14F-4D97-AF65-F5344CB8AC3E}">
        <p14:creationId xmlns:p14="http://schemas.microsoft.com/office/powerpoint/2010/main" val="3198141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fade">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fade">
                                      <p:cBhvr>
                                        <p:cTn id="3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14" y="1123837"/>
            <a:ext cx="3289955" cy="4601183"/>
          </a:xfrm>
        </p:spPr>
        <p:txBody>
          <a:bodyPr/>
          <a:lstStyle/>
          <a:p>
            <a:r>
              <a:rPr lang="en-US" b="1" dirty="0">
                <a:solidFill>
                  <a:schemeClr val="tx1"/>
                </a:solidFill>
                <a:latin typeface="Cambria" panose="02040503050406030204" pitchFamily="18" charset="0"/>
                <a:ea typeface="Cambria" panose="02040503050406030204" pitchFamily="18" charset="0"/>
              </a:rPr>
              <a:t>Normal Forms</a:t>
            </a:r>
            <a:br>
              <a:rPr lang="en-US" b="1" dirty="0">
                <a:solidFill>
                  <a:schemeClr val="tx1"/>
                </a:solidFill>
                <a:latin typeface="Cambria" panose="02040503050406030204" pitchFamily="18" charset="0"/>
                <a:ea typeface="Cambria" panose="02040503050406030204" pitchFamily="18" charset="0"/>
              </a:rPr>
            </a:br>
            <a:r>
              <a:rPr lang="en-US" b="1" dirty="0">
                <a:solidFill>
                  <a:schemeClr val="tx1"/>
                </a:solidFill>
                <a:latin typeface="Cambria" panose="02040503050406030204" pitchFamily="18" charset="0"/>
                <a:ea typeface="Cambria" panose="02040503050406030204" pitchFamily="18" charset="0"/>
              </a:rPr>
              <a:t>(</a:t>
            </a:r>
            <a:r>
              <a:rPr lang="en-US" sz="3400" b="1" dirty="0">
                <a:solidFill>
                  <a:schemeClr val="tx1"/>
                </a:solidFill>
                <a:latin typeface="Cambria" panose="02040503050406030204" pitchFamily="18" charset="0"/>
                <a:ea typeface="Cambria" panose="02040503050406030204" pitchFamily="18" charset="0"/>
              </a:rPr>
              <a:t>5NF)</a:t>
            </a:r>
            <a:endParaRPr lang="en-US" sz="3400" dirty="0"/>
          </a:p>
        </p:txBody>
      </p:sp>
      <p:sp>
        <p:nvSpPr>
          <p:cNvPr id="8" name="Rectangle 7">
            <a:extLst>
              <a:ext uri="{FF2B5EF4-FFF2-40B4-BE49-F238E27FC236}">
                <a16:creationId xmlns:a16="http://schemas.microsoft.com/office/drawing/2014/main" id="{00F25D53-C288-4B9C-8046-04EB7C8EEAC0}"/>
              </a:ext>
            </a:extLst>
          </p:cNvPr>
          <p:cNvSpPr/>
          <p:nvPr/>
        </p:nvSpPr>
        <p:spPr>
          <a:xfrm>
            <a:off x="3462779" y="126965"/>
            <a:ext cx="8226458" cy="1200329"/>
          </a:xfrm>
          <a:prstGeom prst="rect">
            <a:avLst/>
          </a:prstGeom>
        </p:spPr>
        <p:txBody>
          <a:bodyPr wrap="square">
            <a:spAutoFit/>
          </a:bodyPr>
          <a:lstStyle/>
          <a:p>
            <a:pPr marL="342900" indent="-342900" algn="just">
              <a:buFont typeface="Wingdings" panose="05000000000000000000" pitchFamily="2" charset="2"/>
              <a:buChar char="Ø"/>
            </a:pPr>
            <a:r>
              <a:rPr lang="en-US" sz="2400" dirty="0">
                <a:latin typeface="Cambria Math" panose="02040503050406030204" pitchFamily="18" charset="0"/>
                <a:ea typeface="Cambria Math" panose="02040503050406030204" pitchFamily="18" charset="0"/>
              </a:rPr>
              <a:t>The solution for this would be splitting a relation into multiple tables such that non lossless decomposition is maintained.</a:t>
            </a:r>
          </a:p>
        </p:txBody>
      </p:sp>
      <p:graphicFrame>
        <p:nvGraphicFramePr>
          <p:cNvPr id="3" name="Table 2">
            <a:extLst>
              <a:ext uri="{FF2B5EF4-FFF2-40B4-BE49-F238E27FC236}">
                <a16:creationId xmlns:a16="http://schemas.microsoft.com/office/drawing/2014/main" id="{E0CFED85-D616-4B53-A39D-B2701123B4CC}"/>
              </a:ext>
            </a:extLst>
          </p:cNvPr>
          <p:cNvGraphicFramePr>
            <a:graphicFrameLocks noGrp="1"/>
          </p:cNvGraphicFramePr>
          <p:nvPr>
            <p:extLst>
              <p:ext uri="{D42A27DB-BD31-4B8C-83A1-F6EECF244321}">
                <p14:modId xmlns:p14="http://schemas.microsoft.com/office/powerpoint/2010/main" val="2393841546"/>
              </p:ext>
            </p:extLst>
          </p:nvPr>
        </p:nvGraphicFramePr>
        <p:xfrm>
          <a:off x="3859213" y="1657380"/>
          <a:ext cx="3437134" cy="2264445"/>
        </p:xfrm>
        <a:graphic>
          <a:graphicData uri="http://schemas.openxmlformats.org/drawingml/2006/table">
            <a:tbl>
              <a:tblPr>
                <a:tableStyleId>{D113A9D2-9D6B-4929-AA2D-F23B5EE8CBE7}</a:tableStyleId>
              </a:tblPr>
              <a:tblGrid>
                <a:gridCol w="1718567">
                  <a:extLst>
                    <a:ext uri="{9D8B030D-6E8A-4147-A177-3AD203B41FA5}">
                      <a16:colId xmlns:a16="http://schemas.microsoft.com/office/drawing/2014/main" val="3755076362"/>
                    </a:ext>
                  </a:extLst>
                </a:gridCol>
                <a:gridCol w="1718567">
                  <a:extLst>
                    <a:ext uri="{9D8B030D-6E8A-4147-A177-3AD203B41FA5}">
                      <a16:colId xmlns:a16="http://schemas.microsoft.com/office/drawing/2014/main" val="823873154"/>
                    </a:ext>
                  </a:extLst>
                </a:gridCol>
              </a:tblGrid>
              <a:tr h="498373">
                <a:tc>
                  <a:txBody>
                    <a:bodyPr/>
                    <a:lstStyle/>
                    <a:p>
                      <a:pPr algn="l" fontAlgn="t"/>
                      <a:r>
                        <a:rPr lang="en-US" sz="1800" b="1" dirty="0">
                          <a:solidFill>
                            <a:srgbClr val="FFFFFF"/>
                          </a:solidFill>
                          <a:effectLst/>
                          <a:latin typeface="Cambria Math" panose="02040503050406030204" pitchFamily="18" charset="0"/>
                          <a:ea typeface="Cambria Math" panose="02040503050406030204" pitchFamily="18" charset="0"/>
                        </a:rPr>
                        <a:t>SEMESTER</a:t>
                      </a:r>
                    </a:p>
                  </a:txBody>
                  <a:tcPr marL="71368" marR="71368" marT="71368" marB="71368"/>
                </a:tc>
                <a:tc>
                  <a:txBody>
                    <a:bodyPr/>
                    <a:lstStyle/>
                    <a:p>
                      <a:pPr algn="l" fontAlgn="t"/>
                      <a:r>
                        <a:rPr lang="en-US" sz="1800" b="1" dirty="0">
                          <a:solidFill>
                            <a:srgbClr val="FFFFFF"/>
                          </a:solidFill>
                          <a:effectLst/>
                          <a:latin typeface="Cambria Math" panose="02040503050406030204" pitchFamily="18" charset="0"/>
                          <a:ea typeface="Cambria Math" panose="02040503050406030204" pitchFamily="18" charset="0"/>
                        </a:rPr>
                        <a:t>SUBJECT</a:t>
                      </a:r>
                    </a:p>
                  </a:txBody>
                  <a:tcPr marL="71368" marR="71368" marT="71368" marB="71368"/>
                </a:tc>
                <a:extLst>
                  <a:ext uri="{0D108BD9-81ED-4DB2-BD59-A6C34878D82A}">
                    <a16:rowId xmlns:a16="http://schemas.microsoft.com/office/drawing/2014/main" val="1443223607"/>
                  </a:ext>
                </a:extLst>
              </a:tr>
              <a:tr h="441518">
                <a:tc>
                  <a:txBody>
                    <a:bodyPr/>
                    <a:lstStyle/>
                    <a:p>
                      <a:pPr algn="l" fontAlgn="t"/>
                      <a:r>
                        <a:rPr lang="en-US" sz="1800" dirty="0">
                          <a:solidFill>
                            <a:srgbClr val="FFFFFF"/>
                          </a:solidFill>
                          <a:effectLst/>
                          <a:latin typeface="Cambria Math" panose="02040503050406030204" pitchFamily="18" charset="0"/>
                          <a:ea typeface="Cambria Math" panose="02040503050406030204" pitchFamily="18" charset="0"/>
                        </a:rPr>
                        <a:t>Semester 1</a:t>
                      </a:r>
                    </a:p>
                  </a:txBody>
                  <a:tcPr marL="47579" marR="47579" marT="47579" marB="47579"/>
                </a:tc>
                <a:tc>
                  <a:txBody>
                    <a:bodyPr/>
                    <a:lstStyle/>
                    <a:p>
                      <a:pPr algn="l" fontAlgn="t"/>
                      <a:r>
                        <a:rPr lang="en-US" sz="1800" dirty="0">
                          <a:solidFill>
                            <a:srgbClr val="FFFFFF"/>
                          </a:solidFill>
                          <a:effectLst/>
                          <a:latin typeface="Cambria Math" panose="02040503050406030204" pitchFamily="18" charset="0"/>
                          <a:ea typeface="Cambria Math" panose="02040503050406030204" pitchFamily="18" charset="0"/>
                        </a:rPr>
                        <a:t>Computer</a:t>
                      </a:r>
                    </a:p>
                  </a:txBody>
                  <a:tcPr marL="47579" marR="47579" marT="47579" marB="47579"/>
                </a:tc>
                <a:extLst>
                  <a:ext uri="{0D108BD9-81ED-4DB2-BD59-A6C34878D82A}">
                    <a16:rowId xmlns:a16="http://schemas.microsoft.com/office/drawing/2014/main" val="1431599855"/>
                  </a:ext>
                </a:extLst>
              </a:tr>
              <a:tr h="441518">
                <a:tc>
                  <a:txBody>
                    <a:bodyPr/>
                    <a:lstStyle/>
                    <a:p>
                      <a:pPr algn="l" fontAlgn="t"/>
                      <a:r>
                        <a:rPr lang="en-US" sz="1800" dirty="0">
                          <a:solidFill>
                            <a:srgbClr val="FFFFFF"/>
                          </a:solidFill>
                          <a:effectLst/>
                          <a:latin typeface="Cambria Math" panose="02040503050406030204" pitchFamily="18" charset="0"/>
                          <a:ea typeface="Cambria Math" panose="02040503050406030204" pitchFamily="18" charset="0"/>
                        </a:rPr>
                        <a:t>Semester 1</a:t>
                      </a:r>
                    </a:p>
                  </a:txBody>
                  <a:tcPr marL="47579" marR="47579" marT="47579" marB="47579"/>
                </a:tc>
                <a:tc>
                  <a:txBody>
                    <a:bodyPr/>
                    <a:lstStyle/>
                    <a:p>
                      <a:pPr algn="l" fontAlgn="t"/>
                      <a:r>
                        <a:rPr lang="en-US" sz="1800" dirty="0">
                          <a:solidFill>
                            <a:srgbClr val="FFFFFF"/>
                          </a:solidFill>
                          <a:effectLst/>
                          <a:latin typeface="Cambria Math" panose="02040503050406030204" pitchFamily="18" charset="0"/>
                          <a:ea typeface="Cambria Math" panose="02040503050406030204" pitchFamily="18" charset="0"/>
                        </a:rPr>
                        <a:t>Math</a:t>
                      </a:r>
                    </a:p>
                  </a:txBody>
                  <a:tcPr marL="47579" marR="47579" marT="47579" marB="47579"/>
                </a:tc>
                <a:extLst>
                  <a:ext uri="{0D108BD9-81ED-4DB2-BD59-A6C34878D82A}">
                    <a16:rowId xmlns:a16="http://schemas.microsoft.com/office/drawing/2014/main" val="3143989038"/>
                  </a:ext>
                </a:extLst>
              </a:tr>
              <a:tr h="441518">
                <a:tc>
                  <a:txBody>
                    <a:bodyPr/>
                    <a:lstStyle/>
                    <a:p>
                      <a:pPr algn="l" fontAlgn="t"/>
                      <a:r>
                        <a:rPr lang="en-US" sz="1800" dirty="0">
                          <a:solidFill>
                            <a:srgbClr val="FFFFFF"/>
                          </a:solidFill>
                          <a:effectLst/>
                          <a:latin typeface="Cambria Math" panose="02040503050406030204" pitchFamily="18" charset="0"/>
                          <a:ea typeface="Cambria Math" panose="02040503050406030204" pitchFamily="18" charset="0"/>
                        </a:rPr>
                        <a:t>Semester 1</a:t>
                      </a:r>
                    </a:p>
                  </a:txBody>
                  <a:tcPr marL="47579" marR="47579" marT="47579" marB="47579"/>
                </a:tc>
                <a:tc>
                  <a:txBody>
                    <a:bodyPr/>
                    <a:lstStyle/>
                    <a:p>
                      <a:pPr algn="l" fontAlgn="t"/>
                      <a:r>
                        <a:rPr lang="en-US" sz="1800" dirty="0">
                          <a:solidFill>
                            <a:srgbClr val="FFFFFF"/>
                          </a:solidFill>
                          <a:effectLst/>
                          <a:latin typeface="Cambria Math" panose="02040503050406030204" pitchFamily="18" charset="0"/>
                          <a:ea typeface="Cambria Math" panose="02040503050406030204" pitchFamily="18" charset="0"/>
                        </a:rPr>
                        <a:t>Chemistry</a:t>
                      </a:r>
                    </a:p>
                  </a:txBody>
                  <a:tcPr marL="47579" marR="47579" marT="47579" marB="47579"/>
                </a:tc>
                <a:extLst>
                  <a:ext uri="{0D108BD9-81ED-4DB2-BD59-A6C34878D82A}">
                    <a16:rowId xmlns:a16="http://schemas.microsoft.com/office/drawing/2014/main" val="1492237093"/>
                  </a:ext>
                </a:extLst>
              </a:tr>
              <a:tr h="441518">
                <a:tc>
                  <a:txBody>
                    <a:bodyPr/>
                    <a:lstStyle/>
                    <a:p>
                      <a:pPr algn="l" fontAlgn="t"/>
                      <a:r>
                        <a:rPr lang="en-US" sz="1800" dirty="0">
                          <a:solidFill>
                            <a:srgbClr val="FFFFFF"/>
                          </a:solidFill>
                          <a:effectLst/>
                          <a:latin typeface="Cambria Math" panose="02040503050406030204" pitchFamily="18" charset="0"/>
                          <a:ea typeface="Cambria Math" panose="02040503050406030204" pitchFamily="18" charset="0"/>
                        </a:rPr>
                        <a:t>Semester 2</a:t>
                      </a:r>
                    </a:p>
                  </a:txBody>
                  <a:tcPr marL="47579" marR="47579" marT="47579" marB="47579"/>
                </a:tc>
                <a:tc>
                  <a:txBody>
                    <a:bodyPr/>
                    <a:lstStyle/>
                    <a:p>
                      <a:pPr algn="l" fontAlgn="t"/>
                      <a:r>
                        <a:rPr lang="en-US" sz="1800" dirty="0">
                          <a:solidFill>
                            <a:srgbClr val="FFFFFF"/>
                          </a:solidFill>
                          <a:effectLst/>
                          <a:latin typeface="Cambria Math" panose="02040503050406030204" pitchFamily="18" charset="0"/>
                          <a:ea typeface="Cambria Math" panose="02040503050406030204" pitchFamily="18" charset="0"/>
                        </a:rPr>
                        <a:t>Math</a:t>
                      </a:r>
                    </a:p>
                  </a:txBody>
                  <a:tcPr marL="47579" marR="47579" marT="47579" marB="47579"/>
                </a:tc>
                <a:extLst>
                  <a:ext uri="{0D108BD9-81ED-4DB2-BD59-A6C34878D82A}">
                    <a16:rowId xmlns:a16="http://schemas.microsoft.com/office/drawing/2014/main" val="669980664"/>
                  </a:ext>
                </a:extLst>
              </a:tr>
            </a:tbl>
          </a:graphicData>
        </a:graphic>
      </p:graphicFrame>
      <p:sp>
        <p:nvSpPr>
          <p:cNvPr id="5" name="Rectangle 1">
            <a:extLst>
              <a:ext uri="{FF2B5EF4-FFF2-40B4-BE49-F238E27FC236}">
                <a16:creationId xmlns:a16="http://schemas.microsoft.com/office/drawing/2014/main" id="{9E0BA3AC-86BA-4B9C-BA43-2D4C3227C7FC}"/>
              </a:ext>
            </a:extLst>
          </p:cNvPr>
          <p:cNvSpPr>
            <a:spLocks noChangeArrowheads="1"/>
          </p:cNvSpPr>
          <p:nvPr/>
        </p:nvSpPr>
        <p:spPr bwMode="auto">
          <a:xfrm>
            <a:off x="5136144" y="1257270"/>
            <a:ext cx="6845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FF0000"/>
                </a:solidFill>
                <a:effectLst/>
                <a:latin typeface="Cambria Math" panose="02040503050406030204" pitchFamily="18" charset="0"/>
                <a:ea typeface="Cambria Math" panose="02040503050406030204" pitchFamily="18" charset="0"/>
              </a:rPr>
              <a:t>R1</a:t>
            </a:r>
            <a:endParaRPr kumimoji="0" lang="en-US" altLang="en-US" sz="2000" b="0" i="0" u="none" strike="noStrike" cap="none" normalizeH="0" baseline="0" dirty="0">
              <a:ln>
                <a:noFill/>
              </a:ln>
              <a:solidFill>
                <a:srgbClr val="FF0000"/>
              </a:solidFill>
              <a:effectLst/>
              <a:latin typeface="Cambria Math" panose="02040503050406030204" pitchFamily="18" charset="0"/>
              <a:ea typeface="Cambria Math" panose="02040503050406030204" pitchFamily="18" charset="0"/>
            </a:endParaRPr>
          </a:p>
        </p:txBody>
      </p:sp>
      <p:graphicFrame>
        <p:nvGraphicFramePr>
          <p:cNvPr id="9" name="Table 8">
            <a:extLst>
              <a:ext uri="{FF2B5EF4-FFF2-40B4-BE49-F238E27FC236}">
                <a16:creationId xmlns:a16="http://schemas.microsoft.com/office/drawing/2014/main" id="{7ECAD992-80B5-4C73-8AE3-FB6D773C1E70}"/>
              </a:ext>
            </a:extLst>
          </p:cNvPr>
          <p:cNvGraphicFramePr>
            <a:graphicFrameLocks noGrp="1"/>
          </p:cNvGraphicFramePr>
          <p:nvPr>
            <p:extLst>
              <p:ext uri="{D42A27DB-BD31-4B8C-83A1-F6EECF244321}">
                <p14:modId xmlns:p14="http://schemas.microsoft.com/office/powerpoint/2010/main" val="91890866"/>
              </p:ext>
            </p:extLst>
          </p:nvPr>
        </p:nvGraphicFramePr>
        <p:xfrm>
          <a:off x="7705725" y="1657380"/>
          <a:ext cx="3983512" cy="2264446"/>
        </p:xfrm>
        <a:graphic>
          <a:graphicData uri="http://schemas.openxmlformats.org/drawingml/2006/table">
            <a:tbl>
              <a:tblPr>
                <a:tableStyleId>{D113A9D2-9D6B-4929-AA2D-F23B5EE8CBE7}</a:tableStyleId>
              </a:tblPr>
              <a:tblGrid>
                <a:gridCol w="1991756">
                  <a:extLst>
                    <a:ext uri="{9D8B030D-6E8A-4147-A177-3AD203B41FA5}">
                      <a16:colId xmlns:a16="http://schemas.microsoft.com/office/drawing/2014/main" val="3316471466"/>
                    </a:ext>
                  </a:extLst>
                </a:gridCol>
                <a:gridCol w="1991756">
                  <a:extLst>
                    <a:ext uri="{9D8B030D-6E8A-4147-A177-3AD203B41FA5}">
                      <a16:colId xmlns:a16="http://schemas.microsoft.com/office/drawing/2014/main" val="1866890646"/>
                    </a:ext>
                  </a:extLst>
                </a:gridCol>
              </a:tblGrid>
              <a:tr h="314018">
                <a:tc>
                  <a:txBody>
                    <a:bodyPr/>
                    <a:lstStyle/>
                    <a:p>
                      <a:pPr algn="l" fontAlgn="t"/>
                      <a:r>
                        <a:rPr lang="en-US" sz="1800" b="1" dirty="0">
                          <a:solidFill>
                            <a:srgbClr val="FFFFFF"/>
                          </a:solidFill>
                          <a:effectLst/>
                          <a:latin typeface="Cambria Math" panose="02040503050406030204" pitchFamily="18" charset="0"/>
                          <a:ea typeface="Cambria Math" panose="02040503050406030204" pitchFamily="18" charset="0"/>
                        </a:rPr>
                        <a:t>SUBJECT</a:t>
                      </a:r>
                    </a:p>
                  </a:txBody>
                  <a:tcPr marL="71368" marR="71368" marT="71368" marB="71368"/>
                </a:tc>
                <a:tc>
                  <a:txBody>
                    <a:bodyPr/>
                    <a:lstStyle/>
                    <a:p>
                      <a:pPr algn="l" fontAlgn="t"/>
                      <a:r>
                        <a:rPr lang="en-US" sz="1800" b="1" dirty="0">
                          <a:solidFill>
                            <a:srgbClr val="FFFFFF"/>
                          </a:solidFill>
                          <a:effectLst/>
                          <a:latin typeface="Cambria Math" panose="02040503050406030204" pitchFamily="18" charset="0"/>
                          <a:ea typeface="Cambria Math" panose="02040503050406030204" pitchFamily="18" charset="0"/>
                        </a:rPr>
                        <a:t>LECTURER</a:t>
                      </a:r>
                    </a:p>
                  </a:txBody>
                  <a:tcPr marL="71368" marR="71368" marT="71368" marB="71368"/>
                </a:tc>
                <a:extLst>
                  <a:ext uri="{0D108BD9-81ED-4DB2-BD59-A6C34878D82A}">
                    <a16:rowId xmlns:a16="http://schemas.microsoft.com/office/drawing/2014/main" val="3923227695"/>
                  </a:ext>
                </a:extLst>
              </a:tr>
              <a:tr h="266440">
                <a:tc>
                  <a:txBody>
                    <a:bodyPr/>
                    <a:lstStyle/>
                    <a:p>
                      <a:pPr algn="l" fontAlgn="t"/>
                      <a:r>
                        <a:rPr lang="en-US" sz="1800" dirty="0">
                          <a:solidFill>
                            <a:srgbClr val="FFFFFF"/>
                          </a:solidFill>
                          <a:effectLst/>
                          <a:latin typeface="Cambria Math" panose="02040503050406030204" pitchFamily="18" charset="0"/>
                          <a:ea typeface="Cambria Math" panose="02040503050406030204" pitchFamily="18" charset="0"/>
                        </a:rPr>
                        <a:t>Computer</a:t>
                      </a:r>
                    </a:p>
                  </a:txBody>
                  <a:tcPr marL="47579" marR="47579" marT="47579" marB="47579"/>
                </a:tc>
                <a:tc>
                  <a:txBody>
                    <a:bodyPr/>
                    <a:lstStyle/>
                    <a:p>
                      <a:pPr algn="l" fontAlgn="t"/>
                      <a:r>
                        <a:rPr lang="en-US" sz="1800">
                          <a:solidFill>
                            <a:srgbClr val="FFFFFF"/>
                          </a:solidFill>
                          <a:effectLst/>
                          <a:latin typeface="Cambria Math" panose="02040503050406030204" pitchFamily="18" charset="0"/>
                          <a:ea typeface="Cambria Math" panose="02040503050406030204" pitchFamily="18" charset="0"/>
                        </a:rPr>
                        <a:t>Anshika</a:t>
                      </a:r>
                    </a:p>
                  </a:txBody>
                  <a:tcPr marL="47579" marR="47579" marT="47579" marB="47579"/>
                </a:tc>
                <a:extLst>
                  <a:ext uri="{0D108BD9-81ED-4DB2-BD59-A6C34878D82A}">
                    <a16:rowId xmlns:a16="http://schemas.microsoft.com/office/drawing/2014/main" val="1506702748"/>
                  </a:ext>
                </a:extLst>
              </a:tr>
              <a:tr h="266440">
                <a:tc>
                  <a:txBody>
                    <a:bodyPr/>
                    <a:lstStyle/>
                    <a:p>
                      <a:pPr algn="l" fontAlgn="t"/>
                      <a:r>
                        <a:rPr lang="en-US" sz="1800" dirty="0">
                          <a:solidFill>
                            <a:srgbClr val="FFFFFF"/>
                          </a:solidFill>
                          <a:effectLst/>
                          <a:latin typeface="Cambria Math" panose="02040503050406030204" pitchFamily="18" charset="0"/>
                          <a:ea typeface="Cambria Math" panose="02040503050406030204" pitchFamily="18" charset="0"/>
                        </a:rPr>
                        <a:t>Computer</a:t>
                      </a:r>
                    </a:p>
                  </a:txBody>
                  <a:tcPr marL="47579" marR="47579" marT="47579" marB="47579"/>
                </a:tc>
                <a:tc>
                  <a:txBody>
                    <a:bodyPr/>
                    <a:lstStyle/>
                    <a:p>
                      <a:pPr algn="l" fontAlgn="t"/>
                      <a:r>
                        <a:rPr lang="en-US" sz="1800" dirty="0">
                          <a:solidFill>
                            <a:srgbClr val="FFFFFF"/>
                          </a:solidFill>
                          <a:effectLst/>
                          <a:latin typeface="Cambria Math" panose="02040503050406030204" pitchFamily="18" charset="0"/>
                          <a:ea typeface="Cambria Math" panose="02040503050406030204" pitchFamily="18" charset="0"/>
                        </a:rPr>
                        <a:t>John</a:t>
                      </a:r>
                    </a:p>
                  </a:txBody>
                  <a:tcPr marL="47579" marR="47579" marT="47579" marB="47579"/>
                </a:tc>
                <a:extLst>
                  <a:ext uri="{0D108BD9-81ED-4DB2-BD59-A6C34878D82A}">
                    <a16:rowId xmlns:a16="http://schemas.microsoft.com/office/drawing/2014/main" val="1341430103"/>
                  </a:ext>
                </a:extLst>
              </a:tr>
              <a:tr h="266440">
                <a:tc>
                  <a:txBody>
                    <a:bodyPr/>
                    <a:lstStyle/>
                    <a:p>
                      <a:pPr algn="l" fontAlgn="t"/>
                      <a:r>
                        <a:rPr lang="en-US" sz="1800" dirty="0">
                          <a:solidFill>
                            <a:srgbClr val="FFFFFF"/>
                          </a:solidFill>
                          <a:effectLst/>
                          <a:latin typeface="Cambria Math" panose="02040503050406030204" pitchFamily="18" charset="0"/>
                          <a:ea typeface="Cambria Math" panose="02040503050406030204" pitchFamily="18" charset="0"/>
                        </a:rPr>
                        <a:t>Math</a:t>
                      </a:r>
                    </a:p>
                  </a:txBody>
                  <a:tcPr marL="47579" marR="47579" marT="47579" marB="47579"/>
                </a:tc>
                <a:tc>
                  <a:txBody>
                    <a:bodyPr/>
                    <a:lstStyle/>
                    <a:p>
                      <a:pPr algn="l" fontAlgn="t"/>
                      <a:r>
                        <a:rPr lang="en-US" sz="1800" dirty="0">
                          <a:solidFill>
                            <a:srgbClr val="FFFFFF"/>
                          </a:solidFill>
                          <a:effectLst/>
                          <a:latin typeface="Cambria Math" panose="02040503050406030204" pitchFamily="18" charset="0"/>
                          <a:ea typeface="Cambria Math" panose="02040503050406030204" pitchFamily="18" charset="0"/>
                        </a:rPr>
                        <a:t>John</a:t>
                      </a:r>
                    </a:p>
                  </a:txBody>
                  <a:tcPr marL="47579" marR="47579" marT="47579" marB="47579"/>
                </a:tc>
                <a:extLst>
                  <a:ext uri="{0D108BD9-81ED-4DB2-BD59-A6C34878D82A}">
                    <a16:rowId xmlns:a16="http://schemas.microsoft.com/office/drawing/2014/main" val="2477231423"/>
                  </a:ext>
                </a:extLst>
              </a:tr>
              <a:tr h="266440">
                <a:tc>
                  <a:txBody>
                    <a:bodyPr/>
                    <a:lstStyle/>
                    <a:p>
                      <a:pPr algn="l" fontAlgn="t"/>
                      <a:r>
                        <a:rPr lang="en-US" sz="1800">
                          <a:solidFill>
                            <a:srgbClr val="FFFFFF"/>
                          </a:solidFill>
                          <a:effectLst/>
                          <a:latin typeface="Cambria Math" panose="02040503050406030204" pitchFamily="18" charset="0"/>
                          <a:ea typeface="Cambria Math" panose="02040503050406030204" pitchFamily="18" charset="0"/>
                        </a:rPr>
                        <a:t>Math</a:t>
                      </a:r>
                    </a:p>
                  </a:txBody>
                  <a:tcPr marL="47579" marR="47579" marT="47579" marB="47579"/>
                </a:tc>
                <a:tc>
                  <a:txBody>
                    <a:bodyPr/>
                    <a:lstStyle/>
                    <a:p>
                      <a:pPr algn="l" fontAlgn="t"/>
                      <a:r>
                        <a:rPr lang="en-US" sz="1800" dirty="0">
                          <a:solidFill>
                            <a:srgbClr val="FFFFFF"/>
                          </a:solidFill>
                          <a:effectLst/>
                          <a:latin typeface="Cambria Math" panose="02040503050406030204" pitchFamily="18" charset="0"/>
                          <a:ea typeface="Cambria Math" panose="02040503050406030204" pitchFamily="18" charset="0"/>
                        </a:rPr>
                        <a:t>Akash</a:t>
                      </a:r>
                    </a:p>
                  </a:txBody>
                  <a:tcPr marL="47579" marR="47579" marT="47579" marB="47579"/>
                </a:tc>
                <a:extLst>
                  <a:ext uri="{0D108BD9-81ED-4DB2-BD59-A6C34878D82A}">
                    <a16:rowId xmlns:a16="http://schemas.microsoft.com/office/drawing/2014/main" val="2953870582"/>
                  </a:ext>
                </a:extLst>
              </a:tr>
              <a:tr h="266440">
                <a:tc>
                  <a:txBody>
                    <a:bodyPr/>
                    <a:lstStyle/>
                    <a:p>
                      <a:pPr algn="l" fontAlgn="t"/>
                      <a:r>
                        <a:rPr lang="en-US" sz="1800">
                          <a:solidFill>
                            <a:srgbClr val="FFFFFF"/>
                          </a:solidFill>
                          <a:effectLst/>
                          <a:latin typeface="Cambria Math" panose="02040503050406030204" pitchFamily="18" charset="0"/>
                          <a:ea typeface="Cambria Math" panose="02040503050406030204" pitchFamily="18" charset="0"/>
                        </a:rPr>
                        <a:t>Chemistry</a:t>
                      </a:r>
                    </a:p>
                  </a:txBody>
                  <a:tcPr marL="47579" marR="47579" marT="47579" marB="47579"/>
                </a:tc>
                <a:tc>
                  <a:txBody>
                    <a:bodyPr/>
                    <a:lstStyle/>
                    <a:p>
                      <a:pPr algn="l" fontAlgn="t"/>
                      <a:r>
                        <a:rPr lang="en-US" sz="1800" dirty="0">
                          <a:solidFill>
                            <a:srgbClr val="FFFFFF"/>
                          </a:solidFill>
                          <a:effectLst/>
                          <a:latin typeface="Cambria Math" panose="02040503050406030204" pitchFamily="18" charset="0"/>
                          <a:ea typeface="Cambria Math" panose="02040503050406030204" pitchFamily="18" charset="0"/>
                        </a:rPr>
                        <a:t>Praveen</a:t>
                      </a:r>
                    </a:p>
                  </a:txBody>
                  <a:tcPr marL="47579" marR="47579" marT="47579" marB="47579"/>
                </a:tc>
                <a:extLst>
                  <a:ext uri="{0D108BD9-81ED-4DB2-BD59-A6C34878D82A}">
                    <a16:rowId xmlns:a16="http://schemas.microsoft.com/office/drawing/2014/main" val="3840558230"/>
                  </a:ext>
                </a:extLst>
              </a:tr>
            </a:tbl>
          </a:graphicData>
        </a:graphic>
      </p:graphicFrame>
      <p:sp>
        <p:nvSpPr>
          <p:cNvPr id="10" name="Rectangle 2">
            <a:extLst>
              <a:ext uri="{FF2B5EF4-FFF2-40B4-BE49-F238E27FC236}">
                <a16:creationId xmlns:a16="http://schemas.microsoft.com/office/drawing/2014/main" id="{00ABE757-748C-4AE9-B16A-6282583BF228}"/>
              </a:ext>
            </a:extLst>
          </p:cNvPr>
          <p:cNvSpPr>
            <a:spLocks noChangeArrowheads="1"/>
          </p:cNvSpPr>
          <p:nvPr/>
        </p:nvSpPr>
        <p:spPr bwMode="auto">
          <a:xfrm>
            <a:off x="9441989" y="1257270"/>
            <a:ext cx="5429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2000" b="1" dirty="0">
                <a:solidFill>
                  <a:srgbClr val="FF0000"/>
                </a:solidFill>
                <a:latin typeface="Cambria Math" panose="02040503050406030204" pitchFamily="18" charset="0"/>
                <a:ea typeface="Cambria Math" panose="02040503050406030204" pitchFamily="18" charset="0"/>
              </a:rPr>
              <a:t>R2</a:t>
            </a:r>
          </a:p>
        </p:txBody>
      </p:sp>
      <p:graphicFrame>
        <p:nvGraphicFramePr>
          <p:cNvPr id="11" name="Table 10">
            <a:extLst>
              <a:ext uri="{FF2B5EF4-FFF2-40B4-BE49-F238E27FC236}">
                <a16:creationId xmlns:a16="http://schemas.microsoft.com/office/drawing/2014/main" id="{FEF33F89-9147-41A2-B312-93C4B0391031}"/>
              </a:ext>
            </a:extLst>
          </p:cNvPr>
          <p:cNvGraphicFramePr>
            <a:graphicFrameLocks noGrp="1"/>
          </p:cNvGraphicFramePr>
          <p:nvPr>
            <p:extLst>
              <p:ext uri="{D42A27DB-BD31-4B8C-83A1-F6EECF244321}">
                <p14:modId xmlns:p14="http://schemas.microsoft.com/office/powerpoint/2010/main" val="1057117417"/>
              </p:ext>
            </p:extLst>
          </p:nvPr>
        </p:nvGraphicFramePr>
        <p:xfrm>
          <a:off x="5824076" y="4468507"/>
          <a:ext cx="4160838" cy="2264446"/>
        </p:xfrm>
        <a:graphic>
          <a:graphicData uri="http://schemas.openxmlformats.org/drawingml/2006/table">
            <a:tbl>
              <a:tblPr>
                <a:tableStyleId>{D113A9D2-9D6B-4929-AA2D-F23B5EE8CBE7}</a:tableStyleId>
              </a:tblPr>
              <a:tblGrid>
                <a:gridCol w="2080419">
                  <a:extLst>
                    <a:ext uri="{9D8B030D-6E8A-4147-A177-3AD203B41FA5}">
                      <a16:colId xmlns:a16="http://schemas.microsoft.com/office/drawing/2014/main" val="3299672153"/>
                    </a:ext>
                  </a:extLst>
                </a:gridCol>
                <a:gridCol w="2080419">
                  <a:extLst>
                    <a:ext uri="{9D8B030D-6E8A-4147-A177-3AD203B41FA5}">
                      <a16:colId xmlns:a16="http://schemas.microsoft.com/office/drawing/2014/main" val="3198581525"/>
                    </a:ext>
                  </a:extLst>
                </a:gridCol>
              </a:tblGrid>
              <a:tr h="248146">
                <a:tc>
                  <a:txBody>
                    <a:bodyPr/>
                    <a:lstStyle/>
                    <a:p>
                      <a:pPr algn="l" fontAlgn="t"/>
                      <a:r>
                        <a:rPr lang="en-US" sz="1800" b="1" dirty="0">
                          <a:solidFill>
                            <a:srgbClr val="FFFFFF"/>
                          </a:solidFill>
                          <a:effectLst/>
                          <a:latin typeface="Cambria Math" panose="02040503050406030204" pitchFamily="18" charset="0"/>
                          <a:ea typeface="Cambria Math" panose="02040503050406030204" pitchFamily="18" charset="0"/>
                        </a:rPr>
                        <a:t>SEMSTER</a:t>
                      </a:r>
                    </a:p>
                  </a:txBody>
                  <a:tcPr marL="71368" marR="71368" marT="71368" marB="71368"/>
                </a:tc>
                <a:tc>
                  <a:txBody>
                    <a:bodyPr/>
                    <a:lstStyle/>
                    <a:p>
                      <a:pPr algn="l" fontAlgn="t"/>
                      <a:r>
                        <a:rPr lang="en-US" sz="1800" b="1" dirty="0">
                          <a:solidFill>
                            <a:srgbClr val="FFFFFF"/>
                          </a:solidFill>
                          <a:effectLst/>
                          <a:latin typeface="Cambria Math" panose="02040503050406030204" pitchFamily="18" charset="0"/>
                          <a:ea typeface="Cambria Math" panose="02040503050406030204" pitchFamily="18" charset="0"/>
                        </a:rPr>
                        <a:t>LECTURER</a:t>
                      </a:r>
                    </a:p>
                  </a:txBody>
                  <a:tcPr marL="71368" marR="71368" marT="71368" marB="71368"/>
                </a:tc>
                <a:extLst>
                  <a:ext uri="{0D108BD9-81ED-4DB2-BD59-A6C34878D82A}">
                    <a16:rowId xmlns:a16="http://schemas.microsoft.com/office/drawing/2014/main" val="1740353782"/>
                  </a:ext>
                </a:extLst>
              </a:tr>
              <a:tr h="266440">
                <a:tc>
                  <a:txBody>
                    <a:bodyPr/>
                    <a:lstStyle/>
                    <a:p>
                      <a:pPr algn="l" fontAlgn="t"/>
                      <a:r>
                        <a:rPr lang="en-US" sz="1800" dirty="0">
                          <a:solidFill>
                            <a:srgbClr val="FFFFFF"/>
                          </a:solidFill>
                          <a:effectLst/>
                          <a:latin typeface="Cambria Math" panose="02040503050406030204" pitchFamily="18" charset="0"/>
                          <a:ea typeface="Cambria Math" panose="02040503050406030204" pitchFamily="18" charset="0"/>
                        </a:rPr>
                        <a:t>Semester 1</a:t>
                      </a:r>
                    </a:p>
                  </a:txBody>
                  <a:tcPr marL="47579" marR="47579" marT="47579" marB="47579"/>
                </a:tc>
                <a:tc>
                  <a:txBody>
                    <a:bodyPr/>
                    <a:lstStyle/>
                    <a:p>
                      <a:pPr algn="l" fontAlgn="t"/>
                      <a:r>
                        <a:rPr lang="en-US" sz="1800">
                          <a:solidFill>
                            <a:srgbClr val="FFFFFF"/>
                          </a:solidFill>
                          <a:effectLst/>
                          <a:latin typeface="Cambria Math" panose="02040503050406030204" pitchFamily="18" charset="0"/>
                          <a:ea typeface="Cambria Math" panose="02040503050406030204" pitchFamily="18" charset="0"/>
                        </a:rPr>
                        <a:t>Anshika</a:t>
                      </a:r>
                    </a:p>
                  </a:txBody>
                  <a:tcPr marL="47579" marR="47579" marT="47579" marB="47579"/>
                </a:tc>
                <a:extLst>
                  <a:ext uri="{0D108BD9-81ED-4DB2-BD59-A6C34878D82A}">
                    <a16:rowId xmlns:a16="http://schemas.microsoft.com/office/drawing/2014/main" val="1062783838"/>
                  </a:ext>
                </a:extLst>
              </a:tr>
              <a:tr h="266440">
                <a:tc>
                  <a:txBody>
                    <a:bodyPr/>
                    <a:lstStyle/>
                    <a:p>
                      <a:pPr algn="l" fontAlgn="t"/>
                      <a:r>
                        <a:rPr lang="en-US" sz="1800" dirty="0">
                          <a:solidFill>
                            <a:srgbClr val="FFFFFF"/>
                          </a:solidFill>
                          <a:effectLst/>
                          <a:latin typeface="Cambria Math" panose="02040503050406030204" pitchFamily="18" charset="0"/>
                          <a:ea typeface="Cambria Math" panose="02040503050406030204" pitchFamily="18" charset="0"/>
                        </a:rPr>
                        <a:t>Semester 1</a:t>
                      </a:r>
                    </a:p>
                  </a:txBody>
                  <a:tcPr marL="47579" marR="47579" marT="47579" marB="47579"/>
                </a:tc>
                <a:tc>
                  <a:txBody>
                    <a:bodyPr/>
                    <a:lstStyle/>
                    <a:p>
                      <a:pPr algn="l" fontAlgn="t"/>
                      <a:r>
                        <a:rPr lang="en-US" sz="1800">
                          <a:solidFill>
                            <a:srgbClr val="FFFFFF"/>
                          </a:solidFill>
                          <a:effectLst/>
                          <a:latin typeface="Cambria Math" panose="02040503050406030204" pitchFamily="18" charset="0"/>
                          <a:ea typeface="Cambria Math" panose="02040503050406030204" pitchFamily="18" charset="0"/>
                        </a:rPr>
                        <a:t>John</a:t>
                      </a:r>
                    </a:p>
                  </a:txBody>
                  <a:tcPr marL="47579" marR="47579" marT="47579" marB="47579"/>
                </a:tc>
                <a:extLst>
                  <a:ext uri="{0D108BD9-81ED-4DB2-BD59-A6C34878D82A}">
                    <a16:rowId xmlns:a16="http://schemas.microsoft.com/office/drawing/2014/main" val="1042879891"/>
                  </a:ext>
                </a:extLst>
              </a:tr>
              <a:tr h="266440">
                <a:tc>
                  <a:txBody>
                    <a:bodyPr/>
                    <a:lstStyle/>
                    <a:p>
                      <a:pPr algn="l" fontAlgn="t"/>
                      <a:r>
                        <a:rPr lang="en-US" sz="1800" dirty="0">
                          <a:solidFill>
                            <a:srgbClr val="FFFFFF"/>
                          </a:solidFill>
                          <a:effectLst/>
                          <a:latin typeface="Cambria Math" panose="02040503050406030204" pitchFamily="18" charset="0"/>
                          <a:ea typeface="Cambria Math" panose="02040503050406030204" pitchFamily="18" charset="0"/>
                        </a:rPr>
                        <a:t>Semester 1</a:t>
                      </a:r>
                    </a:p>
                  </a:txBody>
                  <a:tcPr marL="47579" marR="47579" marT="47579" marB="47579"/>
                </a:tc>
                <a:tc>
                  <a:txBody>
                    <a:bodyPr/>
                    <a:lstStyle/>
                    <a:p>
                      <a:pPr algn="l" fontAlgn="t"/>
                      <a:r>
                        <a:rPr lang="en-US" sz="1800" dirty="0">
                          <a:solidFill>
                            <a:srgbClr val="FFFFFF"/>
                          </a:solidFill>
                          <a:effectLst/>
                          <a:latin typeface="Cambria Math" panose="02040503050406030204" pitchFamily="18" charset="0"/>
                          <a:ea typeface="Cambria Math" panose="02040503050406030204" pitchFamily="18" charset="0"/>
                        </a:rPr>
                        <a:t>John</a:t>
                      </a:r>
                    </a:p>
                  </a:txBody>
                  <a:tcPr marL="47579" marR="47579" marT="47579" marB="47579"/>
                </a:tc>
                <a:extLst>
                  <a:ext uri="{0D108BD9-81ED-4DB2-BD59-A6C34878D82A}">
                    <a16:rowId xmlns:a16="http://schemas.microsoft.com/office/drawing/2014/main" val="894222450"/>
                  </a:ext>
                </a:extLst>
              </a:tr>
              <a:tr h="266440">
                <a:tc>
                  <a:txBody>
                    <a:bodyPr/>
                    <a:lstStyle/>
                    <a:p>
                      <a:pPr algn="l" fontAlgn="t"/>
                      <a:r>
                        <a:rPr lang="en-US" sz="1800">
                          <a:solidFill>
                            <a:srgbClr val="FFFFFF"/>
                          </a:solidFill>
                          <a:effectLst/>
                          <a:latin typeface="Cambria Math" panose="02040503050406030204" pitchFamily="18" charset="0"/>
                          <a:ea typeface="Cambria Math" panose="02040503050406030204" pitchFamily="18" charset="0"/>
                        </a:rPr>
                        <a:t>Semester 2</a:t>
                      </a:r>
                    </a:p>
                  </a:txBody>
                  <a:tcPr marL="47579" marR="47579" marT="47579" marB="47579"/>
                </a:tc>
                <a:tc>
                  <a:txBody>
                    <a:bodyPr/>
                    <a:lstStyle/>
                    <a:p>
                      <a:pPr algn="l" fontAlgn="t"/>
                      <a:r>
                        <a:rPr lang="en-US" sz="1800" dirty="0">
                          <a:solidFill>
                            <a:srgbClr val="FFFFFF"/>
                          </a:solidFill>
                          <a:effectLst/>
                          <a:latin typeface="Cambria Math" panose="02040503050406030204" pitchFamily="18" charset="0"/>
                          <a:ea typeface="Cambria Math" panose="02040503050406030204" pitchFamily="18" charset="0"/>
                        </a:rPr>
                        <a:t>Akash</a:t>
                      </a:r>
                    </a:p>
                  </a:txBody>
                  <a:tcPr marL="47579" marR="47579" marT="47579" marB="47579"/>
                </a:tc>
                <a:extLst>
                  <a:ext uri="{0D108BD9-81ED-4DB2-BD59-A6C34878D82A}">
                    <a16:rowId xmlns:a16="http://schemas.microsoft.com/office/drawing/2014/main" val="486411930"/>
                  </a:ext>
                </a:extLst>
              </a:tr>
              <a:tr h="266440">
                <a:tc>
                  <a:txBody>
                    <a:bodyPr/>
                    <a:lstStyle/>
                    <a:p>
                      <a:pPr algn="l" fontAlgn="t"/>
                      <a:r>
                        <a:rPr lang="en-US" sz="1800">
                          <a:solidFill>
                            <a:srgbClr val="FFFFFF"/>
                          </a:solidFill>
                          <a:effectLst/>
                          <a:latin typeface="Cambria Math" panose="02040503050406030204" pitchFamily="18" charset="0"/>
                          <a:ea typeface="Cambria Math" panose="02040503050406030204" pitchFamily="18" charset="0"/>
                        </a:rPr>
                        <a:t>Semester 1</a:t>
                      </a:r>
                    </a:p>
                  </a:txBody>
                  <a:tcPr marL="47579" marR="47579" marT="47579" marB="47579"/>
                </a:tc>
                <a:tc>
                  <a:txBody>
                    <a:bodyPr/>
                    <a:lstStyle/>
                    <a:p>
                      <a:pPr algn="l" fontAlgn="t"/>
                      <a:r>
                        <a:rPr lang="en-US" sz="1800" dirty="0">
                          <a:solidFill>
                            <a:srgbClr val="FFFFFF"/>
                          </a:solidFill>
                          <a:effectLst/>
                          <a:latin typeface="Cambria Math" panose="02040503050406030204" pitchFamily="18" charset="0"/>
                          <a:ea typeface="Cambria Math" panose="02040503050406030204" pitchFamily="18" charset="0"/>
                        </a:rPr>
                        <a:t>Praveen</a:t>
                      </a:r>
                    </a:p>
                  </a:txBody>
                  <a:tcPr marL="47579" marR="47579" marT="47579" marB="47579"/>
                </a:tc>
                <a:extLst>
                  <a:ext uri="{0D108BD9-81ED-4DB2-BD59-A6C34878D82A}">
                    <a16:rowId xmlns:a16="http://schemas.microsoft.com/office/drawing/2014/main" val="1251233239"/>
                  </a:ext>
                </a:extLst>
              </a:tr>
            </a:tbl>
          </a:graphicData>
        </a:graphic>
      </p:graphicFrame>
      <p:sp>
        <p:nvSpPr>
          <p:cNvPr id="12" name="Rectangle 3">
            <a:extLst>
              <a:ext uri="{FF2B5EF4-FFF2-40B4-BE49-F238E27FC236}">
                <a16:creationId xmlns:a16="http://schemas.microsoft.com/office/drawing/2014/main" id="{D403AB6F-630F-4A72-A391-BCAF1E98FCBD}"/>
              </a:ext>
            </a:extLst>
          </p:cNvPr>
          <p:cNvSpPr>
            <a:spLocks noChangeArrowheads="1"/>
          </p:cNvSpPr>
          <p:nvPr/>
        </p:nvSpPr>
        <p:spPr bwMode="auto">
          <a:xfrm>
            <a:off x="7507288" y="4051857"/>
            <a:ext cx="6270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2000" b="1" dirty="0">
                <a:solidFill>
                  <a:srgbClr val="FF0000"/>
                </a:solidFill>
                <a:latin typeface="Cambria Math" panose="02040503050406030204" pitchFamily="18" charset="0"/>
                <a:ea typeface="Cambria Math" panose="02040503050406030204" pitchFamily="18" charset="0"/>
              </a:rPr>
              <a:t>R3</a:t>
            </a:r>
          </a:p>
        </p:txBody>
      </p:sp>
    </p:spTree>
    <p:extLst>
      <p:ext uri="{BB962C8B-B14F-4D97-AF65-F5344CB8AC3E}">
        <p14:creationId xmlns:p14="http://schemas.microsoft.com/office/powerpoint/2010/main" val="364933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29" y="1123837"/>
            <a:ext cx="3167406" cy="4601183"/>
          </a:xfrm>
        </p:spPr>
        <p:txBody>
          <a:bodyPr/>
          <a:lstStyle/>
          <a:p>
            <a:r>
              <a:rPr lang="en-US" b="1" dirty="0">
                <a:solidFill>
                  <a:schemeClr val="tx1"/>
                </a:solidFill>
                <a:latin typeface="Cambria" panose="02040503050406030204" pitchFamily="18" charset="0"/>
                <a:ea typeface="Cambria" panose="02040503050406030204" pitchFamily="18" charset="0"/>
              </a:rPr>
              <a:t>Normal Forms</a:t>
            </a:r>
            <a:br>
              <a:rPr lang="en-US" b="1" dirty="0">
                <a:solidFill>
                  <a:schemeClr val="tx1"/>
                </a:solidFill>
                <a:latin typeface="Cambria" panose="02040503050406030204" pitchFamily="18" charset="0"/>
                <a:ea typeface="Cambria" panose="02040503050406030204" pitchFamily="18" charset="0"/>
              </a:rPr>
            </a:br>
            <a:r>
              <a:rPr lang="en-US" b="1" dirty="0">
                <a:solidFill>
                  <a:schemeClr val="tx1"/>
                </a:solidFill>
                <a:latin typeface="Cambria" panose="02040503050406030204" pitchFamily="18" charset="0"/>
                <a:ea typeface="Cambria" panose="02040503050406030204" pitchFamily="18" charset="0"/>
              </a:rPr>
              <a:t>(Special Note)</a:t>
            </a:r>
            <a:endParaRPr lang="en-US" dirty="0"/>
          </a:p>
        </p:txBody>
      </p:sp>
      <p:sp>
        <p:nvSpPr>
          <p:cNvPr id="9" name="Rectangle 8">
            <a:extLst>
              <a:ext uri="{FF2B5EF4-FFF2-40B4-BE49-F238E27FC236}">
                <a16:creationId xmlns:a16="http://schemas.microsoft.com/office/drawing/2014/main" id="{9E3745D8-416B-4098-B495-77A72B238900}"/>
              </a:ext>
            </a:extLst>
          </p:cNvPr>
          <p:cNvSpPr/>
          <p:nvPr/>
        </p:nvSpPr>
        <p:spPr>
          <a:xfrm>
            <a:off x="3500486" y="608272"/>
            <a:ext cx="8226458" cy="5632311"/>
          </a:xfrm>
          <a:prstGeom prst="rect">
            <a:avLst/>
          </a:prstGeom>
        </p:spPr>
        <p:txBody>
          <a:bodyPr wrap="square">
            <a:spAutoFit/>
          </a:bodyPr>
          <a:lstStyle/>
          <a:p>
            <a:pPr marL="342900" indent="-342900" algn="just">
              <a:buFont typeface="Wingdings" panose="05000000000000000000" pitchFamily="2" charset="2"/>
              <a:buChar char="Ø"/>
            </a:pPr>
            <a:r>
              <a:rPr lang="en-US" sz="2400" dirty="0">
                <a:latin typeface="Cambria Math" panose="02040503050406030204" pitchFamily="18" charset="0"/>
                <a:ea typeface="Cambria Math" panose="02040503050406030204" pitchFamily="18" charset="0"/>
              </a:rPr>
              <a:t>A database is never normalized to 5</a:t>
            </a:r>
            <a:r>
              <a:rPr lang="en-US" sz="2400" baseline="30000" dirty="0">
                <a:latin typeface="Cambria Math" panose="02040503050406030204" pitchFamily="18" charset="0"/>
                <a:ea typeface="Cambria Math" panose="02040503050406030204" pitchFamily="18" charset="0"/>
              </a:rPr>
              <a:t>th</a:t>
            </a:r>
            <a:r>
              <a:rPr lang="en-US" sz="2400" dirty="0">
                <a:latin typeface="Cambria Math" panose="02040503050406030204" pitchFamily="18" charset="0"/>
                <a:ea typeface="Cambria Math" panose="02040503050406030204" pitchFamily="18" charset="0"/>
              </a:rPr>
              <a:t> NF.</a:t>
            </a:r>
          </a:p>
          <a:p>
            <a:pPr marL="342900" indent="-342900" algn="just">
              <a:buFont typeface="Wingdings" panose="05000000000000000000" pitchFamily="2" charset="2"/>
              <a:buChar char="Ø"/>
            </a:pPr>
            <a:endParaRPr lang="en-US" sz="2400" dirty="0">
              <a:latin typeface="Cambria Math" panose="02040503050406030204" pitchFamily="18" charset="0"/>
              <a:ea typeface="Cambria Math" panose="02040503050406030204" pitchFamily="18" charset="0"/>
            </a:endParaRPr>
          </a:p>
          <a:p>
            <a:pPr marL="342900" indent="-342900" algn="just">
              <a:buFont typeface="Wingdings" panose="05000000000000000000" pitchFamily="2" charset="2"/>
              <a:buChar char="Ø"/>
            </a:pPr>
            <a:r>
              <a:rPr lang="en-US" sz="2400" dirty="0">
                <a:latin typeface="Cambria Math" panose="02040503050406030204" pitchFamily="18" charset="0"/>
                <a:ea typeface="Cambria Math" panose="02040503050406030204" pitchFamily="18" charset="0"/>
              </a:rPr>
              <a:t>Once the database is converted to BCNF, it is assumed that all the redundancies of the table has been removed.</a:t>
            </a:r>
          </a:p>
          <a:p>
            <a:pPr marL="342900" indent="-342900" algn="just">
              <a:buFont typeface="Wingdings" panose="05000000000000000000" pitchFamily="2" charset="2"/>
              <a:buChar char="Ø"/>
            </a:pPr>
            <a:endParaRPr lang="en-US" sz="2400" dirty="0">
              <a:latin typeface="Cambria Math" panose="02040503050406030204" pitchFamily="18" charset="0"/>
              <a:ea typeface="Cambria Math" panose="02040503050406030204" pitchFamily="18" charset="0"/>
            </a:endParaRPr>
          </a:p>
          <a:p>
            <a:pPr marL="342900" indent="-342900" algn="just">
              <a:buFont typeface="Wingdings" panose="05000000000000000000" pitchFamily="2" charset="2"/>
              <a:buChar char="Ø"/>
            </a:pPr>
            <a:r>
              <a:rPr lang="en-US" sz="2400" dirty="0">
                <a:latin typeface="Cambria Math" panose="02040503050406030204" pitchFamily="18" charset="0"/>
                <a:ea typeface="Cambria Math" panose="02040503050406030204" pitchFamily="18" charset="0"/>
              </a:rPr>
              <a:t>A database is converted to 4</a:t>
            </a:r>
            <a:r>
              <a:rPr lang="en-US" sz="2400" baseline="30000" dirty="0">
                <a:latin typeface="Cambria Math" panose="02040503050406030204" pitchFamily="18" charset="0"/>
                <a:ea typeface="Cambria Math" panose="02040503050406030204" pitchFamily="18" charset="0"/>
              </a:rPr>
              <a:t>th</a:t>
            </a:r>
            <a:r>
              <a:rPr lang="en-US" sz="2400" dirty="0">
                <a:latin typeface="Cambria Math" panose="02040503050406030204" pitchFamily="18" charset="0"/>
                <a:ea typeface="Cambria Math" panose="02040503050406030204" pitchFamily="18" charset="0"/>
              </a:rPr>
              <a:t> NF and 5</a:t>
            </a:r>
            <a:r>
              <a:rPr lang="en-US" sz="2400" baseline="30000" dirty="0">
                <a:latin typeface="Cambria Math" panose="02040503050406030204" pitchFamily="18" charset="0"/>
                <a:ea typeface="Cambria Math" panose="02040503050406030204" pitchFamily="18" charset="0"/>
              </a:rPr>
              <a:t>th</a:t>
            </a:r>
            <a:r>
              <a:rPr lang="en-US" sz="2400" dirty="0">
                <a:latin typeface="Cambria Math" panose="02040503050406030204" pitchFamily="18" charset="0"/>
                <a:ea typeface="Cambria Math" panose="02040503050406030204" pitchFamily="18" charset="0"/>
              </a:rPr>
              <a:t> NF only if the database administrator doubts the presence of redundant data in the database.</a:t>
            </a:r>
          </a:p>
          <a:p>
            <a:pPr marL="342900" indent="-342900" algn="just">
              <a:buFont typeface="Wingdings" panose="05000000000000000000" pitchFamily="2" charset="2"/>
              <a:buChar char="Ø"/>
            </a:pPr>
            <a:endParaRPr lang="en-US" sz="2400" dirty="0">
              <a:latin typeface="Cambria Math" panose="02040503050406030204" pitchFamily="18" charset="0"/>
              <a:ea typeface="Cambria Math" panose="02040503050406030204" pitchFamily="18" charset="0"/>
            </a:endParaRPr>
          </a:p>
          <a:p>
            <a:pPr marL="342900" indent="-342900" algn="just">
              <a:buFont typeface="Wingdings" panose="05000000000000000000" pitchFamily="2" charset="2"/>
              <a:buChar char="Ø"/>
            </a:pPr>
            <a:r>
              <a:rPr lang="en-US" sz="2400" dirty="0">
                <a:latin typeface="Cambria Math" panose="02040503050406030204" pitchFamily="18" charset="0"/>
                <a:ea typeface="Cambria Math" panose="02040503050406030204" pitchFamily="18" charset="0"/>
              </a:rPr>
              <a:t>In real world, the database is created by considering all aspects like data duplication, storage size, data access and many more.</a:t>
            </a:r>
          </a:p>
          <a:p>
            <a:pPr marL="342900" indent="-342900" algn="just">
              <a:buFont typeface="Wingdings" panose="05000000000000000000" pitchFamily="2" charset="2"/>
              <a:buChar char="Ø"/>
            </a:pPr>
            <a:endParaRPr lang="en-US" sz="2400" dirty="0">
              <a:latin typeface="Cambria Math" panose="02040503050406030204" pitchFamily="18" charset="0"/>
              <a:ea typeface="Cambria Math" panose="02040503050406030204" pitchFamily="18" charset="0"/>
            </a:endParaRPr>
          </a:p>
          <a:p>
            <a:pPr marL="342900" indent="-342900" algn="just">
              <a:buFont typeface="Wingdings" panose="05000000000000000000" pitchFamily="2" charset="2"/>
              <a:buChar char="Ø"/>
            </a:pPr>
            <a:r>
              <a:rPr lang="en-US" sz="2400" dirty="0">
                <a:latin typeface="Cambria Math" panose="02040503050406030204" pitchFamily="18" charset="0"/>
                <a:ea typeface="Cambria Math" panose="02040503050406030204" pitchFamily="18" charset="0"/>
              </a:rPr>
              <a:t>Thus, Normalization of database may or may not be required.</a:t>
            </a:r>
          </a:p>
        </p:txBody>
      </p:sp>
    </p:spTree>
    <p:extLst>
      <p:ext uri="{BB962C8B-B14F-4D97-AF65-F5344CB8AC3E}">
        <p14:creationId xmlns:p14="http://schemas.microsoft.com/office/powerpoint/2010/main" val="331687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fade">
                                      <p:cBhvr>
                                        <p:cTn id="17" dur="500"/>
                                        <p:tgtEl>
                                          <p:spTgt spid="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6" end="6"/>
                                            </p:txEl>
                                          </p:spTgt>
                                        </p:tgtEl>
                                        <p:attrNameLst>
                                          <p:attrName>style.visibility</p:attrName>
                                        </p:attrNameLst>
                                      </p:cBhvr>
                                      <p:to>
                                        <p:strVal val="visible"/>
                                      </p:to>
                                    </p:set>
                                    <p:animEffect transition="in" filter="fade">
                                      <p:cBhvr>
                                        <p:cTn id="22" dur="500"/>
                                        <p:tgtEl>
                                          <p:spTgt spid="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animEffect transition="in" filter="fade">
                                      <p:cBhvr>
                                        <p:cTn id="27"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9848" y="1298448"/>
            <a:ext cx="7315200" cy="4253266"/>
          </a:xfrm>
        </p:spPr>
        <p:txBody>
          <a:bodyPr>
            <a:normAutofit fontScale="90000"/>
          </a:bodyPr>
          <a:lstStyle/>
          <a:p>
            <a:r>
              <a:rPr lang="en-US" sz="16600" b="1" dirty="0">
                <a:solidFill>
                  <a:schemeClr val="tx1"/>
                </a:solidFill>
              </a:rPr>
              <a:t>Asif Alam</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6733" y="841791"/>
            <a:ext cx="2734471" cy="913313"/>
          </a:xfrm>
          <a:prstGeom prst="rect">
            <a:avLst/>
          </a:prstGeom>
        </p:spPr>
      </p:pic>
    </p:spTree>
    <p:extLst>
      <p:ext uri="{BB962C8B-B14F-4D97-AF65-F5344CB8AC3E}">
        <p14:creationId xmlns:p14="http://schemas.microsoft.com/office/powerpoint/2010/main" val="3124965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Functional Dependency</a:t>
            </a:r>
            <a:br>
              <a:rPr lang="en-IN" b="1" dirty="0">
                <a:solidFill>
                  <a:schemeClr val="tx1"/>
                </a:solidFill>
                <a:latin typeface="Cambria" panose="02040503050406030204" pitchFamily="18" charset="0"/>
                <a:ea typeface="Cambria" panose="02040503050406030204" pitchFamily="18" charset="0"/>
              </a:rPr>
            </a:br>
            <a:endParaRPr lang="en-US" dirty="0"/>
          </a:p>
        </p:txBody>
      </p:sp>
      <p:sp>
        <p:nvSpPr>
          <p:cNvPr id="3" name="Rectangle 2">
            <a:extLst>
              <a:ext uri="{FF2B5EF4-FFF2-40B4-BE49-F238E27FC236}">
                <a16:creationId xmlns:a16="http://schemas.microsoft.com/office/drawing/2014/main" id="{3E1C7754-0584-4C7C-A3AE-862FFF123F21}"/>
              </a:ext>
            </a:extLst>
          </p:cNvPr>
          <p:cNvSpPr/>
          <p:nvPr/>
        </p:nvSpPr>
        <p:spPr>
          <a:xfrm>
            <a:off x="3577873" y="190050"/>
            <a:ext cx="7809706" cy="523220"/>
          </a:xfrm>
          <a:prstGeom prst="rect">
            <a:avLst/>
          </a:prstGeom>
        </p:spPr>
        <p:txBody>
          <a:bodyPr wrap="square">
            <a:spAutoFit/>
          </a:bodyPr>
          <a:lstStyle/>
          <a:p>
            <a:r>
              <a:rPr lang="en-US" sz="2800" b="1" dirty="0">
                <a:latin typeface="Cambria Math" panose="02040503050406030204" pitchFamily="18" charset="0"/>
                <a:ea typeface="Cambria Math" panose="02040503050406030204" pitchFamily="18" charset="0"/>
              </a:rPr>
              <a:t>Types of Functional Dependencies</a:t>
            </a:r>
          </a:p>
        </p:txBody>
      </p:sp>
      <p:sp>
        <p:nvSpPr>
          <p:cNvPr id="4" name="Rectangle 3">
            <a:extLst>
              <a:ext uri="{FF2B5EF4-FFF2-40B4-BE49-F238E27FC236}">
                <a16:creationId xmlns:a16="http://schemas.microsoft.com/office/drawing/2014/main" id="{D4BDAD08-D20E-4F64-8E90-22E750470B24}"/>
              </a:ext>
            </a:extLst>
          </p:cNvPr>
          <p:cNvSpPr/>
          <p:nvPr/>
        </p:nvSpPr>
        <p:spPr>
          <a:xfrm>
            <a:off x="3577873" y="783939"/>
            <a:ext cx="4002827" cy="430887"/>
          </a:xfrm>
          <a:prstGeom prst="rect">
            <a:avLst/>
          </a:prstGeom>
        </p:spPr>
        <p:txBody>
          <a:bodyPr wrap="none">
            <a:spAutoFit/>
          </a:bodyPr>
          <a:lstStyle/>
          <a:p>
            <a:pPr marL="457200" indent="-457200" algn="just">
              <a:buFont typeface="+mj-lt"/>
              <a:buAutoNum type="arabicPeriod"/>
            </a:pPr>
            <a:r>
              <a:rPr lang="en-US" sz="2200" dirty="0">
                <a:latin typeface="Cambria Math" panose="02040503050406030204" pitchFamily="18" charset="0"/>
                <a:ea typeface="Cambria Math" panose="02040503050406030204" pitchFamily="18" charset="0"/>
              </a:rPr>
              <a:t>Full Functional Dependency</a:t>
            </a:r>
          </a:p>
        </p:txBody>
      </p:sp>
      <p:sp>
        <p:nvSpPr>
          <p:cNvPr id="5" name="Rectangle 4">
            <a:extLst>
              <a:ext uri="{FF2B5EF4-FFF2-40B4-BE49-F238E27FC236}">
                <a16:creationId xmlns:a16="http://schemas.microsoft.com/office/drawing/2014/main" id="{ED1C1AAF-2248-4D9E-8B13-833A5490D835}"/>
              </a:ext>
            </a:extLst>
          </p:cNvPr>
          <p:cNvSpPr/>
          <p:nvPr/>
        </p:nvSpPr>
        <p:spPr>
          <a:xfrm>
            <a:off x="3469063" y="1285495"/>
            <a:ext cx="8276735" cy="1754326"/>
          </a:xfrm>
          <a:prstGeom prst="rect">
            <a:avLst/>
          </a:prstGeom>
        </p:spPr>
        <p:txBody>
          <a:bodyPr wrap="square">
            <a:spAutoFit/>
          </a:bodyPr>
          <a:lstStyle/>
          <a:p>
            <a:pPr marL="742950" lvl="1" indent="-285750" algn="just">
              <a:buFont typeface="Wingdings" panose="05000000000000000000" pitchFamily="2" charset="2"/>
              <a:buChar char="Ø"/>
            </a:pPr>
            <a:r>
              <a:rPr lang="en-US" dirty="0">
                <a:latin typeface="Cambria Math" panose="02040503050406030204" pitchFamily="18" charset="0"/>
                <a:ea typeface="Cambria Math" panose="02040503050406030204" pitchFamily="18" charset="0"/>
              </a:rPr>
              <a:t>In a relation, the attribute B is fully functional dependent on A if B is functionally dependent on A, but not on any proper subset of A.</a:t>
            </a:r>
          </a:p>
          <a:p>
            <a:pPr marL="742950" lvl="1" indent="-285750" algn="just">
              <a:buFont typeface="Wingdings" panose="05000000000000000000" pitchFamily="2" charset="2"/>
              <a:buChar char="Ø"/>
            </a:pPr>
            <a:endParaRPr lang="en-US" dirty="0">
              <a:latin typeface="Cambria Math" panose="02040503050406030204" pitchFamily="18" charset="0"/>
              <a:ea typeface="Cambria Math" panose="02040503050406030204" pitchFamily="18" charset="0"/>
            </a:endParaRPr>
          </a:p>
          <a:p>
            <a:pPr marL="742950" lvl="1" indent="-285750" algn="just">
              <a:buFont typeface="Wingdings" panose="05000000000000000000" pitchFamily="2" charset="2"/>
              <a:buChar char="Ø"/>
            </a:pPr>
            <a:r>
              <a:rPr lang="en-US" dirty="0">
                <a:latin typeface="Cambria Math" panose="02040503050406030204" pitchFamily="18" charset="0"/>
                <a:ea typeface="Cambria Math" panose="02040503050406030204" pitchFamily="18" charset="0"/>
              </a:rPr>
              <a:t>For e.g. {Enrollment, Name, Semester} → Result</a:t>
            </a:r>
          </a:p>
          <a:p>
            <a:pPr marL="742950" lvl="1" indent="-285750" algn="just">
              <a:buFont typeface="Wingdings" panose="05000000000000000000" pitchFamily="2" charset="2"/>
              <a:buChar char="Ø"/>
            </a:pPr>
            <a:endParaRPr lang="en-US" dirty="0">
              <a:latin typeface="Cambria Math" panose="02040503050406030204" pitchFamily="18" charset="0"/>
              <a:ea typeface="Cambria Math" panose="02040503050406030204" pitchFamily="18" charset="0"/>
            </a:endParaRPr>
          </a:p>
          <a:p>
            <a:pPr marL="742950" lvl="1" indent="-285750" algn="just">
              <a:buFont typeface="Wingdings" panose="05000000000000000000" pitchFamily="2" charset="2"/>
              <a:buChar char="Ø"/>
            </a:pPr>
            <a:r>
              <a:rPr lang="en-US" dirty="0">
                <a:latin typeface="Cambria Math" panose="02040503050406030204" pitchFamily="18" charset="0"/>
                <a:ea typeface="Cambria Math" panose="02040503050406030204" pitchFamily="18" charset="0"/>
              </a:rPr>
              <a:t>We need all three {Enrollment, Name, Semester} to find Result.</a:t>
            </a:r>
          </a:p>
        </p:txBody>
      </p:sp>
      <p:sp>
        <p:nvSpPr>
          <p:cNvPr id="9" name="Rectangle 8">
            <a:extLst>
              <a:ext uri="{FF2B5EF4-FFF2-40B4-BE49-F238E27FC236}">
                <a16:creationId xmlns:a16="http://schemas.microsoft.com/office/drawing/2014/main" id="{8982626C-ED9A-447E-BD93-F83FB5DA9FCF}"/>
              </a:ext>
            </a:extLst>
          </p:cNvPr>
          <p:cNvSpPr/>
          <p:nvPr/>
        </p:nvSpPr>
        <p:spPr>
          <a:xfrm>
            <a:off x="3576782" y="3217626"/>
            <a:ext cx="4222631" cy="430887"/>
          </a:xfrm>
          <a:prstGeom prst="rect">
            <a:avLst/>
          </a:prstGeom>
        </p:spPr>
        <p:txBody>
          <a:bodyPr wrap="none">
            <a:spAutoFit/>
          </a:bodyPr>
          <a:lstStyle/>
          <a:p>
            <a:pPr algn="just"/>
            <a:r>
              <a:rPr lang="en-US" sz="2200" dirty="0">
                <a:latin typeface="Cambria Math" panose="02040503050406030204" pitchFamily="18" charset="0"/>
                <a:ea typeface="Cambria Math" panose="02040503050406030204" pitchFamily="18" charset="0"/>
              </a:rPr>
              <a:t>2.  Partial Functional Dependency</a:t>
            </a:r>
          </a:p>
        </p:txBody>
      </p:sp>
      <p:sp>
        <p:nvSpPr>
          <p:cNvPr id="10" name="Rectangle 9">
            <a:extLst>
              <a:ext uri="{FF2B5EF4-FFF2-40B4-BE49-F238E27FC236}">
                <a16:creationId xmlns:a16="http://schemas.microsoft.com/office/drawing/2014/main" id="{891CCFD3-D47C-4C52-94C6-7A4CE8755F79}"/>
              </a:ext>
            </a:extLst>
          </p:cNvPr>
          <p:cNvSpPr/>
          <p:nvPr/>
        </p:nvSpPr>
        <p:spPr>
          <a:xfrm>
            <a:off x="3577873" y="3719182"/>
            <a:ext cx="8276735" cy="2862322"/>
          </a:xfrm>
          <a:prstGeom prst="rect">
            <a:avLst/>
          </a:prstGeom>
        </p:spPr>
        <p:txBody>
          <a:bodyPr wrap="square">
            <a:spAutoFit/>
          </a:bodyPr>
          <a:lstStyle/>
          <a:p>
            <a:pPr marL="742950" lvl="1" indent="-285750" algn="just">
              <a:buFont typeface="Wingdings" panose="05000000000000000000" pitchFamily="2" charset="2"/>
              <a:buChar char="Ø"/>
            </a:pPr>
            <a:r>
              <a:rPr lang="en-US" dirty="0">
                <a:latin typeface="Cambria Math" panose="02040503050406030204" pitchFamily="18" charset="0"/>
                <a:ea typeface="Cambria Math" panose="02040503050406030204" pitchFamily="18" charset="0"/>
              </a:rPr>
              <a:t>In a relation, the attribute B is partially functional dependent on A if B is functionally dependent on A as well as proper subset of A.</a:t>
            </a:r>
          </a:p>
          <a:p>
            <a:pPr marL="742950" lvl="1" indent="-285750" algn="just">
              <a:buFont typeface="Wingdings" panose="05000000000000000000" pitchFamily="2" charset="2"/>
              <a:buChar char="Ø"/>
            </a:pPr>
            <a:endParaRPr lang="en-US" dirty="0">
              <a:latin typeface="Cambria Math" panose="02040503050406030204" pitchFamily="18" charset="0"/>
              <a:ea typeface="Cambria Math" panose="02040503050406030204" pitchFamily="18" charset="0"/>
            </a:endParaRPr>
          </a:p>
          <a:p>
            <a:pPr marL="742950" lvl="1" indent="-285750" algn="just">
              <a:buFont typeface="Wingdings" panose="05000000000000000000" pitchFamily="2" charset="2"/>
              <a:buChar char="Ø"/>
            </a:pPr>
            <a:r>
              <a:rPr lang="en-US" dirty="0">
                <a:latin typeface="Cambria Math" panose="02040503050406030204" pitchFamily="18" charset="0"/>
                <a:ea typeface="Cambria Math" panose="02040503050406030204" pitchFamily="18" charset="0"/>
              </a:rPr>
              <a:t>For e.g. {Enrollment, Name, Semester} → Semester</a:t>
            </a:r>
          </a:p>
          <a:p>
            <a:pPr marL="742950" lvl="1" indent="-285750" algn="just">
              <a:buFont typeface="Wingdings" panose="05000000000000000000" pitchFamily="2" charset="2"/>
              <a:buChar char="Ø"/>
            </a:pPr>
            <a:endParaRPr lang="en-US" dirty="0">
              <a:latin typeface="Cambria Math" panose="02040503050406030204" pitchFamily="18" charset="0"/>
              <a:ea typeface="Cambria Math" panose="02040503050406030204" pitchFamily="18" charset="0"/>
            </a:endParaRPr>
          </a:p>
          <a:p>
            <a:pPr marL="742950" lvl="1" indent="-285750" algn="just">
              <a:buFont typeface="Wingdings" panose="05000000000000000000" pitchFamily="2" charset="2"/>
              <a:buChar char="Ø"/>
            </a:pPr>
            <a:r>
              <a:rPr lang="en-US" dirty="0">
                <a:latin typeface="Cambria Math" panose="02040503050406030204" pitchFamily="18" charset="0"/>
                <a:ea typeface="Cambria Math" panose="02040503050406030204" pitchFamily="18" charset="0"/>
              </a:rPr>
              <a:t>If we remove some attributes from A and still the dependency remains as it is, it can said as partial dependency.</a:t>
            </a:r>
          </a:p>
          <a:p>
            <a:pPr marL="742950" lvl="1" indent="-285750" algn="just">
              <a:buFont typeface="Wingdings" panose="05000000000000000000" pitchFamily="2" charset="2"/>
              <a:buChar char="Ø"/>
            </a:pPr>
            <a:endParaRPr lang="en-US" dirty="0">
              <a:latin typeface="Cambria Math" panose="02040503050406030204" pitchFamily="18" charset="0"/>
              <a:ea typeface="Cambria Math" panose="02040503050406030204" pitchFamily="18" charset="0"/>
            </a:endParaRPr>
          </a:p>
          <a:p>
            <a:pPr marL="742950" lvl="1" indent="-285750" algn="just">
              <a:buFont typeface="Wingdings" panose="05000000000000000000" pitchFamily="2" charset="2"/>
              <a:buChar char="Ø"/>
            </a:pPr>
            <a:r>
              <a:rPr lang="en-US" dirty="0">
                <a:latin typeface="Cambria Math" panose="02040503050406030204" pitchFamily="18" charset="0"/>
                <a:ea typeface="Cambria Math" panose="02040503050406030204" pitchFamily="18" charset="0"/>
              </a:rPr>
              <a:t>For e.g. we can find the result if we have only Enrollment Number. Thus, {Enrollment} → Semester is a partial dependency.</a:t>
            </a:r>
          </a:p>
        </p:txBody>
      </p:sp>
    </p:spTree>
    <p:extLst>
      <p:ext uri="{BB962C8B-B14F-4D97-AF65-F5344CB8AC3E}">
        <p14:creationId xmlns:p14="http://schemas.microsoft.com/office/powerpoint/2010/main" val="339512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Functional Dependency</a:t>
            </a:r>
            <a:br>
              <a:rPr lang="en-IN" b="1" dirty="0">
                <a:solidFill>
                  <a:schemeClr val="tx1"/>
                </a:solidFill>
                <a:latin typeface="Cambria" panose="02040503050406030204" pitchFamily="18" charset="0"/>
                <a:ea typeface="Cambria" panose="02040503050406030204" pitchFamily="18" charset="0"/>
              </a:rPr>
            </a:br>
            <a:endParaRPr lang="en-US" dirty="0"/>
          </a:p>
        </p:txBody>
      </p:sp>
      <p:sp>
        <p:nvSpPr>
          <p:cNvPr id="3" name="Rectangle 2">
            <a:extLst>
              <a:ext uri="{FF2B5EF4-FFF2-40B4-BE49-F238E27FC236}">
                <a16:creationId xmlns:a16="http://schemas.microsoft.com/office/drawing/2014/main" id="{3E1C7754-0584-4C7C-A3AE-862FFF123F21}"/>
              </a:ext>
            </a:extLst>
          </p:cNvPr>
          <p:cNvSpPr/>
          <p:nvPr/>
        </p:nvSpPr>
        <p:spPr>
          <a:xfrm>
            <a:off x="3577873" y="190050"/>
            <a:ext cx="7809706" cy="523220"/>
          </a:xfrm>
          <a:prstGeom prst="rect">
            <a:avLst/>
          </a:prstGeom>
        </p:spPr>
        <p:txBody>
          <a:bodyPr wrap="square">
            <a:spAutoFit/>
          </a:bodyPr>
          <a:lstStyle/>
          <a:p>
            <a:r>
              <a:rPr lang="en-US" sz="2800" b="1" dirty="0">
                <a:latin typeface="Cambria Math" panose="02040503050406030204" pitchFamily="18" charset="0"/>
                <a:ea typeface="Cambria Math" panose="02040503050406030204" pitchFamily="18" charset="0"/>
              </a:rPr>
              <a:t>Types of Functional Dependencies</a:t>
            </a:r>
          </a:p>
        </p:txBody>
      </p:sp>
      <p:sp>
        <p:nvSpPr>
          <p:cNvPr id="4" name="Rectangle 3">
            <a:extLst>
              <a:ext uri="{FF2B5EF4-FFF2-40B4-BE49-F238E27FC236}">
                <a16:creationId xmlns:a16="http://schemas.microsoft.com/office/drawing/2014/main" id="{D4BDAD08-D20E-4F64-8E90-22E750470B24}"/>
              </a:ext>
            </a:extLst>
          </p:cNvPr>
          <p:cNvSpPr/>
          <p:nvPr/>
        </p:nvSpPr>
        <p:spPr>
          <a:xfrm>
            <a:off x="3576782" y="783939"/>
            <a:ext cx="4757200" cy="430887"/>
          </a:xfrm>
          <a:prstGeom prst="rect">
            <a:avLst/>
          </a:prstGeom>
        </p:spPr>
        <p:txBody>
          <a:bodyPr wrap="none">
            <a:spAutoFit/>
          </a:bodyPr>
          <a:lstStyle/>
          <a:p>
            <a:pPr algn="just"/>
            <a:r>
              <a:rPr lang="en-US" sz="2200" dirty="0">
                <a:latin typeface="Cambria Math" panose="02040503050406030204" pitchFamily="18" charset="0"/>
                <a:ea typeface="Cambria Math" panose="02040503050406030204" pitchFamily="18" charset="0"/>
              </a:rPr>
              <a:t>3.    Transitive Functional Dependency</a:t>
            </a:r>
          </a:p>
        </p:txBody>
      </p:sp>
      <p:sp>
        <p:nvSpPr>
          <p:cNvPr id="5" name="Rectangle 4">
            <a:extLst>
              <a:ext uri="{FF2B5EF4-FFF2-40B4-BE49-F238E27FC236}">
                <a16:creationId xmlns:a16="http://schemas.microsoft.com/office/drawing/2014/main" id="{ED1C1AAF-2248-4D9E-8B13-833A5490D835}"/>
              </a:ext>
            </a:extLst>
          </p:cNvPr>
          <p:cNvSpPr/>
          <p:nvPr/>
        </p:nvSpPr>
        <p:spPr>
          <a:xfrm>
            <a:off x="3469063" y="1285495"/>
            <a:ext cx="8276735" cy="1477328"/>
          </a:xfrm>
          <a:prstGeom prst="rect">
            <a:avLst/>
          </a:prstGeom>
        </p:spPr>
        <p:txBody>
          <a:bodyPr wrap="square">
            <a:spAutoFit/>
          </a:bodyPr>
          <a:lstStyle/>
          <a:p>
            <a:pPr marL="742950" lvl="1" indent="-285750" algn="just">
              <a:buFont typeface="Wingdings" panose="05000000000000000000" pitchFamily="2" charset="2"/>
              <a:buChar char="Ø"/>
            </a:pPr>
            <a:r>
              <a:rPr lang="en-US" dirty="0">
                <a:latin typeface="Cambria Math" panose="02040503050406030204" pitchFamily="18" charset="0"/>
                <a:ea typeface="Cambria Math" panose="02040503050406030204" pitchFamily="18" charset="0"/>
              </a:rPr>
              <a:t>In a relation, if attribute A → B and B → C, then C is transitively depends on A.</a:t>
            </a:r>
          </a:p>
          <a:p>
            <a:pPr marL="742950" lvl="1" indent="-285750" algn="just">
              <a:buFont typeface="Wingdings" panose="05000000000000000000" pitchFamily="2" charset="2"/>
              <a:buChar char="Ø"/>
            </a:pPr>
            <a:endParaRPr lang="en-US" dirty="0">
              <a:latin typeface="Cambria Math" panose="02040503050406030204" pitchFamily="18" charset="0"/>
              <a:ea typeface="Cambria Math" panose="02040503050406030204" pitchFamily="18" charset="0"/>
            </a:endParaRPr>
          </a:p>
          <a:p>
            <a:pPr marL="742950" lvl="1" indent="-285750" algn="just">
              <a:buFont typeface="Wingdings" panose="05000000000000000000" pitchFamily="2" charset="2"/>
              <a:buChar char="Ø"/>
            </a:pPr>
            <a:r>
              <a:rPr lang="en-US" dirty="0">
                <a:latin typeface="Cambria Math" panose="02040503050406030204" pitchFamily="18" charset="0"/>
                <a:ea typeface="Cambria Math" panose="02040503050406030204" pitchFamily="18" charset="0"/>
              </a:rPr>
              <a:t>For e.g., Account_No → Cust_Name and Cust_Name → Branch, then      Account_No → Branch.</a:t>
            </a:r>
          </a:p>
        </p:txBody>
      </p:sp>
      <p:sp>
        <p:nvSpPr>
          <p:cNvPr id="9" name="Rectangle 8">
            <a:extLst>
              <a:ext uri="{FF2B5EF4-FFF2-40B4-BE49-F238E27FC236}">
                <a16:creationId xmlns:a16="http://schemas.microsoft.com/office/drawing/2014/main" id="{8982626C-ED9A-447E-BD93-F83FB5DA9FCF}"/>
              </a:ext>
            </a:extLst>
          </p:cNvPr>
          <p:cNvSpPr/>
          <p:nvPr/>
        </p:nvSpPr>
        <p:spPr>
          <a:xfrm>
            <a:off x="3576782" y="2762823"/>
            <a:ext cx="4206473" cy="430887"/>
          </a:xfrm>
          <a:prstGeom prst="rect">
            <a:avLst/>
          </a:prstGeom>
        </p:spPr>
        <p:txBody>
          <a:bodyPr wrap="none">
            <a:spAutoFit/>
          </a:bodyPr>
          <a:lstStyle/>
          <a:p>
            <a:pPr algn="just"/>
            <a:r>
              <a:rPr lang="en-US" sz="2200" dirty="0">
                <a:latin typeface="Cambria Math" panose="02040503050406030204" pitchFamily="18" charset="0"/>
                <a:ea typeface="Cambria Math" panose="02040503050406030204" pitchFamily="18" charset="0"/>
              </a:rPr>
              <a:t>4.  Trivial Functional Dependency</a:t>
            </a:r>
          </a:p>
        </p:txBody>
      </p:sp>
      <p:sp>
        <p:nvSpPr>
          <p:cNvPr id="10" name="Rectangle 9">
            <a:extLst>
              <a:ext uri="{FF2B5EF4-FFF2-40B4-BE49-F238E27FC236}">
                <a16:creationId xmlns:a16="http://schemas.microsoft.com/office/drawing/2014/main" id="{891CCFD3-D47C-4C52-94C6-7A4CE8755F79}"/>
              </a:ext>
            </a:extLst>
          </p:cNvPr>
          <p:cNvSpPr/>
          <p:nvPr/>
        </p:nvSpPr>
        <p:spPr>
          <a:xfrm>
            <a:off x="3469062" y="3333007"/>
            <a:ext cx="8276735" cy="1200329"/>
          </a:xfrm>
          <a:prstGeom prst="rect">
            <a:avLst/>
          </a:prstGeom>
        </p:spPr>
        <p:txBody>
          <a:bodyPr wrap="square">
            <a:spAutoFit/>
          </a:bodyPr>
          <a:lstStyle/>
          <a:p>
            <a:pPr marL="742950" lvl="1" indent="-285750" algn="just">
              <a:buFont typeface="Wingdings" panose="05000000000000000000" pitchFamily="2" charset="2"/>
              <a:buChar char="Ø"/>
            </a:pPr>
            <a:r>
              <a:rPr lang="en-US" dirty="0">
                <a:latin typeface="Cambria Math" panose="02040503050406030204" pitchFamily="18" charset="0"/>
                <a:ea typeface="Cambria Math" panose="02040503050406030204" pitchFamily="18" charset="0"/>
              </a:rPr>
              <a:t>Consider A → B and this can be said as Trivial Dependency if B is the subset of A.</a:t>
            </a:r>
          </a:p>
          <a:p>
            <a:pPr marL="742950" lvl="1" indent="-285750" algn="just">
              <a:buFont typeface="Wingdings" panose="05000000000000000000" pitchFamily="2" charset="2"/>
              <a:buChar char="Ø"/>
            </a:pPr>
            <a:endParaRPr lang="en-US" dirty="0">
              <a:latin typeface="Cambria Math" panose="02040503050406030204" pitchFamily="18" charset="0"/>
              <a:ea typeface="Cambria Math" panose="02040503050406030204" pitchFamily="18" charset="0"/>
            </a:endParaRPr>
          </a:p>
          <a:p>
            <a:pPr marL="742950" lvl="1" indent="-285750" algn="just">
              <a:buFont typeface="Wingdings" panose="05000000000000000000" pitchFamily="2" charset="2"/>
              <a:buChar char="Ø"/>
            </a:pPr>
            <a:r>
              <a:rPr lang="en-US" dirty="0">
                <a:latin typeface="Cambria Math" panose="02040503050406030204" pitchFamily="18" charset="0"/>
                <a:ea typeface="Cambria Math" panose="02040503050406030204" pitchFamily="18" charset="0"/>
              </a:rPr>
              <a:t>For e.g. {Enrollment, Name, Semester} → Name</a:t>
            </a:r>
          </a:p>
        </p:txBody>
      </p:sp>
      <p:sp>
        <p:nvSpPr>
          <p:cNvPr id="8" name="Rectangle 7">
            <a:extLst>
              <a:ext uri="{FF2B5EF4-FFF2-40B4-BE49-F238E27FC236}">
                <a16:creationId xmlns:a16="http://schemas.microsoft.com/office/drawing/2014/main" id="{9054671F-7D96-477F-A5B1-81A275875171}"/>
              </a:ext>
            </a:extLst>
          </p:cNvPr>
          <p:cNvSpPr/>
          <p:nvPr/>
        </p:nvSpPr>
        <p:spPr>
          <a:xfrm>
            <a:off x="3576782" y="4565561"/>
            <a:ext cx="4797980" cy="430887"/>
          </a:xfrm>
          <a:prstGeom prst="rect">
            <a:avLst/>
          </a:prstGeom>
        </p:spPr>
        <p:txBody>
          <a:bodyPr wrap="none">
            <a:spAutoFit/>
          </a:bodyPr>
          <a:lstStyle/>
          <a:p>
            <a:pPr algn="just"/>
            <a:r>
              <a:rPr lang="en-US" sz="2200" dirty="0">
                <a:latin typeface="Cambria Math" panose="02040503050406030204" pitchFamily="18" charset="0"/>
                <a:ea typeface="Cambria Math" panose="02040503050406030204" pitchFamily="18" charset="0"/>
              </a:rPr>
              <a:t>5.  Non-Trivial Functional Dependency</a:t>
            </a:r>
          </a:p>
        </p:txBody>
      </p:sp>
      <p:sp>
        <p:nvSpPr>
          <p:cNvPr id="11" name="Rectangle 10">
            <a:extLst>
              <a:ext uri="{FF2B5EF4-FFF2-40B4-BE49-F238E27FC236}">
                <a16:creationId xmlns:a16="http://schemas.microsoft.com/office/drawing/2014/main" id="{67F068D2-0FE5-4881-B137-D960C6E4244C}"/>
              </a:ext>
            </a:extLst>
          </p:cNvPr>
          <p:cNvSpPr/>
          <p:nvPr/>
        </p:nvSpPr>
        <p:spPr>
          <a:xfrm>
            <a:off x="3469062" y="5124855"/>
            <a:ext cx="8276735" cy="1200329"/>
          </a:xfrm>
          <a:prstGeom prst="rect">
            <a:avLst/>
          </a:prstGeom>
        </p:spPr>
        <p:txBody>
          <a:bodyPr wrap="square">
            <a:spAutoFit/>
          </a:bodyPr>
          <a:lstStyle/>
          <a:p>
            <a:pPr marL="742950" lvl="1" indent="-285750" algn="just">
              <a:buFont typeface="Wingdings" panose="05000000000000000000" pitchFamily="2" charset="2"/>
              <a:buChar char="Ø"/>
            </a:pPr>
            <a:r>
              <a:rPr lang="en-US" dirty="0">
                <a:latin typeface="Cambria Math" panose="02040503050406030204" pitchFamily="18" charset="0"/>
                <a:ea typeface="Cambria Math" panose="02040503050406030204" pitchFamily="18" charset="0"/>
              </a:rPr>
              <a:t>Consider A → B and this can be said as Non-Trivial Dependency if B is not the subset of A.</a:t>
            </a:r>
          </a:p>
          <a:p>
            <a:pPr marL="742950" lvl="1" indent="-285750" algn="just">
              <a:buFont typeface="Wingdings" panose="05000000000000000000" pitchFamily="2" charset="2"/>
              <a:buChar char="Ø"/>
            </a:pPr>
            <a:endParaRPr lang="en-US" dirty="0">
              <a:latin typeface="Cambria Math" panose="02040503050406030204" pitchFamily="18" charset="0"/>
              <a:ea typeface="Cambria Math" panose="02040503050406030204" pitchFamily="18" charset="0"/>
            </a:endParaRPr>
          </a:p>
          <a:p>
            <a:pPr marL="742950" lvl="1" indent="-285750" algn="just">
              <a:buFont typeface="Wingdings" panose="05000000000000000000" pitchFamily="2" charset="2"/>
              <a:buChar char="Ø"/>
            </a:pPr>
            <a:r>
              <a:rPr lang="en-US" dirty="0">
                <a:latin typeface="Cambria Math" panose="02040503050406030204" pitchFamily="18" charset="0"/>
                <a:ea typeface="Cambria Math" panose="02040503050406030204" pitchFamily="18" charset="0"/>
              </a:rPr>
              <a:t>For e.g. {Enrollment, Name, Semester} → Result</a:t>
            </a:r>
          </a:p>
        </p:txBody>
      </p:sp>
    </p:spTree>
    <p:extLst>
      <p:ext uri="{BB962C8B-B14F-4D97-AF65-F5344CB8AC3E}">
        <p14:creationId xmlns:p14="http://schemas.microsoft.com/office/powerpoint/2010/main" val="101000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Closure Set :</a:t>
            </a:r>
            <a:br>
              <a:rPr lang="en-US" b="1" dirty="0">
                <a:solidFill>
                  <a:schemeClr val="tx1"/>
                </a:solidFill>
                <a:latin typeface="Cambria" panose="02040503050406030204" pitchFamily="18" charset="0"/>
                <a:ea typeface="Cambria" panose="02040503050406030204" pitchFamily="18" charset="0"/>
              </a:rPr>
            </a:br>
            <a:r>
              <a:rPr lang="en-US" b="1" dirty="0">
                <a:solidFill>
                  <a:schemeClr val="tx1"/>
                </a:solidFill>
                <a:latin typeface="Cambria" panose="02040503050406030204" pitchFamily="18" charset="0"/>
                <a:ea typeface="Cambria" panose="02040503050406030204" pitchFamily="18" charset="0"/>
              </a:rPr>
              <a:t>Armstrong’s Axioms (Inference Rules)</a:t>
            </a:r>
            <a:br>
              <a:rPr lang="en-IN" b="1" dirty="0">
                <a:solidFill>
                  <a:schemeClr val="tx1"/>
                </a:solidFill>
                <a:latin typeface="Cambria" panose="02040503050406030204" pitchFamily="18" charset="0"/>
                <a:ea typeface="Cambria" panose="02040503050406030204" pitchFamily="18" charset="0"/>
              </a:rPr>
            </a:br>
            <a:endParaRPr lang="en-US" dirty="0"/>
          </a:p>
        </p:txBody>
      </p:sp>
      <p:sp>
        <p:nvSpPr>
          <p:cNvPr id="3" name="Rectangle 2">
            <a:extLst>
              <a:ext uri="{FF2B5EF4-FFF2-40B4-BE49-F238E27FC236}">
                <a16:creationId xmlns:a16="http://schemas.microsoft.com/office/drawing/2014/main" id="{9AC49A75-6937-4AA3-96BE-89A22EFCC67F}"/>
              </a:ext>
            </a:extLst>
          </p:cNvPr>
          <p:cNvSpPr/>
          <p:nvPr/>
        </p:nvSpPr>
        <p:spPr>
          <a:xfrm>
            <a:off x="3425071" y="183526"/>
            <a:ext cx="8697799" cy="707886"/>
          </a:xfrm>
          <a:prstGeom prst="rect">
            <a:avLst/>
          </a:prstGeom>
        </p:spPr>
        <p:txBody>
          <a:bodyPr wrap="square">
            <a:spAutoFit/>
          </a:bodyPr>
          <a:lstStyle/>
          <a:p>
            <a:pPr algn="just"/>
            <a:r>
              <a:rPr lang="en-US" sz="2000" dirty="0">
                <a:latin typeface="Cambria Math" panose="02040503050406030204" pitchFamily="18" charset="0"/>
                <a:ea typeface="Cambria Math" panose="02040503050406030204" pitchFamily="18" charset="0"/>
              </a:rPr>
              <a:t>Armstrong's axioms are a set of rules used to derive the functional dependencies on a relational database.</a:t>
            </a:r>
          </a:p>
        </p:txBody>
      </p:sp>
      <p:sp>
        <p:nvSpPr>
          <p:cNvPr id="4" name="Rectangle 3">
            <a:extLst>
              <a:ext uri="{FF2B5EF4-FFF2-40B4-BE49-F238E27FC236}">
                <a16:creationId xmlns:a16="http://schemas.microsoft.com/office/drawing/2014/main" id="{02DD7B78-02CF-409F-A3F1-E7703D9DB05A}"/>
              </a:ext>
            </a:extLst>
          </p:cNvPr>
          <p:cNvSpPr/>
          <p:nvPr/>
        </p:nvSpPr>
        <p:spPr>
          <a:xfrm>
            <a:off x="3604181" y="1051537"/>
            <a:ext cx="3145411" cy="5170646"/>
          </a:xfrm>
          <a:prstGeom prst="rect">
            <a:avLst/>
          </a:prstGeom>
        </p:spPr>
        <p:txBody>
          <a:bodyPr wrap="square">
            <a:spAutoFit/>
          </a:bodyPr>
          <a:lstStyle/>
          <a:p>
            <a:pPr marL="457200" indent="-457200">
              <a:buFont typeface="+mj-lt"/>
              <a:buAutoNum type="arabicPeriod"/>
            </a:pPr>
            <a:r>
              <a:rPr lang="en-US" sz="2200" dirty="0">
                <a:latin typeface="Cambria Math" panose="02040503050406030204" pitchFamily="18" charset="0"/>
                <a:ea typeface="Cambria Math" panose="02040503050406030204" pitchFamily="18" charset="0"/>
              </a:rPr>
              <a:t>Reflexivity</a:t>
            </a:r>
          </a:p>
          <a:p>
            <a:pPr lvl="1"/>
            <a:r>
              <a:rPr lang="en-US" sz="2200" dirty="0">
                <a:latin typeface="Cambria Math" panose="02040503050406030204" pitchFamily="18" charset="0"/>
                <a:ea typeface="Cambria Math" panose="02040503050406030204" pitchFamily="18" charset="0"/>
              </a:rPr>
              <a:t>If B is a subset of A </a:t>
            </a:r>
          </a:p>
          <a:p>
            <a:pPr lvl="1"/>
            <a:r>
              <a:rPr lang="en-US" sz="2200" dirty="0">
                <a:latin typeface="Cambria Math" panose="02040503050406030204" pitchFamily="18" charset="0"/>
                <a:ea typeface="Cambria Math" panose="02040503050406030204" pitchFamily="18" charset="0"/>
              </a:rPr>
              <a:t>	then A → B</a:t>
            </a:r>
          </a:p>
          <a:p>
            <a:pPr lvl="1"/>
            <a:endParaRPr lang="en-US" sz="2200" dirty="0">
              <a:latin typeface="Cambria Math" panose="02040503050406030204" pitchFamily="18" charset="0"/>
              <a:ea typeface="Cambria Math" panose="02040503050406030204" pitchFamily="18" charset="0"/>
            </a:endParaRPr>
          </a:p>
          <a:p>
            <a:pPr marL="457200" indent="-457200">
              <a:buFont typeface="+mj-lt"/>
              <a:buAutoNum type="arabicPeriod"/>
            </a:pPr>
            <a:r>
              <a:rPr lang="en-US" sz="2200" dirty="0">
                <a:latin typeface="Cambria Math" panose="02040503050406030204" pitchFamily="18" charset="0"/>
                <a:ea typeface="Cambria Math" panose="02040503050406030204" pitchFamily="18" charset="0"/>
              </a:rPr>
              <a:t>Augmentation</a:t>
            </a:r>
          </a:p>
          <a:p>
            <a:pPr lvl="1"/>
            <a:r>
              <a:rPr lang="en-US" sz="2200" dirty="0">
                <a:latin typeface="Cambria Math" panose="02040503050406030204" pitchFamily="18" charset="0"/>
                <a:ea typeface="Cambria Math" panose="02040503050406030204" pitchFamily="18" charset="0"/>
              </a:rPr>
              <a:t>If A → B </a:t>
            </a:r>
          </a:p>
          <a:p>
            <a:pPr lvl="1"/>
            <a:r>
              <a:rPr lang="en-US" sz="2200" dirty="0">
                <a:latin typeface="Cambria Math" panose="02040503050406030204" pitchFamily="18" charset="0"/>
                <a:ea typeface="Cambria Math" panose="02040503050406030204" pitchFamily="18" charset="0"/>
              </a:rPr>
              <a:t>	then AC → BC</a:t>
            </a:r>
          </a:p>
          <a:p>
            <a:pPr lvl="1"/>
            <a:endParaRPr lang="en-US" sz="2200" dirty="0">
              <a:latin typeface="Cambria Math" panose="02040503050406030204" pitchFamily="18" charset="0"/>
              <a:ea typeface="Cambria Math" panose="02040503050406030204" pitchFamily="18" charset="0"/>
            </a:endParaRPr>
          </a:p>
          <a:p>
            <a:pPr marL="457200" indent="-457200">
              <a:buFont typeface="+mj-lt"/>
              <a:buAutoNum type="arabicPeriod"/>
            </a:pPr>
            <a:r>
              <a:rPr lang="en-US" sz="2200" dirty="0">
                <a:latin typeface="Cambria Math" panose="02040503050406030204" pitchFamily="18" charset="0"/>
                <a:ea typeface="Cambria Math" panose="02040503050406030204" pitchFamily="18" charset="0"/>
              </a:rPr>
              <a:t>Transitivity</a:t>
            </a:r>
          </a:p>
          <a:p>
            <a:pPr lvl="1"/>
            <a:r>
              <a:rPr lang="en-US" sz="2200" dirty="0">
                <a:latin typeface="Cambria Math" panose="02040503050406030204" pitchFamily="18" charset="0"/>
                <a:ea typeface="Cambria Math" panose="02040503050406030204" pitchFamily="18" charset="0"/>
              </a:rPr>
              <a:t>If A → B and B → C </a:t>
            </a:r>
          </a:p>
          <a:p>
            <a:pPr lvl="1"/>
            <a:r>
              <a:rPr lang="en-US" sz="2200" dirty="0">
                <a:latin typeface="Cambria Math" panose="02040503050406030204" pitchFamily="18" charset="0"/>
                <a:ea typeface="Cambria Math" panose="02040503050406030204" pitchFamily="18" charset="0"/>
              </a:rPr>
              <a:t>	then A → C</a:t>
            </a:r>
          </a:p>
          <a:p>
            <a:pPr lvl="1"/>
            <a:endParaRPr lang="en-US" sz="2200" dirty="0">
              <a:latin typeface="Cambria Math" panose="02040503050406030204" pitchFamily="18" charset="0"/>
              <a:ea typeface="Cambria Math" panose="02040503050406030204" pitchFamily="18" charset="0"/>
            </a:endParaRPr>
          </a:p>
          <a:p>
            <a:pPr marL="457200" indent="-457200">
              <a:buFont typeface="+mj-lt"/>
              <a:buAutoNum type="arabicPeriod"/>
            </a:pPr>
            <a:r>
              <a:rPr lang="en-US" sz="2200" dirty="0">
                <a:latin typeface="Cambria Math" panose="02040503050406030204" pitchFamily="18" charset="0"/>
                <a:ea typeface="Cambria Math" panose="02040503050406030204" pitchFamily="18" charset="0"/>
              </a:rPr>
              <a:t>Pseudo Transitivity</a:t>
            </a:r>
          </a:p>
          <a:p>
            <a:pPr lvl="1"/>
            <a:r>
              <a:rPr lang="en-US" sz="2200" dirty="0">
                <a:latin typeface="Cambria Math" panose="02040503050406030204" pitchFamily="18" charset="0"/>
                <a:ea typeface="Cambria Math" panose="02040503050406030204" pitchFamily="18" charset="0"/>
              </a:rPr>
              <a:t>If A → B and BD → C </a:t>
            </a:r>
          </a:p>
          <a:p>
            <a:pPr lvl="1"/>
            <a:r>
              <a:rPr lang="en-US" sz="2200" dirty="0">
                <a:latin typeface="Cambria Math" panose="02040503050406030204" pitchFamily="18" charset="0"/>
                <a:ea typeface="Cambria Math" panose="02040503050406030204" pitchFamily="18" charset="0"/>
              </a:rPr>
              <a:t>	then AD → C</a:t>
            </a:r>
          </a:p>
        </p:txBody>
      </p:sp>
      <p:sp>
        <p:nvSpPr>
          <p:cNvPr id="5" name="Rectangle 4">
            <a:extLst>
              <a:ext uri="{FF2B5EF4-FFF2-40B4-BE49-F238E27FC236}">
                <a16:creationId xmlns:a16="http://schemas.microsoft.com/office/drawing/2014/main" id="{99A61280-8C67-4EC1-AD1E-37C473BEE613}"/>
              </a:ext>
            </a:extLst>
          </p:cNvPr>
          <p:cNvSpPr/>
          <p:nvPr/>
        </p:nvSpPr>
        <p:spPr>
          <a:xfrm>
            <a:off x="7227217" y="1051537"/>
            <a:ext cx="3340231" cy="5170646"/>
          </a:xfrm>
          <a:prstGeom prst="rect">
            <a:avLst/>
          </a:prstGeom>
        </p:spPr>
        <p:txBody>
          <a:bodyPr wrap="square">
            <a:spAutoFit/>
          </a:bodyPr>
          <a:lstStyle/>
          <a:p>
            <a:pPr marL="457200" indent="-457200">
              <a:buFont typeface="+mj-lt"/>
              <a:buAutoNum type="arabicPeriod" startAt="5"/>
            </a:pPr>
            <a:r>
              <a:rPr lang="en-US" sz="2200" dirty="0">
                <a:latin typeface="Cambria Math" panose="02040503050406030204" pitchFamily="18" charset="0"/>
                <a:ea typeface="Cambria Math" panose="02040503050406030204" pitchFamily="18" charset="0"/>
              </a:rPr>
              <a:t>Self-determination</a:t>
            </a:r>
          </a:p>
          <a:p>
            <a:pPr lvl="1">
              <a:buClr>
                <a:schemeClr val="tx1"/>
              </a:buClr>
            </a:pPr>
            <a:r>
              <a:rPr lang="en-US" sz="2200" dirty="0">
                <a:latin typeface="Cambria Math" panose="02040503050406030204" pitchFamily="18" charset="0"/>
                <a:ea typeface="Cambria Math" panose="02040503050406030204" pitchFamily="18" charset="0"/>
              </a:rPr>
              <a:t>A → A</a:t>
            </a:r>
          </a:p>
          <a:p>
            <a:pPr lvl="1">
              <a:buClr>
                <a:schemeClr val="tx1"/>
              </a:buClr>
            </a:pPr>
            <a:endParaRPr lang="en-US" sz="2200" dirty="0">
              <a:latin typeface="Cambria Math" panose="02040503050406030204" pitchFamily="18" charset="0"/>
              <a:ea typeface="Cambria Math" panose="02040503050406030204" pitchFamily="18" charset="0"/>
            </a:endParaRPr>
          </a:p>
          <a:p>
            <a:pPr marL="457200" indent="-457200">
              <a:buFont typeface="+mj-lt"/>
              <a:buAutoNum type="arabicPeriod" startAt="5"/>
            </a:pPr>
            <a:r>
              <a:rPr lang="en-US" sz="2200" dirty="0">
                <a:latin typeface="Cambria Math" panose="02040503050406030204" pitchFamily="18" charset="0"/>
                <a:ea typeface="Cambria Math" panose="02040503050406030204" pitchFamily="18" charset="0"/>
              </a:rPr>
              <a:t>Decomposition</a:t>
            </a:r>
          </a:p>
          <a:p>
            <a:pPr lvl="1"/>
            <a:r>
              <a:rPr lang="en-US" sz="2200" dirty="0">
                <a:latin typeface="Cambria Math" panose="02040503050406030204" pitchFamily="18" charset="0"/>
                <a:ea typeface="Cambria Math" panose="02040503050406030204" pitchFamily="18" charset="0"/>
              </a:rPr>
              <a:t>If A → BC </a:t>
            </a:r>
          </a:p>
          <a:p>
            <a:pPr lvl="1"/>
            <a:r>
              <a:rPr lang="en-US" sz="2200" dirty="0">
                <a:latin typeface="Cambria Math" panose="02040503050406030204" pitchFamily="18" charset="0"/>
                <a:ea typeface="Cambria Math" panose="02040503050406030204" pitchFamily="18" charset="0"/>
              </a:rPr>
              <a:t>	then A → B </a:t>
            </a:r>
          </a:p>
          <a:p>
            <a:pPr lvl="1"/>
            <a:r>
              <a:rPr lang="en-US" sz="2200" dirty="0">
                <a:latin typeface="Cambria Math" panose="02040503050406030204" pitchFamily="18" charset="0"/>
                <a:ea typeface="Cambria Math" panose="02040503050406030204" pitchFamily="18" charset="0"/>
              </a:rPr>
              <a:t>        and A → C</a:t>
            </a:r>
          </a:p>
          <a:p>
            <a:pPr lvl="1"/>
            <a:endParaRPr lang="en-US" sz="2200" dirty="0">
              <a:latin typeface="Cambria Math" panose="02040503050406030204" pitchFamily="18" charset="0"/>
              <a:ea typeface="Cambria Math" panose="02040503050406030204" pitchFamily="18" charset="0"/>
            </a:endParaRPr>
          </a:p>
          <a:p>
            <a:pPr marL="457200" indent="-457200">
              <a:buFont typeface="+mj-lt"/>
              <a:buAutoNum type="arabicPeriod" startAt="5"/>
            </a:pPr>
            <a:r>
              <a:rPr lang="en-US" sz="2200" dirty="0">
                <a:latin typeface="Cambria Math" panose="02040503050406030204" pitchFamily="18" charset="0"/>
                <a:ea typeface="Cambria Math" panose="02040503050406030204" pitchFamily="18" charset="0"/>
              </a:rPr>
              <a:t>Union</a:t>
            </a:r>
          </a:p>
          <a:p>
            <a:pPr lvl="1"/>
            <a:r>
              <a:rPr lang="en-US" sz="2200" dirty="0">
                <a:latin typeface="Cambria Math" panose="02040503050406030204" pitchFamily="18" charset="0"/>
                <a:ea typeface="Cambria Math" panose="02040503050406030204" pitchFamily="18" charset="0"/>
              </a:rPr>
              <a:t>If A → B and A → C </a:t>
            </a:r>
          </a:p>
          <a:p>
            <a:pPr lvl="1"/>
            <a:r>
              <a:rPr lang="en-US" sz="2200" dirty="0">
                <a:latin typeface="Cambria Math" panose="02040503050406030204" pitchFamily="18" charset="0"/>
                <a:ea typeface="Cambria Math" panose="02040503050406030204" pitchFamily="18" charset="0"/>
              </a:rPr>
              <a:t>	then A → BC</a:t>
            </a:r>
          </a:p>
          <a:p>
            <a:pPr lvl="1"/>
            <a:endParaRPr lang="en-US" sz="2200" dirty="0">
              <a:latin typeface="Cambria Math" panose="02040503050406030204" pitchFamily="18" charset="0"/>
              <a:ea typeface="Cambria Math" panose="02040503050406030204" pitchFamily="18" charset="0"/>
            </a:endParaRPr>
          </a:p>
          <a:p>
            <a:pPr marL="457200" indent="-457200">
              <a:buFont typeface="+mj-lt"/>
              <a:buAutoNum type="arabicPeriod" startAt="5"/>
            </a:pPr>
            <a:r>
              <a:rPr lang="en-US" sz="2200" dirty="0">
                <a:latin typeface="Cambria Math" panose="02040503050406030204" pitchFamily="18" charset="0"/>
                <a:ea typeface="Cambria Math" panose="02040503050406030204" pitchFamily="18" charset="0"/>
              </a:rPr>
              <a:t>Composition</a:t>
            </a:r>
          </a:p>
          <a:p>
            <a:pPr lvl="1"/>
            <a:r>
              <a:rPr lang="en-US" sz="2200" dirty="0">
                <a:latin typeface="Cambria Math" panose="02040503050406030204" pitchFamily="18" charset="0"/>
                <a:ea typeface="Cambria Math" panose="02040503050406030204" pitchFamily="18" charset="0"/>
              </a:rPr>
              <a:t>If A → B and C → D </a:t>
            </a:r>
          </a:p>
          <a:p>
            <a:pPr lvl="1"/>
            <a:r>
              <a:rPr lang="en-US" sz="2200" dirty="0">
                <a:latin typeface="Cambria Math" panose="02040503050406030204" pitchFamily="18" charset="0"/>
                <a:ea typeface="Cambria Math" panose="02040503050406030204" pitchFamily="18" charset="0"/>
              </a:rPr>
              <a:t>	then AC → BD</a:t>
            </a:r>
          </a:p>
        </p:txBody>
      </p:sp>
    </p:spTree>
    <p:extLst>
      <p:ext uri="{BB962C8B-B14F-4D97-AF65-F5344CB8AC3E}">
        <p14:creationId xmlns:p14="http://schemas.microsoft.com/office/powerpoint/2010/main" val="193028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3" end="3"/>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4" end="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5" end="5"/>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8" end="8"/>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2" end="12"/>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
                                            <p:txEl>
                                              <p:pRg st="13" end="13"/>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Closure Set of FD (Functional Dependency)</a:t>
            </a:r>
            <a:br>
              <a:rPr lang="en-IN" b="1" dirty="0">
                <a:solidFill>
                  <a:schemeClr val="tx1"/>
                </a:solidFill>
                <a:latin typeface="Cambria" panose="02040503050406030204" pitchFamily="18" charset="0"/>
                <a:ea typeface="Cambria" panose="02040503050406030204" pitchFamily="18" charset="0"/>
              </a:rPr>
            </a:br>
            <a:endParaRPr lang="en-US" dirty="0"/>
          </a:p>
        </p:txBody>
      </p:sp>
      <p:sp>
        <p:nvSpPr>
          <p:cNvPr id="6" name="Rectangle 5">
            <a:extLst>
              <a:ext uri="{FF2B5EF4-FFF2-40B4-BE49-F238E27FC236}">
                <a16:creationId xmlns:a16="http://schemas.microsoft.com/office/drawing/2014/main" id="{D7F10292-911E-44B4-8693-E9FB5D7BCE52}"/>
              </a:ext>
            </a:extLst>
          </p:cNvPr>
          <p:cNvSpPr/>
          <p:nvPr/>
        </p:nvSpPr>
        <p:spPr>
          <a:xfrm>
            <a:off x="3481633" y="1936911"/>
            <a:ext cx="8254738" cy="2492990"/>
          </a:xfrm>
          <a:prstGeom prst="rect">
            <a:avLst/>
          </a:prstGeom>
        </p:spPr>
        <p:txBody>
          <a:bodyPr wrap="square">
            <a:spAutoFit/>
          </a:bodyPr>
          <a:lstStyle/>
          <a:p>
            <a:pPr marL="342900" indent="-342900" algn="just">
              <a:buFont typeface="Wingdings" panose="05000000000000000000" pitchFamily="2" charset="2"/>
              <a:buChar char="Ø"/>
            </a:pPr>
            <a:r>
              <a:rPr lang="en-US" sz="2200" dirty="0">
                <a:latin typeface="Cambria Math" panose="02040503050406030204" pitchFamily="18" charset="0"/>
                <a:ea typeface="Cambria Math" panose="02040503050406030204" pitchFamily="18" charset="0"/>
              </a:rPr>
              <a:t>It is a set of FDs that can be created from an existing set of FD (F).</a:t>
            </a:r>
          </a:p>
          <a:p>
            <a:pPr marL="342900" indent="-342900" algn="just">
              <a:buFont typeface="Wingdings" panose="05000000000000000000" pitchFamily="2" charset="2"/>
              <a:buChar char="Ø"/>
            </a:pPr>
            <a:endParaRPr lang="en-US" sz="2200" dirty="0">
              <a:latin typeface="Cambria Math" panose="02040503050406030204" pitchFamily="18" charset="0"/>
              <a:ea typeface="Cambria Math" panose="02040503050406030204" pitchFamily="18" charset="0"/>
            </a:endParaRPr>
          </a:p>
          <a:p>
            <a:pPr marL="342900" indent="-342900" algn="just">
              <a:buFont typeface="Wingdings" panose="05000000000000000000" pitchFamily="2" charset="2"/>
              <a:buChar char="Ø"/>
            </a:pPr>
            <a:r>
              <a:rPr lang="en-US" sz="2200" dirty="0">
                <a:latin typeface="Cambria Math" panose="02040503050406030204" pitchFamily="18" charset="0"/>
                <a:ea typeface="Cambria Math" panose="02040503050406030204" pitchFamily="18" charset="0"/>
              </a:rPr>
              <a:t>For e.g. F = {A → B, B → C}, then new FD that can be created is       A → C.</a:t>
            </a:r>
          </a:p>
          <a:p>
            <a:pPr marL="342900" indent="-342900" algn="just">
              <a:buFont typeface="Wingdings" panose="05000000000000000000" pitchFamily="2" charset="2"/>
              <a:buChar char="Ø"/>
            </a:pPr>
            <a:endParaRPr lang="en-US" sz="2200" dirty="0">
              <a:latin typeface="Cambria Math" panose="02040503050406030204" pitchFamily="18" charset="0"/>
              <a:ea typeface="Cambria Math" panose="02040503050406030204" pitchFamily="18" charset="0"/>
            </a:endParaRPr>
          </a:p>
          <a:p>
            <a:pPr marL="342900" indent="-342900" algn="just">
              <a:buFont typeface="Wingdings" panose="05000000000000000000" pitchFamily="2" charset="2"/>
              <a:buChar char="Ø"/>
            </a:pPr>
            <a:r>
              <a:rPr lang="en-US" sz="2200" dirty="0">
                <a:latin typeface="Cambria Math" panose="02040503050406030204" pitchFamily="18" charset="0"/>
                <a:ea typeface="Cambria Math" panose="02040503050406030204" pitchFamily="18" charset="0"/>
              </a:rPr>
              <a:t>It is denoted by F</a:t>
            </a:r>
            <a:r>
              <a:rPr lang="en-US" sz="2200" baseline="30000" dirty="0">
                <a:latin typeface="Cambria Math" panose="02040503050406030204" pitchFamily="18" charset="0"/>
                <a:ea typeface="Cambria Math" panose="02040503050406030204" pitchFamily="18" charset="0"/>
              </a:rPr>
              <a:t>+</a:t>
            </a:r>
            <a:endParaRPr lang="en-US" sz="22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48751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9" y="772998"/>
            <a:ext cx="2947482" cy="5234687"/>
          </a:xfrm>
        </p:spPr>
        <p:txBody>
          <a:bodyPr>
            <a:normAutofit fontScale="90000"/>
          </a:bodyPr>
          <a:lstStyle/>
          <a:p>
            <a:br>
              <a:rPr lang="en-US" b="1" dirty="0">
                <a:solidFill>
                  <a:schemeClr val="tx1"/>
                </a:solidFill>
                <a:latin typeface="Cambria" panose="02040503050406030204" pitchFamily="18" charset="0"/>
                <a:ea typeface="Cambria" panose="02040503050406030204" pitchFamily="18" charset="0"/>
              </a:rPr>
            </a:br>
            <a:r>
              <a:rPr lang="en-US" b="1" dirty="0">
                <a:solidFill>
                  <a:schemeClr val="tx1"/>
                </a:solidFill>
                <a:latin typeface="Cambria" panose="02040503050406030204" pitchFamily="18" charset="0"/>
                <a:ea typeface="Cambria" panose="02040503050406030204" pitchFamily="18" charset="0"/>
              </a:rPr>
              <a:t>Closure Set of FD (Functional Dependency)</a:t>
            </a:r>
            <a:br>
              <a:rPr lang="en-US" b="1" dirty="0">
                <a:solidFill>
                  <a:schemeClr val="tx1"/>
                </a:solidFill>
                <a:latin typeface="Cambria" panose="02040503050406030204" pitchFamily="18" charset="0"/>
                <a:ea typeface="Cambria" panose="02040503050406030204" pitchFamily="18" charset="0"/>
              </a:rPr>
            </a:br>
            <a:br>
              <a:rPr lang="en-US" b="1" dirty="0">
                <a:solidFill>
                  <a:schemeClr val="tx1"/>
                </a:solidFill>
                <a:latin typeface="Cambria" panose="02040503050406030204" pitchFamily="18" charset="0"/>
                <a:ea typeface="Cambria" panose="02040503050406030204" pitchFamily="18" charset="0"/>
              </a:rPr>
            </a:br>
            <a:r>
              <a:rPr lang="en-US" dirty="0">
                <a:solidFill>
                  <a:schemeClr val="tx1"/>
                </a:solidFill>
                <a:latin typeface="Cambria Math" panose="02040503050406030204" pitchFamily="18" charset="0"/>
                <a:ea typeface="Cambria Math" panose="02040503050406030204" pitchFamily="18" charset="0"/>
              </a:rPr>
              <a:t>Suppose we are given a relation schema R(A,B,C,G,H,I) and the set of functional dependencies are:</a:t>
            </a:r>
            <a:br>
              <a:rPr lang="en-IN" b="1" dirty="0">
                <a:solidFill>
                  <a:schemeClr val="tx1"/>
                </a:solidFill>
                <a:latin typeface="Cambria" panose="02040503050406030204" pitchFamily="18" charset="0"/>
                <a:ea typeface="Cambria" panose="02040503050406030204" pitchFamily="18" charset="0"/>
              </a:rPr>
            </a:br>
            <a:endParaRPr lang="en-US" dirty="0"/>
          </a:p>
        </p:txBody>
      </p:sp>
      <p:sp>
        <p:nvSpPr>
          <p:cNvPr id="4" name="Content Placeholder 2">
            <a:extLst>
              <a:ext uri="{FF2B5EF4-FFF2-40B4-BE49-F238E27FC236}">
                <a16:creationId xmlns:a16="http://schemas.microsoft.com/office/drawing/2014/main" id="{D796CD21-4DA3-4835-AB4F-EF119F0C913C}"/>
              </a:ext>
            </a:extLst>
          </p:cNvPr>
          <p:cNvSpPr>
            <a:spLocks noGrp="1"/>
          </p:cNvSpPr>
          <p:nvPr>
            <p:ph idx="1"/>
          </p:nvPr>
        </p:nvSpPr>
        <p:spPr>
          <a:xfrm>
            <a:off x="2997724" y="142187"/>
            <a:ext cx="8889476" cy="448405"/>
          </a:xfrm>
          <a:ln/>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marL="502920" lvl="1" indent="0">
              <a:buClr>
                <a:schemeClr val="tx1"/>
              </a:buClr>
              <a:buNone/>
            </a:pPr>
            <a:r>
              <a:rPr lang="en-US" sz="2800" b="1" dirty="0">
                <a:solidFill>
                  <a:schemeClr val="tx1"/>
                </a:solidFill>
                <a:latin typeface="Cambria Math" panose="02040503050406030204" pitchFamily="18" charset="0"/>
                <a:ea typeface="Cambria Math" panose="02040503050406030204" pitchFamily="18" charset="0"/>
              </a:rPr>
              <a:t>F = (A → B,  A → C,  CG → H,  CG → I,  B → H). Find F</a:t>
            </a:r>
            <a:r>
              <a:rPr lang="en-US" sz="2800" b="1" baseline="30000" dirty="0">
                <a:solidFill>
                  <a:schemeClr val="tx1"/>
                </a:solidFill>
                <a:latin typeface="Cambria Math" panose="02040503050406030204" pitchFamily="18" charset="0"/>
                <a:ea typeface="Cambria Math" panose="02040503050406030204" pitchFamily="18" charset="0"/>
              </a:rPr>
              <a:t>+</a:t>
            </a:r>
            <a:endParaRPr lang="en-US" sz="2800" b="1" dirty="0">
              <a:solidFill>
                <a:schemeClr val="tx1"/>
              </a:solidFill>
              <a:latin typeface="Cambria Math" panose="02040503050406030204" pitchFamily="18" charset="0"/>
              <a:ea typeface="Cambria Math" panose="02040503050406030204" pitchFamily="18" charset="0"/>
            </a:endParaRPr>
          </a:p>
        </p:txBody>
      </p:sp>
      <p:sp>
        <p:nvSpPr>
          <p:cNvPr id="5" name="Content Placeholder 2">
            <a:extLst>
              <a:ext uri="{FF2B5EF4-FFF2-40B4-BE49-F238E27FC236}">
                <a16:creationId xmlns:a16="http://schemas.microsoft.com/office/drawing/2014/main" id="{1A92149B-CA52-4ED6-A1CB-F3A0C660F2F9}"/>
              </a:ext>
            </a:extLst>
          </p:cNvPr>
          <p:cNvSpPr txBox="1">
            <a:spLocks/>
          </p:cNvSpPr>
          <p:nvPr/>
        </p:nvSpPr>
        <p:spPr>
          <a:xfrm>
            <a:off x="3608310" y="772998"/>
            <a:ext cx="1463040" cy="109728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600" dirty="0"/>
              <a:t>A → B </a:t>
            </a:r>
          </a:p>
          <a:p>
            <a:pPr marL="0" lvl="1" indent="0" algn="ctr">
              <a:buClr>
                <a:schemeClr val="tx1"/>
              </a:buClr>
              <a:buNone/>
            </a:pPr>
            <a:r>
              <a:rPr lang="en-US" sz="2600" dirty="0"/>
              <a:t>B → H</a:t>
            </a:r>
          </a:p>
        </p:txBody>
      </p:sp>
      <p:sp>
        <p:nvSpPr>
          <p:cNvPr id="8" name="TextBox 7">
            <a:extLst>
              <a:ext uri="{FF2B5EF4-FFF2-40B4-BE49-F238E27FC236}">
                <a16:creationId xmlns:a16="http://schemas.microsoft.com/office/drawing/2014/main" id="{51A91BE0-8736-474D-989B-24E0695F1674}"/>
              </a:ext>
            </a:extLst>
          </p:cNvPr>
          <p:cNvSpPr txBox="1"/>
          <p:nvPr/>
        </p:nvSpPr>
        <p:spPr>
          <a:xfrm>
            <a:off x="5883919" y="1093038"/>
            <a:ext cx="2251414"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400" dirty="0"/>
              <a:t>Transitivity rule</a:t>
            </a:r>
          </a:p>
        </p:txBody>
      </p:sp>
      <p:sp>
        <p:nvSpPr>
          <p:cNvPr id="9" name="Content Placeholder 2">
            <a:extLst>
              <a:ext uri="{FF2B5EF4-FFF2-40B4-BE49-F238E27FC236}">
                <a16:creationId xmlns:a16="http://schemas.microsoft.com/office/drawing/2014/main" id="{C736928C-4E9F-45EE-A19B-4FBC5D2F708B}"/>
              </a:ext>
            </a:extLst>
          </p:cNvPr>
          <p:cNvSpPr txBox="1">
            <a:spLocks/>
          </p:cNvSpPr>
          <p:nvPr/>
        </p:nvSpPr>
        <p:spPr>
          <a:xfrm>
            <a:off x="8799608" y="1001598"/>
            <a:ext cx="1463040" cy="54864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600" dirty="0"/>
              <a:t>A → H</a:t>
            </a:r>
          </a:p>
        </p:txBody>
      </p:sp>
      <p:cxnSp>
        <p:nvCxnSpPr>
          <p:cNvPr id="10" name="Straight Arrow Connector 9">
            <a:extLst>
              <a:ext uri="{FF2B5EF4-FFF2-40B4-BE49-F238E27FC236}">
                <a16:creationId xmlns:a16="http://schemas.microsoft.com/office/drawing/2014/main" id="{A78460C1-9F2C-490D-B662-F66055AF176B}"/>
              </a:ext>
            </a:extLst>
          </p:cNvPr>
          <p:cNvCxnSpPr>
            <a:cxnSpLocks/>
            <a:stCxn id="5" idx="3"/>
            <a:endCxn id="8" idx="1"/>
          </p:cNvCxnSpPr>
          <p:nvPr/>
        </p:nvCxnSpPr>
        <p:spPr>
          <a:xfrm>
            <a:off x="5071350" y="1321638"/>
            <a:ext cx="812569"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81A69CD-F201-4047-887A-433D8DE28B7F}"/>
              </a:ext>
            </a:extLst>
          </p:cNvPr>
          <p:cNvCxnSpPr>
            <a:cxnSpLocks/>
            <a:stCxn id="8" idx="3"/>
          </p:cNvCxnSpPr>
          <p:nvPr/>
        </p:nvCxnSpPr>
        <p:spPr>
          <a:xfrm>
            <a:off x="8135333" y="1321638"/>
            <a:ext cx="664275"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A8902B5B-F739-4F45-8B98-05CC0C477042}"/>
              </a:ext>
            </a:extLst>
          </p:cNvPr>
          <p:cNvSpPr txBox="1">
            <a:spLocks/>
          </p:cNvSpPr>
          <p:nvPr/>
        </p:nvSpPr>
        <p:spPr>
          <a:xfrm>
            <a:off x="3608310" y="2055042"/>
            <a:ext cx="1463040" cy="109728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600" dirty="0"/>
              <a:t>CG → H </a:t>
            </a:r>
          </a:p>
          <a:p>
            <a:pPr marL="0" lvl="1" indent="0" algn="ctr">
              <a:buClr>
                <a:schemeClr val="tx1"/>
              </a:buClr>
              <a:buNone/>
            </a:pPr>
            <a:r>
              <a:rPr lang="en-US" sz="2600" dirty="0"/>
              <a:t>CG → I</a:t>
            </a:r>
          </a:p>
        </p:txBody>
      </p:sp>
      <p:sp>
        <p:nvSpPr>
          <p:cNvPr id="23" name="TextBox 22">
            <a:extLst>
              <a:ext uri="{FF2B5EF4-FFF2-40B4-BE49-F238E27FC236}">
                <a16:creationId xmlns:a16="http://schemas.microsoft.com/office/drawing/2014/main" id="{B285478C-9A42-4182-A0A4-6C906C9C580D}"/>
              </a:ext>
            </a:extLst>
          </p:cNvPr>
          <p:cNvSpPr txBox="1"/>
          <p:nvPr/>
        </p:nvSpPr>
        <p:spPr>
          <a:xfrm>
            <a:off x="5883919" y="2375082"/>
            <a:ext cx="210312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defPPr>
              <a:defRPr lang="en-US"/>
            </a:defPPr>
            <a:lvl1pPr algn="ctr">
              <a:defRPr sz="2400"/>
            </a:lvl1pPr>
          </a:lstStyle>
          <a:p>
            <a:r>
              <a:rPr lang="en-US" dirty="0"/>
              <a:t>Union rule</a:t>
            </a:r>
          </a:p>
        </p:txBody>
      </p:sp>
      <p:sp>
        <p:nvSpPr>
          <p:cNvPr id="24" name="Content Placeholder 2">
            <a:extLst>
              <a:ext uri="{FF2B5EF4-FFF2-40B4-BE49-F238E27FC236}">
                <a16:creationId xmlns:a16="http://schemas.microsoft.com/office/drawing/2014/main" id="{EE5F7923-749A-4904-9754-3E49E946E36A}"/>
              </a:ext>
            </a:extLst>
          </p:cNvPr>
          <p:cNvSpPr txBox="1">
            <a:spLocks/>
          </p:cNvSpPr>
          <p:nvPr/>
        </p:nvSpPr>
        <p:spPr>
          <a:xfrm>
            <a:off x="8799608" y="2329362"/>
            <a:ext cx="1463040" cy="54864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600" dirty="0"/>
              <a:t>CG → HI</a:t>
            </a:r>
          </a:p>
        </p:txBody>
      </p:sp>
      <p:cxnSp>
        <p:nvCxnSpPr>
          <p:cNvPr id="25" name="Straight Arrow Connector 24">
            <a:extLst>
              <a:ext uri="{FF2B5EF4-FFF2-40B4-BE49-F238E27FC236}">
                <a16:creationId xmlns:a16="http://schemas.microsoft.com/office/drawing/2014/main" id="{78E0DC59-436A-4391-938D-7987854F5C05}"/>
              </a:ext>
            </a:extLst>
          </p:cNvPr>
          <p:cNvCxnSpPr>
            <a:stCxn id="22" idx="3"/>
            <a:endCxn id="23" idx="1"/>
          </p:cNvCxnSpPr>
          <p:nvPr/>
        </p:nvCxnSpPr>
        <p:spPr>
          <a:xfrm>
            <a:off x="5071350" y="2603682"/>
            <a:ext cx="812569"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55FAE0A-3774-4443-B345-D78EB138C457}"/>
              </a:ext>
            </a:extLst>
          </p:cNvPr>
          <p:cNvCxnSpPr/>
          <p:nvPr/>
        </p:nvCxnSpPr>
        <p:spPr>
          <a:xfrm>
            <a:off x="7987039" y="2603682"/>
            <a:ext cx="812569"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Content Placeholder 2">
            <a:extLst>
              <a:ext uri="{FF2B5EF4-FFF2-40B4-BE49-F238E27FC236}">
                <a16:creationId xmlns:a16="http://schemas.microsoft.com/office/drawing/2014/main" id="{46459006-F930-4E88-85B2-3A4482AD547D}"/>
              </a:ext>
            </a:extLst>
          </p:cNvPr>
          <p:cNvSpPr txBox="1">
            <a:spLocks/>
          </p:cNvSpPr>
          <p:nvPr/>
        </p:nvSpPr>
        <p:spPr>
          <a:xfrm>
            <a:off x="3608310" y="3331686"/>
            <a:ext cx="1463040" cy="109728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600" dirty="0"/>
              <a:t>A → C </a:t>
            </a:r>
          </a:p>
          <a:p>
            <a:pPr marL="0" lvl="1" indent="0" algn="ctr">
              <a:buClr>
                <a:schemeClr val="tx1"/>
              </a:buClr>
              <a:buNone/>
            </a:pPr>
            <a:r>
              <a:rPr lang="en-US" sz="2600" dirty="0"/>
              <a:t>CG → I</a:t>
            </a:r>
          </a:p>
        </p:txBody>
      </p:sp>
      <p:sp>
        <p:nvSpPr>
          <p:cNvPr id="33" name="TextBox 32">
            <a:extLst>
              <a:ext uri="{FF2B5EF4-FFF2-40B4-BE49-F238E27FC236}">
                <a16:creationId xmlns:a16="http://schemas.microsoft.com/office/drawing/2014/main" id="{10C0C8EE-9DF0-40CB-BBAC-F8E7CE859430}"/>
              </a:ext>
            </a:extLst>
          </p:cNvPr>
          <p:cNvSpPr txBox="1"/>
          <p:nvPr/>
        </p:nvSpPr>
        <p:spPr>
          <a:xfrm>
            <a:off x="5426718" y="3651726"/>
            <a:ext cx="3198807" cy="468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defPPr>
              <a:defRPr lang="en-US"/>
            </a:defPPr>
            <a:lvl1pPr algn="ctr">
              <a:defRPr sz="2400"/>
            </a:lvl1pPr>
          </a:lstStyle>
          <a:p>
            <a:r>
              <a:rPr lang="en-US" dirty="0"/>
              <a:t>Pseudo-transitivity rule</a:t>
            </a:r>
          </a:p>
        </p:txBody>
      </p:sp>
      <p:sp>
        <p:nvSpPr>
          <p:cNvPr id="34" name="Content Placeholder 2">
            <a:extLst>
              <a:ext uri="{FF2B5EF4-FFF2-40B4-BE49-F238E27FC236}">
                <a16:creationId xmlns:a16="http://schemas.microsoft.com/office/drawing/2014/main" id="{5FBB82C0-90BD-41E0-A718-E18DA99E1982}"/>
              </a:ext>
            </a:extLst>
          </p:cNvPr>
          <p:cNvSpPr txBox="1">
            <a:spLocks/>
          </p:cNvSpPr>
          <p:nvPr/>
        </p:nvSpPr>
        <p:spPr>
          <a:xfrm>
            <a:off x="8980893" y="3651726"/>
            <a:ext cx="1463040" cy="54864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600" dirty="0"/>
              <a:t>AG → I</a:t>
            </a:r>
          </a:p>
        </p:txBody>
      </p:sp>
      <p:cxnSp>
        <p:nvCxnSpPr>
          <p:cNvPr id="35" name="Straight Arrow Connector 34">
            <a:extLst>
              <a:ext uri="{FF2B5EF4-FFF2-40B4-BE49-F238E27FC236}">
                <a16:creationId xmlns:a16="http://schemas.microsoft.com/office/drawing/2014/main" id="{921F72D4-20CA-43ED-A770-764AD1D3BA15}"/>
              </a:ext>
            </a:extLst>
          </p:cNvPr>
          <p:cNvCxnSpPr>
            <a:cxnSpLocks/>
            <a:stCxn id="32" idx="3"/>
            <a:endCxn id="33" idx="1"/>
          </p:cNvCxnSpPr>
          <p:nvPr/>
        </p:nvCxnSpPr>
        <p:spPr>
          <a:xfrm>
            <a:off x="5071350" y="3880326"/>
            <a:ext cx="355368" cy="540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5FAB222-5F2D-4B45-967A-868CBB64BC1D}"/>
              </a:ext>
            </a:extLst>
          </p:cNvPr>
          <p:cNvCxnSpPr>
            <a:cxnSpLocks/>
            <a:stCxn id="33" idx="3"/>
          </p:cNvCxnSpPr>
          <p:nvPr/>
        </p:nvCxnSpPr>
        <p:spPr>
          <a:xfrm flipV="1">
            <a:off x="8625525" y="3880326"/>
            <a:ext cx="340938" cy="540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Content Placeholder 2">
            <a:extLst>
              <a:ext uri="{FF2B5EF4-FFF2-40B4-BE49-F238E27FC236}">
                <a16:creationId xmlns:a16="http://schemas.microsoft.com/office/drawing/2014/main" id="{4F41D545-CFDF-4BAF-87BC-74D08B0DEC88}"/>
              </a:ext>
            </a:extLst>
          </p:cNvPr>
          <p:cNvSpPr txBox="1">
            <a:spLocks/>
          </p:cNvSpPr>
          <p:nvPr/>
        </p:nvSpPr>
        <p:spPr>
          <a:xfrm>
            <a:off x="3608309" y="4685084"/>
            <a:ext cx="1463040" cy="54864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600" dirty="0"/>
              <a:t>A → C </a:t>
            </a:r>
          </a:p>
        </p:txBody>
      </p:sp>
      <p:sp>
        <p:nvSpPr>
          <p:cNvPr id="43" name="TextBox 42">
            <a:extLst>
              <a:ext uri="{FF2B5EF4-FFF2-40B4-BE49-F238E27FC236}">
                <a16:creationId xmlns:a16="http://schemas.microsoft.com/office/drawing/2014/main" id="{03E8E0DB-DBEC-4C9D-AFC8-40986C307EAC}"/>
              </a:ext>
            </a:extLst>
          </p:cNvPr>
          <p:cNvSpPr txBox="1"/>
          <p:nvPr/>
        </p:nvSpPr>
        <p:spPr>
          <a:xfrm>
            <a:off x="5426718" y="4725167"/>
            <a:ext cx="301752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defPPr>
              <a:defRPr lang="en-US"/>
            </a:defPPr>
            <a:lvl1pPr algn="ctr">
              <a:defRPr sz="2400"/>
            </a:lvl1pPr>
          </a:lstStyle>
          <a:p>
            <a:r>
              <a:rPr lang="en-US" dirty="0"/>
              <a:t>Augmentation rule</a:t>
            </a:r>
          </a:p>
        </p:txBody>
      </p:sp>
      <p:cxnSp>
        <p:nvCxnSpPr>
          <p:cNvPr id="44" name="Straight Arrow Connector 43">
            <a:extLst>
              <a:ext uri="{FF2B5EF4-FFF2-40B4-BE49-F238E27FC236}">
                <a16:creationId xmlns:a16="http://schemas.microsoft.com/office/drawing/2014/main" id="{8284DA48-0B8A-4452-ACE8-1CA0CF541AA9}"/>
              </a:ext>
            </a:extLst>
          </p:cNvPr>
          <p:cNvCxnSpPr/>
          <p:nvPr/>
        </p:nvCxnSpPr>
        <p:spPr>
          <a:xfrm>
            <a:off x="5071348" y="4953767"/>
            <a:ext cx="355369"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8B63862-0145-4DAD-8FC7-D1790C0AA49B}"/>
              </a:ext>
            </a:extLst>
          </p:cNvPr>
          <p:cNvCxnSpPr/>
          <p:nvPr/>
        </p:nvCxnSpPr>
        <p:spPr>
          <a:xfrm>
            <a:off x="8444237" y="4947515"/>
            <a:ext cx="355369"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 name="Content Placeholder 2">
            <a:extLst>
              <a:ext uri="{FF2B5EF4-FFF2-40B4-BE49-F238E27FC236}">
                <a16:creationId xmlns:a16="http://schemas.microsoft.com/office/drawing/2014/main" id="{72736D6A-1CFB-4EDD-A59C-6DA9107EE875}"/>
              </a:ext>
            </a:extLst>
          </p:cNvPr>
          <p:cNvSpPr txBox="1">
            <a:spLocks/>
          </p:cNvSpPr>
          <p:nvPr/>
        </p:nvSpPr>
        <p:spPr>
          <a:xfrm>
            <a:off x="8799607" y="4673195"/>
            <a:ext cx="1463040" cy="548640"/>
          </a:xfrm>
          <a:prstGeom prst="rect">
            <a:avLst/>
          </a:prstGeom>
          <a:ln>
            <a:solidFill>
              <a:schemeClr val="bg1">
                <a:lumMod val="65000"/>
              </a:schemeClr>
            </a:solidFill>
          </a:ln>
        </p:spPr>
        <p:txBody>
          <a:bodyPr vert="horz" lIns="91440" tIns="45720" rIns="91440" bIns="45720" rtlCol="0" anchor="ctr" anchorCtr="0">
            <a:normAutofit fontScale="92500"/>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600" dirty="0"/>
              <a:t>AG → CG</a:t>
            </a:r>
          </a:p>
        </p:txBody>
      </p:sp>
      <p:sp>
        <p:nvSpPr>
          <p:cNvPr id="47" name="Content Placeholder 2">
            <a:extLst>
              <a:ext uri="{FF2B5EF4-FFF2-40B4-BE49-F238E27FC236}">
                <a16:creationId xmlns:a16="http://schemas.microsoft.com/office/drawing/2014/main" id="{5AD3EFEF-4DBA-45F6-8AB2-8866AF50502E}"/>
              </a:ext>
            </a:extLst>
          </p:cNvPr>
          <p:cNvSpPr txBox="1">
            <a:spLocks/>
          </p:cNvSpPr>
          <p:nvPr/>
        </p:nvSpPr>
        <p:spPr>
          <a:xfrm>
            <a:off x="3608308" y="5424943"/>
            <a:ext cx="1463040" cy="1097280"/>
          </a:xfrm>
          <a:prstGeom prst="rect">
            <a:avLst/>
          </a:prstGeom>
          <a:ln>
            <a:solidFill>
              <a:schemeClr val="bg1">
                <a:lumMod val="65000"/>
              </a:schemeClr>
            </a:solidFill>
          </a:ln>
        </p:spPr>
        <p:txBody>
          <a:bodyPr vert="horz" lIns="91440" tIns="45720" rIns="91440" bIns="45720" rtlCol="0" anchor="ctr" anchorCtr="0">
            <a:normAutofit fontScale="85000" lnSpcReduction="10000"/>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800" dirty="0"/>
              <a:t>AG → CG </a:t>
            </a:r>
          </a:p>
          <a:p>
            <a:pPr marL="0" lvl="1" indent="0" algn="ctr">
              <a:buClr>
                <a:schemeClr val="tx1"/>
              </a:buClr>
              <a:buNone/>
            </a:pPr>
            <a:r>
              <a:rPr lang="en-US" sz="2800" dirty="0"/>
              <a:t>CG → I</a:t>
            </a:r>
          </a:p>
        </p:txBody>
      </p:sp>
      <p:sp>
        <p:nvSpPr>
          <p:cNvPr id="48" name="TextBox 47">
            <a:extLst>
              <a:ext uri="{FF2B5EF4-FFF2-40B4-BE49-F238E27FC236}">
                <a16:creationId xmlns:a16="http://schemas.microsoft.com/office/drawing/2014/main" id="{796F7D64-7903-44FC-BB5E-9A3B2B1D3534}"/>
              </a:ext>
            </a:extLst>
          </p:cNvPr>
          <p:cNvSpPr txBox="1"/>
          <p:nvPr/>
        </p:nvSpPr>
        <p:spPr>
          <a:xfrm>
            <a:off x="5426717" y="5744983"/>
            <a:ext cx="301752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defPPr>
              <a:defRPr lang="en-US"/>
            </a:defPPr>
            <a:lvl1pPr algn="ctr">
              <a:defRPr sz="2400"/>
            </a:lvl1pPr>
          </a:lstStyle>
          <a:p>
            <a:r>
              <a:rPr lang="en-US" dirty="0"/>
              <a:t>Transitivity rule</a:t>
            </a:r>
          </a:p>
        </p:txBody>
      </p:sp>
      <p:sp>
        <p:nvSpPr>
          <p:cNvPr id="49" name="Content Placeholder 2">
            <a:extLst>
              <a:ext uri="{FF2B5EF4-FFF2-40B4-BE49-F238E27FC236}">
                <a16:creationId xmlns:a16="http://schemas.microsoft.com/office/drawing/2014/main" id="{DD261107-1B69-4898-B01D-4B54144FC9B9}"/>
              </a:ext>
            </a:extLst>
          </p:cNvPr>
          <p:cNvSpPr txBox="1">
            <a:spLocks/>
          </p:cNvSpPr>
          <p:nvPr/>
        </p:nvSpPr>
        <p:spPr>
          <a:xfrm>
            <a:off x="8799606" y="5699263"/>
            <a:ext cx="1463040" cy="54864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600" dirty="0"/>
              <a:t>AG → I</a:t>
            </a:r>
          </a:p>
        </p:txBody>
      </p:sp>
      <p:cxnSp>
        <p:nvCxnSpPr>
          <p:cNvPr id="50" name="Straight Arrow Connector 49">
            <a:extLst>
              <a:ext uri="{FF2B5EF4-FFF2-40B4-BE49-F238E27FC236}">
                <a16:creationId xmlns:a16="http://schemas.microsoft.com/office/drawing/2014/main" id="{1C6BAEC1-F39C-471C-AB2E-07C8DB552B11}"/>
              </a:ext>
            </a:extLst>
          </p:cNvPr>
          <p:cNvCxnSpPr>
            <a:stCxn id="47" idx="3"/>
            <a:endCxn id="48" idx="1"/>
          </p:cNvCxnSpPr>
          <p:nvPr/>
        </p:nvCxnSpPr>
        <p:spPr>
          <a:xfrm>
            <a:off x="5071348" y="5973583"/>
            <a:ext cx="355369"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AF86054-DA59-4528-8E9F-F33E6CBCF645}"/>
              </a:ext>
            </a:extLst>
          </p:cNvPr>
          <p:cNvCxnSpPr>
            <a:stCxn id="48" idx="3"/>
          </p:cNvCxnSpPr>
          <p:nvPr/>
        </p:nvCxnSpPr>
        <p:spPr>
          <a:xfrm>
            <a:off x="8444237" y="5973583"/>
            <a:ext cx="355369"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A31CF1C6-59EB-4F0B-9F1A-27AC089C9896}"/>
              </a:ext>
            </a:extLst>
          </p:cNvPr>
          <p:cNvSpPr/>
          <p:nvPr/>
        </p:nvSpPr>
        <p:spPr>
          <a:xfrm>
            <a:off x="10887956" y="3331686"/>
            <a:ext cx="936373" cy="646331"/>
          </a:xfrm>
          <a:prstGeom prst="rect">
            <a:avLst/>
          </a:prstGeom>
        </p:spPr>
        <p:txBody>
          <a:bodyPr wrap="square">
            <a:spAutoFit/>
          </a:bodyPr>
          <a:lstStyle/>
          <a:p>
            <a:pPr algn="ctr"/>
            <a:r>
              <a:rPr lang="en-US" sz="3600" b="1" dirty="0">
                <a:solidFill>
                  <a:srgbClr val="FF0000"/>
                </a:solidFill>
                <a:latin typeface="Cambria Math" panose="02040503050406030204" pitchFamily="18" charset="0"/>
                <a:ea typeface="Cambria Math" panose="02040503050406030204" pitchFamily="18" charset="0"/>
              </a:rPr>
              <a:t>F</a:t>
            </a:r>
            <a:r>
              <a:rPr lang="en-US" sz="3600" b="1" baseline="30000" dirty="0">
                <a:solidFill>
                  <a:srgbClr val="FF0000"/>
                </a:solidFill>
                <a:latin typeface="Cambria Math" panose="02040503050406030204" pitchFamily="18" charset="0"/>
                <a:ea typeface="Cambria Math" panose="02040503050406030204" pitchFamily="18" charset="0"/>
              </a:rPr>
              <a:t>+</a:t>
            </a:r>
          </a:p>
        </p:txBody>
      </p:sp>
      <p:cxnSp>
        <p:nvCxnSpPr>
          <p:cNvPr id="61" name="Straight Connector 60">
            <a:extLst>
              <a:ext uri="{FF2B5EF4-FFF2-40B4-BE49-F238E27FC236}">
                <a16:creationId xmlns:a16="http://schemas.microsoft.com/office/drawing/2014/main" id="{9E76B4CC-162C-4521-9DE0-CEDA86C096BD}"/>
              </a:ext>
            </a:extLst>
          </p:cNvPr>
          <p:cNvCxnSpPr/>
          <p:nvPr/>
        </p:nvCxnSpPr>
        <p:spPr>
          <a:xfrm>
            <a:off x="10887959" y="1275918"/>
            <a:ext cx="0" cy="4587554"/>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2A088142-F8E4-42DF-B8F8-3BC26C268E3F}"/>
              </a:ext>
            </a:extLst>
          </p:cNvPr>
          <p:cNvCxnSpPr>
            <a:endCxn id="9" idx="3"/>
          </p:cNvCxnSpPr>
          <p:nvPr/>
        </p:nvCxnSpPr>
        <p:spPr>
          <a:xfrm flipH="1">
            <a:off x="10262648" y="1275918"/>
            <a:ext cx="625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7A482406-AA83-4F67-93E0-0C85ECE0A6A6}"/>
              </a:ext>
            </a:extLst>
          </p:cNvPr>
          <p:cNvCxnSpPr/>
          <p:nvPr/>
        </p:nvCxnSpPr>
        <p:spPr>
          <a:xfrm flipH="1">
            <a:off x="10262648" y="5863472"/>
            <a:ext cx="625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96B34630-5519-4862-AA02-820EFF35EA02}"/>
              </a:ext>
            </a:extLst>
          </p:cNvPr>
          <p:cNvCxnSpPr/>
          <p:nvPr/>
        </p:nvCxnSpPr>
        <p:spPr>
          <a:xfrm flipH="1">
            <a:off x="10262646" y="2603682"/>
            <a:ext cx="625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45273CE0-D284-4312-BD77-3E330A2849E4}"/>
              </a:ext>
            </a:extLst>
          </p:cNvPr>
          <p:cNvCxnSpPr>
            <a:cxnSpLocks/>
          </p:cNvCxnSpPr>
          <p:nvPr/>
        </p:nvCxnSpPr>
        <p:spPr>
          <a:xfrm flipH="1">
            <a:off x="10443934" y="3912063"/>
            <a:ext cx="4440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B09B887F-9385-4BEE-A478-8E11F507C5E9}"/>
              </a:ext>
            </a:extLst>
          </p:cNvPr>
          <p:cNvCxnSpPr/>
          <p:nvPr/>
        </p:nvCxnSpPr>
        <p:spPr>
          <a:xfrm flipH="1">
            <a:off x="10262645" y="4933532"/>
            <a:ext cx="6253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4750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63"/>
                                        </p:tgtEl>
                                        <p:attrNameLst>
                                          <p:attrName>style.visibility</p:attrName>
                                        </p:attrNameLst>
                                      </p:cBhvr>
                                      <p:to>
                                        <p:strVal val="visible"/>
                                      </p:to>
                                    </p:set>
                                    <p:anim calcmode="lin" valueType="num">
                                      <p:cBhvr additive="base">
                                        <p:cTn id="99" dur="500" fill="hold"/>
                                        <p:tgtEl>
                                          <p:spTgt spid="63"/>
                                        </p:tgtEl>
                                        <p:attrNameLst>
                                          <p:attrName>ppt_x</p:attrName>
                                        </p:attrNameLst>
                                      </p:cBhvr>
                                      <p:tavLst>
                                        <p:tav tm="0">
                                          <p:val>
                                            <p:strVal val="#ppt_x"/>
                                          </p:val>
                                        </p:tav>
                                        <p:tav tm="100000">
                                          <p:val>
                                            <p:strVal val="#ppt_x"/>
                                          </p:val>
                                        </p:tav>
                                      </p:tavLst>
                                    </p:anim>
                                    <p:anim calcmode="lin" valueType="num">
                                      <p:cBhvr additive="base">
                                        <p:cTn id="100"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65"/>
                                        </p:tgtEl>
                                        <p:attrNameLst>
                                          <p:attrName>style.visibility</p:attrName>
                                        </p:attrNameLst>
                                      </p:cBhvr>
                                      <p:to>
                                        <p:strVal val="visible"/>
                                      </p:to>
                                    </p:set>
                                    <p:anim calcmode="lin" valueType="num">
                                      <p:cBhvr additive="base">
                                        <p:cTn id="105" dur="500" fill="hold"/>
                                        <p:tgtEl>
                                          <p:spTgt spid="65"/>
                                        </p:tgtEl>
                                        <p:attrNameLst>
                                          <p:attrName>ppt_x</p:attrName>
                                        </p:attrNameLst>
                                      </p:cBhvr>
                                      <p:tavLst>
                                        <p:tav tm="0">
                                          <p:val>
                                            <p:strVal val="#ppt_x"/>
                                          </p:val>
                                        </p:tav>
                                        <p:tav tm="100000">
                                          <p:val>
                                            <p:strVal val="#ppt_x"/>
                                          </p:val>
                                        </p:tav>
                                      </p:tavLst>
                                    </p:anim>
                                    <p:anim calcmode="lin" valueType="num">
                                      <p:cBhvr additive="base">
                                        <p:cTn id="10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nodeType="clickEffect">
                                  <p:stCondLst>
                                    <p:cond delay="0"/>
                                  </p:stCondLst>
                                  <p:childTnLst>
                                    <p:set>
                                      <p:cBhvr>
                                        <p:cTn id="110" dur="1" fill="hold">
                                          <p:stCondLst>
                                            <p:cond delay="0"/>
                                          </p:stCondLst>
                                        </p:cTn>
                                        <p:tgtEl>
                                          <p:spTgt spid="66"/>
                                        </p:tgtEl>
                                        <p:attrNameLst>
                                          <p:attrName>style.visibility</p:attrName>
                                        </p:attrNameLst>
                                      </p:cBhvr>
                                      <p:to>
                                        <p:strVal val="visible"/>
                                      </p:to>
                                    </p:set>
                                    <p:anim calcmode="lin" valueType="num">
                                      <p:cBhvr additive="base">
                                        <p:cTn id="111" dur="500" fill="hold"/>
                                        <p:tgtEl>
                                          <p:spTgt spid="66"/>
                                        </p:tgtEl>
                                        <p:attrNameLst>
                                          <p:attrName>ppt_x</p:attrName>
                                        </p:attrNameLst>
                                      </p:cBhvr>
                                      <p:tavLst>
                                        <p:tav tm="0">
                                          <p:val>
                                            <p:strVal val="#ppt_x"/>
                                          </p:val>
                                        </p:tav>
                                        <p:tav tm="100000">
                                          <p:val>
                                            <p:strVal val="#ppt_x"/>
                                          </p:val>
                                        </p:tav>
                                      </p:tavLst>
                                    </p:anim>
                                    <p:anim calcmode="lin" valueType="num">
                                      <p:cBhvr additive="base">
                                        <p:cTn id="112"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nodeType="clickEffect">
                                  <p:stCondLst>
                                    <p:cond delay="0"/>
                                  </p:stCondLst>
                                  <p:childTnLst>
                                    <p:set>
                                      <p:cBhvr>
                                        <p:cTn id="116" dur="1" fill="hold">
                                          <p:stCondLst>
                                            <p:cond delay="0"/>
                                          </p:stCondLst>
                                        </p:cTn>
                                        <p:tgtEl>
                                          <p:spTgt spid="68"/>
                                        </p:tgtEl>
                                        <p:attrNameLst>
                                          <p:attrName>style.visibility</p:attrName>
                                        </p:attrNameLst>
                                      </p:cBhvr>
                                      <p:to>
                                        <p:strVal val="visible"/>
                                      </p:to>
                                    </p:set>
                                    <p:anim calcmode="lin" valueType="num">
                                      <p:cBhvr additive="base">
                                        <p:cTn id="117" dur="500" fill="hold"/>
                                        <p:tgtEl>
                                          <p:spTgt spid="68"/>
                                        </p:tgtEl>
                                        <p:attrNameLst>
                                          <p:attrName>ppt_x</p:attrName>
                                        </p:attrNameLst>
                                      </p:cBhvr>
                                      <p:tavLst>
                                        <p:tav tm="0">
                                          <p:val>
                                            <p:strVal val="#ppt_x"/>
                                          </p:val>
                                        </p:tav>
                                        <p:tav tm="100000">
                                          <p:val>
                                            <p:strVal val="#ppt_x"/>
                                          </p:val>
                                        </p:tav>
                                      </p:tavLst>
                                    </p:anim>
                                    <p:anim calcmode="lin" valueType="num">
                                      <p:cBhvr additive="base">
                                        <p:cTn id="118"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64"/>
                                        </p:tgtEl>
                                        <p:attrNameLst>
                                          <p:attrName>style.visibility</p:attrName>
                                        </p:attrNameLst>
                                      </p:cBhvr>
                                      <p:to>
                                        <p:strVal val="visible"/>
                                      </p:to>
                                    </p:set>
                                    <p:anim calcmode="lin" valueType="num">
                                      <p:cBhvr additive="base">
                                        <p:cTn id="123" dur="500" fill="hold"/>
                                        <p:tgtEl>
                                          <p:spTgt spid="64"/>
                                        </p:tgtEl>
                                        <p:attrNameLst>
                                          <p:attrName>ppt_x</p:attrName>
                                        </p:attrNameLst>
                                      </p:cBhvr>
                                      <p:tavLst>
                                        <p:tav tm="0">
                                          <p:val>
                                            <p:strVal val="#ppt_x"/>
                                          </p:val>
                                        </p:tav>
                                        <p:tav tm="100000">
                                          <p:val>
                                            <p:strVal val="#ppt_x"/>
                                          </p:val>
                                        </p:tav>
                                      </p:tavLst>
                                    </p:anim>
                                    <p:anim calcmode="lin" valueType="num">
                                      <p:cBhvr additive="base">
                                        <p:cTn id="124"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8" grpId="0" animBg="1"/>
      <p:bldP spid="9" grpId="0" animBg="1"/>
      <p:bldP spid="22" grpId="0" animBg="1"/>
      <p:bldP spid="23" grpId="0" animBg="1"/>
      <p:bldP spid="24" grpId="0" animBg="1"/>
      <p:bldP spid="32" grpId="0" animBg="1"/>
      <p:bldP spid="33" grpId="0" animBg="1"/>
      <p:bldP spid="34" grpId="0" animBg="1"/>
      <p:bldP spid="42" grpId="0" animBg="1"/>
      <p:bldP spid="43" grpId="0" animBg="1"/>
      <p:bldP spid="46" grpId="0" animBg="1"/>
      <p:bldP spid="47" grpId="0" animBg="1"/>
      <p:bldP spid="48" grpId="0" animBg="1"/>
      <p:bldP spid="49" grpId="0" animBg="1"/>
      <p:bldP spid="52" grpId="0"/>
    </p:bld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3054</TotalTime>
  <Words>5095</Words>
  <Application>Microsoft Office PowerPoint</Application>
  <PresentationFormat>Widescreen</PresentationFormat>
  <Paragraphs>1068</Paragraphs>
  <Slides>47</Slides>
  <Notes>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47</vt:i4>
      </vt:variant>
    </vt:vector>
  </HeadingPairs>
  <TitlesOfParts>
    <vt:vector size="61" baseType="lpstr">
      <vt:lpstr>Arial</vt:lpstr>
      <vt:lpstr>Arimo</vt:lpstr>
      <vt:lpstr>Calibri</vt:lpstr>
      <vt:lpstr>Cambria</vt:lpstr>
      <vt:lpstr>Cambria Math</vt:lpstr>
      <vt:lpstr>CastleT</vt:lpstr>
      <vt:lpstr>Corbel</vt:lpstr>
      <vt:lpstr>Iconic Symbols Ext</vt:lpstr>
      <vt:lpstr>Monotype Sorts</vt:lpstr>
      <vt:lpstr>MS LineDraw</vt:lpstr>
      <vt:lpstr>Symbol</vt:lpstr>
      <vt:lpstr>Wingdings</vt:lpstr>
      <vt:lpstr>Wingdings 2</vt:lpstr>
      <vt:lpstr>Frame</vt:lpstr>
      <vt:lpstr>PowerPoint Presentation</vt:lpstr>
      <vt:lpstr>PowerPoint Presentation</vt:lpstr>
      <vt:lpstr>Functional Dependency </vt:lpstr>
      <vt:lpstr>Functional Dependency </vt:lpstr>
      <vt:lpstr>Functional Dependency </vt:lpstr>
      <vt:lpstr>Functional Dependency </vt:lpstr>
      <vt:lpstr>Closure Set : Armstrong’s Axioms (Inference Rules) </vt:lpstr>
      <vt:lpstr>Closure Set of FD (Functional Dependency) </vt:lpstr>
      <vt:lpstr> Closure Set of FD (Functional Dependency)  Suppose we are given a relation schema R(A,B,C,G,H,I) and the set of functional dependencies are: </vt:lpstr>
      <vt:lpstr>Closure Set of FD (Functional Dependency)  Compute the closure of the following set F of functional dependencies  for relational schema R = (A,B,C,D,E,F):</vt:lpstr>
      <vt:lpstr>Closure Set Attributes</vt:lpstr>
      <vt:lpstr>Closure Set Attributes</vt:lpstr>
      <vt:lpstr>Closure Set Attributes</vt:lpstr>
      <vt:lpstr>Closure Set Attributes</vt:lpstr>
      <vt:lpstr>Closure Set Attributes</vt:lpstr>
      <vt:lpstr>Extraneous Attributes</vt:lpstr>
      <vt:lpstr>Canonical Cover</vt:lpstr>
      <vt:lpstr>Canonical Cover (Example)</vt:lpstr>
      <vt:lpstr>Finding a Candidate Key</vt:lpstr>
      <vt:lpstr>Finding a Candidate Key</vt:lpstr>
      <vt:lpstr>Finding a Candidate Key</vt:lpstr>
      <vt:lpstr>Decomposition</vt:lpstr>
      <vt:lpstr>Lossy Decomposition</vt:lpstr>
      <vt:lpstr>Lossless Decomposition</vt:lpstr>
      <vt:lpstr>Database Anomalies</vt:lpstr>
      <vt:lpstr>Insert Anomaly</vt:lpstr>
      <vt:lpstr>Delete Anomaly</vt:lpstr>
      <vt:lpstr>Update Anomaly</vt:lpstr>
      <vt:lpstr>Normal Forms (Normalization)</vt:lpstr>
      <vt:lpstr>Normal Forms (Normalization)</vt:lpstr>
      <vt:lpstr>Normal Forms (1 NF)</vt:lpstr>
      <vt:lpstr>Normal Forms (1 NF)</vt:lpstr>
      <vt:lpstr>Normal Forms (2 NF)</vt:lpstr>
      <vt:lpstr>Normal Forms (2 NF)</vt:lpstr>
      <vt:lpstr>Normal Forms (3 NF)</vt:lpstr>
      <vt:lpstr>Normal Forms (3 NF)</vt:lpstr>
      <vt:lpstr>Normal Forms (3 NF)</vt:lpstr>
      <vt:lpstr>Normal Forms Boyce-Code NF (BCNF)</vt:lpstr>
      <vt:lpstr>Normal Forms Boyce-Code NF (BCNF)</vt:lpstr>
      <vt:lpstr>Normal Forms Boyce-Code NF (BCNF)</vt:lpstr>
      <vt:lpstr>Normal Forms (4NF)</vt:lpstr>
      <vt:lpstr>Normal Forms (4NF)</vt:lpstr>
      <vt:lpstr>Normal Forms (4NF)</vt:lpstr>
      <vt:lpstr>Normal Forms (5NF)</vt:lpstr>
      <vt:lpstr>Normal Forms (5NF)</vt:lpstr>
      <vt:lpstr>Normal Forms (Special Note)</vt:lpstr>
      <vt:lpstr>Asif Alam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online  certificate  course</dc:title>
  <dc:creator>Deepak Mashru</dc:creator>
  <cp:lastModifiedBy>Asif Alam</cp:lastModifiedBy>
  <cp:revision>411</cp:revision>
  <dcterms:created xsi:type="dcterms:W3CDTF">2019-05-12T04:30:40Z</dcterms:created>
  <dcterms:modified xsi:type="dcterms:W3CDTF">2023-09-20T10:34:49Z</dcterms:modified>
</cp:coreProperties>
</file>